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1.xml" ContentType="application/vnd.openxmlformats-officedocument.presentationml.tags+xml"/>
  <Override PartName="/ppt/notesSlides/notesSlide1.xml" ContentType="application/vnd.openxmlformats-officedocument.presentationml.notesSlide+xml"/>
  <Override PartName="/ppt/tags/tag62.xml" ContentType="application/vnd.openxmlformats-officedocument.presentationml.tags+xml"/>
  <Override PartName="/ppt/notesSlides/notesSlide2.xml" ContentType="application/vnd.openxmlformats-officedocument.presentationml.notesSlide+xml"/>
  <Override PartName="/ppt/tags/tag63.xml" ContentType="application/vnd.openxmlformats-officedocument.presentationml.tags+xml"/>
  <Override PartName="/ppt/notesSlides/notesSlide3.xml" ContentType="application/vnd.openxmlformats-officedocument.presentationml.notesSlide+xml"/>
  <Override PartName="/ppt/tags/tag64.xml" ContentType="application/vnd.openxmlformats-officedocument.presentationml.tags+xml"/>
  <Override PartName="/ppt/notesSlides/notesSlide4.xml" ContentType="application/vnd.openxmlformats-officedocument.presentationml.notesSlide+xml"/>
  <Override PartName="/ppt/tags/tag65.xml" ContentType="application/vnd.openxmlformats-officedocument.presentationml.tags+xml"/>
  <Override PartName="/ppt/notesSlides/notesSlide5.xml" ContentType="application/vnd.openxmlformats-officedocument.presentationml.notesSlide+xml"/>
  <Override PartName="/ppt/tags/tag66.xml" ContentType="application/vnd.openxmlformats-officedocument.presentationml.tags+xml"/>
  <Override PartName="/ppt/notesSlides/notesSlide6.xml" ContentType="application/vnd.openxmlformats-officedocument.presentationml.notesSlide+xml"/>
  <Override PartName="/ppt/tags/tag6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9.xml" ContentType="application/vnd.openxmlformats-officedocument.presentationml.tags+xml"/>
  <Override PartName="/ppt/notesSlides/notesSlide12.xml" ContentType="application/vnd.openxmlformats-officedocument.presentationml.notesSlide+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notesSlides/notesSlide15.xml" ContentType="application/vnd.openxmlformats-officedocument.presentationml.notesSlide+xml"/>
  <Override PartName="/ppt/tags/tag73.xml" ContentType="application/vnd.openxmlformats-officedocument.presentationml.tags+xml"/>
  <Override PartName="/ppt/notesSlides/notesSlide16.xml" ContentType="application/vnd.openxmlformats-officedocument.presentationml.notesSlide+xml"/>
  <Override PartName="/ppt/tags/tag74.xml" ContentType="application/vnd.openxmlformats-officedocument.presentationml.tags+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tags/tag76.xml" ContentType="application/vnd.openxmlformats-officedocument.presentationml.tags+xml"/>
  <Override PartName="/ppt/notesSlides/notesSlide19.xml" ContentType="application/vnd.openxmlformats-officedocument.presentationml.notesSlide+xml"/>
  <Override PartName="/ppt/tags/tag7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8.xml" ContentType="application/vnd.openxmlformats-officedocument.presentationml.tags+xml"/>
  <Override PartName="/ppt/notesSlides/notesSlide23.xml" ContentType="application/vnd.openxmlformats-officedocument.presentationml.notesSlide+xml"/>
  <Override PartName="/ppt/tags/tag79.xml" ContentType="application/vnd.openxmlformats-officedocument.presentationml.tags+xml"/>
  <Override PartName="/ppt/notesSlides/notesSlide24.xml" ContentType="application/vnd.openxmlformats-officedocument.presentationml.notesSlide+xml"/>
  <Override PartName="/ppt/tags/tag80.xml" ContentType="application/vnd.openxmlformats-officedocument.presentationml.tags+xml"/>
  <Override PartName="/ppt/notesSlides/notesSlide25.xml" ContentType="application/vnd.openxmlformats-officedocument.presentationml.notesSlide+xml"/>
  <Override PartName="/ppt/tags/tag81.xml" ContentType="application/vnd.openxmlformats-officedocument.presentationml.tags+xml"/>
  <Override PartName="/ppt/notesSlides/notesSlide26.xml" ContentType="application/vnd.openxmlformats-officedocument.presentationml.notesSlide+xml"/>
  <Override PartName="/ppt/tags/tag82.xml" ContentType="application/vnd.openxmlformats-officedocument.presentationml.tags+xml"/>
  <Override PartName="/ppt/notesSlides/notesSlide27.xml" ContentType="application/vnd.openxmlformats-officedocument.presentationml.notesSlide+xml"/>
  <Override PartName="/ppt/tags/tag83.xml" ContentType="application/vnd.openxmlformats-officedocument.presentationml.tags+xml"/>
  <Override PartName="/ppt/notesSlides/notesSlide28.xml" ContentType="application/vnd.openxmlformats-officedocument.presentationml.notesSlide+xml"/>
  <Override PartName="/ppt/tags/tag8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87.xml" ContentType="application/vnd.openxmlformats-officedocument.presentationml.tags+xml"/>
  <Override PartName="/ppt/notesSlides/notesSlide35.xml" ContentType="application/vnd.openxmlformats-officedocument.presentationml.notesSlide+xml"/>
  <Override PartName="/ppt/tags/tag8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9.xml" ContentType="application/vnd.openxmlformats-officedocument.presentationml.tags+xml"/>
  <Override PartName="/ppt/notesSlides/notesSlide38.xml" ContentType="application/vnd.openxmlformats-officedocument.presentationml.notesSlide+xml"/>
  <Override PartName="/ppt/tags/tag90.xml" ContentType="application/vnd.openxmlformats-officedocument.presentationml.tags+xml"/>
  <Override PartName="/ppt/notesSlides/notesSlide39.xml" ContentType="application/vnd.openxmlformats-officedocument.presentationml.notesSlide+xml"/>
  <Override PartName="/ppt/tags/tag91.xml" ContentType="application/vnd.openxmlformats-officedocument.presentationml.tags+xml"/>
  <Override PartName="/ppt/notesSlides/notesSlide40.xml" ContentType="application/vnd.openxmlformats-officedocument.presentationml.notesSlide+xml"/>
  <Override PartName="/ppt/tags/tag92.xml" ContentType="application/vnd.openxmlformats-officedocument.presentationml.tags+xml"/>
  <Override PartName="/ppt/notesSlides/notesSlide41.xml" ContentType="application/vnd.openxmlformats-officedocument.presentationml.notesSlide+xml"/>
  <Override PartName="/ppt/tags/tag93.xml" ContentType="application/vnd.openxmlformats-officedocument.presentationml.tags+xml"/>
  <Override PartName="/ppt/notesSlides/notesSlide42.xml" ContentType="application/vnd.openxmlformats-officedocument.presentationml.notesSlide+xml"/>
  <Override PartName="/ppt/tags/tag94.xml" ContentType="application/vnd.openxmlformats-officedocument.presentationml.tags+xml"/>
  <Override PartName="/ppt/notesSlides/notesSlide43.xml" ContentType="application/vnd.openxmlformats-officedocument.presentationml.notesSlide+xml"/>
  <Override PartName="/ppt/tags/tag95.xml" ContentType="application/vnd.openxmlformats-officedocument.presentationml.tags+xml"/>
  <Override PartName="/ppt/notesSlides/notesSlide44.xml" ContentType="application/vnd.openxmlformats-officedocument.presentationml.notesSlide+xml"/>
  <Override PartName="/ppt/tags/tag96.xml" ContentType="application/vnd.openxmlformats-officedocument.presentationml.tags+xml"/>
  <Override PartName="/ppt/notesSlides/notesSlide45.xml" ContentType="application/vnd.openxmlformats-officedocument.presentationml.notesSlide+xml"/>
  <Override PartName="/ppt/tags/tag97.xml" ContentType="application/vnd.openxmlformats-officedocument.presentationml.tags+xml"/>
  <Override PartName="/ppt/notesSlides/notesSlide46.xml" ContentType="application/vnd.openxmlformats-officedocument.presentationml.notesSlide+xml"/>
  <Override PartName="/ppt/tags/tag98.xml" ContentType="application/vnd.openxmlformats-officedocument.presentationml.tags+xml"/>
  <Override PartName="/ppt/notesSlides/notesSlide47.xml" ContentType="application/vnd.openxmlformats-officedocument.presentationml.notesSlide+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notesSlides/notesSlide49.xml" ContentType="application/vnd.openxmlformats-officedocument.presentationml.notesSlide+xml"/>
  <Override PartName="/ppt/tags/tag101.xml" ContentType="application/vnd.openxmlformats-officedocument.presentationml.tags+xml"/>
  <Override PartName="/ppt/notesSlides/notesSlide50.xml" ContentType="application/vnd.openxmlformats-officedocument.presentationml.notesSlide+xml"/>
  <Override PartName="/ppt/tags/tag102.xml" ContentType="application/vnd.openxmlformats-officedocument.presentationml.tags+xml"/>
  <Override PartName="/ppt/notesSlides/notesSlide51.xml" ContentType="application/vnd.openxmlformats-officedocument.presentationml.notesSlide+xml"/>
  <Override PartName="/ppt/tags/tag103.xml" ContentType="application/vnd.openxmlformats-officedocument.presentationml.tags+xml"/>
  <Override PartName="/ppt/notesSlides/notesSlide52.xml" ContentType="application/vnd.openxmlformats-officedocument.presentationml.notesSlide+xml"/>
  <Override PartName="/ppt/tags/tag104.xml" ContentType="application/vnd.openxmlformats-officedocument.presentationml.tags+xml"/>
  <Override PartName="/ppt/notesSlides/notesSlide53.xml" ContentType="application/vnd.openxmlformats-officedocument.presentationml.notesSlide+xml"/>
  <Override PartName="/ppt/tags/tag105.xml" ContentType="application/vnd.openxmlformats-officedocument.presentationml.tags+xml"/>
  <Override PartName="/ppt/notesSlides/notesSlide54.xml" ContentType="application/vnd.openxmlformats-officedocument.presentationml.notesSlide+xml"/>
  <Override PartName="/ppt/tags/tag106.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107.xml" ContentType="application/vnd.openxmlformats-officedocument.presentationml.tags+xml"/>
  <Override PartName="/ppt/notesSlides/notesSlide57.xml" ContentType="application/vnd.openxmlformats-officedocument.presentationml.notesSlide+xml"/>
  <Override PartName="/ppt/tags/tag108.xml" ContentType="application/vnd.openxmlformats-officedocument.presentationml.tags+xml"/>
  <Override PartName="/ppt/notesSlides/notesSlide58.xml" ContentType="application/vnd.openxmlformats-officedocument.presentationml.notesSlide+xml"/>
  <Override PartName="/ppt/tags/tag109.xml" ContentType="application/vnd.openxmlformats-officedocument.presentationml.tags+xml"/>
  <Override PartName="/ppt/notesSlides/notesSlide59.xml" ContentType="application/vnd.openxmlformats-officedocument.presentationml.notesSlide+xml"/>
  <Override PartName="/ppt/tags/tag110.xml" ContentType="application/vnd.openxmlformats-officedocument.presentationml.tags+xml"/>
  <Override PartName="/ppt/notesSlides/notesSlide60.xml" ContentType="application/vnd.openxmlformats-officedocument.presentationml.notesSlide+xml"/>
  <Override PartName="/ppt/tags/tag111.xml" ContentType="application/vnd.openxmlformats-officedocument.presentationml.tags+xml"/>
  <Override PartName="/ppt/notesSlides/notesSlide61.xml" ContentType="application/vnd.openxmlformats-officedocument.presentationml.notesSlide+xml"/>
  <Override PartName="/ppt/tags/tag112.xml" ContentType="application/vnd.openxmlformats-officedocument.presentationml.tags+xml"/>
  <Override PartName="/ppt/notesSlides/notesSlide62.xml" ContentType="application/vnd.openxmlformats-officedocument.presentationml.notesSlide+xml"/>
  <Override PartName="/ppt/tags/tag113.xml" ContentType="application/vnd.openxmlformats-officedocument.presentationml.tags+xml"/>
  <Override PartName="/ppt/notesSlides/notesSlide63.xml" ContentType="application/vnd.openxmlformats-officedocument.presentationml.notesSlide+xml"/>
  <Override PartName="/ppt/tags/tag114.xml" ContentType="application/vnd.openxmlformats-officedocument.presentationml.tags+xml"/>
  <Override PartName="/ppt/notesSlides/notesSlide64.xml" ContentType="application/vnd.openxmlformats-officedocument.presentationml.notesSlide+xml"/>
  <Override PartName="/ppt/tags/tag115.xml" ContentType="application/vnd.openxmlformats-officedocument.presentationml.tags+xml"/>
  <Override PartName="/ppt/notesSlides/notesSlide65.xml" ContentType="application/vnd.openxmlformats-officedocument.presentationml.notesSlide+xml"/>
  <Override PartName="/ppt/tags/tag116.xml" ContentType="application/vnd.openxmlformats-officedocument.presentationml.tags+xml"/>
  <Override PartName="/ppt/notesSlides/notesSlide66.xml" ContentType="application/vnd.openxmlformats-officedocument.presentationml.notesSlide+xml"/>
  <Override PartName="/ppt/tags/tag117.xml" ContentType="application/vnd.openxmlformats-officedocument.presentationml.tags+xml"/>
  <Override PartName="/ppt/notesSlides/notesSlide67.xml" ContentType="application/vnd.openxmlformats-officedocument.presentationml.notesSlide+xml"/>
  <Override PartName="/ppt/tags/tag118.xml" ContentType="application/vnd.openxmlformats-officedocument.presentationml.tags+xml"/>
  <Override PartName="/ppt/notesSlides/notesSlide68.xml" ContentType="application/vnd.openxmlformats-officedocument.presentationml.notesSlide+xml"/>
  <Override PartName="/ppt/tags/tag119.xml" ContentType="application/vnd.openxmlformats-officedocument.presentationml.tags+xml"/>
  <Override PartName="/ppt/notesSlides/notesSlide69.xml" ContentType="application/vnd.openxmlformats-officedocument.presentationml.notesSlide+xml"/>
  <Override PartName="/ppt/tags/tag120.xml" ContentType="application/vnd.openxmlformats-officedocument.presentationml.tags+xml"/>
  <Override PartName="/ppt/notesSlides/notesSlide70.xml" ContentType="application/vnd.openxmlformats-officedocument.presentationml.notesSlide+xml"/>
  <Override PartName="/ppt/tags/tag121.xml" ContentType="application/vnd.openxmlformats-officedocument.presentationml.tags+xml"/>
  <Override PartName="/ppt/notesSlides/notesSlide71.xml" ContentType="application/vnd.openxmlformats-officedocument.presentationml.notesSlide+xml"/>
  <Override PartName="/ppt/tags/tag122.xml" ContentType="application/vnd.openxmlformats-officedocument.presentationml.tags+xml"/>
  <Override PartName="/ppt/notesSlides/notesSlide72.xml" ContentType="application/vnd.openxmlformats-officedocument.presentationml.notesSlide+xml"/>
  <Override PartName="/ppt/tags/tag123.xml" ContentType="application/vnd.openxmlformats-officedocument.presentationml.tags+xml"/>
  <Override PartName="/ppt/notesSlides/notesSlide73.xml" ContentType="application/vnd.openxmlformats-officedocument.presentationml.notesSlide+xml"/>
  <Override PartName="/ppt/tags/tag124.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25.xml" ContentType="application/vnd.openxmlformats-officedocument.presentationml.tags+xml"/>
  <Override PartName="/ppt/notesSlides/notesSlide76.xml" ContentType="application/vnd.openxmlformats-officedocument.presentationml.notesSlide+xml"/>
  <Override PartName="/ppt/tags/tag12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27.xml" ContentType="application/vnd.openxmlformats-officedocument.presentationml.tags+xml"/>
  <Override PartName="/ppt/notesSlides/notesSlide79.xml" ContentType="application/vnd.openxmlformats-officedocument.presentationml.notesSlide+xml"/>
  <Override PartName="/ppt/tags/tag128.xml" ContentType="application/vnd.openxmlformats-officedocument.presentationml.tags+xml"/>
  <Override PartName="/ppt/notesSlides/notesSlide80.xml" ContentType="application/vnd.openxmlformats-officedocument.presentationml.notesSlide+xml"/>
  <Override PartName="/ppt/tags/tag129.xml" ContentType="application/vnd.openxmlformats-officedocument.presentationml.tags+xml"/>
  <Override PartName="/ppt/notesSlides/notesSlide81.xml" ContentType="application/vnd.openxmlformats-officedocument.presentationml.notesSlide+xml"/>
  <Override PartName="/ppt/tags/tag130.xml" ContentType="application/vnd.openxmlformats-officedocument.presentationml.tags+xml"/>
  <Override PartName="/ppt/notesSlides/notesSlide82.xml" ContentType="application/vnd.openxmlformats-officedocument.presentationml.notesSlide+xml"/>
  <Override PartName="/ppt/tags/tag131.xml" ContentType="application/vnd.openxmlformats-officedocument.presentationml.tags+xml"/>
  <Override PartName="/ppt/notesSlides/notesSlide83.xml" ContentType="application/vnd.openxmlformats-officedocument.presentationml.notesSlide+xml"/>
  <Override PartName="/ppt/tags/tag132.xml" ContentType="application/vnd.openxmlformats-officedocument.presentationml.tags+xml"/>
  <Override PartName="/ppt/notesSlides/notesSlide8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57" r:id="rId5"/>
  </p:sldMasterIdLst>
  <p:notesMasterIdLst>
    <p:notesMasterId r:id="rId90"/>
  </p:notesMasterIdLst>
  <p:handoutMasterIdLst>
    <p:handoutMasterId r:id="rId91"/>
  </p:handoutMasterIdLst>
  <p:sldIdLst>
    <p:sldId id="359" r:id="rId6"/>
    <p:sldId id="360" r:id="rId7"/>
    <p:sldId id="363" r:id="rId8"/>
    <p:sldId id="489" r:id="rId9"/>
    <p:sldId id="789" r:id="rId10"/>
    <p:sldId id="555" r:id="rId11"/>
    <p:sldId id="393" r:id="rId12"/>
    <p:sldId id="798" r:id="rId13"/>
    <p:sldId id="395" r:id="rId14"/>
    <p:sldId id="799" r:id="rId15"/>
    <p:sldId id="800" r:id="rId16"/>
    <p:sldId id="398" r:id="rId17"/>
    <p:sldId id="784" r:id="rId18"/>
    <p:sldId id="569" r:id="rId19"/>
    <p:sldId id="400" r:id="rId20"/>
    <p:sldId id="402" r:id="rId21"/>
    <p:sldId id="576" r:id="rId22"/>
    <p:sldId id="577" r:id="rId23"/>
    <p:sldId id="752" r:id="rId24"/>
    <p:sldId id="527" r:id="rId25"/>
    <p:sldId id="808" r:id="rId26"/>
    <p:sldId id="807" r:id="rId27"/>
    <p:sldId id="758" r:id="rId28"/>
    <p:sldId id="365" r:id="rId29"/>
    <p:sldId id="490" r:id="rId30"/>
    <p:sldId id="387" r:id="rId31"/>
    <p:sldId id="410" r:id="rId32"/>
    <p:sldId id="563" r:id="rId33"/>
    <p:sldId id="564" r:id="rId34"/>
    <p:sldId id="801" r:id="rId35"/>
    <p:sldId id="802" r:id="rId36"/>
    <p:sldId id="570" r:id="rId37"/>
    <p:sldId id="756" r:id="rId38"/>
    <p:sldId id="806" r:id="rId39"/>
    <p:sldId id="503" r:id="rId40"/>
    <p:sldId id="793" r:id="rId41"/>
    <p:sldId id="803" r:id="rId42"/>
    <p:sldId id="795" r:id="rId43"/>
    <p:sldId id="565" r:id="rId44"/>
    <p:sldId id="566" r:id="rId45"/>
    <p:sldId id="367" r:id="rId46"/>
    <p:sldId id="491" r:id="rId47"/>
    <p:sldId id="388" r:id="rId48"/>
    <p:sldId id="765" r:id="rId49"/>
    <p:sldId id="575" r:id="rId50"/>
    <p:sldId id="530" r:id="rId51"/>
    <p:sldId id="529" r:id="rId52"/>
    <p:sldId id="369" r:id="rId53"/>
    <p:sldId id="492" r:id="rId54"/>
    <p:sldId id="531" r:id="rId55"/>
    <p:sldId id="532" r:id="rId56"/>
    <p:sldId id="783" r:id="rId57"/>
    <p:sldId id="796" r:id="rId58"/>
    <p:sldId id="550" r:id="rId59"/>
    <p:sldId id="431" r:id="rId60"/>
    <p:sldId id="797" r:id="rId61"/>
    <p:sldId id="759" r:id="rId62"/>
    <p:sldId id="561" r:id="rId63"/>
    <p:sldId id="438" r:id="rId64"/>
    <p:sldId id="493" r:id="rId65"/>
    <p:sldId id="439" r:id="rId66"/>
    <p:sldId id="440" r:id="rId67"/>
    <p:sldId id="441" r:id="rId68"/>
    <p:sldId id="777" r:id="rId69"/>
    <p:sldId id="757" r:id="rId70"/>
    <p:sldId id="562" r:id="rId71"/>
    <p:sldId id="445" r:id="rId72"/>
    <p:sldId id="447" r:id="rId73"/>
    <p:sldId id="538" r:id="rId74"/>
    <p:sldId id="421" r:id="rId75"/>
    <p:sldId id="539" r:id="rId76"/>
    <p:sldId id="455" r:id="rId77"/>
    <p:sldId id="495" r:id="rId78"/>
    <p:sldId id="545" r:id="rId79"/>
    <p:sldId id="804" r:id="rId80"/>
    <p:sldId id="546" r:id="rId81"/>
    <p:sldId id="573" r:id="rId82"/>
    <p:sldId id="805" r:id="rId83"/>
    <p:sldId id="760" r:id="rId84"/>
    <p:sldId id="574" r:id="rId85"/>
    <p:sldId id="544" r:id="rId86"/>
    <p:sldId id="785" r:id="rId87"/>
    <p:sldId id="786" r:id="rId88"/>
    <p:sldId id="787" r:id="rId89"/>
  </p:sldIdLst>
  <p:sldSz cx="12192000" cy="6858000"/>
  <p:notesSz cx="7315200" cy="9601200"/>
  <p:custDataLst>
    <p:tags r:id="rId9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CC8F19-39AD-B18B-9B58-995A2B5BC83A}" name="Diacogiannis, Doria (CMS/OC)" initials="DD" userId="S::doria.diacogiannis@cms.hhs.gov::c67081fa-44ef-4438-9bb7-e0e43eac079b" providerId="AD"/>
  <p188:author id="{D01D0931-9985-2DCA-F91A-177CF7DB84A1}" name="Renee Wegworth" initials="RW" userId="FeDDCDu2A03z1EK7ijsbISJo4bsNoq8heLXBeTGC8Hg=" providerId="None"/>
  <p188:author id="{DB2F7B3B-F56C-725E-D849-8A37479818E8}" name="Erin Gordon" initials="EG" userId="acKKNh9FXdJwacMGmBgqKOEsYzKaaAa59248F7tmCqs=" providerId="None"/>
  <p188:author id="{351A1443-A319-0366-487C-566987F60FBA}" name="Dennis DelPizzo" initials="DD" userId="6HX8PXqNIEuwMsndC8/v6Pt0ZqMnLNHR6PLG6WLyEZ0=" providerId="None"/>
  <p188:author id="{A818854E-2A1E-1360-844D-22141E431D41}" name="Syria, Jennifer (CMS/OPOLE)" initials="JS" userId="S::jennifer.syria1@cms.hhs.gov::f49e244a-9e28-4306-a1fb-033b851e81d3" providerId="AD"/>
  <p188:author id="{46C08A4E-D905-7B91-F118-DF1C781E3A56}" name="Annika Carlson" initials="AC" userId="2fZGFZsxOlcllyodNX7kjoe1gClthu8aIUIeAjTY1nE=" providerId="None"/>
  <p188:author id="{93410561-385E-9FAD-FEC8-8DE730787407}" name="Jienelle Herndon" initials="JH" userId="hxnzJVjX0Uoyz1YnbWoxAPmbUeQeeXwR5GMci5Fi83U=" providerId="None"/>
  <p188:author id="{AFFB1A61-B7E4-3E68-70EB-6A5E9E5B78DC}" name="Monica Ochoa" initials="MO" userId="BLfm1odCFhMAxyRIcGbOqRFwTIjRzPhKJz+12sgwtnI=" providerId="None"/>
  <p188:author id="{A7B8FF8C-52C6-05FF-4F4C-D556AF981C1C}" name="Long, Leslie (CMS/OC)" initials="LL(" userId="S::leslie.long@cms.hhs.gov::59e72955-8665-433f-9419-e19f3be41420" providerId="AD"/>
  <p188:author id="{BE752E8F-DA93-B474-0723-6635E4564AEC}" name="Shayla Reasonover-Burney" initials="SR" userId="b/vGap1jzlMLo8fZueml/UXDpx0WKDbLPLJHIsvx8Ao=" providerId="None"/>
  <p188:author id="{17AEA698-912A-9279-C488-A4073C1F9260}" name="Monica Ochoa" initials="MO" userId="Monica Ochoa" providerId="None"/>
  <p188:author id="{4F63F798-5372-0B9A-136B-0755BD6E18AC}" name="Doria Diacogiannis" initials="DD" userId="S-1-5-21-4095628063-3556742122-3606576086-197501" providerId="AD"/>
  <p188:author id="{0354479B-E71C-8909-98D3-16720BF08362}" name="DICKON CHAN" initials="DC" userId="omGPXljYXtUT346IajeFobIbSk7LmYNSFJT12mh+V7c=" providerId="None"/>
  <p188:author id="{C711BF9F-122E-5EB6-A11B-69FB61293849}" name="Miner, Amy (CMS/OC)" initials="AM" userId="S::amy.miner@cms.hhs.gov::33760fed-62ff-4c49-b742-c1a91e9591cc" providerId="AD"/>
  <p188:author id="{C08D68A2-1819-A8A9-B367-A4ED407207D3}" name="Ochoa, Monica (CMS/OPOLE)" initials="MO" userId="S::monica.ochoa@cms.hhs.gov::e4c670aa-9cc7-47f3-9797-425a2ba491d3" providerId="AD"/>
  <p188:author id="{F7FB03AC-89A1-6971-B7F0-A2448F632C07}" name="Amy Miner" initials="AM" userId="kR8YKXNL7w5d4CwNo2l6c4XXESMczl0Ndi9C1pFHWbU=" providerId="None"/>
  <p188:author id="{F711A5BF-B78A-7A33-6F6D-0843DA624828}" name="Leslie Long" initials="LL" userId="S-1-5-21-4095628063-3556742122-3606576086-120535" providerId="AD"/>
  <p188:author id="{1584A7D1-99C1-CD1A-C866-80B919245B6B}" name="Leonis, Catherine (CMS/OPOLE)" initials="CL" userId="S::catherine.leonis@cms.hhs.gov::29407e40-0e08-4dd4-b09a-9b7b1da0c15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slie Long" initials="LL" lastIdx="430" clrIdx="0">
    <p:extLst>
      <p:ext uri="{19B8F6BF-5375-455C-9EA6-DF929625EA0E}">
        <p15:presenceInfo xmlns:p15="http://schemas.microsoft.com/office/powerpoint/2012/main" userId="S-1-5-21-4095628063-3556742122-3606576086-120535" providerId="AD"/>
      </p:ext>
    </p:extLst>
  </p:cmAuthor>
  <p:cmAuthor id="2" name="Doria Diacogiannis" initials="DD" lastIdx="312" clrIdx="1">
    <p:extLst>
      <p:ext uri="{19B8F6BF-5375-455C-9EA6-DF929625EA0E}">
        <p15:presenceInfo xmlns:p15="http://schemas.microsoft.com/office/powerpoint/2012/main" userId="S-1-5-21-4095628063-3556742122-3606576086-197501" providerId="AD"/>
      </p:ext>
    </p:extLst>
  </p:cmAuthor>
  <p:cmAuthor id="3" name="Amy Miner" initials="AM" lastIdx="45" clrIdx="2">
    <p:extLst>
      <p:ext uri="{19B8F6BF-5375-455C-9EA6-DF929625EA0E}">
        <p15:presenceInfo xmlns:p15="http://schemas.microsoft.com/office/powerpoint/2012/main" userId="S-1-5-21-4095628063-3556742122-3606576086-8437" providerId="AD"/>
      </p:ext>
    </p:extLst>
  </p:cmAuthor>
  <p:cmAuthor id="4" name="Erin Gordon" initials="EG" lastIdx="167" clrIdx="3">
    <p:extLst>
      <p:ext uri="{19B8F6BF-5375-455C-9EA6-DF929625EA0E}">
        <p15:presenceInfo xmlns:p15="http://schemas.microsoft.com/office/powerpoint/2012/main" userId="S-1-5-21-4095628063-3556742122-3606576086-10842" providerId="AD"/>
      </p:ext>
    </p:extLst>
  </p:cmAuthor>
  <p:cmAuthor id="5" name="Kim Lare" initials="KL" lastIdx="1" clrIdx="4">
    <p:extLst>
      <p:ext uri="{19B8F6BF-5375-455C-9EA6-DF929625EA0E}">
        <p15:presenceInfo xmlns:p15="http://schemas.microsoft.com/office/powerpoint/2012/main" userId="S-1-5-21-4095628063-3556742122-3606576086-10900" providerId="AD"/>
      </p:ext>
    </p:extLst>
  </p:cmAuthor>
  <p:cmAuthor id="6" name="Carla McClure" initials="CM" lastIdx="20" clrIdx="5">
    <p:extLst>
      <p:ext uri="{19B8F6BF-5375-455C-9EA6-DF929625EA0E}">
        <p15:presenceInfo xmlns:p15="http://schemas.microsoft.com/office/powerpoint/2012/main" userId="S::cmcclure@seiservices.com::fde6e194-4821-4e48-b273-ef3313c9dc98" providerId="AD"/>
      </p:ext>
    </p:extLst>
  </p:cmAuthor>
  <p:cmAuthor id="7" name="Carla McClure" initials="CM [2]" lastIdx="142" clrIdx="6">
    <p:extLst>
      <p:ext uri="{19B8F6BF-5375-455C-9EA6-DF929625EA0E}">
        <p15:presenceInfo xmlns:p15="http://schemas.microsoft.com/office/powerpoint/2012/main" userId="Carla McClure" providerId="None"/>
      </p:ext>
    </p:extLst>
  </p:cmAuthor>
  <p:cmAuthor id="8" name="Kathleen Bethke" initials="KB" lastIdx="3" clrIdx="7">
    <p:extLst>
      <p:ext uri="{19B8F6BF-5375-455C-9EA6-DF929625EA0E}">
        <p15:presenceInfo xmlns:p15="http://schemas.microsoft.com/office/powerpoint/2012/main" userId="Kathleen Bethke" providerId="None"/>
      </p:ext>
    </p:extLst>
  </p:cmAuthor>
  <p:cmAuthor id="9" name="Kathleen Bethke" initials="KB [2]" lastIdx="1" clrIdx="8">
    <p:extLst>
      <p:ext uri="{19B8F6BF-5375-455C-9EA6-DF929625EA0E}">
        <p15:presenceInfo xmlns:p15="http://schemas.microsoft.com/office/powerpoint/2012/main" userId="S::kbethke@seiservices.com::597e6176-bd2f-46eb-aaca-c344fe83e283" providerId="AD"/>
      </p:ext>
    </p:extLst>
  </p:cmAuthor>
  <p:cmAuthor id="10" name="Yliana Barrera" initials="YB" lastIdx="6" clrIdx="9">
    <p:extLst>
      <p:ext uri="{19B8F6BF-5375-455C-9EA6-DF929625EA0E}">
        <p15:presenceInfo xmlns:p15="http://schemas.microsoft.com/office/powerpoint/2012/main" userId="Yliana Barrera" providerId="None"/>
      </p:ext>
    </p:extLst>
  </p:cmAuthor>
  <p:cmAuthor id="11" name="Chelsea Heffernan" initials="CH" lastIdx="3" clrIdx="10">
    <p:extLst>
      <p:ext uri="{19B8F6BF-5375-455C-9EA6-DF929625EA0E}">
        <p15:presenceInfo xmlns:p15="http://schemas.microsoft.com/office/powerpoint/2012/main" userId="S::CHeffernan@seiservices.com::7050c5c2-1bd2-4717-9519-2d7b917433fa" providerId="AD"/>
      </p:ext>
    </p:extLst>
  </p:cmAuthor>
  <p:cmAuthor id="12" name="Mohamad Al-Issa" initials="MA" lastIdx="69" clrIdx="11">
    <p:extLst>
      <p:ext uri="{19B8F6BF-5375-455C-9EA6-DF929625EA0E}">
        <p15:presenceInfo xmlns:p15="http://schemas.microsoft.com/office/powerpoint/2012/main" userId="S-1-5-21-4095628063-3556742122-3606576086-234970" providerId="AD"/>
      </p:ext>
    </p:extLst>
  </p:cmAuthor>
  <p:cmAuthor id="13" name="Denise Denault" initials="DD" lastIdx="39" clrIdx="12">
    <p:extLst>
      <p:ext uri="{19B8F6BF-5375-455C-9EA6-DF929625EA0E}">
        <p15:presenceInfo xmlns:p15="http://schemas.microsoft.com/office/powerpoint/2012/main" userId="S-1-5-21-4095628063-3556742122-3606576086-266188" providerId="AD"/>
      </p:ext>
    </p:extLst>
  </p:cmAuthor>
  <p:cmAuthor id="14" name="Santana, David (CMS/OC)" initials="SD(" lastIdx="8" clrIdx="13">
    <p:extLst>
      <p:ext uri="{19B8F6BF-5375-455C-9EA6-DF929625EA0E}">
        <p15:presenceInfo xmlns:p15="http://schemas.microsoft.com/office/powerpoint/2012/main" userId="S-1-5-21-4095628063-3556742122-3606576086-67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2"/>
    <a:srgbClr val="205196"/>
    <a:srgbClr val="000000"/>
    <a:srgbClr val="E3EDF7"/>
    <a:srgbClr val="00529B"/>
    <a:srgbClr val="2F5597"/>
    <a:srgbClr val="FFC000"/>
    <a:srgbClr val="203864"/>
    <a:srgbClr val="678DCF"/>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133" autoAdjust="0"/>
  </p:normalViewPr>
  <p:slideViewPr>
    <p:cSldViewPr snapToGrid="0">
      <p:cViewPr varScale="1">
        <p:scale>
          <a:sx n="64" d="100"/>
          <a:sy n="64" d="100"/>
        </p:scale>
        <p:origin x="1662" y="28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ags" Target="tags/tag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commentAuthors" Target="commentAuthors.xml"/><Relationship Id="rId98"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6A42CB-F667-704F-95F5-D94D13F7A50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45252E29-C32E-9C43-92D1-DD73DC84860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CB6EDC4-4B3F-6948-B71B-1CB10AB2DC17}" type="datetimeFigureOut">
              <a:rPr lang="en-US" smtClean="0"/>
              <a:t>06/01/2026</a:t>
            </a:fld>
            <a:endParaRPr lang="en-US"/>
          </a:p>
        </p:txBody>
      </p:sp>
      <p:sp>
        <p:nvSpPr>
          <p:cNvPr id="4" name="Footer Placeholder 3">
            <a:extLst>
              <a:ext uri="{FF2B5EF4-FFF2-40B4-BE49-F238E27FC236}">
                <a16:creationId xmlns:a16="http://schemas.microsoft.com/office/drawing/2014/main" id="{75663639-ABBE-3149-A268-3D3CAC63C61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43402B22-5D33-004E-9260-F6388C9235AA}"/>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D4C2DC1-DD1A-9240-BD1F-C5F549950A18}" type="slidenum">
              <a:rPr lang="en-US" smtClean="0"/>
              <a:t>‹#›</a:t>
            </a:fld>
            <a:endParaRPr lang="en-US"/>
          </a:p>
        </p:txBody>
      </p:sp>
    </p:spTree>
    <p:extLst>
      <p:ext uri="{BB962C8B-B14F-4D97-AF65-F5344CB8AC3E}">
        <p14:creationId xmlns:p14="http://schemas.microsoft.com/office/powerpoint/2010/main" val="802444692"/>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41313"/>
            <a:ext cx="5759450" cy="3240087"/>
          </a:xfrm>
          <a:prstGeom prst="rect">
            <a:avLst/>
          </a:prstGeom>
          <a:noFill/>
          <a:ln w="12700">
            <a:solidFill>
              <a:prstClr val="black"/>
            </a:solidFill>
          </a:ln>
        </p:spPr>
        <p:txBody>
          <a:bodyPr vert="horz" lIns="96661" tIns="48331" rIns="96661" bIns="48331" anchor="ctr"/>
          <a:lstStyle/>
          <a:p>
            <a:endParaRPr/>
          </a:p>
        </p:txBody>
      </p:sp>
      <p:sp>
        <p:nvSpPr>
          <p:cNvPr id="5" name="Notes Placeholder 4"/>
          <p:cNvSpPr>
            <a:spLocks noGrp="1"/>
          </p:cNvSpPr>
          <p:nvPr>
            <p:ph type="body" sz="quarter" idx="3"/>
          </p:nvPr>
        </p:nvSpPr>
        <p:spPr>
          <a:xfrm>
            <a:off x="731520" y="3757507"/>
            <a:ext cx="5852160" cy="5144347"/>
          </a:xfrm>
          <a:prstGeom prst="rect">
            <a:avLst/>
          </a:prstGeom>
        </p:spPr>
        <p:txBody>
          <a:bodyPr vert="horz" lIns="96661" tIns="48331" rIns="96661" bIns="48331"/>
          <a:lstStyle/>
          <a:p>
            <a:pPr lvl="0"/>
            <a:r>
              <a:t>Editar estilos de texto principal</a:t>
            </a:r>
          </a:p>
        </p:txBody>
      </p:sp>
    </p:spTree>
    <p:extLst>
      <p:ext uri="{BB962C8B-B14F-4D97-AF65-F5344CB8AC3E}">
        <p14:creationId xmlns:p14="http://schemas.microsoft.com/office/powerpoint/2010/main" val="123249777"/>
      </p:ext>
    </p:extLst>
  </p:cSld>
  <p:clrMap bg1="lt1" tx1="dk1" bg2="lt2" tx2="dk2" accent1="accent1" accent2="accent2" accent3="accent3" accent4="accent4" accent5="accent5" accent6="accent6" hlink="hlink" folHlink="folHlink"/>
  <p:hf sldNum="0" hdr="0" ftr="0" dt="0"/>
  <p:notesStyle>
    <a:lvl1pPr marL="112713" indent="-112713" algn="l" defTabSz="914400" rtl="0" eaLnBrk="1" latinLnBrk="0" hangingPunct="1">
      <a:spcBef>
        <a:spcPts val="600"/>
      </a:spcBef>
      <a:buFont typeface="Wingdings" panose="05000000000000000000" pitchFamily="2" charset="2"/>
      <a:buChar char="§"/>
      <a:defRPr sz="1200" kern="1200">
        <a:solidFill>
          <a:schemeClr val="tx1"/>
        </a:solidFill>
        <a:latin typeface="+mn-lt"/>
        <a:ea typeface="+mn-ea"/>
        <a:cs typeface="+mn-cs"/>
      </a:defRPr>
    </a:lvl1pPr>
    <a:lvl2pPr marL="230188" marR="0" indent="0" algn="l" defTabSz="685800" rtl="0" eaLnBrk="1" fontAlgn="auto" latinLnBrk="0" hangingPunct="1">
      <a:lnSpc>
        <a:spcPct val="100000"/>
      </a:lnSpc>
      <a:spcBef>
        <a:spcPts val="600"/>
      </a:spcBef>
      <a:spcAft>
        <a:spcPts val="0"/>
      </a:spcAft>
      <a:buClrTx/>
      <a:buSzTx/>
      <a:buFont typeface="Arial" panose="020B0604020202020204" pitchFamily="34" charset="0"/>
      <a:buNone/>
      <a:tabLst/>
      <a:defRPr sz="1200" kern="1200">
        <a:solidFill>
          <a:schemeClr val="tx1"/>
        </a:solidFill>
        <a:latin typeface="+mn-lt"/>
        <a:ea typeface="+mn-ea"/>
        <a:cs typeface="+mn-cs"/>
      </a:defRPr>
    </a:lvl2pPr>
    <a:lvl3pPr marL="684213" marR="0"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defRPr sz="1200" kern="1200">
        <a:solidFill>
          <a:schemeClr val="tx1"/>
        </a:solidFill>
        <a:latin typeface="+mn-lt"/>
        <a:ea typeface="+mn-ea"/>
        <a:cs typeface="+mn-cs"/>
      </a:defRPr>
    </a:lvl3pPr>
    <a:lvl4pPr marL="914400" marR="0"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defRPr sz="1200" kern="1200">
        <a:solidFill>
          <a:schemeClr val="tx1"/>
        </a:solidFill>
        <a:latin typeface="+mn-lt"/>
        <a:ea typeface="+mn-ea"/>
        <a:cs typeface="+mn-cs"/>
      </a:defRPr>
    </a:lvl4pPr>
    <a:lvl5pPr marL="1144588" marR="0" indent="-230188" algn="l" defTabSz="685800" rtl="0" eaLnBrk="1" fontAlgn="auto" latinLnBrk="0" hangingPunct="1">
      <a:lnSpc>
        <a:spcPct val="100000"/>
      </a:lnSpc>
      <a:spcBef>
        <a:spcPts val="600"/>
      </a:spcBef>
      <a:spcAft>
        <a:spcPts val="0"/>
      </a:spcAft>
      <a:buClrTx/>
      <a:buSzTx/>
      <a:buFont typeface="Arial" panose="020B0604020202020204" pitchFamily="34" charset="0"/>
      <a:buChar char="•"/>
      <a:tabLs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rrb.gov/"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sa.gov/"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sa.gov/pubs/EN-05-10035.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secure.ssa.gov/poms.nsf/lnx/020021070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ms.gov/Medicare/CMS-Forms/CMS-Forms/Downloads/CMS40B-E.pdf"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ms.gov/Medicare/CMS-Forms/CMS-Forms/Downloads/CMS-L564E.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cfr.gov/current/title-42/chapter-IV/subchapter-B/part-422/subpart-B#p-422.62(a)(4)"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ecfr.gov/current/title-42/chapter-IV/subchapter-B/part-423/subpart-B#p-423.38(c)(25)" TargetMode="External"/><Relationship Id="rId4" Type="http://schemas.openxmlformats.org/officeDocument/2006/relationships/hyperlink" Target="https://www.ecfr.gov/current/title-42/chapter-IV/subchapter-B/part-423/subpart-B#p-423.38(c)(15)"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secure.ssa.gov/poms.nsf/lnx/0600815001#:~:text=Part%20A%20Buy%2Din%20States,-Part%20A%20Buy&amp;text=States%20can%20enroll%20eligible%20individuals,enrollment%20penalties%20do%20not%20apply"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ssa.gov/medicare/sign-up"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irs.gov/pub/irs-pdf/p969.pdf"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ederalregister.gov/documents/2022/11/03/2022-23407/medicare-program-implementing-certain-provisions-of-the-consolidated-appropriations-act-2021-and"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ms.gov/Center/Provider-Type/Home-Health-Agency-HHA-Center.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tricare.mil/mybenefi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ecfr.gov/cgi-bin/text-idx?SID=7805cfe316ca233ff673e2e02b0e6b74&amp;mc=true&amp;node=se42.3.423_1120&amp;rgn=div8"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s://www.medicare.gov/drug-coverage-part-d/what-medicare-part-d-drug-plans-cover" TargetMode="External"/><Relationship Id="rId4" Type="http://schemas.openxmlformats.org/officeDocument/2006/relationships/hyperlink" Target="https://www.cms.gov/files/document/mln908764-medicare-part-d-vaccines.pdf"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ms.gov/newsroom/press-releases/cms-releases-proposed-2026-payment-policy-updates-medicare-advantage-and-part-d-program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ssa.gov/forms/ssa-44.pdf"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mcs.gov/newsroom/fact-sheets/2026-medicare-part-d-bid-information-and-part-d-premium-stabilization-demonstration-parameters"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iphelp.or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medicare.gov/plan-compare/#/?lang=es&amp;year=2026"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medicare.gov/plan-compare/#/?year=2022&amp;lang=en" TargetMode="External"/><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hyperlink" Target="https://www.medicare.gov/health-drug-plans/medicare-health-plans/your-coverage-options/other-medicare-health-plan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medicaid.gov/about-us/beneficiary-resources/index.html#statemenu"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www.shiptacenter.org/" TargetMode="External"/><Relationship Id="rId5" Type="http://schemas.openxmlformats.org/officeDocument/2006/relationships/hyperlink" Target="http://www.insurekidsnow.gov/" TargetMode="External"/><Relationship Id="rId4" Type="http://schemas.openxmlformats.org/officeDocument/2006/relationships/hyperlink" Target="https://www.ssa.gov/medicare/part-d-extra-help"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ms.gov/training-education/partner-outreach-resources/low-income-subsidy-lis"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ssa.gov/medicare/part-d-extra-help" TargetMode="External"/><Relationship Id="rId2" Type="http://schemas.openxmlformats.org/officeDocument/2006/relationships/slide" Target="../slides/slide77.xml"/><Relationship Id="rId1" Type="http://schemas.openxmlformats.org/officeDocument/2006/relationships/notesMaster" Target="../notesMasters/notesMaster1.xml"/><Relationship Id="rId5" Type="http://schemas.openxmlformats.org/officeDocument/2006/relationships/hyperlink" Target="https://www.shiphelp.org/" TargetMode="External"/><Relationship Id="rId4" Type="http://schemas.openxmlformats.org/officeDocument/2006/relationships/hyperlink" Target="https://www.medicaid.gov/about-us/beneficiary-resources/index.html#statemenu"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medicaid.gov/chip/state-program-information/index.html"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www.medicaid.gov/medicaid-and-chip-eligibility-operations-and-enrollment-snapshot"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581400"/>
            <a:ext cx="5759450" cy="4717869"/>
          </a:xfrm>
        </p:spPr>
        <p:txBody>
          <a:bodyPr/>
          <a:lstStyle/>
          <a:p>
            <a:pPr marL="0" indent="0">
              <a:spcBef>
                <a:spcPts val="0"/>
              </a:spcBef>
              <a:spcAft>
                <a:spcPts val="600"/>
              </a:spcAft>
              <a:buNone/>
              <a:defRPr>
                <a:latin typeface="Arial" panose="020B0604020202020204" pitchFamily="34" charset="0"/>
                <a:cs typeface="Arial" panose="020B0604020202020204" pitchFamily="34" charset="0"/>
              </a:defRPr>
            </a:pPr>
            <a:r>
              <a:rPr b="1" dirty="0" err="1"/>
              <a:t>Notas</a:t>
            </a:r>
            <a:r>
              <a:rPr b="1" dirty="0"/>
              <a:t> del </a:t>
            </a:r>
            <a:r>
              <a:rPr b="1" dirty="0" err="1"/>
              <a:t>presentador</a:t>
            </a:r>
            <a:endParaRPr b="1" dirty="0"/>
          </a:p>
          <a:p>
            <a:pPr marL="0" indent="0">
              <a:spcBef>
                <a:spcPts val="0"/>
              </a:spcBef>
              <a:spcAft>
                <a:spcPts val="600"/>
              </a:spcAft>
              <a:buNone/>
              <a:defRPr>
                <a:latin typeface="Arial" panose="020B0604020202020204" pitchFamily="34" charset="0"/>
                <a:cs typeface="Arial" panose="020B0604020202020204" pitchFamily="34" charset="0"/>
              </a:defRPr>
            </a:pPr>
            <a:r>
              <a:rPr dirty="0"/>
              <a:t>Esta </a:t>
            </a:r>
            <a:r>
              <a:rPr dirty="0" err="1"/>
              <a:t>presentación</a:t>
            </a:r>
            <a:r>
              <a:rPr dirty="0"/>
              <a:t> </a:t>
            </a:r>
            <a:r>
              <a:rPr dirty="0" err="1"/>
              <a:t>explica</a:t>
            </a:r>
            <a:r>
              <a:rPr dirty="0"/>
              <a:t> </a:t>
            </a:r>
            <a:r>
              <a:rPr dirty="0" err="1"/>
              <a:t>los</a:t>
            </a:r>
            <a:r>
              <a:rPr dirty="0"/>
              <a:t> </a:t>
            </a:r>
            <a:r>
              <a:rPr dirty="0" err="1"/>
              <a:t>conceptos</a:t>
            </a:r>
            <a:r>
              <a:rPr dirty="0"/>
              <a:t> </a:t>
            </a:r>
            <a:r>
              <a:rPr dirty="0" err="1"/>
              <a:t>básicos</a:t>
            </a:r>
            <a:r>
              <a:rPr dirty="0"/>
              <a:t> del </a:t>
            </a:r>
            <a:r>
              <a:rPr dirty="0" err="1"/>
              <a:t>programa</a:t>
            </a:r>
            <a:r>
              <a:rPr dirty="0"/>
              <a:t> Medicare, </a:t>
            </a:r>
            <a:r>
              <a:rPr dirty="0" err="1"/>
              <a:t>incluyendo</a:t>
            </a:r>
            <a:r>
              <a:rPr dirty="0"/>
              <a:t> la </a:t>
            </a:r>
            <a:r>
              <a:rPr dirty="0" err="1"/>
              <a:t>Parte</a:t>
            </a:r>
            <a:r>
              <a:rPr dirty="0"/>
              <a:t> A de Medicare (</a:t>
            </a:r>
            <a:r>
              <a:rPr lang="en-US" dirty="0" err="1"/>
              <a:t>seguro</a:t>
            </a:r>
            <a:r>
              <a:rPr lang="en-US" dirty="0"/>
              <a:t> de hospital</a:t>
            </a:r>
            <a:r>
              <a:rPr dirty="0"/>
              <a:t>), la </a:t>
            </a:r>
            <a:r>
              <a:rPr dirty="0" err="1"/>
              <a:t>Parte</a:t>
            </a:r>
            <a:r>
              <a:rPr dirty="0"/>
              <a:t> B de Medicare (</a:t>
            </a:r>
            <a:r>
              <a:rPr dirty="0" err="1"/>
              <a:t>seguro</a:t>
            </a:r>
            <a:r>
              <a:rPr dirty="0"/>
              <a:t> </a:t>
            </a:r>
            <a:r>
              <a:rPr dirty="0" err="1"/>
              <a:t>médico</a:t>
            </a:r>
            <a:r>
              <a:rPr dirty="0"/>
              <a:t>), </a:t>
            </a:r>
            <a:r>
              <a:rPr dirty="0" err="1"/>
              <a:t>el</a:t>
            </a:r>
            <a:r>
              <a:rPr dirty="0"/>
              <a:t> </a:t>
            </a:r>
            <a:r>
              <a:rPr lang="en-US" dirty="0" err="1"/>
              <a:t>seguro</a:t>
            </a:r>
            <a:r>
              <a:rPr lang="en-US" dirty="0"/>
              <a:t> </a:t>
            </a:r>
            <a:r>
              <a:rPr lang="en-US" dirty="0" err="1"/>
              <a:t>suplementario</a:t>
            </a:r>
            <a:r>
              <a:rPr dirty="0"/>
              <a:t> de Medicare (Medigap), Medicare Advantage, la </a:t>
            </a:r>
            <a:r>
              <a:rPr dirty="0" err="1"/>
              <a:t>cobertura</a:t>
            </a:r>
            <a:r>
              <a:rPr dirty="0"/>
              <a:t> de </a:t>
            </a:r>
            <a:r>
              <a:rPr dirty="0" err="1"/>
              <a:t>medicamentos</a:t>
            </a:r>
            <a:r>
              <a:rPr dirty="0"/>
              <a:t> de Medicare (</a:t>
            </a:r>
            <a:r>
              <a:rPr dirty="0" err="1"/>
              <a:t>Parte</a:t>
            </a:r>
            <a:r>
              <a:rPr dirty="0"/>
              <a:t> D), Medicaid, </a:t>
            </a:r>
            <a:r>
              <a:rPr dirty="0" err="1"/>
              <a:t>otros</a:t>
            </a:r>
            <a:r>
              <a:rPr dirty="0"/>
              <a:t> </a:t>
            </a:r>
            <a:r>
              <a:rPr dirty="0" err="1"/>
              <a:t>programas</a:t>
            </a:r>
            <a:r>
              <a:rPr dirty="0"/>
              <a:t> para </a:t>
            </a:r>
            <a:r>
              <a:rPr dirty="0" err="1"/>
              <a:t>ayudar</a:t>
            </a:r>
            <a:r>
              <a:rPr dirty="0"/>
              <a:t> a las personas con </a:t>
            </a:r>
            <a:r>
              <a:rPr dirty="0" err="1"/>
              <a:t>ingresos</a:t>
            </a:r>
            <a:r>
              <a:rPr dirty="0"/>
              <a:t> y </a:t>
            </a:r>
            <a:r>
              <a:rPr dirty="0" err="1"/>
              <a:t>recursos</a:t>
            </a:r>
            <a:r>
              <a:rPr dirty="0"/>
              <a:t> </a:t>
            </a:r>
            <a:r>
              <a:rPr dirty="0" err="1"/>
              <a:t>limitados</a:t>
            </a:r>
            <a:r>
              <a:rPr dirty="0"/>
              <a:t>, y </a:t>
            </a:r>
            <a:r>
              <a:rPr dirty="0" err="1"/>
              <a:t>recursos</a:t>
            </a:r>
            <a:r>
              <a:rPr dirty="0"/>
              <a:t> </a:t>
            </a:r>
            <a:r>
              <a:rPr dirty="0" err="1"/>
              <a:t>relacionados</a:t>
            </a:r>
            <a:r>
              <a:rPr dirty="0"/>
              <a:t>.</a:t>
            </a:r>
            <a:endParaRPr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b="1" dirty="0"/>
              <a:t>Aviso</a:t>
            </a:r>
            <a:r>
              <a:rPr dirty="0"/>
              <a:t> </a:t>
            </a:r>
            <a:endParaRPr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dirty="0"/>
              <a:t>Esta </a:t>
            </a:r>
            <a:r>
              <a:rPr dirty="0" err="1"/>
              <a:t>presentación</a:t>
            </a:r>
            <a:r>
              <a:rPr dirty="0"/>
              <a:t> </a:t>
            </a:r>
            <a:r>
              <a:rPr dirty="0" err="1"/>
              <a:t>fue</a:t>
            </a:r>
            <a:r>
              <a:rPr dirty="0"/>
              <a:t> </a:t>
            </a:r>
            <a:r>
              <a:rPr dirty="0" err="1"/>
              <a:t>desarrollada</a:t>
            </a:r>
            <a:r>
              <a:rPr dirty="0"/>
              <a:t> y </a:t>
            </a:r>
            <a:r>
              <a:rPr dirty="0" err="1"/>
              <a:t>aprobada</a:t>
            </a:r>
            <a:r>
              <a:rPr dirty="0"/>
              <a:t> </a:t>
            </a:r>
            <a:r>
              <a:rPr dirty="0" err="1"/>
              <a:t>por</a:t>
            </a:r>
            <a:r>
              <a:rPr dirty="0"/>
              <a:t> </a:t>
            </a:r>
            <a:r>
              <a:rPr dirty="0" err="1"/>
              <a:t>los</a:t>
            </a:r>
            <a:r>
              <a:rPr dirty="0"/>
              <a:t> Centros de </a:t>
            </a:r>
            <a:r>
              <a:rPr dirty="0" err="1"/>
              <a:t>Servicios</a:t>
            </a:r>
            <a:r>
              <a:rPr dirty="0"/>
              <a:t> de Medicare y Medicaid (CMS), la </a:t>
            </a:r>
            <a:r>
              <a:rPr dirty="0" err="1"/>
              <a:t>agencia</a:t>
            </a:r>
            <a:r>
              <a:rPr dirty="0"/>
              <a:t> federal </a:t>
            </a:r>
            <a:r>
              <a:rPr dirty="0" err="1"/>
              <a:t>que</a:t>
            </a:r>
            <a:r>
              <a:rPr dirty="0"/>
              <a:t> </a:t>
            </a:r>
            <a:r>
              <a:rPr dirty="0" err="1"/>
              <a:t>administra</a:t>
            </a:r>
            <a:r>
              <a:rPr dirty="0"/>
              <a:t> Medicare, Medicaid, </a:t>
            </a:r>
            <a:r>
              <a:rPr dirty="0" err="1"/>
              <a:t>el</a:t>
            </a:r>
            <a:r>
              <a:rPr dirty="0"/>
              <a:t> </a:t>
            </a:r>
            <a:r>
              <a:rPr dirty="0" err="1"/>
              <a:t>Programa</a:t>
            </a:r>
            <a:r>
              <a:rPr dirty="0"/>
              <a:t> de Seguro Médico para </a:t>
            </a:r>
            <a:r>
              <a:rPr dirty="0" err="1"/>
              <a:t>Niños</a:t>
            </a:r>
            <a:r>
              <a:rPr dirty="0"/>
              <a:t> (CHIP) y </a:t>
            </a:r>
            <a:r>
              <a:rPr dirty="0" err="1"/>
              <a:t>el</a:t>
            </a:r>
            <a:r>
              <a:rPr dirty="0"/>
              <a:t> </a:t>
            </a:r>
            <a:r>
              <a:rPr lang="en-US" dirty="0"/>
              <a:t>Mercado de </a:t>
            </a:r>
            <a:r>
              <a:rPr lang="en-US" dirty="0" err="1"/>
              <a:t>Seguros</a:t>
            </a:r>
            <a:r>
              <a:rPr lang="en-US" dirty="0"/>
              <a:t> </a:t>
            </a:r>
            <a:r>
              <a:rPr lang="en-US" dirty="0" err="1"/>
              <a:t>Médicos</a:t>
            </a:r>
            <a:r>
              <a:rPr dirty="0"/>
              <a:t>.</a:t>
            </a:r>
            <a:endParaRPr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dirty="0"/>
              <a:t>La </a:t>
            </a:r>
            <a:r>
              <a:rPr dirty="0" err="1"/>
              <a:t>información</a:t>
            </a:r>
            <a:r>
              <a:rPr dirty="0"/>
              <a:t> de </a:t>
            </a:r>
            <a:r>
              <a:rPr dirty="0" err="1"/>
              <a:t>esta</a:t>
            </a:r>
            <a:r>
              <a:rPr dirty="0"/>
              <a:t> </a:t>
            </a:r>
            <a:r>
              <a:rPr dirty="0" err="1"/>
              <a:t>presentación</a:t>
            </a:r>
            <a:r>
              <a:rPr dirty="0"/>
              <a:t> era </a:t>
            </a:r>
            <a:r>
              <a:rPr dirty="0" err="1"/>
              <a:t>correcta</a:t>
            </a:r>
            <a:r>
              <a:rPr dirty="0"/>
              <a:t> a</a:t>
            </a:r>
            <a:r>
              <a:rPr dirty="0">
                <a:highlight>
                  <a:srgbClr val="FFFF00"/>
                </a:highlight>
              </a:rPr>
              <a:t> </a:t>
            </a:r>
            <a:r>
              <a:rPr dirty="0" err="1">
                <a:highlight>
                  <a:srgbClr val="FFFF00"/>
                </a:highlight>
              </a:rPr>
              <a:t>febrero</a:t>
            </a:r>
            <a:r>
              <a:rPr dirty="0">
                <a:highlight>
                  <a:srgbClr val="FFFF00"/>
                </a:highlight>
              </a:rPr>
              <a:t> de 2026.</a:t>
            </a:r>
            <a:r>
              <a:rPr dirty="0">
                <a:solidFill>
                  <a:srgbClr val="FFFF00"/>
                </a:solidFill>
                <a:highlight>
                  <a:srgbClr val="FFFF00"/>
                </a:highlight>
              </a:rPr>
              <a:t> </a:t>
            </a:r>
            <a:endParaRPr dirty="0">
              <a:solidFill>
                <a:srgbClr val="FFFF00"/>
              </a:solidFill>
              <a:highlight>
                <a:srgbClr val="FFFF00"/>
              </a:highlight>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dirty="0"/>
              <a:t>La </a:t>
            </a:r>
            <a:r>
              <a:rPr dirty="0" err="1"/>
              <a:t>orientación</a:t>
            </a:r>
            <a:r>
              <a:rPr dirty="0"/>
              <a:t> legal </a:t>
            </a:r>
            <a:r>
              <a:rPr dirty="0" err="1"/>
              <a:t>oficial</a:t>
            </a:r>
            <a:r>
              <a:rPr dirty="0"/>
              <a:t> del </a:t>
            </a:r>
            <a:r>
              <a:rPr dirty="0" err="1"/>
              <a:t>programa</a:t>
            </a:r>
            <a:r>
              <a:rPr dirty="0"/>
              <a:t> Medicare se </a:t>
            </a:r>
            <a:r>
              <a:rPr dirty="0" err="1"/>
              <a:t>contiene</a:t>
            </a:r>
            <a:r>
              <a:rPr dirty="0"/>
              <a:t> </a:t>
            </a:r>
            <a:r>
              <a:rPr dirty="0" err="1"/>
              <a:t>en</a:t>
            </a:r>
            <a:r>
              <a:rPr dirty="0"/>
              <a:t> </a:t>
            </a:r>
            <a:r>
              <a:rPr dirty="0" err="1"/>
              <a:t>los</a:t>
            </a:r>
            <a:r>
              <a:rPr dirty="0"/>
              <a:t> </a:t>
            </a:r>
            <a:r>
              <a:rPr dirty="0" err="1"/>
              <a:t>estatutos</a:t>
            </a:r>
            <a:r>
              <a:rPr dirty="0"/>
              <a:t>, </a:t>
            </a:r>
            <a:r>
              <a:rPr dirty="0" err="1"/>
              <a:t>reglamentos</a:t>
            </a:r>
            <a:r>
              <a:rPr dirty="0"/>
              <a:t> y </a:t>
            </a:r>
            <a:r>
              <a:rPr dirty="0" err="1"/>
              <a:t>resoluciones</a:t>
            </a:r>
            <a:r>
              <a:rPr dirty="0"/>
              <a:t> </a:t>
            </a:r>
            <a:r>
              <a:rPr dirty="0" err="1"/>
              <a:t>pertinentes</a:t>
            </a:r>
            <a:r>
              <a:rPr dirty="0"/>
              <a:t>.</a:t>
            </a:r>
            <a:endParaRPr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dirty="0"/>
              <a:t>Esta </a:t>
            </a:r>
            <a:r>
              <a:rPr dirty="0" err="1"/>
              <a:t>comunicación</a:t>
            </a:r>
            <a:r>
              <a:rPr dirty="0"/>
              <a:t> </a:t>
            </a:r>
            <a:r>
              <a:rPr dirty="0" err="1"/>
              <a:t>fue</a:t>
            </a:r>
            <a:r>
              <a:rPr dirty="0"/>
              <a:t> impresa, </a:t>
            </a:r>
            <a:r>
              <a:rPr dirty="0" err="1"/>
              <a:t>publicada</a:t>
            </a:r>
            <a:r>
              <a:rPr dirty="0"/>
              <a:t> o </a:t>
            </a:r>
            <a:r>
              <a:rPr dirty="0" err="1"/>
              <a:t>producida</a:t>
            </a:r>
            <a:r>
              <a:rPr dirty="0"/>
              <a:t> y </a:t>
            </a:r>
            <a:r>
              <a:rPr dirty="0" err="1"/>
              <a:t>difundida</a:t>
            </a:r>
            <a:r>
              <a:rPr dirty="0"/>
              <a:t> a </a:t>
            </a:r>
            <a:r>
              <a:rPr dirty="0" err="1"/>
              <a:t>expensas</a:t>
            </a:r>
            <a:r>
              <a:rPr dirty="0"/>
              <a:t> de </a:t>
            </a:r>
            <a:r>
              <a:rPr dirty="0" err="1"/>
              <a:t>los</a:t>
            </a:r>
            <a:r>
              <a:rPr dirty="0"/>
              <a:t> </a:t>
            </a:r>
            <a:r>
              <a:rPr dirty="0" err="1"/>
              <a:t>contribuyentes</a:t>
            </a:r>
            <a:r>
              <a:rPr dirty="0"/>
              <a:t> </a:t>
            </a:r>
            <a:r>
              <a:rPr dirty="0" err="1"/>
              <a:t>estadounidenses</a:t>
            </a:r>
            <a:r>
              <a:rPr dirty="0"/>
              <a:t>.</a:t>
            </a:r>
            <a:endParaRPr dirty="0">
              <a:latin typeface="Arial" panose="020B0604020202020204" pitchFamily="34" charset="0"/>
              <a:ea typeface="Calibri"/>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lang="en-US" dirty="0"/>
              <a:t>Mercado de </a:t>
            </a:r>
            <a:r>
              <a:rPr lang="en-US" dirty="0" err="1"/>
              <a:t>Seguros</a:t>
            </a:r>
            <a:r>
              <a:rPr lang="en-US" dirty="0"/>
              <a:t> </a:t>
            </a:r>
            <a:r>
              <a:rPr lang="en-US" dirty="0" err="1"/>
              <a:t>Médicos</a:t>
            </a:r>
            <a:r>
              <a:rPr dirty="0"/>
              <a:t> es </a:t>
            </a:r>
            <a:r>
              <a:rPr dirty="0" err="1"/>
              <a:t>una</a:t>
            </a:r>
            <a:r>
              <a:rPr dirty="0"/>
              <a:t> </a:t>
            </a:r>
            <a:r>
              <a:rPr dirty="0" err="1"/>
              <a:t>marca</a:t>
            </a:r>
            <a:r>
              <a:rPr dirty="0"/>
              <a:t> de </a:t>
            </a:r>
            <a:r>
              <a:rPr dirty="0" err="1"/>
              <a:t>servicio</a:t>
            </a:r>
            <a:r>
              <a:rPr dirty="0"/>
              <a:t> </a:t>
            </a:r>
            <a:r>
              <a:rPr dirty="0" err="1"/>
              <a:t>registrada</a:t>
            </a:r>
            <a:r>
              <a:rPr dirty="0"/>
              <a:t> del Departamento de Salud y </a:t>
            </a:r>
            <a:r>
              <a:rPr dirty="0" err="1"/>
              <a:t>Servicios</a:t>
            </a:r>
            <a:r>
              <a:rPr dirty="0"/>
              <a:t> Humanos (HHS) de </a:t>
            </a:r>
            <a:r>
              <a:rPr dirty="0" err="1"/>
              <a:t>los</a:t>
            </a:r>
            <a:r>
              <a:rPr dirty="0"/>
              <a:t> EE. UU.</a:t>
            </a:r>
            <a:endParaRPr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862791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2110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960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1999" y="3609703"/>
            <a:ext cx="5753101" cy="5738834"/>
          </a:xfrm>
        </p:spPr>
        <p:txBody>
          <a:bodyPr/>
          <a:lstStyle/>
          <a:p>
            <a:pPr marL="0" indent="0" defTabSz="966612">
              <a:spcBef>
                <a:spcPts val="634"/>
              </a:spcBef>
              <a:spcAft>
                <a:spcPts val="600"/>
              </a:spcAft>
              <a:buNone/>
              <a:defRPr>
                <a:effectLst/>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600"/>
              </a:spcAft>
              <a:buNone/>
              <a:defRPr>
                <a:solidFill>
                  <a:prstClr val="black"/>
                </a:solidFill>
                <a:latin typeface="Arial" panose="020B0604020202020204" pitchFamily="34" charset="0"/>
                <a:cs typeface="Arial" panose="020B0604020202020204" pitchFamily="34" charset="0"/>
              </a:defRPr>
            </a:pPr>
            <a:r>
              <a:rPr err="1"/>
              <a:t>Comparemos</a:t>
            </a:r>
            <a:r>
              <a:t> </a:t>
            </a:r>
            <a:r>
              <a:rPr err="1"/>
              <a:t>los</a:t>
            </a:r>
            <a:r>
              <a:t> </a:t>
            </a:r>
            <a:r>
              <a:rPr err="1"/>
              <a:t>viajes</a:t>
            </a:r>
            <a:r>
              <a:t> al </a:t>
            </a:r>
            <a:r>
              <a:rPr err="1"/>
              <a:t>extranjero</a:t>
            </a:r>
            <a:r>
              <a:t>:</a:t>
            </a:r>
          </a:p>
          <a:p>
            <a:pPr marL="125834" indent="-125834" defTabSz="966612">
              <a:spcBef>
                <a:spcPts val="634"/>
              </a:spcBef>
              <a:spcAft>
                <a:spcPts val="300"/>
              </a:spcAft>
              <a:defRPr>
                <a:solidFill>
                  <a:prstClr val="black"/>
                </a:solidFill>
                <a:latin typeface="Arial" panose="020B0604020202020204" pitchFamily="34" charset="0"/>
                <a:cs typeface="Arial" panose="020B0604020202020204" pitchFamily="34" charset="0"/>
              </a:defRPr>
            </a:pPr>
            <a:r>
              <a:rPr lang="en-US" b="1"/>
              <a:t>Medicare Original </a:t>
            </a:r>
            <a:r>
              <a:rPr err="1"/>
              <a:t>generalmente</a:t>
            </a:r>
            <a:r>
              <a:t> </a:t>
            </a:r>
            <a:r>
              <a:rPr b="1"/>
              <a:t>no </a:t>
            </a:r>
            <a:r>
              <a:rPr b="1" err="1"/>
              <a:t>cubre</a:t>
            </a:r>
            <a:r>
              <a:rPr b="1"/>
              <a:t> la </a:t>
            </a:r>
            <a:r>
              <a:rPr b="1" err="1"/>
              <a:t>atención</a:t>
            </a:r>
            <a:r>
              <a:rPr b="1"/>
              <a:t> </a:t>
            </a:r>
            <a:r>
              <a:rPr b="1" err="1"/>
              <a:t>médica</a:t>
            </a:r>
            <a:r>
              <a:rPr b="1"/>
              <a:t> fuera de </a:t>
            </a:r>
            <a:r>
              <a:rPr b="1" err="1"/>
              <a:t>los</a:t>
            </a:r>
            <a:r>
              <a:rPr b="1"/>
              <a:t> EE. UU.</a:t>
            </a:r>
            <a:r>
              <a:t>. Es </a:t>
            </a:r>
            <a:r>
              <a:rPr err="1"/>
              <a:t>posible</a:t>
            </a:r>
            <a:r>
              <a:t> </a:t>
            </a:r>
            <a:r>
              <a:rPr err="1"/>
              <a:t>que</a:t>
            </a:r>
            <a:r>
              <a:t> </a:t>
            </a:r>
            <a:r>
              <a:rPr err="1"/>
              <a:t>pueda</a:t>
            </a:r>
            <a:r>
              <a:t> </a:t>
            </a:r>
            <a:r>
              <a:rPr err="1"/>
              <a:t>comprar</a:t>
            </a:r>
            <a:r>
              <a:t> </a:t>
            </a:r>
            <a:r>
              <a:rPr err="1"/>
              <a:t>una</a:t>
            </a:r>
            <a:r>
              <a:t> </a:t>
            </a:r>
            <a:r>
              <a:rPr err="1"/>
              <a:t>póliza</a:t>
            </a:r>
            <a:r>
              <a:t> de </a:t>
            </a:r>
            <a:r>
              <a:rPr err="1"/>
              <a:t>seguro</a:t>
            </a:r>
            <a:r>
              <a:t> </a:t>
            </a:r>
            <a:r>
              <a:rPr lang="en-US" err="1"/>
              <a:t>suplementario</a:t>
            </a:r>
            <a:r>
              <a:t> de Medicare (Medigap) </a:t>
            </a:r>
            <a:r>
              <a:rPr err="1"/>
              <a:t>que</a:t>
            </a:r>
            <a:r>
              <a:t> </a:t>
            </a:r>
            <a:r>
              <a:rPr err="1"/>
              <a:t>cubra</a:t>
            </a:r>
            <a:r>
              <a:t> la </a:t>
            </a:r>
            <a:r>
              <a:rPr err="1"/>
              <a:t>atención</a:t>
            </a:r>
            <a:r>
              <a:t> de </a:t>
            </a:r>
            <a:r>
              <a:rPr err="1"/>
              <a:t>emergencia</a:t>
            </a:r>
            <a:r>
              <a:t> fuera de </a:t>
            </a:r>
            <a:r>
              <a:rPr err="1"/>
              <a:t>los</a:t>
            </a:r>
            <a:r>
              <a:t> EE. UU.</a:t>
            </a:r>
          </a:p>
          <a:p>
            <a:pPr marL="125834" indent="-125834" defTabSz="966612">
              <a:spcBef>
                <a:spcPts val="634"/>
              </a:spcBef>
              <a:spcAft>
                <a:spcPts val="300"/>
              </a:spcAft>
              <a:defRPr>
                <a:latin typeface="Arial" panose="020B0604020202020204" pitchFamily="34" charset="0"/>
                <a:cs typeface="Arial" panose="020B0604020202020204" pitchFamily="34" charset="0"/>
              </a:defRPr>
            </a:pPr>
            <a:r>
              <a:rPr b="1">
                <a:solidFill>
                  <a:prstClr val="black"/>
                </a:solidFill>
              </a:rPr>
              <a:t>Los planes Medicare Advantage </a:t>
            </a:r>
            <a:r>
              <a:rPr err="1">
                <a:solidFill>
                  <a:prstClr val="black"/>
                </a:solidFill>
              </a:rPr>
              <a:t>generalmente</a:t>
            </a:r>
            <a:r>
              <a:rPr>
                <a:solidFill>
                  <a:prstClr val="black"/>
                </a:solidFill>
              </a:rPr>
              <a:t> </a:t>
            </a:r>
            <a:r>
              <a:rPr b="1">
                <a:solidFill>
                  <a:prstClr val="black"/>
                </a:solidFill>
              </a:rPr>
              <a:t>no </a:t>
            </a:r>
            <a:r>
              <a:rPr b="1" err="1">
                <a:solidFill>
                  <a:prstClr val="black"/>
                </a:solidFill>
              </a:rPr>
              <a:t>cubren</a:t>
            </a:r>
            <a:r>
              <a:rPr b="1">
                <a:solidFill>
                  <a:prstClr val="black"/>
                </a:solidFill>
              </a:rPr>
              <a:t> la </a:t>
            </a:r>
            <a:r>
              <a:rPr b="1" err="1">
                <a:solidFill>
                  <a:prstClr val="black"/>
                </a:solidFill>
              </a:rPr>
              <a:t>atención</a:t>
            </a:r>
            <a:r>
              <a:rPr b="1">
                <a:solidFill>
                  <a:prstClr val="black"/>
                </a:solidFill>
              </a:rPr>
              <a:t> </a:t>
            </a:r>
            <a:r>
              <a:rPr b="1" err="1">
                <a:solidFill>
                  <a:prstClr val="black"/>
                </a:solidFill>
              </a:rPr>
              <a:t>médica</a:t>
            </a:r>
            <a:r>
              <a:rPr b="1">
                <a:solidFill>
                  <a:prstClr val="black"/>
                </a:solidFill>
              </a:rPr>
              <a:t> fuera de </a:t>
            </a:r>
            <a:r>
              <a:rPr b="1" err="1">
                <a:solidFill>
                  <a:prstClr val="black"/>
                </a:solidFill>
              </a:rPr>
              <a:t>los</a:t>
            </a:r>
            <a:r>
              <a:rPr b="1">
                <a:solidFill>
                  <a:prstClr val="black"/>
                </a:solidFill>
              </a:rPr>
              <a:t> EE. UU.</a:t>
            </a:r>
            <a:r>
              <a:rPr>
                <a:solidFill>
                  <a:prstClr val="black"/>
                </a:solidFill>
              </a:rPr>
              <a:t>. </a:t>
            </a:r>
            <a:r>
              <a:rPr err="1">
                <a:solidFill>
                  <a:prstClr val="black"/>
                </a:solidFill>
              </a:rPr>
              <a:t>Algunos</a:t>
            </a:r>
            <a:r>
              <a:rPr>
                <a:solidFill>
                  <a:prstClr val="black"/>
                </a:solidFill>
              </a:rPr>
              <a:t> planes </a:t>
            </a:r>
            <a:r>
              <a:rPr err="1">
                <a:solidFill>
                  <a:prstClr val="black"/>
                </a:solidFill>
              </a:rPr>
              <a:t>pueden</a:t>
            </a:r>
            <a:r>
              <a:rPr>
                <a:solidFill>
                  <a:prstClr val="black"/>
                </a:solidFill>
              </a:rPr>
              <a:t> </a:t>
            </a:r>
            <a:r>
              <a:rPr err="1">
                <a:solidFill>
                  <a:prstClr val="black"/>
                </a:solidFill>
              </a:rPr>
              <a:t>ofrecer</a:t>
            </a:r>
            <a:r>
              <a:rPr>
                <a:solidFill>
                  <a:prstClr val="black"/>
                </a:solidFill>
              </a:rPr>
              <a:t> </a:t>
            </a:r>
            <a:r>
              <a:t>un </a:t>
            </a:r>
            <a:r>
              <a:rPr err="1"/>
              <a:t>beneficio</a:t>
            </a:r>
            <a:r>
              <a:t> </a:t>
            </a:r>
            <a:r>
              <a:rPr err="1"/>
              <a:t>adicional</a:t>
            </a:r>
            <a:r>
              <a:t> </a:t>
            </a:r>
            <a:r>
              <a:rPr err="1">
                <a:solidFill>
                  <a:prstClr val="black"/>
                </a:solidFill>
              </a:rPr>
              <a:t>que</a:t>
            </a:r>
            <a:r>
              <a:rPr>
                <a:solidFill>
                  <a:prstClr val="black"/>
                </a:solidFill>
              </a:rPr>
              <a:t> </a:t>
            </a:r>
            <a:r>
              <a:rPr err="1">
                <a:solidFill>
                  <a:prstClr val="black"/>
                </a:solidFill>
              </a:rPr>
              <a:t>cubre</a:t>
            </a:r>
            <a:r>
              <a:rPr>
                <a:solidFill>
                  <a:prstClr val="black"/>
                </a:solidFill>
              </a:rPr>
              <a:t> </a:t>
            </a:r>
            <a:r>
              <a:rPr err="1">
                <a:solidFill>
                  <a:prstClr val="black"/>
                </a:solidFill>
              </a:rPr>
              <a:t>servicios</a:t>
            </a:r>
            <a:r>
              <a:rPr>
                <a:solidFill>
                  <a:prstClr val="black"/>
                </a:solidFill>
              </a:rPr>
              <a:t> de </a:t>
            </a:r>
            <a:r>
              <a:rPr err="1">
                <a:solidFill>
                  <a:prstClr val="black"/>
                </a:solidFill>
              </a:rPr>
              <a:t>emergencia</a:t>
            </a:r>
            <a:r>
              <a:rPr>
                <a:solidFill>
                  <a:prstClr val="black"/>
                </a:solidFill>
              </a:rPr>
              <a:t> y </a:t>
            </a:r>
            <a:r>
              <a:rPr err="1">
                <a:solidFill>
                  <a:prstClr val="black"/>
                </a:solidFill>
              </a:rPr>
              <a:t>servicios</a:t>
            </a:r>
            <a:r>
              <a:rPr>
                <a:solidFill>
                  <a:prstClr val="black"/>
                </a:solidFill>
              </a:rPr>
              <a:t> </a:t>
            </a:r>
            <a:r>
              <a:rPr err="1">
                <a:solidFill>
                  <a:prstClr val="black"/>
                </a:solidFill>
              </a:rPr>
              <a:t>urgentemente</a:t>
            </a:r>
            <a:r>
              <a:rPr>
                <a:solidFill>
                  <a:prstClr val="black"/>
                </a:solidFill>
              </a:rPr>
              <a:t> </a:t>
            </a:r>
            <a:r>
              <a:rPr err="1">
                <a:solidFill>
                  <a:prstClr val="black"/>
                </a:solidFill>
              </a:rPr>
              <a:t>necesarios</a:t>
            </a:r>
            <a:r>
              <a:rPr>
                <a:solidFill>
                  <a:prstClr val="black"/>
                </a:solidFill>
              </a:rPr>
              <a:t> </a:t>
            </a:r>
            <a:r>
              <a:rPr err="1">
                <a:solidFill>
                  <a:prstClr val="black"/>
                </a:solidFill>
              </a:rPr>
              <a:t>cuando</a:t>
            </a:r>
            <a:r>
              <a:rPr>
                <a:solidFill>
                  <a:prstClr val="black"/>
                </a:solidFill>
              </a:rPr>
              <a:t> se </a:t>
            </a:r>
            <a:r>
              <a:rPr err="1">
                <a:solidFill>
                  <a:prstClr val="black"/>
                </a:solidFill>
              </a:rPr>
              <a:t>viaja</a:t>
            </a:r>
            <a:r>
              <a:rPr>
                <a:solidFill>
                  <a:prstClr val="black"/>
                </a:solidFill>
              </a:rPr>
              <a:t> fuera de </a:t>
            </a:r>
            <a:r>
              <a:rPr err="1">
                <a:solidFill>
                  <a:prstClr val="black"/>
                </a:solidFill>
              </a:rPr>
              <a:t>los</a:t>
            </a:r>
            <a:r>
              <a:rPr>
                <a:solidFill>
                  <a:prstClr val="black"/>
                </a:solidFill>
              </a:rPr>
              <a:t> EE. UU. </a:t>
            </a:r>
          </a:p>
          <a:p>
            <a:pPr marL="120650" indent="-120650" defTabSz="966612">
              <a:spcBef>
                <a:spcPts val="634"/>
              </a:spcBef>
              <a:spcAft>
                <a:spcPts val="300"/>
              </a:spcAft>
              <a:defRPr b="1">
                <a:solidFill>
                  <a:prstClr val="black"/>
                </a:solidFill>
                <a:latin typeface="Arial" panose="020B0604020202020204" pitchFamily="34" charset="0"/>
                <a:cs typeface="Arial" panose="020B0604020202020204" pitchFamily="34" charset="0"/>
              </a:defRPr>
            </a:pPr>
            <a:r>
              <a:t>Medicare </a:t>
            </a:r>
            <a:r>
              <a:rPr err="1"/>
              <a:t>puede</a:t>
            </a:r>
            <a:r>
              <a:t> </a:t>
            </a:r>
            <a:r>
              <a:rPr err="1"/>
              <a:t>pagar</a:t>
            </a:r>
            <a:r>
              <a:t> </a:t>
            </a:r>
            <a:r>
              <a:rPr err="1"/>
              <a:t>por</a:t>
            </a:r>
            <a:r>
              <a:t> </a:t>
            </a:r>
            <a:r>
              <a:rPr err="1"/>
              <a:t>servicios</a:t>
            </a:r>
            <a:r>
              <a:t> </a:t>
            </a:r>
            <a:r>
              <a:rPr err="1"/>
              <a:t>hospitalarios</a:t>
            </a:r>
            <a:r>
              <a:t> para </a:t>
            </a:r>
            <a:r>
              <a:rPr err="1"/>
              <a:t>pacientes</a:t>
            </a:r>
            <a:r>
              <a:t> </a:t>
            </a:r>
            <a:r>
              <a:rPr err="1"/>
              <a:t>hospitalizados</a:t>
            </a:r>
            <a:r>
              <a:t>, </a:t>
            </a:r>
            <a:r>
              <a:rPr err="1"/>
              <a:t>servicios</a:t>
            </a:r>
            <a:r>
              <a:t> </a:t>
            </a:r>
            <a:r>
              <a:rPr err="1"/>
              <a:t>médicos</a:t>
            </a:r>
            <a:r>
              <a:t> y </a:t>
            </a:r>
            <a:r>
              <a:rPr err="1"/>
              <a:t>servicios</a:t>
            </a:r>
            <a:r>
              <a:t> de </a:t>
            </a:r>
            <a:r>
              <a:rPr err="1"/>
              <a:t>ambulancia</a:t>
            </a:r>
            <a:r>
              <a:t> </a:t>
            </a:r>
            <a:r>
              <a:rPr err="1"/>
              <a:t>que</a:t>
            </a:r>
            <a:r>
              <a:t> </a:t>
            </a:r>
            <a:r>
              <a:rPr err="1"/>
              <a:t>reciba</a:t>
            </a:r>
            <a:r>
              <a:t> </a:t>
            </a:r>
            <a:r>
              <a:rPr err="1"/>
              <a:t>en</a:t>
            </a:r>
            <a:r>
              <a:t> un </a:t>
            </a:r>
            <a:r>
              <a:rPr err="1"/>
              <a:t>país</a:t>
            </a:r>
            <a:r>
              <a:t> </a:t>
            </a:r>
            <a:r>
              <a:rPr err="1"/>
              <a:t>extranjero</a:t>
            </a:r>
            <a:r>
              <a:t> </a:t>
            </a:r>
            <a:r>
              <a:rPr err="1"/>
              <a:t>en</a:t>
            </a:r>
            <a:r>
              <a:t> </a:t>
            </a:r>
            <a:r>
              <a:rPr err="1"/>
              <a:t>estos</a:t>
            </a:r>
            <a:r>
              <a:t> </a:t>
            </a:r>
            <a:r>
              <a:rPr err="1"/>
              <a:t>casos</a:t>
            </a:r>
            <a:r>
              <a:t> poco </a:t>
            </a:r>
            <a:r>
              <a:rPr err="1"/>
              <a:t>frecuentes</a:t>
            </a:r>
            <a:r>
              <a:t>:</a:t>
            </a:r>
          </a:p>
          <a:p>
            <a:pPr marL="349250" indent="-120650" algn="l">
              <a:spcAft>
                <a:spcPts val="300"/>
              </a:spcAft>
              <a:buFont typeface="Arial" panose="020B0604020202020204" pitchFamily="34" charset="0"/>
              <a:buChar char="•"/>
              <a:defRPr>
                <a:effectLst/>
                <a:latin typeface="Arial" panose="020B0604020202020204" pitchFamily="34" charset="0"/>
                <a:cs typeface="Arial" panose="020B0604020202020204" pitchFamily="34" charset="0"/>
              </a:defRPr>
            </a:pPr>
            <a:r>
              <a:rPr err="1"/>
              <a:t>Está</a:t>
            </a:r>
            <a:r>
              <a:t> </a:t>
            </a:r>
            <a:r>
              <a:rPr err="1"/>
              <a:t>en</a:t>
            </a:r>
            <a:r>
              <a:t> </a:t>
            </a:r>
            <a:r>
              <a:rPr err="1"/>
              <a:t>los</a:t>
            </a:r>
            <a:r>
              <a:t> EE. UU. </a:t>
            </a:r>
            <a:r>
              <a:rPr err="1"/>
              <a:t>cuando</a:t>
            </a:r>
            <a:r>
              <a:t> </a:t>
            </a:r>
            <a:r>
              <a:rPr err="1"/>
              <a:t>ocurre</a:t>
            </a:r>
            <a:r>
              <a:t> </a:t>
            </a:r>
            <a:r>
              <a:rPr err="1"/>
              <a:t>una</a:t>
            </a:r>
            <a:r>
              <a:t> </a:t>
            </a:r>
            <a:r>
              <a:rPr err="1"/>
              <a:t>emergencia</a:t>
            </a:r>
            <a:r>
              <a:t> </a:t>
            </a:r>
            <a:r>
              <a:rPr err="1"/>
              <a:t>médica</a:t>
            </a:r>
            <a:r>
              <a:t>, y </a:t>
            </a:r>
            <a:r>
              <a:rPr err="1"/>
              <a:t>el</a:t>
            </a:r>
            <a:r>
              <a:t> hospital </a:t>
            </a:r>
            <a:r>
              <a:rPr err="1"/>
              <a:t>extranjero</a:t>
            </a:r>
            <a:r>
              <a:t> </a:t>
            </a:r>
            <a:r>
              <a:rPr err="1"/>
              <a:t>está</a:t>
            </a:r>
            <a:r>
              <a:t> </a:t>
            </a:r>
            <a:r>
              <a:rPr err="1"/>
              <a:t>más</a:t>
            </a:r>
            <a:r>
              <a:t> </a:t>
            </a:r>
            <a:r>
              <a:rPr err="1"/>
              <a:t>cerca</a:t>
            </a:r>
            <a:r>
              <a:t> </a:t>
            </a:r>
            <a:r>
              <a:rPr err="1"/>
              <a:t>que</a:t>
            </a:r>
            <a:r>
              <a:t> </a:t>
            </a:r>
            <a:r>
              <a:rPr err="1"/>
              <a:t>el</a:t>
            </a:r>
            <a:r>
              <a:t> hospital </a:t>
            </a:r>
            <a:r>
              <a:rPr err="1"/>
              <a:t>estadounidense</a:t>
            </a:r>
            <a:r>
              <a:t> </a:t>
            </a:r>
            <a:r>
              <a:rPr err="1"/>
              <a:t>más</a:t>
            </a:r>
            <a:r>
              <a:t> </a:t>
            </a:r>
            <a:r>
              <a:rPr err="1"/>
              <a:t>cercano</a:t>
            </a:r>
            <a:r>
              <a:t> </a:t>
            </a:r>
            <a:r>
              <a:rPr err="1"/>
              <a:t>que</a:t>
            </a:r>
            <a:r>
              <a:t> </a:t>
            </a:r>
            <a:r>
              <a:rPr err="1"/>
              <a:t>puede</a:t>
            </a:r>
            <a:r>
              <a:t> </a:t>
            </a:r>
            <a:r>
              <a:rPr err="1"/>
              <a:t>tratar</a:t>
            </a:r>
            <a:r>
              <a:t> </a:t>
            </a:r>
            <a:r>
              <a:rPr err="1"/>
              <a:t>su</a:t>
            </a:r>
            <a:r>
              <a:t> </a:t>
            </a:r>
            <a:r>
              <a:rPr lang="en-US" err="1"/>
              <a:t>condición</a:t>
            </a:r>
            <a:r>
              <a:t> </a:t>
            </a:r>
            <a:r>
              <a:rPr err="1"/>
              <a:t>médica</a:t>
            </a:r>
            <a:r>
              <a:t>.</a:t>
            </a:r>
          </a:p>
          <a:p>
            <a:pPr marL="349250" indent="-120650" algn="l">
              <a:spcAft>
                <a:spcPts val="300"/>
              </a:spcAft>
              <a:buFont typeface="Arial" panose="020B0604020202020204" pitchFamily="34" charset="0"/>
              <a:buChar char="•"/>
              <a:defRPr>
                <a:effectLst/>
                <a:latin typeface="Arial" panose="020B0604020202020204" pitchFamily="34" charset="0"/>
                <a:cs typeface="Arial" panose="020B0604020202020204" pitchFamily="34" charset="0"/>
              </a:defRPr>
            </a:pPr>
            <a:r>
              <a:rPr err="1"/>
              <a:t>Está</a:t>
            </a:r>
            <a:r>
              <a:t> </a:t>
            </a:r>
            <a:r>
              <a:rPr err="1"/>
              <a:t>viajando</a:t>
            </a:r>
            <a:r>
              <a:t> </a:t>
            </a:r>
            <a:r>
              <a:rPr err="1"/>
              <a:t>por</a:t>
            </a:r>
            <a:r>
              <a:t> </a:t>
            </a:r>
            <a:r>
              <a:rPr err="1"/>
              <a:t>Canadá</a:t>
            </a:r>
            <a:r>
              <a:t> sin </a:t>
            </a:r>
            <a:r>
              <a:rPr err="1"/>
              <a:t>demora</a:t>
            </a:r>
            <a:r>
              <a:t> </a:t>
            </a:r>
            <a:r>
              <a:rPr err="1"/>
              <a:t>irrazonable</a:t>
            </a:r>
            <a:r>
              <a:t> </a:t>
            </a:r>
            <a:r>
              <a:rPr err="1"/>
              <a:t>por</a:t>
            </a:r>
            <a:r>
              <a:t> la </a:t>
            </a:r>
            <a:r>
              <a:rPr err="1"/>
              <a:t>ruta</a:t>
            </a:r>
            <a:r>
              <a:t> </a:t>
            </a:r>
            <a:r>
              <a:rPr err="1"/>
              <a:t>más</a:t>
            </a:r>
            <a:r>
              <a:t> </a:t>
            </a:r>
            <a:r>
              <a:rPr err="1"/>
              <a:t>directa</a:t>
            </a:r>
            <a:r>
              <a:t> entre Alaska y </a:t>
            </a:r>
            <a:r>
              <a:rPr err="1"/>
              <a:t>otro</a:t>
            </a:r>
            <a:r>
              <a:t> </a:t>
            </a:r>
            <a:r>
              <a:rPr err="1"/>
              <a:t>estado</a:t>
            </a:r>
            <a:r>
              <a:t> de </a:t>
            </a:r>
            <a:r>
              <a:rPr err="1"/>
              <a:t>los</a:t>
            </a:r>
            <a:r>
              <a:t> EE. UU. </a:t>
            </a:r>
            <a:r>
              <a:rPr err="1"/>
              <a:t>cuando</a:t>
            </a:r>
            <a:r>
              <a:t> </a:t>
            </a:r>
            <a:r>
              <a:rPr err="1"/>
              <a:t>ocurre</a:t>
            </a:r>
            <a:r>
              <a:t> </a:t>
            </a:r>
            <a:r>
              <a:rPr err="1"/>
              <a:t>una</a:t>
            </a:r>
            <a:r>
              <a:t> </a:t>
            </a:r>
            <a:r>
              <a:rPr err="1"/>
              <a:t>emergencia</a:t>
            </a:r>
            <a:r>
              <a:t> </a:t>
            </a:r>
            <a:r>
              <a:rPr err="1"/>
              <a:t>médica</a:t>
            </a:r>
            <a:r>
              <a:t>, y </a:t>
            </a:r>
            <a:r>
              <a:rPr err="1"/>
              <a:t>el</a:t>
            </a:r>
            <a:r>
              <a:t> hospital </a:t>
            </a:r>
            <a:r>
              <a:rPr err="1"/>
              <a:t>canadiense</a:t>
            </a:r>
            <a:r>
              <a:t> </a:t>
            </a:r>
            <a:r>
              <a:rPr err="1"/>
              <a:t>está</a:t>
            </a:r>
            <a:r>
              <a:t> </a:t>
            </a:r>
            <a:r>
              <a:rPr err="1"/>
              <a:t>más</a:t>
            </a:r>
            <a:r>
              <a:t> </a:t>
            </a:r>
            <a:r>
              <a:rPr err="1"/>
              <a:t>cerca</a:t>
            </a:r>
            <a:r>
              <a:t> </a:t>
            </a:r>
            <a:r>
              <a:rPr err="1"/>
              <a:t>que</a:t>
            </a:r>
            <a:r>
              <a:t> </a:t>
            </a:r>
            <a:r>
              <a:rPr err="1"/>
              <a:t>el</a:t>
            </a:r>
            <a:r>
              <a:t> hospital de </a:t>
            </a:r>
            <a:r>
              <a:rPr err="1"/>
              <a:t>los</a:t>
            </a:r>
            <a:r>
              <a:t> EE. UU. </a:t>
            </a:r>
            <a:r>
              <a:rPr err="1"/>
              <a:t>más</a:t>
            </a:r>
            <a:r>
              <a:t> </a:t>
            </a:r>
            <a:r>
              <a:rPr err="1"/>
              <a:t>cercano</a:t>
            </a:r>
            <a:r>
              <a:t> </a:t>
            </a:r>
            <a:r>
              <a:rPr err="1"/>
              <a:t>que</a:t>
            </a:r>
            <a:r>
              <a:t> </a:t>
            </a:r>
            <a:r>
              <a:rPr err="1"/>
              <a:t>puede</a:t>
            </a:r>
            <a:r>
              <a:t> </a:t>
            </a:r>
            <a:r>
              <a:rPr err="1"/>
              <a:t>tratar</a:t>
            </a:r>
            <a:r>
              <a:t> la </a:t>
            </a:r>
            <a:r>
              <a:rPr err="1"/>
              <a:t>emergencia</a:t>
            </a:r>
            <a:r>
              <a:t>.</a:t>
            </a:r>
          </a:p>
          <a:p>
            <a:pPr marL="349250" indent="-120650" algn="l">
              <a:spcAft>
                <a:spcPts val="300"/>
              </a:spcAft>
              <a:buFont typeface="Arial" panose="020B0604020202020204" pitchFamily="34" charset="0"/>
              <a:buChar char="•"/>
              <a:defRPr>
                <a:effectLst/>
                <a:latin typeface="Arial" panose="020B0604020202020204" pitchFamily="34" charset="0"/>
                <a:cs typeface="Arial" panose="020B0604020202020204" pitchFamily="34" charset="0"/>
              </a:defRPr>
            </a:pPr>
            <a:r>
              <a:rPr err="1"/>
              <a:t>Usted</a:t>
            </a:r>
            <a:r>
              <a:t> </a:t>
            </a:r>
            <a:r>
              <a:rPr err="1"/>
              <a:t>vive</a:t>
            </a:r>
            <a:r>
              <a:t> </a:t>
            </a:r>
            <a:r>
              <a:rPr err="1"/>
              <a:t>en</a:t>
            </a:r>
            <a:r>
              <a:t> </a:t>
            </a:r>
            <a:r>
              <a:rPr err="1"/>
              <a:t>los</a:t>
            </a:r>
            <a:r>
              <a:t> EE. UU. y </a:t>
            </a:r>
            <a:r>
              <a:rPr err="1"/>
              <a:t>el</a:t>
            </a:r>
            <a:r>
              <a:t> hospital </a:t>
            </a:r>
            <a:r>
              <a:rPr err="1"/>
              <a:t>extranjero</a:t>
            </a:r>
            <a:r>
              <a:t> </a:t>
            </a:r>
            <a:r>
              <a:rPr err="1"/>
              <a:t>está</a:t>
            </a:r>
            <a:r>
              <a:t> </a:t>
            </a:r>
            <a:r>
              <a:rPr err="1"/>
              <a:t>más</a:t>
            </a:r>
            <a:r>
              <a:t> </a:t>
            </a:r>
            <a:r>
              <a:rPr err="1"/>
              <a:t>cerca</a:t>
            </a:r>
            <a:r>
              <a:t> de </a:t>
            </a:r>
            <a:r>
              <a:rPr err="1"/>
              <a:t>su</a:t>
            </a:r>
            <a:r>
              <a:t> </a:t>
            </a:r>
            <a:r>
              <a:rPr err="1"/>
              <a:t>hogar</a:t>
            </a:r>
            <a:r>
              <a:t> </a:t>
            </a:r>
            <a:r>
              <a:rPr err="1"/>
              <a:t>que</a:t>
            </a:r>
            <a:r>
              <a:t> </a:t>
            </a:r>
            <a:r>
              <a:rPr err="1"/>
              <a:t>el</a:t>
            </a:r>
            <a:r>
              <a:t> hospital de </a:t>
            </a:r>
            <a:r>
              <a:rPr err="1"/>
              <a:t>los</a:t>
            </a:r>
            <a:r>
              <a:t> EE. UU. </a:t>
            </a:r>
            <a:r>
              <a:rPr err="1"/>
              <a:t>más</a:t>
            </a:r>
            <a:r>
              <a:t> </a:t>
            </a:r>
            <a:r>
              <a:rPr err="1"/>
              <a:t>cercano</a:t>
            </a:r>
            <a:r>
              <a:t> </a:t>
            </a:r>
            <a:r>
              <a:rPr err="1"/>
              <a:t>que</a:t>
            </a:r>
            <a:r>
              <a:t> </a:t>
            </a:r>
            <a:r>
              <a:rPr err="1"/>
              <a:t>puede</a:t>
            </a:r>
            <a:r>
              <a:t> </a:t>
            </a:r>
            <a:r>
              <a:rPr err="1"/>
              <a:t>tratar</a:t>
            </a:r>
            <a:r>
              <a:t> </a:t>
            </a:r>
            <a:r>
              <a:rPr err="1"/>
              <a:t>su</a:t>
            </a:r>
            <a:r>
              <a:t> </a:t>
            </a:r>
            <a:r>
              <a:rPr lang="en-US" err="1"/>
              <a:t>condición</a:t>
            </a:r>
            <a:r>
              <a:t> </a:t>
            </a:r>
            <a:r>
              <a:rPr err="1"/>
              <a:t>médica</a:t>
            </a:r>
            <a:r>
              <a:t>, </a:t>
            </a:r>
            <a:r>
              <a:rPr err="1"/>
              <a:t>independientemente</a:t>
            </a:r>
            <a:r>
              <a:t> de </a:t>
            </a:r>
            <a:r>
              <a:rPr err="1"/>
              <a:t>si</a:t>
            </a:r>
            <a:r>
              <a:t> </a:t>
            </a:r>
            <a:r>
              <a:rPr err="1"/>
              <a:t>existe</a:t>
            </a:r>
            <a:r>
              <a:t> </a:t>
            </a:r>
            <a:r>
              <a:rPr err="1"/>
              <a:t>una</a:t>
            </a:r>
            <a:r>
              <a:t> </a:t>
            </a:r>
            <a:r>
              <a:rPr err="1"/>
              <a:t>emergencia</a:t>
            </a:r>
            <a:r>
              <a:t>.</a:t>
            </a:r>
          </a:p>
          <a:p>
            <a:pPr marL="349250" indent="-120650" algn="l">
              <a:spcAft>
                <a:spcPts val="300"/>
              </a:spcAft>
              <a:buFont typeface="Arial" panose="020B0604020202020204" pitchFamily="34" charset="0"/>
              <a:buChar char="•"/>
              <a:defRPr>
                <a:effectLst/>
                <a:latin typeface="Arial" panose="020B0604020202020204" pitchFamily="34" charset="0"/>
                <a:cs typeface="Arial" panose="020B0604020202020204" pitchFamily="34" charset="0"/>
              </a:defRPr>
            </a:pPr>
            <a:r>
              <a:t>Medicare </a:t>
            </a:r>
            <a:r>
              <a:rPr err="1"/>
              <a:t>puede</a:t>
            </a:r>
            <a:r>
              <a:t> </a:t>
            </a:r>
            <a:r>
              <a:rPr err="1"/>
              <a:t>cubrir</a:t>
            </a:r>
            <a:r>
              <a:t> </a:t>
            </a:r>
            <a:r>
              <a:rPr err="1"/>
              <a:t>el</a:t>
            </a:r>
            <a:r>
              <a:t> </a:t>
            </a:r>
            <a:r>
              <a:rPr err="1"/>
              <a:t>transporte</a:t>
            </a:r>
            <a:r>
              <a:t> </a:t>
            </a:r>
            <a:r>
              <a:rPr err="1"/>
              <a:t>en</a:t>
            </a:r>
            <a:r>
              <a:t> </a:t>
            </a:r>
            <a:r>
              <a:rPr err="1"/>
              <a:t>ambulancia</a:t>
            </a:r>
            <a:r>
              <a:t> </a:t>
            </a:r>
            <a:r>
              <a:rPr err="1"/>
              <a:t>médicamente</a:t>
            </a:r>
            <a:r>
              <a:t> </a:t>
            </a:r>
            <a:r>
              <a:rPr err="1"/>
              <a:t>necesario</a:t>
            </a:r>
            <a:r>
              <a:t> a un hospital </a:t>
            </a:r>
            <a:r>
              <a:rPr err="1"/>
              <a:t>extranjero</a:t>
            </a:r>
            <a:r>
              <a:t> solo con </a:t>
            </a:r>
            <a:r>
              <a:rPr err="1"/>
              <a:t>admisión</a:t>
            </a:r>
            <a:r>
              <a:t> para </a:t>
            </a:r>
            <a:r>
              <a:rPr err="1"/>
              <a:t>servicios</a:t>
            </a:r>
            <a:r>
              <a:t> </a:t>
            </a:r>
            <a:r>
              <a:rPr err="1"/>
              <a:t>hospitalarios</a:t>
            </a:r>
            <a:r>
              <a:t> para </a:t>
            </a:r>
            <a:r>
              <a:rPr err="1"/>
              <a:t>pacientes</a:t>
            </a:r>
            <a:r>
              <a:t> </a:t>
            </a:r>
            <a:r>
              <a:rPr err="1"/>
              <a:t>internados</a:t>
            </a:r>
            <a:r>
              <a:t> </a:t>
            </a:r>
            <a:r>
              <a:rPr err="1"/>
              <a:t>cubiertos</a:t>
            </a:r>
            <a:r>
              <a:t> y </a:t>
            </a:r>
            <a:r>
              <a:rPr err="1"/>
              <a:t>médicamente</a:t>
            </a:r>
            <a:r>
              <a:t> </a:t>
            </a:r>
            <a:r>
              <a:rPr err="1"/>
              <a:t>necesarios</a:t>
            </a:r>
            <a:r>
              <a:t>.</a:t>
            </a:r>
          </a:p>
          <a:p>
            <a:pPr marL="0" indent="0" defTabSz="966612">
              <a:spcBef>
                <a:spcPts val="634"/>
              </a:spcBef>
              <a:spcAft>
                <a:spcPts val="600"/>
              </a:spcAft>
              <a:buNone/>
              <a:defRPr>
                <a:latin typeface="Arial" panose="020B0604020202020204" pitchFamily="34" charset="0"/>
                <a:cs typeface="Arial" panose="020B0604020202020204" pitchFamily="34" charset="0"/>
              </a:defRPr>
            </a:pPr>
            <a:r>
              <a:rPr b="1">
                <a:solidFill>
                  <a:prstClr val="black"/>
                </a:solidFill>
              </a:rPr>
              <a:t>Fuente</a:t>
            </a:r>
            <a:r>
              <a:rPr>
                <a:solidFill>
                  <a:prstClr val="black"/>
                </a:solidFill>
              </a:rPr>
              <a:t>: </a:t>
            </a:r>
            <a:r>
              <a:rPr lang="en-US" u="sng">
                <a:solidFill>
                  <a:srgbClr val="00529B"/>
                </a:solidFill>
              </a:rPr>
              <a:t>https://es.medicare.gov/coverage/travel-outside-the-u.s.</a:t>
            </a:r>
            <a:endParaRPr sz="1500" u="sng">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2436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94612"/>
            <a:ext cx="5759450" cy="5501984"/>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i="0" u="none" strike="noStrike" dirty="0">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effectLst/>
                <a:latin typeface="Arial" panose="020B0604020202020204" pitchFamily="34" charset="0"/>
                <a:cs typeface="Arial" panose="020B0604020202020204" pitchFamily="34" charset="0"/>
              </a:defRPr>
            </a:pPr>
            <a:r>
              <a:rPr b="1" dirty="0" err="1">
                <a:solidFill>
                  <a:srgbClr val="000000"/>
                </a:solidFill>
              </a:rPr>
              <a:t>Notas</a:t>
            </a:r>
            <a:r>
              <a:rPr b="1" dirty="0">
                <a:solidFill>
                  <a:srgbClr val="000000"/>
                </a:solidFill>
              </a:rPr>
              <a:t> del </a:t>
            </a:r>
            <a:r>
              <a:rPr b="1" dirty="0" err="1">
                <a:solidFill>
                  <a:srgbClr val="000000"/>
                </a:solidFill>
              </a:rPr>
              <a:t>presentador</a:t>
            </a:r>
            <a:r>
              <a:rPr dirty="0">
                <a:solidFill>
                  <a:srgbClr val="444444"/>
                </a:solidFill>
              </a:rPr>
              <a:t>​</a:t>
            </a:r>
            <a:endParaRPr dirty="0">
              <a:solidFill>
                <a:prstClr val="black"/>
              </a:solidFill>
              <a:latin typeface="Arial" panose="020B0604020202020204" pitchFamily="34" charset="0"/>
              <a:cs typeface="Arial" panose="020B0604020202020204" pitchFamily="34" charset="0"/>
            </a:endParaRPr>
          </a:p>
          <a:p>
            <a:pPr marL="125525" indent="-125525">
              <a:spcBef>
                <a:spcPts val="0"/>
              </a:spcBef>
              <a:spcAft>
                <a:spcPts val="300"/>
              </a:spcAft>
              <a:defRPr>
                <a:solidFill>
                  <a:prstClr val="black"/>
                </a:solidFill>
                <a:latin typeface="Arial" panose="020B0604020202020204" pitchFamily="34" charset="0"/>
                <a:cs typeface="Arial" panose="020B0604020202020204" pitchFamily="34" charset="0"/>
              </a:defRPr>
            </a:pPr>
            <a:r>
              <a:rPr b="1" dirty="0"/>
              <a:t>Si </a:t>
            </a:r>
            <a:r>
              <a:rPr b="1" dirty="0" err="1"/>
              <a:t>ya</a:t>
            </a:r>
            <a:r>
              <a:rPr b="1" dirty="0"/>
              <a:t> </a:t>
            </a:r>
            <a:r>
              <a:rPr b="1" dirty="0" err="1"/>
              <a:t>está</a:t>
            </a:r>
            <a:r>
              <a:rPr b="1" dirty="0"/>
              <a:t> recibiendo </a:t>
            </a:r>
            <a:r>
              <a:rPr b="1" dirty="0" err="1"/>
              <a:t>beneficios</a:t>
            </a:r>
            <a:r>
              <a:rPr b="1" dirty="0"/>
              <a:t> del Seguro Social o de RRB </a:t>
            </a:r>
            <a:r>
              <a:rPr b="1" dirty="0" err="1"/>
              <a:t>durante</a:t>
            </a:r>
            <a:r>
              <a:rPr b="1" dirty="0"/>
              <a:t> </a:t>
            </a:r>
            <a:r>
              <a:rPr b="1" dirty="0" err="1"/>
              <a:t>su</a:t>
            </a:r>
            <a:r>
              <a:rPr b="1" dirty="0"/>
              <a:t> </a:t>
            </a:r>
            <a:r>
              <a:rPr lang="en-US" b="1" dirty="0" err="1"/>
              <a:t>P</a:t>
            </a:r>
            <a:r>
              <a:rPr b="1" dirty="0" err="1"/>
              <a:t>eríodo</a:t>
            </a:r>
            <a:r>
              <a:rPr b="1" dirty="0"/>
              <a:t> de </a:t>
            </a:r>
            <a:r>
              <a:rPr lang="en-US" b="1" dirty="0" err="1"/>
              <a:t>I</a:t>
            </a:r>
            <a:r>
              <a:rPr b="1" dirty="0" err="1"/>
              <a:t>nscripción</a:t>
            </a:r>
            <a:r>
              <a:rPr b="1" dirty="0"/>
              <a:t> </a:t>
            </a:r>
            <a:r>
              <a:rPr lang="en-US" b="1" dirty="0" err="1"/>
              <a:t>I</a:t>
            </a:r>
            <a:r>
              <a:rPr b="1" dirty="0" err="1"/>
              <a:t>nicial</a:t>
            </a:r>
            <a:r>
              <a:rPr b="1" dirty="0"/>
              <a:t> (IEP) </a:t>
            </a:r>
            <a:r>
              <a:rPr dirty="0"/>
              <a:t>(</a:t>
            </a:r>
            <a:r>
              <a:rPr dirty="0" err="1"/>
              <a:t>por</a:t>
            </a:r>
            <a:r>
              <a:rPr dirty="0"/>
              <a:t> </a:t>
            </a:r>
            <a:r>
              <a:rPr dirty="0" err="1"/>
              <a:t>ejemplo</a:t>
            </a:r>
            <a:r>
              <a:rPr dirty="0"/>
              <a:t>, </a:t>
            </a:r>
            <a:r>
              <a:rPr dirty="0" err="1"/>
              <a:t>recibe</a:t>
            </a:r>
            <a:r>
              <a:rPr dirty="0"/>
              <a:t> </a:t>
            </a:r>
            <a:r>
              <a:rPr dirty="0" err="1"/>
              <a:t>beneficios</a:t>
            </a:r>
            <a:r>
              <a:rPr dirty="0"/>
              <a:t> de </a:t>
            </a:r>
            <a:r>
              <a:rPr dirty="0" err="1"/>
              <a:t>jubilación</a:t>
            </a:r>
            <a:r>
              <a:rPr dirty="0"/>
              <a:t> al </a:t>
            </a:r>
            <a:r>
              <a:rPr dirty="0" err="1"/>
              <a:t>menos</a:t>
            </a:r>
            <a:r>
              <a:rPr dirty="0"/>
              <a:t> 4 meses antes de </a:t>
            </a:r>
            <a:r>
              <a:rPr dirty="0" err="1"/>
              <a:t>cumplir</a:t>
            </a:r>
            <a:r>
              <a:rPr dirty="0"/>
              <a:t> 65 </a:t>
            </a:r>
            <a:r>
              <a:rPr dirty="0" err="1"/>
              <a:t>años</a:t>
            </a:r>
            <a:r>
              <a:rPr dirty="0"/>
              <a:t>), se le </a:t>
            </a:r>
            <a:r>
              <a:rPr dirty="0" err="1"/>
              <a:t>inscribirá</a:t>
            </a:r>
            <a:r>
              <a:rPr dirty="0"/>
              <a:t> </a:t>
            </a:r>
            <a:r>
              <a:rPr dirty="0" err="1"/>
              <a:t>automáticamente</a:t>
            </a:r>
            <a:r>
              <a:rPr dirty="0"/>
              <a:t> </a:t>
            </a:r>
            <a:r>
              <a:rPr dirty="0" err="1"/>
              <a:t>en</a:t>
            </a:r>
            <a:r>
              <a:rPr dirty="0"/>
              <a:t> la </a:t>
            </a:r>
            <a:r>
              <a:rPr dirty="0" err="1"/>
              <a:t>Parte</a:t>
            </a:r>
            <a:r>
              <a:rPr dirty="0"/>
              <a:t> A y la </a:t>
            </a:r>
            <a:r>
              <a:rPr dirty="0" err="1"/>
              <a:t>Parte</a:t>
            </a:r>
            <a:r>
              <a:rPr dirty="0"/>
              <a:t> B. </a:t>
            </a:r>
            <a:r>
              <a:rPr dirty="0" err="1"/>
              <a:t>Recibirá</a:t>
            </a:r>
            <a:r>
              <a:rPr dirty="0"/>
              <a:t> </a:t>
            </a:r>
            <a:r>
              <a:rPr dirty="0" err="1"/>
              <a:t>una</a:t>
            </a:r>
            <a:r>
              <a:rPr dirty="0"/>
              <a:t> carta para </a:t>
            </a:r>
            <a:r>
              <a:rPr dirty="0" err="1"/>
              <a:t>prepararse</a:t>
            </a:r>
            <a:r>
              <a:rPr dirty="0"/>
              <a:t> para Medicare, un </a:t>
            </a:r>
            <a:r>
              <a:rPr dirty="0" err="1"/>
              <a:t>folleto</a:t>
            </a:r>
            <a:r>
              <a:rPr dirty="0"/>
              <a:t> y </a:t>
            </a:r>
            <a:r>
              <a:rPr dirty="0" err="1"/>
              <a:t>una</a:t>
            </a:r>
            <a:r>
              <a:rPr dirty="0"/>
              <a:t> </a:t>
            </a:r>
            <a:r>
              <a:rPr dirty="0" err="1"/>
              <a:t>tarjeta</a:t>
            </a:r>
            <a:r>
              <a:rPr dirty="0"/>
              <a:t> de Medicare </a:t>
            </a:r>
            <a:r>
              <a:rPr dirty="0" err="1"/>
              <a:t>roja</a:t>
            </a:r>
            <a:r>
              <a:rPr dirty="0"/>
              <a:t>, </a:t>
            </a:r>
            <a:r>
              <a:rPr dirty="0" err="1"/>
              <a:t>blanca</a:t>
            </a:r>
            <a:r>
              <a:rPr dirty="0"/>
              <a:t> y </a:t>
            </a:r>
            <a:r>
              <a:rPr dirty="0" err="1"/>
              <a:t>azul</a:t>
            </a:r>
            <a:r>
              <a:rPr dirty="0"/>
              <a:t> 3 meses antes de </a:t>
            </a:r>
            <a:r>
              <a:rPr dirty="0" err="1"/>
              <a:t>su</a:t>
            </a:r>
            <a:r>
              <a:rPr dirty="0"/>
              <a:t> </a:t>
            </a:r>
            <a:r>
              <a:rPr dirty="0" err="1"/>
              <a:t>cumpleaños</a:t>
            </a:r>
            <a:r>
              <a:rPr dirty="0"/>
              <a:t> 65 (la </a:t>
            </a:r>
            <a:r>
              <a:rPr dirty="0" err="1"/>
              <a:t>cobertura</a:t>
            </a:r>
            <a:r>
              <a:rPr dirty="0"/>
              <a:t> </a:t>
            </a:r>
            <a:r>
              <a:rPr dirty="0" err="1"/>
              <a:t>comienza</a:t>
            </a:r>
            <a:r>
              <a:rPr dirty="0"/>
              <a:t> </a:t>
            </a:r>
            <a:r>
              <a:rPr dirty="0" err="1"/>
              <a:t>el</a:t>
            </a:r>
            <a:r>
              <a:rPr dirty="0"/>
              <a:t> día </a:t>
            </a:r>
            <a:r>
              <a:rPr lang="en-US" dirty="0"/>
              <a:t>1 </a:t>
            </a:r>
            <a:r>
              <a:rPr dirty="0"/>
              <a:t>del </a:t>
            </a:r>
            <a:r>
              <a:rPr dirty="0" err="1"/>
              <a:t>mes</a:t>
            </a:r>
            <a:r>
              <a:rPr dirty="0"/>
              <a:t> </a:t>
            </a:r>
            <a:r>
              <a:rPr dirty="0" err="1"/>
              <a:t>en</a:t>
            </a:r>
            <a:r>
              <a:rPr dirty="0"/>
              <a:t> </a:t>
            </a:r>
            <a:r>
              <a:rPr dirty="0" err="1"/>
              <a:t>que</a:t>
            </a:r>
            <a:r>
              <a:rPr dirty="0"/>
              <a:t> </a:t>
            </a:r>
            <a:r>
              <a:rPr dirty="0" err="1"/>
              <a:t>cumple</a:t>
            </a:r>
            <a:r>
              <a:rPr dirty="0"/>
              <a:t> 65 </a:t>
            </a:r>
            <a:r>
              <a:rPr dirty="0" err="1"/>
              <a:t>años</a:t>
            </a:r>
            <a:r>
              <a:rPr dirty="0"/>
              <a:t>).</a:t>
            </a:r>
          </a:p>
          <a:p>
            <a:pPr marL="125660" indent="-125660" defTabSz="966612">
              <a:spcBef>
                <a:spcPts val="0"/>
              </a:spcBef>
              <a:spcAft>
                <a:spcPts val="300"/>
              </a:spcAft>
              <a:defRPr>
                <a:solidFill>
                  <a:prstClr val="black"/>
                </a:solidFill>
                <a:latin typeface="Arial" panose="020B0604020202020204" pitchFamily="34" charset="0"/>
                <a:cs typeface="Arial" panose="020B0604020202020204" pitchFamily="34" charset="0"/>
              </a:defRPr>
            </a:pPr>
            <a:r>
              <a:rPr b="1" dirty="0"/>
              <a:t>Si </a:t>
            </a:r>
            <a:r>
              <a:rPr b="1" dirty="0" err="1"/>
              <a:t>tiene</a:t>
            </a:r>
            <a:r>
              <a:rPr b="1" dirty="0"/>
              <a:t> </a:t>
            </a:r>
            <a:r>
              <a:rPr b="1" dirty="0" err="1"/>
              <a:t>menos</a:t>
            </a:r>
            <a:r>
              <a:rPr b="1" dirty="0"/>
              <a:t> de 65 </a:t>
            </a:r>
            <a:r>
              <a:rPr b="1" dirty="0" err="1"/>
              <a:t>años</a:t>
            </a:r>
            <a:r>
              <a:rPr b="1" dirty="0"/>
              <a:t> y </a:t>
            </a:r>
            <a:r>
              <a:rPr b="1" dirty="0" err="1"/>
              <a:t>tiene</a:t>
            </a:r>
            <a:r>
              <a:rPr b="1" dirty="0"/>
              <a:t> </a:t>
            </a:r>
            <a:r>
              <a:rPr b="1" dirty="0" err="1"/>
              <a:t>una</a:t>
            </a:r>
            <a:r>
              <a:rPr b="1" dirty="0"/>
              <a:t> </a:t>
            </a:r>
            <a:r>
              <a:rPr b="1" dirty="0" err="1"/>
              <a:t>discapacidad</a:t>
            </a:r>
            <a:r>
              <a:rPr b="1" dirty="0"/>
              <a:t>, </a:t>
            </a:r>
            <a:r>
              <a:rPr dirty="0" err="1"/>
              <a:t>obtendrá</a:t>
            </a:r>
            <a:r>
              <a:rPr dirty="0"/>
              <a:t> </a:t>
            </a:r>
            <a:r>
              <a:rPr dirty="0" err="1"/>
              <a:t>automáticamente</a:t>
            </a:r>
            <a:r>
              <a:rPr dirty="0"/>
              <a:t> la </a:t>
            </a:r>
            <a:r>
              <a:rPr dirty="0" err="1"/>
              <a:t>Parte</a:t>
            </a:r>
            <a:r>
              <a:rPr dirty="0"/>
              <a:t> A y la </a:t>
            </a:r>
            <a:r>
              <a:rPr dirty="0" err="1"/>
              <a:t>Parte</a:t>
            </a:r>
            <a:r>
              <a:rPr dirty="0"/>
              <a:t> B </a:t>
            </a:r>
            <a:r>
              <a:rPr dirty="0" err="1"/>
              <a:t>después</a:t>
            </a:r>
            <a:r>
              <a:rPr dirty="0"/>
              <a:t> de </a:t>
            </a:r>
            <a:r>
              <a:rPr dirty="0" err="1"/>
              <a:t>recibir</a:t>
            </a:r>
            <a:r>
              <a:rPr dirty="0"/>
              <a:t> </a:t>
            </a:r>
            <a:r>
              <a:rPr dirty="0" err="1"/>
              <a:t>beneficios</a:t>
            </a:r>
            <a:r>
              <a:rPr dirty="0"/>
              <a:t> </a:t>
            </a:r>
            <a:r>
              <a:rPr dirty="0" err="1"/>
              <a:t>por</a:t>
            </a:r>
            <a:r>
              <a:rPr dirty="0"/>
              <a:t> </a:t>
            </a:r>
            <a:r>
              <a:rPr dirty="0" err="1"/>
              <a:t>discapacidad</a:t>
            </a:r>
            <a:r>
              <a:rPr dirty="0"/>
              <a:t> del Seguro Social o </a:t>
            </a:r>
            <a:r>
              <a:rPr dirty="0" err="1"/>
              <a:t>ciertos</a:t>
            </a:r>
            <a:r>
              <a:rPr dirty="0"/>
              <a:t> </a:t>
            </a:r>
            <a:r>
              <a:rPr dirty="0" err="1"/>
              <a:t>beneficios</a:t>
            </a:r>
            <a:r>
              <a:rPr dirty="0"/>
              <a:t> </a:t>
            </a:r>
            <a:r>
              <a:rPr dirty="0" err="1"/>
              <a:t>por</a:t>
            </a:r>
            <a:r>
              <a:rPr dirty="0"/>
              <a:t> </a:t>
            </a:r>
            <a:r>
              <a:rPr dirty="0" err="1"/>
              <a:t>discapacidad</a:t>
            </a:r>
            <a:r>
              <a:rPr dirty="0"/>
              <a:t> de RRB </a:t>
            </a:r>
            <a:r>
              <a:rPr dirty="0" err="1"/>
              <a:t>durante</a:t>
            </a:r>
            <a:r>
              <a:rPr dirty="0"/>
              <a:t> 24 meses. </a:t>
            </a:r>
            <a:r>
              <a:rPr dirty="0" err="1"/>
              <a:t>Recibirá</a:t>
            </a:r>
            <a:r>
              <a:rPr dirty="0"/>
              <a:t> </a:t>
            </a:r>
            <a:r>
              <a:rPr dirty="0" err="1"/>
              <a:t>por</a:t>
            </a:r>
            <a:r>
              <a:rPr dirty="0"/>
              <a:t> </a:t>
            </a:r>
            <a:r>
              <a:rPr dirty="0" err="1"/>
              <a:t>correo</a:t>
            </a:r>
            <a:r>
              <a:rPr dirty="0"/>
              <a:t> </a:t>
            </a:r>
            <a:r>
              <a:rPr dirty="0" err="1"/>
              <a:t>su</a:t>
            </a:r>
            <a:r>
              <a:rPr dirty="0"/>
              <a:t> </a:t>
            </a:r>
            <a:r>
              <a:rPr dirty="0" err="1"/>
              <a:t>paquete</a:t>
            </a:r>
            <a:r>
              <a:rPr dirty="0"/>
              <a:t> para </a:t>
            </a:r>
            <a:r>
              <a:rPr dirty="0" err="1"/>
              <a:t>prepararse</a:t>
            </a:r>
            <a:r>
              <a:rPr dirty="0"/>
              <a:t> para Medicare, </a:t>
            </a:r>
            <a:r>
              <a:rPr dirty="0" err="1"/>
              <a:t>que</a:t>
            </a:r>
            <a:r>
              <a:rPr dirty="0"/>
              <a:t> </a:t>
            </a:r>
            <a:r>
              <a:rPr dirty="0" err="1"/>
              <a:t>incluye</a:t>
            </a:r>
            <a:r>
              <a:rPr dirty="0"/>
              <a:t> </a:t>
            </a:r>
            <a:r>
              <a:rPr dirty="0" err="1"/>
              <a:t>su</a:t>
            </a:r>
            <a:r>
              <a:rPr dirty="0"/>
              <a:t> </a:t>
            </a:r>
            <a:r>
              <a:rPr dirty="0" err="1"/>
              <a:t>tarjeta</a:t>
            </a:r>
            <a:r>
              <a:rPr dirty="0"/>
              <a:t> de Medicare </a:t>
            </a:r>
            <a:r>
              <a:rPr dirty="0" err="1"/>
              <a:t>roja</a:t>
            </a:r>
            <a:r>
              <a:rPr dirty="0"/>
              <a:t>, </a:t>
            </a:r>
            <a:r>
              <a:rPr dirty="0" err="1"/>
              <a:t>blanca</a:t>
            </a:r>
            <a:r>
              <a:rPr dirty="0"/>
              <a:t> y </a:t>
            </a:r>
            <a:r>
              <a:rPr dirty="0" err="1"/>
              <a:t>azul</a:t>
            </a:r>
            <a:r>
              <a:rPr dirty="0"/>
              <a:t> y </a:t>
            </a:r>
            <a:r>
              <a:rPr dirty="0" err="1"/>
              <a:t>otra</a:t>
            </a:r>
            <a:r>
              <a:rPr dirty="0"/>
              <a:t> </a:t>
            </a:r>
            <a:r>
              <a:rPr dirty="0" err="1"/>
              <a:t>información</a:t>
            </a:r>
            <a:r>
              <a:rPr dirty="0"/>
              <a:t>, 3 meses antes de </a:t>
            </a:r>
            <a:r>
              <a:rPr dirty="0" err="1"/>
              <a:t>su</a:t>
            </a:r>
            <a:r>
              <a:rPr dirty="0"/>
              <a:t> </a:t>
            </a:r>
            <a:r>
              <a:rPr lang="en-US" dirty="0" err="1"/>
              <a:t>mes</a:t>
            </a:r>
            <a:r>
              <a:rPr lang="en-US" dirty="0"/>
              <a:t> 25 de </a:t>
            </a:r>
            <a:r>
              <a:rPr dirty="0" err="1"/>
              <a:t>beneficios</a:t>
            </a:r>
            <a:r>
              <a:rPr dirty="0"/>
              <a:t> </a:t>
            </a:r>
            <a:r>
              <a:rPr dirty="0" err="1"/>
              <a:t>por</a:t>
            </a:r>
            <a:r>
              <a:rPr dirty="0"/>
              <a:t> </a:t>
            </a:r>
            <a:r>
              <a:rPr dirty="0" err="1"/>
              <a:t>discapacidad</a:t>
            </a:r>
            <a:r>
              <a:rPr dirty="0"/>
              <a:t> (la </a:t>
            </a:r>
            <a:r>
              <a:rPr dirty="0" err="1"/>
              <a:t>cobertura</a:t>
            </a:r>
            <a:r>
              <a:rPr dirty="0"/>
              <a:t> </a:t>
            </a:r>
            <a:r>
              <a:rPr dirty="0" err="1"/>
              <a:t>comienza</a:t>
            </a:r>
            <a:r>
              <a:rPr dirty="0"/>
              <a:t> </a:t>
            </a:r>
            <a:r>
              <a:rPr dirty="0" err="1"/>
              <a:t>en</a:t>
            </a:r>
            <a:r>
              <a:rPr dirty="0"/>
              <a:t> </a:t>
            </a:r>
            <a:r>
              <a:rPr dirty="0" err="1"/>
              <a:t>su</a:t>
            </a:r>
            <a:r>
              <a:rPr dirty="0"/>
              <a:t> </a:t>
            </a:r>
            <a:r>
              <a:rPr lang="en-US" dirty="0" err="1"/>
              <a:t>mes</a:t>
            </a:r>
            <a:r>
              <a:rPr lang="en-US" dirty="0"/>
              <a:t> 25 de </a:t>
            </a:r>
            <a:r>
              <a:rPr dirty="0" err="1"/>
              <a:t>beneficios</a:t>
            </a:r>
            <a:r>
              <a:rPr dirty="0"/>
              <a:t> </a:t>
            </a:r>
            <a:r>
              <a:rPr dirty="0" err="1"/>
              <a:t>por</a:t>
            </a:r>
            <a:r>
              <a:rPr dirty="0"/>
              <a:t> </a:t>
            </a:r>
            <a:r>
              <a:rPr dirty="0" err="1"/>
              <a:t>discapacidad</a:t>
            </a:r>
            <a:r>
              <a:rPr dirty="0"/>
              <a:t>).</a:t>
            </a:r>
            <a:r>
              <a:rPr lang="en-US" dirty="0"/>
              <a:t> </a:t>
            </a:r>
            <a:r>
              <a:rPr dirty="0"/>
              <a:t>Si </a:t>
            </a:r>
            <a:r>
              <a:rPr dirty="0" err="1"/>
              <a:t>tiene</a:t>
            </a:r>
            <a:r>
              <a:rPr dirty="0"/>
              <a:t> ELA, </a:t>
            </a:r>
            <a:r>
              <a:rPr dirty="0" err="1"/>
              <a:t>obtendrá</a:t>
            </a:r>
            <a:r>
              <a:rPr dirty="0"/>
              <a:t> </a:t>
            </a:r>
            <a:r>
              <a:rPr dirty="0" err="1"/>
              <a:t>automáticamente</a:t>
            </a:r>
            <a:r>
              <a:rPr dirty="0"/>
              <a:t> la </a:t>
            </a:r>
            <a:r>
              <a:rPr dirty="0" err="1"/>
              <a:t>Parte</a:t>
            </a:r>
            <a:r>
              <a:rPr dirty="0"/>
              <a:t> A y la </a:t>
            </a:r>
            <a:r>
              <a:rPr dirty="0" err="1"/>
              <a:t>Parte</a:t>
            </a:r>
            <a:r>
              <a:rPr dirty="0"/>
              <a:t> B </a:t>
            </a:r>
            <a:r>
              <a:rPr dirty="0" err="1"/>
              <a:t>el</a:t>
            </a:r>
            <a:r>
              <a:rPr dirty="0"/>
              <a:t> </a:t>
            </a:r>
            <a:r>
              <a:rPr dirty="0" err="1"/>
              <a:t>mes</a:t>
            </a:r>
            <a:r>
              <a:rPr dirty="0"/>
              <a:t> </a:t>
            </a:r>
            <a:r>
              <a:rPr dirty="0" err="1"/>
              <a:t>en</a:t>
            </a:r>
            <a:r>
              <a:rPr dirty="0"/>
              <a:t> </a:t>
            </a:r>
            <a:r>
              <a:rPr dirty="0" err="1"/>
              <a:t>que</a:t>
            </a:r>
            <a:r>
              <a:rPr dirty="0"/>
              <a:t> </a:t>
            </a:r>
            <a:r>
              <a:rPr dirty="0" err="1"/>
              <a:t>comiencen</a:t>
            </a:r>
            <a:r>
              <a:rPr dirty="0"/>
              <a:t> sus </a:t>
            </a:r>
            <a:r>
              <a:rPr dirty="0" err="1"/>
              <a:t>beneficios</a:t>
            </a:r>
            <a:r>
              <a:rPr dirty="0"/>
              <a:t> </a:t>
            </a:r>
            <a:r>
              <a:rPr dirty="0" err="1"/>
              <a:t>por</a:t>
            </a:r>
            <a:r>
              <a:rPr dirty="0"/>
              <a:t> </a:t>
            </a:r>
            <a:r>
              <a:rPr dirty="0" err="1"/>
              <a:t>discapacidad</a:t>
            </a:r>
            <a:r>
              <a:rPr dirty="0"/>
              <a:t> del Seguro Social.</a:t>
            </a:r>
          </a:p>
          <a:p>
            <a:pPr marL="0" indent="0" defTabSz="966612">
              <a:spcBef>
                <a:spcPts val="0"/>
              </a:spcBef>
              <a:spcAft>
                <a:spcPts val="300"/>
              </a:spcAft>
              <a:buNone/>
              <a:defRPr>
                <a:solidFill>
                  <a:prstClr val="black"/>
                </a:solidFill>
                <a:latin typeface="Arial" panose="020B0604020202020204" pitchFamily="34" charset="0"/>
                <a:cs typeface="Arial" panose="020B0604020202020204" pitchFamily="34" charset="0"/>
              </a:defRPr>
            </a:pPr>
            <a:r>
              <a:rPr dirty="0"/>
              <a:t>Su </a:t>
            </a:r>
            <a:r>
              <a:rPr dirty="0" err="1"/>
              <a:t>paquete</a:t>
            </a:r>
            <a:r>
              <a:rPr dirty="0"/>
              <a:t> para </a:t>
            </a:r>
            <a:r>
              <a:rPr dirty="0" err="1"/>
              <a:t>prepararse</a:t>
            </a:r>
            <a:r>
              <a:rPr dirty="0"/>
              <a:t> para Medicare también le </a:t>
            </a:r>
            <a:r>
              <a:rPr dirty="0" err="1"/>
              <a:t>proporcionará</a:t>
            </a:r>
            <a:r>
              <a:rPr dirty="0"/>
              <a:t> la </a:t>
            </a:r>
            <a:r>
              <a:rPr dirty="0" err="1"/>
              <a:t>fecha</a:t>
            </a:r>
            <a:r>
              <a:rPr dirty="0"/>
              <a:t> de </a:t>
            </a:r>
            <a:r>
              <a:rPr dirty="0" err="1"/>
              <a:t>inicio</a:t>
            </a:r>
            <a:r>
              <a:rPr dirty="0"/>
              <a:t> de </a:t>
            </a:r>
            <a:r>
              <a:rPr dirty="0" err="1"/>
              <a:t>su</a:t>
            </a:r>
            <a:r>
              <a:rPr dirty="0"/>
              <a:t> </a:t>
            </a:r>
            <a:r>
              <a:rPr dirty="0" err="1"/>
              <a:t>cobertura</a:t>
            </a:r>
            <a:r>
              <a:rPr dirty="0"/>
              <a:t> (</a:t>
            </a:r>
            <a:r>
              <a:rPr dirty="0" err="1"/>
              <a:t>que</a:t>
            </a:r>
            <a:r>
              <a:rPr dirty="0"/>
              <a:t> también </a:t>
            </a:r>
            <a:r>
              <a:rPr dirty="0" err="1"/>
              <a:t>aparece</a:t>
            </a:r>
            <a:r>
              <a:rPr dirty="0"/>
              <a:t> </a:t>
            </a:r>
            <a:r>
              <a:rPr dirty="0" err="1"/>
              <a:t>en</a:t>
            </a:r>
            <a:r>
              <a:rPr dirty="0"/>
              <a:t> la </a:t>
            </a:r>
            <a:r>
              <a:rPr dirty="0" err="1"/>
              <a:t>tarjeta</a:t>
            </a:r>
            <a:r>
              <a:rPr dirty="0"/>
              <a:t> de Medicare </a:t>
            </a:r>
            <a:r>
              <a:rPr dirty="0" err="1"/>
              <a:t>adjunta</a:t>
            </a:r>
            <a:r>
              <a:rPr dirty="0"/>
              <a:t>). La carta y </a:t>
            </a:r>
            <a:r>
              <a:rPr dirty="0" err="1"/>
              <a:t>el</a:t>
            </a:r>
            <a:r>
              <a:rPr dirty="0"/>
              <a:t> </a:t>
            </a:r>
            <a:r>
              <a:rPr dirty="0" err="1"/>
              <a:t>folleto</a:t>
            </a:r>
            <a:r>
              <a:rPr dirty="0"/>
              <a:t> </a:t>
            </a:r>
            <a:r>
              <a:rPr dirty="0" err="1"/>
              <a:t>explican</a:t>
            </a:r>
            <a:r>
              <a:rPr dirty="0"/>
              <a:t> ambos las </a:t>
            </a:r>
            <a:r>
              <a:rPr dirty="0" err="1"/>
              <a:t>decisiones</a:t>
            </a:r>
            <a:r>
              <a:rPr dirty="0"/>
              <a:t> </a:t>
            </a:r>
            <a:r>
              <a:rPr dirty="0" err="1"/>
              <a:t>importantes</a:t>
            </a:r>
            <a:r>
              <a:rPr dirty="0"/>
              <a:t> </a:t>
            </a:r>
            <a:r>
              <a:rPr dirty="0" err="1"/>
              <a:t>que</a:t>
            </a:r>
            <a:r>
              <a:rPr dirty="0"/>
              <a:t> </a:t>
            </a:r>
            <a:r>
              <a:rPr dirty="0" err="1"/>
              <a:t>necesita</a:t>
            </a:r>
            <a:r>
              <a:rPr dirty="0"/>
              <a:t> </a:t>
            </a:r>
            <a:r>
              <a:rPr dirty="0" err="1"/>
              <a:t>tomar</a:t>
            </a:r>
            <a:r>
              <a:rPr dirty="0"/>
              <a:t>.</a:t>
            </a:r>
          </a:p>
          <a:p>
            <a:pPr marL="0" indent="0" defTabSz="966612">
              <a:spcBef>
                <a:spcPts val="0"/>
              </a:spcBef>
              <a:spcAft>
                <a:spcPts val="900"/>
              </a:spcAft>
              <a:buNone/>
              <a:defRPr>
                <a:latin typeface="Arial" panose="020B0604020202020204" pitchFamily="34" charset="0"/>
                <a:cs typeface="Arial" panose="020B0604020202020204" pitchFamily="34" charset="0"/>
              </a:defRPr>
            </a:pPr>
            <a:r>
              <a:rPr b="1" dirty="0">
                <a:solidFill>
                  <a:prstClr val="black"/>
                </a:solidFill>
              </a:rPr>
              <a:t>NOTA</a:t>
            </a:r>
            <a:r>
              <a:rPr dirty="0">
                <a:solidFill>
                  <a:prstClr val="black"/>
                </a:solidFill>
              </a:rPr>
              <a:t>: Si </a:t>
            </a:r>
            <a:r>
              <a:rPr dirty="0" err="1">
                <a:solidFill>
                  <a:prstClr val="black"/>
                </a:solidFill>
              </a:rPr>
              <a:t>vive</a:t>
            </a:r>
            <a:r>
              <a:rPr dirty="0">
                <a:solidFill>
                  <a:prstClr val="black"/>
                </a:solidFill>
              </a:rPr>
              <a:t> </a:t>
            </a:r>
            <a:r>
              <a:rPr dirty="0" err="1">
                <a:solidFill>
                  <a:prstClr val="black"/>
                </a:solidFill>
              </a:rPr>
              <a:t>en</a:t>
            </a:r>
            <a:r>
              <a:rPr dirty="0">
                <a:solidFill>
                  <a:prstClr val="black"/>
                </a:solidFill>
              </a:rPr>
              <a:t> Puerto Rico y </a:t>
            </a:r>
            <a:r>
              <a:rPr dirty="0" err="1">
                <a:solidFill>
                  <a:prstClr val="black"/>
                </a:solidFill>
              </a:rPr>
              <a:t>recibe</a:t>
            </a:r>
            <a:r>
              <a:rPr dirty="0">
                <a:solidFill>
                  <a:prstClr val="black"/>
                </a:solidFill>
              </a:rPr>
              <a:t> </a:t>
            </a:r>
            <a:r>
              <a:rPr dirty="0" err="1">
                <a:solidFill>
                  <a:prstClr val="black"/>
                </a:solidFill>
              </a:rPr>
              <a:t>beneficios</a:t>
            </a:r>
            <a:r>
              <a:rPr dirty="0">
                <a:solidFill>
                  <a:prstClr val="black"/>
                </a:solidFill>
              </a:rPr>
              <a:t> del Seguro Social o de RRB, </a:t>
            </a:r>
            <a:r>
              <a:rPr dirty="0" err="1">
                <a:solidFill>
                  <a:prstClr val="black"/>
                </a:solidFill>
              </a:rPr>
              <a:t>obtendrá</a:t>
            </a:r>
            <a:r>
              <a:rPr dirty="0">
                <a:solidFill>
                  <a:prstClr val="black"/>
                </a:solidFill>
              </a:rPr>
              <a:t> </a:t>
            </a:r>
            <a:r>
              <a:rPr dirty="0" err="1">
                <a:solidFill>
                  <a:prstClr val="black"/>
                </a:solidFill>
              </a:rPr>
              <a:t>automáticamente</a:t>
            </a:r>
            <a:r>
              <a:rPr dirty="0">
                <a:solidFill>
                  <a:prstClr val="black"/>
                </a:solidFill>
              </a:rPr>
              <a:t> la </a:t>
            </a:r>
            <a:r>
              <a:rPr dirty="0" err="1">
                <a:solidFill>
                  <a:prstClr val="black"/>
                </a:solidFill>
              </a:rPr>
              <a:t>Parte</a:t>
            </a:r>
            <a:r>
              <a:rPr dirty="0">
                <a:solidFill>
                  <a:prstClr val="black"/>
                </a:solidFill>
              </a:rPr>
              <a:t> A </a:t>
            </a:r>
            <a:r>
              <a:rPr dirty="0" err="1">
                <a:solidFill>
                  <a:prstClr val="black"/>
                </a:solidFill>
              </a:rPr>
              <a:t>el</a:t>
            </a:r>
            <a:r>
              <a:rPr dirty="0">
                <a:solidFill>
                  <a:prstClr val="black"/>
                </a:solidFill>
              </a:rPr>
              <a:t> día </a:t>
            </a:r>
            <a:r>
              <a:rPr lang="en-US" dirty="0">
                <a:solidFill>
                  <a:prstClr val="black"/>
                </a:solidFill>
              </a:rPr>
              <a:t>1 </a:t>
            </a:r>
            <a:r>
              <a:rPr dirty="0">
                <a:solidFill>
                  <a:prstClr val="black"/>
                </a:solidFill>
              </a:rPr>
              <a:t>del </a:t>
            </a:r>
            <a:r>
              <a:rPr dirty="0" err="1">
                <a:solidFill>
                  <a:prstClr val="black"/>
                </a:solidFill>
              </a:rPr>
              <a:t>mes</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cumpla</a:t>
            </a:r>
            <a:r>
              <a:rPr dirty="0">
                <a:solidFill>
                  <a:prstClr val="black"/>
                </a:solidFill>
              </a:rPr>
              <a:t> 65 </a:t>
            </a:r>
            <a:r>
              <a:rPr dirty="0" err="1">
                <a:solidFill>
                  <a:prstClr val="black"/>
                </a:solidFill>
              </a:rPr>
              <a:t>años</a:t>
            </a:r>
            <a:r>
              <a:rPr dirty="0">
                <a:solidFill>
                  <a:prstClr val="black"/>
                </a:solidFill>
              </a:rPr>
              <a:t>, o </a:t>
            </a:r>
            <a:r>
              <a:rPr dirty="0" err="1">
                <a:solidFill>
                  <a:prstClr val="black"/>
                </a:solidFill>
              </a:rPr>
              <a:t>después</a:t>
            </a:r>
            <a:r>
              <a:rPr dirty="0">
                <a:solidFill>
                  <a:prstClr val="black"/>
                </a:solidFill>
              </a:rPr>
              <a:t> de </a:t>
            </a:r>
            <a:r>
              <a:rPr dirty="0" err="1">
                <a:solidFill>
                  <a:prstClr val="black"/>
                </a:solidFill>
              </a:rPr>
              <a:t>recibir</a:t>
            </a:r>
            <a:r>
              <a:rPr dirty="0">
                <a:solidFill>
                  <a:prstClr val="black"/>
                </a:solidFill>
              </a:rPr>
              <a:t> </a:t>
            </a:r>
            <a:r>
              <a:rPr dirty="0" err="1">
                <a:solidFill>
                  <a:prstClr val="black"/>
                </a:solidFill>
              </a:rPr>
              <a:t>beneficios</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discapacidad</a:t>
            </a:r>
            <a:r>
              <a:rPr dirty="0">
                <a:solidFill>
                  <a:prstClr val="black"/>
                </a:solidFill>
              </a:rPr>
              <a:t> </a:t>
            </a:r>
            <a:r>
              <a:rPr dirty="0" err="1">
                <a:solidFill>
                  <a:prstClr val="black"/>
                </a:solidFill>
              </a:rPr>
              <a:t>durante</a:t>
            </a:r>
            <a:r>
              <a:rPr dirty="0">
                <a:solidFill>
                  <a:prstClr val="black"/>
                </a:solidFill>
              </a:rPr>
              <a:t> 24 meses. Sin embargo, </a:t>
            </a:r>
            <a:r>
              <a:rPr dirty="0" err="1">
                <a:solidFill>
                  <a:prstClr val="black"/>
                </a:solidFill>
              </a:rPr>
              <a:t>si</a:t>
            </a:r>
            <a:r>
              <a:rPr dirty="0">
                <a:solidFill>
                  <a:prstClr val="black"/>
                </a:solidFill>
              </a:rPr>
              <a:t> </a:t>
            </a:r>
            <a:r>
              <a:rPr dirty="0" err="1">
                <a:solidFill>
                  <a:prstClr val="black"/>
                </a:solidFill>
              </a:rPr>
              <a:t>desea</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deberá</a:t>
            </a:r>
            <a:r>
              <a:rPr dirty="0">
                <a:solidFill>
                  <a:prstClr val="black"/>
                </a:solidFill>
              </a:rPr>
              <a:t> </a:t>
            </a:r>
            <a:r>
              <a:rPr dirty="0" err="1">
                <a:solidFill>
                  <a:prstClr val="black"/>
                </a:solidFill>
              </a:rPr>
              <a:t>inscribirse</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ella</a:t>
            </a:r>
            <a:r>
              <a:rPr dirty="0">
                <a:solidFill>
                  <a:prstClr val="black"/>
                </a:solidFill>
              </a:rPr>
              <a:t>. Si no se inscribe </a:t>
            </a:r>
            <a:r>
              <a:rPr dirty="0" err="1">
                <a:solidFill>
                  <a:prstClr val="black"/>
                </a:solidFill>
              </a:rPr>
              <a:t>en</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cuando</a:t>
            </a:r>
            <a:r>
              <a:rPr dirty="0">
                <a:solidFill>
                  <a:prstClr val="black"/>
                </a:solidFill>
              </a:rPr>
              <a:t> es </a:t>
            </a:r>
            <a:r>
              <a:rPr dirty="0" err="1">
                <a:solidFill>
                  <a:prstClr val="black"/>
                </a:solidFill>
              </a:rPr>
              <a:t>elegible</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primera</a:t>
            </a:r>
            <a:r>
              <a:rPr dirty="0">
                <a:solidFill>
                  <a:prstClr val="black"/>
                </a:solidFill>
              </a:rPr>
              <a:t> </a:t>
            </a:r>
            <a:r>
              <a:rPr dirty="0" err="1">
                <a:solidFill>
                  <a:prstClr val="black"/>
                </a:solidFill>
              </a:rPr>
              <a:t>vez</a:t>
            </a:r>
            <a:r>
              <a:rPr dirty="0">
                <a:solidFill>
                  <a:prstClr val="black"/>
                </a:solidFill>
              </a:rPr>
              <a:t>, es </a:t>
            </a:r>
            <a:r>
              <a:rPr dirty="0" err="1">
                <a:solidFill>
                  <a:prstClr val="black"/>
                </a:solidFill>
              </a:rPr>
              <a:t>posible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tenga</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una</a:t>
            </a:r>
            <a:r>
              <a:rPr dirty="0">
                <a:solidFill>
                  <a:prstClr val="black"/>
                </a:solidFill>
              </a:rPr>
              <a:t> </a:t>
            </a:r>
            <a:r>
              <a:rPr lang="en-US" dirty="0" err="1">
                <a:solidFill>
                  <a:prstClr val="black"/>
                </a:solidFill>
              </a:rPr>
              <a:t>multa</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a:t>
            </a:r>
            <a:r>
              <a:rPr dirty="0" err="1">
                <a:solidFill>
                  <a:prstClr val="black"/>
                </a:solidFill>
              </a:rPr>
              <a:t>durante</a:t>
            </a:r>
            <a:r>
              <a:rPr dirty="0">
                <a:solidFill>
                  <a:prstClr val="black"/>
                </a:solidFill>
              </a:rPr>
              <a:t> </a:t>
            </a:r>
            <a:r>
              <a:rPr dirty="0" err="1">
                <a:solidFill>
                  <a:prstClr val="black"/>
                </a:solidFill>
              </a:rPr>
              <a:t>todo</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tiempo</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tenga</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Visite</a:t>
            </a:r>
            <a:r>
              <a:rPr dirty="0">
                <a:solidFill>
                  <a:prstClr val="black"/>
                </a:solidFill>
              </a:rPr>
              <a:t> </a:t>
            </a:r>
            <a:r>
              <a:rPr dirty="0">
                <a:hlinkClick r:id="rId3"/>
              </a:rPr>
              <a:t>SSA.gov</a:t>
            </a:r>
            <a:r>
              <a:rPr dirty="0"/>
              <a:t> o</a:t>
            </a:r>
            <a:r>
              <a:rPr dirty="0">
                <a:solidFill>
                  <a:prstClr val="black"/>
                </a:solidFill>
              </a:rPr>
              <a:t> </a:t>
            </a:r>
            <a:r>
              <a:rPr dirty="0">
                <a:hlinkClick r:id="rId4"/>
              </a:rPr>
              <a:t>RRB.gov</a:t>
            </a:r>
            <a:r>
              <a:rPr dirty="0"/>
              <a:t> </a:t>
            </a:r>
            <a:r>
              <a:rPr dirty="0">
                <a:solidFill>
                  <a:prstClr val="black"/>
                </a:solidFill>
              </a:rPr>
              <a:t>para </a:t>
            </a:r>
            <a:r>
              <a:rPr dirty="0" err="1">
                <a:solidFill>
                  <a:prstClr val="black"/>
                </a:solidFill>
              </a:rPr>
              <a:t>obtener</a:t>
            </a:r>
            <a:r>
              <a:rPr dirty="0">
                <a:solidFill>
                  <a:prstClr val="black"/>
                </a:solidFill>
              </a:rPr>
              <a:t> </a:t>
            </a:r>
            <a:r>
              <a:rPr dirty="0" err="1">
                <a:solidFill>
                  <a:prstClr val="black"/>
                </a:solidFill>
              </a:rPr>
              <a:t>ayuda</a:t>
            </a:r>
            <a:r>
              <a:rPr dirty="0">
                <a:solidFill>
                  <a:prstClr val="black"/>
                </a:solidFill>
              </a:rPr>
              <a:t>. </a:t>
            </a:r>
          </a:p>
          <a:p>
            <a:pPr marL="0" indent="0" defTabSz="966612">
              <a:spcBef>
                <a:spcPts val="0"/>
              </a:spcBef>
              <a:spcAft>
                <a:spcPts val="300"/>
              </a:spcAft>
              <a:buNone/>
              <a:defRPr>
                <a:solidFill>
                  <a:prstClr val="black"/>
                </a:solidFill>
                <a:latin typeface="Arial" panose="020B0604020202020204" pitchFamily="34" charset="0"/>
                <a:cs typeface="Arial" panose="020B0604020202020204" pitchFamily="34" charset="0"/>
              </a:defRPr>
            </a:pPr>
            <a:r>
              <a:rPr dirty="0" err="1"/>
              <a:t>Visite</a:t>
            </a:r>
            <a:r>
              <a:rPr dirty="0"/>
              <a:t> </a:t>
            </a:r>
            <a:r>
              <a:rPr lang="en-US" u="sng" dirty="0"/>
              <a:t>https://es.medicare.gov/basics/forms-publications-mailings/mailings/signing-up/get-ready-for-medicare-package </a:t>
            </a:r>
            <a:r>
              <a:rPr dirty="0"/>
              <a:t>para </a:t>
            </a:r>
            <a:r>
              <a:rPr dirty="0" err="1"/>
              <a:t>descargar</a:t>
            </a:r>
            <a:r>
              <a:rPr dirty="0"/>
              <a:t> </a:t>
            </a:r>
            <a:r>
              <a:rPr dirty="0" err="1"/>
              <a:t>una</a:t>
            </a:r>
            <a:r>
              <a:rPr dirty="0"/>
              <a:t> </a:t>
            </a:r>
            <a:r>
              <a:rPr dirty="0" err="1"/>
              <a:t>copia</a:t>
            </a:r>
            <a:r>
              <a:rPr dirty="0"/>
              <a:t> de la carta y </a:t>
            </a:r>
            <a:r>
              <a:rPr dirty="0" err="1"/>
              <a:t>el</a:t>
            </a:r>
            <a:r>
              <a:rPr dirty="0"/>
              <a:t> </a:t>
            </a:r>
            <a:r>
              <a:rPr dirty="0" err="1"/>
              <a:t>folleto</a:t>
            </a:r>
            <a:r>
              <a:rPr dirty="0"/>
              <a:t> del </a:t>
            </a:r>
            <a:r>
              <a:rPr dirty="0" err="1"/>
              <a:t>paquete</a:t>
            </a:r>
            <a:r>
              <a:rPr dirty="0"/>
              <a:t> para </a:t>
            </a:r>
            <a:r>
              <a:rPr dirty="0" err="1"/>
              <a:t>prepararse</a:t>
            </a:r>
            <a:r>
              <a:rPr dirty="0"/>
              <a:t> para Medicare.</a:t>
            </a:r>
          </a:p>
          <a:p>
            <a:pPr marL="0" indent="0">
              <a:spcBef>
                <a:spcPts val="0"/>
              </a:spcBef>
              <a:spcAft>
                <a:spcPts val="600"/>
              </a:spcAft>
              <a:buNone/>
            </a:pPr>
            <a:endParaRPr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493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685902"/>
            <a:ext cx="5829300" cy="5710647"/>
          </a:xfrm>
        </p:spPr>
        <p:txBody>
          <a:bodyPr/>
          <a:lstStyle/>
          <a:p>
            <a:pPr marL="0" indent="0" defTabSz="966612">
              <a:spcBef>
                <a:spcPts val="0"/>
              </a:spcBef>
              <a:spcAft>
                <a:spcPts val="3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b="0" i="0" u="none" strike="noStrike">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300"/>
              </a:spcAft>
              <a:buNone/>
              <a:defRPr>
                <a:effectLst/>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a:solidFill>
                  <a:prstClr val="black"/>
                </a:solidFill>
                <a:latin typeface="Arial" panose="020B0604020202020204" pitchFamily="34" charset="0"/>
                <a:cs typeface="Arial" panose="020B0604020202020204" pitchFamily="34" charset="0"/>
              </a:defRPr>
            </a:pPr>
            <a:r>
              <a:t>Si no </a:t>
            </a:r>
            <a:r>
              <a:rPr err="1"/>
              <a:t>está</a:t>
            </a:r>
            <a:r>
              <a:t> recibiendo </a:t>
            </a:r>
            <a:r>
              <a:rPr err="1"/>
              <a:t>beneficios</a:t>
            </a:r>
            <a:r>
              <a:t> del Seguro Social o de RRB al </a:t>
            </a:r>
            <a:r>
              <a:rPr err="1"/>
              <a:t>menos</a:t>
            </a:r>
            <a:r>
              <a:t> 4 meses antes de </a:t>
            </a:r>
            <a:r>
              <a:rPr err="1"/>
              <a:t>cumplir</a:t>
            </a:r>
            <a:r>
              <a:t> 65 </a:t>
            </a:r>
            <a:r>
              <a:rPr err="1"/>
              <a:t>años</a:t>
            </a:r>
            <a:r>
              <a:t> (</a:t>
            </a:r>
            <a:r>
              <a:rPr err="1"/>
              <a:t>por</a:t>
            </a:r>
            <a:r>
              <a:t> </a:t>
            </a:r>
            <a:r>
              <a:rPr err="1"/>
              <a:t>ejemplo</a:t>
            </a:r>
            <a:r>
              <a:t>, </a:t>
            </a:r>
            <a:r>
              <a:rPr err="1"/>
              <a:t>porque</a:t>
            </a:r>
            <a:r>
              <a:t> </a:t>
            </a:r>
            <a:r>
              <a:rPr err="1"/>
              <a:t>todavía</a:t>
            </a:r>
            <a:r>
              <a:t> </a:t>
            </a:r>
            <a:r>
              <a:rPr err="1"/>
              <a:t>está</a:t>
            </a:r>
            <a:r>
              <a:t> </a:t>
            </a:r>
            <a:r>
              <a:rPr err="1"/>
              <a:t>trabajando</a:t>
            </a:r>
            <a:r>
              <a:t>), </a:t>
            </a:r>
            <a:r>
              <a:rPr err="1"/>
              <a:t>deberá</a:t>
            </a:r>
            <a:r>
              <a:t> </a:t>
            </a:r>
            <a:r>
              <a:rPr err="1"/>
              <a:t>inscribirse</a:t>
            </a:r>
            <a:r>
              <a:t> </a:t>
            </a:r>
            <a:r>
              <a:rPr err="1"/>
              <a:t>en</a:t>
            </a:r>
            <a:r>
              <a:t> la </a:t>
            </a:r>
            <a:r>
              <a:rPr err="1"/>
              <a:t>Parte</a:t>
            </a:r>
            <a:r>
              <a:t> A (</a:t>
            </a:r>
            <a:r>
              <a:rPr err="1"/>
              <a:t>incluso</a:t>
            </a:r>
            <a:r>
              <a:t> </a:t>
            </a:r>
            <a:r>
              <a:rPr err="1"/>
              <a:t>si</a:t>
            </a:r>
            <a:r>
              <a:t> es </a:t>
            </a:r>
            <a:r>
              <a:rPr err="1"/>
              <a:t>elegible</a:t>
            </a:r>
            <a:r>
              <a:t> para </a:t>
            </a:r>
            <a:r>
              <a:rPr err="1"/>
              <a:t>obtener</a:t>
            </a:r>
            <a:r>
              <a:t> la </a:t>
            </a:r>
            <a:r>
              <a:rPr err="1"/>
              <a:t>Parte</a:t>
            </a:r>
            <a:r>
              <a:t> A sin prima [no </a:t>
            </a:r>
            <a:r>
              <a:rPr err="1"/>
              <a:t>necesita</a:t>
            </a:r>
            <a:r>
              <a:t> </a:t>
            </a:r>
            <a:r>
              <a:rPr err="1"/>
              <a:t>pagar</a:t>
            </a:r>
            <a:r>
              <a:t> </a:t>
            </a:r>
            <a:r>
              <a:rPr err="1"/>
              <a:t>una</a:t>
            </a:r>
            <a:r>
              <a:t> prima]) y la </a:t>
            </a:r>
            <a:r>
              <a:rPr err="1"/>
              <a:t>Parte</a:t>
            </a:r>
            <a:r>
              <a:t> B. Para </a:t>
            </a:r>
            <a:r>
              <a:rPr err="1"/>
              <a:t>evitar</a:t>
            </a:r>
            <a:r>
              <a:t> un </a:t>
            </a:r>
            <a:r>
              <a:rPr err="1"/>
              <a:t>retraso</a:t>
            </a:r>
            <a:r>
              <a:t> </a:t>
            </a:r>
            <a:r>
              <a:rPr err="1"/>
              <a:t>en</a:t>
            </a:r>
            <a:r>
              <a:t> la </a:t>
            </a:r>
            <a:r>
              <a:rPr err="1"/>
              <a:t>cobertura</a:t>
            </a:r>
            <a:r>
              <a:t>, </a:t>
            </a:r>
            <a:r>
              <a:rPr err="1"/>
              <a:t>debe</a:t>
            </a:r>
            <a:r>
              <a:t> </a:t>
            </a:r>
            <a:r>
              <a:rPr err="1"/>
              <a:t>comunicarse</a:t>
            </a:r>
            <a:r>
              <a:t> con </a:t>
            </a:r>
            <a:r>
              <a:rPr err="1"/>
              <a:t>el</a:t>
            </a:r>
            <a:r>
              <a:t> Seguro Social para </a:t>
            </a:r>
            <a:r>
              <a:rPr err="1"/>
              <a:t>solicitar</a:t>
            </a:r>
            <a:r>
              <a:t> Medicare 3 meses antes de </a:t>
            </a:r>
            <a:r>
              <a:rPr err="1"/>
              <a:t>cumplir</a:t>
            </a:r>
            <a:r>
              <a:t> 65 </a:t>
            </a:r>
            <a:r>
              <a:rPr err="1"/>
              <a:t>años</a:t>
            </a:r>
            <a:r>
              <a:t>. Si </a:t>
            </a:r>
            <a:r>
              <a:rPr err="1"/>
              <a:t>trabajó</a:t>
            </a:r>
            <a:r>
              <a:t> para un </a:t>
            </a:r>
            <a:r>
              <a:rPr err="1"/>
              <a:t>ferrocarril</a:t>
            </a:r>
            <a:r>
              <a:t>, </a:t>
            </a:r>
            <a:r>
              <a:rPr err="1"/>
              <a:t>comuníquese</a:t>
            </a:r>
            <a:r>
              <a:t> con RRB para </a:t>
            </a:r>
            <a:r>
              <a:rPr err="1"/>
              <a:t>inscribirse</a:t>
            </a:r>
            <a:r>
              <a:t>. No </a:t>
            </a:r>
            <a:r>
              <a:rPr err="1"/>
              <a:t>tiene</a:t>
            </a:r>
            <a:r>
              <a:t> </a:t>
            </a:r>
            <a:r>
              <a:rPr err="1"/>
              <a:t>que</a:t>
            </a:r>
            <a:r>
              <a:t> </a:t>
            </a:r>
            <a:r>
              <a:rPr err="1"/>
              <a:t>estar</a:t>
            </a:r>
            <a:r>
              <a:t> </a:t>
            </a:r>
            <a:r>
              <a:rPr err="1"/>
              <a:t>jubilado</a:t>
            </a:r>
            <a:r>
              <a:t> para </a:t>
            </a:r>
            <a:r>
              <a:rPr err="1"/>
              <a:t>obtener</a:t>
            </a:r>
            <a:r>
              <a:t> Medicare.</a:t>
            </a:r>
          </a:p>
          <a:p>
            <a:pPr marL="0" indent="0" defTabSz="966612">
              <a:spcBef>
                <a:spcPts val="0"/>
              </a:spcBef>
              <a:spcAft>
                <a:spcPts val="300"/>
              </a:spcAft>
              <a:buNone/>
              <a:defRPr>
                <a:latin typeface="Arial" panose="020B0604020202020204" pitchFamily="34" charset="0"/>
                <a:cs typeface="Arial" panose="020B0604020202020204" pitchFamily="34" charset="0"/>
              </a:defRPr>
            </a:pPr>
            <a:r>
              <a:rPr err="1">
                <a:solidFill>
                  <a:prstClr val="black"/>
                </a:solidFill>
              </a:rPr>
              <a:t>Puede</a:t>
            </a:r>
            <a:r>
              <a:rPr>
                <a:solidFill>
                  <a:prstClr val="black"/>
                </a:solidFill>
              </a:rPr>
              <a:t> </a:t>
            </a:r>
            <a:r>
              <a:rPr err="1">
                <a:solidFill>
                  <a:prstClr val="black"/>
                </a:solidFill>
              </a:rPr>
              <a:t>inscribirse</a:t>
            </a:r>
            <a:r>
              <a:rPr>
                <a:solidFill>
                  <a:prstClr val="black"/>
                </a:solidFill>
              </a:rPr>
              <a:t> </a:t>
            </a:r>
            <a:r>
              <a:rPr err="1">
                <a:solidFill>
                  <a:prstClr val="black"/>
                </a:solidFill>
              </a:rPr>
              <a:t>en</a:t>
            </a:r>
            <a:r>
              <a:rPr>
                <a:solidFill>
                  <a:prstClr val="black"/>
                </a:solidFill>
              </a:rPr>
              <a:t> </a:t>
            </a:r>
            <a:r>
              <a:rPr err="1">
                <a:solidFill>
                  <a:prstClr val="black"/>
                </a:solidFill>
              </a:rPr>
              <a:t>línea</a:t>
            </a:r>
            <a:r>
              <a:rPr>
                <a:solidFill>
                  <a:prstClr val="black"/>
                </a:solidFill>
              </a:rPr>
              <a:t> </a:t>
            </a:r>
            <a:r>
              <a:rPr err="1">
                <a:solidFill>
                  <a:prstClr val="black"/>
                </a:solidFill>
              </a:rPr>
              <a:t>en</a:t>
            </a:r>
            <a:r>
              <a:rPr>
                <a:solidFill>
                  <a:prstClr val="black"/>
                </a:solidFill>
              </a:rPr>
              <a:t> </a:t>
            </a:r>
            <a:r>
              <a:rPr>
                <a:hlinkClick r:id="rId3"/>
              </a:rPr>
              <a:t>SSA.gov</a:t>
            </a:r>
            <a:r>
              <a:rPr>
                <a:solidFill>
                  <a:prstClr val="black"/>
                </a:solidFill>
              </a:rPr>
              <a:t> o </a:t>
            </a:r>
            <a:r>
              <a:rPr err="1">
                <a:solidFill>
                  <a:prstClr val="black"/>
                </a:solidFill>
              </a:rPr>
              <a:t>llamar</a:t>
            </a:r>
            <a:r>
              <a:rPr>
                <a:solidFill>
                  <a:prstClr val="black"/>
                </a:solidFill>
              </a:rPr>
              <a:t> al 1-800-722-1213 (TTY: 1-800-325-0778), o </a:t>
            </a:r>
            <a:r>
              <a:rPr err="1">
                <a:solidFill>
                  <a:prstClr val="black"/>
                </a:solidFill>
              </a:rPr>
              <a:t>puede</a:t>
            </a:r>
            <a:r>
              <a:rPr>
                <a:solidFill>
                  <a:prstClr val="black"/>
                </a:solidFill>
              </a:rPr>
              <a:t> </a:t>
            </a:r>
            <a:r>
              <a:rPr lang="en-US" err="1">
                <a:solidFill>
                  <a:prstClr val="black"/>
                </a:solidFill>
              </a:rPr>
              <a:t>hacer</a:t>
            </a:r>
            <a:r>
              <a:rPr>
                <a:solidFill>
                  <a:prstClr val="black"/>
                </a:solidFill>
              </a:rPr>
              <a:t> </a:t>
            </a:r>
            <a:r>
              <a:rPr err="1">
                <a:solidFill>
                  <a:prstClr val="black"/>
                </a:solidFill>
              </a:rPr>
              <a:t>una</a:t>
            </a:r>
            <a:r>
              <a:rPr>
                <a:solidFill>
                  <a:prstClr val="black"/>
                </a:solidFill>
              </a:rPr>
              <a:t> </a:t>
            </a:r>
            <a:r>
              <a:rPr err="1">
                <a:solidFill>
                  <a:prstClr val="black"/>
                </a:solidFill>
              </a:rPr>
              <a:t>cita</a:t>
            </a:r>
            <a:r>
              <a:rPr>
                <a:solidFill>
                  <a:prstClr val="black"/>
                </a:solidFill>
              </a:rPr>
              <a:t> </a:t>
            </a:r>
            <a:r>
              <a:rPr err="1">
                <a:solidFill>
                  <a:prstClr val="black"/>
                </a:solidFill>
              </a:rPr>
              <a:t>en</a:t>
            </a:r>
            <a:r>
              <a:rPr>
                <a:solidFill>
                  <a:prstClr val="black"/>
                </a:solidFill>
              </a:rPr>
              <a:t> </a:t>
            </a:r>
            <a:r>
              <a:rPr err="1">
                <a:solidFill>
                  <a:prstClr val="black"/>
                </a:solidFill>
              </a:rPr>
              <a:t>su</a:t>
            </a:r>
            <a:r>
              <a:rPr>
                <a:solidFill>
                  <a:prstClr val="black"/>
                </a:solidFill>
              </a:rPr>
              <a:t> </a:t>
            </a:r>
            <a:r>
              <a:rPr err="1">
                <a:solidFill>
                  <a:prstClr val="black"/>
                </a:solidFill>
              </a:rPr>
              <a:t>oficina</a:t>
            </a:r>
            <a:r>
              <a:rPr>
                <a:solidFill>
                  <a:prstClr val="black"/>
                </a:solidFill>
              </a:rPr>
              <a:t> local del Seguro Social. Para </a:t>
            </a:r>
            <a:r>
              <a:rPr err="1">
                <a:solidFill>
                  <a:prstClr val="black"/>
                </a:solidFill>
              </a:rPr>
              <a:t>encontrar</a:t>
            </a:r>
            <a:r>
              <a:rPr>
                <a:solidFill>
                  <a:prstClr val="black"/>
                </a:solidFill>
              </a:rPr>
              <a:t> </a:t>
            </a:r>
            <a:r>
              <a:rPr err="1">
                <a:solidFill>
                  <a:prstClr val="black"/>
                </a:solidFill>
              </a:rPr>
              <a:t>su</a:t>
            </a:r>
            <a:r>
              <a:rPr>
                <a:solidFill>
                  <a:prstClr val="black"/>
                </a:solidFill>
              </a:rPr>
              <a:t> </a:t>
            </a:r>
            <a:r>
              <a:rPr err="1">
                <a:solidFill>
                  <a:prstClr val="black"/>
                </a:solidFill>
              </a:rPr>
              <a:t>oficina</a:t>
            </a:r>
            <a:r>
              <a:rPr>
                <a:solidFill>
                  <a:prstClr val="black"/>
                </a:solidFill>
              </a:rPr>
              <a:t> local, </a:t>
            </a:r>
            <a:r>
              <a:rPr err="1">
                <a:solidFill>
                  <a:prstClr val="black"/>
                </a:solidFill>
              </a:rPr>
              <a:t>visite</a:t>
            </a:r>
            <a:r>
              <a:rPr>
                <a:solidFill>
                  <a:prstClr val="black"/>
                </a:solidFill>
              </a:rPr>
              <a:t> </a:t>
            </a:r>
            <a:r>
              <a:rPr lang="en-US" u="sng">
                <a:solidFill>
                  <a:prstClr val="black"/>
                </a:solidFill>
              </a:rPr>
              <a:t>https://www.ssa.gov/es/locator</a:t>
            </a:r>
            <a:r>
              <a:rPr>
                <a:solidFill>
                  <a:prstClr val="black"/>
                </a:solidFill>
              </a:rPr>
              <a:t>. </a:t>
            </a:r>
            <a:r>
              <a:rPr err="1">
                <a:solidFill>
                  <a:prstClr val="black"/>
                </a:solidFill>
              </a:rPr>
              <a:t>Puede</a:t>
            </a:r>
            <a:r>
              <a:rPr>
                <a:solidFill>
                  <a:prstClr val="black"/>
                </a:solidFill>
              </a:rPr>
              <a:t> </a:t>
            </a:r>
            <a:r>
              <a:rPr err="1">
                <a:solidFill>
                  <a:prstClr val="black"/>
                </a:solidFill>
              </a:rPr>
              <a:t>inscribirse</a:t>
            </a:r>
            <a:r>
              <a:rPr>
                <a:solidFill>
                  <a:prstClr val="black"/>
                </a:solidFill>
              </a:rPr>
              <a:t> y </a:t>
            </a:r>
            <a:r>
              <a:rPr err="1">
                <a:solidFill>
                  <a:prstClr val="black"/>
                </a:solidFill>
              </a:rPr>
              <a:t>recibir</a:t>
            </a:r>
            <a:r>
              <a:rPr>
                <a:solidFill>
                  <a:prstClr val="black"/>
                </a:solidFill>
              </a:rPr>
              <a:t> </a:t>
            </a:r>
            <a:r>
              <a:rPr err="1">
                <a:solidFill>
                  <a:prstClr val="black"/>
                </a:solidFill>
              </a:rPr>
              <a:t>beneficios</a:t>
            </a:r>
            <a:r>
              <a:rPr>
                <a:solidFill>
                  <a:prstClr val="black"/>
                </a:solidFill>
              </a:rPr>
              <a:t> de </a:t>
            </a:r>
            <a:r>
              <a:rPr err="1">
                <a:solidFill>
                  <a:prstClr val="black"/>
                </a:solidFill>
              </a:rPr>
              <a:t>jubilación</a:t>
            </a:r>
            <a:r>
              <a:rPr>
                <a:solidFill>
                  <a:prstClr val="black"/>
                </a:solidFill>
              </a:rPr>
              <a:t> del Seguro Social a </a:t>
            </a:r>
            <a:r>
              <a:rPr err="1">
                <a:solidFill>
                  <a:prstClr val="black"/>
                </a:solidFill>
              </a:rPr>
              <a:t>partir</a:t>
            </a:r>
            <a:r>
              <a:rPr>
                <a:solidFill>
                  <a:prstClr val="black"/>
                </a:solidFill>
              </a:rPr>
              <a:t> de </a:t>
            </a:r>
            <a:r>
              <a:rPr err="1">
                <a:solidFill>
                  <a:prstClr val="black"/>
                </a:solidFill>
              </a:rPr>
              <a:t>los</a:t>
            </a:r>
            <a:r>
              <a:rPr>
                <a:solidFill>
                  <a:prstClr val="black"/>
                </a:solidFill>
              </a:rPr>
              <a:t> 62 </a:t>
            </a:r>
            <a:r>
              <a:rPr err="1">
                <a:solidFill>
                  <a:prstClr val="black"/>
                </a:solidFill>
              </a:rPr>
              <a:t>años</a:t>
            </a:r>
            <a:r>
              <a:rPr>
                <a:solidFill>
                  <a:prstClr val="black"/>
                </a:solidFill>
              </a:rPr>
              <a:t>, </a:t>
            </a:r>
            <a:r>
              <a:rPr err="1">
                <a:solidFill>
                  <a:prstClr val="black"/>
                </a:solidFill>
              </a:rPr>
              <a:t>pero</a:t>
            </a:r>
            <a:r>
              <a:rPr>
                <a:solidFill>
                  <a:prstClr val="black"/>
                </a:solidFill>
              </a:rPr>
              <a:t> </a:t>
            </a:r>
            <a:r>
              <a:rPr err="1">
                <a:solidFill>
                  <a:prstClr val="black"/>
                </a:solidFill>
              </a:rPr>
              <a:t>el</a:t>
            </a:r>
            <a:r>
              <a:rPr>
                <a:solidFill>
                  <a:prstClr val="black"/>
                </a:solidFill>
              </a:rPr>
              <a:t> </a:t>
            </a:r>
            <a:r>
              <a:rPr err="1">
                <a:solidFill>
                  <a:prstClr val="black"/>
                </a:solidFill>
              </a:rPr>
              <a:t>monto</a:t>
            </a:r>
            <a:r>
              <a:rPr>
                <a:solidFill>
                  <a:prstClr val="black"/>
                </a:solidFill>
              </a:rPr>
              <a:t> del </a:t>
            </a:r>
            <a:r>
              <a:rPr err="1">
                <a:solidFill>
                  <a:prstClr val="black"/>
                </a:solidFill>
              </a:rPr>
              <a:t>beneficio</a:t>
            </a:r>
            <a:r>
              <a:rPr>
                <a:solidFill>
                  <a:prstClr val="black"/>
                </a:solidFill>
              </a:rPr>
              <a:t> </a:t>
            </a:r>
            <a:r>
              <a:rPr err="1">
                <a:solidFill>
                  <a:prstClr val="black"/>
                </a:solidFill>
              </a:rPr>
              <a:t>será</a:t>
            </a:r>
            <a:r>
              <a:rPr>
                <a:solidFill>
                  <a:prstClr val="black"/>
                </a:solidFill>
              </a:rPr>
              <a:t> </a:t>
            </a:r>
            <a:r>
              <a:rPr err="1">
                <a:solidFill>
                  <a:prstClr val="black"/>
                </a:solidFill>
              </a:rPr>
              <a:t>menor</a:t>
            </a:r>
            <a:r>
              <a:rPr>
                <a:solidFill>
                  <a:prstClr val="black"/>
                </a:solidFill>
              </a:rPr>
              <a:t> </a:t>
            </a:r>
            <a:r>
              <a:rPr err="1">
                <a:solidFill>
                  <a:prstClr val="black"/>
                </a:solidFill>
              </a:rPr>
              <a:t>que</a:t>
            </a:r>
            <a:r>
              <a:rPr>
                <a:solidFill>
                  <a:prstClr val="black"/>
                </a:solidFill>
              </a:rPr>
              <a:t> </a:t>
            </a:r>
            <a:r>
              <a:rPr err="1">
                <a:solidFill>
                  <a:prstClr val="black"/>
                </a:solidFill>
              </a:rPr>
              <a:t>el</a:t>
            </a:r>
            <a:r>
              <a:rPr>
                <a:solidFill>
                  <a:prstClr val="black"/>
                </a:solidFill>
              </a:rPr>
              <a:t> </a:t>
            </a:r>
            <a:r>
              <a:rPr err="1">
                <a:solidFill>
                  <a:prstClr val="black"/>
                </a:solidFill>
              </a:rPr>
              <a:t>monto</a:t>
            </a:r>
            <a:r>
              <a:rPr>
                <a:solidFill>
                  <a:prstClr val="black"/>
                </a:solidFill>
              </a:rPr>
              <a:t> </a:t>
            </a:r>
            <a:r>
              <a:rPr err="1">
                <a:solidFill>
                  <a:prstClr val="black"/>
                </a:solidFill>
              </a:rPr>
              <a:t>completo</a:t>
            </a:r>
            <a:r>
              <a:rPr>
                <a:solidFill>
                  <a:prstClr val="black"/>
                </a:solidFill>
              </a:rPr>
              <a:t> de </a:t>
            </a:r>
            <a:r>
              <a:rPr err="1">
                <a:solidFill>
                  <a:prstClr val="black"/>
                </a:solidFill>
              </a:rPr>
              <a:t>su</a:t>
            </a:r>
            <a:r>
              <a:rPr>
                <a:solidFill>
                  <a:prstClr val="black"/>
                </a:solidFill>
              </a:rPr>
              <a:t> </a:t>
            </a:r>
            <a:r>
              <a:rPr err="1">
                <a:solidFill>
                  <a:prstClr val="black"/>
                </a:solidFill>
              </a:rPr>
              <a:t>beneficio</a:t>
            </a:r>
            <a:r>
              <a:rPr>
                <a:solidFill>
                  <a:prstClr val="black"/>
                </a:solidFill>
              </a:rPr>
              <a:t> de </a:t>
            </a:r>
            <a:r>
              <a:rPr err="1">
                <a:solidFill>
                  <a:prstClr val="black"/>
                </a:solidFill>
              </a:rPr>
              <a:t>jubilación</a:t>
            </a:r>
            <a:r>
              <a:rPr>
                <a:solidFill>
                  <a:prstClr val="black"/>
                </a:solidFill>
              </a:rPr>
              <a:t>. El </a:t>
            </a:r>
            <a:r>
              <a:rPr err="1">
                <a:solidFill>
                  <a:prstClr val="black"/>
                </a:solidFill>
              </a:rPr>
              <a:t>monto</a:t>
            </a:r>
            <a:r>
              <a:rPr>
                <a:solidFill>
                  <a:prstClr val="black"/>
                </a:solidFill>
              </a:rPr>
              <a:t> de </a:t>
            </a:r>
            <a:r>
              <a:rPr err="1">
                <a:solidFill>
                  <a:prstClr val="black"/>
                </a:solidFill>
              </a:rPr>
              <a:t>su</a:t>
            </a:r>
            <a:r>
              <a:rPr>
                <a:solidFill>
                  <a:prstClr val="black"/>
                </a:solidFill>
              </a:rPr>
              <a:t> </a:t>
            </a:r>
            <a:r>
              <a:rPr err="1">
                <a:solidFill>
                  <a:prstClr val="black"/>
                </a:solidFill>
              </a:rPr>
              <a:t>beneficio</a:t>
            </a:r>
            <a:r>
              <a:rPr>
                <a:solidFill>
                  <a:prstClr val="black"/>
                </a:solidFill>
              </a:rPr>
              <a:t> se </a:t>
            </a:r>
            <a:r>
              <a:rPr err="1">
                <a:solidFill>
                  <a:prstClr val="black"/>
                </a:solidFill>
              </a:rPr>
              <a:t>reducirá</a:t>
            </a:r>
            <a:r>
              <a:rPr>
                <a:solidFill>
                  <a:prstClr val="black"/>
                </a:solidFill>
              </a:rPr>
              <a:t> </a:t>
            </a:r>
            <a:r>
              <a:rPr err="1">
                <a:solidFill>
                  <a:prstClr val="black"/>
                </a:solidFill>
              </a:rPr>
              <a:t>según</a:t>
            </a:r>
            <a:r>
              <a:rPr>
                <a:solidFill>
                  <a:prstClr val="black"/>
                </a:solidFill>
              </a:rPr>
              <a:t> </a:t>
            </a:r>
            <a:r>
              <a:rPr err="1">
                <a:solidFill>
                  <a:prstClr val="black"/>
                </a:solidFill>
              </a:rPr>
              <a:t>el</a:t>
            </a:r>
            <a:r>
              <a:rPr>
                <a:solidFill>
                  <a:prstClr val="black"/>
                </a:solidFill>
              </a:rPr>
              <a:t> </a:t>
            </a:r>
            <a:r>
              <a:rPr err="1">
                <a:solidFill>
                  <a:prstClr val="black"/>
                </a:solidFill>
              </a:rPr>
              <a:t>número</a:t>
            </a:r>
            <a:r>
              <a:rPr>
                <a:solidFill>
                  <a:prstClr val="black"/>
                </a:solidFill>
              </a:rPr>
              <a:t> de meses </a:t>
            </a:r>
            <a:r>
              <a:rPr err="1">
                <a:solidFill>
                  <a:prstClr val="black"/>
                </a:solidFill>
              </a:rPr>
              <a:t>que</a:t>
            </a:r>
            <a:r>
              <a:rPr>
                <a:solidFill>
                  <a:prstClr val="black"/>
                </a:solidFill>
              </a:rPr>
              <a:t> </a:t>
            </a:r>
            <a:r>
              <a:rPr err="1">
                <a:solidFill>
                  <a:prstClr val="black"/>
                </a:solidFill>
              </a:rPr>
              <a:t>reciba</a:t>
            </a:r>
            <a:r>
              <a:rPr>
                <a:solidFill>
                  <a:prstClr val="black"/>
                </a:solidFill>
              </a:rPr>
              <a:t> </a:t>
            </a:r>
            <a:r>
              <a:rPr err="1">
                <a:solidFill>
                  <a:prstClr val="black"/>
                </a:solidFill>
              </a:rPr>
              <a:t>beneficios</a:t>
            </a:r>
            <a:r>
              <a:rPr>
                <a:solidFill>
                  <a:prstClr val="black"/>
                </a:solidFill>
              </a:rPr>
              <a:t> antes de </a:t>
            </a:r>
            <a:r>
              <a:rPr err="1">
                <a:solidFill>
                  <a:prstClr val="black"/>
                </a:solidFill>
              </a:rPr>
              <a:t>alcanzar</a:t>
            </a:r>
            <a:r>
              <a:rPr>
                <a:solidFill>
                  <a:prstClr val="black"/>
                </a:solidFill>
              </a:rPr>
              <a:t> </a:t>
            </a:r>
            <a:r>
              <a:rPr err="1">
                <a:solidFill>
                  <a:prstClr val="black"/>
                </a:solidFill>
              </a:rPr>
              <a:t>su</a:t>
            </a:r>
            <a:r>
              <a:rPr>
                <a:solidFill>
                  <a:prstClr val="black"/>
                </a:solidFill>
              </a:rPr>
              <a:t> plena </a:t>
            </a:r>
            <a:r>
              <a:rPr err="1">
                <a:solidFill>
                  <a:prstClr val="black"/>
                </a:solidFill>
              </a:rPr>
              <a:t>edad</a:t>
            </a:r>
            <a:r>
              <a:rPr>
                <a:solidFill>
                  <a:prstClr val="black"/>
                </a:solidFill>
              </a:rPr>
              <a:t> de </a:t>
            </a:r>
            <a:r>
              <a:rPr err="1">
                <a:solidFill>
                  <a:prstClr val="black"/>
                </a:solidFill>
              </a:rPr>
              <a:t>jubilación</a:t>
            </a:r>
            <a:r>
              <a:rPr>
                <a:solidFill>
                  <a:prstClr val="black"/>
                </a:solidFill>
              </a:rPr>
              <a:t>.</a:t>
            </a:r>
          </a:p>
          <a:p>
            <a:pPr marL="0" indent="0" defTabSz="966612">
              <a:spcBef>
                <a:spcPts val="0"/>
              </a:spcBef>
              <a:spcAft>
                <a:spcPts val="300"/>
              </a:spcAft>
              <a:buNone/>
              <a:defRPr>
                <a:solidFill>
                  <a:prstClr val="black"/>
                </a:solidFill>
                <a:latin typeface="Arial" panose="020B0604020202020204" pitchFamily="34" charset="0"/>
                <a:cs typeface="Arial" panose="020B0604020202020204" pitchFamily="34" charset="0"/>
              </a:defRPr>
            </a:pPr>
            <a:r>
              <a:t>La </a:t>
            </a:r>
            <a:r>
              <a:rPr err="1"/>
              <a:t>edad</a:t>
            </a:r>
            <a:r>
              <a:t> plena de </a:t>
            </a:r>
            <a:r>
              <a:rPr err="1"/>
              <a:t>jubilación</a:t>
            </a:r>
            <a:r>
              <a:t> para </a:t>
            </a:r>
            <a:r>
              <a:rPr err="1"/>
              <a:t>los</a:t>
            </a:r>
            <a:r>
              <a:t> </a:t>
            </a:r>
            <a:r>
              <a:rPr err="1"/>
              <a:t>beneficios</a:t>
            </a:r>
            <a:r>
              <a:t> del Seguro Social </a:t>
            </a:r>
            <a:r>
              <a:rPr err="1"/>
              <a:t>está</a:t>
            </a:r>
            <a:r>
              <a:t> </a:t>
            </a:r>
            <a:r>
              <a:rPr err="1"/>
              <a:t>aumentando</a:t>
            </a:r>
            <a:r>
              <a:t>. Durante </a:t>
            </a:r>
            <a:r>
              <a:rPr err="1"/>
              <a:t>muchos</a:t>
            </a:r>
            <a:r>
              <a:t> </a:t>
            </a:r>
            <a:r>
              <a:rPr err="1"/>
              <a:t>años</a:t>
            </a:r>
            <a:r>
              <a:t>, la </a:t>
            </a:r>
            <a:r>
              <a:rPr err="1"/>
              <a:t>edad</a:t>
            </a:r>
            <a:r>
              <a:t> plena de </a:t>
            </a:r>
            <a:r>
              <a:rPr err="1"/>
              <a:t>jubilación</a:t>
            </a:r>
            <a:r>
              <a:t> </a:t>
            </a:r>
            <a:r>
              <a:rPr err="1"/>
              <a:t>fue</a:t>
            </a:r>
            <a:r>
              <a:t> 65 </a:t>
            </a:r>
            <a:r>
              <a:rPr err="1"/>
              <a:t>años</a:t>
            </a:r>
            <a:r>
              <a:t>. Sin embargo, a </a:t>
            </a:r>
            <a:r>
              <a:rPr err="1"/>
              <a:t>partir</a:t>
            </a:r>
            <a:r>
              <a:t> de las personas </a:t>
            </a:r>
            <a:r>
              <a:rPr err="1"/>
              <a:t>nacidas</a:t>
            </a:r>
            <a:r>
              <a:t> </a:t>
            </a:r>
            <a:r>
              <a:rPr err="1"/>
              <a:t>en</a:t>
            </a:r>
            <a:r>
              <a:t> 1938 o </a:t>
            </a:r>
            <a:r>
              <a:rPr err="1"/>
              <a:t>después</a:t>
            </a:r>
            <a:r>
              <a:t>, </a:t>
            </a:r>
            <a:r>
              <a:rPr err="1"/>
              <a:t>esa</a:t>
            </a:r>
            <a:r>
              <a:t> </a:t>
            </a:r>
            <a:r>
              <a:rPr err="1"/>
              <a:t>edad</a:t>
            </a:r>
            <a:r>
              <a:t> </a:t>
            </a:r>
            <a:r>
              <a:rPr err="1"/>
              <a:t>aumenta</a:t>
            </a:r>
            <a:r>
              <a:t> </a:t>
            </a:r>
            <a:r>
              <a:rPr err="1"/>
              <a:t>gradualmente</a:t>
            </a:r>
            <a:r>
              <a:t> hasta </a:t>
            </a:r>
            <a:r>
              <a:rPr err="1"/>
              <a:t>llegar</a:t>
            </a:r>
            <a:r>
              <a:t> a 67 para las personas </a:t>
            </a:r>
            <a:r>
              <a:rPr err="1"/>
              <a:t>nacidas</a:t>
            </a:r>
            <a:r>
              <a:t> </a:t>
            </a:r>
            <a:r>
              <a:rPr err="1"/>
              <a:t>después</a:t>
            </a:r>
            <a:r>
              <a:t> de 1959. </a:t>
            </a:r>
            <a:r>
              <a:rPr err="1"/>
              <a:t>Puede</a:t>
            </a:r>
            <a:r>
              <a:t> </a:t>
            </a:r>
            <a:r>
              <a:rPr err="1"/>
              <a:t>calcular</a:t>
            </a:r>
            <a:r>
              <a:t> </a:t>
            </a:r>
            <a:r>
              <a:rPr err="1"/>
              <a:t>su</a:t>
            </a:r>
            <a:r>
              <a:t> </a:t>
            </a:r>
            <a:r>
              <a:rPr err="1"/>
              <a:t>edad</a:t>
            </a:r>
            <a:r>
              <a:t> para </a:t>
            </a:r>
            <a:r>
              <a:rPr err="1"/>
              <a:t>recibir</a:t>
            </a:r>
            <a:r>
              <a:t> </a:t>
            </a:r>
            <a:r>
              <a:rPr err="1"/>
              <a:t>los</a:t>
            </a:r>
            <a:r>
              <a:t> </a:t>
            </a:r>
            <a:r>
              <a:rPr err="1"/>
              <a:t>beneficios</a:t>
            </a:r>
            <a:r>
              <a:t> </a:t>
            </a:r>
            <a:r>
              <a:rPr b="1" err="1"/>
              <a:t>completos</a:t>
            </a:r>
            <a:r>
              <a:t> de </a:t>
            </a:r>
            <a:r>
              <a:rPr err="1"/>
              <a:t>jubilación</a:t>
            </a:r>
            <a:r>
              <a:t> del Seguro Social </a:t>
            </a:r>
            <a:r>
              <a:rPr err="1"/>
              <a:t>en</a:t>
            </a:r>
            <a:r>
              <a:t> </a:t>
            </a:r>
            <a:r>
              <a:rPr lang="en-US">
                <a:hlinkClick r:id="rId4"/>
              </a:rPr>
              <a:t>SSA.gov/retirement/</a:t>
            </a:r>
            <a:r>
              <a:rPr lang="en-US" err="1">
                <a:hlinkClick r:id="rId4"/>
              </a:rPr>
              <a:t>ageincrease</a:t>
            </a:r>
            <a:r>
              <a:t>.</a:t>
            </a: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Para </a:t>
            </a:r>
            <a:r>
              <a:rPr err="1"/>
              <a:t>obtener</a:t>
            </a:r>
            <a:r>
              <a:t> </a:t>
            </a:r>
            <a:r>
              <a:rPr err="1"/>
              <a:t>más</a:t>
            </a:r>
            <a:r>
              <a:t> </a:t>
            </a:r>
            <a:r>
              <a:rPr err="1"/>
              <a:t>información</a:t>
            </a:r>
            <a:r>
              <a:t>, </a:t>
            </a:r>
            <a:r>
              <a:rPr err="1"/>
              <a:t>visite</a:t>
            </a:r>
            <a:r>
              <a:t> </a:t>
            </a:r>
            <a:r>
              <a:rPr>
                <a:hlinkClick r:id="rId4"/>
              </a:rPr>
              <a:t>SSA.gov/pubs/EN-05-10035.pdf</a:t>
            </a:r>
            <a:r>
              <a:t>. </a:t>
            </a:r>
          </a:p>
          <a:p>
            <a:pPr marL="0" indent="0" defTabSz="966612">
              <a:spcBef>
                <a:spcPts val="0"/>
              </a:spcBef>
              <a:spcAft>
                <a:spcPts val="600"/>
              </a:spcAft>
              <a:buNone/>
              <a:defRPr>
                <a:latin typeface="Arial" panose="020B0604020202020204" pitchFamily="34" charset="0"/>
                <a:cs typeface="Arial" panose="020B0604020202020204" pitchFamily="34" charset="0"/>
              </a:defRPr>
            </a:pPr>
            <a:r>
              <a:rPr b="1"/>
              <a:t>NOTA: </a:t>
            </a:r>
            <a:r>
              <a:t>Si se inscribe </a:t>
            </a:r>
            <a:r>
              <a:rPr err="1"/>
              <a:t>en</a:t>
            </a:r>
            <a:r>
              <a:t> la </a:t>
            </a:r>
            <a:r>
              <a:rPr err="1"/>
              <a:t>Parte</a:t>
            </a:r>
            <a:r>
              <a:t> A y la </a:t>
            </a:r>
            <a:r>
              <a:rPr err="1"/>
              <a:t>Parte</a:t>
            </a:r>
            <a:r>
              <a:t> B, Medicare le </a:t>
            </a:r>
            <a:r>
              <a:rPr err="1"/>
              <a:t>enviará</a:t>
            </a:r>
            <a:r>
              <a:t> un </a:t>
            </a:r>
            <a:r>
              <a:rPr err="1"/>
              <a:t>paquete</a:t>
            </a:r>
            <a:r>
              <a:t> de </a:t>
            </a:r>
            <a:r>
              <a:rPr err="1"/>
              <a:t>bienvenida</a:t>
            </a:r>
            <a:r>
              <a:t> a Medicare </a:t>
            </a:r>
            <a:r>
              <a:rPr err="1"/>
              <a:t>aproximadamente</a:t>
            </a:r>
            <a:r>
              <a:t> 2 </a:t>
            </a:r>
            <a:r>
              <a:rPr err="1"/>
              <a:t>semanas</a:t>
            </a:r>
            <a:r>
              <a:t> </a:t>
            </a:r>
            <a:r>
              <a:rPr err="1"/>
              <a:t>después</a:t>
            </a:r>
            <a:r>
              <a:t> de </a:t>
            </a:r>
            <a:r>
              <a:rPr err="1"/>
              <a:t>presentar</a:t>
            </a:r>
            <a:r>
              <a:t> </a:t>
            </a:r>
            <a:r>
              <a:rPr err="1"/>
              <a:t>su</a:t>
            </a:r>
            <a:r>
              <a:t> </a:t>
            </a:r>
            <a:r>
              <a:rPr err="1"/>
              <a:t>solicitud</a:t>
            </a:r>
            <a:r>
              <a:t>. El </a:t>
            </a:r>
            <a:r>
              <a:rPr err="1"/>
              <a:t>paquete</a:t>
            </a:r>
            <a:r>
              <a:t> </a:t>
            </a:r>
            <a:r>
              <a:rPr err="1"/>
              <a:t>incluye</a:t>
            </a:r>
            <a:r>
              <a:t> </a:t>
            </a:r>
            <a:r>
              <a:rPr err="1"/>
              <a:t>una</a:t>
            </a:r>
            <a:r>
              <a:t> carta, un </a:t>
            </a:r>
            <a:r>
              <a:rPr err="1"/>
              <a:t>folleto</a:t>
            </a:r>
            <a:r>
              <a:t> y </a:t>
            </a:r>
            <a:r>
              <a:rPr err="1"/>
              <a:t>su</a:t>
            </a:r>
            <a:r>
              <a:t> </a:t>
            </a:r>
            <a:r>
              <a:rPr err="1"/>
              <a:t>tarjeta</a:t>
            </a:r>
            <a:r>
              <a:t> </a:t>
            </a:r>
            <a:r>
              <a:rPr err="1"/>
              <a:t>roja</a:t>
            </a:r>
            <a:r>
              <a:t>, </a:t>
            </a:r>
            <a:r>
              <a:rPr err="1"/>
              <a:t>blanca</a:t>
            </a:r>
            <a:r>
              <a:t> y </a:t>
            </a:r>
            <a:r>
              <a:rPr err="1"/>
              <a:t>azul</a:t>
            </a:r>
            <a:r>
              <a:t> de Medicare. El </a:t>
            </a:r>
            <a:r>
              <a:rPr err="1"/>
              <a:t>paquete</a:t>
            </a:r>
            <a:r>
              <a:t> también </a:t>
            </a:r>
            <a:r>
              <a:rPr err="1"/>
              <a:t>proporcionará</a:t>
            </a:r>
            <a:r>
              <a:t> la </a:t>
            </a:r>
            <a:r>
              <a:rPr err="1"/>
              <a:t>fecha</a:t>
            </a:r>
            <a:r>
              <a:t> de </a:t>
            </a:r>
            <a:r>
              <a:rPr err="1"/>
              <a:t>inicio</a:t>
            </a:r>
            <a:r>
              <a:t> de </a:t>
            </a:r>
            <a:r>
              <a:rPr err="1"/>
              <a:t>su</a:t>
            </a:r>
            <a:r>
              <a:t> </a:t>
            </a:r>
            <a:r>
              <a:rPr err="1"/>
              <a:t>cobertura</a:t>
            </a:r>
            <a:r>
              <a:t> (</a:t>
            </a:r>
            <a:r>
              <a:rPr err="1"/>
              <a:t>que</a:t>
            </a:r>
            <a:r>
              <a:t> también </a:t>
            </a:r>
            <a:r>
              <a:rPr err="1"/>
              <a:t>figura</a:t>
            </a:r>
            <a:r>
              <a:t> </a:t>
            </a:r>
            <a:r>
              <a:rPr err="1"/>
              <a:t>en</a:t>
            </a:r>
            <a:r>
              <a:t> la </a:t>
            </a:r>
            <a:r>
              <a:rPr err="1"/>
              <a:t>tarjeta</a:t>
            </a:r>
            <a:r>
              <a:t> de Medicare </a:t>
            </a:r>
            <a:r>
              <a:rPr err="1"/>
              <a:t>adjunta</a:t>
            </a:r>
            <a:r>
              <a:t>). La carta y </a:t>
            </a:r>
            <a:r>
              <a:rPr err="1"/>
              <a:t>el</a:t>
            </a:r>
            <a:r>
              <a:t> </a:t>
            </a:r>
            <a:r>
              <a:rPr err="1"/>
              <a:t>folleto</a:t>
            </a:r>
            <a:r>
              <a:t> </a:t>
            </a:r>
            <a:r>
              <a:rPr err="1"/>
              <a:t>explican</a:t>
            </a:r>
            <a:r>
              <a:t> ambas las </a:t>
            </a:r>
            <a:r>
              <a:rPr err="1"/>
              <a:t>decisiones</a:t>
            </a:r>
            <a:r>
              <a:t> </a:t>
            </a:r>
            <a:r>
              <a:rPr err="1"/>
              <a:t>importantes</a:t>
            </a:r>
            <a:r>
              <a:t> </a:t>
            </a:r>
            <a:r>
              <a:rPr err="1"/>
              <a:t>que</a:t>
            </a:r>
            <a:r>
              <a:t> </a:t>
            </a:r>
            <a:r>
              <a:rPr err="1"/>
              <a:t>necesita</a:t>
            </a:r>
            <a:r>
              <a:t> </a:t>
            </a:r>
            <a:r>
              <a:rPr err="1"/>
              <a:t>tomar</a:t>
            </a:r>
            <a:r>
              <a:t>.</a:t>
            </a:r>
            <a:r>
              <a:rPr>
                <a:solidFill>
                  <a:prstClr val="black"/>
                </a:solidFill>
              </a:rPr>
              <a:t> </a:t>
            </a:r>
            <a:r>
              <a:rPr err="1">
                <a:solidFill>
                  <a:prstClr val="black"/>
                </a:solidFill>
              </a:rPr>
              <a:t>Visite</a:t>
            </a:r>
            <a:r>
              <a:rPr>
                <a:solidFill>
                  <a:prstClr val="black"/>
                </a:solidFill>
              </a:rPr>
              <a:t> </a:t>
            </a:r>
            <a:r>
              <a:rPr lang="en-US" u="sng">
                <a:solidFill>
                  <a:prstClr val="black"/>
                </a:solidFill>
              </a:rPr>
              <a:t>https://es.medicare.gov/basics/forms-publications-mailings/mailings/signing-up/welcome-to-medicare-package </a:t>
            </a:r>
            <a:r>
              <a:rPr>
                <a:solidFill>
                  <a:prstClr val="black"/>
                </a:solidFill>
              </a:rPr>
              <a:t>para </a:t>
            </a:r>
            <a:r>
              <a:rPr err="1">
                <a:solidFill>
                  <a:prstClr val="black"/>
                </a:solidFill>
              </a:rPr>
              <a:t>descargar</a:t>
            </a:r>
            <a:r>
              <a:rPr>
                <a:solidFill>
                  <a:prstClr val="black"/>
                </a:solidFill>
              </a:rPr>
              <a:t> </a:t>
            </a:r>
            <a:r>
              <a:rPr err="1">
                <a:solidFill>
                  <a:prstClr val="black"/>
                </a:solidFill>
              </a:rPr>
              <a:t>una</a:t>
            </a:r>
            <a:r>
              <a:rPr>
                <a:solidFill>
                  <a:prstClr val="black"/>
                </a:solidFill>
              </a:rPr>
              <a:t> </a:t>
            </a:r>
            <a:r>
              <a:rPr err="1">
                <a:solidFill>
                  <a:prstClr val="black"/>
                </a:solidFill>
              </a:rPr>
              <a:t>copia</a:t>
            </a:r>
            <a:r>
              <a:rPr>
                <a:solidFill>
                  <a:prstClr val="black"/>
                </a:solidFill>
              </a:rPr>
              <a:t> de la carta y </a:t>
            </a:r>
            <a:r>
              <a:rPr err="1">
                <a:solidFill>
                  <a:prstClr val="black"/>
                </a:solidFill>
              </a:rPr>
              <a:t>el</a:t>
            </a:r>
            <a:r>
              <a:rPr>
                <a:solidFill>
                  <a:prstClr val="black"/>
                </a:solidFill>
              </a:rPr>
              <a:t> </a:t>
            </a:r>
            <a:r>
              <a:rPr err="1">
                <a:solidFill>
                  <a:prstClr val="black"/>
                </a:solidFill>
              </a:rPr>
              <a:t>folleto</a:t>
            </a:r>
            <a:r>
              <a:rPr>
                <a:solidFill>
                  <a:prstClr val="black"/>
                </a:solidFill>
              </a:rPr>
              <a:t> del </a:t>
            </a:r>
            <a:r>
              <a:rPr err="1">
                <a:solidFill>
                  <a:prstClr val="black"/>
                </a:solidFill>
              </a:rPr>
              <a:t>paquete</a:t>
            </a:r>
            <a:r>
              <a:rPr>
                <a:solidFill>
                  <a:prstClr val="black"/>
                </a:solidFill>
              </a:rPr>
              <a:t> de </a:t>
            </a:r>
            <a:r>
              <a:rPr err="1">
                <a:solidFill>
                  <a:prstClr val="black"/>
                </a:solidFill>
              </a:rPr>
              <a:t>bienvenida</a:t>
            </a:r>
            <a:r>
              <a:rPr>
                <a:solidFill>
                  <a:prstClr val="black"/>
                </a:solidFill>
              </a:rPr>
              <a:t> a Medicare.</a:t>
            </a:r>
            <a:endParaRPr>
              <a:latin typeface="Arial" panose="020B0604020202020204" pitchFamily="34" charset="0"/>
              <a:cs typeface="Arial" panose="020B0604020202020204" pitchFamily="34" charset="0"/>
            </a:endParaRPr>
          </a:p>
          <a:p>
            <a:pPr marL="0" indent="0">
              <a:spcBef>
                <a:spcPts val="0"/>
              </a:spcBef>
              <a:spcAft>
                <a:spcPts val="300"/>
              </a:spcAft>
              <a:buNone/>
              <a:defRPr>
                <a:latin typeface="Arial" panose="020B0604020202020204" pitchFamily="34" charset="0"/>
                <a:cs typeface="Arial" panose="020B0604020202020204" pitchFamily="34" charset="0"/>
              </a:defRPr>
            </a:pPr>
            <a:r>
              <a:rPr b="1">
                <a:solidFill>
                  <a:prstClr val="black"/>
                </a:solidFill>
              </a:rPr>
              <a:t>Fuente:</a:t>
            </a:r>
            <a:r>
              <a:rPr>
                <a:solidFill>
                  <a:prstClr val="black"/>
                </a:solidFill>
              </a:rPr>
              <a:t> </a:t>
            </a:r>
            <a:r>
              <a:rPr lang="en-US" u="sng">
                <a:effectLst/>
              </a:rPr>
              <a:t>https://www.ssa.gov/es/retirement/plan-for-retirement </a:t>
            </a:r>
            <a:endParaRPr sz="15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484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724003"/>
            <a:ext cx="582930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endParaRPr b="0" i="0" u="none" strike="noStrike">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a:effectLst/>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118745" indent="-118745">
              <a:spcBef>
                <a:spcPts val="0"/>
              </a:spcBef>
              <a:spcAft>
                <a:spcPts val="600"/>
              </a:spcAft>
              <a:defRPr>
                <a:latin typeface="Arial" panose="020B0604020202020204" pitchFamily="34" charset="0"/>
                <a:cs typeface="Arial" panose="020B0604020202020204" pitchFamily="34" charset="0"/>
              </a:defRPr>
            </a:pPr>
            <a:r>
              <a:rPr b="1">
                <a:solidFill>
                  <a:prstClr val="black"/>
                </a:solidFill>
              </a:rPr>
              <a:t>Su </a:t>
            </a:r>
            <a:r>
              <a:rPr b="1" err="1">
                <a:solidFill>
                  <a:prstClr val="black"/>
                </a:solidFill>
              </a:rPr>
              <a:t>tarjeta</a:t>
            </a:r>
            <a:r>
              <a:rPr b="1">
                <a:solidFill>
                  <a:prstClr val="black"/>
                </a:solidFill>
              </a:rPr>
              <a:t> de Medicare </a:t>
            </a:r>
            <a:r>
              <a:rPr err="1"/>
              <a:t>detalla</a:t>
            </a:r>
            <a:r>
              <a:t> la </a:t>
            </a:r>
            <a:r>
              <a:rPr err="1"/>
              <a:t>Parte</a:t>
            </a:r>
            <a:r>
              <a:t> A de Medicare (</a:t>
            </a:r>
            <a:r>
              <a:rPr err="1"/>
              <a:t>mostrada</a:t>
            </a:r>
            <a:r>
              <a:t> </a:t>
            </a:r>
            <a:r>
              <a:rPr err="1"/>
              <a:t>como</a:t>
            </a:r>
            <a:r>
              <a:t> </a:t>
            </a:r>
            <a:r>
              <a:rPr lang="en-US"/>
              <a:t>DE HOSPITAL</a:t>
            </a:r>
            <a:r>
              <a:t>), y/o la </a:t>
            </a:r>
            <a:r>
              <a:rPr err="1"/>
              <a:t>Parte</a:t>
            </a:r>
            <a:r>
              <a:t> B (</a:t>
            </a:r>
            <a:r>
              <a:rPr err="1"/>
              <a:t>mostrada</a:t>
            </a:r>
            <a:r>
              <a:t> </a:t>
            </a:r>
            <a:r>
              <a:rPr err="1"/>
              <a:t>como</a:t>
            </a:r>
            <a:r>
              <a:t> MÉDICO), o ambas. También indica la </a:t>
            </a:r>
            <a:r>
              <a:rPr err="1"/>
              <a:t>fecha</a:t>
            </a:r>
            <a:r>
              <a:t> </a:t>
            </a:r>
            <a:r>
              <a:rPr err="1"/>
              <a:t>en</a:t>
            </a:r>
            <a:r>
              <a:t> </a:t>
            </a:r>
            <a:r>
              <a:rPr err="1"/>
              <a:t>que</a:t>
            </a:r>
            <a:r>
              <a:t> </a:t>
            </a:r>
            <a:r>
              <a:rPr err="1"/>
              <a:t>comienza</a:t>
            </a:r>
            <a:r>
              <a:t> </a:t>
            </a:r>
            <a:r>
              <a:rPr err="1"/>
              <a:t>su</a:t>
            </a:r>
            <a:r>
              <a:t> </a:t>
            </a:r>
            <a:r>
              <a:rPr err="1"/>
              <a:t>cobertura</a:t>
            </a:r>
            <a:r>
              <a:t>. Su </a:t>
            </a:r>
            <a:r>
              <a:rPr err="1"/>
              <a:t>tarjeta</a:t>
            </a:r>
            <a:r>
              <a:t> </a:t>
            </a:r>
            <a:r>
              <a:rPr err="1"/>
              <a:t>tiene</a:t>
            </a:r>
            <a:r>
              <a:t> un </a:t>
            </a:r>
            <a:r>
              <a:rPr err="1"/>
              <a:t>número</a:t>
            </a:r>
            <a:r>
              <a:t> de Medicare </a:t>
            </a:r>
            <a:r>
              <a:rPr err="1"/>
              <a:t>que</a:t>
            </a:r>
            <a:r>
              <a:t> es </a:t>
            </a:r>
            <a:r>
              <a:rPr err="1"/>
              <a:t>único</a:t>
            </a:r>
            <a:r>
              <a:t> para </a:t>
            </a:r>
            <a:r>
              <a:rPr err="1"/>
              <a:t>usted</a:t>
            </a:r>
            <a:r>
              <a:t>; no es </a:t>
            </a:r>
            <a:r>
              <a:rPr err="1"/>
              <a:t>su</a:t>
            </a:r>
            <a:r>
              <a:t> </a:t>
            </a:r>
            <a:r>
              <a:rPr err="1"/>
              <a:t>número</a:t>
            </a:r>
            <a:r>
              <a:t> del Seguro Social. Es </a:t>
            </a:r>
            <a:r>
              <a:rPr err="1"/>
              <a:t>una</a:t>
            </a:r>
            <a:r>
              <a:t> </a:t>
            </a:r>
            <a:r>
              <a:rPr err="1"/>
              <a:t>combinación</a:t>
            </a:r>
            <a:r>
              <a:t> </a:t>
            </a:r>
            <a:r>
              <a:rPr err="1"/>
              <a:t>única</a:t>
            </a:r>
            <a:r>
              <a:t> de </a:t>
            </a:r>
            <a:r>
              <a:rPr err="1"/>
              <a:t>letras</a:t>
            </a:r>
            <a:r>
              <a:t> y </a:t>
            </a:r>
            <a:r>
              <a:rPr err="1"/>
              <a:t>números</a:t>
            </a:r>
            <a:r>
              <a:t>: las </a:t>
            </a:r>
            <a:r>
              <a:rPr err="1"/>
              <a:t>letras</a:t>
            </a:r>
            <a:r>
              <a:t> S, L, O, I, B y Z </a:t>
            </a:r>
            <a:r>
              <a:rPr err="1">
                <a:solidFill>
                  <a:prstClr val="black"/>
                </a:solidFill>
              </a:rPr>
              <a:t>nunca</a:t>
            </a:r>
            <a:r>
              <a:rPr>
                <a:solidFill>
                  <a:prstClr val="black"/>
                </a:solidFill>
              </a:rPr>
              <a:t> se </a:t>
            </a:r>
            <a:r>
              <a:rPr err="1">
                <a:solidFill>
                  <a:prstClr val="black"/>
                </a:solidFill>
              </a:rPr>
              <a:t>usan</a:t>
            </a:r>
            <a:r>
              <a:rPr>
                <a:solidFill>
                  <a:prstClr val="black"/>
                </a:solidFill>
              </a:rPr>
              <a:t>. Esto </a:t>
            </a:r>
            <a:r>
              <a:rPr err="1">
                <a:solidFill>
                  <a:prstClr val="black"/>
                </a:solidFill>
              </a:rPr>
              <a:t>ayuda</a:t>
            </a:r>
            <a:r>
              <a:rPr>
                <a:solidFill>
                  <a:prstClr val="black"/>
                </a:solidFill>
              </a:rPr>
              <a:t> a </a:t>
            </a:r>
            <a:r>
              <a:rPr err="1">
                <a:solidFill>
                  <a:prstClr val="black"/>
                </a:solidFill>
              </a:rPr>
              <a:t>proteger</a:t>
            </a:r>
            <a:r>
              <a:rPr>
                <a:solidFill>
                  <a:prstClr val="black"/>
                </a:solidFill>
              </a:rPr>
              <a:t> </a:t>
            </a:r>
            <a:r>
              <a:rPr err="1">
                <a:solidFill>
                  <a:prstClr val="black"/>
                </a:solidFill>
              </a:rPr>
              <a:t>su</a:t>
            </a:r>
            <a:r>
              <a:rPr>
                <a:solidFill>
                  <a:prstClr val="black"/>
                </a:solidFill>
              </a:rPr>
              <a:t> </a:t>
            </a:r>
            <a:r>
              <a:rPr err="1">
                <a:solidFill>
                  <a:prstClr val="black"/>
                </a:solidFill>
              </a:rPr>
              <a:t>identidad</a:t>
            </a:r>
            <a:r>
              <a:rPr>
                <a:solidFill>
                  <a:prstClr val="black"/>
                </a:solidFill>
              </a:rPr>
              <a:t>. </a:t>
            </a:r>
            <a:endParaRPr>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solidFill>
                  <a:prstClr val="black"/>
                </a:solidFill>
                <a:latin typeface="Arial" panose="020B0604020202020204" pitchFamily="34" charset="0"/>
                <a:cs typeface="Arial" panose="020B0604020202020204" pitchFamily="34" charset="0"/>
              </a:defRPr>
            </a:pPr>
            <a:r>
              <a:rPr b="1"/>
              <a:t>Si </a:t>
            </a:r>
            <a:r>
              <a:rPr b="1" err="1"/>
              <a:t>recibe</a:t>
            </a:r>
            <a:r>
              <a:rPr b="1"/>
              <a:t> </a:t>
            </a:r>
            <a:r>
              <a:rPr b="1" err="1"/>
              <a:t>su</a:t>
            </a:r>
            <a:r>
              <a:rPr b="1"/>
              <a:t> </a:t>
            </a:r>
            <a:r>
              <a:rPr b="1" err="1"/>
              <a:t>tarjeta</a:t>
            </a:r>
            <a:r>
              <a:rPr b="1"/>
              <a:t> de Medicare y no </a:t>
            </a:r>
            <a:r>
              <a:rPr b="1" err="1"/>
              <a:t>desea</a:t>
            </a:r>
            <a:r>
              <a:rPr b="1"/>
              <a:t> la </a:t>
            </a:r>
            <a:r>
              <a:rPr b="1" err="1"/>
              <a:t>Parte</a:t>
            </a:r>
            <a:r>
              <a:rPr b="1"/>
              <a:t> B, </a:t>
            </a:r>
            <a:r>
              <a:rPr err="1"/>
              <a:t>siga</a:t>
            </a:r>
            <a:r>
              <a:t> las </a:t>
            </a:r>
            <a:r>
              <a:rPr err="1"/>
              <a:t>instrucciones</a:t>
            </a:r>
            <a:r>
              <a:t> del </a:t>
            </a:r>
            <a:r>
              <a:rPr err="1"/>
              <a:t>paquete</a:t>
            </a:r>
            <a:r>
              <a:t> para </a:t>
            </a:r>
            <a:r>
              <a:rPr err="1"/>
              <a:t>prepararse</a:t>
            </a:r>
            <a:r>
              <a:t> para Medicare y </a:t>
            </a:r>
            <a:r>
              <a:rPr err="1"/>
              <a:t>devuelva</a:t>
            </a:r>
            <a:r>
              <a:t> la </a:t>
            </a:r>
            <a:r>
              <a:rPr err="1"/>
              <a:t>tarjeta</a:t>
            </a:r>
            <a:r>
              <a:t>. Medicare le </a:t>
            </a:r>
            <a:r>
              <a:rPr err="1"/>
              <a:t>enviará</a:t>
            </a:r>
            <a:r>
              <a:t> </a:t>
            </a:r>
            <a:r>
              <a:rPr err="1"/>
              <a:t>otra</a:t>
            </a:r>
            <a:r>
              <a:t> </a:t>
            </a:r>
            <a:r>
              <a:rPr err="1"/>
              <a:t>tarjeta</a:t>
            </a:r>
            <a:r>
              <a:t> </a:t>
            </a:r>
            <a:r>
              <a:rPr err="1"/>
              <a:t>que</a:t>
            </a:r>
            <a:r>
              <a:t> </a:t>
            </a:r>
            <a:r>
              <a:rPr err="1"/>
              <a:t>muestra</a:t>
            </a:r>
            <a:r>
              <a:t> </a:t>
            </a:r>
            <a:r>
              <a:rPr err="1"/>
              <a:t>que</a:t>
            </a:r>
            <a:r>
              <a:t> solo </a:t>
            </a:r>
            <a:r>
              <a:rPr err="1"/>
              <a:t>tiene</a:t>
            </a:r>
            <a:r>
              <a:t> </a:t>
            </a:r>
            <a:r>
              <a:rPr err="1"/>
              <a:t>cobertura</a:t>
            </a:r>
            <a:r>
              <a:t> de la </a:t>
            </a:r>
            <a:r>
              <a:rPr err="1"/>
              <a:t>Parte</a:t>
            </a:r>
            <a:r>
              <a:t> A.</a:t>
            </a:r>
            <a:endParaRPr>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solidFill>
                  <a:prstClr val="black"/>
                </a:solidFill>
                <a:latin typeface="Arial" panose="020B0604020202020204" pitchFamily="34" charset="0"/>
                <a:cs typeface="Arial" panose="020B0604020202020204" pitchFamily="34" charset="0"/>
              </a:defRPr>
            </a:pPr>
            <a:r>
              <a:rPr b="1"/>
              <a:t>Si </a:t>
            </a:r>
            <a:r>
              <a:rPr b="1" err="1"/>
              <a:t>está</a:t>
            </a:r>
            <a:r>
              <a:rPr b="1"/>
              <a:t> </a:t>
            </a:r>
            <a:r>
              <a:rPr b="1" err="1"/>
              <a:t>en</a:t>
            </a:r>
            <a:r>
              <a:rPr b="1"/>
              <a:t> </a:t>
            </a:r>
            <a:r>
              <a:rPr lang="en-US" b="1"/>
              <a:t>Medicare Original</a:t>
            </a:r>
            <a:r>
              <a:rPr b="1"/>
              <a:t>, </a:t>
            </a:r>
            <a:r>
              <a:rPr err="1"/>
              <a:t>usa</a:t>
            </a:r>
            <a:r>
              <a:t> </a:t>
            </a:r>
            <a:r>
              <a:rPr err="1"/>
              <a:t>su</a:t>
            </a:r>
            <a:r>
              <a:t> </a:t>
            </a:r>
            <a:r>
              <a:rPr err="1"/>
              <a:t>tarjeta</a:t>
            </a:r>
            <a:r>
              <a:t> </a:t>
            </a:r>
            <a:r>
              <a:rPr err="1"/>
              <a:t>roja</a:t>
            </a:r>
            <a:r>
              <a:t>, </a:t>
            </a:r>
            <a:r>
              <a:rPr err="1"/>
              <a:t>blanca</a:t>
            </a:r>
            <a:r>
              <a:t> y </a:t>
            </a:r>
            <a:r>
              <a:rPr err="1"/>
              <a:t>azul</a:t>
            </a:r>
            <a:r>
              <a:t> de Medicare </a:t>
            </a:r>
            <a:r>
              <a:rPr err="1"/>
              <a:t>cuando</a:t>
            </a:r>
            <a:r>
              <a:t> </a:t>
            </a:r>
            <a:r>
              <a:rPr err="1"/>
              <a:t>recibe</a:t>
            </a:r>
            <a:r>
              <a:t> </a:t>
            </a:r>
            <a:r>
              <a:rPr err="1"/>
              <a:t>servicios</a:t>
            </a:r>
            <a:r>
              <a:t> de </a:t>
            </a:r>
            <a:r>
              <a:rPr err="1"/>
              <a:t>atención</a:t>
            </a:r>
            <a:r>
              <a:t> </a:t>
            </a:r>
            <a:r>
              <a:rPr err="1"/>
              <a:t>médica</a:t>
            </a:r>
            <a:r>
              <a:t>. </a:t>
            </a:r>
            <a:r>
              <a:rPr b="1"/>
              <a:t>Si se </a:t>
            </a:r>
            <a:r>
              <a:rPr b="1" err="1"/>
              <a:t>une</a:t>
            </a:r>
            <a:r>
              <a:rPr b="1"/>
              <a:t> a un plan Medicare Advantage</a:t>
            </a:r>
            <a:r>
              <a:t>, </a:t>
            </a:r>
            <a:r>
              <a:rPr err="1"/>
              <a:t>su</a:t>
            </a:r>
            <a:r>
              <a:t> plan le </a:t>
            </a:r>
            <a:r>
              <a:rPr err="1"/>
              <a:t>dará</a:t>
            </a:r>
            <a:r>
              <a:t> </a:t>
            </a:r>
            <a:r>
              <a:rPr err="1"/>
              <a:t>una</a:t>
            </a:r>
            <a:r>
              <a:t> </a:t>
            </a:r>
            <a:r>
              <a:rPr err="1"/>
              <a:t>tarjeta</a:t>
            </a:r>
            <a:r>
              <a:t> </a:t>
            </a:r>
            <a:r>
              <a:rPr err="1"/>
              <a:t>diferente</a:t>
            </a:r>
            <a:r>
              <a:t> para usar </a:t>
            </a:r>
            <a:r>
              <a:rPr err="1"/>
              <a:t>cuando</a:t>
            </a:r>
            <a:r>
              <a:t> </a:t>
            </a:r>
            <a:r>
              <a:rPr err="1"/>
              <a:t>reciba</a:t>
            </a:r>
            <a:r>
              <a:t> </a:t>
            </a:r>
            <a:r>
              <a:rPr err="1"/>
              <a:t>servicios</a:t>
            </a:r>
            <a:r>
              <a:t> y </a:t>
            </a:r>
            <a:r>
              <a:rPr err="1"/>
              <a:t>suministros</a:t>
            </a:r>
            <a:r>
              <a:t> de </a:t>
            </a:r>
            <a:r>
              <a:rPr err="1"/>
              <a:t>atención</a:t>
            </a:r>
            <a:r>
              <a:t> </a:t>
            </a:r>
            <a:r>
              <a:rPr err="1"/>
              <a:t>médica</a:t>
            </a:r>
            <a:r>
              <a:t>. Su </a:t>
            </a:r>
            <a:r>
              <a:rPr err="1"/>
              <a:t>tarjeta</a:t>
            </a:r>
            <a:r>
              <a:t> de </a:t>
            </a:r>
            <a:r>
              <a:rPr err="1"/>
              <a:t>identificación</a:t>
            </a:r>
            <a:r>
              <a:t> de </a:t>
            </a:r>
            <a:r>
              <a:rPr err="1"/>
              <a:t>su</a:t>
            </a:r>
            <a:r>
              <a:t> plan Medicare Advantage es </a:t>
            </a:r>
            <a:r>
              <a:rPr err="1"/>
              <a:t>su</a:t>
            </a:r>
            <a:r>
              <a:t> </a:t>
            </a:r>
            <a:r>
              <a:rPr err="1"/>
              <a:t>tarjeta</a:t>
            </a:r>
            <a:r>
              <a:t> principal para Medicare. Sin embargo, también se le </a:t>
            </a:r>
            <a:r>
              <a:rPr err="1"/>
              <a:t>puede</a:t>
            </a:r>
            <a:r>
              <a:t> </a:t>
            </a:r>
            <a:r>
              <a:rPr err="1"/>
              <a:t>pedir</a:t>
            </a:r>
            <a:r>
              <a:t> </a:t>
            </a:r>
            <a:r>
              <a:rPr err="1"/>
              <a:t>que</a:t>
            </a:r>
            <a:r>
              <a:t> </a:t>
            </a:r>
            <a:r>
              <a:rPr err="1"/>
              <a:t>muestre</a:t>
            </a:r>
            <a:r>
              <a:t> </a:t>
            </a:r>
            <a:r>
              <a:rPr err="1"/>
              <a:t>su</a:t>
            </a:r>
            <a:r>
              <a:t> </a:t>
            </a:r>
            <a:r>
              <a:rPr err="1"/>
              <a:t>tarjeta</a:t>
            </a:r>
            <a:r>
              <a:t> original de Medicare, </a:t>
            </a:r>
            <a:r>
              <a:rPr err="1"/>
              <a:t>por</a:t>
            </a:r>
            <a:r>
              <a:t> lo </a:t>
            </a:r>
            <a:r>
              <a:rPr err="1"/>
              <a:t>que</a:t>
            </a:r>
            <a:r>
              <a:t> también </a:t>
            </a:r>
            <a:r>
              <a:rPr err="1"/>
              <a:t>debe</a:t>
            </a:r>
            <a:r>
              <a:t> </a:t>
            </a:r>
            <a:r>
              <a:rPr err="1"/>
              <a:t>llevar</a:t>
            </a:r>
            <a:r>
              <a:t> </a:t>
            </a:r>
            <a:r>
              <a:rPr err="1"/>
              <a:t>esta</a:t>
            </a:r>
            <a:r>
              <a:t> </a:t>
            </a:r>
            <a:r>
              <a:rPr err="1"/>
              <a:t>tarjeta</a:t>
            </a:r>
            <a:r>
              <a:t>.</a:t>
            </a:r>
            <a:endParaRPr>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600"/>
              </a:spcAft>
              <a:defRPr>
                <a:solidFill>
                  <a:prstClr val="black"/>
                </a:solidFill>
                <a:latin typeface="Arial" panose="020B0604020202020204" pitchFamily="34" charset="0"/>
                <a:cs typeface="Arial" panose="020B0604020202020204" pitchFamily="34" charset="0"/>
              </a:defRPr>
            </a:pPr>
            <a:r>
              <a:rPr b="1"/>
              <a:t>Solo </a:t>
            </a:r>
            <a:r>
              <a:rPr b="1" err="1"/>
              <a:t>dé</a:t>
            </a:r>
            <a:r>
              <a:rPr b="1"/>
              <a:t> </a:t>
            </a:r>
            <a:r>
              <a:rPr b="1" err="1"/>
              <a:t>su</a:t>
            </a:r>
            <a:r>
              <a:rPr b="1"/>
              <a:t> </a:t>
            </a:r>
            <a:r>
              <a:rPr b="1" err="1"/>
              <a:t>número</a:t>
            </a:r>
            <a:r>
              <a:rPr b="1"/>
              <a:t> de Medicare a </a:t>
            </a:r>
            <a:r>
              <a:rPr b="1" err="1"/>
              <a:t>médicos</a:t>
            </a:r>
            <a:r>
              <a:rPr b="1"/>
              <a:t>, </a:t>
            </a:r>
            <a:r>
              <a:rPr b="1" err="1"/>
              <a:t>farmacéuticos</a:t>
            </a:r>
            <a:r>
              <a:rPr b="1"/>
              <a:t>, </a:t>
            </a:r>
            <a:r>
              <a:rPr b="1" err="1"/>
              <a:t>otros</a:t>
            </a:r>
            <a:r>
              <a:rPr b="1"/>
              <a:t> </a:t>
            </a:r>
            <a:r>
              <a:rPr b="1" err="1"/>
              <a:t>proveedores</a:t>
            </a:r>
            <a:r>
              <a:rPr b="1"/>
              <a:t> de </a:t>
            </a:r>
            <a:r>
              <a:rPr b="1" err="1"/>
              <a:t>atención</a:t>
            </a:r>
            <a:r>
              <a:rPr b="1"/>
              <a:t> </a:t>
            </a:r>
            <a:r>
              <a:rPr b="1" err="1"/>
              <a:t>médica</a:t>
            </a:r>
            <a:r>
              <a:rPr b="1"/>
              <a:t>, sus </a:t>
            </a:r>
            <a:r>
              <a:rPr b="1" err="1"/>
              <a:t>aseguradoras</a:t>
            </a:r>
            <a:r>
              <a:rPr b="1"/>
              <a:t> o personas de confianza </a:t>
            </a:r>
            <a:r>
              <a:t>para </a:t>
            </a:r>
            <a:r>
              <a:rPr err="1"/>
              <a:t>que</a:t>
            </a:r>
            <a:r>
              <a:t> </a:t>
            </a:r>
            <a:r>
              <a:rPr err="1"/>
              <a:t>trabajen</a:t>
            </a:r>
            <a:r>
              <a:t> con Medicare </a:t>
            </a:r>
            <a:r>
              <a:rPr err="1"/>
              <a:t>en</a:t>
            </a:r>
            <a:r>
              <a:t> </a:t>
            </a:r>
            <a:r>
              <a:rPr err="1"/>
              <a:t>su</a:t>
            </a:r>
            <a:r>
              <a:t> </a:t>
            </a:r>
            <a:r>
              <a:rPr err="1"/>
              <a:t>representación</a:t>
            </a:r>
            <a:r>
              <a:t>. Si </a:t>
            </a:r>
            <a:r>
              <a:rPr err="1"/>
              <a:t>olvida</a:t>
            </a:r>
            <a:r>
              <a:t> </a:t>
            </a:r>
            <a:r>
              <a:rPr err="1"/>
              <a:t>su</a:t>
            </a:r>
            <a:r>
              <a:t> </a:t>
            </a:r>
            <a:r>
              <a:rPr err="1"/>
              <a:t>tarjeta</a:t>
            </a:r>
            <a:r>
              <a:t>, </a:t>
            </a:r>
            <a:r>
              <a:rPr err="1"/>
              <a:t>usted</a:t>
            </a:r>
            <a:r>
              <a:t>, </a:t>
            </a:r>
            <a:r>
              <a:rPr err="1"/>
              <a:t>su</a:t>
            </a:r>
            <a:r>
              <a:t> </a:t>
            </a:r>
            <a:r>
              <a:rPr err="1"/>
              <a:t>médico</a:t>
            </a:r>
            <a:r>
              <a:t> u </a:t>
            </a:r>
            <a:r>
              <a:rPr err="1"/>
              <a:t>otro</a:t>
            </a:r>
            <a:r>
              <a:t> </a:t>
            </a:r>
            <a:r>
              <a:rPr err="1"/>
              <a:t>proveedor</a:t>
            </a:r>
            <a:r>
              <a:t> de </a:t>
            </a:r>
            <a:r>
              <a:rPr err="1"/>
              <a:t>atención</a:t>
            </a:r>
            <a:r>
              <a:t> </a:t>
            </a:r>
            <a:r>
              <a:rPr err="1"/>
              <a:t>médica</a:t>
            </a:r>
            <a:r>
              <a:t> </a:t>
            </a:r>
            <a:r>
              <a:rPr err="1"/>
              <a:t>pueden</a:t>
            </a:r>
            <a:r>
              <a:t> usar </a:t>
            </a:r>
            <a:r>
              <a:rPr err="1"/>
              <a:t>el</a:t>
            </a:r>
            <a:r>
              <a:t> portal </a:t>
            </a:r>
            <a:r>
              <a:rPr err="1"/>
              <a:t>seguro</a:t>
            </a:r>
            <a:r>
              <a:t> del </a:t>
            </a:r>
            <a:r>
              <a:rPr err="1"/>
              <a:t>contratista</a:t>
            </a:r>
            <a:r>
              <a:t> </a:t>
            </a:r>
            <a:r>
              <a:rPr err="1"/>
              <a:t>administrativo</a:t>
            </a:r>
            <a:r>
              <a:t> de Medicare (MAC) para </a:t>
            </a:r>
            <a:r>
              <a:rPr err="1"/>
              <a:t>buscar</a:t>
            </a:r>
            <a:r>
              <a:t> </a:t>
            </a:r>
            <a:r>
              <a:rPr err="1"/>
              <a:t>su</a:t>
            </a:r>
            <a:r>
              <a:t> </a:t>
            </a:r>
            <a:r>
              <a:rPr err="1"/>
              <a:t>número</a:t>
            </a:r>
            <a:r>
              <a:t> de Medicare </a:t>
            </a:r>
            <a:r>
              <a:rPr err="1"/>
              <a:t>en</a:t>
            </a:r>
            <a:r>
              <a:t> </a:t>
            </a:r>
            <a:r>
              <a:rPr err="1"/>
              <a:t>línea</a:t>
            </a:r>
            <a:r>
              <a:t>. </a:t>
            </a:r>
          </a:p>
          <a:p>
            <a:pPr marL="118745" indent="-118745">
              <a:spcBef>
                <a:spcPts val="0"/>
              </a:spcBef>
              <a:spcAft>
                <a:spcPts val="600"/>
              </a:spcAft>
              <a:defRPr>
                <a:highlight>
                  <a:srgbClr val="FFFF00"/>
                </a:highlight>
                <a:latin typeface="Arial" panose="020B0604020202020204" pitchFamily="34" charset="0"/>
                <a:ea typeface="Calibri"/>
                <a:cs typeface="Arial" panose="020B0604020202020204" pitchFamily="34" charset="0"/>
              </a:defRPr>
            </a:pPr>
            <a:r>
              <a:rPr b="1" err="1"/>
              <a:t>Puede</a:t>
            </a:r>
            <a:r>
              <a:rPr b="1"/>
              <a:t> </a:t>
            </a:r>
            <a:r>
              <a:rPr b="1" err="1"/>
              <a:t>imprimir</a:t>
            </a:r>
            <a:r>
              <a:rPr b="1"/>
              <a:t> </a:t>
            </a:r>
            <a:r>
              <a:rPr b="1" err="1"/>
              <a:t>una</a:t>
            </a:r>
            <a:r>
              <a:rPr b="1"/>
              <a:t> </a:t>
            </a:r>
            <a:r>
              <a:rPr b="1" err="1"/>
              <a:t>copia</a:t>
            </a:r>
            <a:r>
              <a:rPr b="1"/>
              <a:t> </a:t>
            </a:r>
            <a:r>
              <a:rPr b="1" err="1"/>
              <a:t>oficial</a:t>
            </a:r>
            <a:r>
              <a:rPr b="1"/>
              <a:t> de </a:t>
            </a:r>
            <a:r>
              <a:rPr b="1" err="1"/>
              <a:t>su</a:t>
            </a:r>
            <a:r>
              <a:rPr b="1"/>
              <a:t> </a:t>
            </a:r>
            <a:r>
              <a:rPr b="1" err="1"/>
              <a:t>tarjeta</a:t>
            </a:r>
            <a:r>
              <a:rPr b="1"/>
              <a:t> de Medicare </a:t>
            </a:r>
            <a:r>
              <a:rPr b="1" err="1"/>
              <a:t>desde</a:t>
            </a:r>
            <a:r>
              <a:rPr b="1"/>
              <a:t> </a:t>
            </a:r>
            <a:r>
              <a:rPr b="1" err="1"/>
              <a:t>su</a:t>
            </a:r>
            <a:r>
              <a:rPr b="1"/>
              <a:t> </a:t>
            </a:r>
            <a:r>
              <a:rPr b="1" err="1"/>
              <a:t>cuenta</a:t>
            </a:r>
            <a:r>
              <a:rPr b="1"/>
              <a:t> de </a:t>
            </a:r>
            <a:r>
              <a:rPr lang="en-US" b="1"/>
              <a:t>es.</a:t>
            </a:r>
            <a:r>
              <a:rPr b="1"/>
              <a:t>Medicare.gov, o </a:t>
            </a:r>
            <a:r>
              <a:rPr b="1" err="1"/>
              <a:t>llamar</a:t>
            </a:r>
            <a:r>
              <a:rPr b="1"/>
              <a:t> al 1-800-MEDICARE.</a:t>
            </a:r>
          </a:p>
        </p:txBody>
      </p:sp>
    </p:spTree>
    <p:extLst>
      <p:ext uri="{BB962C8B-B14F-4D97-AF65-F5344CB8AC3E}">
        <p14:creationId xmlns:p14="http://schemas.microsoft.com/office/powerpoint/2010/main" val="2873553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677195"/>
            <a:ext cx="5765800" cy="5582692"/>
          </a:xfrm>
        </p:spPr>
        <p:txBody>
          <a:bodyPr/>
          <a:lstStyle/>
          <a:p>
            <a:pPr marL="0" indent="0" defTabSz="966612">
              <a:spcBef>
                <a:spcPts val="0"/>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sz="1100">
                <a:latin typeface="Arial" panose="020B0604020202020204" pitchFamily="34" charset="0"/>
                <a:cs typeface="Arial" panose="020B0604020202020204" pitchFamily="34" charset="0"/>
              </a:defRPr>
            </a:pPr>
            <a:r>
              <a:rPr b="1" dirty="0" err="1">
                <a:solidFill>
                  <a:srgbClr val="000000"/>
                </a:solidFill>
              </a:rPr>
              <a:t>Notas</a:t>
            </a:r>
            <a:r>
              <a:rPr b="1" dirty="0">
                <a:solidFill>
                  <a:srgbClr val="000000"/>
                </a:solidFill>
              </a:rPr>
              <a:t> del </a:t>
            </a:r>
            <a:r>
              <a:rPr b="1" dirty="0" err="1">
                <a:solidFill>
                  <a:srgbClr val="000000"/>
                </a:solidFill>
              </a:rPr>
              <a:t>presentador</a:t>
            </a:r>
            <a:r>
              <a:rPr dirty="0">
                <a:solidFill>
                  <a:srgbClr val="444444"/>
                </a:solidFill>
              </a:rPr>
              <a:t>​</a:t>
            </a:r>
          </a:p>
          <a:p>
            <a:pPr marL="0" indent="0" defTabSz="966612">
              <a:spcBef>
                <a:spcPts val="0"/>
              </a:spcBef>
              <a:spcAft>
                <a:spcPts val="300"/>
              </a:spcAft>
              <a:buNone/>
              <a:defRPr sz="1100" b="1">
                <a:latin typeface="Arial" panose="020B0604020202020204" pitchFamily="34" charset="0"/>
                <a:cs typeface="Arial" panose="020B0604020202020204" pitchFamily="34" charset="0"/>
              </a:defRPr>
            </a:pPr>
            <a:r>
              <a:rPr dirty="0"/>
              <a:t>Si </a:t>
            </a:r>
            <a:r>
              <a:rPr dirty="0" err="1"/>
              <a:t>aún</a:t>
            </a:r>
            <a:r>
              <a:rPr dirty="0"/>
              <a:t> no </a:t>
            </a:r>
            <a:r>
              <a:rPr dirty="0" err="1"/>
              <a:t>tiene</a:t>
            </a:r>
            <a:r>
              <a:rPr dirty="0"/>
              <a:t> Medicare:</a:t>
            </a:r>
          </a:p>
          <a:p>
            <a:pPr defTabSz="966612">
              <a:spcBef>
                <a:spcPts val="0"/>
              </a:spcBef>
              <a:spcAft>
                <a:spcPts val="300"/>
              </a:spcAft>
              <a:defRPr sz="1100">
                <a:latin typeface="Arial" panose="020B0604020202020204" pitchFamily="34" charset="0"/>
                <a:cs typeface="Arial" panose="020B0604020202020204" pitchFamily="34" charset="0"/>
              </a:defRPr>
            </a:pPr>
            <a:r>
              <a:rPr dirty="0" err="1"/>
              <a:t>Generalmente</a:t>
            </a:r>
            <a:r>
              <a:rPr dirty="0"/>
              <a:t>, </a:t>
            </a:r>
            <a:r>
              <a:rPr dirty="0" err="1"/>
              <a:t>su</a:t>
            </a:r>
            <a:r>
              <a:rPr dirty="0"/>
              <a:t> </a:t>
            </a:r>
            <a:r>
              <a:rPr dirty="0" err="1"/>
              <a:t>primera</a:t>
            </a:r>
            <a:r>
              <a:rPr dirty="0"/>
              <a:t> </a:t>
            </a:r>
            <a:r>
              <a:rPr dirty="0" err="1"/>
              <a:t>oportunidad</a:t>
            </a:r>
            <a:r>
              <a:rPr dirty="0"/>
              <a:t> para </a:t>
            </a:r>
            <a:r>
              <a:rPr dirty="0" err="1"/>
              <a:t>inscribirse</a:t>
            </a:r>
            <a:r>
              <a:rPr dirty="0"/>
              <a:t> </a:t>
            </a:r>
            <a:r>
              <a:rPr dirty="0" err="1"/>
              <a:t>en</a:t>
            </a:r>
            <a:r>
              <a:rPr dirty="0"/>
              <a:t> Medicare </a:t>
            </a:r>
            <a:r>
              <a:rPr dirty="0" err="1">
                <a:solidFill>
                  <a:prstClr val="black"/>
                </a:solidFill>
              </a:rPr>
              <a:t>Parte</a:t>
            </a:r>
            <a:r>
              <a:rPr dirty="0">
                <a:solidFill>
                  <a:prstClr val="black"/>
                </a:solidFill>
              </a:rPr>
              <a:t> A y/o </a:t>
            </a:r>
            <a:r>
              <a:rPr dirty="0" err="1">
                <a:solidFill>
                  <a:prstClr val="black"/>
                </a:solidFill>
              </a:rPr>
              <a:t>Parte</a:t>
            </a:r>
            <a:r>
              <a:rPr dirty="0">
                <a:solidFill>
                  <a:prstClr val="black"/>
                </a:solidFill>
              </a:rPr>
              <a:t> B es </a:t>
            </a:r>
            <a:r>
              <a:rPr dirty="0" err="1">
                <a:solidFill>
                  <a:prstClr val="black"/>
                </a:solidFill>
              </a:rPr>
              <a:t>durante</a:t>
            </a:r>
            <a:r>
              <a:rPr dirty="0">
                <a:solidFill>
                  <a:prstClr val="black"/>
                </a:solidFill>
              </a:rPr>
              <a:t> </a:t>
            </a:r>
            <a:r>
              <a:rPr dirty="0" err="1">
                <a:solidFill>
                  <a:prstClr val="black"/>
                </a:solidFill>
              </a:rPr>
              <a:t>su</a:t>
            </a:r>
            <a:r>
              <a:rPr dirty="0">
                <a:solidFill>
                  <a:prstClr val="black"/>
                </a:solidFill>
              </a:rPr>
              <a:t> </a:t>
            </a:r>
            <a:r>
              <a:rPr dirty="0" err="1">
                <a:solidFill>
                  <a:prstClr val="black"/>
                </a:solidFill>
              </a:rPr>
              <a:t>período</a:t>
            </a:r>
            <a:r>
              <a:rPr dirty="0">
                <a:solidFill>
                  <a:prstClr val="black"/>
                </a:solidFill>
              </a:rPr>
              <a:t> </a:t>
            </a:r>
            <a:r>
              <a:rPr dirty="0" err="1">
                <a:solidFill>
                  <a:prstClr val="black"/>
                </a:solidFill>
              </a:rPr>
              <a:t>inicial</a:t>
            </a:r>
            <a:r>
              <a:rPr dirty="0">
                <a:solidFill>
                  <a:prstClr val="black"/>
                </a:solidFill>
              </a:rPr>
              <a:t> de </a:t>
            </a:r>
            <a:r>
              <a:rPr dirty="0" err="1">
                <a:solidFill>
                  <a:prstClr val="black"/>
                </a:solidFill>
              </a:rPr>
              <a:t>inscripción</a:t>
            </a:r>
            <a:r>
              <a:rPr dirty="0">
                <a:solidFill>
                  <a:prstClr val="black"/>
                </a:solidFill>
              </a:rPr>
              <a:t> (IEP), </a:t>
            </a:r>
            <a:r>
              <a:rPr dirty="0" err="1">
                <a:solidFill>
                  <a:prstClr val="black"/>
                </a:solidFill>
              </a:rPr>
              <a:t>el</a:t>
            </a:r>
            <a:r>
              <a:rPr dirty="0">
                <a:solidFill>
                  <a:prstClr val="black"/>
                </a:solidFill>
              </a:rPr>
              <a:t> </a:t>
            </a:r>
            <a:r>
              <a:rPr dirty="0" err="1">
                <a:solidFill>
                  <a:prstClr val="black"/>
                </a:solidFill>
              </a:rPr>
              <a:t>período</a:t>
            </a:r>
            <a:r>
              <a:rPr dirty="0">
                <a:solidFill>
                  <a:prstClr val="black"/>
                </a:solidFill>
              </a:rPr>
              <a:t> de 7 meses </a:t>
            </a:r>
            <a:r>
              <a:rPr dirty="0" err="1">
                <a:solidFill>
                  <a:prstClr val="black"/>
                </a:solidFill>
              </a:rPr>
              <a:t>que</a:t>
            </a:r>
            <a:r>
              <a:rPr dirty="0">
                <a:solidFill>
                  <a:prstClr val="black"/>
                </a:solidFill>
              </a:rPr>
              <a:t> </a:t>
            </a:r>
            <a:r>
              <a:rPr dirty="0" err="1">
                <a:solidFill>
                  <a:prstClr val="black"/>
                </a:solidFill>
              </a:rPr>
              <a:t>comienza</a:t>
            </a:r>
            <a:r>
              <a:rPr dirty="0">
                <a:solidFill>
                  <a:prstClr val="black"/>
                </a:solidFill>
              </a:rPr>
              <a:t> 3 meses antes del </a:t>
            </a:r>
            <a:r>
              <a:rPr dirty="0" err="1">
                <a:solidFill>
                  <a:prstClr val="black"/>
                </a:solidFill>
              </a:rPr>
              <a:t>mes</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cumple</a:t>
            </a:r>
            <a:r>
              <a:rPr dirty="0">
                <a:solidFill>
                  <a:prstClr val="black"/>
                </a:solidFill>
              </a:rPr>
              <a:t> 65 </a:t>
            </a:r>
            <a:r>
              <a:rPr dirty="0" err="1">
                <a:solidFill>
                  <a:prstClr val="black"/>
                </a:solidFill>
              </a:rPr>
              <a:t>años</a:t>
            </a:r>
            <a:r>
              <a:rPr dirty="0">
                <a:solidFill>
                  <a:prstClr val="black"/>
                </a:solidFill>
              </a:rPr>
              <a:t> y termina 3 meses </a:t>
            </a:r>
            <a:r>
              <a:rPr dirty="0" err="1">
                <a:solidFill>
                  <a:prstClr val="black"/>
                </a:solidFill>
              </a:rPr>
              <a:t>después</a:t>
            </a:r>
            <a:r>
              <a:rPr dirty="0">
                <a:solidFill>
                  <a:prstClr val="black"/>
                </a:solidFill>
              </a:rPr>
              <a:t> del </a:t>
            </a:r>
            <a:r>
              <a:rPr dirty="0" err="1">
                <a:solidFill>
                  <a:prstClr val="black"/>
                </a:solidFill>
              </a:rPr>
              <a:t>mes</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cumple</a:t>
            </a:r>
            <a:r>
              <a:rPr dirty="0">
                <a:solidFill>
                  <a:prstClr val="black"/>
                </a:solidFill>
              </a:rPr>
              <a:t> 65 </a:t>
            </a:r>
            <a:r>
              <a:rPr dirty="0" err="1">
                <a:solidFill>
                  <a:prstClr val="black"/>
                </a:solidFill>
              </a:rPr>
              <a:t>años</a:t>
            </a:r>
            <a:r>
              <a:rPr dirty="0">
                <a:solidFill>
                  <a:prstClr val="black"/>
                </a:solidFill>
              </a:rPr>
              <a:t>. </a:t>
            </a:r>
          </a:p>
          <a:p>
            <a:pPr marL="125095" indent="-125095" defTabSz="966612">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Después</a:t>
            </a:r>
            <a:r>
              <a:rPr dirty="0"/>
              <a:t> de </a:t>
            </a:r>
            <a:r>
              <a:rPr dirty="0" err="1"/>
              <a:t>que</a:t>
            </a:r>
            <a:r>
              <a:rPr dirty="0"/>
              <a:t> </a:t>
            </a:r>
            <a:r>
              <a:rPr dirty="0" err="1"/>
              <a:t>termine</a:t>
            </a:r>
            <a:r>
              <a:rPr dirty="0"/>
              <a:t> </a:t>
            </a:r>
            <a:r>
              <a:rPr dirty="0" err="1"/>
              <a:t>su</a:t>
            </a:r>
            <a:r>
              <a:rPr dirty="0"/>
              <a:t> IEP, es </a:t>
            </a:r>
            <a:r>
              <a:rPr dirty="0" err="1"/>
              <a:t>posible</a:t>
            </a:r>
            <a:r>
              <a:rPr dirty="0"/>
              <a:t> </a:t>
            </a:r>
            <a:r>
              <a:rPr dirty="0" err="1"/>
              <a:t>que</a:t>
            </a:r>
            <a:r>
              <a:rPr dirty="0"/>
              <a:t> </a:t>
            </a:r>
            <a:r>
              <a:rPr dirty="0" err="1"/>
              <a:t>tenga</a:t>
            </a:r>
            <a:r>
              <a:rPr dirty="0"/>
              <a:t> la </a:t>
            </a:r>
            <a:r>
              <a:rPr dirty="0" err="1"/>
              <a:t>oportunidad</a:t>
            </a:r>
            <a:r>
              <a:rPr dirty="0"/>
              <a:t> de </a:t>
            </a:r>
            <a:r>
              <a:rPr dirty="0" err="1"/>
              <a:t>inscribirse</a:t>
            </a:r>
            <a:r>
              <a:rPr dirty="0"/>
              <a:t> </a:t>
            </a:r>
            <a:r>
              <a:rPr dirty="0" err="1"/>
              <a:t>en</a:t>
            </a:r>
            <a:r>
              <a:rPr dirty="0"/>
              <a:t> Medicare </a:t>
            </a:r>
            <a:r>
              <a:rPr dirty="0" err="1"/>
              <a:t>durante</a:t>
            </a:r>
            <a:r>
              <a:rPr dirty="0"/>
              <a:t> un </a:t>
            </a:r>
            <a:r>
              <a:rPr dirty="0" err="1"/>
              <a:t>período</a:t>
            </a:r>
            <a:r>
              <a:rPr dirty="0"/>
              <a:t> especial de </a:t>
            </a:r>
            <a:r>
              <a:rPr dirty="0" err="1"/>
              <a:t>inscripción</a:t>
            </a:r>
            <a:r>
              <a:rPr dirty="0"/>
              <a:t> (SEP). Por </a:t>
            </a:r>
            <a:r>
              <a:rPr dirty="0" err="1"/>
              <a:t>ejemplo</a:t>
            </a:r>
            <a:r>
              <a:rPr dirty="0"/>
              <a:t>, </a:t>
            </a:r>
            <a:r>
              <a:rPr dirty="0" err="1"/>
              <a:t>si</a:t>
            </a:r>
            <a:r>
              <a:rPr dirty="0"/>
              <a:t> no se </a:t>
            </a:r>
            <a:r>
              <a:rPr dirty="0" err="1"/>
              <a:t>inscribió</a:t>
            </a:r>
            <a:r>
              <a:rPr dirty="0"/>
              <a:t> </a:t>
            </a:r>
            <a:r>
              <a:rPr dirty="0" err="1"/>
              <a:t>en</a:t>
            </a:r>
            <a:r>
              <a:rPr dirty="0"/>
              <a:t> la </a:t>
            </a:r>
            <a:r>
              <a:rPr dirty="0" err="1"/>
              <a:t>Parte</a:t>
            </a:r>
            <a:r>
              <a:rPr dirty="0"/>
              <a:t> B (o </a:t>
            </a:r>
            <a:r>
              <a:rPr dirty="0" err="1"/>
              <a:t>en</a:t>
            </a:r>
            <a:r>
              <a:rPr dirty="0"/>
              <a:t> la </a:t>
            </a:r>
            <a:r>
              <a:rPr dirty="0" err="1"/>
              <a:t>Parte</a:t>
            </a:r>
            <a:r>
              <a:rPr dirty="0"/>
              <a:t> A </a:t>
            </a:r>
            <a:r>
              <a:rPr dirty="0" err="1"/>
              <a:t>si</a:t>
            </a:r>
            <a:r>
              <a:rPr dirty="0"/>
              <a:t> </a:t>
            </a:r>
            <a:r>
              <a:rPr dirty="0" err="1"/>
              <a:t>tiene</a:t>
            </a:r>
            <a:r>
              <a:rPr dirty="0"/>
              <a:t> </a:t>
            </a:r>
            <a:r>
              <a:rPr dirty="0" err="1"/>
              <a:t>que</a:t>
            </a:r>
            <a:r>
              <a:rPr dirty="0"/>
              <a:t> </a:t>
            </a:r>
            <a:r>
              <a:rPr dirty="0" err="1"/>
              <a:t>comprarla</a:t>
            </a:r>
            <a:r>
              <a:rPr dirty="0"/>
              <a:t>) </a:t>
            </a:r>
            <a:r>
              <a:rPr dirty="0" err="1"/>
              <a:t>cuando</a:t>
            </a:r>
            <a:r>
              <a:rPr dirty="0"/>
              <a:t> </a:t>
            </a:r>
            <a:r>
              <a:rPr dirty="0" err="1"/>
              <a:t>fue</a:t>
            </a:r>
            <a:r>
              <a:rPr dirty="0"/>
              <a:t> </a:t>
            </a:r>
            <a:r>
              <a:rPr dirty="0" err="1"/>
              <a:t>elegible</a:t>
            </a:r>
            <a:r>
              <a:rPr dirty="0"/>
              <a:t> </a:t>
            </a:r>
            <a:r>
              <a:rPr dirty="0" err="1"/>
              <a:t>por</a:t>
            </a:r>
            <a:r>
              <a:rPr dirty="0"/>
              <a:t> </a:t>
            </a:r>
            <a:r>
              <a:rPr dirty="0" err="1"/>
              <a:t>primera</a:t>
            </a:r>
            <a:r>
              <a:rPr dirty="0"/>
              <a:t> </a:t>
            </a:r>
            <a:r>
              <a:rPr dirty="0" err="1"/>
              <a:t>vez</a:t>
            </a:r>
            <a:r>
              <a:rPr dirty="0"/>
              <a:t> </a:t>
            </a:r>
            <a:r>
              <a:rPr dirty="0" err="1"/>
              <a:t>porque</a:t>
            </a:r>
            <a:r>
              <a:rPr dirty="0"/>
              <a:t> </a:t>
            </a:r>
            <a:r>
              <a:rPr dirty="0" err="1"/>
              <a:t>tiene</a:t>
            </a:r>
            <a:r>
              <a:rPr dirty="0"/>
              <a:t> </a:t>
            </a:r>
            <a:r>
              <a:rPr dirty="0" err="1"/>
              <a:t>cobertura</a:t>
            </a:r>
            <a:r>
              <a:rPr dirty="0"/>
              <a:t> de un plan de </a:t>
            </a:r>
            <a:r>
              <a:rPr dirty="0" err="1"/>
              <a:t>salud</a:t>
            </a:r>
            <a:r>
              <a:rPr dirty="0"/>
              <a:t> </a:t>
            </a:r>
            <a:r>
              <a:rPr dirty="0" err="1"/>
              <a:t>grupal</a:t>
            </a:r>
            <a:r>
              <a:rPr dirty="0"/>
              <a:t> </a:t>
            </a:r>
            <a:r>
              <a:rPr dirty="0" err="1"/>
              <a:t>basada</a:t>
            </a:r>
            <a:r>
              <a:rPr dirty="0"/>
              <a:t> </a:t>
            </a:r>
            <a:r>
              <a:rPr dirty="0" err="1"/>
              <a:t>en</a:t>
            </a:r>
            <a:r>
              <a:rPr dirty="0"/>
              <a:t> </a:t>
            </a:r>
            <a:r>
              <a:rPr dirty="0" err="1"/>
              <a:t>el</a:t>
            </a:r>
            <a:r>
              <a:rPr dirty="0"/>
              <a:t> </a:t>
            </a:r>
            <a:r>
              <a:rPr dirty="0" err="1"/>
              <a:t>empleo</a:t>
            </a:r>
            <a:r>
              <a:rPr dirty="0"/>
              <a:t> actual (</a:t>
            </a:r>
            <a:r>
              <a:rPr dirty="0" err="1"/>
              <a:t>el</a:t>
            </a:r>
            <a:r>
              <a:rPr dirty="0"/>
              <a:t> </a:t>
            </a:r>
            <a:r>
              <a:rPr dirty="0" err="1"/>
              <a:t>suyo</a:t>
            </a:r>
            <a:r>
              <a:rPr dirty="0"/>
              <a:t>, </a:t>
            </a:r>
            <a:r>
              <a:rPr dirty="0" err="1"/>
              <a:t>el</a:t>
            </a:r>
            <a:r>
              <a:rPr dirty="0"/>
              <a:t> de un </a:t>
            </a:r>
            <a:r>
              <a:rPr dirty="0" err="1"/>
              <a:t>cónyuge</a:t>
            </a:r>
            <a:r>
              <a:rPr dirty="0"/>
              <a:t> o </a:t>
            </a:r>
            <a:r>
              <a:rPr dirty="0" err="1"/>
              <a:t>el</a:t>
            </a:r>
            <a:r>
              <a:rPr dirty="0"/>
              <a:t> de un familiar </a:t>
            </a:r>
            <a:r>
              <a:rPr dirty="0" err="1"/>
              <a:t>si</a:t>
            </a:r>
            <a:r>
              <a:rPr dirty="0"/>
              <a:t> </a:t>
            </a:r>
            <a:r>
              <a:rPr dirty="0" err="1"/>
              <a:t>tiene</a:t>
            </a:r>
            <a:r>
              <a:rPr dirty="0"/>
              <a:t> </a:t>
            </a:r>
            <a:r>
              <a:rPr dirty="0" err="1"/>
              <a:t>una</a:t>
            </a:r>
            <a:r>
              <a:rPr dirty="0"/>
              <a:t> </a:t>
            </a:r>
            <a:r>
              <a:rPr dirty="0" err="1"/>
              <a:t>discapacidad</a:t>
            </a:r>
            <a:r>
              <a:rPr dirty="0"/>
              <a:t>). </a:t>
            </a:r>
            <a:r>
              <a:rPr b="1" dirty="0"/>
              <a:t>NOTA: </a:t>
            </a:r>
            <a:r>
              <a:rPr dirty="0"/>
              <a:t>Las </a:t>
            </a:r>
            <a:r>
              <a:rPr dirty="0" err="1"/>
              <a:t>uniones</a:t>
            </a:r>
            <a:r>
              <a:rPr dirty="0"/>
              <a:t> </a:t>
            </a:r>
            <a:r>
              <a:rPr dirty="0" err="1"/>
              <a:t>civiles</a:t>
            </a:r>
            <a:r>
              <a:rPr dirty="0"/>
              <a:t> y las parejas de </a:t>
            </a:r>
            <a:r>
              <a:rPr dirty="0" err="1"/>
              <a:t>hecho</a:t>
            </a:r>
            <a:r>
              <a:rPr dirty="0"/>
              <a:t> no se </a:t>
            </a:r>
            <a:r>
              <a:rPr dirty="0" err="1"/>
              <a:t>consideran</a:t>
            </a:r>
            <a:r>
              <a:rPr dirty="0"/>
              <a:t> </a:t>
            </a:r>
            <a:r>
              <a:rPr dirty="0" err="1"/>
              <a:t>cónyuges</a:t>
            </a:r>
            <a:r>
              <a:rPr dirty="0"/>
              <a:t> para la </a:t>
            </a:r>
            <a:r>
              <a:rPr dirty="0" err="1"/>
              <a:t>elegibilidad</a:t>
            </a:r>
            <a:r>
              <a:rPr dirty="0"/>
              <a:t> para </a:t>
            </a:r>
            <a:r>
              <a:rPr dirty="0" err="1"/>
              <a:t>el</a:t>
            </a:r>
            <a:r>
              <a:rPr dirty="0"/>
              <a:t> SaEP de Medicare. </a:t>
            </a:r>
            <a:r>
              <a:rPr dirty="0" err="1"/>
              <a:t>Visite</a:t>
            </a:r>
            <a:r>
              <a:rPr dirty="0"/>
              <a:t> </a:t>
            </a:r>
            <a:r>
              <a:rPr dirty="0">
                <a:hlinkClick r:id="rId3"/>
              </a:rPr>
              <a:t>secure.SSA.gov/</a:t>
            </a:r>
            <a:r>
              <a:rPr dirty="0" err="1">
                <a:hlinkClick r:id="rId3"/>
              </a:rPr>
              <a:t>poms.nsf</a:t>
            </a:r>
            <a:r>
              <a:rPr dirty="0">
                <a:hlinkClick r:id="rId3"/>
              </a:rPr>
              <a:t>/</a:t>
            </a:r>
            <a:r>
              <a:rPr dirty="0" err="1">
                <a:hlinkClick r:id="rId3"/>
              </a:rPr>
              <a:t>lnx</a:t>
            </a:r>
            <a:r>
              <a:rPr dirty="0">
                <a:hlinkClick r:id="rId3"/>
              </a:rPr>
              <a:t>/0200210700</a:t>
            </a:r>
            <a:r>
              <a:rPr dirty="0"/>
              <a:t> para </a:t>
            </a:r>
            <a:r>
              <a:rPr dirty="0" err="1"/>
              <a:t>obtener</a:t>
            </a:r>
            <a:r>
              <a:rPr dirty="0"/>
              <a:t> </a:t>
            </a:r>
            <a:r>
              <a:rPr dirty="0" err="1"/>
              <a:t>más</a:t>
            </a:r>
            <a:r>
              <a:rPr dirty="0"/>
              <a:t> </a:t>
            </a:r>
            <a:r>
              <a:rPr dirty="0" err="1"/>
              <a:t>información</a:t>
            </a:r>
            <a:r>
              <a:rPr dirty="0"/>
              <a:t>.</a:t>
            </a:r>
            <a:endParaRPr sz="1100" dirty="0">
              <a:solidFill>
                <a:prstClr val="black"/>
              </a:solidFill>
              <a:latin typeface="Arial" panose="020B0604020202020204" pitchFamily="34" charset="0"/>
              <a:ea typeface="Calibri"/>
              <a:cs typeface="Arial" panose="020B0604020202020204" pitchFamily="34" charset="0"/>
            </a:endParaRPr>
          </a:p>
          <a:p>
            <a:pPr marL="125660" indent="-125660" defTabSz="966612">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a:t>Si </a:t>
            </a:r>
            <a:r>
              <a:rPr dirty="0" err="1"/>
              <a:t>tiene</a:t>
            </a:r>
            <a:r>
              <a:rPr dirty="0"/>
              <a:t> </a:t>
            </a:r>
            <a:r>
              <a:rPr dirty="0" err="1"/>
              <a:t>que</a:t>
            </a:r>
            <a:r>
              <a:rPr dirty="0"/>
              <a:t> </a:t>
            </a:r>
            <a:r>
              <a:rPr dirty="0" err="1"/>
              <a:t>pagar</a:t>
            </a:r>
            <a:r>
              <a:rPr dirty="0"/>
              <a:t> la </a:t>
            </a:r>
            <a:r>
              <a:rPr dirty="0" err="1"/>
              <a:t>Parte</a:t>
            </a:r>
            <a:r>
              <a:rPr dirty="0"/>
              <a:t> A </a:t>
            </a:r>
            <a:r>
              <a:rPr dirty="0" err="1"/>
              <a:t>pero</a:t>
            </a:r>
            <a:r>
              <a:rPr dirty="0"/>
              <a:t> no se inscribe </a:t>
            </a:r>
            <a:r>
              <a:rPr dirty="0" err="1"/>
              <a:t>en</a:t>
            </a:r>
            <a:r>
              <a:rPr dirty="0"/>
              <a:t> </a:t>
            </a:r>
            <a:r>
              <a:rPr dirty="0" err="1"/>
              <a:t>ella</a:t>
            </a:r>
            <a:r>
              <a:rPr dirty="0"/>
              <a:t> y/o no se inscribe </a:t>
            </a:r>
            <a:r>
              <a:rPr dirty="0" err="1"/>
              <a:t>en</a:t>
            </a:r>
            <a:r>
              <a:rPr dirty="0"/>
              <a:t> la </a:t>
            </a:r>
            <a:r>
              <a:rPr dirty="0" err="1"/>
              <a:t>Parte</a:t>
            </a:r>
            <a:r>
              <a:rPr dirty="0"/>
              <a:t> B (</a:t>
            </a:r>
            <a:r>
              <a:rPr dirty="0" err="1"/>
              <a:t>por</a:t>
            </a:r>
            <a:r>
              <a:rPr dirty="0"/>
              <a:t> la </a:t>
            </a:r>
            <a:r>
              <a:rPr dirty="0" err="1"/>
              <a:t>que</a:t>
            </a:r>
            <a:r>
              <a:rPr dirty="0"/>
              <a:t> </a:t>
            </a:r>
            <a:r>
              <a:rPr dirty="0" err="1"/>
              <a:t>debe</a:t>
            </a:r>
            <a:r>
              <a:rPr dirty="0"/>
              <a:t> </a:t>
            </a:r>
            <a:r>
              <a:rPr dirty="0" err="1"/>
              <a:t>pagar</a:t>
            </a:r>
            <a:r>
              <a:rPr dirty="0"/>
              <a:t> </a:t>
            </a:r>
            <a:r>
              <a:rPr dirty="0" err="1"/>
              <a:t>primas</a:t>
            </a:r>
            <a:r>
              <a:rPr dirty="0"/>
              <a:t>) </a:t>
            </a:r>
            <a:r>
              <a:rPr dirty="0" err="1"/>
              <a:t>durante</a:t>
            </a:r>
            <a:r>
              <a:rPr dirty="0"/>
              <a:t> </a:t>
            </a:r>
            <a:r>
              <a:rPr dirty="0" err="1"/>
              <a:t>su</a:t>
            </a:r>
            <a:r>
              <a:rPr dirty="0"/>
              <a:t> IEP y no </a:t>
            </a:r>
            <a:r>
              <a:rPr dirty="0" err="1"/>
              <a:t>califica</a:t>
            </a:r>
            <a:r>
              <a:rPr dirty="0"/>
              <a:t> para un SEP, </a:t>
            </a:r>
            <a:r>
              <a:rPr dirty="0" err="1"/>
              <a:t>puede</a:t>
            </a:r>
            <a:r>
              <a:rPr dirty="0"/>
              <a:t> </a:t>
            </a:r>
            <a:r>
              <a:rPr dirty="0" err="1"/>
              <a:t>inscribirse</a:t>
            </a:r>
            <a:r>
              <a:rPr dirty="0"/>
              <a:t> </a:t>
            </a:r>
            <a:r>
              <a:rPr dirty="0" err="1"/>
              <a:t>durante</a:t>
            </a:r>
            <a:r>
              <a:rPr dirty="0"/>
              <a:t> </a:t>
            </a:r>
            <a:r>
              <a:rPr dirty="0" err="1"/>
              <a:t>el</a:t>
            </a:r>
            <a:r>
              <a:rPr dirty="0"/>
              <a:t> </a:t>
            </a:r>
            <a:r>
              <a:rPr dirty="0" err="1"/>
              <a:t>período</a:t>
            </a:r>
            <a:r>
              <a:rPr dirty="0"/>
              <a:t> de </a:t>
            </a:r>
            <a:r>
              <a:rPr dirty="0" err="1"/>
              <a:t>inscripción</a:t>
            </a:r>
            <a:r>
              <a:rPr dirty="0"/>
              <a:t> general (GEP) del 1 de </a:t>
            </a:r>
            <a:r>
              <a:rPr dirty="0" err="1"/>
              <a:t>enero</a:t>
            </a:r>
            <a:r>
              <a:rPr dirty="0"/>
              <a:t> al 31 de </a:t>
            </a:r>
            <a:r>
              <a:rPr dirty="0" err="1"/>
              <a:t>marzo</a:t>
            </a:r>
            <a:r>
              <a:rPr dirty="0"/>
              <a:t> de </a:t>
            </a:r>
            <a:r>
              <a:rPr dirty="0" err="1"/>
              <a:t>cada</a:t>
            </a:r>
            <a:r>
              <a:rPr dirty="0"/>
              <a:t> </a:t>
            </a:r>
            <a:r>
              <a:rPr dirty="0" err="1"/>
              <a:t>año</a:t>
            </a:r>
            <a:r>
              <a:rPr dirty="0"/>
              <a:t>. Es </a:t>
            </a:r>
            <a:r>
              <a:rPr dirty="0" err="1"/>
              <a:t>posible</a:t>
            </a:r>
            <a:r>
              <a:rPr dirty="0"/>
              <a:t> </a:t>
            </a:r>
            <a:r>
              <a:rPr dirty="0" err="1"/>
              <a:t>que</a:t>
            </a:r>
            <a:r>
              <a:rPr dirty="0"/>
              <a:t> </a:t>
            </a:r>
            <a:r>
              <a:rPr dirty="0" err="1"/>
              <a:t>tenga</a:t>
            </a:r>
            <a:r>
              <a:rPr dirty="0"/>
              <a:t> </a:t>
            </a:r>
            <a:r>
              <a:rPr dirty="0" err="1"/>
              <a:t>que</a:t>
            </a:r>
            <a:r>
              <a:rPr dirty="0"/>
              <a:t> </a:t>
            </a:r>
            <a:r>
              <a:rPr dirty="0" err="1"/>
              <a:t>pagar</a:t>
            </a:r>
            <a:r>
              <a:rPr dirty="0"/>
              <a:t> </a:t>
            </a:r>
            <a:r>
              <a:rPr dirty="0" err="1"/>
              <a:t>una</a:t>
            </a:r>
            <a:r>
              <a:rPr dirty="0"/>
              <a:t> prima </a:t>
            </a:r>
            <a:r>
              <a:rPr dirty="0" err="1"/>
              <a:t>más</a:t>
            </a:r>
            <a:r>
              <a:rPr dirty="0"/>
              <a:t> </a:t>
            </a:r>
            <a:r>
              <a:rPr dirty="0" err="1"/>
              <a:t>alta</a:t>
            </a:r>
            <a:r>
              <a:rPr dirty="0"/>
              <a:t> de la </a:t>
            </a:r>
            <a:r>
              <a:rPr dirty="0" err="1"/>
              <a:t>Parte</a:t>
            </a:r>
            <a:r>
              <a:rPr dirty="0"/>
              <a:t> A y/o la </a:t>
            </a:r>
            <a:r>
              <a:rPr dirty="0" err="1"/>
              <a:t>Parte</a:t>
            </a:r>
            <a:r>
              <a:rPr dirty="0"/>
              <a:t> B </a:t>
            </a:r>
            <a:r>
              <a:rPr dirty="0" err="1"/>
              <a:t>por</a:t>
            </a:r>
            <a:r>
              <a:rPr dirty="0"/>
              <a:t> </a:t>
            </a:r>
            <a:r>
              <a:rPr dirty="0" err="1"/>
              <a:t>inscripción</a:t>
            </a:r>
            <a:r>
              <a:rPr dirty="0"/>
              <a:t> </a:t>
            </a:r>
            <a:r>
              <a:rPr dirty="0" err="1"/>
              <a:t>tardía</a:t>
            </a:r>
            <a:r>
              <a:rPr dirty="0"/>
              <a:t>.</a:t>
            </a:r>
          </a:p>
          <a:p>
            <a:pPr marL="0" indent="0" defTabSz="966612">
              <a:spcBef>
                <a:spcPts val="0"/>
              </a:spcBef>
              <a:spcAft>
                <a:spcPts val="300"/>
              </a:spcAft>
              <a:buNone/>
              <a:defRPr sz="1100" b="1">
                <a:solidFill>
                  <a:prstClr val="black"/>
                </a:solidFill>
                <a:latin typeface="Arial" panose="020B0604020202020204" pitchFamily="34" charset="0"/>
                <a:cs typeface="Arial" panose="020B0604020202020204" pitchFamily="34" charset="0"/>
              </a:defRPr>
            </a:pPr>
            <a:r>
              <a:rPr dirty="0"/>
              <a:t>Si </a:t>
            </a:r>
            <a:r>
              <a:rPr dirty="0" err="1"/>
              <a:t>ya</a:t>
            </a:r>
            <a:r>
              <a:rPr dirty="0"/>
              <a:t> </a:t>
            </a:r>
            <a:r>
              <a:rPr dirty="0" err="1"/>
              <a:t>tiene</a:t>
            </a:r>
            <a:r>
              <a:rPr dirty="0"/>
              <a:t> Medicare y </a:t>
            </a:r>
            <a:r>
              <a:rPr dirty="0" err="1"/>
              <a:t>desea</a:t>
            </a:r>
            <a:r>
              <a:rPr dirty="0"/>
              <a:t> </a:t>
            </a:r>
            <a:r>
              <a:rPr dirty="0" err="1"/>
              <a:t>cambiar</a:t>
            </a:r>
            <a:r>
              <a:rPr dirty="0"/>
              <a:t> la forma </a:t>
            </a:r>
            <a:r>
              <a:rPr dirty="0" err="1"/>
              <a:t>en</a:t>
            </a:r>
            <a:r>
              <a:rPr dirty="0"/>
              <a:t> </a:t>
            </a:r>
            <a:r>
              <a:rPr dirty="0" err="1"/>
              <a:t>que</a:t>
            </a:r>
            <a:r>
              <a:rPr dirty="0"/>
              <a:t> </a:t>
            </a:r>
            <a:r>
              <a:rPr dirty="0" err="1"/>
              <a:t>obtiene</a:t>
            </a:r>
            <a:r>
              <a:rPr dirty="0"/>
              <a:t> </a:t>
            </a:r>
            <a:r>
              <a:rPr dirty="0" err="1"/>
              <a:t>su</a:t>
            </a:r>
            <a:r>
              <a:rPr dirty="0"/>
              <a:t> </a:t>
            </a:r>
            <a:r>
              <a:rPr dirty="0" err="1"/>
              <a:t>cobertura</a:t>
            </a:r>
            <a:r>
              <a:rPr dirty="0"/>
              <a:t>:</a:t>
            </a:r>
          </a:p>
          <a:p>
            <a:pPr marL="125660" indent="-125660" defTabSz="966612">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Puede</a:t>
            </a:r>
            <a:r>
              <a:rPr dirty="0"/>
              <a:t> </a:t>
            </a:r>
            <a:r>
              <a:rPr dirty="0" err="1"/>
              <a:t>unirse</a:t>
            </a:r>
            <a:r>
              <a:rPr dirty="0"/>
              <a:t>, </a:t>
            </a:r>
            <a:r>
              <a:rPr dirty="0" err="1"/>
              <a:t>cambiar</a:t>
            </a:r>
            <a:r>
              <a:rPr dirty="0"/>
              <a:t> o </a:t>
            </a:r>
            <a:r>
              <a:rPr dirty="0" err="1"/>
              <a:t>cancelar</a:t>
            </a:r>
            <a:r>
              <a:rPr dirty="0"/>
              <a:t> la </a:t>
            </a:r>
            <a:r>
              <a:rPr dirty="0" err="1"/>
              <a:t>cobertura</a:t>
            </a:r>
            <a:r>
              <a:rPr dirty="0"/>
              <a:t> de </a:t>
            </a:r>
            <a:r>
              <a:rPr dirty="0" err="1"/>
              <a:t>su</a:t>
            </a:r>
            <a:r>
              <a:rPr dirty="0"/>
              <a:t> plan de </a:t>
            </a:r>
            <a:r>
              <a:rPr dirty="0" err="1"/>
              <a:t>salud</a:t>
            </a:r>
            <a:r>
              <a:rPr dirty="0"/>
              <a:t> o de </a:t>
            </a:r>
            <a:r>
              <a:rPr dirty="0" err="1"/>
              <a:t>medicamentos</a:t>
            </a:r>
            <a:r>
              <a:rPr dirty="0"/>
              <a:t> </a:t>
            </a:r>
            <a:r>
              <a:rPr dirty="0" err="1"/>
              <a:t>durante</a:t>
            </a:r>
            <a:r>
              <a:rPr dirty="0"/>
              <a:t> </a:t>
            </a:r>
            <a:r>
              <a:rPr dirty="0" err="1"/>
              <a:t>el</a:t>
            </a:r>
            <a:r>
              <a:rPr dirty="0"/>
              <a:t> </a:t>
            </a:r>
            <a:r>
              <a:rPr dirty="0" err="1"/>
              <a:t>período</a:t>
            </a:r>
            <a:r>
              <a:rPr dirty="0"/>
              <a:t> de </a:t>
            </a:r>
            <a:r>
              <a:rPr dirty="0" err="1"/>
              <a:t>inscripción</a:t>
            </a:r>
            <a:r>
              <a:rPr dirty="0"/>
              <a:t> </a:t>
            </a:r>
            <a:r>
              <a:rPr dirty="0" err="1"/>
              <a:t>abierta</a:t>
            </a:r>
            <a:r>
              <a:rPr dirty="0"/>
              <a:t> (OEP), </a:t>
            </a:r>
            <a:r>
              <a:rPr dirty="0" err="1"/>
              <a:t>el</a:t>
            </a:r>
            <a:r>
              <a:rPr dirty="0"/>
              <a:t> OEP de Medicare Advantage para las personas </a:t>
            </a:r>
            <a:r>
              <a:rPr dirty="0" err="1"/>
              <a:t>inscritas</a:t>
            </a:r>
            <a:r>
              <a:rPr dirty="0"/>
              <a:t> </a:t>
            </a:r>
            <a:r>
              <a:rPr dirty="0" err="1"/>
              <a:t>en</a:t>
            </a:r>
            <a:r>
              <a:rPr dirty="0"/>
              <a:t> planes Medicare Advantage, </a:t>
            </a:r>
            <a:r>
              <a:rPr dirty="0" err="1"/>
              <a:t>el</a:t>
            </a:r>
            <a:r>
              <a:rPr dirty="0"/>
              <a:t> </a:t>
            </a:r>
            <a:r>
              <a:rPr dirty="0" err="1"/>
              <a:t>período</a:t>
            </a:r>
            <a:r>
              <a:rPr dirty="0"/>
              <a:t> de </a:t>
            </a:r>
            <a:r>
              <a:rPr dirty="0" err="1"/>
              <a:t>inscripción</a:t>
            </a:r>
            <a:r>
              <a:rPr dirty="0"/>
              <a:t> </a:t>
            </a:r>
            <a:r>
              <a:rPr dirty="0" err="1"/>
              <a:t>abierta</a:t>
            </a:r>
            <a:r>
              <a:rPr dirty="0"/>
              <a:t> para personas </a:t>
            </a:r>
            <a:r>
              <a:rPr dirty="0" err="1"/>
              <a:t>institucionalizadas</a:t>
            </a:r>
            <a:r>
              <a:rPr dirty="0"/>
              <a:t> (OEPI) o, </a:t>
            </a:r>
            <a:r>
              <a:rPr dirty="0" err="1"/>
              <a:t>en</a:t>
            </a:r>
            <a:r>
              <a:rPr dirty="0"/>
              <a:t> </a:t>
            </a:r>
            <a:r>
              <a:rPr dirty="0" err="1"/>
              <a:t>ciertas</a:t>
            </a:r>
            <a:r>
              <a:rPr dirty="0"/>
              <a:t> </a:t>
            </a:r>
            <a:r>
              <a:rPr dirty="0" err="1"/>
              <a:t>circunstancias</a:t>
            </a:r>
            <a:r>
              <a:rPr dirty="0"/>
              <a:t>, </a:t>
            </a:r>
            <a:r>
              <a:rPr dirty="0" err="1"/>
              <a:t>durante</a:t>
            </a:r>
            <a:r>
              <a:rPr dirty="0"/>
              <a:t> un SEP.</a:t>
            </a:r>
          </a:p>
          <a:p>
            <a:pPr marL="125095" indent="-125095" defTabSz="966612">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Inscribirse</a:t>
            </a:r>
            <a:r>
              <a:rPr dirty="0"/>
              <a:t> </a:t>
            </a:r>
            <a:r>
              <a:rPr dirty="0" err="1"/>
              <a:t>en</a:t>
            </a:r>
            <a:r>
              <a:rPr dirty="0"/>
              <a:t> Medicare o </a:t>
            </a:r>
            <a:r>
              <a:rPr dirty="0" err="1"/>
              <a:t>cambiar</a:t>
            </a:r>
            <a:r>
              <a:rPr dirty="0"/>
              <a:t> la forma </a:t>
            </a:r>
            <a:r>
              <a:rPr dirty="0" err="1"/>
              <a:t>en</a:t>
            </a:r>
            <a:r>
              <a:rPr dirty="0"/>
              <a:t> </a:t>
            </a:r>
            <a:r>
              <a:rPr dirty="0" err="1"/>
              <a:t>que</a:t>
            </a:r>
            <a:r>
              <a:rPr dirty="0"/>
              <a:t> </a:t>
            </a:r>
            <a:r>
              <a:rPr dirty="0" err="1"/>
              <a:t>recibe</a:t>
            </a:r>
            <a:r>
              <a:rPr dirty="0"/>
              <a:t> </a:t>
            </a:r>
            <a:r>
              <a:rPr dirty="0" err="1"/>
              <a:t>su</a:t>
            </a:r>
            <a:r>
              <a:rPr dirty="0"/>
              <a:t> Medicare son </a:t>
            </a:r>
            <a:r>
              <a:rPr dirty="0" err="1"/>
              <a:t>decisiones</a:t>
            </a:r>
            <a:r>
              <a:rPr dirty="0"/>
              <a:t> </a:t>
            </a:r>
            <a:r>
              <a:rPr dirty="0" err="1"/>
              <a:t>importantes</a:t>
            </a:r>
            <a:r>
              <a:rPr dirty="0"/>
              <a:t>. </a:t>
            </a:r>
            <a:r>
              <a:rPr dirty="0" err="1"/>
              <a:t>Estas</a:t>
            </a:r>
            <a:r>
              <a:rPr dirty="0"/>
              <a:t> </a:t>
            </a:r>
            <a:r>
              <a:rPr dirty="0" err="1"/>
              <a:t>acciones</a:t>
            </a:r>
            <a:r>
              <a:rPr dirty="0"/>
              <a:t> </a:t>
            </a:r>
            <a:r>
              <a:rPr dirty="0" err="1"/>
              <a:t>deben</a:t>
            </a:r>
            <a:r>
              <a:rPr dirty="0"/>
              <a:t> </a:t>
            </a:r>
            <a:r>
              <a:rPr dirty="0" err="1"/>
              <a:t>realizarse</a:t>
            </a:r>
            <a:r>
              <a:rPr dirty="0"/>
              <a:t> a </a:t>
            </a:r>
            <a:r>
              <a:rPr dirty="0" err="1"/>
              <a:t>tiempo</a:t>
            </a:r>
            <a:r>
              <a:rPr dirty="0"/>
              <a:t> para </a:t>
            </a:r>
            <a:r>
              <a:rPr dirty="0" err="1"/>
              <a:t>evitar</a:t>
            </a:r>
            <a:r>
              <a:rPr dirty="0"/>
              <a:t> </a:t>
            </a:r>
            <a:r>
              <a:rPr lang="en-US" dirty="0" err="1"/>
              <a:t>multas</a:t>
            </a:r>
            <a:r>
              <a:rPr dirty="0"/>
              <a:t> </a:t>
            </a:r>
            <a:r>
              <a:rPr dirty="0" err="1"/>
              <a:t>por</a:t>
            </a:r>
            <a:r>
              <a:rPr dirty="0"/>
              <a:t> </a:t>
            </a:r>
            <a:r>
              <a:rPr dirty="0" err="1"/>
              <a:t>inscripción</a:t>
            </a:r>
            <a:r>
              <a:rPr dirty="0"/>
              <a:t> </a:t>
            </a:r>
            <a:r>
              <a:rPr dirty="0" err="1"/>
              <a:t>tardía</a:t>
            </a:r>
            <a:r>
              <a:rPr dirty="0"/>
              <a:t> y para </a:t>
            </a:r>
            <a:r>
              <a:rPr dirty="0" err="1"/>
              <a:t>asegurarse</a:t>
            </a:r>
            <a:r>
              <a:rPr dirty="0"/>
              <a:t> de </a:t>
            </a:r>
            <a:r>
              <a:rPr dirty="0" err="1"/>
              <a:t>obtener</a:t>
            </a:r>
            <a:r>
              <a:rPr dirty="0"/>
              <a:t> la </a:t>
            </a:r>
            <a:r>
              <a:rPr dirty="0" err="1"/>
              <a:t>cobertura</a:t>
            </a:r>
            <a:r>
              <a:rPr dirty="0"/>
              <a:t> </a:t>
            </a:r>
            <a:r>
              <a:rPr dirty="0" err="1"/>
              <a:t>que</a:t>
            </a:r>
            <a:r>
              <a:rPr dirty="0"/>
              <a:t> </a:t>
            </a:r>
            <a:r>
              <a:rPr dirty="0" err="1"/>
              <a:t>necesita</a:t>
            </a:r>
            <a:r>
              <a:rPr dirty="0"/>
              <a:t> </a:t>
            </a:r>
            <a:r>
              <a:rPr dirty="0" err="1"/>
              <a:t>cuando</a:t>
            </a:r>
            <a:r>
              <a:rPr dirty="0"/>
              <a:t> la </a:t>
            </a:r>
            <a:r>
              <a:rPr dirty="0" err="1"/>
              <a:t>necesita</a:t>
            </a:r>
            <a:r>
              <a:rPr dirty="0"/>
              <a:t>. </a:t>
            </a:r>
            <a:r>
              <a:rPr dirty="0" err="1"/>
              <a:t>Estos</a:t>
            </a:r>
            <a:r>
              <a:rPr dirty="0"/>
              <a:t> </a:t>
            </a:r>
            <a:r>
              <a:rPr dirty="0" err="1"/>
              <a:t>períodos</a:t>
            </a:r>
            <a:r>
              <a:rPr dirty="0"/>
              <a:t> de </a:t>
            </a:r>
            <a:r>
              <a:rPr dirty="0" err="1"/>
              <a:t>inscripción</a:t>
            </a:r>
            <a:r>
              <a:rPr dirty="0"/>
              <a:t> se </a:t>
            </a:r>
            <a:r>
              <a:rPr dirty="0" err="1"/>
              <a:t>explican</a:t>
            </a:r>
            <a:r>
              <a:rPr dirty="0"/>
              <a:t> </a:t>
            </a:r>
            <a:r>
              <a:rPr dirty="0" err="1"/>
              <a:t>en</a:t>
            </a:r>
            <a:r>
              <a:rPr dirty="0"/>
              <a:t> las </a:t>
            </a:r>
            <a:r>
              <a:rPr dirty="0" err="1"/>
              <a:t>siguientes</a:t>
            </a:r>
            <a:r>
              <a:rPr dirty="0"/>
              <a:t> </a:t>
            </a:r>
            <a:r>
              <a:rPr dirty="0" err="1"/>
              <a:t>diapositivas</a:t>
            </a:r>
            <a:r>
              <a:rPr dirty="0"/>
              <a:t>.</a:t>
            </a:r>
            <a:endParaRPr sz="1100" dirty="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600"/>
              </a:spcAft>
              <a:buNone/>
            </a:pPr>
            <a:endParaRPr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293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58775"/>
            <a:ext cx="6051550" cy="3403600"/>
          </a:xfrm>
        </p:spPr>
      </p:sp>
      <p:sp>
        <p:nvSpPr>
          <p:cNvPr id="3" name="Notes Placeholder 2"/>
          <p:cNvSpPr>
            <a:spLocks noGrp="1"/>
          </p:cNvSpPr>
          <p:nvPr>
            <p:ph type="body" idx="1"/>
          </p:nvPr>
        </p:nvSpPr>
        <p:spPr>
          <a:xfrm>
            <a:off x="673100" y="3927838"/>
            <a:ext cx="6019800" cy="5520962"/>
          </a:xfrm>
        </p:spPr>
        <p:txBody>
          <a:bodyPr/>
          <a:lstStyle/>
          <a:p>
            <a:pPr marL="0" indent="0" defTabSz="966612">
              <a:spcBef>
                <a:spcPts val="0"/>
              </a:spcBef>
              <a:spcAft>
                <a:spcPts val="300"/>
              </a:spcAft>
              <a:buNone/>
              <a:defRPr sz="11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100" b="0" i="0" u="none" strike="noStrike">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300"/>
              </a:spcAft>
              <a:buNone/>
              <a:defRPr sz="1100">
                <a:solidFill>
                  <a:srgbClr val="000000"/>
                </a:solidFill>
                <a:effectLst/>
                <a:latin typeface="Arial" panose="020B0604020202020204" pitchFamily="34" charset="0"/>
                <a:cs typeface="Arial" panose="020B0604020202020204" pitchFamily="34" charset="0"/>
              </a:defRPr>
            </a:pPr>
            <a:r>
              <a:rPr b="1"/>
              <a:t>Opción del </a:t>
            </a:r>
            <a:r>
              <a:rPr b="1" err="1"/>
              <a:t>presentador</a:t>
            </a:r>
            <a:r>
              <a:rPr b="1"/>
              <a:t>: </a:t>
            </a:r>
            <a:r>
              <a:rPr err="1">
                <a:highlight>
                  <a:srgbClr val="FFFF00"/>
                </a:highlight>
              </a:rPr>
              <a:t>Puede</a:t>
            </a:r>
            <a:r>
              <a:rPr>
                <a:highlight>
                  <a:srgbClr val="FFFF00"/>
                </a:highlight>
              </a:rPr>
              <a:t> </a:t>
            </a:r>
            <a:r>
              <a:rPr err="1">
                <a:highlight>
                  <a:srgbClr val="FFFF00"/>
                </a:highlight>
              </a:rPr>
              <a:t>hacer</a:t>
            </a:r>
            <a:r>
              <a:rPr>
                <a:highlight>
                  <a:srgbClr val="FFFF00"/>
                </a:highlight>
              </a:rPr>
              <a:t> </a:t>
            </a:r>
            <a:r>
              <a:rPr err="1">
                <a:highlight>
                  <a:srgbClr val="FFFF00"/>
                </a:highlight>
              </a:rPr>
              <a:t>clic</a:t>
            </a:r>
            <a:r>
              <a:rPr>
                <a:highlight>
                  <a:srgbClr val="FFFF00"/>
                </a:highlight>
              </a:rPr>
              <a:t> </a:t>
            </a:r>
            <a:r>
              <a:rPr err="1">
                <a:highlight>
                  <a:srgbClr val="FFFF00"/>
                </a:highlight>
              </a:rPr>
              <a:t>en</a:t>
            </a:r>
            <a:r>
              <a:rPr>
                <a:highlight>
                  <a:srgbClr val="FFFF00"/>
                </a:highlight>
              </a:rPr>
              <a:t> las URL a </a:t>
            </a:r>
            <a:r>
              <a:rPr err="1">
                <a:highlight>
                  <a:srgbClr val="FFFF00"/>
                </a:highlight>
              </a:rPr>
              <a:t>continuación</a:t>
            </a:r>
            <a:r>
              <a:rPr>
                <a:highlight>
                  <a:srgbClr val="FFFF00"/>
                </a:highlight>
              </a:rPr>
              <a:t> para </a:t>
            </a:r>
            <a:r>
              <a:rPr err="1">
                <a:highlight>
                  <a:srgbClr val="FFFF00"/>
                </a:highlight>
              </a:rPr>
              <a:t>reproducir</a:t>
            </a:r>
            <a:r>
              <a:rPr>
                <a:highlight>
                  <a:srgbClr val="FFFF00"/>
                </a:highlight>
              </a:rPr>
              <a:t> </a:t>
            </a:r>
            <a:r>
              <a:rPr err="1">
                <a:highlight>
                  <a:srgbClr val="FFFF00"/>
                </a:highlight>
              </a:rPr>
              <a:t>los</a:t>
            </a:r>
            <a:r>
              <a:rPr>
                <a:highlight>
                  <a:srgbClr val="FFFF00"/>
                </a:highlight>
              </a:rPr>
              <a:t> 2 videos:</a:t>
            </a:r>
            <a:endParaRPr sz="1100" i="0" u="none" strike="noStrike">
              <a:solidFill>
                <a:srgbClr val="000000"/>
              </a:solidFill>
              <a:effectLst/>
              <a:highlight>
                <a:srgbClr val="FFFF00"/>
              </a:highlight>
              <a:latin typeface="Arial" panose="020B0604020202020204" pitchFamily="34" charset="0"/>
              <a:ea typeface="Calibri"/>
              <a:cs typeface="Arial" panose="020B0604020202020204" pitchFamily="34" charset="0"/>
            </a:endParaRPr>
          </a:p>
          <a:p>
            <a:pPr marL="228600" indent="-228600" defTabSz="966612">
              <a:spcBef>
                <a:spcPts val="0"/>
              </a:spcBef>
              <a:spcAft>
                <a:spcPts val="300"/>
              </a:spcAft>
              <a:buFont typeface="+mj-lt"/>
              <a:buAutoNum type="arabicPeriod"/>
              <a:defRPr sz="1100">
                <a:solidFill>
                  <a:srgbClr val="000000"/>
                </a:solidFill>
                <a:highlight>
                  <a:srgbClr val="FFFF00"/>
                </a:highlight>
                <a:latin typeface="Arial" panose="020B0604020202020204" pitchFamily="34" charset="0"/>
                <a:cs typeface="Arial" panose="020B0604020202020204" pitchFamily="34" charset="0"/>
              </a:defRPr>
            </a:pPr>
            <a:r>
              <a:rPr err="1">
                <a:effectLst/>
              </a:rPr>
              <a:t>Cómo</a:t>
            </a:r>
            <a:r>
              <a:rPr>
                <a:effectLst/>
              </a:rPr>
              <a:t> </a:t>
            </a:r>
            <a:r>
              <a:rPr err="1">
                <a:effectLst/>
              </a:rPr>
              <a:t>comenzar</a:t>
            </a:r>
            <a:r>
              <a:rPr>
                <a:effectLst/>
              </a:rPr>
              <a:t> con Medicare, </a:t>
            </a:r>
            <a:r>
              <a:rPr err="1">
                <a:effectLst/>
              </a:rPr>
              <a:t>el</a:t>
            </a:r>
            <a:r>
              <a:rPr>
                <a:effectLst/>
              </a:rPr>
              <a:t> </a:t>
            </a:r>
            <a:r>
              <a:rPr err="1">
                <a:effectLst/>
              </a:rPr>
              <a:t>período</a:t>
            </a:r>
            <a:r>
              <a:rPr>
                <a:effectLst/>
              </a:rPr>
              <a:t> </a:t>
            </a:r>
            <a:r>
              <a:rPr err="1">
                <a:effectLst/>
              </a:rPr>
              <a:t>inicial</a:t>
            </a:r>
            <a:r>
              <a:rPr>
                <a:effectLst/>
              </a:rPr>
              <a:t> de </a:t>
            </a:r>
            <a:r>
              <a:rPr err="1">
                <a:effectLst/>
              </a:rPr>
              <a:t>inscripción</a:t>
            </a:r>
            <a:r>
              <a:t> </a:t>
            </a:r>
            <a:r>
              <a:rPr lang="en-US" u="sng"/>
              <a:t>https://es.medicare.gov/basics/get-started-with-medicare/sign-up/when-does-medicare-coverage-start </a:t>
            </a:r>
            <a:r>
              <a:rPr err="1"/>
              <a:t>Cómo</a:t>
            </a:r>
            <a:r>
              <a:t> </a:t>
            </a:r>
            <a:r>
              <a:rPr err="1"/>
              <a:t>comenzar</a:t>
            </a:r>
            <a:r>
              <a:t> con Medicare, </a:t>
            </a:r>
            <a:r>
              <a:rPr lang="en-US" err="1"/>
              <a:t>multa</a:t>
            </a:r>
            <a:r>
              <a:t> </a:t>
            </a:r>
            <a:r>
              <a:rPr err="1"/>
              <a:t>por</a:t>
            </a:r>
            <a:r>
              <a:t> </a:t>
            </a:r>
            <a:r>
              <a:rPr err="1"/>
              <a:t>inscripción</a:t>
            </a:r>
            <a:r>
              <a:t> </a:t>
            </a:r>
            <a:r>
              <a:rPr err="1"/>
              <a:t>tardía</a:t>
            </a:r>
            <a:r>
              <a:t> </a:t>
            </a:r>
            <a:r>
              <a:rPr err="1"/>
              <a:t>en</a:t>
            </a:r>
            <a:r>
              <a:t> la </a:t>
            </a:r>
            <a:r>
              <a:rPr err="1"/>
              <a:t>Parte</a:t>
            </a:r>
            <a:r>
              <a:rPr lang="en-US"/>
              <a:t> B  </a:t>
            </a:r>
            <a:r>
              <a:rPr lang="en-US" u="sng"/>
              <a:t>https://es.medicare.gov/basics/costs/medicare-costs/avoid-penalties </a:t>
            </a:r>
            <a:endParaRPr sz="1100" b="1" i="0" u="sng" strike="noStrike">
              <a:solidFill>
                <a:srgbClr val="000000"/>
              </a:solidFill>
              <a:effectLst/>
              <a:highlight>
                <a:srgbClr val="FFFF00"/>
              </a:highlight>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sz="1100">
                <a:effectLst/>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sz="1100" b="0" i="0" u="none" strike="noStrike">
              <a:solidFill>
                <a:srgbClr val="444444"/>
              </a:solidFill>
              <a:effectLst/>
              <a:latin typeface="Arial" panose="020B0604020202020204" pitchFamily="34" charset="0"/>
              <a:ea typeface="Calibri"/>
              <a:cs typeface="Arial" panose="020B0604020202020204" pitchFamily="34" charset="0"/>
            </a:endParaRPr>
          </a:p>
          <a:p>
            <a:pPr marL="0" indent="0">
              <a:spcBef>
                <a:spcPts val="0"/>
              </a:spcBef>
              <a:spcAft>
                <a:spcPts val="300"/>
              </a:spcAft>
              <a:buNone/>
              <a:defRPr sz="1100">
                <a:latin typeface="Arial" panose="020B0604020202020204" pitchFamily="34" charset="0"/>
                <a:cs typeface="Arial" panose="020B0604020202020204" pitchFamily="34" charset="0"/>
              </a:defRPr>
            </a:pPr>
            <a:r>
              <a:t>Si </a:t>
            </a:r>
            <a:r>
              <a:rPr err="1"/>
              <a:t>está</a:t>
            </a:r>
            <a:r>
              <a:t> </a:t>
            </a:r>
            <a:r>
              <a:rPr err="1"/>
              <a:t>cerca</a:t>
            </a:r>
            <a:r>
              <a:t> de </a:t>
            </a:r>
            <a:r>
              <a:rPr err="1"/>
              <a:t>cumplir</a:t>
            </a:r>
            <a:r>
              <a:t> 65 </a:t>
            </a:r>
            <a:r>
              <a:rPr err="1"/>
              <a:t>años</a:t>
            </a:r>
            <a:r>
              <a:t>, </a:t>
            </a:r>
            <a:r>
              <a:rPr err="1"/>
              <a:t>pero</a:t>
            </a:r>
            <a:r>
              <a:t> no </a:t>
            </a:r>
            <a:r>
              <a:rPr err="1"/>
              <a:t>recibe</a:t>
            </a:r>
            <a:r>
              <a:t> </a:t>
            </a:r>
            <a:r>
              <a:rPr err="1"/>
              <a:t>beneficios</a:t>
            </a:r>
            <a:r>
              <a:t> del Seguro Social o de la RRB al </a:t>
            </a:r>
            <a:r>
              <a:rPr err="1"/>
              <a:t>menos</a:t>
            </a:r>
            <a:r>
              <a:t> 4 meses antes de </a:t>
            </a:r>
            <a:r>
              <a:rPr err="1"/>
              <a:t>cumplir</a:t>
            </a:r>
            <a:r>
              <a:t> 65 </a:t>
            </a:r>
            <a:r>
              <a:rPr err="1"/>
              <a:t>años</a:t>
            </a:r>
            <a:r>
              <a:t>, </a:t>
            </a:r>
            <a:r>
              <a:rPr err="1"/>
              <a:t>deberá</a:t>
            </a:r>
            <a:r>
              <a:t> </a:t>
            </a:r>
            <a:r>
              <a:rPr err="1"/>
              <a:t>inscribirse</a:t>
            </a:r>
            <a:r>
              <a:t> </a:t>
            </a:r>
            <a:r>
              <a:rPr err="1"/>
              <a:t>en</a:t>
            </a:r>
            <a:r>
              <a:t> la </a:t>
            </a:r>
            <a:r>
              <a:rPr err="1"/>
              <a:t>Parte</a:t>
            </a:r>
            <a:r>
              <a:t> A y la </a:t>
            </a:r>
            <a:r>
              <a:rPr err="1"/>
              <a:t>Parte</a:t>
            </a:r>
            <a:r>
              <a:t> B. </a:t>
            </a:r>
            <a:endParaRPr sz="1100">
              <a:latin typeface="Arial" panose="020B0604020202020204" pitchFamily="34" charset="0"/>
              <a:ea typeface="Calibri"/>
              <a:cs typeface="Arial" panose="020B0604020202020204" pitchFamily="34" charset="0"/>
            </a:endParaRPr>
          </a:p>
          <a:p>
            <a:pPr marL="118745" indent="-118745">
              <a:spcBef>
                <a:spcPts val="0"/>
              </a:spcBef>
              <a:spcAft>
                <a:spcPts val="300"/>
              </a:spcAft>
              <a:defRPr sz="1100">
                <a:latin typeface="Arial" panose="020B0604020202020204" pitchFamily="34" charset="0"/>
                <a:cs typeface="Arial" panose="020B0604020202020204" pitchFamily="34" charset="0"/>
              </a:defRPr>
            </a:pPr>
            <a:r>
              <a:rPr err="1"/>
              <a:t>Puede</a:t>
            </a:r>
            <a:r>
              <a:t> </a:t>
            </a:r>
            <a:r>
              <a:rPr err="1"/>
              <a:t>inscribirse</a:t>
            </a:r>
            <a:r>
              <a:t> primero </a:t>
            </a:r>
            <a:r>
              <a:rPr err="1"/>
              <a:t>en</a:t>
            </a:r>
            <a:r>
              <a:t> la </a:t>
            </a:r>
            <a:r>
              <a:rPr err="1"/>
              <a:t>Parte</a:t>
            </a:r>
            <a:r>
              <a:t> A y/o la </a:t>
            </a:r>
            <a:r>
              <a:rPr err="1"/>
              <a:t>Parte</a:t>
            </a:r>
            <a:r>
              <a:t> B </a:t>
            </a:r>
            <a:r>
              <a:rPr err="1"/>
              <a:t>durante</a:t>
            </a:r>
            <a:r>
              <a:t> </a:t>
            </a:r>
            <a:r>
              <a:rPr err="1"/>
              <a:t>su</a:t>
            </a:r>
            <a:r>
              <a:t> IEP. Este es </a:t>
            </a:r>
            <a:r>
              <a:rPr err="1"/>
              <a:t>el</a:t>
            </a:r>
            <a:r>
              <a:t> </a:t>
            </a:r>
            <a:r>
              <a:rPr err="1"/>
              <a:t>período</a:t>
            </a:r>
            <a:r>
              <a:t> de 7 meses </a:t>
            </a:r>
            <a:r>
              <a:rPr err="1"/>
              <a:t>que</a:t>
            </a:r>
            <a:r>
              <a:t> </a:t>
            </a:r>
            <a:r>
              <a:rPr err="1"/>
              <a:t>comienza</a:t>
            </a:r>
            <a:r>
              <a:t> 3 meses antes del </a:t>
            </a:r>
            <a:r>
              <a:rPr err="1"/>
              <a:t>mes</a:t>
            </a:r>
            <a:r>
              <a:t> </a:t>
            </a:r>
            <a:r>
              <a:rPr err="1"/>
              <a:t>en</a:t>
            </a:r>
            <a:r>
              <a:t> </a:t>
            </a:r>
            <a:r>
              <a:rPr err="1"/>
              <a:t>que</a:t>
            </a:r>
            <a:r>
              <a:t> </a:t>
            </a:r>
            <a:r>
              <a:rPr err="1"/>
              <a:t>cumple</a:t>
            </a:r>
            <a:r>
              <a:t> 65 </a:t>
            </a:r>
            <a:r>
              <a:rPr err="1"/>
              <a:t>años</a:t>
            </a:r>
            <a:r>
              <a:t> y termina 3 meses </a:t>
            </a:r>
            <a:r>
              <a:rPr err="1"/>
              <a:t>después</a:t>
            </a:r>
            <a:r>
              <a:t> del </a:t>
            </a:r>
            <a:r>
              <a:rPr err="1"/>
              <a:t>mes</a:t>
            </a:r>
            <a:r>
              <a:t> </a:t>
            </a:r>
            <a:r>
              <a:rPr err="1"/>
              <a:t>en</a:t>
            </a:r>
            <a:r>
              <a:t> </a:t>
            </a:r>
            <a:r>
              <a:rPr err="1"/>
              <a:t>que</a:t>
            </a:r>
            <a:r>
              <a:t> </a:t>
            </a:r>
            <a:r>
              <a:rPr err="1"/>
              <a:t>cumple</a:t>
            </a:r>
            <a:r>
              <a:t> 65 </a:t>
            </a:r>
            <a:r>
              <a:rPr err="1"/>
              <a:t>años</a:t>
            </a:r>
            <a:r>
              <a:t>. </a:t>
            </a:r>
            <a:endParaRPr sz="1100">
              <a:latin typeface="Arial" panose="020B0604020202020204" pitchFamily="34" charset="0"/>
              <a:ea typeface="Calibri" panose="020F0502020204030204"/>
              <a:cs typeface="Arial" panose="020B0604020202020204" pitchFamily="34" charset="0"/>
            </a:endParaRPr>
          </a:p>
          <a:p>
            <a:pPr marL="118745" indent="-118745">
              <a:spcBef>
                <a:spcPts val="0"/>
              </a:spcBef>
              <a:spcAft>
                <a:spcPts val="300"/>
              </a:spcAft>
              <a:defRPr sz="1100">
                <a:latin typeface="Arial" panose="020B0604020202020204" pitchFamily="34" charset="0"/>
                <a:cs typeface="Arial" panose="020B0604020202020204" pitchFamily="34" charset="0"/>
              </a:defRPr>
            </a:pPr>
            <a:r>
              <a:t>Si se inscribe </a:t>
            </a:r>
            <a:r>
              <a:rPr err="1"/>
              <a:t>en</a:t>
            </a:r>
            <a:r>
              <a:t> la </a:t>
            </a:r>
            <a:r>
              <a:rPr err="1"/>
              <a:t>Parte</a:t>
            </a:r>
            <a:r>
              <a:t> A y/o la </a:t>
            </a:r>
            <a:r>
              <a:rPr err="1"/>
              <a:t>Parte</a:t>
            </a:r>
            <a:r>
              <a:t> B </a:t>
            </a:r>
            <a:r>
              <a:rPr err="1"/>
              <a:t>durante</a:t>
            </a:r>
            <a:r>
              <a:t> </a:t>
            </a:r>
            <a:r>
              <a:rPr err="1"/>
              <a:t>los</a:t>
            </a:r>
            <a:r>
              <a:t> primeros 3 meses de </a:t>
            </a:r>
            <a:r>
              <a:rPr err="1"/>
              <a:t>su</a:t>
            </a:r>
            <a:r>
              <a:t> IEP, </a:t>
            </a:r>
            <a:r>
              <a:rPr err="1"/>
              <a:t>en</a:t>
            </a:r>
            <a:r>
              <a:t> la </a:t>
            </a:r>
            <a:r>
              <a:rPr err="1"/>
              <a:t>mayoría</a:t>
            </a:r>
            <a:r>
              <a:t> de </a:t>
            </a:r>
            <a:r>
              <a:rPr err="1"/>
              <a:t>los</a:t>
            </a:r>
            <a:r>
              <a:t> </a:t>
            </a:r>
            <a:r>
              <a:rPr err="1"/>
              <a:t>casos</a:t>
            </a:r>
            <a:r>
              <a:t>, </a:t>
            </a:r>
            <a:r>
              <a:rPr err="1"/>
              <a:t>su</a:t>
            </a:r>
            <a:r>
              <a:t> </a:t>
            </a:r>
            <a:r>
              <a:rPr err="1"/>
              <a:t>cobertura</a:t>
            </a:r>
            <a:r>
              <a:t> </a:t>
            </a:r>
            <a:r>
              <a:rPr err="1"/>
              <a:t>comienza</a:t>
            </a:r>
            <a:r>
              <a:t> </a:t>
            </a:r>
            <a:r>
              <a:rPr err="1"/>
              <a:t>el</a:t>
            </a:r>
            <a:r>
              <a:t> día</a:t>
            </a:r>
            <a:r>
              <a:rPr lang="en-US"/>
              <a:t> 1</a:t>
            </a:r>
            <a:r>
              <a:t> del </a:t>
            </a:r>
            <a:r>
              <a:rPr err="1"/>
              <a:t>mes</a:t>
            </a:r>
            <a:r>
              <a:t> de </a:t>
            </a:r>
            <a:r>
              <a:rPr err="1"/>
              <a:t>su</a:t>
            </a:r>
            <a:r>
              <a:t> </a:t>
            </a:r>
            <a:r>
              <a:rPr err="1"/>
              <a:t>cumpleaños</a:t>
            </a:r>
            <a:r>
              <a:t>. Sin embargo, </a:t>
            </a:r>
            <a:r>
              <a:rPr err="1"/>
              <a:t>si</a:t>
            </a:r>
            <a:r>
              <a:t> </a:t>
            </a:r>
            <a:r>
              <a:rPr err="1"/>
              <a:t>su</a:t>
            </a:r>
            <a:r>
              <a:t> </a:t>
            </a:r>
            <a:r>
              <a:rPr err="1"/>
              <a:t>cumpleaños</a:t>
            </a:r>
            <a:r>
              <a:t> es </a:t>
            </a:r>
            <a:r>
              <a:rPr err="1"/>
              <a:t>el</a:t>
            </a:r>
            <a:r>
              <a:t> día </a:t>
            </a:r>
            <a:r>
              <a:rPr lang="en-US"/>
              <a:t>1</a:t>
            </a:r>
            <a:r>
              <a:t> del </a:t>
            </a:r>
            <a:r>
              <a:rPr err="1"/>
              <a:t>mes</a:t>
            </a:r>
            <a:r>
              <a:t>, </a:t>
            </a:r>
            <a:r>
              <a:rPr err="1"/>
              <a:t>su</a:t>
            </a:r>
            <a:r>
              <a:t> </a:t>
            </a:r>
            <a:r>
              <a:rPr err="1"/>
              <a:t>cobertura</a:t>
            </a:r>
            <a:r>
              <a:t> </a:t>
            </a:r>
            <a:r>
              <a:rPr err="1"/>
              <a:t>comienza</a:t>
            </a:r>
            <a:r>
              <a:t> </a:t>
            </a:r>
            <a:r>
              <a:rPr err="1"/>
              <a:t>el</a:t>
            </a:r>
            <a:r>
              <a:t> día 1</a:t>
            </a:r>
            <a:r>
              <a:rPr lang="en-US"/>
              <a:t> </a:t>
            </a:r>
            <a:r>
              <a:t>del </a:t>
            </a:r>
            <a:r>
              <a:rPr err="1"/>
              <a:t>mes</a:t>
            </a:r>
            <a:r>
              <a:t> anterior.</a:t>
            </a:r>
            <a:endParaRPr sz="1100" b="0" u="none">
              <a:latin typeface="Arial" panose="020B0604020202020204" pitchFamily="34" charset="0"/>
              <a:ea typeface="Calibri" panose="020F0502020204030204"/>
              <a:cs typeface="Arial" panose="020B0604020202020204" pitchFamily="34" charset="0"/>
            </a:endParaRPr>
          </a:p>
          <a:p>
            <a:pPr marL="118745" indent="-118745">
              <a:spcBef>
                <a:spcPts val="0"/>
              </a:spcBef>
              <a:spcAft>
                <a:spcPts val="300"/>
              </a:spcAft>
              <a:defRPr sz="1100">
                <a:latin typeface="Arial" panose="020B0604020202020204" pitchFamily="34" charset="0"/>
                <a:cs typeface="Arial" panose="020B0604020202020204" pitchFamily="34" charset="0"/>
              </a:defRPr>
            </a:pPr>
            <a:r>
              <a:t>Si se inscribe y </a:t>
            </a:r>
            <a:r>
              <a:rPr err="1"/>
              <a:t>está</a:t>
            </a:r>
            <a:r>
              <a:t> </a:t>
            </a:r>
            <a:r>
              <a:rPr err="1"/>
              <a:t>pagando</a:t>
            </a:r>
            <a:r>
              <a:t> la </a:t>
            </a:r>
            <a:r>
              <a:rPr err="1"/>
              <a:t>Parte</a:t>
            </a:r>
            <a:r>
              <a:t> A y/o la </a:t>
            </a:r>
            <a:r>
              <a:rPr err="1"/>
              <a:t>Parte</a:t>
            </a:r>
            <a:r>
              <a:t> B </a:t>
            </a:r>
            <a:r>
              <a:rPr err="1"/>
              <a:t>el</a:t>
            </a:r>
            <a:r>
              <a:t> </a:t>
            </a:r>
            <a:r>
              <a:rPr err="1"/>
              <a:t>mes</a:t>
            </a:r>
            <a:r>
              <a:t> </a:t>
            </a:r>
            <a:r>
              <a:rPr err="1"/>
              <a:t>en</a:t>
            </a:r>
            <a:r>
              <a:t> </a:t>
            </a:r>
            <a:r>
              <a:rPr err="1"/>
              <a:t>que</a:t>
            </a:r>
            <a:r>
              <a:t> </a:t>
            </a:r>
            <a:r>
              <a:rPr err="1"/>
              <a:t>cumple</a:t>
            </a:r>
            <a:r>
              <a:t> 65 </a:t>
            </a:r>
            <a:r>
              <a:rPr err="1"/>
              <a:t>años</a:t>
            </a:r>
            <a:r>
              <a:t> o </a:t>
            </a:r>
            <a:r>
              <a:rPr err="1"/>
              <a:t>durante</a:t>
            </a:r>
            <a:r>
              <a:t> </a:t>
            </a:r>
            <a:r>
              <a:rPr err="1"/>
              <a:t>los</a:t>
            </a:r>
            <a:r>
              <a:t> </a:t>
            </a:r>
            <a:r>
              <a:rPr err="1"/>
              <a:t>últimos</a:t>
            </a:r>
            <a:r>
              <a:t> 3 meses de </a:t>
            </a:r>
            <a:r>
              <a:rPr err="1"/>
              <a:t>su</a:t>
            </a:r>
            <a:r>
              <a:t> IEP, </a:t>
            </a:r>
            <a:r>
              <a:rPr err="1"/>
              <a:t>su</a:t>
            </a:r>
            <a:r>
              <a:t> </a:t>
            </a:r>
            <a:r>
              <a:rPr err="1"/>
              <a:t>cobertura</a:t>
            </a:r>
            <a:r>
              <a:t> </a:t>
            </a:r>
            <a:r>
              <a:rPr err="1"/>
              <a:t>comienza</a:t>
            </a:r>
            <a:r>
              <a:t> </a:t>
            </a:r>
            <a:r>
              <a:rPr err="1"/>
              <a:t>el</a:t>
            </a:r>
            <a:r>
              <a:t> día </a:t>
            </a:r>
            <a:r>
              <a:rPr lang="en-US"/>
              <a:t> 1 </a:t>
            </a:r>
            <a:r>
              <a:t>del </a:t>
            </a:r>
            <a:r>
              <a:rPr err="1"/>
              <a:t>mes</a:t>
            </a:r>
            <a:r>
              <a:t> </a:t>
            </a:r>
            <a:r>
              <a:rPr err="1"/>
              <a:t>siguiente</a:t>
            </a:r>
            <a:r>
              <a:t> a </a:t>
            </a:r>
            <a:r>
              <a:rPr err="1"/>
              <a:t>su</a:t>
            </a:r>
            <a:r>
              <a:t> </a:t>
            </a:r>
            <a:r>
              <a:rPr err="1"/>
              <a:t>inscripción</a:t>
            </a:r>
            <a:r>
              <a:t>.</a:t>
            </a:r>
            <a:endParaRPr sz="1100">
              <a:latin typeface="Arial" panose="020B0604020202020204" pitchFamily="34" charset="0"/>
              <a:ea typeface="Calibri" panose="020F0502020204030204"/>
              <a:cs typeface="Arial" panose="020B0604020202020204" pitchFamily="34" charset="0"/>
            </a:endParaRPr>
          </a:p>
          <a:p>
            <a:pPr marL="118745" indent="-118745" defTabSz="966612">
              <a:spcBef>
                <a:spcPts val="0"/>
              </a:spcBef>
              <a:spcAft>
                <a:spcPts val="300"/>
              </a:spcAft>
              <a:defRPr sz="1100">
                <a:latin typeface="Arial" panose="020B0604020202020204" pitchFamily="34" charset="0"/>
                <a:cs typeface="Arial" panose="020B0604020202020204" pitchFamily="34" charset="0"/>
              </a:defRPr>
            </a:pPr>
            <a:r>
              <a:t>Si </a:t>
            </a:r>
            <a:r>
              <a:rPr err="1"/>
              <a:t>usted</a:t>
            </a:r>
            <a:r>
              <a:t> es </a:t>
            </a:r>
            <a:r>
              <a:rPr err="1"/>
              <a:t>elegible</a:t>
            </a:r>
            <a:r>
              <a:t> para la </a:t>
            </a:r>
            <a:r>
              <a:rPr err="1"/>
              <a:t>Parte</a:t>
            </a:r>
            <a:r>
              <a:t> A sin prima, </a:t>
            </a:r>
            <a:r>
              <a:rPr err="1"/>
              <a:t>puede</a:t>
            </a:r>
            <a:r>
              <a:t> </a:t>
            </a:r>
            <a:r>
              <a:rPr err="1"/>
              <a:t>inscribirse</a:t>
            </a:r>
            <a:r>
              <a:t> </a:t>
            </a:r>
            <a:r>
              <a:rPr err="1"/>
              <a:t>en</a:t>
            </a:r>
            <a:r>
              <a:t> la </a:t>
            </a:r>
            <a:r>
              <a:rPr err="1"/>
              <a:t>Parte</a:t>
            </a:r>
            <a:r>
              <a:t> A </a:t>
            </a:r>
            <a:r>
              <a:rPr err="1"/>
              <a:t>una</a:t>
            </a:r>
            <a:r>
              <a:t> </a:t>
            </a:r>
            <a:r>
              <a:rPr err="1"/>
              <a:t>vez</a:t>
            </a:r>
            <a:r>
              <a:t> </a:t>
            </a:r>
            <a:r>
              <a:rPr err="1"/>
              <a:t>que</a:t>
            </a:r>
            <a:r>
              <a:t> </a:t>
            </a:r>
            <a:r>
              <a:rPr err="1"/>
              <a:t>comience</a:t>
            </a:r>
            <a:r>
              <a:t> </a:t>
            </a:r>
            <a:r>
              <a:rPr err="1"/>
              <a:t>su</a:t>
            </a:r>
            <a:r>
              <a:t> IEP (3 meses antes de </a:t>
            </a:r>
            <a:r>
              <a:rPr err="1"/>
              <a:t>que</a:t>
            </a:r>
            <a:r>
              <a:t> </a:t>
            </a:r>
            <a:r>
              <a:rPr err="1"/>
              <a:t>cumpla</a:t>
            </a:r>
            <a:r>
              <a:t> 65 </a:t>
            </a:r>
            <a:r>
              <a:rPr err="1"/>
              <a:t>años</a:t>
            </a:r>
            <a:r>
              <a:t>) y </a:t>
            </a:r>
            <a:r>
              <a:rPr err="1"/>
              <a:t>en</a:t>
            </a:r>
            <a:r>
              <a:t> </a:t>
            </a:r>
            <a:r>
              <a:rPr err="1"/>
              <a:t>cualquier</a:t>
            </a:r>
            <a:r>
              <a:t> </a:t>
            </a:r>
            <a:r>
              <a:rPr err="1"/>
              <a:t>mes</a:t>
            </a:r>
            <a:r>
              <a:t> posterior. Si </a:t>
            </a:r>
            <a:r>
              <a:rPr err="1"/>
              <a:t>tiene</a:t>
            </a:r>
            <a:r>
              <a:t> </a:t>
            </a:r>
            <a:r>
              <a:rPr err="1"/>
              <a:t>que</a:t>
            </a:r>
            <a:r>
              <a:t> </a:t>
            </a:r>
            <a:r>
              <a:rPr err="1"/>
              <a:t>comprar</a:t>
            </a:r>
            <a:r>
              <a:t> la </a:t>
            </a:r>
            <a:r>
              <a:rPr err="1"/>
              <a:t>Parte</a:t>
            </a:r>
            <a:r>
              <a:t> A, solo </a:t>
            </a:r>
            <a:r>
              <a:rPr err="1"/>
              <a:t>puede</a:t>
            </a:r>
            <a:r>
              <a:t> </a:t>
            </a:r>
            <a:r>
              <a:rPr err="1"/>
              <a:t>inscribirse</a:t>
            </a:r>
            <a:r>
              <a:t> </a:t>
            </a:r>
            <a:r>
              <a:rPr err="1"/>
              <a:t>durante</a:t>
            </a:r>
            <a:r>
              <a:t> un </a:t>
            </a:r>
            <a:r>
              <a:rPr err="1"/>
              <a:t>período</a:t>
            </a:r>
            <a:r>
              <a:t> de </a:t>
            </a:r>
            <a:r>
              <a:rPr err="1"/>
              <a:t>inscripción</a:t>
            </a:r>
            <a:r>
              <a:t> </a:t>
            </a:r>
            <a:r>
              <a:rPr err="1"/>
              <a:t>válido</a:t>
            </a:r>
            <a:r>
              <a:t>.</a:t>
            </a:r>
            <a:endParaRPr sz="1100">
              <a:latin typeface="Arial" panose="020B0604020202020204" pitchFamily="34" charset="0"/>
              <a:ea typeface="Calibri"/>
              <a:cs typeface="Arial" panose="020B0604020202020204" pitchFamily="34" charset="0"/>
            </a:endParaRPr>
          </a:p>
          <a:p>
            <a:pPr marL="118745" indent="-118745" defTabSz="966612">
              <a:spcBef>
                <a:spcPts val="0"/>
              </a:spcBef>
              <a:spcAft>
                <a:spcPts val="300"/>
              </a:spcAft>
              <a:defRPr sz="1100">
                <a:latin typeface="Arial" panose="020B0604020202020204" pitchFamily="34" charset="0"/>
                <a:cs typeface="Arial" panose="020B0604020202020204" pitchFamily="34" charset="0"/>
              </a:defRPr>
            </a:pPr>
            <a:r>
              <a:t>Si no se inscribe </a:t>
            </a:r>
            <a:r>
              <a:rPr err="1"/>
              <a:t>en</a:t>
            </a:r>
            <a:r>
              <a:t> la </a:t>
            </a:r>
            <a:r>
              <a:rPr err="1"/>
              <a:t>Parte</a:t>
            </a:r>
            <a:r>
              <a:t> B (o </a:t>
            </a:r>
            <a:r>
              <a:rPr err="1"/>
              <a:t>en</a:t>
            </a:r>
            <a:r>
              <a:t> la </a:t>
            </a:r>
            <a:r>
              <a:rPr err="1"/>
              <a:t>Parte</a:t>
            </a:r>
            <a:r>
              <a:t> A </a:t>
            </a:r>
            <a:r>
              <a:rPr err="1"/>
              <a:t>si</a:t>
            </a:r>
            <a:r>
              <a:t> </a:t>
            </a:r>
            <a:r>
              <a:rPr err="1"/>
              <a:t>tiene</a:t>
            </a:r>
            <a:r>
              <a:t> </a:t>
            </a:r>
            <a:r>
              <a:rPr err="1"/>
              <a:t>que</a:t>
            </a:r>
            <a:r>
              <a:t> </a:t>
            </a:r>
            <a:r>
              <a:rPr err="1"/>
              <a:t>comprarla</a:t>
            </a:r>
            <a:r>
              <a:t>) </a:t>
            </a:r>
            <a:r>
              <a:rPr err="1"/>
              <a:t>durante</a:t>
            </a:r>
            <a:r>
              <a:t> </a:t>
            </a:r>
            <a:r>
              <a:rPr err="1"/>
              <a:t>su</a:t>
            </a:r>
            <a:r>
              <a:t> IEP, es </a:t>
            </a:r>
            <a:r>
              <a:rPr err="1"/>
              <a:t>posible</a:t>
            </a:r>
            <a:r>
              <a:t> </a:t>
            </a:r>
            <a:r>
              <a:rPr err="1"/>
              <a:t>que</a:t>
            </a:r>
            <a:r>
              <a:t> </a:t>
            </a:r>
            <a:r>
              <a:rPr err="1"/>
              <a:t>tenga</a:t>
            </a:r>
            <a:r>
              <a:t> </a:t>
            </a:r>
            <a:r>
              <a:rPr err="1"/>
              <a:t>que</a:t>
            </a:r>
            <a:r>
              <a:t> </a:t>
            </a:r>
            <a:r>
              <a:rPr err="1"/>
              <a:t>pagar</a:t>
            </a:r>
            <a:r>
              <a:t> </a:t>
            </a:r>
            <a:r>
              <a:rPr err="1"/>
              <a:t>una</a:t>
            </a:r>
            <a:r>
              <a:t> </a:t>
            </a:r>
            <a:r>
              <a:rPr lang="en-US" err="1"/>
              <a:t>multa</a:t>
            </a:r>
            <a:r>
              <a:t> </a:t>
            </a:r>
            <a:r>
              <a:rPr err="1"/>
              <a:t>por</a:t>
            </a:r>
            <a:r>
              <a:t> </a:t>
            </a:r>
            <a:r>
              <a:rPr err="1"/>
              <a:t>inscripción</a:t>
            </a:r>
            <a:r>
              <a:t> </a:t>
            </a:r>
            <a:r>
              <a:rPr err="1"/>
              <a:t>tardía</a:t>
            </a:r>
            <a:r>
              <a:t> </a:t>
            </a:r>
            <a:r>
              <a:rPr err="1"/>
              <a:t>si</a:t>
            </a:r>
            <a:r>
              <a:t> se inscribe </a:t>
            </a:r>
            <a:r>
              <a:rPr err="1"/>
              <a:t>más</a:t>
            </a:r>
            <a:r>
              <a:t> </a:t>
            </a:r>
            <a:r>
              <a:rPr err="1"/>
              <a:t>adelante</a:t>
            </a:r>
            <a:r>
              <a:t>. Para la </a:t>
            </a:r>
            <a:r>
              <a:rPr err="1"/>
              <a:t>Parte</a:t>
            </a:r>
            <a:r>
              <a:t> B, </a:t>
            </a:r>
            <a:r>
              <a:rPr err="1"/>
              <a:t>pagará</a:t>
            </a:r>
            <a:r>
              <a:t> </a:t>
            </a:r>
            <a:r>
              <a:rPr err="1"/>
              <a:t>una</a:t>
            </a:r>
            <a:r>
              <a:t> </a:t>
            </a:r>
            <a:r>
              <a:rPr lang="en-US" err="1"/>
              <a:t>multa</a:t>
            </a:r>
            <a:r>
              <a:t> de </a:t>
            </a:r>
            <a:r>
              <a:rPr err="1"/>
              <a:t>por</a:t>
            </a:r>
            <a:r>
              <a:t> </a:t>
            </a:r>
            <a:r>
              <a:rPr err="1"/>
              <a:t>vida</a:t>
            </a:r>
            <a:r>
              <a:t>.</a:t>
            </a:r>
            <a:endParaRPr sz="1100">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sz="1100">
                <a:latin typeface="Arial" panose="020B0604020202020204" pitchFamily="34" charset="0"/>
                <a:cs typeface="Arial" panose="020B0604020202020204" pitchFamily="34" charset="0"/>
              </a:defRPr>
            </a:pPr>
            <a:r>
              <a:rPr b="1">
                <a:solidFill>
                  <a:prstClr val="black"/>
                </a:solidFill>
              </a:rPr>
              <a:t>NOTA:</a:t>
            </a:r>
            <a:r>
              <a:rPr>
                <a:solidFill>
                  <a:prstClr val="black"/>
                </a:solidFill>
              </a:rPr>
              <a:t> </a:t>
            </a:r>
            <a:r>
              <a:t>Su </a:t>
            </a:r>
            <a:r>
              <a:rPr err="1"/>
              <a:t>período</a:t>
            </a:r>
            <a:r>
              <a:t> de </a:t>
            </a:r>
            <a:r>
              <a:rPr err="1"/>
              <a:t>inscripción</a:t>
            </a:r>
            <a:r>
              <a:t> </a:t>
            </a:r>
            <a:r>
              <a:rPr err="1"/>
              <a:t>abierta</a:t>
            </a:r>
            <a:r>
              <a:t> (OEP) de Medigap de 6 meses </a:t>
            </a:r>
            <a:r>
              <a:rPr err="1"/>
              <a:t>comienza</a:t>
            </a:r>
            <a:r>
              <a:t> </a:t>
            </a:r>
            <a:r>
              <a:rPr err="1"/>
              <a:t>el</a:t>
            </a:r>
            <a:r>
              <a:t> </a:t>
            </a:r>
            <a:r>
              <a:rPr err="1"/>
              <a:t>mes</a:t>
            </a:r>
            <a:r>
              <a:t> </a:t>
            </a:r>
            <a:r>
              <a:rPr err="1"/>
              <a:t>en</a:t>
            </a:r>
            <a:r>
              <a:t> </a:t>
            </a:r>
            <a:r>
              <a:rPr err="1"/>
              <a:t>que</a:t>
            </a:r>
            <a:r>
              <a:t> </a:t>
            </a:r>
            <a:r>
              <a:rPr err="1"/>
              <a:t>cumple</a:t>
            </a:r>
            <a:r>
              <a:t> 65 </a:t>
            </a:r>
            <a:r>
              <a:rPr err="1"/>
              <a:t>años</a:t>
            </a:r>
            <a:r>
              <a:t> o </a:t>
            </a:r>
            <a:r>
              <a:rPr err="1"/>
              <a:t>más</a:t>
            </a:r>
            <a:r>
              <a:t> y </a:t>
            </a:r>
            <a:r>
              <a:rPr err="1"/>
              <a:t>está</a:t>
            </a:r>
            <a:r>
              <a:t> </a:t>
            </a:r>
            <a:r>
              <a:rPr err="1"/>
              <a:t>inscrito</a:t>
            </a:r>
            <a:r>
              <a:t> </a:t>
            </a:r>
            <a:r>
              <a:rPr err="1"/>
              <a:t>en</a:t>
            </a:r>
            <a:r>
              <a:t> la </a:t>
            </a:r>
            <a:r>
              <a:rPr err="1"/>
              <a:t>Parte</a:t>
            </a:r>
            <a:r>
              <a:t> B (también </a:t>
            </a:r>
            <a:r>
              <a:rPr err="1"/>
              <a:t>debe</a:t>
            </a:r>
            <a:r>
              <a:t> </a:t>
            </a:r>
            <a:r>
              <a:rPr err="1"/>
              <a:t>tener</a:t>
            </a:r>
            <a:r>
              <a:t> la </a:t>
            </a:r>
            <a:r>
              <a:rPr err="1"/>
              <a:t>Parte</a:t>
            </a:r>
            <a:r>
              <a:t> A) y dura al </a:t>
            </a:r>
            <a:r>
              <a:rPr err="1"/>
              <a:t>menos</a:t>
            </a:r>
            <a:r>
              <a:t> 6 meses (</a:t>
            </a:r>
            <a:r>
              <a:rPr err="1"/>
              <a:t>puede</a:t>
            </a:r>
            <a:r>
              <a:t> ser </a:t>
            </a:r>
            <a:r>
              <a:rPr err="1"/>
              <a:t>más</a:t>
            </a:r>
            <a:r>
              <a:t> largo </a:t>
            </a:r>
            <a:r>
              <a:rPr err="1"/>
              <a:t>en</a:t>
            </a:r>
            <a:r>
              <a:t> </a:t>
            </a:r>
            <a:r>
              <a:rPr err="1"/>
              <a:t>su</a:t>
            </a:r>
            <a:r>
              <a:t> </a:t>
            </a:r>
            <a:r>
              <a:rPr err="1"/>
              <a:t>estado</a:t>
            </a:r>
            <a:r>
              <a:t>). Medigap se </a:t>
            </a:r>
            <a:r>
              <a:rPr err="1"/>
              <a:t>trata</a:t>
            </a:r>
            <a:r>
              <a:t> con </a:t>
            </a:r>
            <a:r>
              <a:rPr err="1"/>
              <a:t>más</a:t>
            </a:r>
            <a:r>
              <a:t> </a:t>
            </a:r>
            <a:r>
              <a:rPr err="1"/>
              <a:t>detalle</a:t>
            </a:r>
            <a:r>
              <a:t> </a:t>
            </a:r>
            <a:r>
              <a:rPr err="1"/>
              <a:t>en</a:t>
            </a:r>
            <a:r>
              <a:t> </a:t>
            </a:r>
            <a:r>
              <a:rPr err="1"/>
              <a:t>el</a:t>
            </a:r>
            <a:r>
              <a:t> Tema 3. </a:t>
            </a:r>
            <a:endParaRPr sz="11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373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08400"/>
            <a:ext cx="5778500" cy="5572126"/>
          </a:xfrm>
        </p:spPr>
        <p:txBody>
          <a:bodyPr>
            <a:noAutofit/>
          </a:bodyPr>
          <a:lstStyle/>
          <a:p>
            <a:pPr marL="0" indent="0" defTabSz="966612">
              <a:spcBef>
                <a:spcPts val="0"/>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00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300"/>
              </a:spcAft>
              <a:buNone/>
              <a:defRPr sz="1000">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sz="100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sz="1000">
                <a:latin typeface="Arial" panose="020B0604020202020204" pitchFamily="34" charset="0"/>
                <a:cs typeface="Arial" panose="020B0604020202020204" pitchFamily="34" charset="0"/>
              </a:defRPr>
            </a:pPr>
            <a:r>
              <a:rPr>
                <a:solidFill>
                  <a:prstClr val="black"/>
                </a:solidFill>
              </a:rPr>
              <a:t>Si </a:t>
            </a:r>
            <a:r>
              <a:rPr err="1">
                <a:solidFill>
                  <a:prstClr val="black"/>
                </a:solidFill>
              </a:rPr>
              <a:t>usted</a:t>
            </a:r>
            <a:r>
              <a:rPr>
                <a:solidFill>
                  <a:prstClr val="black"/>
                </a:solidFill>
              </a:rPr>
              <a:t> o </a:t>
            </a:r>
            <a:r>
              <a:rPr err="1">
                <a:solidFill>
                  <a:prstClr val="black"/>
                </a:solidFill>
              </a:rPr>
              <a:t>su</a:t>
            </a:r>
            <a:r>
              <a:rPr>
                <a:solidFill>
                  <a:prstClr val="black"/>
                </a:solidFill>
              </a:rPr>
              <a:t> </a:t>
            </a:r>
            <a:r>
              <a:rPr err="1">
                <a:solidFill>
                  <a:prstClr val="black"/>
                </a:solidFill>
              </a:rPr>
              <a:t>cónyuge</a:t>
            </a:r>
            <a:r>
              <a:rPr>
                <a:solidFill>
                  <a:prstClr val="black"/>
                </a:solidFill>
              </a:rPr>
              <a:t> </a:t>
            </a:r>
            <a:r>
              <a:rPr err="1">
                <a:solidFill>
                  <a:prstClr val="black"/>
                </a:solidFill>
              </a:rPr>
              <a:t>siguen</a:t>
            </a:r>
            <a:r>
              <a:rPr>
                <a:solidFill>
                  <a:prstClr val="black"/>
                </a:solidFill>
              </a:rPr>
              <a:t> </a:t>
            </a:r>
            <a:r>
              <a:rPr err="1">
                <a:solidFill>
                  <a:prstClr val="black"/>
                </a:solidFill>
              </a:rPr>
              <a:t>trabajando</a:t>
            </a:r>
            <a:r>
              <a:rPr>
                <a:solidFill>
                  <a:prstClr val="black"/>
                </a:solidFill>
              </a:rPr>
              <a:t>, </a:t>
            </a:r>
            <a:r>
              <a:rPr err="1">
                <a:solidFill>
                  <a:prstClr val="black"/>
                </a:solidFill>
              </a:rPr>
              <a:t>tienen</a:t>
            </a:r>
            <a:r>
              <a:rPr>
                <a:solidFill>
                  <a:prstClr val="black"/>
                </a:solidFill>
              </a:rPr>
              <a:t> un plan de </a:t>
            </a:r>
            <a:r>
              <a:rPr err="1">
                <a:solidFill>
                  <a:prstClr val="black"/>
                </a:solidFill>
              </a:rPr>
              <a:t>salud</a:t>
            </a:r>
            <a:r>
              <a:rPr>
                <a:solidFill>
                  <a:prstClr val="black"/>
                </a:solidFill>
              </a:rPr>
              <a:t> </a:t>
            </a:r>
            <a:r>
              <a:rPr err="1">
                <a:solidFill>
                  <a:prstClr val="black"/>
                </a:solidFill>
              </a:rPr>
              <a:t>grupal</a:t>
            </a:r>
            <a:r>
              <a:rPr>
                <a:solidFill>
                  <a:prstClr val="black"/>
                </a:solidFill>
              </a:rPr>
              <a:t> (GHP) (</a:t>
            </a:r>
            <a:r>
              <a:t>un plan de </a:t>
            </a:r>
            <a:r>
              <a:rPr err="1"/>
              <a:t>salud</a:t>
            </a:r>
            <a:r>
              <a:t> </a:t>
            </a:r>
            <a:r>
              <a:rPr err="1"/>
              <a:t>ofrecido</a:t>
            </a:r>
            <a:r>
              <a:t> </a:t>
            </a:r>
            <a:r>
              <a:rPr err="1"/>
              <a:t>por</a:t>
            </a:r>
            <a:r>
              <a:t> un </a:t>
            </a:r>
            <a:r>
              <a:rPr err="1"/>
              <a:t>empleador</a:t>
            </a:r>
            <a:r>
              <a:t> o </a:t>
            </a:r>
            <a:r>
              <a:rPr err="1"/>
              <a:t>una</a:t>
            </a:r>
            <a:r>
              <a:t> </a:t>
            </a:r>
            <a:r>
              <a:rPr err="1"/>
              <a:t>organización</a:t>
            </a:r>
            <a:r>
              <a:t> de </a:t>
            </a:r>
            <a:r>
              <a:rPr err="1"/>
              <a:t>empleados</a:t>
            </a:r>
            <a:r>
              <a:t> </a:t>
            </a:r>
            <a:r>
              <a:rPr err="1"/>
              <a:t>que</a:t>
            </a:r>
            <a:r>
              <a:t> </a:t>
            </a:r>
            <a:r>
              <a:rPr err="1"/>
              <a:t>proporciona</a:t>
            </a:r>
            <a:r>
              <a:t> </a:t>
            </a:r>
            <a:r>
              <a:rPr err="1"/>
              <a:t>cobertura</a:t>
            </a:r>
            <a:r>
              <a:t> de </a:t>
            </a:r>
            <a:r>
              <a:rPr err="1"/>
              <a:t>salud</a:t>
            </a:r>
            <a:r>
              <a:t> a </a:t>
            </a:r>
            <a:r>
              <a:rPr err="1"/>
              <a:t>los</a:t>
            </a:r>
            <a:r>
              <a:t> </a:t>
            </a:r>
            <a:r>
              <a:rPr err="1"/>
              <a:t>empleados</a:t>
            </a:r>
            <a:r>
              <a:t> y sus </a:t>
            </a:r>
            <a:r>
              <a:rPr err="1"/>
              <a:t>familias</a:t>
            </a:r>
            <a:r>
              <a:t>)</a:t>
            </a:r>
            <a:r>
              <a:rPr>
                <a:solidFill>
                  <a:prstClr val="black"/>
                </a:solidFill>
              </a:rPr>
              <a:t>, y no se </a:t>
            </a:r>
            <a:r>
              <a:rPr err="1">
                <a:solidFill>
                  <a:prstClr val="black"/>
                </a:solidFill>
              </a:rPr>
              <a:t>inscribieron</a:t>
            </a:r>
            <a:r>
              <a:rPr>
                <a:solidFill>
                  <a:prstClr val="black"/>
                </a:solidFill>
              </a:rPr>
              <a:t> </a:t>
            </a:r>
            <a:r>
              <a:rPr err="1">
                <a:solidFill>
                  <a:prstClr val="black"/>
                </a:solidFill>
              </a:rPr>
              <a:t>en</a:t>
            </a:r>
            <a:r>
              <a:rPr>
                <a:solidFill>
                  <a:prstClr val="black"/>
                </a:solidFill>
              </a:rPr>
              <a:t> la </a:t>
            </a:r>
            <a:r>
              <a:rPr err="1">
                <a:solidFill>
                  <a:prstClr val="black"/>
                </a:solidFill>
              </a:rPr>
              <a:t>Parte</a:t>
            </a:r>
            <a:r>
              <a:rPr>
                <a:solidFill>
                  <a:prstClr val="black"/>
                </a:solidFill>
              </a:rPr>
              <a:t> B (o </a:t>
            </a:r>
            <a:r>
              <a:rPr err="1">
                <a:solidFill>
                  <a:prstClr val="black"/>
                </a:solidFill>
              </a:rPr>
              <a:t>en</a:t>
            </a:r>
            <a:r>
              <a:rPr>
                <a:solidFill>
                  <a:prstClr val="black"/>
                </a:solidFill>
              </a:rPr>
              <a:t> la </a:t>
            </a:r>
            <a:r>
              <a:rPr err="1">
                <a:solidFill>
                  <a:prstClr val="black"/>
                </a:solidFill>
              </a:rPr>
              <a:t>Parte</a:t>
            </a:r>
            <a:r>
              <a:rPr>
                <a:solidFill>
                  <a:prstClr val="black"/>
                </a:solidFill>
              </a:rPr>
              <a:t> A </a:t>
            </a:r>
            <a:r>
              <a:rPr err="1">
                <a:solidFill>
                  <a:prstClr val="black"/>
                </a:solidFill>
              </a:rPr>
              <a:t>si</a:t>
            </a:r>
            <a:r>
              <a:rPr>
                <a:solidFill>
                  <a:prstClr val="black"/>
                </a:solidFill>
              </a:rPr>
              <a:t> </a:t>
            </a:r>
            <a:r>
              <a:rPr err="1">
                <a:solidFill>
                  <a:prstClr val="black"/>
                </a:solidFill>
              </a:rPr>
              <a:t>tienen</a:t>
            </a:r>
            <a:r>
              <a:rPr>
                <a:solidFill>
                  <a:prstClr val="black"/>
                </a:solidFill>
              </a:rPr>
              <a:t> </a:t>
            </a:r>
            <a:r>
              <a:rPr err="1">
                <a:solidFill>
                  <a:prstClr val="black"/>
                </a:solidFill>
              </a:rPr>
              <a:t>que</a:t>
            </a:r>
            <a:r>
              <a:rPr>
                <a:solidFill>
                  <a:prstClr val="black"/>
                </a:solidFill>
              </a:rPr>
              <a:t> </a:t>
            </a:r>
            <a:r>
              <a:rPr err="1">
                <a:solidFill>
                  <a:prstClr val="black"/>
                </a:solidFill>
              </a:rPr>
              <a:t>pagarla</a:t>
            </a:r>
            <a:r>
              <a:rPr>
                <a:solidFill>
                  <a:prstClr val="black"/>
                </a:solidFill>
              </a:rPr>
              <a:t>) </a:t>
            </a:r>
            <a:r>
              <a:rPr err="1">
                <a:solidFill>
                  <a:prstClr val="black"/>
                </a:solidFill>
              </a:rPr>
              <a:t>durante</a:t>
            </a:r>
            <a:r>
              <a:rPr>
                <a:solidFill>
                  <a:prstClr val="black"/>
                </a:solidFill>
              </a:rPr>
              <a:t> </a:t>
            </a:r>
            <a:r>
              <a:rPr err="1">
                <a:solidFill>
                  <a:prstClr val="black"/>
                </a:solidFill>
              </a:rPr>
              <a:t>su</a:t>
            </a:r>
            <a:r>
              <a:rPr>
                <a:solidFill>
                  <a:prstClr val="black"/>
                </a:solidFill>
              </a:rPr>
              <a:t> IEP, es </a:t>
            </a:r>
            <a:r>
              <a:rPr err="1">
                <a:solidFill>
                  <a:prstClr val="black"/>
                </a:solidFill>
              </a:rPr>
              <a:t>posible</a:t>
            </a:r>
            <a:r>
              <a:rPr>
                <a:solidFill>
                  <a:prstClr val="black"/>
                </a:solidFill>
              </a:rPr>
              <a:t> </a:t>
            </a:r>
            <a:r>
              <a:rPr err="1">
                <a:solidFill>
                  <a:prstClr val="black"/>
                </a:solidFill>
              </a:rPr>
              <a:t>que</a:t>
            </a:r>
            <a:r>
              <a:rPr>
                <a:solidFill>
                  <a:prstClr val="black"/>
                </a:solidFill>
              </a:rPr>
              <a:t> </a:t>
            </a:r>
            <a:r>
              <a:rPr err="1">
                <a:solidFill>
                  <a:prstClr val="black"/>
                </a:solidFill>
              </a:rPr>
              <a:t>puedan</a:t>
            </a:r>
            <a:r>
              <a:rPr>
                <a:solidFill>
                  <a:prstClr val="black"/>
                </a:solidFill>
              </a:rPr>
              <a:t> </a:t>
            </a:r>
            <a:r>
              <a:rPr err="1"/>
              <a:t>inscribirse</a:t>
            </a:r>
            <a:r>
              <a:t> </a:t>
            </a:r>
            <a:r>
              <a:rPr err="1"/>
              <a:t>durante</a:t>
            </a:r>
            <a:r>
              <a:t> un SEP. Un SEP le </a:t>
            </a:r>
            <a:r>
              <a:rPr err="1"/>
              <a:t>permite</a:t>
            </a:r>
            <a:r>
              <a:t> </a:t>
            </a:r>
            <a:r>
              <a:rPr err="1"/>
              <a:t>inscribirse</a:t>
            </a:r>
            <a:r>
              <a:t> </a:t>
            </a:r>
            <a:r>
              <a:rPr err="1"/>
              <a:t>después</a:t>
            </a:r>
            <a:r>
              <a:t> de </a:t>
            </a:r>
            <a:r>
              <a:rPr err="1"/>
              <a:t>su</a:t>
            </a:r>
            <a:r>
              <a:t> IEP y no </a:t>
            </a:r>
            <a:r>
              <a:rPr err="1"/>
              <a:t>esperar</a:t>
            </a:r>
            <a:r>
              <a:t> al GEP. Si es </a:t>
            </a:r>
            <a:r>
              <a:rPr err="1"/>
              <a:t>elegible</a:t>
            </a:r>
            <a:r>
              <a:t>, </a:t>
            </a:r>
            <a:r>
              <a:rPr err="1"/>
              <a:t>por</a:t>
            </a:r>
            <a:r>
              <a:t> lo general no </a:t>
            </a:r>
            <a:r>
              <a:rPr err="1"/>
              <a:t>tendrá</a:t>
            </a:r>
            <a:r>
              <a:t> </a:t>
            </a:r>
            <a:r>
              <a:rPr err="1"/>
              <a:t>que</a:t>
            </a:r>
            <a:r>
              <a:t> </a:t>
            </a:r>
            <a:r>
              <a:rPr err="1"/>
              <a:t>pagar</a:t>
            </a:r>
            <a:r>
              <a:t> </a:t>
            </a:r>
            <a:r>
              <a:rPr err="1"/>
              <a:t>una</a:t>
            </a:r>
            <a:r>
              <a:t> </a:t>
            </a:r>
            <a:r>
              <a:rPr lang="en-US" err="1"/>
              <a:t>multa</a:t>
            </a:r>
            <a:r>
              <a:rPr lang="en-US"/>
              <a:t> </a:t>
            </a:r>
            <a:r>
              <a:rPr err="1"/>
              <a:t>por</a:t>
            </a:r>
            <a:r>
              <a:t> </a:t>
            </a:r>
            <a:r>
              <a:rPr err="1"/>
              <a:t>inscripción</a:t>
            </a:r>
            <a:r>
              <a:t> </a:t>
            </a:r>
            <a:r>
              <a:rPr err="1"/>
              <a:t>tardía</a:t>
            </a:r>
            <a:r>
              <a:t>, </a:t>
            </a:r>
            <a:r>
              <a:rPr err="1"/>
              <a:t>pero</a:t>
            </a:r>
            <a:r>
              <a:t> </a:t>
            </a:r>
            <a:r>
              <a:rPr err="1"/>
              <a:t>este</a:t>
            </a:r>
            <a:r>
              <a:t> SEP es </a:t>
            </a:r>
            <a:r>
              <a:rPr err="1"/>
              <a:t>limitado</a:t>
            </a:r>
            <a:r>
              <a:t>.</a:t>
            </a:r>
          </a:p>
          <a:p>
            <a:pPr marL="0" indent="0">
              <a:spcBef>
                <a:spcPts val="0"/>
              </a:spcBef>
              <a:spcAft>
                <a:spcPts val="600"/>
              </a:spcAft>
              <a:buNone/>
              <a:defRPr sz="1000">
                <a:latin typeface="Arial" panose="020B0604020202020204" pitchFamily="34" charset="0"/>
                <a:cs typeface="Arial" panose="020B0604020202020204" pitchFamily="34" charset="0"/>
              </a:defRPr>
            </a:pPr>
            <a:r>
              <a:t>Si </a:t>
            </a:r>
            <a:r>
              <a:rPr err="1"/>
              <a:t>tiene</a:t>
            </a:r>
            <a:r>
              <a:t> 65 </a:t>
            </a:r>
            <a:r>
              <a:rPr err="1"/>
              <a:t>años</a:t>
            </a:r>
            <a:r>
              <a:t> o </a:t>
            </a:r>
            <a:r>
              <a:rPr err="1"/>
              <a:t>más</a:t>
            </a:r>
            <a:r>
              <a:t>, </a:t>
            </a:r>
            <a:r>
              <a:rPr err="1"/>
              <a:t>su</a:t>
            </a:r>
            <a:r>
              <a:t> </a:t>
            </a:r>
            <a:r>
              <a:rPr err="1"/>
              <a:t>cobertura</a:t>
            </a:r>
            <a:r>
              <a:t> de GHP </a:t>
            </a:r>
            <a:r>
              <a:rPr err="1"/>
              <a:t>debe</a:t>
            </a:r>
            <a:r>
              <a:t> </a:t>
            </a:r>
            <a:r>
              <a:rPr err="1"/>
              <a:t>basarse</a:t>
            </a:r>
            <a:r>
              <a:t> </a:t>
            </a:r>
            <a:r>
              <a:rPr err="1"/>
              <a:t>en</a:t>
            </a:r>
            <a:r>
              <a:t> </a:t>
            </a:r>
            <a:r>
              <a:rPr err="1"/>
              <a:t>su</a:t>
            </a:r>
            <a:r>
              <a:t> </a:t>
            </a:r>
            <a:r>
              <a:rPr err="1"/>
              <a:t>propio</a:t>
            </a:r>
            <a:r>
              <a:t> </a:t>
            </a:r>
            <a:r>
              <a:rPr err="1"/>
              <a:t>empleo</a:t>
            </a:r>
            <a:r>
              <a:t> actual o </a:t>
            </a:r>
            <a:r>
              <a:rPr err="1"/>
              <a:t>en</a:t>
            </a:r>
            <a:r>
              <a:t> </a:t>
            </a:r>
            <a:r>
              <a:rPr err="1"/>
              <a:t>el</a:t>
            </a:r>
            <a:r>
              <a:t> de </a:t>
            </a:r>
            <a:r>
              <a:rPr err="1"/>
              <a:t>su</a:t>
            </a:r>
            <a:r>
              <a:t> </a:t>
            </a:r>
            <a:r>
              <a:rPr err="1"/>
              <a:t>cónyuge</a:t>
            </a:r>
            <a:r>
              <a:t>. Si </a:t>
            </a:r>
            <a:r>
              <a:rPr err="1"/>
              <a:t>tiene</a:t>
            </a:r>
            <a:r>
              <a:t> Medicare </a:t>
            </a:r>
            <a:r>
              <a:rPr err="1"/>
              <a:t>por</a:t>
            </a:r>
            <a:r>
              <a:t> </a:t>
            </a:r>
            <a:r>
              <a:rPr err="1"/>
              <a:t>discapacidad</a:t>
            </a:r>
            <a:r>
              <a:t>, también </a:t>
            </a:r>
            <a:r>
              <a:rPr err="1"/>
              <a:t>puede</a:t>
            </a:r>
            <a:r>
              <a:t> </a:t>
            </a:r>
            <a:r>
              <a:rPr err="1"/>
              <a:t>tener</a:t>
            </a:r>
            <a:r>
              <a:t> </a:t>
            </a:r>
            <a:r>
              <a:rPr err="1"/>
              <a:t>cobertura</a:t>
            </a:r>
            <a:r>
              <a:t> de GHP </a:t>
            </a:r>
            <a:r>
              <a:rPr err="1"/>
              <a:t>basada</a:t>
            </a:r>
            <a:r>
              <a:t> </a:t>
            </a:r>
            <a:r>
              <a:rPr err="1"/>
              <a:t>en</a:t>
            </a:r>
            <a:r>
              <a:t> </a:t>
            </a:r>
            <a:r>
              <a:rPr err="1"/>
              <a:t>el</a:t>
            </a:r>
            <a:r>
              <a:t> </a:t>
            </a:r>
            <a:r>
              <a:rPr err="1"/>
              <a:t>empleo</a:t>
            </a:r>
            <a:r>
              <a:t> actual de un familiar. </a:t>
            </a:r>
            <a:br>
              <a:rPr lang="en-US" sz="1000">
                <a:latin typeface="Arial" panose="020B0604020202020204" pitchFamily="34" charset="0"/>
                <a:cs typeface="Arial" panose="020B0604020202020204" pitchFamily="34" charset="0"/>
              </a:rPr>
            </a:br>
            <a:r>
              <a:rPr b="1"/>
              <a:t>NOTA</a:t>
            </a:r>
            <a:r>
              <a:t>: Si </a:t>
            </a:r>
            <a:r>
              <a:rPr err="1"/>
              <a:t>tiene</a:t>
            </a:r>
            <a:r>
              <a:t> </a:t>
            </a:r>
            <a:r>
              <a:rPr err="1"/>
              <a:t>una</a:t>
            </a:r>
            <a:r>
              <a:t> </a:t>
            </a:r>
            <a:r>
              <a:rPr err="1"/>
              <a:t>discapacidad</a:t>
            </a:r>
            <a:r>
              <a:t> y la </a:t>
            </a:r>
            <a:r>
              <a:rPr err="1"/>
              <a:t>cobertura</a:t>
            </a:r>
            <a:r>
              <a:t> del GHP se </a:t>
            </a:r>
            <a:r>
              <a:rPr err="1"/>
              <a:t>basa</a:t>
            </a:r>
            <a:r>
              <a:t> </a:t>
            </a:r>
            <a:r>
              <a:rPr err="1"/>
              <a:t>en</a:t>
            </a:r>
            <a:r>
              <a:t> </a:t>
            </a:r>
            <a:r>
              <a:rPr err="1"/>
              <a:t>el</a:t>
            </a:r>
            <a:r>
              <a:t> </a:t>
            </a:r>
            <a:r>
              <a:rPr err="1"/>
              <a:t>empleo</a:t>
            </a:r>
            <a:r>
              <a:t> actual de un familiar (</a:t>
            </a:r>
            <a:r>
              <a:rPr err="1"/>
              <a:t>que</a:t>
            </a:r>
            <a:r>
              <a:t> no sea </a:t>
            </a:r>
            <a:r>
              <a:rPr err="1"/>
              <a:t>su</a:t>
            </a:r>
            <a:r>
              <a:t> </a:t>
            </a:r>
            <a:r>
              <a:rPr err="1"/>
              <a:t>cónyuge</a:t>
            </a:r>
            <a:r>
              <a:t>), </a:t>
            </a:r>
            <a:r>
              <a:rPr err="1"/>
              <a:t>el</a:t>
            </a:r>
            <a:r>
              <a:t> </a:t>
            </a:r>
            <a:r>
              <a:rPr err="1"/>
              <a:t>empleador</a:t>
            </a:r>
            <a:r>
              <a:t> </a:t>
            </a:r>
            <a:r>
              <a:rPr err="1"/>
              <a:t>que</a:t>
            </a:r>
            <a:r>
              <a:t> </a:t>
            </a:r>
            <a:r>
              <a:rPr err="1"/>
              <a:t>ofrece</a:t>
            </a:r>
            <a:r>
              <a:t> </a:t>
            </a:r>
            <a:r>
              <a:rPr err="1"/>
              <a:t>el</a:t>
            </a:r>
            <a:r>
              <a:t> GHP </a:t>
            </a:r>
            <a:r>
              <a:rPr err="1"/>
              <a:t>debe</a:t>
            </a:r>
            <a:r>
              <a:t> </a:t>
            </a:r>
            <a:r>
              <a:rPr err="1"/>
              <a:t>tener</a:t>
            </a:r>
            <a:r>
              <a:t> 100 </a:t>
            </a:r>
            <a:r>
              <a:rPr err="1"/>
              <a:t>empleados</a:t>
            </a:r>
            <a:r>
              <a:t> o </a:t>
            </a:r>
            <a:r>
              <a:rPr err="1"/>
              <a:t>más</a:t>
            </a:r>
            <a:r>
              <a:t> para </a:t>
            </a:r>
            <a:r>
              <a:rPr err="1"/>
              <a:t>que</a:t>
            </a:r>
            <a:r>
              <a:t> </a:t>
            </a:r>
            <a:r>
              <a:rPr err="1"/>
              <a:t>usted</a:t>
            </a:r>
            <a:r>
              <a:t> </a:t>
            </a:r>
            <a:r>
              <a:rPr err="1"/>
              <a:t>pueda</a:t>
            </a:r>
            <a:r>
              <a:t> </a:t>
            </a:r>
            <a:r>
              <a:rPr err="1"/>
              <a:t>obtener</a:t>
            </a:r>
            <a:r>
              <a:t> un SEP. Es </a:t>
            </a:r>
            <a:r>
              <a:rPr err="1"/>
              <a:t>importante</a:t>
            </a:r>
            <a:r>
              <a:t> </a:t>
            </a:r>
            <a:r>
              <a:rPr err="1"/>
              <a:t>señalar</a:t>
            </a:r>
            <a:r>
              <a:t> </a:t>
            </a:r>
            <a:r>
              <a:rPr err="1"/>
              <a:t>que</a:t>
            </a:r>
            <a:r>
              <a:t> la </a:t>
            </a:r>
            <a:r>
              <a:rPr err="1"/>
              <a:t>cobertura</a:t>
            </a:r>
            <a:r>
              <a:t> de COBRA (Ley de </a:t>
            </a:r>
            <a:r>
              <a:rPr err="1"/>
              <a:t>Reconciliación</a:t>
            </a:r>
            <a:r>
              <a:t> de </a:t>
            </a:r>
            <a:r>
              <a:rPr err="1"/>
              <a:t>Presupuesto</a:t>
            </a:r>
            <a:r>
              <a:t> </a:t>
            </a:r>
            <a:r>
              <a:rPr err="1"/>
              <a:t>Ómnibus</a:t>
            </a:r>
            <a:r>
              <a:t> </a:t>
            </a:r>
            <a:r>
              <a:rPr lang="en-US" err="1"/>
              <a:t>Consolidado</a:t>
            </a:r>
            <a:r>
              <a:t>), la </a:t>
            </a:r>
            <a:r>
              <a:rPr err="1"/>
              <a:t>cobertura</a:t>
            </a:r>
            <a:r>
              <a:t> a </a:t>
            </a:r>
            <a:r>
              <a:rPr err="1"/>
              <a:t>través</a:t>
            </a:r>
            <a:r>
              <a:t> de un plan de </a:t>
            </a:r>
            <a:r>
              <a:rPr err="1"/>
              <a:t>salud</a:t>
            </a:r>
            <a:r>
              <a:t> para </a:t>
            </a:r>
            <a:r>
              <a:rPr err="1"/>
              <a:t>jubilados</a:t>
            </a:r>
            <a:r>
              <a:t>, la </a:t>
            </a:r>
            <a:r>
              <a:rPr err="1"/>
              <a:t>cobertura</a:t>
            </a:r>
            <a:r>
              <a:t> de </a:t>
            </a:r>
            <a:r>
              <a:rPr err="1"/>
              <a:t>Asuntos</a:t>
            </a:r>
            <a:r>
              <a:t> para </a:t>
            </a:r>
            <a:r>
              <a:rPr err="1"/>
              <a:t>los</a:t>
            </a:r>
            <a:r>
              <a:t> </a:t>
            </a:r>
            <a:r>
              <a:rPr err="1"/>
              <a:t>Veteranos</a:t>
            </a:r>
            <a:r>
              <a:t> (VA) y la </a:t>
            </a:r>
            <a:r>
              <a:rPr err="1"/>
              <a:t>cobertura</a:t>
            </a:r>
            <a:r>
              <a:t> de </a:t>
            </a:r>
            <a:r>
              <a:rPr err="1"/>
              <a:t>salud</a:t>
            </a:r>
            <a:r>
              <a:t> individual (</a:t>
            </a:r>
            <a:r>
              <a:rPr err="1"/>
              <a:t>como</a:t>
            </a:r>
            <a:r>
              <a:t> a </a:t>
            </a:r>
            <a:r>
              <a:rPr err="1"/>
              <a:t>través</a:t>
            </a:r>
            <a:r>
              <a:t> de </a:t>
            </a:r>
            <a:r>
              <a:rPr lang="en-US"/>
              <a:t>Mercado de </a:t>
            </a:r>
            <a:r>
              <a:rPr lang="en-US" err="1"/>
              <a:t>Seguros</a:t>
            </a:r>
            <a:r>
              <a:rPr lang="en-US"/>
              <a:t> </a:t>
            </a:r>
            <a:r>
              <a:rPr lang="en-US" err="1"/>
              <a:t>Médicos</a:t>
            </a:r>
            <a:r>
              <a:t>) no se </a:t>
            </a:r>
            <a:r>
              <a:rPr err="1"/>
              <a:t>consideran</a:t>
            </a:r>
            <a:r>
              <a:t> </a:t>
            </a:r>
            <a:r>
              <a:rPr err="1"/>
              <a:t>coberturas</a:t>
            </a:r>
            <a:r>
              <a:t> </a:t>
            </a:r>
            <a:r>
              <a:rPr err="1"/>
              <a:t>basadas</a:t>
            </a:r>
            <a:r>
              <a:t> </a:t>
            </a:r>
            <a:r>
              <a:rPr err="1"/>
              <a:t>en</a:t>
            </a:r>
            <a:r>
              <a:t> </a:t>
            </a:r>
            <a:r>
              <a:rPr err="1"/>
              <a:t>el</a:t>
            </a:r>
            <a:r>
              <a:t> </a:t>
            </a:r>
            <a:r>
              <a:rPr err="1"/>
              <a:t>empleo</a:t>
            </a:r>
            <a:r>
              <a:t> actual.</a:t>
            </a:r>
          </a:p>
          <a:p>
            <a:pPr marL="0" indent="0" defTabSz="966612" fontAlgn="base">
              <a:spcBef>
                <a:spcPts val="0"/>
              </a:spcBef>
              <a:spcAft>
                <a:spcPts val="300"/>
              </a:spcAft>
              <a:buNone/>
              <a:defRPr sz="1000">
                <a:latin typeface="Arial" panose="020B0604020202020204" pitchFamily="34" charset="0"/>
                <a:cs typeface="Arial" panose="020B0604020202020204" pitchFamily="34" charset="0"/>
              </a:defRPr>
            </a:pPr>
            <a:r>
              <a:rPr err="1"/>
              <a:t>Puede</a:t>
            </a:r>
            <a:r>
              <a:t> </a:t>
            </a:r>
            <a:r>
              <a:rPr err="1"/>
              <a:t>inscribirse</a:t>
            </a:r>
            <a:r>
              <a:t> </a:t>
            </a:r>
            <a:r>
              <a:rPr err="1"/>
              <a:t>en</a:t>
            </a:r>
            <a:r>
              <a:t> la </a:t>
            </a:r>
            <a:r>
              <a:rPr err="1"/>
              <a:t>Parte</a:t>
            </a:r>
            <a:r>
              <a:t> A (</a:t>
            </a:r>
            <a:r>
              <a:rPr err="1"/>
              <a:t>si</a:t>
            </a:r>
            <a:r>
              <a:t> </a:t>
            </a:r>
            <a:r>
              <a:rPr err="1"/>
              <a:t>tiene</a:t>
            </a:r>
            <a:r>
              <a:t> </a:t>
            </a:r>
            <a:r>
              <a:rPr err="1"/>
              <a:t>que</a:t>
            </a:r>
            <a:r>
              <a:t> </a:t>
            </a:r>
            <a:r>
              <a:rPr err="1"/>
              <a:t>pagar</a:t>
            </a:r>
            <a:r>
              <a:t> </a:t>
            </a:r>
            <a:r>
              <a:rPr err="1"/>
              <a:t>por</a:t>
            </a:r>
            <a:r>
              <a:t> </a:t>
            </a:r>
            <a:r>
              <a:rPr err="1"/>
              <a:t>ella</a:t>
            </a:r>
            <a:r>
              <a:t>) y/o </a:t>
            </a:r>
            <a:r>
              <a:rPr err="1"/>
              <a:t>en</a:t>
            </a:r>
            <a:r>
              <a:t> la </a:t>
            </a:r>
            <a:r>
              <a:rPr err="1"/>
              <a:t>Parte</a:t>
            </a:r>
            <a:r>
              <a:t> B:</a:t>
            </a:r>
          </a:p>
          <a:p>
            <a:pPr marL="114300" indent="-114300" defTabSz="966612" fontAlgn="base">
              <a:spcBef>
                <a:spcPts val="0"/>
              </a:spcBef>
              <a:spcAft>
                <a:spcPts val="300"/>
              </a:spcAft>
              <a:defRPr sz="1000">
                <a:latin typeface="Arial" panose="020B0604020202020204" pitchFamily="34" charset="0"/>
                <a:cs typeface="Arial" panose="020B0604020202020204" pitchFamily="34" charset="0"/>
              </a:defRPr>
            </a:pPr>
            <a:r>
              <a:rPr err="1"/>
              <a:t>Cualquier</a:t>
            </a:r>
            <a:r>
              <a:t> </a:t>
            </a:r>
            <a:r>
              <a:rPr err="1"/>
              <a:t>momento</a:t>
            </a:r>
            <a:r>
              <a:t> </a:t>
            </a:r>
            <a:r>
              <a:rPr err="1"/>
              <a:t>en</a:t>
            </a:r>
            <a:r>
              <a:t> </a:t>
            </a:r>
            <a:r>
              <a:rPr err="1"/>
              <a:t>que</a:t>
            </a:r>
            <a:r>
              <a:t> </a:t>
            </a:r>
            <a:r>
              <a:rPr err="1"/>
              <a:t>siga</a:t>
            </a:r>
            <a:r>
              <a:t> </a:t>
            </a:r>
            <a:r>
              <a:rPr err="1"/>
              <a:t>cubierto</a:t>
            </a:r>
            <a:r>
              <a:t> </a:t>
            </a:r>
            <a:r>
              <a:rPr err="1"/>
              <a:t>por</a:t>
            </a:r>
            <a:r>
              <a:t> </a:t>
            </a:r>
            <a:r>
              <a:rPr err="1"/>
              <a:t>el</a:t>
            </a:r>
            <a:r>
              <a:t> GHP.</a:t>
            </a:r>
          </a:p>
          <a:p>
            <a:pPr marL="114300" indent="-114300" defTabSz="966612" fontAlgn="base">
              <a:spcBef>
                <a:spcPts val="0"/>
              </a:spcBef>
              <a:spcAft>
                <a:spcPts val="600"/>
              </a:spcAft>
              <a:defRPr sz="1000">
                <a:latin typeface="Arial" panose="020B0604020202020204" pitchFamily="34" charset="0"/>
                <a:cs typeface="Arial" panose="020B0604020202020204" pitchFamily="34" charset="0"/>
              </a:defRPr>
            </a:pPr>
            <a:r>
              <a:t>Durante </a:t>
            </a:r>
            <a:r>
              <a:rPr err="1"/>
              <a:t>el</a:t>
            </a:r>
            <a:r>
              <a:t> </a:t>
            </a:r>
            <a:r>
              <a:rPr err="1"/>
              <a:t>período</a:t>
            </a:r>
            <a:r>
              <a:t> de 8 meses </a:t>
            </a:r>
            <a:r>
              <a:rPr err="1"/>
              <a:t>que</a:t>
            </a:r>
            <a:r>
              <a:t> </a:t>
            </a:r>
            <a:r>
              <a:rPr err="1"/>
              <a:t>comienza</a:t>
            </a:r>
            <a:r>
              <a:t> </a:t>
            </a:r>
            <a:r>
              <a:rPr err="1"/>
              <a:t>el</a:t>
            </a:r>
            <a:r>
              <a:t> </a:t>
            </a:r>
            <a:r>
              <a:rPr err="1"/>
              <a:t>mes</a:t>
            </a:r>
            <a:r>
              <a:t> </a:t>
            </a:r>
            <a:r>
              <a:rPr err="1"/>
              <a:t>después</a:t>
            </a:r>
            <a:r>
              <a:t> de </a:t>
            </a:r>
            <a:r>
              <a:rPr err="1"/>
              <a:t>que</a:t>
            </a:r>
            <a:r>
              <a:t> termina </a:t>
            </a:r>
            <a:r>
              <a:rPr err="1"/>
              <a:t>el</a:t>
            </a:r>
            <a:r>
              <a:t> </a:t>
            </a:r>
            <a:r>
              <a:rPr err="1"/>
              <a:t>empleo</a:t>
            </a:r>
            <a:r>
              <a:t> o termina la </a:t>
            </a:r>
            <a:r>
              <a:rPr err="1"/>
              <a:t>cobertura</a:t>
            </a:r>
            <a:r>
              <a:t>, lo </a:t>
            </a:r>
            <a:r>
              <a:rPr err="1"/>
              <a:t>que</a:t>
            </a:r>
            <a:r>
              <a:t> </a:t>
            </a:r>
            <a:r>
              <a:rPr err="1"/>
              <a:t>ocurra</a:t>
            </a:r>
            <a:r>
              <a:t> primero.</a:t>
            </a:r>
          </a:p>
          <a:p>
            <a:pPr marL="0" indent="0" defTabSz="966612">
              <a:spcBef>
                <a:spcPts val="0"/>
              </a:spcBef>
              <a:spcAft>
                <a:spcPts val="600"/>
              </a:spcAft>
              <a:buNone/>
              <a:defRPr sz="1000">
                <a:latin typeface="Arial" panose="020B0604020202020204" pitchFamily="34" charset="0"/>
                <a:cs typeface="Arial" panose="020B0604020202020204" pitchFamily="34" charset="0"/>
              </a:defRPr>
            </a:pPr>
            <a:r>
              <a:t>Si se inscribe </a:t>
            </a:r>
            <a:r>
              <a:rPr err="1"/>
              <a:t>en</a:t>
            </a:r>
            <a:r>
              <a:t> Medicare </a:t>
            </a:r>
            <a:r>
              <a:rPr err="1"/>
              <a:t>durante</a:t>
            </a:r>
            <a:r>
              <a:t> </a:t>
            </a:r>
            <a:r>
              <a:rPr err="1"/>
              <a:t>su</a:t>
            </a:r>
            <a:r>
              <a:t> SEP, </a:t>
            </a:r>
            <a:r>
              <a:rPr err="1"/>
              <a:t>puede</a:t>
            </a:r>
            <a:r>
              <a:t> </a:t>
            </a:r>
            <a:r>
              <a:rPr err="1"/>
              <a:t>unirse</a:t>
            </a:r>
            <a:r>
              <a:t> a un plan Medicare Advantage (</a:t>
            </a:r>
            <a:r>
              <a:rPr err="1"/>
              <a:t>debe</a:t>
            </a:r>
            <a:r>
              <a:t> </a:t>
            </a:r>
            <a:r>
              <a:rPr err="1"/>
              <a:t>tener</a:t>
            </a:r>
            <a:r>
              <a:t> la </a:t>
            </a:r>
            <a:r>
              <a:rPr err="1"/>
              <a:t>Parte</a:t>
            </a:r>
            <a:r>
              <a:t> A y la </a:t>
            </a:r>
            <a:r>
              <a:rPr err="1"/>
              <a:t>Parte</a:t>
            </a:r>
            <a:r>
              <a:t> B) y a un plan de </a:t>
            </a:r>
            <a:r>
              <a:rPr err="1"/>
              <a:t>medicamentos</a:t>
            </a:r>
            <a:r>
              <a:t> (</a:t>
            </a:r>
            <a:r>
              <a:rPr err="1"/>
              <a:t>si</a:t>
            </a:r>
            <a:r>
              <a:t> </a:t>
            </a:r>
            <a:r>
              <a:rPr err="1"/>
              <a:t>tiene</a:t>
            </a:r>
            <a:r>
              <a:t> la </a:t>
            </a:r>
            <a:r>
              <a:rPr err="1"/>
              <a:t>Parte</a:t>
            </a:r>
            <a:r>
              <a:t> A y/o la </a:t>
            </a:r>
            <a:r>
              <a:rPr err="1"/>
              <a:t>Parte</a:t>
            </a:r>
            <a:r>
              <a:t> B).</a:t>
            </a:r>
          </a:p>
          <a:p>
            <a:pPr marL="0" indent="0" defTabSz="966612">
              <a:spcBef>
                <a:spcPts val="0"/>
              </a:spcBef>
              <a:spcAft>
                <a:spcPts val="600"/>
              </a:spcAft>
              <a:buNone/>
              <a:defRPr sz="1000">
                <a:latin typeface="Arial" panose="020B0604020202020204" pitchFamily="34" charset="0"/>
                <a:cs typeface="Arial" panose="020B0604020202020204" pitchFamily="34" charset="0"/>
              </a:defRPr>
            </a:pPr>
            <a:r>
              <a:t>Si no se inscribe </a:t>
            </a:r>
            <a:r>
              <a:rPr err="1"/>
              <a:t>en</a:t>
            </a:r>
            <a:r>
              <a:t> Medicare </a:t>
            </a:r>
            <a:r>
              <a:rPr err="1"/>
              <a:t>durante</a:t>
            </a:r>
            <a:r>
              <a:t> </a:t>
            </a:r>
            <a:r>
              <a:rPr err="1"/>
              <a:t>el</a:t>
            </a:r>
            <a:r>
              <a:t> SEP, </a:t>
            </a:r>
            <a:r>
              <a:rPr err="1"/>
              <a:t>tendrá</a:t>
            </a:r>
            <a:r>
              <a:t> </a:t>
            </a:r>
            <a:r>
              <a:rPr err="1"/>
              <a:t>que</a:t>
            </a:r>
            <a:r>
              <a:t> </a:t>
            </a:r>
            <a:r>
              <a:rPr err="1"/>
              <a:t>esperar</a:t>
            </a:r>
            <a:r>
              <a:rPr>
                <a:solidFill>
                  <a:prstClr val="black"/>
                </a:solidFill>
              </a:rPr>
              <a:t> hasta </a:t>
            </a:r>
            <a:r>
              <a:rPr err="1">
                <a:solidFill>
                  <a:prstClr val="black"/>
                </a:solidFill>
              </a:rPr>
              <a:t>el</a:t>
            </a:r>
            <a:r>
              <a:rPr>
                <a:solidFill>
                  <a:prstClr val="black"/>
                </a:solidFill>
              </a:rPr>
              <a:t> </a:t>
            </a:r>
            <a:r>
              <a:rPr err="1">
                <a:solidFill>
                  <a:prstClr val="black"/>
                </a:solidFill>
              </a:rPr>
              <a:t>siguiente</a:t>
            </a:r>
            <a:r>
              <a:rPr>
                <a:solidFill>
                  <a:prstClr val="black"/>
                </a:solidFill>
              </a:rPr>
              <a:t> GEP para </a:t>
            </a:r>
            <a:r>
              <a:rPr err="1">
                <a:solidFill>
                  <a:prstClr val="black"/>
                </a:solidFill>
              </a:rPr>
              <a:t>inscribirse</a:t>
            </a:r>
            <a:r>
              <a:rPr>
                <a:solidFill>
                  <a:prstClr val="black"/>
                </a:solidFill>
              </a:rPr>
              <a:t>, </a:t>
            </a:r>
            <a:r>
              <a:rPr err="1">
                <a:solidFill>
                  <a:prstClr val="black"/>
                </a:solidFill>
              </a:rPr>
              <a:t>tendrá</a:t>
            </a:r>
            <a:r>
              <a:rPr>
                <a:solidFill>
                  <a:prstClr val="black"/>
                </a:solidFill>
              </a:rPr>
              <a:t> </a:t>
            </a:r>
            <a:r>
              <a:rPr err="1">
                <a:solidFill>
                  <a:prstClr val="black"/>
                </a:solidFill>
              </a:rPr>
              <a:t>una</a:t>
            </a:r>
            <a:r>
              <a:rPr>
                <a:solidFill>
                  <a:prstClr val="black"/>
                </a:solidFill>
              </a:rPr>
              <a:t> </a:t>
            </a:r>
            <a:r>
              <a:rPr err="1">
                <a:solidFill>
                  <a:prstClr val="black"/>
                </a:solidFill>
              </a:rPr>
              <a:t>brecha</a:t>
            </a:r>
            <a:r>
              <a:rPr>
                <a:solidFill>
                  <a:prstClr val="black"/>
                </a:solidFill>
              </a:rPr>
              <a:t> </a:t>
            </a:r>
            <a:r>
              <a:rPr err="1">
                <a:solidFill>
                  <a:prstClr val="black"/>
                </a:solidFill>
              </a:rPr>
              <a:t>en</a:t>
            </a:r>
            <a:r>
              <a:rPr>
                <a:solidFill>
                  <a:prstClr val="black"/>
                </a:solidFill>
              </a:rPr>
              <a:t> </a:t>
            </a:r>
            <a:r>
              <a:rPr err="1">
                <a:solidFill>
                  <a:prstClr val="black"/>
                </a:solidFill>
              </a:rPr>
              <a:t>su</a:t>
            </a:r>
            <a:r>
              <a:rPr>
                <a:solidFill>
                  <a:prstClr val="black"/>
                </a:solidFill>
              </a:rPr>
              <a:t> </a:t>
            </a:r>
            <a:r>
              <a:rPr err="1">
                <a:solidFill>
                  <a:prstClr val="black"/>
                </a:solidFill>
              </a:rPr>
              <a:t>cobertura</a:t>
            </a:r>
            <a:r>
              <a:rPr>
                <a:solidFill>
                  <a:prstClr val="black"/>
                </a:solidFill>
              </a:rPr>
              <a:t> y es </a:t>
            </a:r>
            <a:r>
              <a:rPr err="1">
                <a:solidFill>
                  <a:prstClr val="black"/>
                </a:solidFill>
              </a:rPr>
              <a:t>posible</a:t>
            </a:r>
            <a:r>
              <a:rPr>
                <a:solidFill>
                  <a:prstClr val="black"/>
                </a:solidFill>
              </a:rPr>
              <a:t> </a:t>
            </a:r>
            <a:r>
              <a:rPr err="1">
                <a:solidFill>
                  <a:prstClr val="black"/>
                </a:solidFill>
              </a:rPr>
              <a:t>que</a:t>
            </a:r>
            <a:r>
              <a:rPr>
                <a:solidFill>
                  <a:prstClr val="black"/>
                </a:solidFill>
              </a:rPr>
              <a:t> </a:t>
            </a:r>
            <a:r>
              <a:rPr err="1">
                <a:solidFill>
                  <a:prstClr val="black"/>
                </a:solidFill>
              </a:rPr>
              <a:t>tenga</a:t>
            </a:r>
            <a:r>
              <a:rPr>
                <a:solidFill>
                  <a:prstClr val="black"/>
                </a:solidFill>
              </a:rPr>
              <a:t> </a:t>
            </a:r>
            <a:r>
              <a:rPr err="1">
                <a:solidFill>
                  <a:prstClr val="black"/>
                </a:solidFill>
              </a:rPr>
              <a:t>que</a:t>
            </a:r>
            <a:r>
              <a:rPr>
                <a:solidFill>
                  <a:prstClr val="black"/>
                </a:solidFill>
              </a:rPr>
              <a:t> </a:t>
            </a:r>
            <a:r>
              <a:rPr err="1">
                <a:solidFill>
                  <a:prstClr val="black"/>
                </a:solidFill>
              </a:rPr>
              <a:t>pagar</a:t>
            </a:r>
            <a:r>
              <a:rPr>
                <a:solidFill>
                  <a:prstClr val="black"/>
                </a:solidFill>
              </a:rPr>
              <a:t> </a:t>
            </a:r>
            <a:r>
              <a:rPr err="1">
                <a:solidFill>
                  <a:prstClr val="black"/>
                </a:solidFill>
              </a:rPr>
              <a:t>una</a:t>
            </a:r>
            <a:r>
              <a:rPr>
                <a:solidFill>
                  <a:prstClr val="black"/>
                </a:solidFill>
              </a:rPr>
              <a:t> </a:t>
            </a:r>
            <a:r>
              <a:rPr lang="en-US" err="1">
                <a:solidFill>
                  <a:prstClr val="black"/>
                </a:solidFill>
              </a:rPr>
              <a:t>multa</a:t>
            </a:r>
            <a:r>
              <a:rPr>
                <a:solidFill>
                  <a:prstClr val="black"/>
                </a:solidFill>
              </a:rPr>
              <a:t>. Si </a:t>
            </a:r>
            <a:r>
              <a:rPr err="1">
                <a:solidFill>
                  <a:prstClr val="black"/>
                </a:solidFill>
              </a:rPr>
              <a:t>tiene</a:t>
            </a:r>
            <a:r>
              <a:rPr>
                <a:solidFill>
                  <a:prstClr val="black"/>
                </a:solidFill>
              </a:rPr>
              <a:t> derecho a la </a:t>
            </a:r>
            <a:r>
              <a:rPr err="1">
                <a:solidFill>
                  <a:prstClr val="black"/>
                </a:solidFill>
              </a:rPr>
              <a:t>Parte</a:t>
            </a:r>
            <a:r>
              <a:rPr>
                <a:solidFill>
                  <a:prstClr val="black"/>
                </a:solidFill>
              </a:rPr>
              <a:t> A “sin prima”, </a:t>
            </a:r>
            <a:r>
              <a:rPr err="1">
                <a:solidFill>
                  <a:prstClr val="black"/>
                </a:solidFill>
              </a:rPr>
              <a:t>puede</a:t>
            </a:r>
            <a:r>
              <a:rPr>
                <a:solidFill>
                  <a:prstClr val="black"/>
                </a:solidFill>
              </a:rPr>
              <a:t> </a:t>
            </a:r>
            <a:r>
              <a:rPr err="1">
                <a:solidFill>
                  <a:prstClr val="black"/>
                </a:solidFill>
              </a:rPr>
              <a:t>inscribirse</a:t>
            </a:r>
            <a:r>
              <a:rPr>
                <a:solidFill>
                  <a:prstClr val="black"/>
                </a:solidFill>
              </a:rPr>
              <a:t> </a:t>
            </a:r>
            <a:r>
              <a:rPr err="1">
                <a:solidFill>
                  <a:prstClr val="black"/>
                </a:solidFill>
              </a:rPr>
              <a:t>en</a:t>
            </a:r>
            <a:r>
              <a:rPr>
                <a:solidFill>
                  <a:prstClr val="black"/>
                </a:solidFill>
              </a:rPr>
              <a:t> </a:t>
            </a:r>
            <a:r>
              <a:rPr err="1">
                <a:solidFill>
                  <a:prstClr val="black"/>
                </a:solidFill>
              </a:rPr>
              <a:t>cualquier</a:t>
            </a:r>
            <a:r>
              <a:rPr>
                <a:solidFill>
                  <a:prstClr val="black"/>
                </a:solidFill>
              </a:rPr>
              <a:t> </a:t>
            </a:r>
            <a:r>
              <a:rPr err="1">
                <a:solidFill>
                  <a:prstClr val="black"/>
                </a:solidFill>
              </a:rPr>
              <a:t>momento</a:t>
            </a:r>
            <a:r>
              <a:rPr>
                <a:solidFill>
                  <a:prstClr val="black"/>
                </a:solidFill>
              </a:rPr>
              <a:t> </a:t>
            </a:r>
            <a:r>
              <a:rPr err="1">
                <a:solidFill>
                  <a:prstClr val="black"/>
                </a:solidFill>
              </a:rPr>
              <a:t>después</a:t>
            </a:r>
            <a:r>
              <a:rPr>
                <a:solidFill>
                  <a:prstClr val="black"/>
                </a:solidFill>
              </a:rPr>
              <a:t> de </a:t>
            </a:r>
            <a:r>
              <a:rPr err="1">
                <a:solidFill>
                  <a:prstClr val="black"/>
                </a:solidFill>
              </a:rPr>
              <a:t>que</a:t>
            </a:r>
            <a:r>
              <a:rPr>
                <a:solidFill>
                  <a:prstClr val="black"/>
                </a:solidFill>
              </a:rPr>
              <a:t> </a:t>
            </a:r>
            <a:r>
              <a:rPr err="1">
                <a:solidFill>
                  <a:prstClr val="black"/>
                </a:solidFill>
              </a:rPr>
              <a:t>reúna</a:t>
            </a:r>
            <a:r>
              <a:rPr>
                <a:solidFill>
                  <a:prstClr val="black"/>
                </a:solidFill>
              </a:rPr>
              <a:t> </a:t>
            </a:r>
            <a:r>
              <a:rPr err="1">
                <a:solidFill>
                  <a:prstClr val="black"/>
                </a:solidFill>
              </a:rPr>
              <a:t>los</a:t>
            </a:r>
            <a:r>
              <a:rPr>
                <a:solidFill>
                  <a:prstClr val="black"/>
                </a:solidFill>
              </a:rPr>
              <a:t> </a:t>
            </a:r>
            <a:r>
              <a:rPr err="1">
                <a:solidFill>
                  <a:prstClr val="black"/>
                </a:solidFill>
              </a:rPr>
              <a:t>requisitos</a:t>
            </a:r>
            <a:r>
              <a:rPr>
                <a:solidFill>
                  <a:prstClr val="black"/>
                </a:solidFill>
              </a:rPr>
              <a:t> para Medicare. </a:t>
            </a:r>
          </a:p>
          <a:p>
            <a:pPr marL="0" indent="0" defTabSz="966612">
              <a:spcBef>
                <a:spcPts val="0"/>
              </a:spcBef>
              <a:spcAft>
                <a:spcPts val="600"/>
              </a:spcAft>
              <a:buNone/>
              <a:defRPr sz="1000">
                <a:solidFill>
                  <a:prstClr val="black"/>
                </a:solidFill>
                <a:latin typeface="Arial" panose="020B0604020202020204" pitchFamily="34" charset="0"/>
                <a:cs typeface="Arial" panose="020B0604020202020204" pitchFamily="34" charset="0"/>
              </a:defRPr>
            </a:pPr>
            <a:r>
              <a:t>Este SEP no se </a:t>
            </a:r>
            <a:r>
              <a:rPr err="1"/>
              <a:t>aplica</a:t>
            </a:r>
            <a:r>
              <a:t> </a:t>
            </a:r>
            <a:r>
              <a:rPr err="1"/>
              <a:t>si</a:t>
            </a:r>
            <a:r>
              <a:t> </a:t>
            </a:r>
            <a:r>
              <a:rPr err="1"/>
              <a:t>usted</a:t>
            </a:r>
            <a:r>
              <a:t> </a:t>
            </a:r>
            <a:r>
              <a:rPr err="1"/>
              <a:t>califica</a:t>
            </a:r>
            <a:r>
              <a:t> para Medicare </a:t>
            </a:r>
            <a:r>
              <a:rPr err="1"/>
              <a:t>basándose</a:t>
            </a:r>
            <a:r>
              <a:t> </a:t>
            </a:r>
            <a:r>
              <a:rPr err="1"/>
              <a:t>en</a:t>
            </a:r>
            <a:r>
              <a:t> </a:t>
            </a:r>
            <a:r>
              <a:rPr lang="es-ES"/>
              <a:t>enfermedad renal en etapa final (ESRD en inglés)</a:t>
            </a:r>
            <a:r>
              <a:t> o </a:t>
            </a:r>
            <a:r>
              <a:rPr err="1"/>
              <a:t>si</a:t>
            </a:r>
            <a:r>
              <a:t> </a:t>
            </a:r>
            <a:r>
              <a:rPr err="1"/>
              <a:t>todavía</a:t>
            </a:r>
            <a:r>
              <a:t> </a:t>
            </a:r>
            <a:r>
              <a:rPr err="1"/>
              <a:t>está</a:t>
            </a:r>
            <a:r>
              <a:t> </a:t>
            </a:r>
            <a:r>
              <a:rPr err="1"/>
              <a:t>en</a:t>
            </a:r>
            <a:r>
              <a:t> </a:t>
            </a:r>
            <a:r>
              <a:rPr err="1"/>
              <a:t>su</a:t>
            </a:r>
            <a:r>
              <a:t> IEP.</a:t>
            </a:r>
          </a:p>
          <a:p>
            <a:pPr marL="0" indent="0">
              <a:spcBef>
                <a:spcPts val="0"/>
              </a:spcBef>
              <a:spcAft>
                <a:spcPts val="600"/>
              </a:spcAft>
              <a:buNone/>
              <a:defRPr sz="1000">
                <a:solidFill>
                  <a:prstClr val="black"/>
                </a:solidFill>
                <a:latin typeface="Arial" panose="020B0604020202020204" pitchFamily="34" charset="0"/>
                <a:cs typeface="Arial" panose="020B0604020202020204" pitchFamily="34" charset="0"/>
              </a:defRPr>
            </a:pPr>
            <a:r>
              <a:t>Si </a:t>
            </a:r>
            <a:r>
              <a:rPr err="1"/>
              <a:t>tiene</a:t>
            </a:r>
            <a:r>
              <a:t> la </a:t>
            </a:r>
            <a:r>
              <a:rPr err="1"/>
              <a:t>Parte</a:t>
            </a:r>
            <a:r>
              <a:t> A, </a:t>
            </a:r>
            <a:r>
              <a:rPr err="1"/>
              <a:t>pero</a:t>
            </a:r>
            <a:r>
              <a:t> </a:t>
            </a:r>
            <a:r>
              <a:rPr err="1"/>
              <a:t>retrasó</a:t>
            </a:r>
            <a:r>
              <a:t> la </a:t>
            </a:r>
            <a:r>
              <a:rPr err="1"/>
              <a:t>obtención</a:t>
            </a:r>
            <a:r>
              <a:t> de la </a:t>
            </a:r>
            <a:r>
              <a:rPr err="1"/>
              <a:t>Parte</a:t>
            </a:r>
            <a:r>
              <a:t> B, </a:t>
            </a:r>
            <a:r>
              <a:rPr err="1"/>
              <a:t>su</a:t>
            </a:r>
            <a:r>
              <a:t> OEP de Medigap </a:t>
            </a:r>
            <a:r>
              <a:rPr err="1"/>
              <a:t>comienza</a:t>
            </a:r>
            <a:r>
              <a:t> </a:t>
            </a:r>
            <a:r>
              <a:rPr err="1"/>
              <a:t>cuando</a:t>
            </a:r>
            <a:r>
              <a:t> </a:t>
            </a:r>
            <a:r>
              <a:rPr err="1"/>
              <a:t>comienza</a:t>
            </a:r>
            <a:r>
              <a:t> </a:t>
            </a:r>
            <a:r>
              <a:rPr err="1"/>
              <a:t>su</a:t>
            </a:r>
            <a:r>
              <a:t> </a:t>
            </a:r>
            <a:r>
              <a:rPr err="1"/>
              <a:t>cobertura</a:t>
            </a:r>
            <a:r>
              <a:t> de la </a:t>
            </a:r>
            <a:r>
              <a:rPr err="1"/>
              <a:t>Parte</a:t>
            </a:r>
            <a:r>
              <a:t> B. </a:t>
            </a:r>
            <a:r>
              <a:rPr err="1"/>
              <a:t>Puede</a:t>
            </a:r>
            <a:r>
              <a:t> </a:t>
            </a:r>
            <a:r>
              <a:rPr err="1"/>
              <a:t>comprar</a:t>
            </a:r>
            <a:r>
              <a:t> </a:t>
            </a:r>
            <a:r>
              <a:rPr err="1"/>
              <a:t>una</a:t>
            </a:r>
            <a:r>
              <a:t> </a:t>
            </a:r>
            <a:r>
              <a:rPr err="1"/>
              <a:t>póliza</a:t>
            </a:r>
            <a:r>
              <a:t> de Medigap </a:t>
            </a:r>
            <a:r>
              <a:rPr err="1"/>
              <a:t>durante</a:t>
            </a:r>
            <a:r>
              <a:t> </a:t>
            </a:r>
            <a:r>
              <a:rPr err="1"/>
              <a:t>los</a:t>
            </a:r>
            <a:r>
              <a:t> 6 meses posteriores a la </a:t>
            </a:r>
            <a:r>
              <a:rPr err="1"/>
              <a:t>fecha</a:t>
            </a:r>
            <a:r>
              <a:t> de entrada </a:t>
            </a:r>
            <a:r>
              <a:rPr err="1"/>
              <a:t>en</a:t>
            </a:r>
            <a:r>
              <a:t> vigor de la </a:t>
            </a:r>
            <a:r>
              <a:rPr err="1"/>
              <a:t>Parte</a:t>
            </a:r>
            <a:r>
              <a:t> B. Debe </a:t>
            </a:r>
            <a:r>
              <a:rPr err="1"/>
              <a:t>tener</a:t>
            </a:r>
            <a:r>
              <a:t> tanto la </a:t>
            </a:r>
            <a:r>
              <a:rPr err="1"/>
              <a:t>Parte</a:t>
            </a:r>
            <a:r>
              <a:t> A </a:t>
            </a:r>
            <a:r>
              <a:rPr err="1"/>
              <a:t>como</a:t>
            </a:r>
            <a:r>
              <a:t> la </a:t>
            </a:r>
            <a:r>
              <a:rPr err="1"/>
              <a:t>Parte</a:t>
            </a:r>
            <a:r>
              <a:t> B para </a:t>
            </a:r>
            <a:r>
              <a:rPr err="1"/>
              <a:t>comprar</a:t>
            </a:r>
            <a:r>
              <a:t> </a:t>
            </a:r>
            <a:r>
              <a:rPr err="1"/>
              <a:t>una</a:t>
            </a:r>
            <a:r>
              <a:t> </a:t>
            </a:r>
            <a:r>
              <a:rPr err="1"/>
              <a:t>póliza</a:t>
            </a:r>
            <a:r>
              <a:t> de Medigap.</a:t>
            </a:r>
          </a:p>
          <a:p>
            <a:pPr marL="0" indent="0">
              <a:spcBef>
                <a:spcPts val="0"/>
              </a:spcBef>
              <a:spcAft>
                <a:spcPts val="600"/>
              </a:spcAft>
              <a:buNone/>
              <a:defRPr sz="1000">
                <a:solidFill>
                  <a:prstClr val="black"/>
                </a:solidFill>
                <a:latin typeface="Arial" panose="020B0604020202020204" pitchFamily="34" charset="0"/>
                <a:cs typeface="Arial" panose="020B0604020202020204" pitchFamily="34" charset="0"/>
              </a:defRPr>
            </a:pPr>
            <a:r>
              <a:t>Para </a:t>
            </a:r>
            <a:r>
              <a:rPr err="1"/>
              <a:t>obtener</a:t>
            </a:r>
            <a:r>
              <a:t> </a:t>
            </a:r>
            <a:r>
              <a:rPr err="1"/>
              <a:t>más</a:t>
            </a:r>
            <a:r>
              <a:t> </a:t>
            </a:r>
            <a:r>
              <a:rPr err="1"/>
              <a:t>información</a:t>
            </a:r>
            <a:r>
              <a:t> </a:t>
            </a:r>
            <a:r>
              <a:rPr err="1"/>
              <a:t>sobre</a:t>
            </a:r>
            <a:r>
              <a:t> </a:t>
            </a:r>
            <a:r>
              <a:rPr err="1"/>
              <a:t>este</a:t>
            </a:r>
            <a:r>
              <a:t> SEP y </a:t>
            </a:r>
            <a:r>
              <a:rPr err="1"/>
              <a:t>los</a:t>
            </a:r>
            <a:r>
              <a:t> SEP de </a:t>
            </a:r>
            <a:r>
              <a:rPr err="1"/>
              <a:t>situaciones</a:t>
            </a:r>
            <a:r>
              <a:t> </a:t>
            </a:r>
            <a:r>
              <a:rPr err="1"/>
              <a:t>especiales</a:t>
            </a:r>
            <a:r>
              <a:t>, </a:t>
            </a:r>
            <a:r>
              <a:rPr err="1"/>
              <a:t>visite</a:t>
            </a:r>
            <a:r>
              <a:t> </a:t>
            </a:r>
            <a:r>
              <a:rPr lang="en-US" u="sng"/>
              <a:t>https://es.medicare.gov/basics/get-started-with-medicare/sign-up/when-does-medicare-coverage-start </a:t>
            </a:r>
            <a:endParaRPr u="sng"/>
          </a:p>
        </p:txBody>
      </p:sp>
    </p:spTree>
    <p:extLst>
      <p:ext uri="{BB962C8B-B14F-4D97-AF65-F5344CB8AC3E}">
        <p14:creationId xmlns:p14="http://schemas.microsoft.com/office/powerpoint/2010/main" val="3672738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099" y="3702788"/>
            <a:ext cx="5778501" cy="5550568"/>
          </a:xfrm>
        </p:spPr>
        <p:txBody>
          <a:bodyPr/>
          <a:lstStyle/>
          <a:p>
            <a:pPr marL="0" indent="0" defTabSz="966612">
              <a:spcBef>
                <a:spcPts val="0"/>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000" dirty="0">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300"/>
              </a:spcAft>
              <a:buNone/>
              <a:defRPr sz="1000">
                <a:latin typeface="Arial" panose="020B0604020202020204" pitchFamily="34" charset="0"/>
                <a:cs typeface="Arial" panose="020B0604020202020204" pitchFamily="34" charset="0"/>
              </a:defRPr>
            </a:pPr>
            <a:r>
              <a:rPr b="1" dirty="0" err="1">
                <a:solidFill>
                  <a:srgbClr val="000000"/>
                </a:solidFill>
              </a:rPr>
              <a:t>Notas</a:t>
            </a:r>
            <a:r>
              <a:rPr b="1" dirty="0">
                <a:solidFill>
                  <a:srgbClr val="000000"/>
                </a:solidFill>
              </a:rPr>
              <a:t> del </a:t>
            </a:r>
            <a:r>
              <a:rPr b="1" dirty="0" err="1">
                <a:solidFill>
                  <a:srgbClr val="000000"/>
                </a:solidFill>
              </a:rPr>
              <a:t>presentador</a:t>
            </a:r>
            <a:r>
              <a:rPr dirty="0">
                <a:solidFill>
                  <a:srgbClr val="444444"/>
                </a:solidFill>
              </a:rPr>
              <a:t>​</a:t>
            </a:r>
            <a:endParaRPr sz="1000" dirty="0">
              <a:solidFill>
                <a:prstClr val="black"/>
              </a:solidFill>
              <a:latin typeface="Arial" panose="020B0604020202020204" pitchFamily="34" charset="0"/>
              <a:cs typeface="Arial" panose="020B0604020202020204" pitchFamily="34" charset="0"/>
            </a:endParaRPr>
          </a:p>
          <a:p>
            <a:pPr marL="118813" indent="-118813">
              <a:spcBef>
                <a:spcPts val="0"/>
              </a:spcBef>
              <a:spcAft>
                <a:spcPts val="300"/>
              </a:spcAft>
              <a:defRPr sz="1000">
                <a:latin typeface="Arial" panose="020B0604020202020204" pitchFamily="34" charset="0"/>
                <a:cs typeface="Arial" panose="020B0604020202020204" pitchFamily="34" charset="0"/>
              </a:defRPr>
            </a:pPr>
            <a:r>
              <a:rPr dirty="0">
                <a:solidFill>
                  <a:prstClr val="black"/>
                </a:solidFill>
              </a:rPr>
              <a:t>Si no se </a:t>
            </a:r>
            <a:r>
              <a:rPr dirty="0" err="1">
                <a:solidFill>
                  <a:prstClr val="black"/>
                </a:solidFill>
              </a:rPr>
              <a:t>inscribió</a:t>
            </a:r>
            <a:r>
              <a:rPr dirty="0">
                <a:solidFill>
                  <a:prstClr val="black"/>
                </a:solidFill>
              </a:rPr>
              <a:t> </a:t>
            </a:r>
            <a:r>
              <a:rPr dirty="0" err="1">
                <a:solidFill>
                  <a:prstClr val="black"/>
                </a:solidFill>
              </a:rPr>
              <a:t>en</a:t>
            </a:r>
            <a:r>
              <a:rPr dirty="0">
                <a:solidFill>
                  <a:prstClr val="black"/>
                </a:solidFill>
              </a:rPr>
              <a:t> </a:t>
            </a:r>
            <a:r>
              <a:rPr b="1" dirty="0">
                <a:solidFill>
                  <a:prstClr val="black"/>
                </a:solidFill>
              </a:rPr>
              <a:t>la </a:t>
            </a:r>
            <a:r>
              <a:rPr b="1" dirty="0" err="1">
                <a:solidFill>
                  <a:prstClr val="black"/>
                </a:solidFill>
              </a:rPr>
              <a:t>Parte</a:t>
            </a:r>
            <a:r>
              <a:rPr b="1" dirty="0">
                <a:solidFill>
                  <a:prstClr val="black"/>
                </a:solidFill>
              </a:rPr>
              <a:t> B (o la </a:t>
            </a:r>
            <a:r>
              <a:rPr b="1" dirty="0" err="1">
                <a:solidFill>
                  <a:prstClr val="black"/>
                </a:solidFill>
              </a:rPr>
              <a:t>Parte</a:t>
            </a:r>
            <a:r>
              <a:rPr b="1" dirty="0">
                <a:solidFill>
                  <a:prstClr val="black"/>
                </a:solidFill>
              </a:rPr>
              <a:t> A </a:t>
            </a:r>
            <a:r>
              <a:rPr b="1" dirty="0" err="1">
                <a:solidFill>
                  <a:prstClr val="black"/>
                </a:solidFill>
              </a:rPr>
              <a:t>si</a:t>
            </a:r>
            <a:r>
              <a:rPr b="1" dirty="0">
                <a:solidFill>
                  <a:prstClr val="black"/>
                </a:solidFill>
              </a:rPr>
              <a:t> </a:t>
            </a:r>
            <a:r>
              <a:rPr b="1" dirty="0" err="1">
                <a:solidFill>
                  <a:prstClr val="black"/>
                </a:solidFill>
              </a:rPr>
              <a:t>tiene</a:t>
            </a:r>
            <a:r>
              <a:rPr b="1" dirty="0">
                <a:solidFill>
                  <a:prstClr val="black"/>
                </a:solidFill>
              </a:rPr>
              <a:t> </a:t>
            </a:r>
            <a:r>
              <a:rPr b="1" dirty="0" err="1">
                <a:solidFill>
                  <a:prstClr val="black"/>
                </a:solidFill>
              </a:rPr>
              <a:t>que</a:t>
            </a:r>
            <a:r>
              <a:rPr b="1" dirty="0">
                <a:solidFill>
                  <a:prstClr val="black"/>
                </a:solidFill>
              </a:rPr>
              <a:t> </a:t>
            </a:r>
            <a:r>
              <a:rPr b="1" dirty="0" err="1">
                <a:solidFill>
                  <a:prstClr val="black"/>
                </a:solidFill>
              </a:rPr>
              <a:t>comprarla</a:t>
            </a:r>
            <a:r>
              <a:rPr b="1" dirty="0">
                <a:solidFill>
                  <a:prstClr val="black"/>
                </a:solidFill>
              </a:rPr>
              <a:t>) </a:t>
            </a:r>
            <a:r>
              <a:rPr dirty="0" err="1">
                <a:solidFill>
                  <a:prstClr val="black"/>
                </a:solidFill>
              </a:rPr>
              <a:t>durante</a:t>
            </a:r>
            <a:r>
              <a:rPr dirty="0">
                <a:solidFill>
                  <a:prstClr val="black"/>
                </a:solidFill>
              </a:rPr>
              <a:t> </a:t>
            </a:r>
            <a:r>
              <a:rPr dirty="0" err="1">
                <a:solidFill>
                  <a:prstClr val="black"/>
                </a:solidFill>
              </a:rPr>
              <a:t>su</a:t>
            </a:r>
            <a:r>
              <a:rPr dirty="0">
                <a:solidFill>
                  <a:prstClr val="black"/>
                </a:solidFill>
              </a:rPr>
              <a:t> IEP, y no </a:t>
            </a:r>
            <a:r>
              <a:rPr dirty="0" err="1">
                <a:solidFill>
                  <a:prstClr val="black"/>
                </a:solidFill>
              </a:rPr>
              <a:t>califica</a:t>
            </a:r>
            <a:r>
              <a:rPr dirty="0">
                <a:solidFill>
                  <a:prstClr val="black"/>
                </a:solidFill>
              </a:rPr>
              <a:t> para un SEP, </a:t>
            </a:r>
            <a:r>
              <a:rPr dirty="0" err="1">
                <a:solidFill>
                  <a:prstClr val="black"/>
                </a:solidFill>
              </a:rPr>
              <a:t>puede</a:t>
            </a:r>
            <a:r>
              <a:rPr dirty="0">
                <a:solidFill>
                  <a:prstClr val="black"/>
                </a:solidFill>
              </a:rPr>
              <a:t> </a:t>
            </a:r>
            <a:r>
              <a:rPr dirty="0" err="1">
                <a:solidFill>
                  <a:prstClr val="black"/>
                </a:solidFill>
              </a:rPr>
              <a:t>inscribirse</a:t>
            </a:r>
            <a:r>
              <a:rPr dirty="0">
                <a:solidFill>
                  <a:prstClr val="black"/>
                </a:solidFill>
              </a:rPr>
              <a:t> </a:t>
            </a:r>
            <a:r>
              <a:rPr dirty="0" err="1">
                <a:solidFill>
                  <a:prstClr val="black"/>
                </a:solidFill>
              </a:rPr>
              <a:t>durante</a:t>
            </a:r>
            <a:r>
              <a:rPr dirty="0">
                <a:solidFill>
                  <a:prstClr val="black"/>
                </a:solidFill>
              </a:rPr>
              <a:t> </a:t>
            </a:r>
            <a:r>
              <a:rPr dirty="0" err="1">
                <a:solidFill>
                  <a:prstClr val="black"/>
                </a:solidFill>
              </a:rPr>
              <a:t>el</a:t>
            </a:r>
            <a:r>
              <a:rPr dirty="0">
                <a:solidFill>
                  <a:prstClr val="black"/>
                </a:solidFill>
              </a:rPr>
              <a:t> GEP </a:t>
            </a:r>
            <a:r>
              <a:rPr dirty="0"/>
              <a:t>del 1 de </a:t>
            </a:r>
            <a:r>
              <a:rPr dirty="0" err="1"/>
              <a:t>enero</a:t>
            </a:r>
            <a:r>
              <a:rPr dirty="0"/>
              <a:t> al 31 de </a:t>
            </a:r>
            <a:r>
              <a:rPr dirty="0" err="1"/>
              <a:t>marzo</a:t>
            </a:r>
            <a:r>
              <a:rPr dirty="0"/>
              <a:t> de </a:t>
            </a:r>
            <a:r>
              <a:rPr dirty="0" err="1"/>
              <a:t>cada</a:t>
            </a:r>
            <a:r>
              <a:rPr dirty="0"/>
              <a:t> </a:t>
            </a:r>
            <a:r>
              <a:rPr dirty="0" err="1"/>
              <a:t>año</a:t>
            </a:r>
            <a:r>
              <a:rPr dirty="0"/>
              <a:t>. Su </a:t>
            </a:r>
            <a:r>
              <a:rPr dirty="0" err="1"/>
              <a:t>cobertura</a:t>
            </a:r>
            <a:r>
              <a:rPr dirty="0"/>
              <a:t> </a:t>
            </a:r>
            <a:r>
              <a:rPr dirty="0" err="1"/>
              <a:t>comienza</a:t>
            </a:r>
            <a:r>
              <a:rPr dirty="0"/>
              <a:t> </a:t>
            </a:r>
            <a:r>
              <a:rPr dirty="0" err="1"/>
              <a:t>el</a:t>
            </a:r>
            <a:r>
              <a:rPr dirty="0"/>
              <a:t> día </a:t>
            </a:r>
            <a:r>
              <a:rPr lang="en-US" dirty="0"/>
              <a:t>1 </a:t>
            </a:r>
            <a:r>
              <a:rPr dirty="0"/>
              <a:t>del </a:t>
            </a:r>
            <a:r>
              <a:rPr dirty="0" err="1"/>
              <a:t>mes</a:t>
            </a:r>
            <a:r>
              <a:rPr dirty="0"/>
              <a:t> </a:t>
            </a:r>
            <a:r>
              <a:rPr dirty="0" err="1"/>
              <a:t>después</a:t>
            </a:r>
            <a:r>
              <a:rPr dirty="0"/>
              <a:t> de </a:t>
            </a:r>
            <a:r>
              <a:rPr dirty="0" err="1"/>
              <a:t>que</a:t>
            </a:r>
            <a:r>
              <a:rPr dirty="0"/>
              <a:t> se </a:t>
            </a:r>
            <a:r>
              <a:rPr dirty="0" err="1"/>
              <a:t>inscriba</a:t>
            </a:r>
            <a:r>
              <a:rPr dirty="0"/>
              <a:t>. Es </a:t>
            </a:r>
            <a:r>
              <a:rPr dirty="0" err="1"/>
              <a:t>posible</a:t>
            </a:r>
            <a:r>
              <a:rPr dirty="0"/>
              <a:t> </a:t>
            </a:r>
            <a:r>
              <a:rPr dirty="0" err="1"/>
              <a:t>que</a:t>
            </a:r>
            <a:r>
              <a:rPr dirty="0"/>
              <a:t> </a:t>
            </a:r>
            <a:r>
              <a:rPr dirty="0" err="1">
                <a:solidFill>
                  <a:prstClr val="black"/>
                </a:solidFill>
              </a:rPr>
              <a:t>tenga</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una</a:t>
            </a:r>
            <a:r>
              <a:rPr dirty="0">
                <a:solidFill>
                  <a:prstClr val="black"/>
                </a:solidFill>
              </a:rPr>
              <a:t> prima </a:t>
            </a:r>
            <a:r>
              <a:rPr dirty="0" err="1">
                <a:solidFill>
                  <a:prstClr val="black"/>
                </a:solidFill>
              </a:rPr>
              <a:t>más</a:t>
            </a:r>
            <a:r>
              <a:rPr dirty="0">
                <a:solidFill>
                  <a:prstClr val="black"/>
                </a:solidFill>
              </a:rPr>
              <a:t> </a:t>
            </a:r>
            <a:r>
              <a:rPr dirty="0" err="1">
                <a:solidFill>
                  <a:prstClr val="black"/>
                </a:solidFill>
              </a:rPr>
              <a:t>alta</a:t>
            </a:r>
            <a:r>
              <a:rPr dirty="0">
                <a:solidFill>
                  <a:prstClr val="black"/>
                </a:solidFill>
              </a:rPr>
              <a:t> de la </a:t>
            </a:r>
            <a:r>
              <a:rPr dirty="0" err="1">
                <a:solidFill>
                  <a:prstClr val="black"/>
                </a:solidFill>
              </a:rPr>
              <a:t>Parte</a:t>
            </a:r>
            <a:r>
              <a:rPr dirty="0">
                <a:solidFill>
                  <a:prstClr val="black"/>
                </a:solidFill>
              </a:rPr>
              <a:t> A y/o de la </a:t>
            </a:r>
            <a:r>
              <a:rPr dirty="0" err="1">
                <a:solidFill>
                  <a:prstClr val="black"/>
                </a:solidFill>
              </a:rPr>
              <a:t>Parte</a:t>
            </a:r>
            <a:r>
              <a:rPr dirty="0">
                <a:solidFill>
                  <a:prstClr val="black"/>
                </a:solidFill>
              </a:rPr>
              <a:t> B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Para la </a:t>
            </a:r>
            <a:r>
              <a:rPr dirty="0" err="1">
                <a:solidFill>
                  <a:prstClr val="black"/>
                </a:solidFill>
              </a:rPr>
              <a:t>mayoría</a:t>
            </a:r>
            <a:r>
              <a:rPr dirty="0">
                <a:solidFill>
                  <a:prstClr val="black"/>
                </a:solidFill>
              </a:rPr>
              <a:t> de las personas </a:t>
            </a:r>
            <a:r>
              <a:rPr dirty="0" err="1">
                <a:solidFill>
                  <a:prstClr val="black"/>
                </a:solidFill>
              </a:rPr>
              <a:t>que</a:t>
            </a:r>
            <a:r>
              <a:rPr dirty="0">
                <a:solidFill>
                  <a:prstClr val="black"/>
                </a:solidFill>
              </a:rPr>
              <a:t> no </a:t>
            </a:r>
            <a:r>
              <a:rPr dirty="0"/>
              <a:t>se </a:t>
            </a:r>
            <a:r>
              <a:rPr dirty="0" err="1"/>
              <a:t>inscriben</a:t>
            </a:r>
            <a:r>
              <a:rPr dirty="0"/>
              <a:t> </a:t>
            </a:r>
            <a:r>
              <a:rPr dirty="0" err="1"/>
              <a:t>durante</a:t>
            </a:r>
            <a:r>
              <a:rPr dirty="0"/>
              <a:t> </a:t>
            </a:r>
            <a:r>
              <a:rPr dirty="0" err="1"/>
              <a:t>su</a:t>
            </a:r>
            <a:r>
              <a:rPr dirty="0"/>
              <a:t> IEP o SEP, </a:t>
            </a:r>
            <a:r>
              <a:rPr dirty="0" err="1"/>
              <a:t>esta</a:t>
            </a:r>
            <a:r>
              <a:rPr dirty="0"/>
              <a:t> es </a:t>
            </a:r>
            <a:r>
              <a:rPr dirty="0" err="1"/>
              <a:t>su</a:t>
            </a:r>
            <a:r>
              <a:rPr dirty="0"/>
              <a:t> </a:t>
            </a:r>
            <a:r>
              <a:rPr dirty="0" err="1"/>
              <a:t>única</a:t>
            </a:r>
            <a:r>
              <a:rPr dirty="0"/>
              <a:t> </a:t>
            </a:r>
            <a:r>
              <a:rPr dirty="0" err="1"/>
              <a:t>oportunidad</a:t>
            </a:r>
            <a:r>
              <a:rPr dirty="0"/>
              <a:t> de </a:t>
            </a:r>
            <a:r>
              <a:rPr dirty="0" err="1"/>
              <a:t>inscribirse</a:t>
            </a:r>
            <a:r>
              <a:rPr dirty="0"/>
              <a:t>. </a:t>
            </a:r>
            <a:r>
              <a:rPr dirty="0" err="1"/>
              <a:t>Además</a:t>
            </a:r>
            <a:r>
              <a:rPr dirty="0"/>
              <a:t>, </a:t>
            </a:r>
            <a:r>
              <a:rPr dirty="0" err="1"/>
              <a:t>si</a:t>
            </a:r>
            <a:r>
              <a:rPr dirty="0"/>
              <a:t> </a:t>
            </a:r>
            <a:r>
              <a:rPr dirty="0" err="1"/>
              <a:t>han</a:t>
            </a:r>
            <a:r>
              <a:rPr dirty="0"/>
              <a:t> </a:t>
            </a:r>
            <a:r>
              <a:rPr dirty="0" err="1"/>
              <a:t>transcurrido</a:t>
            </a:r>
            <a:r>
              <a:rPr dirty="0"/>
              <a:t> </a:t>
            </a:r>
            <a:r>
              <a:rPr dirty="0" err="1"/>
              <a:t>más</a:t>
            </a:r>
            <a:r>
              <a:rPr dirty="0"/>
              <a:t> de 12 meses </a:t>
            </a:r>
            <a:r>
              <a:rPr dirty="0" err="1">
                <a:solidFill>
                  <a:prstClr val="black"/>
                </a:solidFill>
              </a:rPr>
              <a:t>desde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calificó</a:t>
            </a:r>
            <a:r>
              <a:rPr dirty="0">
                <a:solidFill>
                  <a:prstClr val="black"/>
                </a:solidFill>
              </a:rPr>
              <a:t> para la </a:t>
            </a:r>
            <a:r>
              <a:rPr dirty="0" err="1">
                <a:solidFill>
                  <a:prstClr val="black"/>
                </a:solidFill>
              </a:rPr>
              <a:t>Parte</a:t>
            </a:r>
            <a:r>
              <a:rPr dirty="0">
                <a:solidFill>
                  <a:prstClr val="black"/>
                </a:solidFill>
              </a:rPr>
              <a:t> B (o la </a:t>
            </a:r>
            <a:r>
              <a:rPr dirty="0" err="1">
                <a:solidFill>
                  <a:prstClr val="black"/>
                </a:solidFill>
              </a:rPr>
              <a:t>Parte</a:t>
            </a:r>
            <a:r>
              <a:rPr dirty="0">
                <a:solidFill>
                  <a:prstClr val="black"/>
                </a:solidFill>
              </a:rPr>
              <a:t> A, </a:t>
            </a:r>
            <a:r>
              <a:rPr dirty="0" err="1">
                <a:solidFill>
                  <a:prstClr val="black"/>
                </a:solidFill>
              </a:rPr>
              <a:t>si</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comprarla</a:t>
            </a:r>
            <a:r>
              <a:rPr dirty="0">
                <a:solidFill>
                  <a:prstClr val="black"/>
                </a:solidFill>
              </a:rPr>
              <a:t>), es probable </a:t>
            </a:r>
            <a:r>
              <a:rPr dirty="0" err="1">
                <a:solidFill>
                  <a:prstClr val="black"/>
                </a:solidFill>
              </a:rPr>
              <a:t>que</a:t>
            </a:r>
            <a:r>
              <a:rPr dirty="0">
                <a:solidFill>
                  <a:prstClr val="black"/>
                </a:solidFill>
              </a:rPr>
              <a:t> </a:t>
            </a:r>
            <a:r>
              <a:rPr dirty="0" err="1">
                <a:solidFill>
                  <a:prstClr val="black"/>
                </a:solidFill>
              </a:rPr>
              <a:t>tenga</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una</a:t>
            </a:r>
            <a:r>
              <a:rPr dirty="0">
                <a:solidFill>
                  <a:prstClr val="black"/>
                </a:solidFill>
              </a:rPr>
              <a:t> </a:t>
            </a:r>
            <a:r>
              <a:rPr lang="en-US" dirty="0" err="1">
                <a:solidFill>
                  <a:prstClr val="black"/>
                </a:solidFill>
              </a:rPr>
              <a:t>multa</a:t>
            </a:r>
            <a:r>
              <a:rPr lang="en-US"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a:t>
            </a:r>
            <a:r>
              <a:rPr dirty="0" err="1">
                <a:solidFill>
                  <a:prstClr val="black"/>
                </a:solidFill>
              </a:rPr>
              <a:t>que</a:t>
            </a:r>
            <a:r>
              <a:rPr dirty="0">
                <a:solidFill>
                  <a:prstClr val="black"/>
                </a:solidFill>
              </a:rPr>
              <a:t> se </a:t>
            </a:r>
            <a:r>
              <a:rPr dirty="0" err="1">
                <a:solidFill>
                  <a:prstClr val="black"/>
                </a:solidFill>
              </a:rPr>
              <a:t>añade</a:t>
            </a:r>
            <a:r>
              <a:rPr dirty="0">
                <a:solidFill>
                  <a:prstClr val="black"/>
                </a:solidFill>
              </a:rPr>
              <a:t> a </a:t>
            </a:r>
            <a:r>
              <a:rPr dirty="0" err="1">
                <a:solidFill>
                  <a:prstClr val="black"/>
                </a:solidFill>
              </a:rPr>
              <a:t>su</a:t>
            </a:r>
            <a:r>
              <a:rPr dirty="0">
                <a:solidFill>
                  <a:prstClr val="black"/>
                </a:solidFill>
              </a:rPr>
              <a:t> prima </a:t>
            </a:r>
            <a:r>
              <a:rPr dirty="0" err="1">
                <a:solidFill>
                  <a:prstClr val="black"/>
                </a:solidFill>
              </a:rPr>
              <a:t>mensual</a:t>
            </a:r>
            <a:r>
              <a:rPr dirty="0">
                <a:solidFill>
                  <a:prstClr val="black"/>
                </a:solidFill>
              </a:rPr>
              <a:t> de la </a:t>
            </a:r>
            <a:r>
              <a:rPr dirty="0" err="1">
                <a:solidFill>
                  <a:prstClr val="black"/>
                </a:solidFill>
              </a:rPr>
              <a:t>Parte</a:t>
            </a:r>
            <a:r>
              <a:rPr dirty="0">
                <a:solidFill>
                  <a:prstClr val="black"/>
                </a:solidFill>
              </a:rPr>
              <a:t> B (o de la </a:t>
            </a:r>
            <a:r>
              <a:rPr dirty="0" err="1">
                <a:solidFill>
                  <a:prstClr val="black"/>
                </a:solidFill>
              </a:rPr>
              <a:t>Parte</a:t>
            </a:r>
            <a:r>
              <a:rPr dirty="0">
                <a:solidFill>
                  <a:prstClr val="black"/>
                </a:solidFill>
              </a:rPr>
              <a:t> A, </a:t>
            </a:r>
            <a:r>
              <a:rPr dirty="0" err="1">
                <a:solidFill>
                  <a:prstClr val="black"/>
                </a:solidFill>
              </a:rPr>
              <a:t>si</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comprarla</a:t>
            </a:r>
            <a:r>
              <a:rPr dirty="0">
                <a:solidFill>
                  <a:prstClr val="black"/>
                </a:solidFill>
              </a:rPr>
              <a:t>). En la </a:t>
            </a:r>
            <a:r>
              <a:rPr dirty="0" err="1">
                <a:solidFill>
                  <a:prstClr val="black"/>
                </a:solidFill>
              </a:rPr>
              <a:t>mayoría</a:t>
            </a:r>
            <a:r>
              <a:rPr dirty="0">
                <a:solidFill>
                  <a:prstClr val="black"/>
                </a:solidFill>
              </a:rPr>
              <a:t> de </a:t>
            </a:r>
            <a:r>
              <a:rPr dirty="0" err="1">
                <a:solidFill>
                  <a:prstClr val="black"/>
                </a:solidFill>
              </a:rPr>
              <a:t>los</a:t>
            </a:r>
            <a:r>
              <a:rPr dirty="0">
                <a:solidFill>
                  <a:prstClr val="black"/>
                </a:solidFill>
              </a:rPr>
              <a:t> </a:t>
            </a:r>
            <a:r>
              <a:rPr dirty="0" err="1">
                <a:solidFill>
                  <a:prstClr val="black"/>
                </a:solidFill>
              </a:rPr>
              <a:t>casos</a:t>
            </a:r>
            <a:r>
              <a:rPr dirty="0">
                <a:solidFill>
                  <a:prstClr val="black"/>
                </a:solidFill>
              </a:rPr>
              <a:t>, </a:t>
            </a:r>
            <a:r>
              <a:rPr dirty="0" err="1">
                <a:solidFill>
                  <a:prstClr val="black"/>
                </a:solidFill>
              </a:rPr>
              <a:t>tendrá</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esta</a:t>
            </a:r>
            <a:r>
              <a:rPr dirty="0">
                <a:solidFill>
                  <a:prstClr val="black"/>
                </a:solidFill>
              </a:rPr>
              <a:t> </a:t>
            </a:r>
            <a:r>
              <a:rPr lang="en-US" dirty="0" err="1">
                <a:solidFill>
                  <a:prstClr val="black"/>
                </a:solidFill>
              </a:rPr>
              <a:t>multa</a:t>
            </a:r>
            <a:r>
              <a:rPr lang="en-US" dirty="0">
                <a:solidFill>
                  <a:prstClr val="black"/>
                </a:solidFill>
              </a:rPr>
              <a:t> </a:t>
            </a:r>
            <a:r>
              <a:rPr dirty="0" err="1">
                <a:solidFill>
                  <a:prstClr val="black"/>
                </a:solidFill>
              </a:rPr>
              <a:t>mientras</a:t>
            </a:r>
            <a:r>
              <a:rPr dirty="0">
                <a:solidFill>
                  <a:prstClr val="black"/>
                </a:solidFill>
              </a:rPr>
              <a:t> </a:t>
            </a:r>
            <a:r>
              <a:rPr dirty="0" err="1">
                <a:solidFill>
                  <a:prstClr val="black"/>
                </a:solidFill>
              </a:rPr>
              <a:t>tenga</a:t>
            </a:r>
            <a:r>
              <a:rPr dirty="0">
                <a:solidFill>
                  <a:prstClr val="black"/>
                </a:solidFill>
              </a:rPr>
              <a:t> la </a:t>
            </a:r>
            <a:r>
              <a:rPr dirty="0" err="1">
                <a:solidFill>
                  <a:prstClr val="black"/>
                </a:solidFill>
              </a:rPr>
              <a:t>Parte</a:t>
            </a:r>
            <a:r>
              <a:rPr dirty="0">
                <a:solidFill>
                  <a:prstClr val="black"/>
                </a:solidFill>
              </a:rPr>
              <a:t> B. Sin embargo, </a:t>
            </a:r>
            <a:r>
              <a:rPr dirty="0" err="1">
                <a:solidFill>
                  <a:prstClr val="black"/>
                </a:solidFill>
              </a:rPr>
              <a:t>si</a:t>
            </a:r>
            <a:r>
              <a:rPr dirty="0">
                <a:solidFill>
                  <a:prstClr val="black"/>
                </a:solidFill>
              </a:rPr>
              <a:t> </a:t>
            </a:r>
            <a:r>
              <a:rPr dirty="0" err="1">
                <a:solidFill>
                  <a:prstClr val="black"/>
                </a:solidFill>
              </a:rPr>
              <a:t>retrasó</a:t>
            </a:r>
            <a:r>
              <a:rPr dirty="0">
                <a:solidFill>
                  <a:prstClr val="black"/>
                </a:solidFill>
              </a:rPr>
              <a:t> la </a:t>
            </a:r>
            <a:r>
              <a:rPr dirty="0" err="1">
                <a:solidFill>
                  <a:prstClr val="black"/>
                </a:solidFill>
              </a:rPr>
              <a:t>Parte</a:t>
            </a:r>
            <a:r>
              <a:rPr dirty="0">
                <a:solidFill>
                  <a:prstClr val="black"/>
                </a:solidFill>
              </a:rPr>
              <a:t> B (o la </a:t>
            </a:r>
            <a:r>
              <a:rPr dirty="0" err="1">
                <a:solidFill>
                  <a:prstClr val="black"/>
                </a:solidFill>
              </a:rPr>
              <a:t>Parte</a:t>
            </a:r>
            <a:r>
              <a:rPr dirty="0">
                <a:solidFill>
                  <a:prstClr val="black"/>
                </a:solidFill>
              </a:rPr>
              <a:t> A, </a:t>
            </a:r>
            <a:r>
              <a:rPr dirty="0" err="1">
                <a:solidFill>
                  <a:prstClr val="black"/>
                </a:solidFill>
              </a:rPr>
              <a:t>si</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comprarla</a:t>
            </a:r>
            <a:r>
              <a:rPr dirty="0">
                <a:solidFill>
                  <a:prstClr val="black"/>
                </a:solidFill>
              </a:rPr>
              <a:t>) </a:t>
            </a:r>
            <a:r>
              <a:rPr dirty="0" err="1">
                <a:solidFill>
                  <a:prstClr val="black"/>
                </a:solidFill>
              </a:rPr>
              <a:t>porque</a:t>
            </a:r>
            <a:r>
              <a:rPr dirty="0">
                <a:solidFill>
                  <a:prstClr val="black"/>
                </a:solidFill>
              </a:rPr>
              <a:t> </a:t>
            </a:r>
            <a:r>
              <a:rPr dirty="0" err="1">
                <a:solidFill>
                  <a:prstClr val="black"/>
                </a:solidFill>
              </a:rPr>
              <a:t>usted</a:t>
            </a:r>
            <a:r>
              <a:rPr dirty="0">
                <a:solidFill>
                  <a:prstClr val="black"/>
                </a:solidFill>
              </a:rPr>
              <a:t> o </a:t>
            </a:r>
            <a:r>
              <a:rPr dirty="0" err="1">
                <a:solidFill>
                  <a:prstClr val="black"/>
                </a:solidFill>
              </a:rPr>
              <a:t>su</a:t>
            </a:r>
            <a:r>
              <a:rPr dirty="0">
                <a:solidFill>
                  <a:prstClr val="black"/>
                </a:solidFill>
              </a:rPr>
              <a:t> </a:t>
            </a:r>
            <a:r>
              <a:rPr dirty="0" err="1">
                <a:solidFill>
                  <a:prstClr val="black"/>
                </a:solidFill>
              </a:rPr>
              <a:t>cónyuge</a:t>
            </a:r>
            <a:r>
              <a:rPr dirty="0">
                <a:solidFill>
                  <a:prstClr val="black"/>
                </a:solidFill>
              </a:rPr>
              <a:t> </a:t>
            </a:r>
            <a:r>
              <a:rPr dirty="0" err="1">
                <a:solidFill>
                  <a:prstClr val="black"/>
                </a:solidFill>
              </a:rPr>
              <a:t>seguían</a:t>
            </a:r>
            <a:r>
              <a:rPr dirty="0">
                <a:solidFill>
                  <a:prstClr val="black"/>
                </a:solidFill>
              </a:rPr>
              <a:t> </a:t>
            </a:r>
            <a:r>
              <a:rPr dirty="0" err="1">
                <a:solidFill>
                  <a:prstClr val="black"/>
                </a:solidFill>
              </a:rPr>
              <a:t>trabajando</a:t>
            </a:r>
            <a:r>
              <a:rPr dirty="0">
                <a:solidFill>
                  <a:prstClr val="black"/>
                </a:solidFill>
              </a:rPr>
              <a:t> y </a:t>
            </a:r>
            <a:r>
              <a:rPr dirty="0" err="1">
                <a:solidFill>
                  <a:prstClr val="black"/>
                </a:solidFill>
              </a:rPr>
              <a:t>tenían</a:t>
            </a:r>
            <a:r>
              <a:rPr dirty="0">
                <a:solidFill>
                  <a:prstClr val="black"/>
                </a:solidFill>
              </a:rPr>
              <a:t> </a:t>
            </a:r>
            <a:r>
              <a:rPr dirty="0" err="1">
                <a:solidFill>
                  <a:prstClr val="black"/>
                </a:solidFill>
              </a:rPr>
              <a:t>cobertura</a:t>
            </a:r>
            <a:r>
              <a:rPr dirty="0">
                <a:solidFill>
                  <a:prstClr val="black"/>
                </a:solidFill>
              </a:rPr>
              <a:t> de un GHP, no </a:t>
            </a:r>
            <a:r>
              <a:rPr dirty="0" err="1">
                <a:solidFill>
                  <a:prstClr val="black"/>
                </a:solidFill>
              </a:rPr>
              <a:t>tendrá</a:t>
            </a:r>
            <a:r>
              <a:rPr dirty="0">
                <a:solidFill>
                  <a:prstClr val="black"/>
                </a:solidFill>
              </a:rPr>
              <a:t> </a:t>
            </a:r>
            <a:r>
              <a:rPr dirty="0" err="1">
                <a:solidFill>
                  <a:prstClr val="black"/>
                </a:solidFill>
              </a:rPr>
              <a:t>una</a:t>
            </a:r>
            <a:r>
              <a:rPr dirty="0">
                <a:solidFill>
                  <a:prstClr val="black"/>
                </a:solidFill>
              </a:rPr>
              <a:t> </a:t>
            </a:r>
            <a:r>
              <a:rPr lang="en-US" dirty="0" err="1">
                <a:solidFill>
                  <a:prstClr val="black"/>
                </a:solidFill>
              </a:rPr>
              <a:t>multa</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y es </a:t>
            </a:r>
            <a:r>
              <a:rPr dirty="0" err="1">
                <a:solidFill>
                  <a:prstClr val="black"/>
                </a:solidFill>
              </a:rPr>
              <a:t>posible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pueda</a:t>
            </a:r>
            <a:r>
              <a:rPr dirty="0">
                <a:solidFill>
                  <a:prstClr val="black"/>
                </a:solidFill>
              </a:rPr>
              <a:t> </a:t>
            </a:r>
            <a:r>
              <a:rPr dirty="0" err="1"/>
              <a:t>inscribirse</a:t>
            </a:r>
            <a:r>
              <a:rPr dirty="0"/>
              <a:t> </a:t>
            </a:r>
            <a:r>
              <a:rPr dirty="0" err="1">
                <a:solidFill>
                  <a:prstClr val="black"/>
                </a:solidFill>
              </a:rPr>
              <a:t>durante</a:t>
            </a:r>
            <a:r>
              <a:rPr dirty="0">
                <a:solidFill>
                  <a:prstClr val="black"/>
                </a:solidFill>
              </a:rPr>
              <a:t> un SEP. Las </a:t>
            </a:r>
            <a:r>
              <a:rPr dirty="0" err="1">
                <a:solidFill>
                  <a:prstClr val="black"/>
                </a:solidFill>
              </a:rPr>
              <a:t>circunstancias</a:t>
            </a:r>
            <a:r>
              <a:rPr dirty="0">
                <a:solidFill>
                  <a:prstClr val="black"/>
                </a:solidFill>
              </a:rPr>
              <a:t> </a:t>
            </a:r>
            <a:r>
              <a:rPr dirty="0" err="1">
                <a:solidFill>
                  <a:prstClr val="black"/>
                </a:solidFill>
              </a:rPr>
              <a:t>especiales</a:t>
            </a:r>
            <a:r>
              <a:rPr dirty="0">
                <a:solidFill>
                  <a:prstClr val="black"/>
                </a:solidFill>
              </a:rPr>
              <a:t> del SEP se </a:t>
            </a:r>
            <a:r>
              <a:rPr dirty="0" err="1">
                <a:solidFill>
                  <a:prstClr val="black"/>
                </a:solidFill>
              </a:rPr>
              <a:t>tratarán</a:t>
            </a:r>
            <a:r>
              <a:rPr dirty="0">
                <a:solidFill>
                  <a:prstClr val="black"/>
                </a:solidFill>
              </a:rPr>
              <a:t> con </a:t>
            </a:r>
            <a:r>
              <a:rPr dirty="0" err="1">
                <a:solidFill>
                  <a:prstClr val="black"/>
                </a:solidFill>
              </a:rPr>
              <a:t>más</a:t>
            </a:r>
            <a:r>
              <a:rPr dirty="0">
                <a:solidFill>
                  <a:prstClr val="black"/>
                </a:solidFill>
              </a:rPr>
              <a:t> </a:t>
            </a:r>
            <a:r>
              <a:rPr dirty="0" err="1">
                <a:solidFill>
                  <a:prstClr val="black"/>
                </a:solidFill>
              </a:rPr>
              <a:t>detalle</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adelante</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este</a:t>
            </a:r>
            <a:r>
              <a:rPr dirty="0">
                <a:solidFill>
                  <a:prstClr val="black"/>
                </a:solidFill>
              </a:rPr>
              <a:t> </a:t>
            </a:r>
            <a:r>
              <a:rPr dirty="0" err="1">
                <a:solidFill>
                  <a:prstClr val="black"/>
                </a:solidFill>
              </a:rPr>
              <a:t>tema</a:t>
            </a:r>
            <a:r>
              <a:rPr dirty="0">
                <a:solidFill>
                  <a:prstClr val="black"/>
                </a:solidFill>
              </a:rPr>
              <a:t>. </a:t>
            </a:r>
          </a:p>
          <a:p>
            <a:pPr marL="118813" indent="-118813">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Si </a:t>
            </a:r>
            <a:r>
              <a:rPr dirty="0" err="1"/>
              <a:t>retrasó</a:t>
            </a:r>
            <a:r>
              <a:rPr dirty="0"/>
              <a:t> </a:t>
            </a:r>
            <a:r>
              <a:rPr dirty="0" err="1"/>
              <a:t>su</a:t>
            </a:r>
            <a:r>
              <a:rPr dirty="0"/>
              <a:t> </a:t>
            </a:r>
            <a:r>
              <a:rPr dirty="0" err="1"/>
              <a:t>inscripción</a:t>
            </a:r>
            <a:r>
              <a:rPr dirty="0"/>
              <a:t> </a:t>
            </a:r>
            <a:r>
              <a:rPr dirty="0" err="1"/>
              <a:t>en</a:t>
            </a:r>
            <a:r>
              <a:rPr dirty="0"/>
              <a:t> la </a:t>
            </a:r>
            <a:r>
              <a:rPr dirty="0" err="1"/>
              <a:t>Parte</a:t>
            </a:r>
            <a:r>
              <a:rPr dirty="0"/>
              <a:t> B, </a:t>
            </a:r>
            <a:r>
              <a:rPr dirty="0" err="1"/>
              <a:t>debe</a:t>
            </a:r>
            <a:r>
              <a:rPr dirty="0"/>
              <a:t> </a:t>
            </a:r>
            <a:r>
              <a:rPr dirty="0" err="1"/>
              <a:t>completar</a:t>
            </a:r>
            <a:r>
              <a:rPr dirty="0"/>
              <a:t> </a:t>
            </a:r>
            <a:r>
              <a:rPr dirty="0" err="1"/>
              <a:t>el</a:t>
            </a:r>
            <a:r>
              <a:rPr dirty="0"/>
              <a:t> </a:t>
            </a:r>
            <a:r>
              <a:rPr dirty="0" err="1"/>
              <a:t>formulario</a:t>
            </a:r>
            <a:r>
              <a:rPr dirty="0"/>
              <a:t> de </a:t>
            </a:r>
            <a:r>
              <a:rPr dirty="0" err="1"/>
              <a:t>solicitud</a:t>
            </a:r>
            <a:r>
              <a:rPr dirty="0"/>
              <a:t> de </a:t>
            </a:r>
            <a:r>
              <a:rPr dirty="0" err="1"/>
              <a:t>inscripción</a:t>
            </a:r>
            <a:r>
              <a:rPr dirty="0"/>
              <a:t> </a:t>
            </a:r>
            <a:r>
              <a:rPr dirty="0" err="1"/>
              <a:t>en</a:t>
            </a:r>
            <a:r>
              <a:rPr dirty="0"/>
              <a:t> Medicare </a:t>
            </a:r>
            <a:r>
              <a:rPr dirty="0" err="1"/>
              <a:t>Parte</a:t>
            </a:r>
            <a:r>
              <a:rPr dirty="0"/>
              <a:t> B (</a:t>
            </a:r>
            <a:r>
              <a:rPr dirty="0" err="1"/>
              <a:t>seguro</a:t>
            </a:r>
            <a:r>
              <a:rPr dirty="0"/>
              <a:t> </a:t>
            </a:r>
            <a:r>
              <a:rPr dirty="0" err="1"/>
              <a:t>médico</a:t>
            </a:r>
            <a:r>
              <a:rPr dirty="0"/>
              <a:t>) (</a:t>
            </a:r>
            <a:r>
              <a:rPr dirty="0" err="1"/>
              <a:t>formulario</a:t>
            </a:r>
            <a:r>
              <a:rPr dirty="0"/>
              <a:t> CMS-40B, </a:t>
            </a:r>
            <a:r>
              <a:rPr dirty="0">
                <a:hlinkClick r:id="rId3"/>
              </a:rPr>
              <a:t>CMS.gov/Medicare/CMS-Forms/CMS-Forms/Downloads/CMS40B-E.pdf</a:t>
            </a:r>
            <a:r>
              <a:rPr dirty="0"/>
              <a:t>) y </a:t>
            </a:r>
            <a:r>
              <a:rPr dirty="0" err="1"/>
              <a:t>presentarlo</a:t>
            </a:r>
            <a:r>
              <a:rPr dirty="0"/>
              <a:t> </a:t>
            </a:r>
            <a:r>
              <a:rPr dirty="0" err="1"/>
              <a:t>en</a:t>
            </a:r>
            <a:r>
              <a:rPr dirty="0"/>
              <a:t> </a:t>
            </a:r>
            <a:r>
              <a:rPr dirty="0" err="1"/>
              <a:t>su</a:t>
            </a:r>
            <a:r>
              <a:rPr dirty="0"/>
              <a:t> </a:t>
            </a:r>
            <a:r>
              <a:rPr dirty="0" err="1"/>
              <a:t>oficina</a:t>
            </a:r>
            <a:r>
              <a:rPr dirty="0"/>
              <a:t> local del Seguro Social. Si se inscribe </a:t>
            </a:r>
            <a:r>
              <a:rPr dirty="0" err="1"/>
              <a:t>durante</a:t>
            </a:r>
            <a:r>
              <a:rPr dirty="0"/>
              <a:t> un SEP, </a:t>
            </a:r>
            <a:r>
              <a:rPr dirty="0" err="1"/>
              <a:t>incluya</a:t>
            </a:r>
            <a:r>
              <a:rPr dirty="0"/>
              <a:t> </a:t>
            </a:r>
            <a:r>
              <a:rPr dirty="0" err="1"/>
              <a:t>el</a:t>
            </a:r>
            <a:r>
              <a:rPr dirty="0"/>
              <a:t> </a:t>
            </a:r>
            <a:r>
              <a:rPr dirty="0" err="1"/>
              <a:t>formulario</a:t>
            </a:r>
            <a:r>
              <a:rPr dirty="0"/>
              <a:t> de </a:t>
            </a:r>
            <a:r>
              <a:rPr dirty="0" err="1"/>
              <a:t>solicitud</a:t>
            </a:r>
            <a:r>
              <a:rPr dirty="0"/>
              <a:t> de </a:t>
            </a:r>
            <a:r>
              <a:rPr dirty="0" err="1"/>
              <a:t>información</a:t>
            </a:r>
            <a:r>
              <a:rPr dirty="0"/>
              <a:t> </a:t>
            </a:r>
            <a:r>
              <a:rPr dirty="0" err="1"/>
              <a:t>laboral</a:t>
            </a:r>
            <a:r>
              <a:rPr dirty="0"/>
              <a:t> (</a:t>
            </a:r>
            <a:r>
              <a:rPr dirty="0" err="1"/>
              <a:t>formulario</a:t>
            </a:r>
            <a:r>
              <a:rPr dirty="0"/>
              <a:t> CMS-L564, </a:t>
            </a:r>
            <a:r>
              <a:rPr dirty="0">
                <a:hlinkClick r:id="rId4"/>
              </a:rPr>
              <a:t>CMS.gov/Medicare/CMS-Forms/CMS-Forms/Downloads/CMS-L564E.pdf</a:t>
            </a:r>
            <a:r>
              <a:rPr dirty="0"/>
              <a:t>) con </a:t>
            </a:r>
            <a:r>
              <a:rPr dirty="0" err="1"/>
              <a:t>su</a:t>
            </a:r>
            <a:r>
              <a:rPr dirty="0"/>
              <a:t> </a:t>
            </a:r>
            <a:r>
              <a:rPr dirty="0" err="1"/>
              <a:t>solicitud</a:t>
            </a:r>
            <a:r>
              <a:rPr dirty="0"/>
              <a:t> de la </a:t>
            </a:r>
            <a:r>
              <a:rPr dirty="0" err="1"/>
              <a:t>Parte</a:t>
            </a:r>
            <a:r>
              <a:rPr dirty="0"/>
              <a:t> B. Debe </a:t>
            </a:r>
            <a:r>
              <a:rPr dirty="0" err="1"/>
              <a:t>completar</a:t>
            </a:r>
            <a:r>
              <a:rPr dirty="0"/>
              <a:t> la </a:t>
            </a:r>
            <a:r>
              <a:rPr dirty="0" err="1"/>
              <a:t>Sección</a:t>
            </a:r>
            <a:r>
              <a:rPr dirty="0"/>
              <a:t> A, y </a:t>
            </a:r>
            <a:r>
              <a:rPr dirty="0" err="1"/>
              <a:t>su</a:t>
            </a:r>
            <a:r>
              <a:rPr dirty="0"/>
              <a:t> </a:t>
            </a:r>
            <a:r>
              <a:rPr dirty="0" err="1"/>
              <a:t>empleador</a:t>
            </a:r>
            <a:r>
              <a:rPr dirty="0"/>
              <a:t> </a:t>
            </a:r>
            <a:r>
              <a:rPr dirty="0" err="1"/>
              <a:t>debe</a:t>
            </a:r>
            <a:r>
              <a:rPr dirty="0"/>
              <a:t> </a:t>
            </a:r>
            <a:r>
              <a:rPr dirty="0" err="1"/>
              <a:t>completar</a:t>
            </a:r>
            <a:r>
              <a:rPr dirty="0"/>
              <a:t> la </a:t>
            </a:r>
            <a:r>
              <a:rPr dirty="0" err="1"/>
              <a:t>Sección</a:t>
            </a:r>
            <a:r>
              <a:rPr dirty="0"/>
              <a:t> B </a:t>
            </a:r>
            <a:r>
              <a:rPr dirty="0" err="1"/>
              <a:t>en</a:t>
            </a:r>
            <a:r>
              <a:rPr dirty="0"/>
              <a:t> </a:t>
            </a:r>
            <a:r>
              <a:rPr dirty="0" err="1"/>
              <a:t>el</a:t>
            </a:r>
            <a:r>
              <a:rPr dirty="0"/>
              <a:t> </a:t>
            </a:r>
            <a:r>
              <a:rPr dirty="0" err="1"/>
              <a:t>formulario</a:t>
            </a:r>
            <a:r>
              <a:rPr dirty="0"/>
              <a:t>.</a:t>
            </a:r>
          </a:p>
          <a:p>
            <a:pPr marL="118813" indent="-118813">
              <a:spcBef>
                <a:spcPts val="0"/>
              </a:spcBef>
              <a:spcAft>
                <a:spcPts val="300"/>
              </a:spcAft>
              <a:defRPr sz="1000">
                <a:latin typeface="Arial" panose="020B0604020202020204" pitchFamily="34" charset="0"/>
                <a:cs typeface="Arial" panose="020B0604020202020204" pitchFamily="34" charset="0"/>
              </a:defRPr>
            </a:pPr>
            <a:r>
              <a:rPr dirty="0"/>
              <a:t>CMS </a:t>
            </a:r>
            <a:r>
              <a:rPr dirty="0" err="1"/>
              <a:t>envía</a:t>
            </a:r>
            <a:r>
              <a:rPr dirty="0"/>
              <a:t> </a:t>
            </a:r>
            <a:r>
              <a:rPr dirty="0" err="1"/>
              <a:t>el</a:t>
            </a:r>
            <a:r>
              <a:rPr dirty="0"/>
              <a:t> </a:t>
            </a:r>
            <a:r>
              <a:rPr dirty="0" err="1"/>
              <a:t>paquete</a:t>
            </a:r>
            <a:r>
              <a:rPr dirty="0"/>
              <a:t> del GEP para </a:t>
            </a:r>
            <a:r>
              <a:rPr dirty="0" err="1"/>
              <a:t>inscribirse</a:t>
            </a:r>
            <a:r>
              <a:rPr dirty="0"/>
              <a:t> </a:t>
            </a:r>
            <a:r>
              <a:rPr dirty="0" err="1"/>
              <a:t>en</a:t>
            </a:r>
            <a:r>
              <a:rPr dirty="0"/>
              <a:t> la </a:t>
            </a:r>
            <a:r>
              <a:rPr dirty="0" err="1"/>
              <a:t>Parte</a:t>
            </a:r>
            <a:r>
              <a:rPr dirty="0"/>
              <a:t> B (</a:t>
            </a:r>
            <a:r>
              <a:rPr lang="en-US" u="sng" dirty="0"/>
              <a:t>https://es.medicare.gov/basics/forms-publications-mailings/mailings/signing-up/sign-up-for-part-b-package</a:t>
            </a:r>
            <a:r>
              <a:rPr dirty="0"/>
              <a:t>) a </a:t>
            </a:r>
            <a:r>
              <a:rPr dirty="0" err="1"/>
              <a:t>quienes</a:t>
            </a:r>
            <a:r>
              <a:rPr dirty="0"/>
              <a:t> no se </a:t>
            </a:r>
            <a:r>
              <a:rPr dirty="0" err="1"/>
              <a:t>inscribieron</a:t>
            </a:r>
            <a:r>
              <a:rPr dirty="0"/>
              <a:t> </a:t>
            </a:r>
            <a:r>
              <a:rPr dirty="0" err="1"/>
              <a:t>en</a:t>
            </a:r>
            <a:r>
              <a:rPr dirty="0"/>
              <a:t> la </a:t>
            </a:r>
            <a:r>
              <a:rPr dirty="0" err="1"/>
              <a:t>Parte</a:t>
            </a:r>
            <a:r>
              <a:rPr dirty="0"/>
              <a:t> B, la </a:t>
            </a:r>
            <a:r>
              <a:rPr dirty="0" err="1"/>
              <a:t>cancelaron</a:t>
            </a:r>
            <a:r>
              <a:rPr dirty="0"/>
              <a:t> o la </a:t>
            </a:r>
            <a:r>
              <a:rPr dirty="0" err="1"/>
              <a:t>perdieron</a:t>
            </a:r>
            <a:r>
              <a:rPr dirty="0"/>
              <a:t> </a:t>
            </a:r>
            <a:r>
              <a:rPr dirty="0" err="1"/>
              <a:t>durante</a:t>
            </a:r>
            <a:r>
              <a:rPr dirty="0"/>
              <a:t> </a:t>
            </a:r>
            <a:r>
              <a:rPr dirty="0" err="1"/>
              <a:t>el</a:t>
            </a:r>
            <a:r>
              <a:rPr dirty="0"/>
              <a:t> </a:t>
            </a:r>
            <a:r>
              <a:rPr dirty="0" err="1"/>
              <a:t>último</a:t>
            </a:r>
            <a:r>
              <a:rPr dirty="0"/>
              <a:t> </a:t>
            </a:r>
            <a:r>
              <a:rPr dirty="0" err="1"/>
              <a:t>año</a:t>
            </a:r>
            <a:r>
              <a:rPr dirty="0"/>
              <a:t>. El </a:t>
            </a:r>
            <a:r>
              <a:rPr dirty="0" err="1"/>
              <a:t>paquete</a:t>
            </a:r>
            <a:r>
              <a:rPr dirty="0"/>
              <a:t> </a:t>
            </a:r>
            <a:r>
              <a:rPr dirty="0" err="1"/>
              <a:t>notifica</a:t>
            </a:r>
            <a:r>
              <a:rPr dirty="0"/>
              <a:t> a las personas de la </a:t>
            </a:r>
            <a:r>
              <a:rPr dirty="0" err="1"/>
              <a:t>oportunidad</a:t>
            </a:r>
            <a:r>
              <a:rPr dirty="0"/>
              <a:t> de </a:t>
            </a:r>
            <a:r>
              <a:rPr dirty="0" err="1"/>
              <a:t>inscribirse</a:t>
            </a:r>
            <a:r>
              <a:rPr dirty="0"/>
              <a:t> </a:t>
            </a:r>
            <a:r>
              <a:rPr dirty="0" err="1"/>
              <a:t>en</a:t>
            </a:r>
            <a:r>
              <a:rPr dirty="0"/>
              <a:t> la </a:t>
            </a:r>
            <a:r>
              <a:rPr dirty="0" err="1"/>
              <a:t>Parte</a:t>
            </a:r>
            <a:r>
              <a:rPr dirty="0"/>
              <a:t> B </a:t>
            </a:r>
            <a:r>
              <a:rPr dirty="0" err="1"/>
              <a:t>durante</a:t>
            </a:r>
            <a:r>
              <a:rPr dirty="0"/>
              <a:t> </a:t>
            </a:r>
            <a:r>
              <a:rPr dirty="0" err="1"/>
              <a:t>el</a:t>
            </a:r>
            <a:r>
              <a:rPr dirty="0"/>
              <a:t> GEP. </a:t>
            </a:r>
            <a:r>
              <a:rPr dirty="0" err="1"/>
              <a:t>Incluye</a:t>
            </a:r>
            <a:r>
              <a:rPr dirty="0"/>
              <a:t> </a:t>
            </a:r>
            <a:r>
              <a:rPr dirty="0" err="1"/>
              <a:t>una</a:t>
            </a:r>
            <a:r>
              <a:rPr dirty="0"/>
              <a:t> carta y un </a:t>
            </a:r>
            <a:r>
              <a:rPr dirty="0" err="1"/>
              <a:t>folleto</a:t>
            </a:r>
            <a:r>
              <a:rPr dirty="0"/>
              <a:t>. El </a:t>
            </a:r>
            <a:r>
              <a:rPr dirty="0" err="1"/>
              <a:t>paquete</a:t>
            </a:r>
            <a:r>
              <a:rPr dirty="0"/>
              <a:t> </a:t>
            </a:r>
            <a:r>
              <a:rPr dirty="0" err="1"/>
              <a:t>explica</a:t>
            </a:r>
            <a:r>
              <a:rPr dirty="0"/>
              <a:t> </a:t>
            </a:r>
            <a:r>
              <a:rPr dirty="0" err="1"/>
              <a:t>cómo</a:t>
            </a:r>
            <a:r>
              <a:rPr dirty="0"/>
              <a:t> </a:t>
            </a:r>
            <a:r>
              <a:rPr dirty="0" err="1"/>
              <a:t>inscribirse</a:t>
            </a:r>
            <a:r>
              <a:rPr dirty="0"/>
              <a:t> </a:t>
            </a:r>
            <a:r>
              <a:rPr dirty="0" err="1"/>
              <a:t>en</a:t>
            </a:r>
            <a:r>
              <a:rPr dirty="0"/>
              <a:t> la </a:t>
            </a:r>
            <a:r>
              <a:rPr dirty="0" err="1"/>
              <a:t>Parte</a:t>
            </a:r>
            <a:r>
              <a:rPr dirty="0"/>
              <a:t> B, </a:t>
            </a:r>
            <a:r>
              <a:rPr dirty="0" err="1"/>
              <a:t>los</a:t>
            </a:r>
            <a:r>
              <a:rPr dirty="0"/>
              <a:t> </a:t>
            </a:r>
            <a:r>
              <a:rPr dirty="0" err="1"/>
              <a:t>riesgos</a:t>
            </a:r>
            <a:r>
              <a:rPr dirty="0"/>
              <a:t> de </a:t>
            </a:r>
            <a:r>
              <a:rPr dirty="0" err="1"/>
              <a:t>retrasar</a:t>
            </a:r>
            <a:r>
              <a:rPr dirty="0"/>
              <a:t> la </a:t>
            </a:r>
            <a:r>
              <a:rPr dirty="0" err="1"/>
              <a:t>inscripción</a:t>
            </a:r>
            <a:r>
              <a:rPr dirty="0"/>
              <a:t> y describe </a:t>
            </a:r>
            <a:r>
              <a:rPr dirty="0" err="1"/>
              <a:t>otras</a:t>
            </a:r>
            <a:r>
              <a:rPr dirty="0"/>
              <a:t> </a:t>
            </a:r>
            <a:r>
              <a:rPr dirty="0" err="1"/>
              <a:t>decisiones</a:t>
            </a:r>
            <a:r>
              <a:rPr dirty="0"/>
              <a:t> </a:t>
            </a:r>
            <a:r>
              <a:rPr dirty="0" err="1"/>
              <a:t>que</a:t>
            </a:r>
            <a:r>
              <a:rPr dirty="0"/>
              <a:t> </a:t>
            </a:r>
            <a:r>
              <a:rPr dirty="0" err="1"/>
              <a:t>quizá</a:t>
            </a:r>
            <a:r>
              <a:rPr dirty="0"/>
              <a:t> </a:t>
            </a:r>
            <a:r>
              <a:rPr dirty="0" err="1"/>
              <a:t>deba</a:t>
            </a:r>
            <a:r>
              <a:rPr dirty="0"/>
              <a:t> </a:t>
            </a:r>
            <a:r>
              <a:rPr dirty="0" err="1"/>
              <a:t>tomar</a:t>
            </a:r>
            <a:r>
              <a:rPr dirty="0"/>
              <a:t> </a:t>
            </a:r>
            <a:r>
              <a:rPr dirty="0" err="1"/>
              <a:t>sobre</a:t>
            </a:r>
            <a:r>
              <a:rPr dirty="0"/>
              <a:t> </a:t>
            </a:r>
            <a:r>
              <a:rPr dirty="0" err="1"/>
              <a:t>su</a:t>
            </a:r>
            <a:r>
              <a:rPr dirty="0"/>
              <a:t> </a:t>
            </a:r>
            <a:r>
              <a:rPr dirty="0" err="1"/>
              <a:t>cobertura</a:t>
            </a:r>
            <a:r>
              <a:rPr dirty="0"/>
              <a:t> de Medicare. </a:t>
            </a:r>
          </a:p>
          <a:p>
            <a:pPr marL="118813" indent="-118813">
              <a:spcBef>
                <a:spcPts val="0"/>
              </a:spcBef>
              <a:spcAft>
                <a:spcPts val="300"/>
              </a:spcAft>
              <a:defRPr sz="1000">
                <a:latin typeface="Arial" panose="020B0604020202020204" pitchFamily="34" charset="0"/>
                <a:cs typeface="Arial" panose="020B0604020202020204" pitchFamily="34" charset="0"/>
              </a:defRPr>
            </a:pPr>
            <a:r>
              <a:rPr dirty="0"/>
              <a:t>Si </a:t>
            </a:r>
            <a:r>
              <a:rPr dirty="0" err="1"/>
              <a:t>tiene</a:t>
            </a:r>
            <a:r>
              <a:rPr dirty="0"/>
              <a:t> la </a:t>
            </a:r>
            <a:r>
              <a:rPr dirty="0" err="1"/>
              <a:t>Parte</a:t>
            </a:r>
            <a:r>
              <a:rPr dirty="0"/>
              <a:t> A y se inscribe </a:t>
            </a:r>
            <a:r>
              <a:rPr dirty="0" err="1"/>
              <a:t>en</a:t>
            </a:r>
            <a:r>
              <a:rPr dirty="0"/>
              <a:t> la </a:t>
            </a:r>
            <a:r>
              <a:rPr dirty="0" err="1"/>
              <a:t>Parte</a:t>
            </a:r>
            <a:r>
              <a:rPr dirty="0"/>
              <a:t> B </a:t>
            </a:r>
            <a:r>
              <a:rPr dirty="0" err="1"/>
              <a:t>durante</a:t>
            </a:r>
            <a:r>
              <a:rPr dirty="0"/>
              <a:t> un GEP, </a:t>
            </a:r>
            <a:r>
              <a:rPr dirty="0" err="1"/>
              <a:t>puede</a:t>
            </a:r>
            <a:r>
              <a:rPr dirty="0"/>
              <a:t> </a:t>
            </a:r>
            <a:r>
              <a:rPr dirty="0" err="1"/>
              <a:t>unirse</a:t>
            </a:r>
            <a:r>
              <a:rPr dirty="0"/>
              <a:t> a un plan Medicare Advantage (con o sin </a:t>
            </a:r>
            <a:r>
              <a:rPr dirty="0" err="1"/>
              <a:t>cobertura</a:t>
            </a:r>
            <a:r>
              <a:rPr dirty="0"/>
              <a:t> de </a:t>
            </a:r>
            <a:r>
              <a:rPr dirty="0" err="1"/>
              <a:t>medicamentos</a:t>
            </a:r>
            <a:r>
              <a:rPr dirty="0"/>
              <a:t>) 3 meses </a:t>
            </a:r>
            <a:r>
              <a:rPr dirty="0" err="1"/>
              <a:t>inmediatamente</a:t>
            </a:r>
            <a:r>
              <a:rPr dirty="0"/>
              <a:t> antes de </a:t>
            </a:r>
            <a:r>
              <a:rPr dirty="0" err="1"/>
              <a:t>que</a:t>
            </a:r>
            <a:r>
              <a:rPr dirty="0"/>
              <a:t> </a:t>
            </a:r>
            <a:r>
              <a:rPr dirty="0" err="1"/>
              <a:t>tenga</a:t>
            </a:r>
            <a:r>
              <a:rPr dirty="0"/>
              <a:t> derecho </a:t>
            </a:r>
            <a:r>
              <a:rPr dirty="0" err="1"/>
              <a:t>por</a:t>
            </a:r>
            <a:r>
              <a:rPr dirty="0"/>
              <a:t> </a:t>
            </a:r>
            <a:r>
              <a:rPr dirty="0" err="1"/>
              <a:t>primera</a:t>
            </a:r>
            <a:r>
              <a:rPr dirty="0"/>
              <a:t> </a:t>
            </a:r>
            <a:r>
              <a:rPr dirty="0" err="1"/>
              <a:t>vez</a:t>
            </a:r>
            <a:r>
              <a:rPr dirty="0"/>
              <a:t> a </a:t>
            </a:r>
            <a:r>
              <a:rPr dirty="0" err="1"/>
              <a:t>obtener</a:t>
            </a:r>
            <a:r>
              <a:rPr dirty="0"/>
              <a:t> la </a:t>
            </a:r>
            <a:r>
              <a:rPr dirty="0" err="1"/>
              <a:t>Parte</a:t>
            </a:r>
            <a:r>
              <a:rPr dirty="0"/>
              <a:t> A y la </a:t>
            </a:r>
            <a:r>
              <a:rPr dirty="0" err="1"/>
              <a:t>Parte</a:t>
            </a:r>
            <a:r>
              <a:rPr dirty="0"/>
              <a:t> B hasta </a:t>
            </a:r>
            <a:r>
              <a:rPr dirty="0" err="1"/>
              <a:t>el</a:t>
            </a:r>
            <a:r>
              <a:rPr dirty="0"/>
              <a:t> </a:t>
            </a:r>
            <a:r>
              <a:rPr dirty="0" err="1"/>
              <a:t>último</a:t>
            </a:r>
            <a:r>
              <a:rPr dirty="0"/>
              <a:t> día del </a:t>
            </a:r>
            <a:r>
              <a:rPr dirty="0" err="1"/>
              <a:t>mes</a:t>
            </a:r>
            <a:r>
              <a:rPr dirty="0"/>
              <a:t> anterior a </a:t>
            </a:r>
            <a:r>
              <a:rPr dirty="0" err="1"/>
              <a:t>su</a:t>
            </a:r>
            <a:r>
              <a:rPr dirty="0"/>
              <a:t> derecho a ambas, la </a:t>
            </a:r>
            <a:r>
              <a:rPr dirty="0" err="1"/>
              <a:t>Parte</a:t>
            </a:r>
            <a:r>
              <a:rPr dirty="0"/>
              <a:t> A y la </a:t>
            </a:r>
            <a:r>
              <a:rPr dirty="0" err="1"/>
              <a:t>Parte</a:t>
            </a:r>
            <a:r>
              <a:rPr dirty="0"/>
              <a:t> B. Su </a:t>
            </a:r>
            <a:r>
              <a:rPr dirty="0" err="1"/>
              <a:t>cobertura</a:t>
            </a:r>
            <a:r>
              <a:rPr dirty="0"/>
              <a:t> </a:t>
            </a:r>
            <a:r>
              <a:rPr dirty="0" err="1"/>
              <a:t>comenzará</a:t>
            </a:r>
            <a:r>
              <a:rPr dirty="0"/>
              <a:t> </a:t>
            </a:r>
            <a:r>
              <a:rPr dirty="0" err="1"/>
              <a:t>el</a:t>
            </a:r>
            <a:r>
              <a:rPr dirty="0"/>
              <a:t> </a:t>
            </a:r>
            <a:r>
              <a:rPr dirty="0" err="1"/>
              <a:t>mismo</a:t>
            </a:r>
            <a:r>
              <a:rPr dirty="0"/>
              <a:t> día </a:t>
            </a:r>
            <a:r>
              <a:rPr dirty="0" err="1"/>
              <a:t>en</a:t>
            </a:r>
            <a:r>
              <a:rPr dirty="0"/>
              <a:t> </a:t>
            </a:r>
            <a:r>
              <a:rPr dirty="0" err="1"/>
              <a:t>que</a:t>
            </a:r>
            <a:r>
              <a:rPr dirty="0"/>
              <a:t> </a:t>
            </a:r>
            <a:r>
              <a:rPr dirty="0" err="1"/>
              <a:t>comience</a:t>
            </a:r>
            <a:r>
              <a:rPr dirty="0"/>
              <a:t> </a:t>
            </a:r>
            <a:r>
              <a:rPr dirty="0" err="1"/>
              <a:t>su</a:t>
            </a:r>
            <a:r>
              <a:rPr dirty="0"/>
              <a:t> </a:t>
            </a:r>
            <a:r>
              <a:rPr dirty="0" err="1"/>
              <a:t>cobertura</a:t>
            </a:r>
            <a:r>
              <a:rPr dirty="0"/>
              <a:t> de la </a:t>
            </a:r>
            <a:r>
              <a:rPr dirty="0" err="1"/>
              <a:t>Parte</a:t>
            </a:r>
            <a:r>
              <a:rPr dirty="0"/>
              <a:t> B.</a:t>
            </a:r>
          </a:p>
          <a:p>
            <a:pPr marL="118813" indent="-118813">
              <a:spcBef>
                <a:spcPts val="0"/>
              </a:spcBef>
              <a:spcAft>
                <a:spcPts val="300"/>
              </a:spcAft>
              <a:defRPr sz="1000">
                <a:latin typeface="Arial" panose="020B0604020202020204" pitchFamily="34" charset="0"/>
                <a:cs typeface="Arial" panose="020B0604020202020204" pitchFamily="34" charset="0"/>
              </a:defRPr>
            </a:pPr>
            <a:r>
              <a:rPr dirty="0"/>
              <a:t>Si </a:t>
            </a:r>
            <a:r>
              <a:rPr dirty="0" err="1"/>
              <a:t>tiene</a:t>
            </a:r>
            <a:r>
              <a:rPr dirty="0"/>
              <a:t> </a:t>
            </a:r>
            <a:r>
              <a:rPr dirty="0" err="1"/>
              <a:t>que</a:t>
            </a:r>
            <a:r>
              <a:rPr dirty="0"/>
              <a:t> </a:t>
            </a:r>
            <a:r>
              <a:rPr dirty="0" err="1"/>
              <a:t>pagar</a:t>
            </a:r>
            <a:r>
              <a:rPr dirty="0"/>
              <a:t> la </a:t>
            </a:r>
            <a:r>
              <a:rPr dirty="0" err="1"/>
              <a:t>Parte</a:t>
            </a:r>
            <a:r>
              <a:rPr dirty="0"/>
              <a:t> A y se inscribe </a:t>
            </a:r>
            <a:r>
              <a:rPr dirty="0" err="1"/>
              <a:t>en</a:t>
            </a:r>
            <a:r>
              <a:rPr dirty="0"/>
              <a:t> la </a:t>
            </a:r>
            <a:r>
              <a:rPr dirty="0" err="1"/>
              <a:t>Parte</a:t>
            </a:r>
            <a:r>
              <a:rPr dirty="0"/>
              <a:t> B </a:t>
            </a:r>
            <a:r>
              <a:rPr dirty="0" err="1"/>
              <a:t>durante</a:t>
            </a:r>
            <a:r>
              <a:rPr dirty="0"/>
              <a:t> </a:t>
            </a:r>
            <a:r>
              <a:rPr dirty="0" err="1"/>
              <a:t>el</a:t>
            </a:r>
            <a:r>
              <a:rPr dirty="0"/>
              <a:t> GEP, también </a:t>
            </a:r>
            <a:r>
              <a:rPr dirty="0" err="1"/>
              <a:t>puede</a:t>
            </a:r>
            <a:r>
              <a:rPr dirty="0"/>
              <a:t> </a:t>
            </a:r>
            <a:r>
              <a:rPr dirty="0" err="1"/>
              <a:t>unirse</a:t>
            </a:r>
            <a:r>
              <a:rPr dirty="0"/>
              <a:t> a un plan de </a:t>
            </a:r>
            <a:r>
              <a:rPr dirty="0" err="1"/>
              <a:t>medicamentos</a:t>
            </a:r>
            <a:r>
              <a:rPr dirty="0"/>
              <a:t> de Medicare </a:t>
            </a:r>
            <a:r>
              <a:rPr dirty="0" err="1"/>
              <a:t>cuando</a:t>
            </a:r>
            <a:r>
              <a:rPr dirty="0"/>
              <a:t> se </a:t>
            </a:r>
            <a:r>
              <a:rPr dirty="0" err="1"/>
              <a:t>inscriba</a:t>
            </a:r>
            <a:r>
              <a:rPr dirty="0"/>
              <a:t> </a:t>
            </a:r>
            <a:r>
              <a:rPr dirty="0" err="1"/>
              <a:t>en</a:t>
            </a:r>
            <a:r>
              <a:rPr dirty="0"/>
              <a:t> la </a:t>
            </a:r>
            <a:r>
              <a:rPr dirty="0" err="1"/>
              <a:t>Parte</a:t>
            </a:r>
            <a:r>
              <a:rPr dirty="0"/>
              <a:t> B. </a:t>
            </a:r>
            <a:r>
              <a:rPr dirty="0" err="1"/>
              <a:t>Tendrá</a:t>
            </a:r>
            <a:r>
              <a:rPr dirty="0"/>
              <a:t> 2 meses </a:t>
            </a:r>
            <a:r>
              <a:rPr dirty="0" err="1"/>
              <a:t>después</a:t>
            </a:r>
            <a:r>
              <a:rPr dirty="0"/>
              <a:t> de </a:t>
            </a:r>
            <a:r>
              <a:rPr dirty="0" err="1"/>
              <a:t>inscribirse</a:t>
            </a:r>
            <a:r>
              <a:rPr dirty="0"/>
              <a:t> </a:t>
            </a:r>
            <a:r>
              <a:rPr dirty="0" err="1"/>
              <a:t>en</a:t>
            </a:r>
            <a:r>
              <a:rPr dirty="0"/>
              <a:t> la </a:t>
            </a:r>
            <a:r>
              <a:rPr dirty="0" err="1"/>
              <a:t>Parte</a:t>
            </a:r>
            <a:r>
              <a:rPr dirty="0"/>
              <a:t> B para </a:t>
            </a:r>
            <a:r>
              <a:rPr dirty="0" err="1"/>
              <a:t>unirse</a:t>
            </a:r>
            <a:r>
              <a:rPr dirty="0"/>
              <a:t> a un plan de </a:t>
            </a:r>
            <a:r>
              <a:rPr dirty="0" err="1"/>
              <a:t>medicamentos</a:t>
            </a:r>
            <a:r>
              <a:rPr dirty="0"/>
              <a:t>. Su </a:t>
            </a:r>
            <a:r>
              <a:rPr dirty="0" err="1"/>
              <a:t>cobertura</a:t>
            </a:r>
            <a:r>
              <a:rPr dirty="0"/>
              <a:t> de </a:t>
            </a:r>
            <a:r>
              <a:rPr dirty="0" err="1"/>
              <a:t>medicamentos</a:t>
            </a:r>
            <a:r>
              <a:rPr dirty="0"/>
              <a:t> </a:t>
            </a:r>
            <a:r>
              <a:rPr dirty="0" err="1"/>
              <a:t>comenzará</a:t>
            </a:r>
            <a:r>
              <a:rPr dirty="0"/>
              <a:t> </a:t>
            </a:r>
            <a:r>
              <a:rPr dirty="0" err="1"/>
              <a:t>el</a:t>
            </a:r>
            <a:r>
              <a:rPr dirty="0"/>
              <a:t> </a:t>
            </a:r>
            <a:r>
              <a:rPr dirty="0" err="1"/>
              <a:t>mes</a:t>
            </a:r>
            <a:r>
              <a:rPr dirty="0"/>
              <a:t> </a:t>
            </a:r>
            <a:r>
              <a:rPr dirty="0" err="1"/>
              <a:t>después</a:t>
            </a:r>
            <a:r>
              <a:rPr dirty="0"/>
              <a:t> de </a:t>
            </a:r>
            <a:r>
              <a:rPr dirty="0" err="1"/>
              <a:t>que</a:t>
            </a:r>
            <a:r>
              <a:rPr dirty="0"/>
              <a:t> </a:t>
            </a:r>
            <a:r>
              <a:rPr dirty="0" err="1"/>
              <a:t>el</a:t>
            </a:r>
            <a:r>
              <a:rPr dirty="0"/>
              <a:t> plan </a:t>
            </a:r>
            <a:r>
              <a:rPr dirty="0" err="1"/>
              <a:t>reciba</a:t>
            </a:r>
            <a:r>
              <a:rPr dirty="0"/>
              <a:t> </a:t>
            </a:r>
            <a:r>
              <a:rPr dirty="0" err="1"/>
              <a:t>su</a:t>
            </a:r>
            <a:r>
              <a:rPr dirty="0"/>
              <a:t> </a:t>
            </a:r>
            <a:r>
              <a:rPr dirty="0" err="1"/>
              <a:t>solicitud</a:t>
            </a:r>
            <a:r>
              <a:rPr dirty="0"/>
              <a:t> para </a:t>
            </a:r>
            <a:r>
              <a:rPr dirty="0" err="1"/>
              <a:t>unirse</a:t>
            </a:r>
            <a:r>
              <a:rPr dirty="0"/>
              <a:t>.</a:t>
            </a:r>
          </a:p>
          <a:p>
            <a:pPr marL="0" indent="0" defTabSz="966612">
              <a:spcBef>
                <a:spcPts val="0"/>
              </a:spcBef>
              <a:spcAft>
                <a:spcPts val="300"/>
              </a:spcAft>
              <a:buNone/>
            </a:pPr>
            <a:endParaRPr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823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21350"/>
            <a:ext cx="5778500" cy="5538537"/>
          </a:xfrm>
        </p:spPr>
        <p:txBody>
          <a:bodyPr/>
          <a:lstStyle/>
          <a:p>
            <a:pPr marL="0" indent="0">
              <a:spcBef>
                <a:spcPts val="0"/>
              </a:spcBef>
              <a:spcAft>
                <a:spcPts val="600"/>
              </a:spcAft>
              <a:buNone/>
              <a:defRPr>
                <a:latin typeface="Arial" panose="020B0604020202020204" pitchFamily="34" charset="0"/>
                <a:cs typeface="Arial" panose="020B0604020202020204" pitchFamily="34" charset="0"/>
              </a:defRPr>
            </a:pPr>
            <a:r>
              <a:rPr b="1" dirty="0" err="1"/>
              <a:t>Notas</a:t>
            </a:r>
            <a:r>
              <a:rPr b="1" dirty="0"/>
              <a:t> del </a:t>
            </a:r>
            <a:r>
              <a:rPr b="1" dirty="0" err="1"/>
              <a:t>presentador</a:t>
            </a:r>
            <a:endParaRPr b="1" dirty="0"/>
          </a:p>
          <a:p>
            <a:pPr marL="0" indent="0">
              <a:spcBef>
                <a:spcPts val="0"/>
              </a:spcBef>
              <a:spcAft>
                <a:spcPts val="600"/>
              </a:spcAft>
              <a:buNone/>
              <a:defRPr>
                <a:solidFill>
                  <a:srgbClr val="000000"/>
                </a:solidFill>
                <a:latin typeface="Arial" panose="020B0604020202020204" pitchFamily="34" charset="0"/>
                <a:cs typeface="Arial" panose="020B0604020202020204" pitchFamily="34" charset="0"/>
              </a:defRPr>
            </a:pPr>
            <a:r>
              <a:rPr dirty="0" err="1"/>
              <a:t>Estos</a:t>
            </a:r>
            <a:r>
              <a:rPr dirty="0"/>
              <a:t> </a:t>
            </a:r>
            <a:r>
              <a:rPr dirty="0" err="1"/>
              <a:t>materiales</a:t>
            </a:r>
            <a:r>
              <a:rPr dirty="0"/>
              <a:t> </a:t>
            </a:r>
            <a:r>
              <a:rPr dirty="0" err="1"/>
              <a:t>están</a:t>
            </a:r>
            <a:r>
              <a:rPr dirty="0"/>
              <a:t> </a:t>
            </a:r>
            <a:r>
              <a:rPr dirty="0" err="1"/>
              <a:t>destinados</a:t>
            </a:r>
            <a:r>
              <a:rPr dirty="0"/>
              <a:t> a </a:t>
            </a:r>
            <a:r>
              <a:rPr dirty="0" err="1"/>
              <a:t>capacitadores</a:t>
            </a:r>
            <a:r>
              <a:rPr dirty="0"/>
              <a:t> </a:t>
            </a:r>
            <a:r>
              <a:rPr dirty="0" err="1"/>
              <a:t>que</a:t>
            </a:r>
            <a:r>
              <a:rPr dirty="0"/>
              <a:t> </a:t>
            </a:r>
            <a:r>
              <a:rPr dirty="0" err="1"/>
              <a:t>están</a:t>
            </a:r>
            <a:r>
              <a:rPr dirty="0"/>
              <a:t> </a:t>
            </a:r>
            <a:r>
              <a:rPr dirty="0" err="1"/>
              <a:t>familiarizados</a:t>
            </a:r>
            <a:r>
              <a:rPr dirty="0"/>
              <a:t> con Medicare y </a:t>
            </a:r>
            <a:r>
              <a:rPr dirty="0" err="1"/>
              <a:t>que</a:t>
            </a:r>
            <a:r>
              <a:rPr dirty="0"/>
              <a:t> </a:t>
            </a:r>
            <a:r>
              <a:rPr dirty="0" err="1"/>
              <a:t>utilizan</a:t>
            </a:r>
            <a:r>
              <a:rPr dirty="0"/>
              <a:t> la </a:t>
            </a:r>
            <a:r>
              <a:rPr dirty="0" err="1"/>
              <a:t>información</a:t>
            </a:r>
            <a:r>
              <a:rPr dirty="0"/>
              <a:t> para sus </a:t>
            </a:r>
            <a:r>
              <a:rPr dirty="0" err="1"/>
              <a:t>presentaciones</a:t>
            </a:r>
            <a:r>
              <a:rPr dirty="0"/>
              <a:t>.</a:t>
            </a:r>
            <a:endParaRPr dirty="0">
              <a:latin typeface="Arial" panose="020B0604020202020204" pitchFamily="34" charset="0"/>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rPr dirty="0"/>
              <a:t>La </a:t>
            </a:r>
            <a:r>
              <a:rPr dirty="0" err="1"/>
              <a:t>presentación</a:t>
            </a:r>
            <a:r>
              <a:rPr dirty="0"/>
              <a:t> </a:t>
            </a:r>
            <a:r>
              <a:rPr dirty="0" err="1"/>
              <a:t>consta</a:t>
            </a:r>
            <a:r>
              <a:rPr dirty="0"/>
              <a:t> de 84 </a:t>
            </a:r>
            <a:r>
              <a:rPr dirty="0" err="1"/>
              <a:t>diapositivas</a:t>
            </a:r>
            <a:r>
              <a:rPr dirty="0"/>
              <a:t> con </a:t>
            </a:r>
            <a:r>
              <a:rPr dirty="0" err="1"/>
              <a:t>notas</a:t>
            </a:r>
            <a:r>
              <a:rPr dirty="0"/>
              <a:t> del </a:t>
            </a:r>
            <a:r>
              <a:rPr dirty="0" err="1"/>
              <a:t>orador</a:t>
            </a:r>
            <a:r>
              <a:rPr dirty="0"/>
              <a:t>. La </a:t>
            </a:r>
            <a:r>
              <a:rPr dirty="0" err="1"/>
              <a:t>presentación</a:t>
            </a:r>
            <a:r>
              <a:rPr dirty="0"/>
              <a:t> dura </a:t>
            </a:r>
            <a:r>
              <a:rPr dirty="0" err="1"/>
              <a:t>unos</a:t>
            </a:r>
            <a:r>
              <a:rPr dirty="0"/>
              <a:t> 60 </a:t>
            </a:r>
            <a:r>
              <a:rPr dirty="0" err="1"/>
              <a:t>minutos</a:t>
            </a:r>
            <a:r>
              <a:rPr dirty="0"/>
              <a:t>. </a:t>
            </a:r>
            <a:r>
              <a:rPr dirty="0" err="1"/>
              <a:t>Deje</a:t>
            </a:r>
            <a:r>
              <a:rPr dirty="0"/>
              <a:t> </a:t>
            </a:r>
            <a:r>
              <a:rPr dirty="0" err="1"/>
              <a:t>aproximadamente</a:t>
            </a:r>
            <a:r>
              <a:rPr dirty="0"/>
              <a:t> 15 </a:t>
            </a:r>
            <a:r>
              <a:rPr dirty="0" err="1"/>
              <a:t>minutos</a:t>
            </a:r>
            <a:r>
              <a:rPr dirty="0"/>
              <a:t> </a:t>
            </a:r>
            <a:r>
              <a:rPr dirty="0" err="1"/>
              <a:t>más</a:t>
            </a:r>
            <a:r>
              <a:rPr dirty="0"/>
              <a:t> para </a:t>
            </a:r>
            <a:r>
              <a:rPr dirty="0" err="1"/>
              <a:t>conversación</a:t>
            </a:r>
            <a:r>
              <a:rPr dirty="0"/>
              <a:t>, </a:t>
            </a:r>
            <a:r>
              <a:rPr dirty="0" err="1"/>
              <a:t>preguntas</a:t>
            </a:r>
            <a:r>
              <a:rPr dirty="0"/>
              <a:t> y </a:t>
            </a:r>
            <a:r>
              <a:rPr dirty="0" err="1"/>
              <a:t>respuestas</a:t>
            </a:r>
            <a:r>
              <a:rPr dirty="0"/>
              <a:t>. Debe </a:t>
            </a:r>
            <a:r>
              <a:rPr dirty="0" err="1"/>
              <a:t>considerar</a:t>
            </a:r>
            <a:r>
              <a:rPr dirty="0"/>
              <a:t> </a:t>
            </a:r>
            <a:r>
              <a:rPr dirty="0" err="1"/>
              <a:t>añadir</a:t>
            </a:r>
            <a:r>
              <a:rPr dirty="0"/>
              <a:t> </a:t>
            </a:r>
            <a:r>
              <a:rPr dirty="0" err="1"/>
              <a:t>tiempo</a:t>
            </a:r>
            <a:r>
              <a:rPr dirty="0"/>
              <a:t> para </a:t>
            </a:r>
            <a:r>
              <a:rPr dirty="0" err="1"/>
              <a:t>actividades</a:t>
            </a:r>
            <a:r>
              <a:rPr dirty="0"/>
              <a:t> </a:t>
            </a:r>
            <a:r>
              <a:rPr dirty="0" err="1"/>
              <a:t>adicionales</a:t>
            </a:r>
            <a:r>
              <a:rPr dirty="0"/>
              <a:t> </a:t>
            </a:r>
            <a:r>
              <a:rPr dirty="0" err="1"/>
              <a:t>que</a:t>
            </a:r>
            <a:r>
              <a:rPr dirty="0"/>
              <a:t> </a:t>
            </a:r>
            <a:r>
              <a:rPr dirty="0" err="1"/>
              <a:t>quiera</a:t>
            </a:r>
            <a:r>
              <a:rPr dirty="0"/>
              <a:t> </a:t>
            </a:r>
            <a:r>
              <a:rPr dirty="0" err="1"/>
              <a:t>incluir</a:t>
            </a:r>
            <a:r>
              <a:rPr dirty="0"/>
              <a:t>.</a:t>
            </a:r>
          </a:p>
        </p:txBody>
      </p:sp>
    </p:spTree>
    <p:extLst>
      <p:ext uri="{BB962C8B-B14F-4D97-AF65-F5344CB8AC3E}">
        <p14:creationId xmlns:p14="http://schemas.microsoft.com/office/powerpoint/2010/main" val="3295748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319088"/>
            <a:ext cx="6051550" cy="3403600"/>
          </a:xfrm>
        </p:spPr>
      </p:sp>
      <p:sp>
        <p:nvSpPr>
          <p:cNvPr id="3" name="Notes Placeholder 2"/>
          <p:cNvSpPr>
            <a:spLocks noGrp="1"/>
          </p:cNvSpPr>
          <p:nvPr>
            <p:ph type="body" idx="1"/>
          </p:nvPr>
        </p:nvSpPr>
        <p:spPr>
          <a:xfrm>
            <a:off x="631824" y="3867912"/>
            <a:ext cx="6099175" cy="5033942"/>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lang="en-US" err="1"/>
              <a:t>diapositiva</a:t>
            </a:r>
            <a:r>
              <a:t> </a:t>
            </a:r>
            <a:r>
              <a:rPr lang="en-US" err="1"/>
              <a:t>tiene</a:t>
            </a:r>
            <a:r>
              <a:t> </a:t>
            </a:r>
            <a:r>
              <a:rPr lang="en-US" err="1"/>
              <a:t>animación</a:t>
            </a:r>
            <a:r>
              <a:t>.</a:t>
            </a:r>
            <a:endParaRPr>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latin typeface="Arial" panose="020B0604020202020204" pitchFamily="34" charset="0"/>
                <a:cs typeface="Arial" panose="020B0604020202020204" pitchFamily="34" charset="0"/>
              </a:defRPr>
            </a:pPr>
            <a:r>
              <a:rPr lang="en-US" b="1" err="1">
                <a:solidFill>
                  <a:srgbClr val="000000"/>
                </a:solidFill>
              </a:rPr>
              <a:t>Notas</a:t>
            </a:r>
            <a:r>
              <a:rPr b="1">
                <a:solidFill>
                  <a:srgbClr val="000000"/>
                </a:solidFill>
              </a:rPr>
              <a:t> para </a:t>
            </a:r>
            <a:r>
              <a:rPr lang="en-US" b="1" err="1">
                <a:solidFill>
                  <a:srgbClr val="000000"/>
                </a:solidFill>
              </a:rPr>
              <a:t>el</a:t>
            </a:r>
            <a:r>
              <a:rPr b="1">
                <a:solidFill>
                  <a:srgbClr val="000000"/>
                </a:solidFill>
              </a:rPr>
              <a:t> </a:t>
            </a:r>
            <a:r>
              <a:rPr lang="en-US" b="1" err="1">
                <a:solidFill>
                  <a:srgbClr val="000000"/>
                </a:solidFill>
              </a:rPr>
              <a:t>presentador</a:t>
            </a:r>
            <a:r>
              <a:rPr b="1">
                <a:solidFill>
                  <a:srgbClr val="000000"/>
                </a:solidFill>
              </a:rPr>
              <a:t>: </a:t>
            </a:r>
            <a:r>
              <a:rPr>
                <a:solidFill>
                  <a:srgbClr val="000000"/>
                </a:solidFill>
              </a:rPr>
              <a:t>(</a:t>
            </a:r>
            <a:r>
              <a:rPr lang="en-US" err="1">
                <a:solidFill>
                  <a:srgbClr val="444444"/>
                </a:solidFill>
              </a:rPr>
              <a:t>Puede</a:t>
            </a:r>
            <a:r>
              <a:rPr>
                <a:solidFill>
                  <a:srgbClr val="444444"/>
                </a:solidFill>
              </a:rPr>
              <a:t> ser </a:t>
            </a:r>
            <a:r>
              <a:rPr lang="en-US" err="1">
                <a:solidFill>
                  <a:srgbClr val="444444"/>
                </a:solidFill>
              </a:rPr>
              <a:t>conveniente</a:t>
            </a:r>
            <a:r>
              <a:rPr>
                <a:solidFill>
                  <a:srgbClr val="444444"/>
                </a:solidFill>
              </a:rPr>
              <a:t> </a:t>
            </a:r>
            <a:r>
              <a:rPr lang="en-US" err="1">
                <a:solidFill>
                  <a:srgbClr val="444444"/>
                </a:solidFill>
              </a:rPr>
              <a:t>enfatizar</a:t>
            </a:r>
            <a:r>
              <a:rPr>
                <a:solidFill>
                  <a:srgbClr val="444444"/>
                </a:solidFill>
              </a:rPr>
              <a:t> la </a:t>
            </a:r>
            <a:r>
              <a:rPr lang="en-US" err="1">
                <a:solidFill>
                  <a:srgbClr val="444444"/>
                </a:solidFill>
              </a:rPr>
              <a:t>importancia</a:t>
            </a:r>
            <a:r>
              <a:rPr>
                <a:solidFill>
                  <a:srgbClr val="444444"/>
                </a:solidFill>
              </a:rPr>
              <a:t> de </a:t>
            </a:r>
            <a:r>
              <a:rPr lang="en-US" err="1">
                <a:solidFill>
                  <a:srgbClr val="444444"/>
                </a:solidFill>
              </a:rPr>
              <a:t>repasar</a:t>
            </a:r>
            <a:r>
              <a:rPr>
                <a:solidFill>
                  <a:srgbClr val="444444"/>
                </a:solidFill>
              </a:rPr>
              <a:t> </a:t>
            </a:r>
            <a:r>
              <a:rPr lang="en-US" err="1">
                <a:solidFill>
                  <a:srgbClr val="444444"/>
                </a:solidFill>
              </a:rPr>
              <a:t>los</a:t>
            </a:r>
            <a:r>
              <a:rPr>
                <a:solidFill>
                  <a:srgbClr val="444444"/>
                </a:solidFill>
              </a:rPr>
              <a:t> planes para </a:t>
            </a:r>
            <a:r>
              <a:rPr lang="en-US" err="1">
                <a:solidFill>
                  <a:srgbClr val="444444"/>
                </a:solidFill>
              </a:rPr>
              <a:t>asegurarse</a:t>
            </a:r>
            <a:r>
              <a:rPr>
                <a:solidFill>
                  <a:srgbClr val="444444"/>
                </a:solidFill>
              </a:rPr>
              <a:t> de </a:t>
            </a:r>
            <a:r>
              <a:rPr lang="en-US" err="1">
                <a:solidFill>
                  <a:srgbClr val="444444"/>
                </a:solidFill>
              </a:rPr>
              <a:t>que</a:t>
            </a:r>
            <a:r>
              <a:rPr>
                <a:solidFill>
                  <a:srgbClr val="444444"/>
                </a:solidFill>
              </a:rPr>
              <a:t> </a:t>
            </a:r>
            <a:r>
              <a:rPr lang="en-US" err="1">
                <a:solidFill>
                  <a:srgbClr val="444444"/>
                </a:solidFill>
              </a:rPr>
              <a:t>sigan</a:t>
            </a:r>
            <a:r>
              <a:rPr>
                <a:solidFill>
                  <a:srgbClr val="444444"/>
                </a:solidFill>
              </a:rPr>
              <a:t> </a:t>
            </a:r>
            <a:r>
              <a:rPr lang="en-US" err="1">
                <a:solidFill>
                  <a:srgbClr val="444444"/>
                </a:solidFill>
              </a:rPr>
              <a:t>satisfaciendo</a:t>
            </a:r>
            <a:r>
              <a:rPr>
                <a:solidFill>
                  <a:srgbClr val="444444"/>
                </a:solidFill>
              </a:rPr>
              <a:t> las </a:t>
            </a:r>
            <a:r>
              <a:rPr lang="en-US" err="1">
                <a:solidFill>
                  <a:srgbClr val="444444"/>
                </a:solidFill>
              </a:rPr>
              <a:t>necesidades</a:t>
            </a:r>
            <a:r>
              <a:rPr>
                <a:solidFill>
                  <a:srgbClr val="444444"/>
                </a:solidFill>
              </a:rPr>
              <a:t> para </a:t>
            </a:r>
            <a:r>
              <a:rPr lang="en-US" err="1">
                <a:solidFill>
                  <a:srgbClr val="444444"/>
                </a:solidFill>
              </a:rPr>
              <a:t>el</a:t>
            </a:r>
            <a:r>
              <a:rPr>
                <a:solidFill>
                  <a:srgbClr val="444444"/>
                </a:solidFill>
              </a:rPr>
              <a:t> </a:t>
            </a:r>
            <a:r>
              <a:rPr lang="en-US" err="1">
                <a:solidFill>
                  <a:srgbClr val="444444"/>
                </a:solidFill>
              </a:rPr>
              <a:t>próximo</a:t>
            </a:r>
            <a:r>
              <a:rPr>
                <a:solidFill>
                  <a:srgbClr val="444444"/>
                </a:solidFill>
              </a:rPr>
              <a:t> </a:t>
            </a:r>
            <a:r>
              <a:rPr lang="en-US" err="1">
                <a:solidFill>
                  <a:srgbClr val="444444"/>
                </a:solidFill>
              </a:rPr>
              <a:t>año</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119149" indent="-119149">
              <a:spcBef>
                <a:spcPts val="0"/>
              </a:spcBef>
              <a:spcAft>
                <a:spcPts val="600"/>
              </a:spcAft>
              <a:defRPr>
                <a:solidFill>
                  <a:prstClr val="black"/>
                </a:solidFill>
                <a:latin typeface="Arial" panose="020B0604020202020204" pitchFamily="34" charset="0"/>
                <a:cs typeface="Arial" panose="020B0604020202020204" pitchFamily="34" charset="0"/>
              </a:defRPr>
            </a:pPr>
            <a:r>
              <a:t>Si </a:t>
            </a:r>
            <a:r>
              <a:rPr lang="en-US" err="1"/>
              <a:t>ya</a:t>
            </a:r>
            <a:r>
              <a:t> </a:t>
            </a:r>
            <a:r>
              <a:rPr lang="en-US" err="1"/>
              <a:t>tiene</a:t>
            </a:r>
            <a:r>
              <a:t> Medicare, </a:t>
            </a:r>
            <a:r>
              <a:rPr lang="en-US" err="1"/>
              <a:t>el</a:t>
            </a:r>
            <a:r>
              <a:t> OEP le </a:t>
            </a:r>
            <a:r>
              <a:rPr lang="en-US" err="1"/>
              <a:t>permite</a:t>
            </a:r>
            <a:r>
              <a:t> </a:t>
            </a:r>
            <a:r>
              <a:rPr lang="en-US" err="1"/>
              <a:t>revisar</a:t>
            </a:r>
            <a:r>
              <a:t> sus </a:t>
            </a:r>
            <a:r>
              <a:rPr lang="en-US" err="1"/>
              <a:t>opciones</a:t>
            </a:r>
            <a:r>
              <a:t> y </a:t>
            </a:r>
            <a:r>
              <a:rPr lang="en-US" err="1"/>
              <a:t>elegir</a:t>
            </a:r>
            <a:r>
              <a:t> </a:t>
            </a:r>
            <a:r>
              <a:rPr lang="en-US" err="1"/>
              <a:t>el</a:t>
            </a:r>
            <a:r>
              <a:t> plan de </a:t>
            </a:r>
            <a:r>
              <a:rPr lang="en-US" err="1"/>
              <a:t>salud</a:t>
            </a:r>
            <a:r>
              <a:t> y/o de </a:t>
            </a:r>
            <a:r>
              <a:rPr lang="en-US" err="1"/>
              <a:t>medicamentos</a:t>
            </a:r>
            <a:r>
              <a:t> de Medicare </a:t>
            </a:r>
            <a:r>
              <a:rPr lang="en-US" err="1"/>
              <a:t>que</a:t>
            </a:r>
            <a:r>
              <a:t> </a:t>
            </a:r>
            <a:r>
              <a:rPr lang="en-US" err="1"/>
              <a:t>mejor</a:t>
            </a:r>
            <a:r>
              <a:t> se </a:t>
            </a:r>
            <a:r>
              <a:rPr lang="en-US" err="1"/>
              <a:t>adapte</a:t>
            </a:r>
            <a:r>
              <a:t> a sus </a:t>
            </a:r>
            <a:r>
              <a:rPr lang="en-US" err="1"/>
              <a:t>necesidades</a:t>
            </a:r>
            <a:r>
              <a:t>.</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La </a:t>
            </a:r>
            <a:r>
              <a:rPr lang="en-US" err="1"/>
              <a:t>Inscripción</a:t>
            </a:r>
            <a:r>
              <a:rPr lang="en-US"/>
              <a:t> </a:t>
            </a:r>
            <a:r>
              <a:rPr lang="en-US" err="1"/>
              <a:t>Abierta</a:t>
            </a:r>
            <a:r>
              <a:t> </a:t>
            </a:r>
            <a:r>
              <a:rPr lang="en-US" err="1"/>
              <a:t>comienza</a:t>
            </a:r>
            <a:r>
              <a:t> </a:t>
            </a:r>
            <a:r>
              <a:rPr lang="en-US" err="1"/>
              <a:t>el</a:t>
            </a:r>
            <a:r>
              <a:t> 15 de </a:t>
            </a:r>
            <a:r>
              <a:rPr lang="en-US" err="1"/>
              <a:t>octubre</a:t>
            </a:r>
            <a:r>
              <a:t> y termina </a:t>
            </a:r>
            <a:r>
              <a:rPr lang="en-US" err="1"/>
              <a:t>el</a:t>
            </a:r>
            <a:r>
              <a:t> 7 de </a:t>
            </a:r>
            <a:r>
              <a:rPr lang="en-US" err="1"/>
              <a:t>diciembre</a:t>
            </a:r>
            <a:r>
              <a:t> de </a:t>
            </a:r>
            <a:r>
              <a:rPr lang="en-US" err="1"/>
              <a:t>cada</a:t>
            </a:r>
            <a:r>
              <a:t> </a:t>
            </a:r>
            <a:r>
              <a:rPr lang="en-US" err="1"/>
              <a:t>año</a:t>
            </a:r>
            <a:r>
              <a:t>.</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Esto le da 7 </a:t>
            </a:r>
            <a:r>
              <a:rPr lang="en-US" err="1"/>
              <a:t>semanas</a:t>
            </a:r>
            <a:r>
              <a:t> </a:t>
            </a:r>
            <a:r>
              <a:rPr lang="en-US" err="1"/>
              <a:t>completas</a:t>
            </a:r>
            <a:r>
              <a:t> para </a:t>
            </a:r>
            <a:r>
              <a:rPr lang="en-US" err="1"/>
              <a:t>comparar</a:t>
            </a:r>
            <a:r>
              <a:t> y </a:t>
            </a:r>
            <a:r>
              <a:rPr lang="en-US" err="1"/>
              <a:t>tomar</a:t>
            </a:r>
            <a:r>
              <a:t> </a:t>
            </a:r>
            <a:r>
              <a:rPr lang="en-US" err="1"/>
              <a:t>decisiones</a:t>
            </a:r>
            <a:r>
              <a:t>, y </a:t>
            </a:r>
            <a:r>
              <a:rPr lang="en-US" err="1"/>
              <a:t>ayuda</a:t>
            </a:r>
            <a:r>
              <a:t> a </a:t>
            </a:r>
            <a:r>
              <a:rPr lang="en-US" err="1"/>
              <a:t>garantizar</a:t>
            </a:r>
            <a:r>
              <a:t> </a:t>
            </a:r>
            <a:r>
              <a:rPr lang="en-US" err="1"/>
              <a:t>que</a:t>
            </a:r>
            <a:r>
              <a:t> </a:t>
            </a:r>
            <a:r>
              <a:rPr lang="en-US" err="1"/>
              <a:t>tendrá</a:t>
            </a:r>
            <a:r>
              <a:t> a mano </a:t>
            </a:r>
            <a:r>
              <a:rPr lang="en-US" err="1"/>
              <a:t>los</a:t>
            </a:r>
            <a:r>
              <a:t> </a:t>
            </a:r>
            <a:r>
              <a:rPr lang="en-US" err="1"/>
              <a:t>materiales</a:t>
            </a:r>
            <a:r>
              <a:t> </a:t>
            </a:r>
            <a:r>
              <a:rPr lang="en-US" err="1"/>
              <a:t>esenciales</a:t>
            </a:r>
            <a:r>
              <a:t> del plan y las </a:t>
            </a:r>
            <a:r>
              <a:rPr lang="en-US" err="1"/>
              <a:t>tarjetas</a:t>
            </a:r>
            <a:r>
              <a:t> de </a:t>
            </a:r>
            <a:r>
              <a:rPr lang="en-US" err="1"/>
              <a:t>membresía</a:t>
            </a:r>
            <a:r>
              <a:t> </a:t>
            </a:r>
            <a:r>
              <a:rPr lang="en-US" err="1"/>
              <a:t>el</a:t>
            </a:r>
            <a:r>
              <a:t> 1 de </a:t>
            </a:r>
            <a:r>
              <a:rPr lang="en-US" err="1"/>
              <a:t>enero</a:t>
            </a:r>
            <a:r>
              <a:t>, </a:t>
            </a:r>
            <a:r>
              <a:rPr lang="en-US" err="1"/>
              <a:t>cuando</a:t>
            </a:r>
            <a:r>
              <a:t> </a:t>
            </a:r>
            <a:r>
              <a:rPr lang="en-US" err="1"/>
              <a:t>comience</a:t>
            </a:r>
            <a:r>
              <a:t> </a:t>
            </a:r>
            <a:r>
              <a:rPr lang="en-US" err="1"/>
              <a:t>su</a:t>
            </a:r>
            <a:r>
              <a:t> </a:t>
            </a:r>
            <a:r>
              <a:rPr lang="en-US" err="1"/>
              <a:t>nueva</a:t>
            </a:r>
            <a:r>
              <a:t> </a:t>
            </a:r>
            <a:r>
              <a:rPr lang="en-US" err="1"/>
              <a:t>cobertura</a:t>
            </a:r>
            <a:r>
              <a:t>.</a:t>
            </a:r>
          </a:p>
        </p:txBody>
      </p:sp>
    </p:spTree>
    <p:extLst>
      <p:ext uri="{BB962C8B-B14F-4D97-AF65-F5344CB8AC3E}">
        <p14:creationId xmlns:p14="http://schemas.microsoft.com/office/powerpoint/2010/main" val="3751467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098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719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4699" y="3757507"/>
            <a:ext cx="5778501" cy="5615093"/>
          </a:xfrm>
        </p:spPr>
        <p:txBody>
          <a:bodyPr/>
          <a:lstStyle/>
          <a:p>
            <a:pPr marL="0" indent="0">
              <a:spcBef>
                <a:spcPts val="0"/>
              </a:spcBef>
              <a:spcAft>
                <a:spcPts val="600"/>
              </a:spcAft>
              <a:buNone/>
              <a:defRPr sz="1100" b="1">
                <a:latin typeface="Arial" panose="020B0604020202020204" pitchFamily="34" charset="0"/>
                <a:cs typeface="Arial" panose="020B0604020202020204" pitchFamily="34" charset="0"/>
              </a:defRPr>
            </a:pPr>
            <a:r>
              <a:rPr err="1"/>
              <a:t>Notas</a:t>
            </a:r>
            <a:r>
              <a:t> del </a:t>
            </a:r>
            <a:r>
              <a:rPr err="1"/>
              <a:t>presentador</a:t>
            </a:r>
            <a:endParaRPr/>
          </a:p>
          <a:p>
            <a:pPr>
              <a:spcBef>
                <a:spcPts val="0"/>
              </a:spcBef>
              <a:spcAft>
                <a:spcPts val="600"/>
              </a:spcAft>
              <a:defRPr sz="1100">
                <a:latin typeface="Arial" panose="020B0604020202020204" pitchFamily="34" charset="0"/>
                <a:cs typeface="Arial" panose="020B0604020202020204" pitchFamily="34" charset="0"/>
              </a:defRPr>
            </a:pPr>
            <a:r>
              <a:t>El </a:t>
            </a:r>
            <a:r>
              <a:rPr lang="en-US" err="1"/>
              <a:t>P</a:t>
            </a:r>
            <a:r>
              <a:rPr err="1"/>
              <a:t>eríodo</a:t>
            </a:r>
            <a:r>
              <a:t> de </a:t>
            </a:r>
            <a:r>
              <a:rPr lang="en-US" err="1"/>
              <a:t>I</a:t>
            </a:r>
            <a:r>
              <a:rPr err="1"/>
              <a:t>nscripción</a:t>
            </a:r>
            <a:r>
              <a:t> </a:t>
            </a:r>
            <a:r>
              <a:rPr lang="en-US" err="1"/>
              <a:t>A</a:t>
            </a:r>
            <a:r>
              <a:rPr err="1"/>
              <a:t>bierta</a:t>
            </a:r>
            <a:r>
              <a:t> para personas </a:t>
            </a:r>
            <a:r>
              <a:rPr err="1"/>
              <a:t>institucionalizadas</a:t>
            </a:r>
            <a:r>
              <a:t> (OEPI) es continuo para las personas </a:t>
            </a:r>
            <a:r>
              <a:rPr err="1"/>
              <a:t>elegibles</a:t>
            </a:r>
            <a:r>
              <a:t>. Su </a:t>
            </a:r>
            <a:r>
              <a:rPr err="1"/>
              <a:t>oportunidad</a:t>
            </a:r>
            <a:r>
              <a:t> de </a:t>
            </a:r>
            <a:r>
              <a:rPr err="1"/>
              <a:t>inscribirse</a:t>
            </a:r>
            <a:r>
              <a:t>, </a:t>
            </a:r>
            <a:r>
              <a:rPr err="1"/>
              <a:t>cambiar</a:t>
            </a:r>
            <a:r>
              <a:t> o </a:t>
            </a:r>
            <a:r>
              <a:rPr err="1"/>
              <a:t>cancelar</a:t>
            </a:r>
            <a:r>
              <a:t> la </a:t>
            </a:r>
            <a:r>
              <a:rPr err="1"/>
              <a:t>cobertura</a:t>
            </a:r>
            <a:r>
              <a:t> dura </a:t>
            </a:r>
            <a:r>
              <a:rPr err="1"/>
              <a:t>mientras</a:t>
            </a:r>
            <a:r>
              <a:t> </a:t>
            </a:r>
            <a:r>
              <a:rPr err="1"/>
              <a:t>resida</a:t>
            </a:r>
            <a:r>
              <a:t> </a:t>
            </a:r>
            <a:r>
              <a:rPr err="1"/>
              <a:t>en</a:t>
            </a:r>
            <a:r>
              <a:t> la </a:t>
            </a:r>
            <a:r>
              <a:rPr err="1"/>
              <a:t>institución</a:t>
            </a:r>
            <a:r>
              <a:t> y </a:t>
            </a:r>
            <a:r>
              <a:rPr err="1"/>
              <a:t>durante</a:t>
            </a:r>
            <a:r>
              <a:t> 2 meses </a:t>
            </a:r>
            <a:r>
              <a:rPr err="1"/>
              <a:t>completos</a:t>
            </a:r>
            <a:r>
              <a:t> </a:t>
            </a:r>
            <a:r>
              <a:rPr err="1"/>
              <a:t>después</a:t>
            </a:r>
            <a:r>
              <a:t> del </a:t>
            </a:r>
            <a:r>
              <a:rPr err="1"/>
              <a:t>mes</a:t>
            </a:r>
            <a:r>
              <a:t> </a:t>
            </a:r>
            <a:r>
              <a:rPr err="1"/>
              <a:t>en</a:t>
            </a:r>
            <a:r>
              <a:t> </a:t>
            </a:r>
            <a:r>
              <a:rPr err="1"/>
              <a:t>que</a:t>
            </a:r>
            <a:r>
              <a:t> </a:t>
            </a:r>
            <a:r>
              <a:rPr err="1"/>
              <a:t>deje</a:t>
            </a:r>
            <a:r>
              <a:t> la </a:t>
            </a:r>
            <a:r>
              <a:rPr err="1"/>
              <a:t>institución</a:t>
            </a:r>
            <a:r>
              <a:t>. Se </a:t>
            </a:r>
            <a:r>
              <a:rPr err="1"/>
              <a:t>proporcionará</a:t>
            </a:r>
            <a:r>
              <a:t> un SEP de la </a:t>
            </a:r>
            <a:r>
              <a:rPr err="1"/>
              <a:t>Parte</a:t>
            </a:r>
            <a:r>
              <a:t> D a </a:t>
            </a:r>
            <a:r>
              <a:rPr err="1"/>
              <a:t>una</a:t>
            </a:r>
            <a:r>
              <a:t> persona </a:t>
            </a:r>
            <a:r>
              <a:rPr err="1"/>
              <a:t>que</a:t>
            </a:r>
            <a:r>
              <a:t> se </a:t>
            </a:r>
            <a:r>
              <a:rPr err="1"/>
              <a:t>traslade</a:t>
            </a:r>
            <a:r>
              <a:t> a </a:t>
            </a:r>
            <a:r>
              <a:rPr err="1"/>
              <a:t>una</a:t>
            </a:r>
            <a:r>
              <a:t> </a:t>
            </a:r>
            <a:r>
              <a:rPr err="1"/>
              <a:t>institución</a:t>
            </a:r>
            <a:r>
              <a:t>, </a:t>
            </a:r>
            <a:r>
              <a:rPr err="1"/>
              <a:t>resida</a:t>
            </a:r>
            <a:r>
              <a:t> </a:t>
            </a:r>
            <a:r>
              <a:rPr err="1"/>
              <a:t>en</a:t>
            </a:r>
            <a:r>
              <a:t> </a:t>
            </a:r>
            <a:r>
              <a:rPr err="1"/>
              <a:t>ella</a:t>
            </a:r>
            <a:r>
              <a:t> o se </a:t>
            </a:r>
            <a:r>
              <a:rPr err="1"/>
              <a:t>traslade</a:t>
            </a:r>
            <a:r>
              <a:t> fuera de </a:t>
            </a:r>
            <a:r>
              <a:rPr err="1"/>
              <a:t>ella</a:t>
            </a:r>
            <a:r>
              <a:t>. </a:t>
            </a:r>
          </a:p>
          <a:p>
            <a:pPr>
              <a:spcBef>
                <a:spcPts val="0"/>
              </a:spcBef>
              <a:spcAft>
                <a:spcPts val="600"/>
              </a:spcAft>
              <a:defRPr sz="1100">
                <a:latin typeface="Arial" panose="020B0604020202020204" pitchFamily="34" charset="0"/>
                <a:cs typeface="Arial" panose="020B0604020202020204" pitchFamily="34" charset="0"/>
              </a:defRPr>
            </a:pPr>
            <a:r>
              <a:t>Una persona </a:t>
            </a:r>
            <a:r>
              <a:rPr err="1"/>
              <a:t>institucionalizada</a:t>
            </a:r>
            <a:r>
              <a:t> </a:t>
            </a:r>
            <a:r>
              <a:rPr err="1"/>
              <a:t>elegible</a:t>
            </a:r>
            <a:r>
              <a:t> para Medicare Advantage </a:t>
            </a:r>
            <a:r>
              <a:rPr err="1"/>
              <a:t>puede</a:t>
            </a:r>
            <a:r>
              <a:t> </a:t>
            </a:r>
            <a:r>
              <a:rPr err="1"/>
              <a:t>hacer</a:t>
            </a:r>
            <a:r>
              <a:t> un </a:t>
            </a:r>
            <a:r>
              <a:rPr err="1"/>
              <a:t>número</a:t>
            </a:r>
            <a:r>
              <a:t> </a:t>
            </a:r>
            <a:r>
              <a:rPr err="1"/>
              <a:t>ilimitado</a:t>
            </a:r>
            <a:r>
              <a:t> de solicitudes de </a:t>
            </a:r>
            <a:r>
              <a:rPr err="1"/>
              <a:t>inscripción</a:t>
            </a:r>
            <a:r>
              <a:t> </a:t>
            </a:r>
            <a:r>
              <a:rPr err="1"/>
              <a:t>en</a:t>
            </a:r>
            <a:r>
              <a:t> Medicare Advantage </a:t>
            </a:r>
            <a:r>
              <a:rPr err="1"/>
              <a:t>durante</a:t>
            </a:r>
            <a:r>
              <a:t> </a:t>
            </a:r>
            <a:r>
              <a:rPr err="1"/>
              <a:t>el</a:t>
            </a:r>
            <a:r>
              <a:t> OEPI. </a:t>
            </a:r>
          </a:p>
          <a:p>
            <a:pPr>
              <a:spcBef>
                <a:spcPts val="0"/>
              </a:spcBef>
              <a:spcAft>
                <a:spcPts val="600"/>
              </a:spcAft>
              <a:defRPr sz="1100">
                <a:latin typeface="Arial" panose="020B0604020202020204" pitchFamily="34" charset="0"/>
                <a:cs typeface="Arial" panose="020B0604020202020204" pitchFamily="34" charset="0"/>
              </a:defRPr>
            </a:pPr>
            <a:r>
              <a:t>Dado </a:t>
            </a:r>
            <a:r>
              <a:rPr err="1"/>
              <a:t>que</a:t>
            </a:r>
            <a:r>
              <a:t> </a:t>
            </a:r>
            <a:r>
              <a:rPr err="1"/>
              <a:t>el</a:t>
            </a:r>
            <a:r>
              <a:t> OEPI es continuo para las personas </a:t>
            </a:r>
            <a:r>
              <a:rPr err="1"/>
              <a:t>elegibles</a:t>
            </a:r>
            <a:r>
              <a:t>, </a:t>
            </a:r>
            <a:r>
              <a:rPr lang="en-US"/>
              <a:t>Medicare Original</a:t>
            </a:r>
            <a:r>
              <a:t> también </a:t>
            </a:r>
            <a:r>
              <a:rPr err="1"/>
              <a:t>está</a:t>
            </a:r>
            <a:r>
              <a:t> </a:t>
            </a:r>
            <a:r>
              <a:rPr err="1"/>
              <a:t>abierto</a:t>
            </a:r>
            <a:r>
              <a:t> </a:t>
            </a:r>
            <a:r>
              <a:rPr err="1"/>
              <a:t>continuamente</a:t>
            </a:r>
            <a:r>
              <a:t>. Por lo tanto, las </a:t>
            </a:r>
            <a:r>
              <a:rPr err="1"/>
              <a:t>organizaciones</a:t>
            </a:r>
            <a:r>
              <a:t> de Medicare Advantage </a:t>
            </a:r>
            <a:r>
              <a:rPr err="1"/>
              <a:t>deben</a:t>
            </a:r>
            <a:r>
              <a:t> </a:t>
            </a:r>
            <a:r>
              <a:rPr err="1"/>
              <a:t>aceptar</a:t>
            </a:r>
            <a:r>
              <a:t> las solicitudes de </a:t>
            </a:r>
            <a:r>
              <a:rPr lang="en-US" err="1"/>
              <a:t>cancelación</a:t>
            </a:r>
            <a:r>
              <a:t> de sus planes de Medicare Advantage </a:t>
            </a:r>
            <a:r>
              <a:rPr err="1"/>
              <a:t>durante</a:t>
            </a:r>
            <a:r>
              <a:t> </a:t>
            </a:r>
            <a:r>
              <a:rPr err="1"/>
              <a:t>el</a:t>
            </a:r>
            <a:r>
              <a:t> OEPI, </a:t>
            </a:r>
            <a:r>
              <a:rPr err="1"/>
              <a:t>independientemente</a:t>
            </a:r>
            <a:r>
              <a:t> de </a:t>
            </a:r>
            <a:r>
              <a:rPr err="1"/>
              <a:t>si</a:t>
            </a:r>
            <a:r>
              <a:t> </a:t>
            </a:r>
            <a:r>
              <a:rPr err="1"/>
              <a:t>el</a:t>
            </a:r>
            <a:r>
              <a:t> plan de Medicare Advantage </a:t>
            </a:r>
            <a:r>
              <a:rPr err="1"/>
              <a:t>está</a:t>
            </a:r>
            <a:r>
              <a:t> </a:t>
            </a:r>
            <a:r>
              <a:rPr err="1"/>
              <a:t>abierto</a:t>
            </a:r>
            <a:r>
              <a:t> para </a:t>
            </a:r>
            <a:r>
              <a:rPr err="1"/>
              <a:t>aceptar</a:t>
            </a:r>
            <a:r>
              <a:t> </a:t>
            </a:r>
            <a:r>
              <a:rPr err="1"/>
              <a:t>inscripciones</a:t>
            </a:r>
            <a:r>
              <a:t>. </a:t>
            </a:r>
            <a:r>
              <a:rPr err="1"/>
              <a:t>Tenga</a:t>
            </a:r>
            <a:r>
              <a:t> </a:t>
            </a:r>
            <a:r>
              <a:rPr err="1"/>
              <a:t>en</a:t>
            </a:r>
            <a:r>
              <a:t> </a:t>
            </a:r>
            <a:r>
              <a:rPr err="1"/>
              <a:t>cuenta</a:t>
            </a:r>
            <a:r>
              <a:t> </a:t>
            </a:r>
            <a:r>
              <a:rPr err="1"/>
              <a:t>que</a:t>
            </a:r>
            <a:r>
              <a:t> la </a:t>
            </a:r>
            <a:r>
              <a:rPr err="1"/>
              <a:t>definición</a:t>
            </a:r>
            <a:r>
              <a:t> de “</a:t>
            </a:r>
            <a:r>
              <a:rPr err="1"/>
              <a:t>institución</a:t>
            </a:r>
            <a:r>
              <a:t>” </a:t>
            </a:r>
            <a:r>
              <a:rPr err="1"/>
              <a:t>aquí</a:t>
            </a:r>
            <a:r>
              <a:t> </a:t>
            </a:r>
            <a:r>
              <a:rPr err="1"/>
              <a:t>difiere</a:t>
            </a:r>
            <a:r>
              <a:t> de la </a:t>
            </a:r>
            <a:r>
              <a:rPr err="1"/>
              <a:t>utilizada</a:t>
            </a:r>
            <a:r>
              <a:t> para </a:t>
            </a:r>
            <a:r>
              <a:rPr err="1"/>
              <a:t>determinar</a:t>
            </a:r>
            <a:r>
              <a:t> </a:t>
            </a:r>
            <a:r>
              <a:rPr err="1"/>
              <a:t>cuándo</a:t>
            </a:r>
            <a:r>
              <a:t> un </a:t>
            </a:r>
            <a:r>
              <a:rPr err="1"/>
              <a:t>beneficiario</a:t>
            </a:r>
            <a:r>
              <a:t> dual </a:t>
            </a:r>
            <a:r>
              <a:rPr err="1"/>
              <a:t>institucionalizado</a:t>
            </a:r>
            <a:r>
              <a:t> con </a:t>
            </a:r>
            <a:r>
              <a:rPr err="1"/>
              <a:t>beneficios</a:t>
            </a:r>
            <a:r>
              <a:t> </a:t>
            </a:r>
            <a:r>
              <a:rPr err="1"/>
              <a:t>completos</a:t>
            </a:r>
            <a:r>
              <a:t> </a:t>
            </a:r>
            <a:r>
              <a:rPr err="1"/>
              <a:t>califica</a:t>
            </a:r>
            <a:r>
              <a:t> para </a:t>
            </a:r>
            <a:r>
              <a:rPr err="1"/>
              <a:t>el</a:t>
            </a:r>
            <a:r>
              <a:t> </a:t>
            </a:r>
            <a:r>
              <a:rPr err="1"/>
              <a:t>nivel</a:t>
            </a:r>
            <a:r>
              <a:t> de </a:t>
            </a:r>
            <a:r>
              <a:rPr err="1"/>
              <a:t>copago</a:t>
            </a:r>
            <a:r>
              <a:t> de </a:t>
            </a:r>
            <a:r>
              <a:rPr err="1"/>
              <a:t>subsidio</a:t>
            </a:r>
            <a:r>
              <a:t> de </a:t>
            </a:r>
            <a:r>
              <a:rPr err="1"/>
              <a:t>bajos</a:t>
            </a:r>
            <a:r>
              <a:t> </a:t>
            </a:r>
            <a:r>
              <a:rPr err="1"/>
              <a:t>ingresos</a:t>
            </a:r>
            <a:r>
              <a:t> de cero.</a:t>
            </a:r>
          </a:p>
          <a:p>
            <a:pPr>
              <a:spcBef>
                <a:spcPts val="0"/>
              </a:spcBef>
              <a:spcAft>
                <a:spcPts val="600"/>
              </a:spcAft>
              <a:defRPr sz="1100">
                <a:latin typeface="Arial" panose="020B0604020202020204" pitchFamily="34" charset="0"/>
                <a:cs typeface="Arial" panose="020B0604020202020204" pitchFamily="34" charset="0"/>
              </a:defRPr>
            </a:pPr>
            <a:r>
              <a:t>Una persona </a:t>
            </a:r>
            <a:r>
              <a:rPr err="1"/>
              <a:t>que</a:t>
            </a:r>
            <a:r>
              <a:t> </a:t>
            </a:r>
            <a:r>
              <a:rPr err="1"/>
              <a:t>utiliza</a:t>
            </a:r>
            <a:r>
              <a:t> </a:t>
            </a:r>
            <a:r>
              <a:rPr err="1"/>
              <a:t>el</a:t>
            </a:r>
            <a:r>
              <a:t> OEPI para </a:t>
            </a:r>
            <a:r>
              <a:rPr err="1"/>
              <a:t>darse</a:t>
            </a:r>
            <a:r>
              <a:t> de baja de un plan Medicare Advantage </a:t>
            </a:r>
            <a:r>
              <a:rPr err="1"/>
              <a:t>que</a:t>
            </a:r>
            <a:r>
              <a:t> </a:t>
            </a:r>
            <a:r>
              <a:rPr err="1"/>
              <a:t>incluye</a:t>
            </a:r>
            <a:r>
              <a:t> </a:t>
            </a:r>
            <a:r>
              <a:rPr err="1"/>
              <a:t>beneficios</a:t>
            </a:r>
            <a:r>
              <a:t> de la </a:t>
            </a:r>
            <a:r>
              <a:rPr err="1"/>
              <a:t>Parte</a:t>
            </a:r>
            <a:r>
              <a:t> D es </a:t>
            </a:r>
            <a:r>
              <a:rPr err="1"/>
              <a:t>elegible</a:t>
            </a:r>
            <a:r>
              <a:t> para un SEP para </a:t>
            </a:r>
            <a:r>
              <a:rPr err="1"/>
              <a:t>solicitar</a:t>
            </a:r>
            <a:r>
              <a:t> la </a:t>
            </a:r>
            <a:r>
              <a:rPr err="1"/>
              <a:t>inscripción</a:t>
            </a:r>
            <a:r>
              <a:t> </a:t>
            </a:r>
            <a:r>
              <a:rPr err="1"/>
              <a:t>en</a:t>
            </a:r>
            <a:r>
              <a:t> un plan de la </a:t>
            </a:r>
            <a:r>
              <a:rPr err="1"/>
              <a:t>Parte</a:t>
            </a:r>
            <a:r>
              <a:t> D. El SEP </a:t>
            </a:r>
            <a:r>
              <a:rPr err="1"/>
              <a:t>comienza</a:t>
            </a:r>
            <a:r>
              <a:t> con </a:t>
            </a:r>
            <a:r>
              <a:rPr err="1"/>
              <a:t>el</a:t>
            </a:r>
            <a:r>
              <a:t> </a:t>
            </a:r>
            <a:r>
              <a:rPr err="1"/>
              <a:t>mes</a:t>
            </a:r>
            <a:r>
              <a:t> </a:t>
            </a:r>
            <a:r>
              <a:rPr err="1"/>
              <a:t>en</a:t>
            </a:r>
            <a:r>
              <a:t> </a:t>
            </a:r>
            <a:r>
              <a:rPr err="1"/>
              <a:t>que</a:t>
            </a:r>
            <a:r>
              <a:t> la persona </a:t>
            </a:r>
            <a:r>
              <a:rPr err="1"/>
              <a:t>solicita</a:t>
            </a:r>
            <a:r>
              <a:t> la baja del plan Medicare Advantage y termina </a:t>
            </a:r>
            <a:r>
              <a:rPr err="1"/>
              <a:t>el</a:t>
            </a:r>
            <a:r>
              <a:t> </a:t>
            </a:r>
            <a:r>
              <a:rPr err="1"/>
              <a:t>último</a:t>
            </a:r>
            <a:r>
              <a:t> día del 2</a:t>
            </a:r>
            <a:r>
              <a:rPr lang="en-US"/>
              <a:t>do</a:t>
            </a:r>
            <a:r>
              <a:t> </a:t>
            </a:r>
            <a:r>
              <a:rPr err="1"/>
              <a:t>mes</a:t>
            </a:r>
            <a:r>
              <a:t> </a:t>
            </a:r>
            <a:r>
              <a:rPr err="1"/>
              <a:t>siguiente</a:t>
            </a:r>
            <a:r>
              <a:t> al </a:t>
            </a:r>
            <a:r>
              <a:rPr err="1"/>
              <a:t>mes</a:t>
            </a:r>
            <a:r>
              <a:t> </a:t>
            </a:r>
            <a:r>
              <a:rPr err="1"/>
              <a:t>en</a:t>
            </a:r>
            <a:r>
              <a:t> </a:t>
            </a:r>
            <a:r>
              <a:rPr err="1"/>
              <a:t>que</a:t>
            </a:r>
            <a:r>
              <a:t> </a:t>
            </a:r>
            <a:r>
              <a:rPr err="1"/>
              <a:t>finalizó</a:t>
            </a:r>
            <a:r>
              <a:t> la </a:t>
            </a:r>
            <a:r>
              <a:rPr err="1"/>
              <a:t>inscripción</a:t>
            </a:r>
            <a:r>
              <a:t> </a:t>
            </a:r>
            <a:r>
              <a:rPr err="1"/>
              <a:t>en</a:t>
            </a:r>
            <a:r>
              <a:t> Medicare Advantage.</a:t>
            </a:r>
          </a:p>
          <a:p>
            <a:pPr marL="0" indent="0">
              <a:spcBef>
                <a:spcPts val="0"/>
              </a:spcBef>
              <a:spcAft>
                <a:spcPts val="600"/>
              </a:spcAft>
              <a:buNone/>
              <a:defRPr sz="1100">
                <a:latin typeface="Arial" panose="020B0604020202020204" pitchFamily="34" charset="0"/>
                <a:cs typeface="Arial" panose="020B0604020202020204" pitchFamily="34" charset="0"/>
              </a:defRPr>
            </a:pPr>
            <a:r>
              <a:t>42 CFR 422.62(a)(4): </a:t>
            </a:r>
            <a:r>
              <a:rPr>
                <a:hlinkClick r:id="rId3"/>
              </a:rPr>
              <a:t>eCFR.gov/current/title-42/chapter-IV/subchapter-B/part-422/subpart-B#p-422.62(a)(4)</a:t>
            </a:r>
            <a:endParaRPr sz="1100">
              <a:latin typeface="Arial" panose="020B0604020202020204" pitchFamily="34" charset="0"/>
              <a:cs typeface="Arial" panose="020B0604020202020204" pitchFamily="34" charset="0"/>
            </a:endParaRPr>
          </a:p>
          <a:p>
            <a:pPr marL="0" indent="0">
              <a:spcBef>
                <a:spcPts val="0"/>
              </a:spcBef>
              <a:spcAft>
                <a:spcPts val="600"/>
              </a:spcAft>
              <a:buNone/>
              <a:defRPr sz="1100">
                <a:latin typeface="Arial" panose="020B0604020202020204" pitchFamily="34" charset="0"/>
                <a:cs typeface="Arial" panose="020B0604020202020204" pitchFamily="34" charset="0"/>
              </a:defRPr>
            </a:pPr>
            <a:r>
              <a:t>Fuente: 42 CFR 423.38(c)(15): </a:t>
            </a:r>
            <a:r>
              <a:rPr>
                <a:hlinkClick r:id="rId4"/>
              </a:rPr>
              <a:t>eCFR.gov/current/title-42/chapter-IV/subchapter-B/part-423/subpart-B#p-423.38(c)(15)</a:t>
            </a:r>
            <a:endParaRPr sz="1100">
              <a:latin typeface="Arial" panose="020B0604020202020204" pitchFamily="34" charset="0"/>
              <a:cs typeface="Arial" panose="020B0604020202020204" pitchFamily="34" charset="0"/>
            </a:endParaRPr>
          </a:p>
          <a:p>
            <a:pPr marL="0" indent="0">
              <a:spcBef>
                <a:spcPts val="0"/>
              </a:spcBef>
              <a:spcAft>
                <a:spcPts val="600"/>
              </a:spcAft>
              <a:buNone/>
              <a:defRPr sz="1100">
                <a:latin typeface="Arial" panose="020B0604020202020204" pitchFamily="34" charset="0"/>
                <a:cs typeface="Arial" panose="020B0604020202020204" pitchFamily="34" charset="0"/>
              </a:defRPr>
            </a:pPr>
            <a:r>
              <a:t>42 CFR 423.38(c)(25): </a:t>
            </a:r>
            <a:r>
              <a:rPr>
                <a:hlinkClick r:id="rId5"/>
              </a:rPr>
              <a:t>eCFR.gov/current/title-42/chapter-IV/subchapter-B/part-423/subpart-B#p-423.38(c)(25)</a:t>
            </a:r>
            <a:endParaRPr sz="1100">
              <a:latin typeface="Arial" panose="020B0604020202020204" pitchFamily="34" charset="0"/>
              <a:cs typeface="Arial" panose="020B0604020202020204" pitchFamily="34" charset="0"/>
            </a:endParaRPr>
          </a:p>
          <a:p>
            <a:pPr marL="0" indent="0">
              <a:spcBef>
                <a:spcPts val="0"/>
              </a:spcBef>
              <a:spcAft>
                <a:spcPts val="600"/>
              </a:spcAft>
              <a:buNone/>
            </a:pPr>
            <a:endParaRP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4042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err="1"/>
              <a:t>Notas</a:t>
            </a:r>
            <a:r>
              <a:t> del </a:t>
            </a:r>
            <a:r>
              <a:rPr err="1"/>
              <a:t>presentador</a:t>
            </a:r>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El Tema 2 </a:t>
            </a:r>
            <a:r>
              <a:rPr err="1"/>
              <a:t>explica</a:t>
            </a:r>
            <a:r>
              <a:t> la </a:t>
            </a:r>
            <a:r>
              <a:rPr err="1"/>
              <a:t>cobertura</a:t>
            </a:r>
            <a:r>
              <a:t> y </a:t>
            </a:r>
            <a:r>
              <a:rPr err="1"/>
              <a:t>los</a:t>
            </a:r>
            <a:r>
              <a:t> </a:t>
            </a:r>
            <a:r>
              <a:rPr err="1"/>
              <a:t>costos</a:t>
            </a:r>
            <a:r>
              <a:t> de Medicare </a:t>
            </a:r>
            <a:r>
              <a:rPr err="1"/>
              <a:t>Parte</a:t>
            </a:r>
            <a:r>
              <a:t> A (</a:t>
            </a:r>
            <a:r>
              <a:rPr lang="en-US" err="1"/>
              <a:t>seguro</a:t>
            </a:r>
            <a:r>
              <a:rPr lang="en-US"/>
              <a:t> de hospital</a:t>
            </a:r>
            <a:r>
              <a:t>) y Medicare </a:t>
            </a:r>
            <a:r>
              <a:rPr err="1"/>
              <a:t>Parte</a:t>
            </a:r>
            <a:r>
              <a:t> B (</a:t>
            </a:r>
            <a:r>
              <a:rPr err="1"/>
              <a:t>seguro</a:t>
            </a:r>
            <a:r>
              <a:t> </a:t>
            </a:r>
            <a:r>
              <a:rPr err="1"/>
              <a:t>médico</a:t>
            </a:r>
            <a:r>
              <a:t>). </a:t>
            </a:r>
          </a:p>
        </p:txBody>
      </p:sp>
    </p:spTree>
    <p:extLst>
      <p:ext uri="{BB962C8B-B14F-4D97-AF65-F5344CB8AC3E}">
        <p14:creationId xmlns:p14="http://schemas.microsoft.com/office/powerpoint/2010/main" val="883983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805632"/>
            <a:ext cx="5852160" cy="5144347"/>
          </a:xfrm>
        </p:spPr>
        <p:txBody>
          <a:bodyPr/>
          <a:lstStyle/>
          <a:p>
            <a:pPr marL="0" indent="0" defTabSz="966612">
              <a:spcBef>
                <a:spcPts val="0"/>
              </a:spcBef>
              <a:spcAft>
                <a:spcPts val="600"/>
              </a:spcAft>
              <a:buNone/>
              <a:defRPr b="1">
                <a:solidFill>
                  <a:prstClr val="black"/>
                </a:solidFill>
                <a:cs typeface="Arial"/>
              </a:defRPr>
            </a:pPr>
            <a:r>
              <a:rPr err="1"/>
              <a:t>Notas</a:t>
            </a:r>
            <a:r>
              <a:t> del </a:t>
            </a:r>
            <a:r>
              <a:rPr err="1"/>
              <a:t>presentador</a:t>
            </a:r>
            <a:endParaRPr/>
          </a:p>
          <a:p>
            <a:pPr marL="0" indent="0" defTabSz="966612">
              <a:spcBef>
                <a:spcPts val="0"/>
              </a:spcBef>
              <a:spcAft>
                <a:spcPts val="600"/>
              </a:spcAft>
              <a:buNone/>
              <a:defRPr>
                <a:solidFill>
                  <a:prstClr val="black"/>
                </a:solidFill>
                <a:cs typeface="Arial"/>
              </a:defRPr>
            </a:pPr>
            <a:r>
              <a:t>Al final de </a:t>
            </a:r>
            <a:r>
              <a:rPr err="1"/>
              <a:t>este</a:t>
            </a:r>
            <a:r>
              <a:t> </a:t>
            </a:r>
            <a:r>
              <a:rPr err="1"/>
              <a:t>tema</a:t>
            </a:r>
            <a:r>
              <a:t>, </a:t>
            </a:r>
            <a:r>
              <a:rPr err="1"/>
              <a:t>podrá</a:t>
            </a:r>
            <a:r>
              <a:t>:</a:t>
            </a:r>
          </a:p>
          <a:p>
            <a:pPr marL="125525" indent="-125525">
              <a:spcBef>
                <a:spcPts val="0"/>
              </a:spcBef>
              <a:spcAft>
                <a:spcPts val="600"/>
              </a:spcAft>
              <a:defRPr>
                <a:solidFill>
                  <a:prstClr val="black"/>
                </a:solidFill>
                <a:cs typeface="Arial"/>
              </a:defRPr>
            </a:pPr>
            <a:r>
              <a:rPr err="1"/>
              <a:t>Describir</a:t>
            </a:r>
            <a:r>
              <a:t> la </a:t>
            </a:r>
            <a:r>
              <a:rPr err="1"/>
              <a:t>cobertura</a:t>
            </a:r>
            <a:r>
              <a:t> y </a:t>
            </a:r>
            <a:r>
              <a:rPr err="1"/>
              <a:t>los</a:t>
            </a:r>
            <a:r>
              <a:t> </a:t>
            </a:r>
            <a:r>
              <a:rPr err="1"/>
              <a:t>costos</a:t>
            </a:r>
            <a:r>
              <a:t> de Medicare </a:t>
            </a:r>
            <a:r>
              <a:rPr err="1"/>
              <a:t>Parte</a:t>
            </a:r>
            <a:r>
              <a:t> A y de Medicare </a:t>
            </a:r>
            <a:r>
              <a:rPr err="1"/>
              <a:t>Parte</a:t>
            </a:r>
            <a:r>
              <a:t> B</a:t>
            </a:r>
          </a:p>
          <a:p>
            <a:pPr marL="125525" indent="-125525">
              <a:spcBef>
                <a:spcPts val="0"/>
              </a:spcBef>
              <a:spcAft>
                <a:spcPts val="600"/>
              </a:spcAft>
              <a:defRPr>
                <a:solidFill>
                  <a:prstClr val="black"/>
                </a:solidFill>
                <a:cs typeface="Arial"/>
              </a:defRPr>
            </a:pPr>
            <a:r>
              <a:rPr err="1"/>
              <a:t>Explicar</a:t>
            </a:r>
            <a:r>
              <a:t> </a:t>
            </a:r>
            <a:r>
              <a:rPr err="1"/>
              <a:t>quién</a:t>
            </a:r>
            <a:r>
              <a:t> </a:t>
            </a:r>
            <a:r>
              <a:rPr err="1"/>
              <a:t>recibe</a:t>
            </a:r>
            <a:r>
              <a:t> la </a:t>
            </a:r>
            <a:r>
              <a:rPr err="1"/>
              <a:t>Parte</a:t>
            </a:r>
            <a:r>
              <a:t> A </a:t>
            </a:r>
            <a:r>
              <a:rPr err="1"/>
              <a:t>automáticamente</a:t>
            </a:r>
            <a:endParaRPr/>
          </a:p>
          <a:p>
            <a:pPr marL="125525" indent="-125525">
              <a:spcBef>
                <a:spcPts val="0"/>
              </a:spcBef>
              <a:spcAft>
                <a:spcPts val="600"/>
              </a:spcAft>
              <a:defRPr>
                <a:solidFill>
                  <a:prstClr val="black"/>
                </a:solidFill>
                <a:cs typeface="Arial"/>
              </a:defRPr>
            </a:pPr>
            <a:r>
              <a:rPr err="1"/>
              <a:t>Analizar</a:t>
            </a:r>
            <a:r>
              <a:t> </a:t>
            </a:r>
            <a:r>
              <a:rPr err="1"/>
              <a:t>qué</a:t>
            </a:r>
            <a:r>
              <a:t> </a:t>
            </a:r>
            <a:r>
              <a:rPr err="1"/>
              <a:t>considerar</a:t>
            </a:r>
            <a:r>
              <a:t> al </a:t>
            </a:r>
            <a:r>
              <a:rPr err="1"/>
              <a:t>decidir</a:t>
            </a:r>
            <a:r>
              <a:t> </a:t>
            </a:r>
            <a:r>
              <a:rPr err="1"/>
              <a:t>inscribirse</a:t>
            </a:r>
            <a:r>
              <a:t> </a:t>
            </a:r>
            <a:r>
              <a:rPr err="1"/>
              <a:t>en</a:t>
            </a:r>
            <a:r>
              <a:t> la </a:t>
            </a:r>
            <a:r>
              <a:rPr err="1"/>
              <a:t>Parte</a:t>
            </a:r>
            <a:r>
              <a:t> A</a:t>
            </a:r>
          </a:p>
          <a:p>
            <a:pPr marL="125525" indent="-125525">
              <a:spcBef>
                <a:spcPts val="0"/>
              </a:spcBef>
              <a:spcAft>
                <a:spcPts val="600"/>
              </a:spcAft>
              <a:defRPr>
                <a:solidFill>
                  <a:prstClr val="black"/>
                </a:solidFill>
                <a:cs typeface="Arial"/>
              </a:defRPr>
            </a:pPr>
            <a:r>
              <a:rPr err="1"/>
              <a:t>Analizar</a:t>
            </a:r>
            <a:r>
              <a:t> </a:t>
            </a:r>
            <a:r>
              <a:rPr err="1"/>
              <a:t>qué</a:t>
            </a:r>
            <a:r>
              <a:t> </a:t>
            </a:r>
            <a:r>
              <a:rPr err="1"/>
              <a:t>considerar</a:t>
            </a:r>
            <a:r>
              <a:t> al </a:t>
            </a:r>
            <a:r>
              <a:rPr err="1"/>
              <a:t>decidir</a:t>
            </a:r>
            <a:r>
              <a:t> </a:t>
            </a:r>
            <a:r>
              <a:rPr err="1"/>
              <a:t>si</a:t>
            </a:r>
            <a:r>
              <a:t> </a:t>
            </a:r>
            <a:r>
              <a:rPr err="1"/>
              <a:t>conservar</a:t>
            </a:r>
            <a:r>
              <a:t> o </a:t>
            </a:r>
            <a:r>
              <a:rPr err="1"/>
              <a:t>inscribirse</a:t>
            </a:r>
            <a:r>
              <a:t> </a:t>
            </a:r>
            <a:r>
              <a:rPr err="1"/>
              <a:t>en</a:t>
            </a:r>
            <a:r>
              <a:t> la </a:t>
            </a:r>
            <a:r>
              <a:rPr err="1"/>
              <a:t>Parte</a:t>
            </a:r>
            <a:r>
              <a:t> B</a:t>
            </a:r>
          </a:p>
          <a:p>
            <a:pPr marL="0" indent="0" defTabSz="966612">
              <a:spcBef>
                <a:spcPts val="0"/>
              </a:spcBef>
              <a:spcAft>
                <a:spcPts val="600"/>
              </a:spcAft>
              <a:buNone/>
            </a:pPr>
            <a:endParaRPr>
              <a:cs typeface="Arial"/>
            </a:endParaRPr>
          </a:p>
        </p:txBody>
      </p:sp>
    </p:spTree>
    <p:extLst>
      <p:ext uri="{BB962C8B-B14F-4D97-AF65-F5344CB8AC3E}">
        <p14:creationId xmlns:p14="http://schemas.microsoft.com/office/powerpoint/2010/main" val="30990561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0" y="3581400"/>
            <a:ext cx="5740400" cy="5838825"/>
          </a:xfrm>
        </p:spPr>
        <p:txBody>
          <a:bodyPr/>
          <a:lstStyle/>
          <a:p>
            <a:pPr marL="0" indent="0" defTabSz="966612">
              <a:spcBef>
                <a:spcPts val="0"/>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000">
              <a:latin typeface="Arial" panose="020B0604020202020204" pitchFamily="34" charset="0"/>
              <a:cs typeface="Arial" panose="020B0604020202020204" pitchFamily="34" charset="0"/>
            </a:endParaRPr>
          </a:p>
          <a:p>
            <a:pPr marL="0" indent="0" defTabSz="966612">
              <a:spcBef>
                <a:spcPts val="0"/>
              </a:spcBef>
              <a:spcAft>
                <a:spcPts val="300"/>
              </a:spcAft>
              <a:buNone/>
              <a:defRPr sz="1000" b="1">
                <a:latin typeface="Arial" panose="020B0604020202020204" pitchFamily="34" charset="0"/>
                <a:cs typeface="Arial" panose="020B0604020202020204" pitchFamily="34" charset="0"/>
              </a:defRPr>
            </a:pPr>
            <a:r>
              <a:rPr err="1"/>
              <a:t>Notas</a:t>
            </a:r>
            <a:r>
              <a:t> del </a:t>
            </a:r>
            <a:r>
              <a:rPr err="1"/>
              <a:t>presentador</a:t>
            </a:r>
            <a:endParaRPr/>
          </a:p>
          <a:p>
            <a:pPr marL="0" indent="0" defTabSz="966612">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t>La </a:t>
            </a:r>
            <a:r>
              <a:rPr err="1"/>
              <a:t>Parte</a:t>
            </a:r>
            <a:r>
              <a:t> A </a:t>
            </a:r>
            <a:r>
              <a:rPr err="1"/>
              <a:t>ayuda</a:t>
            </a:r>
            <a:r>
              <a:t> a </a:t>
            </a:r>
            <a:r>
              <a:rPr err="1"/>
              <a:t>cubrir</a:t>
            </a:r>
            <a:r>
              <a:t> </a:t>
            </a:r>
            <a:r>
              <a:rPr err="1"/>
              <a:t>los</a:t>
            </a:r>
            <a:r>
              <a:t> </a:t>
            </a:r>
            <a:r>
              <a:rPr err="1"/>
              <a:t>servicios</a:t>
            </a:r>
            <a:r>
              <a:t> </a:t>
            </a:r>
            <a:r>
              <a:rPr err="1"/>
              <a:t>hospitalarios</a:t>
            </a:r>
            <a:r>
              <a:t> </a:t>
            </a:r>
            <a:r>
              <a:rPr err="1"/>
              <a:t>necesarios</a:t>
            </a:r>
            <a:r>
              <a:t> </a:t>
            </a:r>
            <a:r>
              <a:rPr err="1"/>
              <a:t>por</a:t>
            </a:r>
            <a:r>
              <a:t> </a:t>
            </a:r>
            <a:r>
              <a:rPr err="1"/>
              <a:t>razones</a:t>
            </a:r>
            <a:r>
              <a:t> </a:t>
            </a:r>
            <a:r>
              <a:rPr err="1"/>
              <a:t>médicas</a:t>
            </a:r>
            <a:r>
              <a:t>.</a:t>
            </a:r>
          </a:p>
          <a:p>
            <a:pPr marL="125525" indent="-125525" defTabSz="724801">
              <a:spcBef>
                <a:spcPts val="0"/>
              </a:spcBef>
              <a:spcAft>
                <a:spcPts val="300"/>
              </a:spcAft>
              <a:defRPr sz="1000">
                <a:solidFill>
                  <a:prstClr val="black"/>
                </a:solidFill>
                <a:latin typeface="Arial" panose="020B0604020202020204" pitchFamily="34" charset="0"/>
                <a:cs typeface="Arial" panose="020B0604020202020204" pitchFamily="34" charset="0"/>
              </a:defRPr>
            </a:pPr>
            <a:r>
              <a:rPr b="1" err="1"/>
              <a:t>Atención</a:t>
            </a:r>
            <a:r>
              <a:rPr b="1"/>
              <a:t> </a:t>
            </a:r>
            <a:r>
              <a:rPr b="1" err="1"/>
              <a:t>hospitalaria</a:t>
            </a:r>
            <a:r>
              <a:rPr b="1"/>
              <a:t> para </a:t>
            </a:r>
            <a:r>
              <a:rPr b="1" err="1"/>
              <a:t>pacientes</a:t>
            </a:r>
            <a:r>
              <a:rPr b="1"/>
              <a:t> </a:t>
            </a:r>
            <a:r>
              <a:rPr b="1" err="1"/>
              <a:t>hospitalizados</a:t>
            </a:r>
            <a:r>
              <a:rPr b="1"/>
              <a:t>. </a:t>
            </a:r>
            <a:r>
              <a:t>Medicare </a:t>
            </a:r>
            <a:r>
              <a:rPr err="1"/>
              <a:t>cubre</a:t>
            </a:r>
            <a:r>
              <a:t> </a:t>
            </a:r>
            <a:r>
              <a:rPr err="1"/>
              <a:t>habitación</a:t>
            </a:r>
            <a:r>
              <a:t> </a:t>
            </a:r>
            <a:r>
              <a:rPr err="1"/>
              <a:t>semiprivada</a:t>
            </a:r>
            <a:r>
              <a:t>, </a:t>
            </a:r>
            <a:r>
              <a:rPr err="1"/>
              <a:t>comidas</a:t>
            </a:r>
            <a:r>
              <a:t>, </a:t>
            </a:r>
            <a:r>
              <a:rPr err="1"/>
              <a:t>enfermería</a:t>
            </a:r>
            <a:r>
              <a:t> general, </a:t>
            </a:r>
            <a:r>
              <a:rPr err="1"/>
              <a:t>ciertos</a:t>
            </a:r>
            <a:r>
              <a:t> </a:t>
            </a:r>
            <a:r>
              <a:rPr err="1"/>
              <a:t>medicamentos</a:t>
            </a:r>
            <a:r>
              <a:t> (</a:t>
            </a:r>
            <a:r>
              <a:rPr err="1"/>
              <a:t>incluida</a:t>
            </a:r>
            <a:r>
              <a:t> la </a:t>
            </a:r>
            <a:r>
              <a:rPr err="1"/>
              <a:t>metadona</a:t>
            </a:r>
            <a:r>
              <a:t> para </a:t>
            </a:r>
            <a:r>
              <a:rPr err="1"/>
              <a:t>tratar</a:t>
            </a:r>
            <a:r>
              <a:t> un </a:t>
            </a:r>
            <a:r>
              <a:rPr err="1"/>
              <a:t>trastorno</a:t>
            </a:r>
            <a:r>
              <a:t> </a:t>
            </a:r>
            <a:r>
              <a:rPr err="1"/>
              <a:t>por</a:t>
            </a:r>
            <a:r>
              <a:t> </a:t>
            </a:r>
            <a:r>
              <a:rPr err="1"/>
              <a:t>consumo</a:t>
            </a:r>
            <a:r>
              <a:t> de </a:t>
            </a:r>
            <a:r>
              <a:rPr err="1"/>
              <a:t>opioides</a:t>
            </a:r>
            <a:r>
              <a:t>) y </a:t>
            </a:r>
            <a:r>
              <a:rPr err="1"/>
              <a:t>otros</a:t>
            </a:r>
            <a:r>
              <a:t> </a:t>
            </a:r>
            <a:r>
              <a:rPr err="1"/>
              <a:t>servicios</a:t>
            </a:r>
            <a:r>
              <a:t> y </a:t>
            </a:r>
            <a:r>
              <a:rPr err="1"/>
              <a:t>suministros</a:t>
            </a:r>
            <a:r>
              <a:t> </a:t>
            </a:r>
            <a:r>
              <a:rPr err="1"/>
              <a:t>hospitalarios</a:t>
            </a:r>
            <a:r>
              <a:t> </a:t>
            </a:r>
            <a:r>
              <a:rPr err="1"/>
              <a:t>como</a:t>
            </a:r>
            <a:r>
              <a:t> </a:t>
            </a:r>
            <a:r>
              <a:rPr err="1"/>
              <a:t>parte</a:t>
            </a:r>
            <a:r>
              <a:t> de </a:t>
            </a:r>
            <a:r>
              <a:rPr err="1"/>
              <a:t>su</a:t>
            </a:r>
            <a:r>
              <a:t> </a:t>
            </a:r>
            <a:r>
              <a:rPr err="1"/>
              <a:t>tratamiento</a:t>
            </a:r>
            <a:r>
              <a:t> </a:t>
            </a:r>
            <a:r>
              <a:rPr err="1"/>
              <a:t>hospitalario</a:t>
            </a:r>
            <a:r>
              <a:t>. Esto </a:t>
            </a:r>
            <a:r>
              <a:rPr err="1"/>
              <a:t>incluye</a:t>
            </a:r>
            <a:r>
              <a:t> la </a:t>
            </a:r>
            <a:r>
              <a:rPr err="1"/>
              <a:t>atención</a:t>
            </a:r>
            <a:r>
              <a:t> </a:t>
            </a:r>
            <a:r>
              <a:rPr err="1"/>
              <a:t>que</a:t>
            </a:r>
            <a:r>
              <a:t> </a:t>
            </a:r>
            <a:r>
              <a:rPr err="1"/>
              <a:t>recibe</a:t>
            </a:r>
            <a:r>
              <a:t> </a:t>
            </a:r>
            <a:r>
              <a:rPr err="1"/>
              <a:t>en</a:t>
            </a:r>
            <a:r>
              <a:t> </a:t>
            </a:r>
            <a:r>
              <a:rPr err="1"/>
              <a:t>hospitales</a:t>
            </a:r>
            <a:r>
              <a:t> de </a:t>
            </a:r>
            <a:r>
              <a:rPr err="1"/>
              <a:t>cuidados</a:t>
            </a:r>
            <a:r>
              <a:t> </a:t>
            </a:r>
            <a:r>
              <a:rPr err="1"/>
              <a:t>agudos</a:t>
            </a:r>
            <a:r>
              <a:t>, </a:t>
            </a:r>
            <a:r>
              <a:rPr err="1"/>
              <a:t>hospitales</a:t>
            </a:r>
            <a:r>
              <a:t> de </a:t>
            </a:r>
            <a:r>
              <a:rPr err="1"/>
              <a:t>acceso</a:t>
            </a:r>
            <a:r>
              <a:t> </a:t>
            </a:r>
            <a:r>
              <a:rPr err="1"/>
              <a:t>crítico</a:t>
            </a:r>
            <a:r>
              <a:t>, </a:t>
            </a:r>
            <a:r>
              <a:rPr err="1"/>
              <a:t>centros</a:t>
            </a:r>
            <a:r>
              <a:t> de </a:t>
            </a:r>
            <a:r>
              <a:rPr err="1"/>
              <a:t>rehabilitación</a:t>
            </a:r>
            <a:r>
              <a:t> para </a:t>
            </a:r>
            <a:r>
              <a:rPr err="1"/>
              <a:t>pacientes</a:t>
            </a:r>
            <a:r>
              <a:t> </a:t>
            </a:r>
            <a:r>
              <a:rPr err="1"/>
              <a:t>hospitalizados</a:t>
            </a:r>
            <a:r>
              <a:t>, </a:t>
            </a:r>
            <a:r>
              <a:rPr err="1"/>
              <a:t>hospitales</a:t>
            </a:r>
            <a:r>
              <a:t> de </a:t>
            </a:r>
            <a:r>
              <a:rPr err="1"/>
              <a:t>cuidados</a:t>
            </a:r>
            <a:r>
              <a:t> a largo </a:t>
            </a:r>
            <a:r>
              <a:rPr err="1"/>
              <a:t>plazo</a:t>
            </a:r>
            <a:r>
              <a:t> y </a:t>
            </a:r>
            <a:r>
              <a:rPr err="1"/>
              <a:t>atención</a:t>
            </a:r>
            <a:r>
              <a:t> </a:t>
            </a:r>
            <a:r>
              <a:rPr err="1"/>
              <a:t>psiquiátrica</a:t>
            </a:r>
            <a:r>
              <a:t> </a:t>
            </a:r>
            <a:r>
              <a:rPr err="1"/>
              <a:t>en</a:t>
            </a:r>
            <a:r>
              <a:t> </a:t>
            </a:r>
            <a:r>
              <a:rPr err="1"/>
              <a:t>centros</a:t>
            </a:r>
            <a:r>
              <a:t> </a:t>
            </a:r>
            <a:r>
              <a:rPr err="1"/>
              <a:t>psiquiátricos</a:t>
            </a:r>
            <a:r>
              <a:t> para </a:t>
            </a:r>
            <a:r>
              <a:rPr err="1"/>
              <a:t>pacientes</a:t>
            </a:r>
            <a:r>
              <a:t> </a:t>
            </a:r>
            <a:r>
              <a:rPr err="1"/>
              <a:t>hospitalizados</a:t>
            </a:r>
            <a:r>
              <a:t> (</a:t>
            </a:r>
            <a:r>
              <a:rPr err="1"/>
              <a:t>límite</a:t>
            </a:r>
            <a:r>
              <a:t> de </a:t>
            </a:r>
            <a:r>
              <a:rPr err="1"/>
              <a:t>por</a:t>
            </a:r>
            <a:r>
              <a:t> </a:t>
            </a:r>
            <a:r>
              <a:rPr err="1"/>
              <a:t>vida</a:t>
            </a:r>
            <a:r>
              <a:t> de 190 días </a:t>
            </a:r>
            <a:r>
              <a:rPr err="1"/>
              <a:t>en</a:t>
            </a:r>
            <a:r>
              <a:t> un hospital </a:t>
            </a:r>
            <a:r>
              <a:rPr err="1"/>
              <a:t>psiquiátrico</a:t>
            </a:r>
            <a:r>
              <a:t> </a:t>
            </a:r>
            <a:r>
              <a:rPr err="1"/>
              <a:t>independiente</a:t>
            </a:r>
            <a:r>
              <a:t>), y </a:t>
            </a:r>
            <a:r>
              <a:rPr err="1"/>
              <a:t>atención</a:t>
            </a:r>
            <a:r>
              <a:t> para </a:t>
            </a:r>
            <a:r>
              <a:rPr err="1"/>
              <a:t>pacientes</a:t>
            </a:r>
            <a:r>
              <a:t> </a:t>
            </a:r>
            <a:r>
              <a:rPr err="1"/>
              <a:t>hospitalizados</a:t>
            </a:r>
            <a:r>
              <a:t> </a:t>
            </a:r>
            <a:r>
              <a:rPr err="1"/>
              <a:t>en</a:t>
            </a:r>
            <a:r>
              <a:t> un </a:t>
            </a:r>
            <a:r>
              <a:rPr err="1"/>
              <a:t>estudio</a:t>
            </a:r>
            <a:r>
              <a:t> de </a:t>
            </a:r>
            <a:r>
              <a:rPr err="1"/>
              <a:t>investigación</a:t>
            </a:r>
            <a:r>
              <a:t> </a:t>
            </a:r>
            <a:r>
              <a:rPr err="1"/>
              <a:t>clínica</a:t>
            </a:r>
            <a:r>
              <a:t> </a:t>
            </a:r>
            <a:r>
              <a:rPr err="1"/>
              <a:t>que</a:t>
            </a:r>
            <a:r>
              <a:t> </a:t>
            </a:r>
            <a:r>
              <a:rPr err="1"/>
              <a:t>califique</a:t>
            </a:r>
            <a:r>
              <a:t>. Esto no </a:t>
            </a:r>
            <a:r>
              <a:rPr err="1"/>
              <a:t>incluye</a:t>
            </a:r>
            <a:r>
              <a:t> </a:t>
            </a:r>
            <a:r>
              <a:rPr err="1"/>
              <a:t>enfermería</a:t>
            </a:r>
            <a:r>
              <a:t> </a:t>
            </a:r>
            <a:r>
              <a:rPr err="1"/>
              <a:t>privada</a:t>
            </a:r>
            <a:r>
              <a:t>, un televisor o </a:t>
            </a:r>
            <a:r>
              <a:rPr err="1"/>
              <a:t>teléfono</a:t>
            </a:r>
            <a:r>
              <a:t> </a:t>
            </a:r>
            <a:r>
              <a:rPr err="1"/>
              <a:t>en</a:t>
            </a:r>
            <a:r>
              <a:t> </a:t>
            </a:r>
            <a:r>
              <a:rPr err="1"/>
              <a:t>su</a:t>
            </a:r>
            <a:r>
              <a:t> </a:t>
            </a:r>
            <a:r>
              <a:rPr err="1"/>
              <a:t>habitación</a:t>
            </a:r>
            <a:r>
              <a:t> (</a:t>
            </a:r>
            <a:r>
              <a:rPr err="1"/>
              <a:t>si</a:t>
            </a:r>
            <a:r>
              <a:t> hay un cargo </a:t>
            </a:r>
            <a:r>
              <a:rPr err="1"/>
              <a:t>separado</a:t>
            </a:r>
            <a:r>
              <a:t> </a:t>
            </a:r>
            <a:r>
              <a:rPr err="1"/>
              <a:t>por</a:t>
            </a:r>
            <a:r>
              <a:t> </a:t>
            </a:r>
            <a:r>
              <a:rPr err="1"/>
              <a:t>estos</a:t>
            </a:r>
            <a:r>
              <a:t> </a:t>
            </a:r>
            <a:r>
              <a:rPr err="1"/>
              <a:t>artículos</a:t>
            </a:r>
            <a:r>
              <a:t>), </a:t>
            </a:r>
            <a:r>
              <a:rPr err="1"/>
              <a:t>artículos</a:t>
            </a:r>
            <a:r>
              <a:t> de </a:t>
            </a:r>
            <a:r>
              <a:rPr err="1"/>
              <a:t>cuidado</a:t>
            </a:r>
            <a:r>
              <a:t> personal (</a:t>
            </a:r>
            <a:r>
              <a:rPr err="1"/>
              <a:t>como</a:t>
            </a:r>
            <a:r>
              <a:t> </a:t>
            </a:r>
            <a:r>
              <a:rPr err="1"/>
              <a:t>rasuradoras</a:t>
            </a:r>
            <a:r>
              <a:t> o </a:t>
            </a:r>
            <a:r>
              <a:rPr err="1"/>
              <a:t>calcetines</a:t>
            </a:r>
            <a:r>
              <a:t> </a:t>
            </a:r>
            <a:r>
              <a:rPr err="1"/>
              <a:t>antideslizantes</a:t>
            </a:r>
            <a:r>
              <a:t>) </a:t>
            </a:r>
            <a:r>
              <a:rPr err="1"/>
              <a:t>ni</a:t>
            </a:r>
            <a:r>
              <a:t> </a:t>
            </a:r>
            <a:r>
              <a:rPr err="1"/>
              <a:t>una</a:t>
            </a:r>
            <a:r>
              <a:t> </a:t>
            </a:r>
            <a:r>
              <a:rPr err="1"/>
              <a:t>habitación</a:t>
            </a:r>
            <a:r>
              <a:t> </a:t>
            </a:r>
            <a:r>
              <a:rPr err="1"/>
              <a:t>privada</a:t>
            </a:r>
            <a:r>
              <a:t>, a </a:t>
            </a:r>
            <a:r>
              <a:rPr err="1"/>
              <a:t>menos</a:t>
            </a:r>
            <a:r>
              <a:t> </a:t>
            </a:r>
            <a:r>
              <a:rPr err="1"/>
              <a:t>que</a:t>
            </a:r>
            <a:r>
              <a:t> sea </a:t>
            </a:r>
            <a:r>
              <a:rPr err="1"/>
              <a:t>médicamente</a:t>
            </a:r>
            <a:r>
              <a:t> </a:t>
            </a:r>
            <a:r>
              <a:rPr err="1"/>
              <a:t>necesario</a:t>
            </a:r>
            <a:r>
              <a:t>.</a:t>
            </a:r>
          </a:p>
          <a:p>
            <a:pPr marL="401638" lvl="1" indent="-171450" defTabSz="724801" fontAlgn="base">
              <a:spcBef>
                <a:spcPts val="0"/>
              </a:spcBef>
              <a:spcAft>
                <a:spcPts val="300"/>
              </a:spcAft>
              <a:buFont typeface="Arial" panose="020B0604020202020204" pitchFamily="34" charset="0"/>
              <a:buChar char="•"/>
              <a:defRPr sz="1000">
                <a:solidFill>
                  <a:prstClr val="black"/>
                </a:solidFill>
                <a:latin typeface="Arial" panose="020B0604020202020204" pitchFamily="34" charset="0"/>
                <a:cs typeface="Arial" panose="020B0604020202020204" pitchFamily="34" charset="0"/>
              </a:defRPr>
            </a:pPr>
            <a:r>
              <a:t>Medicare no </a:t>
            </a:r>
            <a:r>
              <a:rPr err="1"/>
              <a:t>paga</a:t>
            </a:r>
            <a:r>
              <a:t> sus facturas </a:t>
            </a:r>
            <a:r>
              <a:rPr err="1"/>
              <a:t>hospitalarias</a:t>
            </a:r>
            <a:r>
              <a:t> o </a:t>
            </a:r>
            <a:r>
              <a:rPr err="1"/>
              <a:t>médicas</a:t>
            </a:r>
            <a:r>
              <a:t> </a:t>
            </a:r>
            <a:r>
              <a:rPr err="1"/>
              <a:t>si</a:t>
            </a:r>
            <a:r>
              <a:t> </a:t>
            </a:r>
            <a:r>
              <a:rPr err="1"/>
              <a:t>usted</a:t>
            </a:r>
            <a:r>
              <a:t> no se </a:t>
            </a:r>
            <a:r>
              <a:rPr err="1"/>
              <a:t>encuentra</a:t>
            </a:r>
            <a:r>
              <a:t> </a:t>
            </a:r>
            <a:r>
              <a:rPr err="1"/>
              <a:t>legalmente</a:t>
            </a:r>
            <a:r>
              <a:t> </a:t>
            </a:r>
            <a:r>
              <a:rPr err="1"/>
              <a:t>presente</a:t>
            </a:r>
            <a:r>
              <a:t> </a:t>
            </a:r>
            <a:r>
              <a:rPr err="1"/>
              <a:t>en</a:t>
            </a:r>
            <a:r>
              <a:t> </a:t>
            </a:r>
            <a:r>
              <a:rPr err="1"/>
              <a:t>los</a:t>
            </a:r>
            <a:r>
              <a:t> EE. UU. </a:t>
            </a:r>
            <a:r>
              <a:rPr err="1"/>
              <a:t>Además</a:t>
            </a:r>
            <a:r>
              <a:t>, </a:t>
            </a:r>
            <a:r>
              <a:rPr err="1"/>
              <a:t>en</a:t>
            </a:r>
            <a:r>
              <a:t> la </a:t>
            </a:r>
            <a:r>
              <a:rPr err="1"/>
              <a:t>mayoría</a:t>
            </a:r>
            <a:r>
              <a:t> de las </a:t>
            </a:r>
            <a:r>
              <a:rPr err="1"/>
              <a:t>situaciones</a:t>
            </a:r>
            <a:r>
              <a:t>, Medicare no </a:t>
            </a:r>
            <a:r>
              <a:rPr err="1"/>
              <a:t>paga</a:t>
            </a:r>
            <a:r>
              <a:t> sus facturas </a:t>
            </a:r>
            <a:r>
              <a:rPr err="1"/>
              <a:t>hospitalarias</a:t>
            </a:r>
            <a:r>
              <a:t> </a:t>
            </a:r>
            <a:r>
              <a:rPr err="1"/>
              <a:t>ni</a:t>
            </a:r>
            <a:r>
              <a:t> </a:t>
            </a:r>
            <a:r>
              <a:rPr err="1"/>
              <a:t>médicas</a:t>
            </a:r>
            <a:r>
              <a:t> </a:t>
            </a:r>
            <a:r>
              <a:rPr err="1"/>
              <a:t>si</a:t>
            </a:r>
            <a:r>
              <a:t> </a:t>
            </a:r>
            <a:r>
              <a:rPr err="1"/>
              <a:t>usted</a:t>
            </a:r>
            <a:r>
              <a:t> </a:t>
            </a:r>
            <a:r>
              <a:rPr err="1"/>
              <a:t>está</a:t>
            </a:r>
            <a:r>
              <a:t> </a:t>
            </a:r>
            <a:r>
              <a:rPr err="1"/>
              <a:t>encarcelado</a:t>
            </a:r>
            <a:r>
              <a:t>.</a:t>
            </a:r>
          </a:p>
          <a:p>
            <a:pPr marL="400050" lvl="1" indent="-173038" defTabSz="724801" fontAlgn="base">
              <a:spcBef>
                <a:spcPts val="0"/>
              </a:spcBef>
              <a:spcAft>
                <a:spcPts val="300"/>
              </a:spcAft>
              <a:buFont typeface="Arial" panose="020B0604020202020204" pitchFamily="34" charset="0"/>
              <a:buChar char="•"/>
              <a:defRPr sz="1000" b="1" spc="-20">
                <a:solidFill>
                  <a:prstClr val="black"/>
                </a:solidFill>
                <a:latin typeface="Arial" panose="020B0604020202020204" pitchFamily="34" charset="0"/>
                <a:cs typeface="Arial" panose="020B0604020202020204" pitchFamily="34" charset="0"/>
              </a:defRPr>
            </a:pPr>
            <a:r>
              <a:rPr err="1"/>
              <a:t>Todas</a:t>
            </a:r>
            <a:r>
              <a:t> las personas con la </a:t>
            </a:r>
            <a:r>
              <a:rPr err="1"/>
              <a:t>Parte</a:t>
            </a:r>
            <a:r>
              <a:t> A </a:t>
            </a:r>
            <a:r>
              <a:rPr err="1"/>
              <a:t>están</a:t>
            </a:r>
            <a:r>
              <a:t> </a:t>
            </a:r>
            <a:r>
              <a:rPr err="1"/>
              <a:t>cubiertas</a:t>
            </a:r>
            <a:r>
              <a:t> para la </a:t>
            </a:r>
            <a:r>
              <a:rPr err="1"/>
              <a:t>atención</a:t>
            </a:r>
            <a:r>
              <a:t> </a:t>
            </a:r>
            <a:r>
              <a:rPr err="1"/>
              <a:t>hospitalaria</a:t>
            </a:r>
            <a:r>
              <a:t> para </a:t>
            </a:r>
            <a:r>
              <a:rPr err="1"/>
              <a:t>pacientes</a:t>
            </a:r>
            <a:r>
              <a:t> </a:t>
            </a:r>
            <a:r>
              <a:rPr err="1"/>
              <a:t>hospitalizados</a:t>
            </a:r>
            <a:r>
              <a:t> </a:t>
            </a:r>
            <a:r>
              <a:rPr err="1"/>
              <a:t>cuando</a:t>
            </a:r>
            <a:r>
              <a:t> se </a:t>
            </a:r>
            <a:r>
              <a:rPr err="1"/>
              <a:t>cumple</a:t>
            </a:r>
            <a:r>
              <a:t> </a:t>
            </a:r>
            <a:r>
              <a:rPr err="1"/>
              <a:t>todo</a:t>
            </a:r>
            <a:r>
              <a:t> lo </a:t>
            </a:r>
            <a:r>
              <a:rPr err="1"/>
              <a:t>siguiente</a:t>
            </a:r>
            <a:r>
              <a:t>:</a:t>
            </a:r>
          </a:p>
          <a:p>
            <a:pPr marL="687388" lvl="2" indent="-173038" defTabSz="724801" fontAlgn="base">
              <a:spcBef>
                <a:spcPts val="0"/>
              </a:spcBef>
              <a:spcAft>
                <a:spcPts val="300"/>
              </a:spcAft>
              <a:defRPr sz="1000">
                <a:solidFill>
                  <a:prstClr val="black"/>
                </a:solidFill>
                <a:latin typeface="Arial" panose="020B0604020202020204" pitchFamily="34" charset="0"/>
                <a:cs typeface="Arial" panose="020B0604020202020204" pitchFamily="34" charset="0"/>
              </a:defRPr>
            </a:pPr>
            <a:r>
              <a:rPr err="1"/>
              <a:t>Usted</a:t>
            </a:r>
            <a:r>
              <a:t> es </a:t>
            </a:r>
            <a:r>
              <a:rPr err="1"/>
              <a:t>admitido</a:t>
            </a:r>
            <a:r>
              <a:t> </a:t>
            </a:r>
            <a:r>
              <a:rPr err="1"/>
              <a:t>en</a:t>
            </a:r>
            <a:r>
              <a:t> </a:t>
            </a:r>
            <a:r>
              <a:rPr err="1"/>
              <a:t>el</a:t>
            </a:r>
            <a:r>
              <a:t> hospital </a:t>
            </a:r>
            <a:r>
              <a:rPr err="1"/>
              <a:t>como</a:t>
            </a:r>
            <a:r>
              <a:t> </a:t>
            </a:r>
            <a:r>
              <a:rPr err="1"/>
              <a:t>paciente</a:t>
            </a:r>
            <a:r>
              <a:t> </a:t>
            </a:r>
            <a:r>
              <a:rPr err="1"/>
              <a:t>hospitalizado</a:t>
            </a:r>
            <a:r>
              <a:t> </a:t>
            </a:r>
            <a:r>
              <a:rPr err="1"/>
              <a:t>después</a:t>
            </a:r>
            <a:r>
              <a:t> de </a:t>
            </a:r>
            <a:r>
              <a:rPr err="1"/>
              <a:t>una</a:t>
            </a:r>
            <a:r>
              <a:t> </a:t>
            </a:r>
            <a:r>
              <a:rPr err="1"/>
              <a:t>orden</a:t>
            </a:r>
            <a:r>
              <a:t> </a:t>
            </a:r>
            <a:r>
              <a:rPr err="1"/>
              <a:t>oficial</a:t>
            </a:r>
            <a:r>
              <a:t> del </a:t>
            </a:r>
            <a:r>
              <a:rPr err="1"/>
              <a:t>médico</a:t>
            </a:r>
            <a:r>
              <a:t>, </a:t>
            </a:r>
            <a:r>
              <a:rPr err="1"/>
              <a:t>que</a:t>
            </a:r>
            <a:r>
              <a:t> indica </a:t>
            </a:r>
            <a:r>
              <a:rPr err="1"/>
              <a:t>que</a:t>
            </a:r>
            <a:r>
              <a:t> </a:t>
            </a:r>
            <a:r>
              <a:rPr err="1"/>
              <a:t>necesita</a:t>
            </a:r>
            <a:r>
              <a:t> </a:t>
            </a:r>
            <a:r>
              <a:rPr err="1"/>
              <a:t>atención</a:t>
            </a:r>
            <a:r>
              <a:t> </a:t>
            </a:r>
            <a:r>
              <a:rPr err="1"/>
              <a:t>hospitalaria</a:t>
            </a:r>
            <a:r>
              <a:t> </a:t>
            </a:r>
            <a:r>
              <a:rPr err="1"/>
              <a:t>como</a:t>
            </a:r>
            <a:r>
              <a:t> </a:t>
            </a:r>
            <a:r>
              <a:rPr err="1"/>
              <a:t>paciente</a:t>
            </a:r>
            <a:r>
              <a:t> </a:t>
            </a:r>
            <a:r>
              <a:rPr err="1"/>
              <a:t>hospitalizado</a:t>
            </a:r>
            <a:r>
              <a:t> para </a:t>
            </a:r>
            <a:r>
              <a:rPr err="1"/>
              <a:t>tratar</a:t>
            </a:r>
            <a:r>
              <a:t> </a:t>
            </a:r>
            <a:r>
              <a:rPr err="1"/>
              <a:t>su</a:t>
            </a:r>
            <a:r>
              <a:t> </a:t>
            </a:r>
            <a:r>
              <a:rPr err="1"/>
              <a:t>enfermedad</a:t>
            </a:r>
            <a:r>
              <a:t> o </a:t>
            </a:r>
            <a:r>
              <a:rPr err="1"/>
              <a:t>lesión</a:t>
            </a:r>
            <a:endParaRPr/>
          </a:p>
          <a:p>
            <a:pPr marL="687388" lvl="2" indent="-173038" defTabSz="724801" fontAlgn="base">
              <a:spcBef>
                <a:spcPts val="0"/>
              </a:spcBef>
              <a:spcAft>
                <a:spcPts val="300"/>
              </a:spcAft>
              <a:defRPr sz="1000">
                <a:solidFill>
                  <a:prstClr val="black"/>
                </a:solidFill>
                <a:latin typeface="Arial" panose="020B0604020202020204" pitchFamily="34" charset="0"/>
                <a:cs typeface="Arial" panose="020B0604020202020204" pitchFamily="34" charset="0"/>
              </a:defRPr>
            </a:pPr>
            <a:r>
              <a:t>El hospital </a:t>
            </a:r>
            <a:r>
              <a:rPr err="1"/>
              <a:t>acepta</a:t>
            </a:r>
            <a:r>
              <a:t> Medicare</a:t>
            </a:r>
          </a:p>
          <a:p>
            <a:pPr marL="514350" lvl="2" indent="0" defTabSz="724801" fontAlgn="base">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b="1"/>
              <a:t>NOTAS:</a:t>
            </a:r>
            <a:r>
              <a:t> </a:t>
            </a:r>
          </a:p>
          <a:p>
            <a:pPr marL="685800" lvl="2" indent="-171450" defTabSz="724801" fontAlgn="base">
              <a:spcBef>
                <a:spcPts val="0"/>
              </a:spcBef>
              <a:spcAft>
                <a:spcPts val="300"/>
              </a:spcAft>
              <a:defRPr sz="1000">
                <a:solidFill>
                  <a:prstClr val="black"/>
                </a:solidFill>
                <a:latin typeface="Arial" panose="020B0604020202020204" pitchFamily="34" charset="0"/>
                <a:cs typeface="Arial" panose="020B0604020202020204" pitchFamily="34" charset="0"/>
              </a:defRPr>
            </a:pPr>
            <a:r>
              <a:t>En </a:t>
            </a:r>
            <a:r>
              <a:rPr err="1"/>
              <a:t>ciertos</a:t>
            </a:r>
            <a:r>
              <a:t> </a:t>
            </a:r>
            <a:r>
              <a:rPr err="1"/>
              <a:t>casos</a:t>
            </a:r>
            <a:r>
              <a:t>, la </a:t>
            </a:r>
            <a:r>
              <a:rPr err="1"/>
              <a:t>Parte</a:t>
            </a:r>
            <a:r>
              <a:t> A también </a:t>
            </a:r>
            <a:r>
              <a:rPr err="1"/>
              <a:t>cubre</a:t>
            </a:r>
            <a:r>
              <a:t> la </a:t>
            </a:r>
            <a:r>
              <a:rPr err="1"/>
              <a:t>atención</a:t>
            </a:r>
            <a:r>
              <a:t> </a:t>
            </a:r>
            <a:r>
              <a:rPr err="1"/>
              <a:t>hospitalaria</a:t>
            </a:r>
            <a:r>
              <a:t> para </a:t>
            </a:r>
            <a:r>
              <a:rPr err="1"/>
              <a:t>pacientes</a:t>
            </a:r>
            <a:r>
              <a:t> </a:t>
            </a:r>
            <a:r>
              <a:rPr err="1"/>
              <a:t>hospitalizados</a:t>
            </a:r>
            <a:r>
              <a:t> </a:t>
            </a:r>
            <a:r>
              <a:rPr err="1"/>
              <a:t>si</a:t>
            </a:r>
            <a:r>
              <a:t> </a:t>
            </a:r>
            <a:r>
              <a:rPr err="1"/>
              <a:t>el</a:t>
            </a:r>
            <a:r>
              <a:t> </a:t>
            </a:r>
            <a:r>
              <a:rPr err="1"/>
              <a:t>comité</a:t>
            </a:r>
            <a:r>
              <a:t> de </a:t>
            </a:r>
            <a:r>
              <a:rPr err="1"/>
              <a:t>revisión</a:t>
            </a:r>
            <a:r>
              <a:t> de </a:t>
            </a:r>
            <a:r>
              <a:rPr err="1"/>
              <a:t>utilización</a:t>
            </a:r>
            <a:r>
              <a:t> del hospital </a:t>
            </a:r>
            <a:r>
              <a:rPr err="1"/>
              <a:t>aprueba</a:t>
            </a:r>
            <a:r>
              <a:t> </a:t>
            </a:r>
            <a:r>
              <a:rPr err="1"/>
              <a:t>su</a:t>
            </a:r>
            <a:r>
              <a:t> estancia </a:t>
            </a:r>
            <a:r>
              <a:rPr err="1"/>
              <a:t>mientras</a:t>
            </a:r>
            <a:r>
              <a:t> </a:t>
            </a:r>
            <a:r>
              <a:rPr err="1"/>
              <a:t>usted</a:t>
            </a:r>
            <a:r>
              <a:t> </a:t>
            </a:r>
            <a:r>
              <a:rPr err="1"/>
              <a:t>está</a:t>
            </a:r>
            <a:r>
              <a:t> </a:t>
            </a:r>
            <a:r>
              <a:rPr err="1"/>
              <a:t>ingresado</a:t>
            </a:r>
            <a:r>
              <a:t>.</a:t>
            </a:r>
          </a:p>
          <a:p>
            <a:pPr marL="685800" marR="0" lvl="2" indent="-171450" algn="l" defTabSz="724801" rtl="0" eaLnBrk="1" fontAlgn="base" latinLnBrk="0" hangingPunct="1">
              <a:lnSpc>
                <a:spcPct val="100000"/>
              </a:lnSpc>
              <a:spcBef>
                <a:spcPts val="0"/>
              </a:spcBef>
              <a:spcAft>
                <a:spcPts val="300"/>
              </a:spcAft>
              <a:buClrTx/>
              <a:buSzPct val="50000"/>
              <a:tabLst/>
              <a:defRPr sz="1000">
                <a:solidFill>
                  <a:prstClr val="black"/>
                </a:solidFill>
                <a:latin typeface="Arial" panose="020B0604020202020204" pitchFamily="34" charset="0"/>
                <a:cs typeface="Arial" panose="020B0604020202020204" pitchFamily="34" charset="0"/>
              </a:defRPr>
            </a:pPr>
            <a:r>
              <a:t>Si </a:t>
            </a:r>
            <a:r>
              <a:rPr err="1"/>
              <a:t>está</a:t>
            </a:r>
            <a:r>
              <a:t> </a:t>
            </a:r>
            <a:r>
              <a:rPr err="1"/>
              <a:t>en</a:t>
            </a:r>
            <a:r>
              <a:t> </a:t>
            </a:r>
            <a:r>
              <a:rPr err="1"/>
              <a:t>el</a:t>
            </a:r>
            <a:r>
              <a:t> hospital </a:t>
            </a:r>
            <a:r>
              <a:rPr err="1"/>
              <a:t>como</a:t>
            </a:r>
            <a:r>
              <a:t> </a:t>
            </a:r>
            <a:r>
              <a:rPr err="1"/>
              <a:t>paciente</a:t>
            </a:r>
            <a:r>
              <a:t> </a:t>
            </a:r>
            <a:r>
              <a:rPr err="1"/>
              <a:t>ambulatorio</a:t>
            </a:r>
            <a:r>
              <a:t> y luego es </a:t>
            </a:r>
            <a:r>
              <a:rPr err="1"/>
              <a:t>admitido</a:t>
            </a:r>
            <a:r>
              <a:t> </a:t>
            </a:r>
            <a:r>
              <a:rPr err="1"/>
              <a:t>como</a:t>
            </a:r>
            <a:r>
              <a:t> </a:t>
            </a:r>
            <a:r>
              <a:rPr err="1"/>
              <a:t>paciente</a:t>
            </a:r>
            <a:r>
              <a:t> </a:t>
            </a:r>
            <a:r>
              <a:rPr err="1"/>
              <a:t>hospitalizado</a:t>
            </a:r>
            <a:r>
              <a:t>, la </a:t>
            </a:r>
            <a:r>
              <a:rPr err="1"/>
              <a:t>cobertura</a:t>
            </a:r>
            <a:r>
              <a:t> de la </a:t>
            </a:r>
            <a:r>
              <a:rPr err="1"/>
              <a:t>Parte</a:t>
            </a:r>
            <a:r>
              <a:t> A </a:t>
            </a:r>
            <a:r>
              <a:rPr err="1"/>
              <a:t>puede</a:t>
            </a:r>
            <a:r>
              <a:t> ser </a:t>
            </a:r>
            <a:r>
              <a:rPr err="1"/>
              <a:t>retroactiva</a:t>
            </a:r>
            <a:r>
              <a:t> hasta 3 días.</a:t>
            </a:r>
          </a:p>
          <a:p>
            <a:pPr marL="125525" indent="-125525" defTabSz="724801">
              <a:spcBef>
                <a:spcPts val="0"/>
              </a:spcBef>
              <a:spcAft>
                <a:spcPts val="300"/>
              </a:spcAft>
              <a:defRPr sz="1000">
                <a:solidFill>
                  <a:prstClr val="black"/>
                </a:solidFill>
                <a:latin typeface="Arial" panose="020B0604020202020204" pitchFamily="34" charset="0"/>
                <a:cs typeface="Arial" panose="020B0604020202020204" pitchFamily="34" charset="0"/>
              </a:defRPr>
            </a:pPr>
            <a:r>
              <a:rPr b="1" err="1"/>
              <a:t>Atención</a:t>
            </a:r>
            <a:r>
              <a:rPr b="1"/>
              <a:t> </a:t>
            </a:r>
            <a:r>
              <a:rPr b="1" err="1"/>
              <a:t>en</a:t>
            </a:r>
            <a:r>
              <a:rPr b="1"/>
              <a:t> un </a:t>
            </a:r>
            <a:r>
              <a:rPr b="1" err="1"/>
              <a:t>centro</a:t>
            </a:r>
            <a:r>
              <a:rPr b="1"/>
              <a:t> con </a:t>
            </a:r>
            <a:r>
              <a:rPr b="1" err="1"/>
              <a:t>enfermería</a:t>
            </a:r>
            <a:r>
              <a:rPr b="1"/>
              <a:t> </a:t>
            </a:r>
            <a:r>
              <a:rPr b="1" err="1"/>
              <a:t>especializada</a:t>
            </a:r>
            <a:r>
              <a:rPr b="1"/>
              <a:t> (SNF) para </a:t>
            </a:r>
            <a:r>
              <a:rPr b="1" err="1"/>
              <a:t>pacientes</a:t>
            </a:r>
            <a:r>
              <a:rPr b="1"/>
              <a:t> </a:t>
            </a:r>
            <a:r>
              <a:rPr b="1" err="1"/>
              <a:t>hospitalizados</a:t>
            </a:r>
            <a:r>
              <a:rPr b="1"/>
              <a:t> </a:t>
            </a:r>
            <a:r>
              <a:t>(no </a:t>
            </a:r>
            <a:r>
              <a:rPr err="1"/>
              <a:t>atención</a:t>
            </a:r>
            <a:r>
              <a:t> de custodia </a:t>
            </a:r>
            <a:r>
              <a:rPr err="1"/>
              <a:t>ni</a:t>
            </a:r>
            <a:r>
              <a:t> </a:t>
            </a:r>
            <a:r>
              <a:rPr err="1"/>
              <a:t>atención</a:t>
            </a:r>
            <a:r>
              <a:t> a largo </a:t>
            </a:r>
            <a:r>
              <a:rPr err="1"/>
              <a:t>plazo</a:t>
            </a:r>
            <a:r>
              <a:t>) </a:t>
            </a:r>
            <a:r>
              <a:rPr b="1" err="1"/>
              <a:t>si</a:t>
            </a:r>
            <a:r>
              <a:rPr b="1"/>
              <a:t> </a:t>
            </a:r>
            <a:r>
              <a:rPr b="1" err="1"/>
              <a:t>cumple</a:t>
            </a:r>
            <a:r>
              <a:rPr b="1"/>
              <a:t> </a:t>
            </a:r>
            <a:r>
              <a:rPr b="1" err="1"/>
              <a:t>ciertos</a:t>
            </a:r>
            <a:r>
              <a:rPr b="1"/>
              <a:t> </a:t>
            </a:r>
            <a:r>
              <a:rPr b="1" err="1"/>
              <a:t>criterios</a:t>
            </a:r>
            <a:r>
              <a:t>. La </a:t>
            </a:r>
            <a:r>
              <a:rPr err="1"/>
              <a:t>atención</a:t>
            </a:r>
            <a:r>
              <a:t> </a:t>
            </a:r>
            <a:r>
              <a:rPr err="1"/>
              <a:t>especializada</a:t>
            </a:r>
            <a:r>
              <a:t> </a:t>
            </a:r>
            <a:r>
              <a:rPr err="1"/>
              <a:t>implica</a:t>
            </a:r>
            <a:r>
              <a:t> </a:t>
            </a:r>
            <a:r>
              <a:rPr err="1"/>
              <a:t>una</a:t>
            </a:r>
            <a:r>
              <a:t> </a:t>
            </a:r>
            <a:r>
              <a:rPr err="1"/>
              <a:t>atención</a:t>
            </a:r>
            <a:r>
              <a:t> </a:t>
            </a:r>
            <a:r>
              <a:rPr err="1"/>
              <a:t>segura</a:t>
            </a:r>
            <a:r>
              <a:t> y </a:t>
            </a:r>
            <a:r>
              <a:rPr err="1"/>
              <a:t>eficaz</a:t>
            </a:r>
            <a:r>
              <a:t> </a:t>
            </a:r>
            <a:r>
              <a:rPr err="1"/>
              <a:t>brindada</a:t>
            </a:r>
            <a:r>
              <a:t> </a:t>
            </a:r>
            <a:r>
              <a:rPr err="1"/>
              <a:t>por</a:t>
            </a:r>
            <a:r>
              <a:t> personal de </a:t>
            </a:r>
            <a:r>
              <a:rPr err="1"/>
              <a:t>enfermería</a:t>
            </a:r>
            <a:r>
              <a:t> </a:t>
            </a:r>
            <a:r>
              <a:rPr err="1"/>
              <a:t>especializada</a:t>
            </a:r>
            <a:r>
              <a:t> o de </a:t>
            </a:r>
            <a:r>
              <a:rPr err="1"/>
              <a:t>rehabilitación</a:t>
            </a:r>
            <a:r>
              <a:t>. El personal de </a:t>
            </a:r>
            <a:r>
              <a:rPr err="1"/>
              <a:t>enfermería</a:t>
            </a:r>
            <a:r>
              <a:t> </a:t>
            </a:r>
            <a:r>
              <a:rPr err="1"/>
              <a:t>especializada</a:t>
            </a:r>
            <a:r>
              <a:t> y de </a:t>
            </a:r>
            <a:r>
              <a:rPr err="1"/>
              <a:t>terapia</a:t>
            </a:r>
            <a:r>
              <a:t> </a:t>
            </a:r>
            <a:r>
              <a:rPr err="1"/>
              <a:t>incluye</a:t>
            </a:r>
            <a:r>
              <a:t> </a:t>
            </a:r>
            <a:r>
              <a:rPr err="1"/>
              <a:t>enfermeros</a:t>
            </a:r>
            <a:r>
              <a:t> </a:t>
            </a:r>
            <a:r>
              <a:rPr err="1"/>
              <a:t>registrados</a:t>
            </a:r>
            <a:r>
              <a:t>, </a:t>
            </a:r>
            <a:r>
              <a:rPr err="1"/>
              <a:t>enfermeros</a:t>
            </a:r>
            <a:r>
              <a:t> </a:t>
            </a:r>
            <a:r>
              <a:rPr err="1"/>
              <a:t>prácticos</a:t>
            </a:r>
            <a:r>
              <a:t> y </a:t>
            </a:r>
            <a:r>
              <a:rPr err="1"/>
              <a:t>vocacionales</a:t>
            </a:r>
            <a:r>
              <a:t> con </a:t>
            </a:r>
            <a:r>
              <a:rPr err="1"/>
              <a:t>licencia</a:t>
            </a:r>
            <a:r>
              <a:t>, </a:t>
            </a:r>
            <a:r>
              <a:rPr err="1"/>
              <a:t>fisioterapeutas</a:t>
            </a:r>
            <a:r>
              <a:t> y </a:t>
            </a:r>
            <a:r>
              <a:rPr err="1"/>
              <a:t>terapeutas</a:t>
            </a:r>
            <a:r>
              <a:t> </a:t>
            </a:r>
            <a:r>
              <a:rPr err="1"/>
              <a:t>ocupacionales</a:t>
            </a:r>
            <a:r>
              <a:t>, </a:t>
            </a:r>
            <a:r>
              <a:rPr err="1"/>
              <a:t>patólogos</a:t>
            </a:r>
            <a:r>
              <a:t> del </a:t>
            </a:r>
            <a:r>
              <a:rPr err="1"/>
              <a:t>habla</a:t>
            </a:r>
            <a:r>
              <a:t> y del </a:t>
            </a:r>
            <a:r>
              <a:rPr err="1"/>
              <a:t>lenguaje</a:t>
            </a:r>
            <a:r>
              <a:t>, y </a:t>
            </a:r>
            <a:r>
              <a:rPr err="1"/>
              <a:t>audiólogos</a:t>
            </a:r>
            <a:r>
              <a:t>. Primero </a:t>
            </a:r>
            <a:r>
              <a:rPr err="1"/>
              <a:t>debe</a:t>
            </a:r>
            <a:r>
              <a:t> </a:t>
            </a:r>
            <a:r>
              <a:rPr err="1"/>
              <a:t>tener</a:t>
            </a:r>
            <a:r>
              <a:t> </a:t>
            </a:r>
            <a:r>
              <a:rPr err="1"/>
              <a:t>una</a:t>
            </a:r>
            <a:r>
              <a:t> estancia </a:t>
            </a:r>
            <a:r>
              <a:rPr err="1"/>
              <a:t>hospitalaria</a:t>
            </a:r>
            <a:r>
              <a:t> </a:t>
            </a:r>
            <a:r>
              <a:rPr err="1"/>
              <a:t>relacionada</a:t>
            </a:r>
            <a:r>
              <a:t> de 3 días*. Esto no </a:t>
            </a:r>
            <a:r>
              <a:rPr err="1"/>
              <a:t>incluye</a:t>
            </a:r>
            <a:r>
              <a:t> </a:t>
            </a:r>
            <a:r>
              <a:rPr err="1"/>
              <a:t>el</a:t>
            </a:r>
            <a:r>
              <a:t> día </a:t>
            </a:r>
            <a:r>
              <a:rPr err="1"/>
              <a:t>en</a:t>
            </a:r>
            <a:r>
              <a:t> </a:t>
            </a:r>
            <a:r>
              <a:rPr err="1"/>
              <a:t>que</a:t>
            </a:r>
            <a:r>
              <a:t> le den </a:t>
            </a:r>
            <a:r>
              <a:rPr err="1"/>
              <a:t>el</a:t>
            </a:r>
            <a:r>
              <a:t> </a:t>
            </a:r>
            <a:r>
              <a:rPr err="1"/>
              <a:t>alta.</a:t>
            </a:r>
            <a:endParaRPr/>
          </a:p>
          <a:p>
            <a:pPr marL="0" indent="0" defTabSz="724801" fontAlgn="base">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t>*Si </a:t>
            </a:r>
            <a:r>
              <a:rPr err="1"/>
              <a:t>su</a:t>
            </a:r>
            <a:r>
              <a:t> </a:t>
            </a:r>
            <a:r>
              <a:rPr err="1"/>
              <a:t>médico</a:t>
            </a:r>
            <a:r>
              <a:t> </a:t>
            </a:r>
            <a:r>
              <a:rPr err="1"/>
              <a:t>participa</a:t>
            </a:r>
            <a:r>
              <a:t> </a:t>
            </a:r>
            <a:r>
              <a:rPr err="1"/>
              <a:t>en</a:t>
            </a:r>
            <a:r>
              <a:t> </a:t>
            </a:r>
            <a:r>
              <a:rPr err="1"/>
              <a:t>una</a:t>
            </a:r>
            <a:r>
              <a:t> </a:t>
            </a:r>
            <a:r>
              <a:rPr err="1"/>
              <a:t>organización</a:t>
            </a:r>
            <a:r>
              <a:t> de </a:t>
            </a:r>
            <a:r>
              <a:rPr err="1"/>
              <a:t>atención</a:t>
            </a:r>
            <a:r>
              <a:t> </a:t>
            </a:r>
            <a:r>
              <a:rPr err="1"/>
              <a:t>responsable</a:t>
            </a:r>
            <a:r>
              <a:t> (o </a:t>
            </a:r>
            <a:r>
              <a:rPr err="1"/>
              <a:t>en</a:t>
            </a:r>
            <a:r>
              <a:t> </a:t>
            </a:r>
            <a:r>
              <a:rPr err="1"/>
              <a:t>otro</a:t>
            </a:r>
            <a:r>
              <a:t> </a:t>
            </a:r>
            <a:r>
              <a:rPr err="1"/>
              <a:t>tipo</a:t>
            </a:r>
            <a:r>
              <a:t> de </a:t>
            </a:r>
            <a:r>
              <a:rPr err="1"/>
              <a:t>iniciativa</a:t>
            </a:r>
            <a:r>
              <a:t> de Medicare) </a:t>
            </a:r>
            <a:r>
              <a:rPr err="1"/>
              <a:t>que</a:t>
            </a:r>
            <a:r>
              <a:t> </a:t>
            </a:r>
            <a:r>
              <a:rPr err="1"/>
              <a:t>esté</a:t>
            </a:r>
            <a:r>
              <a:t> </a:t>
            </a:r>
            <a:r>
              <a:rPr err="1"/>
              <a:t>aprobada</a:t>
            </a:r>
            <a:r>
              <a:t> para </a:t>
            </a:r>
            <a:r>
              <a:rPr err="1"/>
              <a:t>una</a:t>
            </a:r>
            <a:r>
              <a:t> </a:t>
            </a:r>
            <a:r>
              <a:rPr err="1"/>
              <a:t>exención</a:t>
            </a:r>
            <a:r>
              <a:t> de la </a:t>
            </a:r>
            <a:r>
              <a:rPr err="1"/>
              <a:t>regla</a:t>
            </a:r>
            <a:r>
              <a:t> de 3 días de SNF, es </a:t>
            </a:r>
            <a:r>
              <a:rPr err="1"/>
              <a:t>posible</a:t>
            </a:r>
            <a:r>
              <a:t> </a:t>
            </a:r>
            <a:r>
              <a:rPr err="1"/>
              <a:t>que</a:t>
            </a:r>
            <a:r>
              <a:t> no </a:t>
            </a:r>
            <a:r>
              <a:rPr err="1"/>
              <a:t>necesite</a:t>
            </a:r>
            <a:r>
              <a:t> </a:t>
            </a:r>
            <a:r>
              <a:rPr err="1"/>
              <a:t>una</a:t>
            </a:r>
            <a:r>
              <a:t> estancia </a:t>
            </a:r>
            <a:r>
              <a:rPr err="1"/>
              <a:t>hospitalaria</a:t>
            </a:r>
            <a:r>
              <a:t> de 3 días </a:t>
            </a:r>
            <a:r>
              <a:rPr err="1"/>
              <a:t>como</a:t>
            </a:r>
            <a:r>
              <a:t> </a:t>
            </a:r>
            <a:r>
              <a:rPr err="1"/>
              <a:t>paciente</a:t>
            </a:r>
            <a:r>
              <a:t> </a:t>
            </a:r>
            <a:r>
              <a:rPr err="1"/>
              <a:t>hospitalizado</a:t>
            </a:r>
            <a:r>
              <a:t> antes de </a:t>
            </a:r>
            <a:r>
              <a:rPr err="1"/>
              <a:t>obtener</a:t>
            </a:r>
            <a:r>
              <a:t> </a:t>
            </a:r>
            <a:r>
              <a:rPr err="1"/>
              <a:t>cobertura</a:t>
            </a:r>
            <a:r>
              <a:t>. Los planes Medicare Advantage también </a:t>
            </a:r>
            <a:r>
              <a:rPr err="1"/>
              <a:t>pueden</a:t>
            </a:r>
            <a:r>
              <a:t> </a:t>
            </a:r>
            <a:r>
              <a:rPr err="1"/>
              <a:t>eximir</a:t>
            </a:r>
            <a:r>
              <a:t> </a:t>
            </a:r>
            <a:r>
              <a:rPr err="1"/>
              <a:t>el</a:t>
            </a:r>
            <a:r>
              <a:t> </a:t>
            </a:r>
            <a:r>
              <a:rPr err="1"/>
              <a:t>mínimo</a:t>
            </a:r>
            <a:r>
              <a:t> de 3 días. </a:t>
            </a:r>
            <a:r>
              <a:rPr err="1"/>
              <a:t>Póngase</a:t>
            </a:r>
            <a:r>
              <a:t> </a:t>
            </a:r>
            <a:r>
              <a:rPr err="1"/>
              <a:t>en</a:t>
            </a:r>
            <a:r>
              <a:t> </a:t>
            </a:r>
            <a:r>
              <a:rPr err="1"/>
              <a:t>contacto</a:t>
            </a:r>
            <a:r>
              <a:t> con </a:t>
            </a:r>
            <a:r>
              <a:rPr err="1"/>
              <a:t>su</a:t>
            </a:r>
            <a:r>
              <a:t> plan para </a:t>
            </a:r>
            <a:r>
              <a:rPr err="1"/>
              <a:t>obtener</a:t>
            </a:r>
            <a:r>
              <a:t> </a:t>
            </a:r>
            <a:r>
              <a:rPr err="1"/>
              <a:t>más</a:t>
            </a:r>
            <a:r>
              <a:t> </a:t>
            </a:r>
            <a:r>
              <a:rPr err="1"/>
              <a:t>información</a:t>
            </a:r>
            <a:r>
              <a:t>.</a:t>
            </a:r>
          </a:p>
          <a:p>
            <a:pPr marL="0" indent="0" defTabSz="724801" fontAlgn="base">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b="1"/>
              <a:t>Fuente:</a:t>
            </a:r>
            <a:r>
              <a:t> </a:t>
            </a:r>
            <a:r>
              <a:rPr lang="en-US" u="sng"/>
              <a:t>https://www.medicare.gov/publications/10116-s-your-medicare-benefits.pdf </a:t>
            </a:r>
            <a:endParaRPr lang="en-US" sz="1000" u="sng">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165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1" y="3759200"/>
            <a:ext cx="5765800" cy="5589337"/>
          </a:xfrm>
        </p:spPr>
        <p:txBody>
          <a:bodyPr/>
          <a:lstStyle/>
          <a:p>
            <a:pPr marL="0" indent="0" defTabSz="966612">
              <a:spcBef>
                <a:spcPts val="0"/>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000" b="0">
              <a:latin typeface="Arial" panose="020B0604020202020204" pitchFamily="34" charset="0"/>
              <a:cs typeface="Arial" panose="020B0604020202020204" pitchFamily="34" charset="0"/>
            </a:endParaRPr>
          </a:p>
          <a:p>
            <a:pPr marL="0" indent="0" defTabSz="966612">
              <a:spcBef>
                <a:spcPts val="0"/>
              </a:spcBef>
              <a:spcAft>
                <a:spcPts val="300"/>
              </a:spcAft>
              <a:buNone/>
              <a:defRPr sz="1000" b="1">
                <a:latin typeface="Arial" panose="020B0604020202020204" pitchFamily="34" charset="0"/>
                <a:cs typeface="Arial" panose="020B0604020202020204" pitchFamily="34" charset="0"/>
              </a:defRPr>
            </a:pPr>
            <a:r>
              <a:rPr err="1"/>
              <a:t>Notas</a:t>
            </a:r>
            <a:r>
              <a:t> del </a:t>
            </a:r>
            <a:r>
              <a:rPr err="1"/>
              <a:t>presentador</a:t>
            </a:r>
            <a:endParaRPr/>
          </a:p>
          <a:p>
            <a:pPr marL="0" indent="0" defTabSz="966612">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err="1"/>
              <a:t>Aquí</a:t>
            </a:r>
            <a:r>
              <a:t> hay </a:t>
            </a:r>
            <a:r>
              <a:rPr err="1"/>
              <a:t>más</a:t>
            </a:r>
            <a:r>
              <a:t> </a:t>
            </a:r>
            <a:r>
              <a:rPr err="1"/>
              <a:t>detalles</a:t>
            </a:r>
            <a:r>
              <a:t> </a:t>
            </a:r>
            <a:r>
              <a:rPr err="1"/>
              <a:t>sobre</a:t>
            </a:r>
            <a:r>
              <a:t> lo </a:t>
            </a:r>
            <a:r>
              <a:rPr err="1"/>
              <a:t>que</a:t>
            </a:r>
            <a:r>
              <a:t> </a:t>
            </a:r>
            <a:r>
              <a:rPr err="1"/>
              <a:t>está</a:t>
            </a:r>
            <a:r>
              <a:t> </a:t>
            </a:r>
            <a:r>
              <a:rPr err="1"/>
              <a:t>cubierto</a:t>
            </a:r>
            <a:r>
              <a:t> bajo la </a:t>
            </a:r>
            <a:r>
              <a:rPr err="1"/>
              <a:t>Parte</a:t>
            </a:r>
            <a:r>
              <a:t> A:</a:t>
            </a:r>
          </a:p>
          <a:p>
            <a:pPr marL="125525" indent="-12552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t>Sangre: Si </a:t>
            </a:r>
            <a:r>
              <a:rPr err="1"/>
              <a:t>el</a:t>
            </a:r>
            <a:r>
              <a:t> hospital </a:t>
            </a:r>
            <a:r>
              <a:rPr err="1"/>
              <a:t>obtiene</a:t>
            </a:r>
            <a:r>
              <a:t> </a:t>
            </a:r>
            <a:r>
              <a:rPr err="1"/>
              <a:t>sangre</a:t>
            </a:r>
            <a:r>
              <a:t> de un banco de </a:t>
            </a:r>
            <a:r>
              <a:rPr err="1"/>
              <a:t>sangre</a:t>
            </a:r>
            <a:r>
              <a:t> sin </a:t>
            </a:r>
            <a:r>
              <a:rPr err="1"/>
              <a:t>costo</a:t>
            </a:r>
            <a:r>
              <a:t>, </a:t>
            </a:r>
            <a:r>
              <a:rPr err="1"/>
              <a:t>usted</a:t>
            </a:r>
            <a:r>
              <a:t> no </a:t>
            </a:r>
            <a:r>
              <a:rPr err="1"/>
              <a:t>tendrá</a:t>
            </a:r>
            <a:r>
              <a:t> </a:t>
            </a:r>
            <a:r>
              <a:rPr err="1"/>
              <a:t>que</a:t>
            </a:r>
            <a:r>
              <a:t> </a:t>
            </a:r>
            <a:r>
              <a:rPr err="1"/>
              <a:t>pagarla</a:t>
            </a:r>
            <a:r>
              <a:t> </a:t>
            </a:r>
            <a:r>
              <a:rPr err="1"/>
              <a:t>ni</a:t>
            </a:r>
            <a:r>
              <a:t> </a:t>
            </a:r>
            <a:r>
              <a:rPr err="1"/>
              <a:t>restituirla</a:t>
            </a:r>
            <a:r>
              <a:t>. Si </a:t>
            </a:r>
            <a:r>
              <a:rPr err="1"/>
              <a:t>el</a:t>
            </a:r>
            <a:r>
              <a:t> hospital </a:t>
            </a:r>
            <a:r>
              <a:rPr err="1"/>
              <a:t>tiene</a:t>
            </a:r>
            <a:r>
              <a:t> </a:t>
            </a:r>
            <a:r>
              <a:rPr err="1"/>
              <a:t>que</a:t>
            </a:r>
            <a:r>
              <a:t> </a:t>
            </a:r>
            <a:r>
              <a:rPr err="1"/>
              <a:t>comprar</a:t>
            </a:r>
            <a:r>
              <a:t> </a:t>
            </a:r>
            <a:r>
              <a:rPr err="1"/>
              <a:t>sangre</a:t>
            </a:r>
            <a:r>
              <a:t> para </a:t>
            </a:r>
            <a:r>
              <a:rPr err="1"/>
              <a:t>usted</a:t>
            </a:r>
            <a:r>
              <a:t>, </a:t>
            </a:r>
            <a:r>
              <a:rPr err="1"/>
              <a:t>usted</a:t>
            </a:r>
            <a:r>
              <a:t> </a:t>
            </a:r>
            <a:r>
              <a:rPr err="1"/>
              <a:t>debe</a:t>
            </a:r>
            <a:r>
              <a:t> </a:t>
            </a:r>
            <a:r>
              <a:rPr err="1"/>
              <a:t>pagar</a:t>
            </a:r>
            <a:r>
              <a:t> </a:t>
            </a:r>
            <a:r>
              <a:rPr err="1"/>
              <a:t>los</a:t>
            </a:r>
            <a:r>
              <a:t> </a:t>
            </a:r>
            <a:r>
              <a:rPr err="1"/>
              <a:t>costos</a:t>
            </a:r>
            <a:r>
              <a:t> del hospital </a:t>
            </a:r>
            <a:r>
              <a:rPr err="1"/>
              <a:t>por</a:t>
            </a:r>
            <a:r>
              <a:t> las </a:t>
            </a:r>
            <a:r>
              <a:rPr err="1"/>
              <a:t>primeras</a:t>
            </a:r>
            <a:r>
              <a:t> 3 </a:t>
            </a:r>
            <a:r>
              <a:rPr err="1"/>
              <a:t>unidades</a:t>
            </a:r>
            <a:r>
              <a:t> de </a:t>
            </a:r>
            <a:r>
              <a:rPr err="1"/>
              <a:t>sangre</a:t>
            </a:r>
            <a:r>
              <a:t> </a:t>
            </a:r>
            <a:r>
              <a:rPr err="1"/>
              <a:t>que</a:t>
            </a:r>
            <a:r>
              <a:t> </a:t>
            </a:r>
            <a:r>
              <a:rPr err="1"/>
              <a:t>reciba</a:t>
            </a:r>
            <a:r>
              <a:t> </a:t>
            </a:r>
            <a:r>
              <a:rPr err="1"/>
              <a:t>en</a:t>
            </a:r>
            <a:r>
              <a:t> un </a:t>
            </a:r>
            <a:r>
              <a:rPr err="1"/>
              <a:t>año</a:t>
            </a:r>
            <a:r>
              <a:t> </a:t>
            </a:r>
            <a:r>
              <a:rPr err="1"/>
              <a:t>calendario</a:t>
            </a:r>
            <a:r>
              <a:t> o </a:t>
            </a:r>
            <a:r>
              <a:rPr err="1"/>
              <a:t>usted</a:t>
            </a:r>
            <a:r>
              <a:t> o </a:t>
            </a:r>
            <a:r>
              <a:rPr err="1"/>
              <a:t>alguien</a:t>
            </a:r>
            <a:r>
              <a:t> </a:t>
            </a:r>
            <a:r>
              <a:rPr err="1"/>
              <a:t>más</a:t>
            </a:r>
            <a:r>
              <a:t> </a:t>
            </a:r>
            <a:r>
              <a:rPr err="1"/>
              <a:t>puede</a:t>
            </a:r>
            <a:r>
              <a:t> </a:t>
            </a:r>
            <a:r>
              <a:rPr err="1"/>
              <a:t>donar</a:t>
            </a:r>
            <a:r>
              <a:t> la </a:t>
            </a:r>
            <a:r>
              <a:rPr err="1"/>
              <a:t>sangre</a:t>
            </a:r>
            <a:r>
              <a:t>.</a:t>
            </a:r>
          </a:p>
          <a:p>
            <a:pPr marL="125525" indent="-125525" defTabSz="966612">
              <a:spcBef>
                <a:spcPts val="0"/>
              </a:spcBef>
              <a:spcAft>
                <a:spcPts val="300"/>
              </a:spcAft>
              <a:defRPr sz="1000">
                <a:latin typeface="Arial" panose="020B0604020202020204" pitchFamily="34" charset="0"/>
                <a:cs typeface="Arial" panose="020B0604020202020204" pitchFamily="34" charset="0"/>
              </a:defRPr>
            </a:pPr>
            <a:r>
              <a:rPr err="1">
                <a:solidFill>
                  <a:prstClr val="black"/>
                </a:solidFill>
              </a:rPr>
              <a:t>Cuidados</a:t>
            </a:r>
            <a:r>
              <a:rPr>
                <a:solidFill>
                  <a:prstClr val="black"/>
                </a:solidFill>
              </a:rPr>
              <a:t> </a:t>
            </a:r>
            <a:r>
              <a:rPr err="1">
                <a:solidFill>
                  <a:prstClr val="black"/>
                </a:solidFill>
              </a:rPr>
              <a:t>paliativos</a:t>
            </a:r>
            <a:r>
              <a:rPr>
                <a:solidFill>
                  <a:prstClr val="black"/>
                </a:solidFill>
              </a:rPr>
              <a:t>: </a:t>
            </a:r>
            <a:r>
              <a:t>Para </a:t>
            </a:r>
            <a:r>
              <a:rPr err="1"/>
              <a:t>calificar</a:t>
            </a:r>
            <a:r>
              <a:t> para </a:t>
            </a:r>
            <a:r>
              <a:rPr err="1"/>
              <a:t>cuidados</a:t>
            </a:r>
            <a:r>
              <a:t> </a:t>
            </a:r>
            <a:r>
              <a:rPr err="1"/>
              <a:t>paliativos</a:t>
            </a:r>
            <a:r>
              <a:t>, un </a:t>
            </a:r>
            <a:r>
              <a:rPr err="1"/>
              <a:t>médico</a:t>
            </a:r>
            <a:r>
              <a:t> de </a:t>
            </a:r>
            <a:r>
              <a:rPr err="1"/>
              <a:t>cuidados</a:t>
            </a:r>
            <a:r>
              <a:t> </a:t>
            </a:r>
            <a:r>
              <a:rPr err="1"/>
              <a:t>paliativos</a:t>
            </a:r>
            <a:r>
              <a:t> y </a:t>
            </a:r>
            <a:r>
              <a:rPr err="1"/>
              <a:t>su</a:t>
            </a:r>
            <a:r>
              <a:t> </a:t>
            </a:r>
            <a:r>
              <a:rPr err="1"/>
              <a:t>médico</a:t>
            </a:r>
            <a:r>
              <a:t> (</a:t>
            </a:r>
            <a:r>
              <a:rPr err="1"/>
              <a:t>si</a:t>
            </a:r>
            <a:r>
              <a:t> </a:t>
            </a:r>
            <a:r>
              <a:rPr err="1"/>
              <a:t>tiene</a:t>
            </a:r>
            <a:r>
              <a:t> uno) </a:t>
            </a:r>
            <a:r>
              <a:rPr err="1"/>
              <a:t>deben</a:t>
            </a:r>
            <a:r>
              <a:t> </a:t>
            </a:r>
            <a:r>
              <a:rPr err="1"/>
              <a:t>certificar</a:t>
            </a:r>
            <a:r>
              <a:t> </a:t>
            </a:r>
            <a:r>
              <a:rPr err="1"/>
              <a:t>que</a:t>
            </a:r>
            <a:r>
              <a:t> </a:t>
            </a:r>
            <a:r>
              <a:rPr err="1"/>
              <a:t>usted</a:t>
            </a:r>
            <a:r>
              <a:t> </a:t>
            </a:r>
            <a:r>
              <a:rPr err="1"/>
              <a:t>padece</a:t>
            </a:r>
            <a:r>
              <a:t> </a:t>
            </a:r>
            <a:r>
              <a:rPr err="1"/>
              <a:t>una</a:t>
            </a:r>
            <a:r>
              <a:t> </a:t>
            </a:r>
            <a:r>
              <a:rPr err="1"/>
              <a:t>enfermedad</a:t>
            </a:r>
            <a:r>
              <a:t> terminal, lo </a:t>
            </a:r>
            <a:r>
              <a:rPr err="1"/>
              <a:t>que</a:t>
            </a:r>
            <a:r>
              <a:t> </a:t>
            </a:r>
            <a:r>
              <a:rPr err="1"/>
              <a:t>significa</a:t>
            </a:r>
            <a:r>
              <a:t> </a:t>
            </a:r>
            <a:r>
              <a:rPr err="1"/>
              <a:t>que</a:t>
            </a:r>
            <a:r>
              <a:t> </a:t>
            </a:r>
            <a:r>
              <a:rPr err="1"/>
              <a:t>tiene</a:t>
            </a:r>
            <a:r>
              <a:t> </a:t>
            </a:r>
            <a:r>
              <a:rPr err="1"/>
              <a:t>una</a:t>
            </a:r>
            <a:r>
              <a:t> </a:t>
            </a:r>
            <a:r>
              <a:rPr err="1"/>
              <a:t>esperanza</a:t>
            </a:r>
            <a:r>
              <a:t> de </a:t>
            </a:r>
            <a:r>
              <a:rPr err="1"/>
              <a:t>vida</a:t>
            </a:r>
            <a:r>
              <a:t> de 6 meses o </a:t>
            </a:r>
            <a:r>
              <a:rPr err="1"/>
              <a:t>menos</a:t>
            </a:r>
            <a:r>
              <a:t>. Cuando </a:t>
            </a:r>
            <a:r>
              <a:rPr err="1"/>
              <a:t>usted</a:t>
            </a:r>
            <a:r>
              <a:t> </a:t>
            </a:r>
            <a:r>
              <a:rPr err="1"/>
              <a:t>acepta</a:t>
            </a:r>
            <a:r>
              <a:t> la </a:t>
            </a:r>
            <a:r>
              <a:rPr err="1"/>
              <a:t>atención</a:t>
            </a:r>
            <a:r>
              <a:t> de </a:t>
            </a:r>
            <a:r>
              <a:rPr err="1"/>
              <a:t>cuidados</a:t>
            </a:r>
            <a:r>
              <a:t> </a:t>
            </a:r>
            <a:r>
              <a:rPr err="1"/>
              <a:t>paliativos</a:t>
            </a:r>
            <a:r>
              <a:t>, </a:t>
            </a:r>
            <a:r>
              <a:rPr err="1"/>
              <a:t>está</a:t>
            </a:r>
            <a:r>
              <a:t> </a:t>
            </a:r>
            <a:r>
              <a:rPr err="1"/>
              <a:t>aceptando</a:t>
            </a:r>
            <a:r>
              <a:t> </a:t>
            </a:r>
            <a:r>
              <a:rPr err="1"/>
              <a:t>atención</a:t>
            </a:r>
            <a:r>
              <a:t> de </a:t>
            </a:r>
            <a:r>
              <a:rPr err="1"/>
              <a:t>confort</a:t>
            </a:r>
            <a:r>
              <a:t> </a:t>
            </a:r>
            <a:r>
              <a:rPr err="1"/>
              <a:t>en</a:t>
            </a:r>
            <a:r>
              <a:t> </a:t>
            </a:r>
            <a:r>
              <a:rPr err="1"/>
              <a:t>lugar</a:t>
            </a:r>
            <a:r>
              <a:t> de </a:t>
            </a:r>
            <a:r>
              <a:rPr err="1"/>
              <a:t>atención</a:t>
            </a:r>
            <a:r>
              <a:t> para </a:t>
            </a:r>
            <a:r>
              <a:rPr err="1"/>
              <a:t>curar</a:t>
            </a:r>
            <a:r>
              <a:t> </a:t>
            </a:r>
            <a:r>
              <a:rPr err="1"/>
              <a:t>su</a:t>
            </a:r>
            <a:r>
              <a:t> </a:t>
            </a:r>
            <a:r>
              <a:rPr err="1"/>
              <a:t>enfermedad</a:t>
            </a:r>
            <a:r>
              <a:t> terminal. También </a:t>
            </a:r>
            <a:r>
              <a:rPr err="1"/>
              <a:t>debe</a:t>
            </a:r>
            <a:r>
              <a:t> </a:t>
            </a:r>
            <a:r>
              <a:rPr err="1"/>
              <a:t>firmar</a:t>
            </a:r>
            <a:r>
              <a:t> </a:t>
            </a:r>
            <a:r>
              <a:rPr err="1"/>
              <a:t>una</a:t>
            </a:r>
            <a:r>
              <a:t> </a:t>
            </a:r>
            <a:r>
              <a:rPr err="1"/>
              <a:t>declaración</a:t>
            </a:r>
            <a:r>
              <a:t> </a:t>
            </a:r>
            <a:r>
              <a:rPr err="1"/>
              <a:t>en</a:t>
            </a:r>
            <a:r>
              <a:t> la </a:t>
            </a:r>
            <a:r>
              <a:rPr err="1"/>
              <a:t>que</a:t>
            </a:r>
            <a:r>
              <a:t> </a:t>
            </a:r>
            <a:r>
              <a:rPr err="1"/>
              <a:t>elija</a:t>
            </a:r>
            <a:r>
              <a:t> </a:t>
            </a:r>
            <a:r>
              <a:rPr err="1"/>
              <a:t>cuidados</a:t>
            </a:r>
            <a:r>
              <a:t> </a:t>
            </a:r>
            <a:r>
              <a:rPr err="1"/>
              <a:t>paliativos</a:t>
            </a:r>
            <a:r>
              <a:t> </a:t>
            </a:r>
            <a:r>
              <a:rPr err="1"/>
              <a:t>en</a:t>
            </a:r>
            <a:r>
              <a:t> </a:t>
            </a:r>
            <a:r>
              <a:rPr err="1"/>
              <a:t>lugar</a:t>
            </a:r>
            <a:r>
              <a:t> de </a:t>
            </a:r>
            <a:r>
              <a:rPr err="1"/>
              <a:t>otros</a:t>
            </a:r>
            <a:r>
              <a:t> </a:t>
            </a:r>
            <a:r>
              <a:rPr err="1"/>
              <a:t>tratamientos</a:t>
            </a:r>
            <a:r>
              <a:t> </a:t>
            </a:r>
            <a:r>
              <a:rPr err="1"/>
              <a:t>cubiertos</a:t>
            </a:r>
            <a:r>
              <a:t> </a:t>
            </a:r>
            <a:r>
              <a:rPr err="1"/>
              <a:t>por</a:t>
            </a:r>
            <a:r>
              <a:t> Medicare para </a:t>
            </a:r>
            <a:r>
              <a:rPr err="1"/>
              <a:t>su</a:t>
            </a:r>
            <a:r>
              <a:t> </a:t>
            </a:r>
            <a:r>
              <a:rPr err="1"/>
              <a:t>enfermedad</a:t>
            </a:r>
            <a:r>
              <a:t> terminal y </a:t>
            </a:r>
            <a:r>
              <a:rPr lang="en-US" err="1"/>
              <a:t>condiciones</a:t>
            </a:r>
            <a:r>
              <a:rPr lang="en-US"/>
              <a:t> </a:t>
            </a:r>
            <a:r>
              <a:rPr err="1"/>
              <a:t>relacionadas</a:t>
            </a:r>
            <a:r>
              <a:t>. La </a:t>
            </a:r>
            <a:r>
              <a:rPr err="1"/>
              <a:t>cobertura</a:t>
            </a:r>
            <a:r>
              <a:t> </a:t>
            </a:r>
            <a:r>
              <a:rPr err="1"/>
              <a:t>incluye</a:t>
            </a:r>
            <a:r>
              <a:t>: </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t>Todos </a:t>
            </a:r>
            <a:r>
              <a:rPr err="1"/>
              <a:t>los</a:t>
            </a:r>
            <a:r>
              <a:t> </a:t>
            </a:r>
            <a:r>
              <a:rPr err="1"/>
              <a:t>elementos</a:t>
            </a:r>
            <a:r>
              <a:t> y </a:t>
            </a:r>
            <a:r>
              <a:rPr err="1"/>
              <a:t>servicios</a:t>
            </a:r>
            <a:r>
              <a:t> </a:t>
            </a:r>
            <a:r>
              <a:rPr err="1"/>
              <a:t>necesarios</a:t>
            </a:r>
            <a:r>
              <a:t> para </a:t>
            </a:r>
            <a:r>
              <a:rPr err="1"/>
              <a:t>el</a:t>
            </a:r>
            <a:r>
              <a:t> </a:t>
            </a:r>
            <a:r>
              <a:rPr err="1"/>
              <a:t>alivio</a:t>
            </a:r>
            <a:r>
              <a:t> del dolor y </a:t>
            </a:r>
            <a:r>
              <a:rPr err="1"/>
              <a:t>el</a:t>
            </a:r>
            <a:r>
              <a:t> </a:t>
            </a:r>
            <a:r>
              <a:rPr err="1"/>
              <a:t>manejo</a:t>
            </a:r>
            <a:r>
              <a:t> de </a:t>
            </a:r>
            <a:r>
              <a:rPr err="1"/>
              <a:t>los</a:t>
            </a:r>
            <a:r>
              <a:t> </a:t>
            </a:r>
            <a:r>
              <a:rPr err="1"/>
              <a:t>síntomas</a:t>
            </a:r>
            <a:r>
              <a:t> </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rPr err="1"/>
              <a:t>Servicios</a:t>
            </a:r>
            <a:r>
              <a:t> </a:t>
            </a:r>
            <a:r>
              <a:rPr err="1"/>
              <a:t>médicos</a:t>
            </a:r>
            <a:r>
              <a:t>, de </a:t>
            </a:r>
            <a:r>
              <a:rPr err="1"/>
              <a:t>enfermería</a:t>
            </a:r>
            <a:r>
              <a:t> y </a:t>
            </a:r>
            <a:r>
              <a:rPr err="1"/>
              <a:t>sociales</a:t>
            </a:r>
            <a:r>
              <a:t>. </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rPr err="1"/>
              <a:t>Medicamentos</a:t>
            </a:r>
            <a:r>
              <a:t> para </a:t>
            </a:r>
            <a:r>
              <a:rPr err="1"/>
              <a:t>el</a:t>
            </a:r>
            <a:r>
              <a:t> </a:t>
            </a:r>
            <a:r>
              <a:rPr err="1"/>
              <a:t>manejo</a:t>
            </a:r>
            <a:r>
              <a:t> del dolor y </a:t>
            </a:r>
            <a:r>
              <a:rPr err="1"/>
              <a:t>los</a:t>
            </a:r>
            <a:r>
              <a:t> </a:t>
            </a:r>
            <a:r>
              <a:rPr err="1"/>
              <a:t>síntomas</a:t>
            </a:r>
            <a:r>
              <a:t>. </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rPr err="1"/>
              <a:t>Equipos</a:t>
            </a:r>
            <a:r>
              <a:t> </a:t>
            </a:r>
            <a:r>
              <a:rPr err="1"/>
              <a:t>médicos</a:t>
            </a:r>
            <a:r>
              <a:t> </a:t>
            </a:r>
            <a:r>
              <a:rPr err="1"/>
              <a:t>duraderos</a:t>
            </a:r>
            <a:r>
              <a:t> (DME) para </a:t>
            </a:r>
            <a:r>
              <a:rPr err="1"/>
              <a:t>el</a:t>
            </a:r>
            <a:r>
              <a:t> </a:t>
            </a:r>
            <a:r>
              <a:rPr err="1"/>
              <a:t>alivio</a:t>
            </a:r>
            <a:r>
              <a:t> del dolor y </a:t>
            </a:r>
            <a:r>
              <a:rPr err="1"/>
              <a:t>el</a:t>
            </a:r>
            <a:r>
              <a:t> </a:t>
            </a:r>
            <a:r>
              <a:rPr err="1"/>
              <a:t>manejo</a:t>
            </a:r>
            <a:r>
              <a:t> de </a:t>
            </a:r>
            <a:r>
              <a:rPr err="1"/>
              <a:t>síntomas</a:t>
            </a:r>
            <a:r>
              <a:t>. </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rPr err="1"/>
              <a:t>Servicios</a:t>
            </a:r>
            <a:r>
              <a:t> de </a:t>
            </a:r>
            <a:r>
              <a:rPr err="1"/>
              <a:t>asistencia</a:t>
            </a:r>
            <a:r>
              <a:t> y de </a:t>
            </a:r>
            <a:r>
              <a:rPr err="1"/>
              <a:t>tareas</a:t>
            </a:r>
            <a:r>
              <a:t> del </a:t>
            </a:r>
            <a:r>
              <a:rPr err="1"/>
              <a:t>hogar</a:t>
            </a:r>
            <a:r>
              <a:t>.</a:t>
            </a:r>
          </a:p>
          <a:p>
            <a:pPr marL="233363" indent="-115888" defTabSz="966612">
              <a:spcBef>
                <a:spcPts val="0"/>
              </a:spcBef>
              <a:spcAft>
                <a:spcPts val="300"/>
              </a:spcAft>
              <a:buFont typeface="Arial" panose="020B0604020202020204" pitchFamily="34" charset="0"/>
              <a:buChar char="•"/>
              <a:defRPr sz="1000">
                <a:latin typeface="Arial" panose="020B0604020202020204" pitchFamily="34" charset="0"/>
                <a:cs typeface="Arial" panose="020B0604020202020204" pitchFamily="34" charset="0"/>
              </a:defRPr>
            </a:pPr>
            <a:r>
              <a:rPr err="1"/>
              <a:t>Otros</a:t>
            </a:r>
            <a:r>
              <a:t> </a:t>
            </a:r>
            <a:r>
              <a:rPr err="1"/>
              <a:t>servicios</a:t>
            </a:r>
            <a:r>
              <a:t> </a:t>
            </a:r>
            <a:r>
              <a:rPr err="1"/>
              <a:t>cubiertos</a:t>
            </a:r>
            <a:r>
              <a:t> </a:t>
            </a:r>
            <a:r>
              <a:rPr err="1"/>
              <a:t>que</a:t>
            </a:r>
            <a:r>
              <a:t> </a:t>
            </a:r>
            <a:r>
              <a:rPr err="1"/>
              <a:t>necesita</a:t>
            </a:r>
            <a:r>
              <a:t> para </a:t>
            </a:r>
            <a:r>
              <a:rPr err="1"/>
              <a:t>controlar</a:t>
            </a:r>
            <a:r>
              <a:t> </a:t>
            </a:r>
            <a:r>
              <a:rPr err="1"/>
              <a:t>su</a:t>
            </a:r>
            <a:r>
              <a:t> dolor y </a:t>
            </a:r>
            <a:r>
              <a:rPr err="1"/>
              <a:t>otros</a:t>
            </a:r>
            <a:r>
              <a:t> </a:t>
            </a:r>
            <a:r>
              <a:rPr err="1"/>
              <a:t>síntomas</a:t>
            </a:r>
            <a:r>
              <a:t>, </a:t>
            </a:r>
            <a:r>
              <a:rPr err="1"/>
              <a:t>así</a:t>
            </a:r>
            <a:r>
              <a:t> </a:t>
            </a:r>
            <a:r>
              <a:rPr err="1"/>
              <a:t>como</a:t>
            </a:r>
            <a:r>
              <a:t> </a:t>
            </a:r>
            <a:r>
              <a:rPr err="1"/>
              <a:t>asesoramiento</a:t>
            </a:r>
            <a:r>
              <a:t> </a:t>
            </a:r>
            <a:r>
              <a:rPr err="1"/>
              <a:t>espiritual</a:t>
            </a:r>
            <a:r>
              <a:t> y de </a:t>
            </a:r>
            <a:r>
              <a:rPr err="1"/>
              <a:t>duelo</a:t>
            </a:r>
            <a:r>
              <a:t> para </a:t>
            </a:r>
            <a:r>
              <a:rPr err="1"/>
              <a:t>usted</a:t>
            </a:r>
            <a:r>
              <a:t> y </a:t>
            </a:r>
            <a:r>
              <a:rPr err="1"/>
              <a:t>su</a:t>
            </a:r>
            <a:r>
              <a:t> familia.</a:t>
            </a:r>
            <a:endParaRPr sz="1000">
              <a:solidFill>
                <a:prstClr val="black"/>
              </a:solidFill>
              <a:latin typeface="Arial" panose="020B0604020202020204" pitchFamily="34" charset="0"/>
              <a:cs typeface="Arial" panose="020B0604020202020204" pitchFamily="34" charset="0"/>
            </a:endParaRPr>
          </a:p>
          <a:p>
            <a:pPr marL="125525" indent="-12552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err="1"/>
              <a:t>Servicios</a:t>
            </a:r>
            <a:r>
              <a:t> </a:t>
            </a:r>
            <a:r>
              <a:rPr lang="es-ES"/>
              <a:t>de cuidado de salud en el hogar</a:t>
            </a:r>
            <a:r>
              <a:t>: Medicare </a:t>
            </a:r>
            <a:r>
              <a:rPr err="1"/>
              <a:t>cubre</a:t>
            </a:r>
            <a:r>
              <a:t> </a:t>
            </a:r>
            <a:r>
              <a:rPr err="1"/>
              <a:t>los</a:t>
            </a:r>
            <a:r>
              <a:t> </a:t>
            </a:r>
            <a:r>
              <a:rPr err="1"/>
              <a:t>servicios</a:t>
            </a:r>
            <a:r>
              <a:t> </a:t>
            </a:r>
            <a:r>
              <a:rPr lang="es-ES"/>
              <a:t>de cuidado de salud en el hogar</a:t>
            </a:r>
            <a:r>
              <a:t> bajo la </a:t>
            </a:r>
            <a:r>
              <a:rPr err="1"/>
              <a:t>Parte</a:t>
            </a:r>
            <a:r>
              <a:t> A y/o la </a:t>
            </a:r>
            <a:r>
              <a:rPr err="1"/>
              <a:t>Parte</a:t>
            </a:r>
            <a:r>
              <a:t> B. Medicare </a:t>
            </a:r>
            <a:r>
              <a:rPr err="1"/>
              <a:t>cubre</a:t>
            </a:r>
            <a:r>
              <a:t> </a:t>
            </a:r>
            <a:r>
              <a:rPr err="1"/>
              <a:t>atención</a:t>
            </a:r>
            <a:r>
              <a:t> de </a:t>
            </a:r>
            <a:r>
              <a:rPr err="1"/>
              <a:t>enfermería</a:t>
            </a:r>
            <a:r>
              <a:t> </a:t>
            </a:r>
            <a:r>
              <a:rPr err="1"/>
              <a:t>especializada</a:t>
            </a:r>
            <a:r>
              <a:t> a </a:t>
            </a:r>
            <a:r>
              <a:rPr err="1"/>
              <a:t>tiempo</a:t>
            </a:r>
            <a:r>
              <a:t> </a:t>
            </a:r>
            <a:r>
              <a:rPr err="1"/>
              <a:t>parcial</a:t>
            </a:r>
            <a:r>
              <a:t> o </a:t>
            </a:r>
            <a:r>
              <a:rPr err="1"/>
              <a:t>intermitente</a:t>
            </a:r>
            <a:r>
              <a:t> </a:t>
            </a:r>
            <a:r>
              <a:rPr err="1"/>
              <a:t>médicamente</a:t>
            </a:r>
            <a:r>
              <a:t> </a:t>
            </a:r>
            <a:r>
              <a:rPr err="1"/>
              <a:t>necesaria</a:t>
            </a:r>
            <a:r>
              <a:t> </a:t>
            </a:r>
            <a:r>
              <a:rPr err="1"/>
              <a:t>siempre</a:t>
            </a:r>
            <a:r>
              <a:t> </a:t>
            </a:r>
            <a:r>
              <a:rPr err="1"/>
              <a:t>que</a:t>
            </a:r>
            <a:r>
              <a:t> </a:t>
            </a:r>
            <a:r>
              <a:rPr err="1"/>
              <a:t>usted</a:t>
            </a:r>
            <a:r>
              <a:t> </a:t>
            </a:r>
            <a:r>
              <a:rPr err="1"/>
              <a:t>esté</a:t>
            </a:r>
            <a:r>
              <a:t> “</a:t>
            </a:r>
            <a:r>
              <a:rPr err="1"/>
              <a:t>confinado</a:t>
            </a:r>
            <a:r>
              <a:t> </a:t>
            </a:r>
            <a:r>
              <a:rPr err="1"/>
              <a:t>en</a:t>
            </a:r>
            <a:r>
              <a:t> </a:t>
            </a:r>
            <a:r>
              <a:rPr err="1"/>
              <a:t>su</a:t>
            </a:r>
            <a:r>
              <a:t> </a:t>
            </a:r>
            <a:r>
              <a:rPr err="1"/>
              <a:t>hogar</a:t>
            </a:r>
            <a:r>
              <a:t>”, lo </a:t>
            </a:r>
            <a:r>
              <a:rPr err="1"/>
              <a:t>que</a:t>
            </a:r>
            <a:r>
              <a:t> </a:t>
            </a:r>
            <a:r>
              <a:rPr err="1"/>
              <a:t>significa</a:t>
            </a:r>
            <a:r>
              <a:t>: </a:t>
            </a:r>
          </a:p>
          <a:p>
            <a:pPr marL="233363" indent="-115888" defTabSz="966612">
              <a:spcBef>
                <a:spcPts val="0"/>
              </a:spcBef>
              <a:spcAft>
                <a:spcPts val="300"/>
              </a:spcAft>
              <a:buFont typeface="Arial" panose="020B0604020202020204" pitchFamily="34" charset="0"/>
              <a:buChar char="•"/>
              <a:defRPr sz="1000">
                <a:solidFill>
                  <a:prstClr val="black"/>
                </a:solidFill>
                <a:latin typeface="Arial" panose="020B0604020202020204" pitchFamily="34" charset="0"/>
                <a:cs typeface="Arial" panose="020B0604020202020204" pitchFamily="34" charset="0"/>
              </a:defRPr>
            </a:pPr>
            <a:r>
              <a:t>Tiene </a:t>
            </a:r>
            <a:r>
              <a:rPr err="1"/>
              <a:t>dificultades</a:t>
            </a:r>
            <a:r>
              <a:t> para </a:t>
            </a:r>
            <a:r>
              <a:rPr err="1"/>
              <a:t>salir</a:t>
            </a:r>
            <a:r>
              <a:t> de </a:t>
            </a:r>
            <a:r>
              <a:rPr err="1"/>
              <a:t>su</a:t>
            </a:r>
            <a:r>
              <a:t> casa sin </a:t>
            </a:r>
            <a:r>
              <a:rPr err="1"/>
              <a:t>ayuda</a:t>
            </a:r>
            <a:r>
              <a:t> (</a:t>
            </a:r>
            <a:r>
              <a:rPr err="1"/>
              <a:t>como</a:t>
            </a:r>
            <a:r>
              <a:t> usar un </a:t>
            </a:r>
            <a:r>
              <a:rPr err="1"/>
              <a:t>bastón</a:t>
            </a:r>
            <a:r>
              <a:t>, </a:t>
            </a:r>
            <a:r>
              <a:rPr err="1"/>
              <a:t>una</a:t>
            </a:r>
            <a:r>
              <a:t> </a:t>
            </a:r>
            <a:r>
              <a:rPr err="1"/>
              <a:t>silla</a:t>
            </a:r>
            <a:r>
              <a:t> de </a:t>
            </a:r>
            <a:r>
              <a:rPr err="1"/>
              <a:t>ruedas</a:t>
            </a:r>
            <a:r>
              <a:t>, un </a:t>
            </a:r>
            <a:r>
              <a:rPr err="1"/>
              <a:t>andador</a:t>
            </a:r>
            <a:r>
              <a:t> o muletas; </a:t>
            </a:r>
            <a:r>
              <a:rPr err="1"/>
              <a:t>transporte</a:t>
            </a:r>
            <a:r>
              <a:t> especial; o </a:t>
            </a:r>
            <a:r>
              <a:rPr err="1"/>
              <a:t>ayuda</a:t>
            </a:r>
            <a:r>
              <a:t> de </a:t>
            </a:r>
            <a:r>
              <a:rPr err="1"/>
              <a:t>otra</a:t>
            </a:r>
            <a:r>
              <a:t> persona) </a:t>
            </a:r>
            <a:r>
              <a:rPr err="1"/>
              <a:t>debido</a:t>
            </a:r>
            <a:r>
              <a:t> a </a:t>
            </a:r>
            <a:r>
              <a:rPr err="1"/>
              <a:t>una</a:t>
            </a:r>
            <a:r>
              <a:t> </a:t>
            </a:r>
            <a:r>
              <a:rPr err="1"/>
              <a:t>enfermedad</a:t>
            </a:r>
            <a:r>
              <a:t> o </a:t>
            </a:r>
            <a:r>
              <a:rPr err="1"/>
              <a:t>lesión</a:t>
            </a:r>
            <a:r>
              <a:t>. </a:t>
            </a:r>
          </a:p>
          <a:p>
            <a:pPr marL="233363" indent="-115888" defTabSz="966612">
              <a:spcBef>
                <a:spcPts val="0"/>
              </a:spcBef>
              <a:spcAft>
                <a:spcPts val="300"/>
              </a:spcAft>
              <a:buFont typeface="Arial" panose="020B0604020202020204" pitchFamily="34" charset="0"/>
              <a:buChar char="•"/>
              <a:defRPr sz="1000">
                <a:solidFill>
                  <a:prstClr val="black"/>
                </a:solidFill>
                <a:latin typeface="Arial" panose="020B0604020202020204" pitchFamily="34" charset="0"/>
                <a:cs typeface="Arial" panose="020B0604020202020204" pitchFamily="34" charset="0"/>
              </a:defRPr>
            </a:pPr>
            <a:r>
              <a:t>No se </a:t>
            </a:r>
            <a:r>
              <a:rPr err="1"/>
              <a:t>recomienda</a:t>
            </a:r>
            <a:r>
              <a:t> </a:t>
            </a:r>
            <a:r>
              <a:rPr err="1"/>
              <a:t>que</a:t>
            </a:r>
            <a:r>
              <a:t> </a:t>
            </a:r>
            <a:r>
              <a:rPr err="1"/>
              <a:t>salga</a:t>
            </a:r>
            <a:r>
              <a:t> de </a:t>
            </a:r>
            <a:r>
              <a:rPr err="1"/>
              <a:t>su</a:t>
            </a:r>
            <a:r>
              <a:t> casa </a:t>
            </a:r>
            <a:r>
              <a:rPr err="1"/>
              <a:t>debido</a:t>
            </a:r>
            <a:r>
              <a:t> a </a:t>
            </a:r>
            <a:r>
              <a:rPr err="1"/>
              <a:t>su</a:t>
            </a:r>
            <a:r>
              <a:t> </a:t>
            </a:r>
            <a:r>
              <a:rPr lang="en-US" err="1"/>
              <a:t>condición</a:t>
            </a:r>
            <a:r>
              <a:t>. </a:t>
            </a:r>
          </a:p>
          <a:p>
            <a:pPr marL="233363" indent="-115888" defTabSz="966612">
              <a:spcBef>
                <a:spcPts val="0"/>
              </a:spcBef>
              <a:spcAft>
                <a:spcPts val="300"/>
              </a:spcAft>
              <a:buFont typeface="Arial" panose="020B0604020202020204" pitchFamily="34" charset="0"/>
              <a:buChar char="•"/>
              <a:defRPr sz="1000">
                <a:solidFill>
                  <a:prstClr val="black"/>
                </a:solidFill>
                <a:latin typeface="Arial" panose="020B0604020202020204" pitchFamily="34" charset="0"/>
                <a:cs typeface="Arial" panose="020B0604020202020204" pitchFamily="34" charset="0"/>
              </a:defRPr>
            </a:pPr>
            <a:r>
              <a:rPr err="1"/>
              <a:t>Normalmente</a:t>
            </a:r>
            <a:r>
              <a:t> no </a:t>
            </a:r>
            <a:r>
              <a:rPr err="1"/>
              <a:t>puede</a:t>
            </a:r>
            <a:r>
              <a:t> </a:t>
            </a:r>
            <a:r>
              <a:rPr err="1"/>
              <a:t>salir</a:t>
            </a:r>
            <a:r>
              <a:t> de </a:t>
            </a:r>
            <a:r>
              <a:rPr err="1"/>
              <a:t>su</a:t>
            </a:r>
            <a:r>
              <a:t> casa </a:t>
            </a:r>
            <a:r>
              <a:rPr err="1"/>
              <a:t>porque</a:t>
            </a:r>
            <a:r>
              <a:t> </a:t>
            </a:r>
            <a:r>
              <a:rPr err="1"/>
              <a:t>supone</a:t>
            </a:r>
            <a:r>
              <a:t> un gran </a:t>
            </a:r>
            <a:r>
              <a:rPr err="1"/>
              <a:t>esfuerzo</a:t>
            </a:r>
            <a:r>
              <a:t>.</a:t>
            </a:r>
          </a:p>
          <a:p>
            <a:pPr marL="125525" indent="-12552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err="1"/>
              <a:t>Determinados</a:t>
            </a:r>
            <a:r>
              <a:t> </a:t>
            </a:r>
            <a:r>
              <a:rPr err="1"/>
              <a:t>servicios</a:t>
            </a:r>
            <a:r>
              <a:t> de </a:t>
            </a:r>
            <a:r>
              <a:rPr err="1"/>
              <a:t>atención</a:t>
            </a:r>
            <a:r>
              <a:t> </a:t>
            </a:r>
            <a:r>
              <a:rPr err="1"/>
              <a:t>médica</a:t>
            </a:r>
            <a:r>
              <a:t> para </a:t>
            </a:r>
            <a:r>
              <a:rPr err="1"/>
              <a:t>pacientes</a:t>
            </a:r>
            <a:r>
              <a:t> </a:t>
            </a:r>
            <a:r>
              <a:rPr err="1"/>
              <a:t>hospitalizados</a:t>
            </a:r>
            <a:r>
              <a:t> </a:t>
            </a:r>
            <a:r>
              <a:rPr err="1"/>
              <a:t>en</a:t>
            </a:r>
            <a:r>
              <a:t> </a:t>
            </a:r>
            <a:r>
              <a:rPr err="1"/>
              <a:t>instituciones</a:t>
            </a:r>
            <a:r>
              <a:t> </a:t>
            </a:r>
            <a:r>
              <a:rPr err="1"/>
              <a:t>religiosas</a:t>
            </a:r>
            <a:r>
              <a:t> de </a:t>
            </a:r>
            <a:r>
              <a:rPr err="1"/>
              <a:t>atención</a:t>
            </a:r>
            <a:r>
              <a:t> no </a:t>
            </a:r>
            <a:r>
              <a:rPr err="1"/>
              <a:t>médicas</a:t>
            </a:r>
            <a:r>
              <a:t> </a:t>
            </a:r>
            <a:r>
              <a:rPr err="1"/>
              <a:t>aprobadas</a:t>
            </a:r>
            <a:r>
              <a:t> (RNHCI): Medicare solo </a:t>
            </a:r>
            <a:r>
              <a:rPr err="1"/>
              <a:t>cubrirá</a:t>
            </a:r>
            <a:r>
              <a:t> </a:t>
            </a:r>
            <a:r>
              <a:rPr err="1"/>
              <a:t>los</a:t>
            </a:r>
            <a:r>
              <a:t> </a:t>
            </a:r>
            <a:r>
              <a:rPr err="1"/>
              <a:t>artículos</a:t>
            </a:r>
            <a:r>
              <a:t> y </a:t>
            </a:r>
            <a:r>
              <a:rPr err="1"/>
              <a:t>elementos</a:t>
            </a:r>
            <a:r>
              <a:t> no </a:t>
            </a:r>
            <a:r>
              <a:rPr err="1"/>
              <a:t>religiosos</a:t>
            </a:r>
            <a:r>
              <a:t> y no </a:t>
            </a:r>
            <a:r>
              <a:rPr err="1"/>
              <a:t>médicos</a:t>
            </a:r>
            <a:r>
              <a:t> para </a:t>
            </a:r>
            <a:r>
              <a:rPr err="1"/>
              <a:t>pacientes</a:t>
            </a:r>
            <a:r>
              <a:t> </a:t>
            </a:r>
            <a:r>
              <a:rPr err="1"/>
              <a:t>hospitalizados</a:t>
            </a:r>
            <a:r>
              <a:t>. Los </a:t>
            </a:r>
            <a:r>
              <a:rPr err="1"/>
              <a:t>ejemplos</a:t>
            </a:r>
            <a:r>
              <a:t> </a:t>
            </a:r>
            <a:r>
              <a:rPr err="1"/>
              <a:t>incluyen</a:t>
            </a:r>
            <a:r>
              <a:t> </a:t>
            </a:r>
            <a:r>
              <a:rPr err="1"/>
              <a:t>alojamiento</a:t>
            </a:r>
            <a:r>
              <a:t> y </a:t>
            </a:r>
            <a:r>
              <a:rPr err="1"/>
              <a:t>manutención</a:t>
            </a:r>
            <a:r>
              <a:t>, o </a:t>
            </a:r>
            <a:r>
              <a:rPr err="1"/>
              <a:t>cualquier</a:t>
            </a:r>
            <a:r>
              <a:t> </a:t>
            </a:r>
            <a:r>
              <a:rPr err="1"/>
              <a:t>elemento</a:t>
            </a:r>
            <a:r>
              <a:t> o </a:t>
            </a:r>
            <a:r>
              <a:rPr err="1"/>
              <a:t>servicio</a:t>
            </a:r>
            <a:r>
              <a:t> </a:t>
            </a:r>
            <a:r>
              <a:rPr err="1"/>
              <a:t>que</a:t>
            </a:r>
            <a:r>
              <a:t> no </a:t>
            </a:r>
            <a:r>
              <a:rPr err="1"/>
              <a:t>requiera</a:t>
            </a:r>
            <a:r>
              <a:t> </a:t>
            </a:r>
            <a:r>
              <a:rPr err="1"/>
              <a:t>una</a:t>
            </a:r>
            <a:r>
              <a:t> </a:t>
            </a:r>
            <a:r>
              <a:rPr err="1"/>
              <a:t>orden</a:t>
            </a:r>
            <a:r>
              <a:t> </a:t>
            </a:r>
            <a:r>
              <a:rPr err="1"/>
              <a:t>médica</a:t>
            </a:r>
            <a:r>
              <a:t> </a:t>
            </a:r>
            <a:r>
              <a:rPr err="1"/>
              <a:t>ni</a:t>
            </a:r>
            <a:r>
              <a:t> </a:t>
            </a:r>
            <a:r>
              <a:rPr err="1"/>
              <a:t>una</a:t>
            </a:r>
            <a:r>
              <a:t> </a:t>
            </a:r>
            <a:r>
              <a:rPr err="1"/>
              <a:t>receta</a:t>
            </a:r>
            <a:r>
              <a:t>, </a:t>
            </a:r>
            <a:r>
              <a:rPr err="1"/>
              <a:t>como</a:t>
            </a:r>
            <a:r>
              <a:t> </a:t>
            </a:r>
            <a:r>
              <a:rPr err="1"/>
              <a:t>apósitos</a:t>
            </a:r>
            <a:r>
              <a:t> para </a:t>
            </a:r>
            <a:r>
              <a:rPr err="1"/>
              <a:t>heridas</a:t>
            </a:r>
            <a:r>
              <a:t> sin </a:t>
            </a:r>
            <a:r>
              <a:rPr err="1"/>
              <a:t>medicamento</a:t>
            </a:r>
            <a:r>
              <a:t> o </a:t>
            </a:r>
            <a:r>
              <a:rPr err="1"/>
              <a:t>el</a:t>
            </a:r>
            <a:r>
              <a:t> </a:t>
            </a:r>
            <a:r>
              <a:rPr err="1"/>
              <a:t>uso</a:t>
            </a:r>
            <a:r>
              <a:t> de un </a:t>
            </a:r>
            <a:r>
              <a:rPr err="1"/>
              <a:t>andador</a:t>
            </a:r>
            <a:r>
              <a:t> simple.</a:t>
            </a:r>
          </a:p>
        </p:txBody>
      </p:sp>
    </p:spTree>
    <p:extLst>
      <p:ext uri="{BB962C8B-B14F-4D97-AF65-F5344CB8AC3E}">
        <p14:creationId xmlns:p14="http://schemas.microsoft.com/office/powerpoint/2010/main" val="2693504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00100" y="3677654"/>
            <a:ext cx="5727700" cy="5847346"/>
          </a:xfrm>
        </p:spPr>
        <p:txBody>
          <a:bodyPr/>
          <a:lstStyle/>
          <a:p>
            <a:pPr marL="0" indent="0" defTabSz="966612">
              <a:spcBef>
                <a:spcPts val="0"/>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000" dirty="0">
              <a:latin typeface="Arial" panose="020B0604020202020204" pitchFamily="34" charset="0"/>
              <a:cs typeface="Arial" panose="020B0604020202020204" pitchFamily="34" charset="0"/>
            </a:endParaRPr>
          </a:p>
          <a:p>
            <a:pPr marL="0" indent="0" defTabSz="966612">
              <a:spcBef>
                <a:spcPts val="0"/>
              </a:spcBef>
              <a:spcAft>
                <a:spcPts val="300"/>
              </a:spcAft>
              <a:buNone/>
              <a:defRPr sz="1000" b="1">
                <a:latin typeface="Arial" panose="020B0604020202020204" pitchFamily="34" charset="0"/>
                <a:cs typeface="Arial" panose="020B0604020202020204" pitchFamily="34" charset="0"/>
              </a:defRPr>
            </a:pPr>
            <a:r>
              <a:rPr dirty="0" err="1"/>
              <a:t>Notas</a:t>
            </a:r>
            <a:r>
              <a:rPr dirty="0"/>
              <a:t> del </a:t>
            </a:r>
            <a:r>
              <a:rPr dirty="0" err="1"/>
              <a:t>presentador</a:t>
            </a:r>
            <a:endParaRPr sz="1000" b="1" dirty="0">
              <a:latin typeface="Arial" panose="020B0604020202020204" pitchFamily="34" charset="0"/>
              <a:ea typeface="Calibri"/>
              <a:cs typeface="Arial" panose="020B0604020202020204" pitchFamily="34" charset="0"/>
            </a:endParaRPr>
          </a:p>
          <a:p>
            <a:pPr marL="0" indent="0">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dirty="0"/>
              <a:t>Por lo general, no </a:t>
            </a:r>
            <a:r>
              <a:rPr dirty="0" err="1"/>
              <a:t>paga</a:t>
            </a:r>
            <a:r>
              <a:rPr dirty="0"/>
              <a:t> </a:t>
            </a:r>
            <a:r>
              <a:rPr dirty="0" err="1"/>
              <a:t>una</a:t>
            </a:r>
            <a:r>
              <a:rPr dirty="0"/>
              <a:t> prima </a:t>
            </a:r>
            <a:r>
              <a:rPr dirty="0" err="1"/>
              <a:t>mensual</a:t>
            </a:r>
            <a:r>
              <a:rPr dirty="0"/>
              <a:t> </a:t>
            </a:r>
            <a:r>
              <a:rPr dirty="0" err="1"/>
              <a:t>por</a:t>
            </a:r>
            <a:r>
              <a:rPr dirty="0"/>
              <a:t> la </a:t>
            </a:r>
            <a:r>
              <a:rPr dirty="0" err="1"/>
              <a:t>cobertura</a:t>
            </a:r>
            <a:r>
              <a:rPr dirty="0"/>
              <a:t> de la </a:t>
            </a:r>
            <a:r>
              <a:rPr dirty="0" err="1"/>
              <a:t>Parte</a:t>
            </a:r>
            <a:r>
              <a:rPr dirty="0"/>
              <a:t> A </a:t>
            </a:r>
            <a:r>
              <a:rPr dirty="0" err="1"/>
              <a:t>si</a:t>
            </a:r>
            <a:r>
              <a:rPr dirty="0"/>
              <a:t> </a:t>
            </a:r>
            <a:r>
              <a:rPr dirty="0" err="1"/>
              <a:t>usted</a:t>
            </a:r>
            <a:r>
              <a:rPr dirty="0"/>
              <a:t> o </a:t>
            </a:r>
            <a:r>
              <a:rPr dirty="0" err="1"/>
              <a:t>su</a:t>
            </a:r>
            <a:r>
              <a:rPr dirty="0"/>
              <a:t> </a:t>
            </a:r>
            <a:r>
              <a:rPr dirty="0" err="1"/>
              <a:t>cónyuge</a:t>
            </a:r>
            <a:r>
              <a:rPr dirty="0"/>
              <a:t> </a:t>
            </a:r>
            <a:r>
              <a:rPr dirty="0" err="1"/>
              <a:t>pagaron</a:t>
            </a:r>
            <a:r>
              <a:rPr dirty="0"/>
              <a:t> </a:t>
            </a:r>
            <a:r>
              <a:rPr dirty="0" err="1"/>
              <a:t>suficientes</a:t>
            </a:r>
            <a:r>
              <a:rPr dirty="0"/>
              <a:t> </a:t>
            </a:r>
            <a:r>
              <a:rPr dirty="0" err="1"/>
              <a:t>impuestos</a:t>
            </a:r>
            <a:r>
              <a:rPr dirty="0"/>
              <a:t> de Medicare </a:t>
            </a:r>
            <a:r>
              <a:rPr dirty="0" err="1"/>
              <a:t>mientras</a:t>
            </a:r>
            <a:r>
              <a:rPr dirty="0"/>
              <a:t> </a:t>
            </a:r>
            <a:r>
              <a:rPr dirty="0" err="1"/>
              <a:t>trabajaban</a:t>
            </a:r>
            <a:r>
              <a:rPr dirty="0"/>
              <a:t>. Esto a </a:t>
            </a:r>
            <a:r>
              <a:rPr dirty="0" err="1"/>
              <a:t>veces</a:t>
            </a:r>
            <a:r>
              <a:rPr dirty="0"/>
              <a:t> se </a:t>
            </a:r>
            <a:r>
              <a:rPr dirty="0" err="1"/>
              <a:t>denomina</a:t>
            </a:r>
            <a:r>
              <a:rPr dirty="0"/>
              <a:t> "</a:t>
            </a:r>
            <a:r>
              <a:rPr dirty="0" err="1"/>
              <a:t>Parte</a:t>
            </a:r>
            <a:r>
              <a:rPr dirty="0"/>
              <a:t> A sin prima". El </a:t>
            </a:r>
            <a:r>
              <a:rPr dirty="0" err="1"/>
              <a:t>impuesto</a:t>
            </a:r>
            <a:r>
              <a:rPr dirty="0"/>
              <a:t> de la </a:t>
            </a:r>
            <a:r>
              <a:rPr lang="en-US" dirty="0"/>
              <a:t>"</a:t>
            </a:r>
            <a:r>
              <a:rPr dirty="0"/>
              <a:t>Ley Federal de </a:t>
            </a:r>
            <a:r>
              <a:rPr dirty="0" err="1"/>
              <a:t>Contribuciones</a:t>
            </a:r>
            <a:r>
              <a:rPr dirty="0"/>
              <a:t> al Seguro</a:t>
            </a:r>
            <a:r>
              <a:rPr lang="en-US" dirty="0"/>
              <a:t> Social </a:t>
            </a:r>
            <a:r>
              <a:rPr dirty="0"/>
              <a:t>(FICA) es un </a:t>
            </a:r>
            <a:r>
              <a:rPr dirty="0" err="1"/>
              <a:t>impuesto</a:t>
            </a:r>
            <a:r>
              <a:rPr dirty="0"/>
              <a:t> federal </a:t>
            </a:r>
            <a:r>
              <a:rPr dirty="0" err="1"/>
              <a:t>sobre</a:t>
            </a:r>
            <a:r>
              <a:rPr dirty="0"/>
              <a:t> la </a:t>
            </a:r>
            <a:r>
              <a:rPr dirty="0" err="1"/>
              <a:t>nómina</a:t>
            </a:r>
            <a:r>
              <a:rPr dirty="0"/>
              <a:t> (o </a:t>
            </a:r>
            <a:r>
              <a:rPr dirty="0" err="1"/>
              <a:t>el</a:t>
            </a:r>
            <a:r>
              <a:rPr dirty="0"/>
              <a:t> </a:t>
            </a:r>
            <a:r>
              <a:rPr dirty="0" err="1"/>
              <a:t>empleo</a:t>
            </a:r>
            <a:r>
              <a:rPr dirty="0"/>
              <a:t>) de </a:t>
            </a:r>
            <a:r>
              <a:rPr dirty="0" err="1"/>
              <a:t>los</a:t>
            </a:r>
            <a:r>
              <a:rPr dirty="0"/>
              <a:t> EE. UU. </a:t>
            </a:r>
            <a:r>
              <a:rPr dirty="0" err="1"/>
              <a:t>que</a:t>
            </a:r>
            <a:r>
              <a:rPr dirty="0"/>
              <a:t> se </a:t>
            </a:r>
            <a:r>
              <a:rPr dirty="0" err="1"/>
              <a:t>impone</a:t>
            </a:r>
            <a:r>
              <a:rPr dirty="0"/>
              <a:t> tanto a </a:t>
            </a:r>
            <a:r>
              <a:rPr dirty="0" err="1"/>
              <a:t>los</a:t>
            </a:r>
            <a:r>
              <a:rPr dirty="0"/>
              <a:t> </a:t>
            </a:r>
            <a:r>
              <a:rPr dirty="0" err="1"/>
              <a:t>empleados</a:t>
            </a:r>
            <a:r>
              <a:rPr dirty="0"/>
              <a:t> </a:t>
            </a:r>
            <a:r>
              <a:rPr dirty="0" err="1"/>
              <a:t>como</a:t>
            </a:r>
            <a:r>
              <a:rPr dirty="0"/>
              <a:t> a </a:t>
            </a:r>
            <a:r>
              <a:rPr dirty="0" err="1"/>
              <a:t>los</a:t>
            </a:r>
            <a:r>
              <a:rPr dirty="0"/>
              <a:t> </a:t>
            </a:r>
            <a:r>
              <a:rPr dirty="0" err="1"/>
              <a:t>empleadores</a:t>
            </a:r>
            <a:r>
              <a:rPr dirty="0"/>
              <a:t> para </a:t>
            </a:r>
            <a:r>
              <a:rPr dirty="0" err="1"/>
              <a:t>financiar</a:t>
            </a:r>
            <a:r>
              <a:rPr dirty="0"/>
              <a:t> </a:t>
            </a:r>
            <a:r>
              <a:rPr dirty="0" err="1"/>
              <a:t>el</a:t>
            </a:r>
            <a:r>
              <a:rPr dirty="0"/>
              <a:t> Seguro Social y Medicare.</a:t>
            </a:r>
            <a:endParaRPr sz="10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dirty="0" err="1"/>
              <a:t>Aproximadamente</a:t>
            </a:r>
            <a:r>
              <a:rPr dirty="0"/>
              <a:t> </a:t>
            </a:r>
            <a:r>
              <a:rPr dirty="0" err="1"/>
              <a:t>el</a:t>
            </a:r>
            <a:r>
              <a:rPr dirty="0"/>
              <a:t> 99</a:t>
            </a:r>
            <a:r>
              <a:rPr lang="en-US" dirty="0"/>
              <a:t>%</a:t>
            </a:r>
            <a:r>
              <a:rPr dirty="0"/>
              <a:t> de las personas con Medicare no pagan </a:t>
            </a:r>
            <a:r>
              <a:rPr dirty="0" err="1"/>
              <a:t>una</a:t>
            </a:r>
            <a:r>
              <a:rPr dirty="0"/>
              <a:t> prima de la </a:t>
            </a:r>
            <a:r>
              <a:rPr dirty="0" err="1"/>
              <a:t>Parte</a:t>
            </a:r>
            <a:r>
              <a:rPr dirty="0"/>
              <a:t> A, </a:t>
            </a:r>
            <a:r>
              <a:rPr dirty="0" err="1"/>
              <a:t>ya</a:t>
            </a:r>
            <a:r>
              <a:rPr dirty="0"/>
              <a:t> </a:t>
            </a:r>
            <a:r>
              <a:rPr dirty="0" err="1"/>
              <a:t>que</a:t>
            </a:r>
            <a:r>
              <a:rPr dirty="0"/>
              <a:t> </a:t>
            </a:r>
            <a:r>
              <a:rPr dirty="0" err="1"/>
              <a:t>han</a:t>
            </a:r>
            <a:r>
              <a:rPr dirty="0"/>
              <a:t> </a:t>
            </a:r>
            <a:r>
              <a:rPr dirty="0" err="1"/>
              <a:t>trabajado</a:t>
            </a:r>
            <a:r>
              <a:rPr dirty="0"/>
              <a:t> al </a:t>
            </a:r>
            <a:r>
              <a:rPr dirty="0" err="1"/>
              <a:t>menos</a:t>
            </a:r>
            <a:r>
              <a:rPr dirty="0"/>
              <a:t> 40 </a:t>
            </a:r>
            <a:r>
              <a:rPr dirty="0" err="1"/>
              <a:t>trimestres</a:t>
            </a:r>
            <a:r>
              <a:rPr dirty="0"/>
              <a:t> (10 </a:t>
            </a:r>
            <a:r>
              <a:rPr dirty="0" err="1"/>
              <a:t>años</a:t>
            </a:r>
            <a:r>
              <a:rPr dirty="0"/>
              <a:t>) </a:t>
            </a:r>
            <a:r>
              <a:rPr dirty="0" err="1"/>
              <a:t>en</a:t>
            </a:r>
            <a:r>
              <a:rPr dirty="0"/>
              <a:t> un </a:t>
            </a:r>
            <a:r>
              <a:rPr dirty="0" err="1"/>
              <a:t>empleo</a:t>
            </a:r>
            <a:r>
              <a:rPr dirty="0"/>
              <a:t> </a:t>
            </a:r>
            <a:r>
              <a:rPr dirty="0" err="1"/>
              <a:t>cubierto</a:t>
            </a:r>
            <a:r>
              <a:rPr dirty="0"/>
              <a:t> </a:t>
            </a:r>
            <a:r>
              <a:rPr dirty="0" err="1"/>
              <a:t>por</a:t>
            </a:r>
            <a:r>
              <a:rPr dirty="0"/>
              <a:t> Medicare. Los </a:t>
            </a:r>
            <a:r>
              <a:rPr dirty="0" err="1"/>
              <a:t>afiliados</a:t>
            </a:r>
            <a:r>
              <a:rPr dirty="0"/>
              <a:t> de 65 </a:t>
            </a:r>
            <a:r>
              <a:rPr dirty="0" err="1"/>
              <a:t>años</a:t>
            </a:r>
            <a:r>
              <a:rPr dirty="0"/>
              <a:t> o </a:t>
            </a:r>
            <a:r>
              <a:rPr dirty="0" err="1"/>
              <a:t>más</a:t>
            </a:r>
            <a:r>
              <a:rPr dirty="0"/>
              <a:t> y </a:t>
            </a:r>
            <a:r>
              <a:rPr dirty="0" err="1"/>
              <a:t>ciertas</a:t>
            </a:r>
            <a:r>
              <a:rPr dirty="0"/>
              <a:t> personas con </a:t>
            </a:r>
            <a:r>
              <a:rPr dirty="0" err="1"/>
              <a:t>discapacidades</a:t>
            </a:r>
            <a:r>
              <a:rPr dirty="0"/>
              <a:t> </a:t>
            </a:r>
            <a:r>
              <a:rPr dirty="0" err="1"/>
              <a:t>que</a:t>
            </a:r>
            <a:r>
              <a:rPr dirty="0"/>
              <a:t> </a:t>
            </a:r>
            <a:r>
              <a:rPr dirty="0" err="1"/>
              <a:t>tienen</a:t>
            </a:r>
            <a:r>
              <a:rPr dirty="0"/>
              <a:t> </a:t>
            </a:r>
            <a:r>
              <a:rPr dirty="0" err="1"/>
              <a:t>menos</a:t>
            </a:r>
            <a:r>
              <a:rPr dirty="0"/>
              <a:t> de 40 </a:t>
            </a:r>
            <a:r>
              <a:rPr dirty="0" err="1"/>
              <a:t>trimestres</a:t>
            </a:r>
            <a:r>
              <a:rPr dirty="0"/>
              <a:t> de </a:t>
            </a:r>
            <a:r>
              <a:rPr dirty="0" err="1"/>
              <a:t>cobertura</a:t>
            </a:r>
            <a:r>
              <a:rPr dirty="0"/>
              <a:t> pagan </a:t>
            </a:r>
            <a:r>
              <a:rPr dirty="0" err="1"/>
              <a:t>una</a:t>
            </a:r>
            <a:r>
              <a:rPr dirty="0"/>
              <a:t> prima </a:t>
            </a:r>
            <a:r>
              <a:rPr dirty="0" err="1"/>
              <a:t>mensual</a:t>
            </a:r>
            <a:r>
              <a:rPr dirty="0"/>
              <a:t> para </a:t>
            </a:r>
            <a:r>
              <a:rPr dirty="0" err="1"/>
              <a:t>obtener</a:t>
            </a:r>
            <a:r>
              <a:rPr dirty="0"/>
              <a:t> </a:t>
            </a:r>
            <a:r>
              <a:rPr dirty="0" err="1"/>
              <a:t>cobertura</a:t>
            </a:r>
            <a:r>
              <a:rPr dirty="0"/>
              <a:t> bajo la </a:t>
            </a:r>
            <a:r>
              <a:rPr dirty="0" err="1"/>
              <a:t>Parte</a:t>
            </a:r>
            <a:r>
              <a:rPr dirty="0"/>
              <a:t> A, a </a:t>
            </a:r>
            <a:r>
              <a:rPr dirty="0" err="1"/>
              <a:t>menos</a:t>
            </a:r>
            <a:r>
              <a:rPr dirty="0"/>
              <a:t> </a:t>
            </a:r>
            <a:r>
              <a:rPr dirty="0" err="1"/>
              <a:t>que</a:t>
            </a:r>
            <a:r>
              <a:rPr dirty="0"/>
              <a:t> </a:t>
            </a:r>
            <a:r>
              <a:rPr dirty="0" err="1"/>
              <a:t>puedan</a:t>
            </a:r>
            <a:r>
              <a:rPr dirty="0"/>
              <a:t> </a:t>
            </a:r>
            <a:r>
              <a:rPr dirty="0" err="1"/>
              <a:t>obtener</a:t>
            </a:r>
            <a:r>
              <a:rPr dirty="0"/>
              <a:t> </a:t>
            </a:r>
            <a:r>
              <a:rPr dirty="0" err="1"/>
              <a:t>beneficios</a:t>
            </a:r>
            <a:r>
              <a:rPr dirty="0"/>
              <a:t> a </a:t>
            </a:r>
            <a:r>
              <a:rPr dirty="0" err="1"/>
              <a:t>través</a:t>
            </a:r>
            <a:r>
              <a:rPr dirty="0"/>
              <a:t> del </a:t>
            </a:r>
            <a:r>
              <a:rPr dirty="0" err="1"/>
              <a:t>registro</a:t>
            </a:r>
            <a:r>
              <a:rPr dirty="0"/>
              <a:t> de un </a:t>
            </a:r>
            <a:r>
              <a:rPr dirty="0" err="1"/>
              <a:t>cónyuge</a:t>
            </a:r>
            <a:r>
              <a:rPr dirty="0"/>
              <a:t> o familiar.</a:t>
            </a:r>
            <a:endParaRPr sz="10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300"/>
              </a:spcAft>
              <a:buNone/>
              <a:defRPr sz="1000" b="1">
                <a:solidFill>
                  <a:prstClr val="black"/>
                </a:solidFill>
                <a:latin typeface="Arial" panose="020B0604020202020204" pitchFamily="34" charset="0"/>
                <a:cs typeface="Arial" panose="020B0604020202020204" pitchFamily="34" charset="0"/>
              </a:defRPr>
            </a:pPr>
            <a:r>
              <a:rPr dirty="0"/>
              <a:t>Si no es </a:t>
            </a:r>
            <a:r>
              <a:rPr dirty="0" err="1"/>
              <a:t>elegible</a:t>
            </a:r>
            <a:r>
              <a:rPr dirty="0"/>
              <a:t> para la </a:t>
            </a:r>
            <a:r>
              <a:rPr dirty="0" err="1"/>
              <a:t>Parte</a:t>
            </a:r>
            <a:r>
              <a:rPr dirty="0"/>
              <a:t> A sin prima, es </a:t>
            </a:r>
            <a:r>
              <a:rPr dirty="0" err="1"/>
              <a:t>posible</a:t>
            </a:r>
            <a:r>
              <a:rPr dirty="0"/>
              <a:t> </a:t>
            </a:r>
            <a:r>
              <a:rPr dirty="0" err="1"/>
              <a:t>que</a:t>
            </a:r>
            <a:r>
              <a:rPr dirty="0"/>
              <a:t> </a:t>
            </a:r>
            <a:r>
              <a:rPr dirty="0" err="1"/>
              <a:t>pueda</a:t>
            </a:r>
            <a:r>
              <a:rPr dirty="0"/>
              <a:t> </a:t>
            </a:r>
            <a:r>
              <a:rPr dirty="0" err="1"/>
              <a:t>comprar</a:t>
            </a:r>
            <a:r>
              <a:rPr dirty="0"/>
              <a:t> la </a:t>
            </a:r>
            <a:r>
              <a:rPr dirty="0" err="1"/>
              <a:t>Parte</a:t>
            </a:r>
            <a:r>
              <a:rPr dirty="0"/>
              <a:t> A </a:t>
            </a:r>
            <a:r>
              <a:rPr dirty="0" err="1"/>
              <a:t>si</a:t>
            </a:r>
            <a:r>
              <a:rPr dirty="0"/>
              <a:t>:</a:t>
            </a:r>
            <a:endParaRPr sz="1000" b="1" dirty="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Tiene 65 </a:t>
            </a:r>
            <a:r>
              <a:rPr dirty="0" err="1"/>
              <a:t>años</a:t>
            </a:r>
            <a:r>
              <a:rPr dirty="0"/>
              <a:t> o </a:t>
            </a:r>
            <a:r>
              <a:rPr dirty="0" err="1"/>
              <a:t>más</a:t>
            </a:r>
            <a:r>
              <a:rPr dirty="0"/>
              <a:t> y se ha </a:t>
            </a:r>
            <a:r>
              <a:rPr dirty="0" err="1"/>
              <a:t>inscrito</a:t>
            </a:r>
            <a:r>
              <a:rPr dirty="0"/>
              <a:t> </a:t>
            </a:r>
            <a:r>
              <a:rPr dirty="0" err="1"/>
              <a:t>en</a:t>
            </a:r>
            <a:r>
              <a:rPr dirty="0"/>
              <a:t> la </a:t>
            </a:r>
            <a:r>
              <a:rPr dirty="0" err="1"/>
              <a:t>Parte</a:t>
            </a:r>
            <a:r>
              <a:rPr dirty="0"/>
              <a:t> B (o </a:t>
            </a:r>
            <a:r>
              <a:rPr dirty="0" err="1"/>
              <a:t>está</a:t>
            </a:r>
            <a:r>
              <a:rPr dirty="0"/>
              <a:t> </a:t>
            </a:r>
            <a:r>
              <a:rPr dirty="0" err="1"/>
              <a:t>inscribiéndose</a:t>
            </a:r>
            <a:r>
              <a:rPr dirty="0"/>
              <a:t> </a:t>
            </a:r>
            <a:r>
              <a:rPr dirty="0" err="1"/>
              <a:t>en</a:t>
            </a:r>
            <a:r>
              <a:rPr dirty="0"/>
              <a:t> </a:t>
            </a:r>
            <a:r>
              <a:rPr dirty="0" err="1"/>
              <a:t>ella</a:t>
            </a:r>
            <a:r>
              <a:rPr dirty="0"/>
              <a:t>) y </a:t>
            </a:r>
            <a:r>
              <a:rPr dirty="0" err="1"/>
              <a:t>cumple</a:t>
            </a:r>
            <a:r>
              <a:rPr dirty="0"/>
              <a:t> con </a:t>
            </a:r>
            <a:r>
              <a:rPr dirty="0" err="1"/>
              <a:t>los</a:t>
            </a:r>
            <a:r>
              <a:rPr dirty="0"/>
              <a:t> </a:t>
            </a:r>
            <a:r>
              <a:rPr dirty="0" err="1"/>
              <a:t>requisitos</a:t>
            </a:r>
            <a:r>
              <a:rPr dirty="0"/>
              <a:t> de </a:t>
            </a:r>
            <a:r>
              <a:rPr dirty="0" err="1"/>
              <a:t>ciudadanía</a:t>
            </a:r>
            <a:r>
              <a:rPr dirty="0"/>
              <a:t> y de residencia de 5 </a:t>
            </a:r>
            <a:r>
              <a:rPr dirty="0" err="1"/>
              <a:t>años</a:t>
            </a:r>
            <a:r>
              <a:rPr dirty="0"/>
              <a:t>.</a:t>
            </a:r>
            <a:endParaRPr sz="1000" dirty="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Tiene </a:t>
            </a:r>
            <a:r>
              <a:rPr dirty="0" err="1"/>
              <a:t>menos</a:t>
            </a:r>
            <a:r>
              <a:rPr dirty="0"/>
              <a:t> de 65 </a:t>
            </a:r>
            <a:r>
              <a:rPr dirty="0" err="1"/>
              <a:t>años</a:t>
            </a:r>
            <a:r>
              <a:rPr dirty="0"/>
              <a:t>, </a:t>
            </a:r>
            <a:r>
              <a:rPr dirty="0" err="1"/>
              <a:t>tiene</a:t>
            </a:r>
            <a:r>
              <a:rPr dirty="0"/>
              <a:t> </a:t>
            </a:r>
            <a:r>
              <a:rPr dirty="0" err="1"/>
              <a:t>una</a:t>
            </a:r>
            <a:r>
              <a:rPr dirty="0"/>
              <a:t> </a:t>
            </a:r>
            <a:r>
              <a:rPr dirty="0" err="1"/>
              <a:t>discapacidad</a:t>
            </a:r>
            <a:r>
              <a:rPr dirty="0"/>
              <a:t> y </a:t>
            </a:r>
            <a:r>
              <a:rPr dirty="0" err="1"/>
              <a:t>su</a:t>
            </a:r>
            <a:r>
              <a:rPr dirty="0"/>
              <a:t> </a:t>
            </a:r>
            <a:r>
              <a:rPr dirty="0" err="1"/>
              <a:t>cobertura</a:t>
            </a:r>
            <a:r>
              <a:rPr dirty="0"/>
              <a:t> de la </a:t>
            </a:r>
            <a:r>
              <a:rPr dirty="0" err="1"/>
              <a:t>Parte</a:t>
            </a:r>
            <a:r>
              <a:rPr dirty="0"/>
              <a:t> A sin prima </a:t>
            </a:r>
            <a:r>
              <a:rPr dirty="0" err="1"/>
              <a:t>terminó</a:t>
            </a:r>
            <a:r>
              <a:rPr dirty="0"/>
              <a:t> </a:t>
            </a:r>
            <a:r>
              <a:rPr dirty="0" err="1"/>
              <a:t>porque</a:t>
            </a:r>
            <a:r>
              <a:rPr dirty="0"/>
              <a:t> </a:t>
            </a:r>
            <a:r>
              <a:rPr dirty="0" err="1"/>
              <a:t>volvió</a:t>
            </a:r>
            <a:r>
              <a:rPr dirty="0"/>
              <a:t> a </a:t>
            </a:r>
            <a:r>
              <a:rPr dirty="0" err="1"/>
              <a:t>trabajar</a:t>
            </a:r>
            <a:r>
              <a:rPr dirty="0"/>
              <a:t>. Si </a:t>
            </a:r>
            <a:r>
              <a:rPr dirty="0" err="1"/>
              <a:t>tiene</a:t>
            </a:r>
            <a:r>
              <a:rPr dirty="0"/>
              <a:t> </a:t>
            </a:r>
            <a:r>
              <a:rPr dirty="0" err="1"/>
              <a:t>menos</a:t>
            </a:r>
            <a:r>
              <a:rPr dirty="0"/>
              <a:t> de 65 </a:t>
            </a:r>
            <a:r>
              <a:rPr dirty="0" err="1"/>
              <a:t>años</a:t>
            </a:r>
            <a:r>
              <a:rPr dirty="0"/>
              <a:t> y </a:t>
            </a:r>
            <a:r>
              <a:rPr dirty="0" err="1"/>
              <a:t>tiene</a:t>
            </a:r>
            <a:r>
              <a:rPr dirty="0"/>
              <a:t> </a:t>
            </a:r>
            <a:r>
              <a:rPr dirty="0" err="1"/>
              <a:t>una</a:t>
            </a:r>
            <a:r>
              <a:rPr dirty="0"/>
              <a:t> </a:t>
            </a:r>
            <a:r>
              <a:rPr dirty="0" err="1"/>
              <a:t>discapacidad</a:t>
            </a:r>
            <a:r>
              <a:rPr dirty="0"/>
              <a:t>, </a:t>
            </a:r>
            <a:r>
              <a:rPr dirty="0" err="1"/>
              <a:t>puede</a:t>
            </a:r>
            <a:r>
              <a:rPr dirty="0"/>
              <a:t> </a:t>
            </a:r>
            <a:r>
              <a:rPr dirty="0" err="1"/>
              <a:t>seguir</a:t>
            </a:r>
            <a:r>
              <a:rPr dirty="0"/>
              <a:t> recibiendo la </a:t>
            </a:r>
            <a:r>
              <a:rPr dirty="0" err="1"/>
              <a:t>Parte</a:t>
            </a:r>
            <a:r>
              <a:rPr dirty="0"/>
              <a:t> A sin prima </a:t>
            </a:r>
            <a:r>
              <a:rPr dirty="0" err="1"/>
              <a:t>durante</a:t>
            </a:r>
            <a:r>
              <a:rPr dirty="0"/>
              <a:t> hasta 8 </a:t>
            </a:r>
            <a:r>
              <a:rPr dirty="0" err="1"/>
              <a:t>años</a:t>
            </a:r>
            <a:r>
              <a:rPr dirty="0"/>
              <a:t> y medio </a:t>
            </a:r>
            <a:r>
              <a:rPr dirty="0" err="1"/>
              <a:t>después</a:t>
            </a:r>
            <a:r>
              <a:rPr dirty="0"/>
              <a:t> de </a:t>
            </a:r>
            <a:r>
              <a:rPr dirty="0" err="1"/>
              <a:t>volver</a:t>
            </a:r>
            <a:r>
              <a:rPr dirty="0"/>
              <a:t> a </a:t>
            </a:r>
            <a:r>
              <a:rPr dirty="0" err="1"/>
              <a:t>trabajar</a:t>
            </a:r>
            <a:r>
              <a:rPr dirty="0"/>
              <a:t>.</a:t>
            </a:r>
            <a:endParaRPr sz="1000" dirty="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dirty="0"/>
              <a:t>En la </a:t>
            </a:r>
            <a:r>
              <a:rPr dirty="0" err="1"/>
              <a:t>mayoría</a:t>
            </a:r>
            <a:r>
              <a:rPr dirty="0"/>
              <a:t> de </a:t>
            </a:r>
            <a:r>
              <a:rPr dirty="0" err="1"/>
              <a:t>los</a:t>
            </a:r>
            <a:r>
              <a:rPr dirty="0"/>
              <a:t> </a:t>
            </a:r>
            <a:r>
              <a:rPr dirty="0" err="1"/>
              <a:t>casos</a:t>
            </a:r>
            <a:r>
              <a:rPr dirty="0"/>
              <a:t>, </a:t>
            </a:r>
            <a:r>
              <a:rPr dirty="0" err="1"/>
              <a:t>si</a:t>
            </a:r>
            <a:r>
              <a:rPr dirty="0"/>
              <a:t> </a:t>
            </a:r>
            <a:r>
              <a:rPr dirty="0" err="1"/>
              <a:t>elige</a:t>
            </a:r>
            <a:r>
              <a:rPr dirty="0"/>
              <a:t> </a:t>
            </a:r>
            <a:r>
              <a:rPr dirty="0" err="1"/>
              <a:t>comprar</a:t>
            </a:r>
            <a:r>
              <a:rPr dirty="0"/>
              <a:t> la </a:t>
            </a:r>
            <a:r>
              <a:rPr dirty="0" err="1"/>
              <a:t>Parte</a:t>
            </a:r>
            <a:r>
              <a:rPr dirty="0"/>
              <a:t> A, también </a:t>
            </a:r>
            <a:r>
              <a:rPr dirty="0" err="1"/>
              <a:t>debe</a:t>
            </a:r>
            <a:r>
              <a:rPr dirty="0"/>
              <a:t> </a:t>
            </a:r>
            <a:r>
              <a:rPr dirty="0" err="1"/>
              <a:t>tener</a:t>
            </a:r>
            <a:r>
              <a:rPr dirty="0"/>
              <a:t> la </a:t>
            </a:r>
            <a:r>
              <a:rPr dirty="0" err="1"/>
              <a:t>Parte</a:t>
            </a:r>
            <a:r>
              <a:rPr dirty="0"/>
              <a:t> B y </a:t>
            </a:r>
            <a:r>
              <a:rPr dirty="0" err="1"/>
              <a:t>pagar</a:t>
            </a:r>
            <a:r>
              <a:rPr dirty="0"/>
              <a:t> </a:t>
            </a:r>
            <a:r>
              <a:rPr dirty="0" err="1"/>
              <a:t>primas</a:t>
            </a:r>
            <a:r>
              <a:rPr dirty="0"/>
              <a:t> </a:t>
            </a:r>
            <a:r>
              <a:rPr dirty="0" err="1"/>
              <a:t>mensuales</a:t>
            </a:r>
            <a:r>
              <a:rPr dirty="0"/>
              <a:t> </a:t>
            </a:r>
            <a:r>
              <a:rPr dirty="0" err="1"/>
              <a:t>por</a:t>
            </a:r>
            <a:r>
              <a:rPr dirty="0"/>
              <a:t> ambas. El </a:t>
            </a:r>
            <a:r>
              <a:rPr dirty="0" err="1"/>
              <a:t>importe</a:t>
            </a:r>
            <a:r>
              <a:rPr dirty="0"/>
              <a:t> de la prima de la </a:t>
            </a:r>
            <a:r>
              <a:rPr dirty="0" err="1"/>
              <a:t>Parte</a:t>
            </a:r>
            <a:r>
              <a:rPr dirty="0"/>
              <a:t> A </a:t>
            </a:r>
            <a:r>
              <a:rPr dirty="0" err="1"/>
              <a:t>depende</a:t>
            </a:r>
            <a:r>
              <a:rPr dirty="0"/>
              <a:t> de </a:t>
            </a:r>
            <a:r>
              <a:rPr dirty="0" err="1"/>
              <a:t>cuánto</a:t>
            </a:r>
            <a:r>
              <a:rPr dirty="0"/>
              <a:t> </a:t>
            </a:r>
            <a:r>
              <a:rPr dirty="0" err="1"/>
              <a:t>tiempo</a:t>
            </a:r>
            <a:r>
              <a:rPr dirty="0"/>
              <a:t> </a:t>
            </a:r>
            <a:r>
              <a:rPr dirty="0" err="1"/>
              <a:t>usted</a:t>
            </a:r>
            <a:r>
              <a:rPr dirty="0"/>
              <a:t> o </a:t>
            </a:r>
            <a:r>
              <a:rPr dirty="0" err="1"/>
              <a:t>su</a:t>
            </a:r>
            <a:r>
              <a:rPr dirty="0"/>
              <a:t> </a:t>
            </a:r>
            <a:r>
              <a:rPr dirty="0" err="1"/>
              <a:t>cónyuge</a:t>
            </a:r>
            <a:r>
              <a:rPr dirty="0"/>
              <a:t> </a:t>
            </a:r>
            <a:r>
              <a:rPr dirty="0" err="1"/>
              <a:t>trabajaron</a:t>
            </a:r>
            <a:r>
              <a:rPr dirty="0"/>
              <a:t> </a:t>
            </a:r>
            <a:r>
              <a:rPr dirty="0" err="1"/>
              <a:t>en</a:t>
            </a:r>
            <a:r>
              <a:rPr dirty="0"/>
              <a:t> un </a:t>
            </a:r>
            <a:r>
              <a:rPr dirty="0" err="1"/>
              <a:t>empleo</a:t>
            </a:r>
            <a:r>
              <a:rPr dirty="0"/>
              <a:t> </a:t>
            </a:r>
            <a:r>
              <a:rPr dirty="0" err="1"/>
              <a:t>cubierto</a:t>
            </a:r>
            <a:r>
              <a:rPr dirty="0"/>
              <a:t> </a:t>
            </a:r>
            <a:r>
              <a:rPr dirty="0" err="1"/>
              <a:t>por</a:t>
            </a:r>
            <a:r>
              <a:rPr dirty="0"/>
              <a:t> Medicare.</a:t>
            </a:r>
            <a:endParaRPr sz="1000"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300"/>
              </a:spcAft>
              <a:defRPr sz="1000">
                <a:solidFill>
                  <a:prstClr val="black"/>
                </a:solidFill>
                <a:latin typeface="Arial" panose="020B0604020202020204" pitchFamily="34" charset="0"/>
                <a:cs typeface="Arial" panose="020B0604020202020204" pitchFamily="34" charset="0"/>
              </a:defRPr>
            </a:pPr>
            <a:r>
              <a:rPr lang="en-US" dirty="0"/>
              <a:t>El</a:t>
            </a:r>
            <a:r>
              <a:rPr dirty="0"/>
              <a:t> Segur</a:t>
            </a:r>
            <a:r>
              <a:rPr lang="en-US" dirty="0"/>
              <a:t>o</a:t>
            </a:r>
            <a:r>
              <a:rPr dirty="0"/>
              <a:t> Social </a:t>
            </a:r>
            <a:r>
              <a:rPr dirty="0" err="1"/>
              <a:t>determina</a:t>
            </a:r>
            <a:r>
              <a:rPr dirty="0"/>
              <a:t> </a:t>
            </a:r>
            <a:r>
              <a:rPr dirty="0" err="1"/>
              <a:t>si</a:t>
            </a:r>
            <a:r>
              <a:rPr dirty="0"/>
              <a:t> </a:t>
            </a:r>
            <a:r>
              <a:rPr dirty="0" err="1"/>
              <a:t>tiene</a:t>
            </a:r>
            <a:r>
              <a:rPr dirty="0"/>
              <a:t> </a:t>
            </a:r>
            <a:r>
              <a:rPr dirty="0" err="1"/>
              <a:t>que</a:t>
            </a:r>
            <a:r>
              <a:rPr dirty="0"/>
              <a:t> </a:t>
            </a:r>
            <a:r>
              <a:rPr dirty="0" err="1"/>
              <a:t>pagar</a:t>
            </a:r>
            <a:r>
              <a:rPr dirty="0"/>
              <a:t> </a:t>
            </a:r>
            <a:r>
              <a:rPr dirty="0" err="1"/>
              <a:t>una</a:t>
            </a:r>
            <a:r>
              <a:rPr dirty="0"/>
              <a:t> prima </a:t>
            </a:r>
            <a:r>
              <a:rPr dirty="0" err="1"/>
              <a:t>mensual</a:t>
            </a:r>
            <a:r>
              <a:rPr dirty="0"/>
              <a:t> </a:t>
            </a:r>
            <a:r>
              <a:rPr dirty="0" err="1"/>
              <a:t>por</a:t>
            </a:r>
            <a:r>
              <a:rPr dirty="0"/>
              <a:t> la </a:t>
            </a:r>
            <a:r>
              <a:rPr dirty="0" err="1"/>
              <a:t>Parte</a:t>
            </a:r>
            <a:r>
              <a:rPr dirty="0"/>
              <a:t> A. La prima de la </a:t>
            </a:r>
            <a:r>
              <a:rPr dirty="0" err="1"/>
              <a:t>Parte</a:t>
            </a:r>
            <a:r>
              <a:rPr dirty="0"/>
              <a:t> A para </a:t>
            </a:r>
            <a:r>
              <a:rPr dirty="0" err="1"/>
              <a:t>una</a:t>
            </a:r>
            <a:r>
              <a:rPr dirty="0"/>
              <a:t> persona </a:t>
            </a:r>
            <a:r>
              <a:rPr dirty="0" err="1"/>
              <a:t>que</a:t>
            </a:r>
            <a:r>
              <a:rPr dirty="0"/>
              <a:t> ha </a:t>
            </a:r>
            <a:r>
              <a:rPr dirty="0" err="1"/>
              <a:t>trabajado</a:t>
            </a:r>
            <a:r>
              <a:rPr dirty="0"/>
              <a:t> </a:t>
            </a:r>
            <a:r>
              <a:rPr dirty="0" err="1"/>
              <a:t>menos</a:t>
            </a:r>
            <a:r>
              <a:rPr dirty="0"/>
              <a:t> de 30 </a:t>
            </a:r>
            <a:r>
              <a:rPr dirty="0" err="1"/>
              <a:t>trimestres</a:t>
            </a:r>
            <a:r>
              <a:rPr dirty="0"/>
              <a:t> de </a:t>
            </a:r>
            <a:r>
              <a:rPr dirty="0" err="1"/>
              <a:t>empleo</a:t>
            </a:r>
            <a:r>
              <a:rPr dirty="0"/>
              <a:t> </a:t>
            </a:r>
            <a:r>
              <a:rPr dirty="0" err="1"/>
              <a:t>cubierto</a:t>
            </a:r>
            <a:r>
              <a:rPr dirty="0"/>
              <a:t> </a:t>
            </a:r>
            <a:r>
              <a:rPr dirty="0" err="1"/>
              <a:t>por</a:t>
            </a:r>
            <a:r>
              <a:rPr dirty="0"/>
              <a:t> Medicare es de $</a:t>
            </a:r>
            <a:r>
              <a:rPr dirty="0">
                <a:highlight>
                  <a:srgbClr val="FFFF00"/>
                </a:highlight>
              </a:rPr>
              <a:t>518</a:t>
            </a:r>
            <a:r>
              <a:rPr dirty="0"/>
              <a:t> </a:t>
            </a:r>
            <a:r>
              <a:rPr dirty="0" err="1"/>
              <a:t>en</a:t>
            </a:r>
            <a:r>
              <a:rPr dirty="0"/>
              <a:t> 2026. </a:t>
            </a:r>
            <a:r>
              <a:rPr dirty="0" err="1"/>
              <a:t>Aquellos</a:t>
            </a:r>
            <a:r>
              <a:rPr dirty="0"/>
              <a:t> </a:t>
            </a:r>
            <a:r>
              <a:rPr dirty="0" err="1"/>
              <a:t>que</a:t>
            </a:r>
            <a:r>
              <a:rPr dirty="0"/>
              <a:t> </a:t>
            </a:r>
            <a:r>
              <a:rPr dirty="0" err="1"/>
              <a:t>tienen</a:t>
            </a:r>
            <a:r>
              <a:rPr dirty="0"/>
              <a:t> entre 30 y 39 </a:t>
            </a:r>
            <a:r>
              <a:rPr dirty="0" err="1"/>
              <a:t>trimestres</a:t>
            </a:r>
            <a:r>
              <a:rPr dirty="0"/>
              <a:t> de </a:t>
            </a:r>
            <a:r>
              <a:rPr dirty="0" err="1"/>
              <a:t>cobertura</a:t>
            </a:r>
            <a:r>
              <a:rPr dirty="0"/>
              <a:t> </a:t>
            </a:r>
            <a:r>
              <a:rPr dirty="0" err="1"/>
              <a:t>pueden</a:t>
            </a:r>
            <a:r>
              <a:rPr dirty="0"/>
              <a:t> </a:t>
            </a:r>
            <a:r>
              <a:rPr dirty="0" err="1"/>
              <a:t>comprar</a:t>
            </a:r>
            <a:r>
              <a:rPr dirty="0"/>
              <a:t> la </a:t>
            </a:r>
            <a:r>
              <a:rPr dirty="0" err="1"/>
              <a:t>Parte</a:t>
            </a:r>
            <a:r>
              <a:rPr dirty="0"/>
              <a:t> A </a:t>
            </a:r>
            <a:r>
              <a:rPr dirty="0" err="1"/>
              <a:t>a</a:t>
            </a:r>
            <a:r>
              <a:rPr dirty="0"/>
              <a:t> </a:t>
            </a:r>
            <a:r>
              <a:rPr dirty="0" err="1"/>
              <a:t>una</a:t>
            </a:r>
            <a:r>
              <a:rPr dirty="0"/>
              <a:t> </a:t>
            </a:r>
            <a:r>
              <a:rPr dirty="0" err="1"/>
              <a:t>tarifa</a:t>
            </a:r>
            <a:r>
              <a:rPr dirty="0"/>
              <a:t> </a:t>
            </a:r>
            <a:r>
              <a:rPr dirty="0" err="1"/>
              <a:t>mensual</a:t>
            </a:r>
            <a:r>
              <a:rPr dirty="0"/>
              <a:t> </a:t>
            </a:r>
            <a:r>
              <a:rPr dirty="0" err="1"/>
              <a:t>reducida</a:t>
            </a:r>
            <a:r>
              <a:rPr dirty="0"/>
              <a:t> de $</a:t>
            </a:r>
            <a:r>
              <a:rPr dirty="0">
                <a:highlight>
                  <a:srgbClr val="FFFF00"/>
                </a:highlight>
              </a:rPr>
              <a:t>285</a:t>
            </a:r>
            <a:r>
              <a:rPr dirty="0"/>
              <a:t> para 2026.</a:t>
            </a:r>
            <a:endParaRPr sz="1000" dirty="0">
              <a:solidFill>
                <a:prstClr val="black"/>
              </a:solidFill>
              <a:latin typeface="Arial" panose="020B0604020202020204" pitchFamily="34" charset="0"/>
              <a:ea typeface="Calibri"/>
              <a:cs typeface="Arial" panose="020B0604020202020204" pitchFamily="34" charset="0"/>
            </a:endParaRPr>
          </a:p>
          <a:p>
            <a:pPr marL="118745" indent="-118745">
              <a:spcBef>
                <a:spcPts val="0"/>
              </a:spcBef>
              <a:spcAft>
                <a:spcPts val="300"/>
              </a:spcAft>
              <a:defRPr sz="1000">
                <a:latin typeface="Arial" panose="020B0604020202020204" pitchFamily="34" charset="0"/>
                <a:cs typeface="Arial" panose="020B0604020202020204" pitchFamily="34" charset="0"/>
              </a:defRPr>
            </a:pPr>
            <a:r>
              <a:rPr dirty="0">
                <a:solidFill>
                  <a:prstClr val="black"/>
                </a:solidFill>
              </a:rPr>
              <a:t>Si no es </a:t>
            </a:r>
            <a:r>
              <a:rPr dirty="0" err="1">
                <a:solidFill>
                  <a:prstClr val="black"/>
                </a:solidFill>
              </a:rPr>
              <a:t>elegible</a:t>
            </a:r>
            <a:r>
              <a:rPr dirty="0">
                <a:solidFill>
                  <a:prstClr val="black"/>
                </a:solidFill>
              </a:rPr>
              <a:t> para la </a:t>
            </a:r>
            <a:r>
              <a:rPr dirty="0" err="1">
                <a:solidFill>
                  <a:prstClr val="black"/>
                </a:solidFill>
              </a:rPr>
              <a:t>Parte</a:t>
            </a:r>
            <a:r>
              <a:rPr dirty="0">
                <a:solidFill>
                  <a:prstClr val="black"/>
                </a:solidFill>
              </a:rPr>
              <a:t> A sin prima y no la </a:t>
            </a:r>
            <a:r>
              <a:rPr dirty="0" err="1">
                <a:solidFill>
                  <a:prstClr val="black"/>
                </a:solidFill>
              </a:rPr>
              <a:t>compra</a:t>
            </a:r>
            <a:r>
              <a:rPr dirty="0">
                <a:solidFill>
                  <a:prstClr val="black"/>
                </a:solidFill>
              </a:rPr>
              <a:t> </a:t>
            </a:r>
            <a:r>
              <a:rPr dirty="0" err="1">
                <a:solidFill>
                  <a:prstClr val="black"/>
                </a:solidFill>
              </a:rPr>
              <a:t>cuando</a:t>
            </a:r>
            <a:r>
              <a:rPr dirty="0">
                <a:solidFill>
                  <a:prstClr val="black"/>
                </a:solidFill>
              </a:rPr>
              <a:t> es </a:t>
            </a:r>
            <a:r>
              <a:rPr dirty="0" err="1">
                <a:solidFill>
                  <a:prstClr val="black"/>
                </a:solidFill>
              </a:rPr>
              <a:t>elegible</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primera</a:t>
            </a:r>
            <a:r>
              <a:rPr dirty="0">
                <a:solidFill>
                  <a:prstClr val="black"/>
                </a:solidFill>
              </a:rPr>
              <a:t> </a:t>
            </a:r>
            <a:r>
              <a:rPr dirty="0" err="1">
                <a:solidFill>
                  <a:prstClr val="black"/>
                </a:solidFill>
              </a:rPr>
              <a:t>vez</a:t>
            </a:r>
            <a:r>
              <a:rPr dirty="0">
                <a:solidFill>
                  <a:prstClr val="black"/>
                </a:solidFill>
              </a:rPr>
              <a:t>, </a:t>
            </a:r>
            <a:r>
              <a:rPr dirty="0" err="1">
                <a:solidFill>
                  <a:prstClr val="black"/>
                </a:solidFill>
              </a:rPr>
              <a:t>su</a:t>
            </a:r>
            <a:r>
              <a:rPr dirty="0">
                <a:solidFill>
                  <a:prstClr val="black"/>
                </a:solidFill>
              </a:rPr>
              <a:t> prima </a:t>
            </a:r>
            <a:r>
              <a:rPr dirty="0" err="1">
                <a:solidFill>
                  <a:prstClr val="black"/>
                </a:solidFill>
              </a:rPr>
              <a:t>mensual</a:t>
            </a:r>
            <a:r>
              <a:rPr dirty="0">
                <a:solidFill>
                  <a:prstClr val="black"/>
                </a:solidFill>
              </a:rPr>
              <a:t> </a:t>
            </a:r>
            <a:r>
              <a:rPr dirty="0" err="1">
                <a:solidFill>
                  <a:prstClr val="black"/>
                </a:solidFill>
              </a:rPr>
              <a:t>puede</a:t>
            </a:r>
            <a:r>
              <a:rPr dirty="0">
                <a:solidFill>
                  <a:prstClr val="black"/>
                </a:solidFill>
              </a:rPr>
              <a:t> </a:t>
            </a:r>
            <a:r>
              <a:rPr dirty="0" err="1">
                <a:solidFill>
                  <a:prstClr val="black"/>
                </a:solidFill>
              </a:rPr>
              <a:t>aumentar</a:t>
            </a:r>
            <a:r>
              <a:rPr dirty="0">
                <a:solidFill>
                  <a:prstClr val="black"/>
                </a:solidFill>
              </a:rPr>
              <a:t> un 10</a:t>
            </a:r>
            <a:r>
              <a:rPr lang="en-US" dirty="0">
                <a:solidFill>
                  <a:prstClr val="black"/>
                </a:solidFill>
              </a:rPr>
              <a:t>%</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cada</a:t>
            </a:r>
            <a:r>
              <a:rPr dirty="0">
                <a:solidFill>
                  <a:prstClr val="black"/>
                </a:solidFill>
              </a:rPr>
              <a:t> 12 meses </a:t>
            </a:r>
            <a:r>
              <a:rPr dirty="0" err="1">
                <a:solidFill>
                  <a:prstClr val="black"/>
                </a:solidFill>
              </a:rPr>
              <a:t>que</a:t>
            </a:r>
            <a:r>
              <a:rPr dirty="0">
                <a:solidFill>
                  <a:prstClr val="black"/>
                </a:solidFill>
              </a:rPr>
              <a:t> no </a:t>
            </a:r>
            <a:r>
              <a:rPr dirty="0" err="1">
                <a:solidFill>
                  <a:prstClr val="black"/>
                </a:solidFill>
              </a:rPr>
              <a:t>tuvo</a:t>
            </a:r>
            <a:r>
              <a:rPr dirty="0">
                <a:solidFill>
                  <a:prstClr val="black"/>
                </a:solidFill>
              </a:rPr>
              <a:t> </a:t>
            </a:r>
            <a:r>
              <a:rPr dirty="0" err="1">
                <a:solidFill>
                  <a:prstClr val="black"/>
                </a:solidFill>
              </a:rPr>
              <a:t>cobertura</a:t>
            </a:r>
            <a:r>
              <a:rPr dirty="0">
                <a:solidFill>
                  <a:prstClr val="black"/>
                </a:solidFill>
              </a:rPr>
              <a:t>. </a:t>
            </a:r>
            <a:r>
              <a:rPr dirty="0" err="1">
                <a:solidFill>
                  <a:prstClr val="black"/>
                </a:solidFill>
              </a:rPr>
              <a:t>Tendrá</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la prima </a:t>
            </a:r>
            <a:r>
              <a:rPr dirty="0" err="1">
                <a:solidFill>
                  <a:prstClr val="black"/>
                </a:solidFill>
              </a:rPr>
              <a:t>más</a:t>
            </a:r>
            <a:r>
              <a:rPr dirty="0">
                <a:solidFill>
                  <a:prstClr val="black"/>
                </a:solidFill>
              </a:rPr>
              <a:t> </a:t>
            </a:r>
            <a:r>
              <a:rPr dirty="0" err="1">
                <a:solidFill>
                  <a:prstClr val="black"/>
                </a:solidFill>
              </a:rPr>
              <a:t>alta</a:t>
            </a:r>
            <a:r>
              <a:rPr dirty="0">
                <a:solidFill>
                  <a:prstClr val="black"/>
                </a:solidFill>
              </a:rPr>
              <a:t> </a:t>
            </a:r>
            <a:r>
              <a:rPr dirty="0" err="1">
                <a:solidFill>
                  <a:prstClr val="black"/>
                </a:solidFill>
              </a:rPr>
              <a:t>durante</a:t>
            </a:r>
            <a:r>
              <a:rPr dirty="0">
                <a:solidFill>
                  <a:prstClr val="black"/>
                </a:solidFill>
              </a:rPr>
              <a:t> </a:t>
            </a:r>
            <a:r>
              <a:rPr dirty="0" err="1">
                <a:solidFill>
                  <a:prstClr val="black"/>
                </a:solidFill>
              </a:rPr>
              <a:t>el</a:t>
            </a:r>
            <a:r>
              <a:rPr dirty="0">
                <a:solidFill>
                  <a:prstClr val="black"/>
                </a:solidFill>
              </a:rPr>
              <a:t> doble de </a:t>
            </a:r>
            <a:r>
              <a:rPr dirty="0" err="1">
                <a:solidFill>
                  <a:prstClr val="black"/>
                </a:solidFill>
              </a:rPr>
              <a:t>años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pudo</a:t>
            </a:r>
            <a:r>
              <a:rPr dirty="0">
                <a:solidFill>
                  <a:prstClr val="black"/>
                </a:solidFill>
              </a:rPr>
              <a:t> </a:t>
            </a:r>
            <a:r>
              <a:rPr dirty="0" err="1">
                <a:solidFill>
                  <a:prstClr val="black"/>
                </a:solidFill>
              </a:rPr>
              <a:t>haber</a:t>
            </a:r>
            <a:r>
              <a:rPr dirty="0">
                <a:solidFill>
                  <a:prstClr val="black"/>
                </a:solidFill>
              </a:rPr>
              <a:t> </a:t>
            </a:r>
            <a:r>
              <a:rPr dirty="0" err="1">
                <a:solidFill>
                  <a:prstClr val="black"/>
                </a:solidFill>
              </a:rPr>
              <a:t>tenido</a:t>
            </a:r>
            <a:r>
              <a:rPr dirty="0">
                <a:solidFill>
                  <a:prstClr val="black"/>
                </a:solidFill>
              </a:rPr>
              <a:t> la </a:t>
            </a:r>
            <a:r>
              <a:rPr dirty="0" err="1">
                <a:solidFill>
                  <a:prstClr val="black"/>
                </a:solidFill>
              </a:rPr>
              <a:t>Parte</a:t>
            </a:r>
            <a:r>
              <a:rPr dirty="0">
                <a:solidFill>
                  <a:prstClr val="black"/>
                </a:solidFill>
              </a:rPr>
              <a:t> A </a:t>
            </a:r>
            <a:r>
              <a:rPr dirty="0" err="1">
                <a:solidFill>
                  <a:prstClr val="black"/>
                </a:solidFill>
              </a:rPr>
              <a:t>pero</a:t>
            </a:r>
            <a:r>
              <a:rPr dirty="0">
                <a:solidFill>
                  <a:prstClr val="black"/>
                </a:solidFill>
              </a:rPr>
              <a:t> no se </a:t>
            </a:r>
            <a:r>
              <a:rPr dirty="0" err="1">
                <a:solidFill>
                  <a:prstClr val="black"/>
                </a:solidFill>
              </a:rPr>
              <a:t>inscribió</a:t>
            </a:r>
            <a:r>
              <a:rPr dirty="0">
                <a:solidFill>
                  <a:prstClr val="black"/>
                </a:solidFill>
              </a:rPr>
              <a:t>. </a:t>
            </a:r>
            <a:r>
              <a:rPr b="1" dirty="0">
                <a:solidFill>
                  <a:prstClr val="black"/>
                </a:solidFill>
              </a:rPr>
              <a:t>NOTA: </a:t>
            </a:r>
            <a:r>
              <a:rPr dirty="0" err="1">
                <a:effectLst/>
                <a:ea typeface="Aptos" panose="020B0004020202020204" pitchFamily="34" charset="0"/>
              </a:rPr>
              <a:t>Algunos</a:t>
            </a:r>
            <a:r>
              <a:rPr dirty="0">
                <a:effectLst/>
                <a:ea typeface="Aptos" panose="020B0004020202020204" pitchFamily="34" charset="0"/>
              </a:rPr>
              <a:t> </a:t>
            </a:r>
            <a:r>
              <a:rPr dirty="0" err="1">
                <a:effectLst/>
                <a:ea typeface="Aptos" panose="020B0004020202020204" pitchFamily="34" charset="0"/>
              </a:rPr>
              <a:t>estados</a:t>
            </a:r>
            <a:r>
              <a:rPr dirty="0">
                <a:effectLst/>
                <a:ea typeface="Aptos" panose="020B0004020202020204" pitchFamily="34" charset="0"/>
              </a:rPr>
              <a:t> </a:t>
            </a:r>
            <a:r>
              <a:rPr dirty="0" err="1">
                <a:effectLst/>
                <a:ea typeface="Aptos" panose="020B0004020202020204" pitchFamily="34" charset="0"/>
              </a:rPr>
              <a:t>tienen</a:t>
            </a:r>
            <a:r>
              <a:rPr dirty="0">
                <a:effectLst/>
                <a:ea typeface="Aptos" panose="020B0004020202020204" pitchFamily="34" charset="0"/>
              </a:rPr>
              <a:t> </a:t>
            </a:r>
            <a:r>
              <a:rPr dirty="0" err="1">
                <a:effectLst/>
                <a:ea typeface="Aptos" panose="020B0004020202020204" pitchFamily="34" charset="0"/>
              </a:rPr>
              <a:t>excepciones</a:t>
            </a:r>
            <a:r>
              <a:rPr dirty="0">
                <a:effectLst/>
                <a:ea typeface="Aptos" panose="020B0004020202020204" pitchFamily="34" charset="0"/>
              </a:rPr>
              <a:t> a las </a:t>
            </a:r>
            <a:r>
              <a:rPr lang="en-US" dirty="0" err="1">
                <a:effectLst/>
                <a:ea typeface="Aptos" panose="020B0004020202020204" pitchFamily="34" charset="0"/>
              </a:rPr>
              <a:t>multas</a:t>
            </a:r>
            <a:r>
              <a:rPr dirty="0">
                <a:effectLst/>
                <a:ea typeface="Aptos" panose="020B0004020202020204" pitchFamily="34" charset="0"/>
              </a:rPr>
              <a:t> </a:t>
            </a:r>
            <a:r>
              <a:rPr dirty="0" err="1">
                <a:effectLst/>
                <a:ea typeface="Aptos" panose="020B0004020202020204" pitchFamily="34" charset="0"/>
              </a:rPr>
              <a:t>por</a:t>
            </a:r>
            <a:r>
              <a:rPr dirty="0">
                <a:effectLst/>
                <a:ea typeface="Aptos" panose="020B0004020202020204" pitchFamily="34" charset="0"/>
              </a:rPr>
              <a:t> </a:t>
            </a:r>
            <a:r>
              <a:rPr dirty="0" err="1">
                <a:effectLst/>
                <a:ea typeface="Aptos" panose="020B0004020202020204" pitchFamily="34" charset="0"/>
              </a:rPr>
              <a:t>inscripción</a:t>
            </a:r>
            <a:r>
              <a:rPr dirty="0">
                <a:effectLst/>
                <a:ea typeface="Aptos" panose="020B0004020202020204" pitchFamily="34" charset="0"/>
              </a:rPr>
              <a:t> </a:t>
            </a:r>
            <a:r>
              <a:rPr dirty="0" err="1">
                <a:effectLst/>
                <a:ea typeface="Aptos" panose="020B0004020202020204" pitchFamily="34" charset="0"/>
              </a:rPr>
              <a:t>tardía</a:t>
            </a:r>
            <a:r>
              <a:rPr dirty="0">
                <a:effectLst/>
                <a:ea typeface="Aptos" panose="020B0004020202020204" pitchFamily="34" charset="0"/>
              </a:rPr>
              <a:t> </a:t>
            </a:r>
            <a:r>
              <a:rPr dirty="0" err="1">
                <a:effectLst/>
                <a:ea typeface="Aptos" panose="020B0004020202020204" pitchFamily="34" charset="0"/>
              </a:rPr>
              <a:t>si</a:t>
            </a:r>
            <a:r>
              <a:rPr dirty="0">
                <a:effectLst/>
                <a:ea typeface="Aptos" panose="020B0004020202020204" pitchFamily="34" charset="0"/>
              </a:rPr>
              <a:t> </a:t>
            </a:r>
            <a:r>
              <a:rPr dirty="0" err="1">
                <a:effectLst/>
                <a:ea typeface="Aptos" panose="020B0004020202020204" pitchFamily="34" charset="0"/>
              </a:rPr>
              <a:t>tiene</a:t>
            </a:r>
            <a:r>
              <a:rPr dirty="0">
                <a:effectLst/>
                <a:ea typeface="Aptos" panose="020B0004020202020204" pitchFamily="34" charset="0"/>
              </a:rPr>
              <a:t> </a:t>
            </a:r>
            <a:r>
              <a:rPr dirty="0" err="1">
                <a:effectLst/>
                <a:ea typeface="Aptos" panose="020B0004020202020204" pitchFamily="34" charset="0"/>
              </a:rPr>
              <a:t>ingresos</a:t>
            </a:r>
            <a:r>
              <a:rPr dirty="0">
                <a:effectLst/>
                <a:ea typeface="Aptos" panose="020B0004020202020204" pitchFamily="34" charset="0"/>
              </a:rPr>
              <a:t> y </a:t>
            </a:r>
            <a:r>
              <a:rPr dirty="0" err="1">
                <a:effectLst/>
                <a:ea typeface="Aptos" panose="020B0004020202020204" pitchFamily="34" charset="0"/>
              </a:rPr>
              <a:t>recursos</a:t>
            </a:r>
            <a:r>
              <a:rPr dirty="0">
                <a:effectLst/>
                <a:ea typeface="Aptos" panose="020B0004020202020204" pitchFamily="34" charset="0"/>
              </a:rPr>
              <a:t> </a:t>
            </a:r>
            <a:r>
              <a:rPr dirty="0" err="1">
                <a:effectLst/>
                <a:ea typeface="Aptos" panose="020B0004020202020204" pitchFamily="34" charset="0"/>
              </a:rPr>
              <a:t>limitados</a:t>
            </a:r>
            <a:r>
              <a:rPr dirty="0">
                <a:effectLst/>
                <a:ea typeface="Aptos" panose="020B0004020202020204" pitchFamily="34" charset="0"/>
              </a:rPr>
              <a:t> y </a:t>
            </a:r>
            <a:r>
              <a:rPr dirty="0" err="1">
                <a:effectLst/>
                <a:ea typeface="Aptos" panose="020B0004020202020204" pitchFamily="34" charset="0"/>
              </a:rPr>
              <a:t>puede</a:t>
            </a:r>
            <a:r>
              <a:rPr dirty="0">
                <a:effectLst/>
                <a:ea typeface="Aptos" panose="020B0004020202020204" pitchFamily="34" charset="0"/>
              </a:rPr>
              <a:t> </a:t>
            </a:r>
            <a:r>
              <a:rPr dirty="0" err="1">
                <a:effectLst/>
                <a:ea typeface="Aptos" panose="020B0004020202020204" pitchFamily="34" charset="0"/>
              </a:rPr>
              <a:t>calificar</a:t>
            </a:r>
            <a:r>
              <a:rPr dirty="0">
                <a:effectLst/>
                <a:ea typeface="Aptos" panose="020B0004020202020204" pitchFamily="34" charset="0"/>
              </a:rPr>
              <a:t> para </a:t>
            </a:r>
            <a:r>
              <a:rPr dirty="0" err="1">
                <a:effectLst/>
                <a:ea typeface="Aptos" panose="020B0004020202020204" pitchFamily="34" charset="0"/>
              </a:rPr>
              <a:t>el</a:t>
            </a:r>
            <a:r>
              <a:rPr dirty="0">
                <a:effectLst/>
                <a:ea typeface="Aptos" panose="020B0004020202020204" pitchFamily="34" charset="0"/>
              </a:rPr>
              <a:t> </a:t>
            </a:r>
            <a:r>
              <a:rPr dirty="0" err="1">
                <a:effectLst/>
                <a:ea typeface="Aptos" panose="020B0004020202020204" pitchFamily="34" charset="0"/>
              </a:rPr>
              <a:t>programa</a:t>
            </a:r>
            <a:r>
              <a:rPr dirty="0">
                <a:effectLst/>
                <a:ea typeface="Aptos" panose="020B0004020202020204" pitchFamily="34" charset="0"/>
              </a:rPr>
              <a:t> de </a:t>
            </a:r>
            <a:r>
              <a:rPr dirty="0" err="1">
                <a:effectLst/>
                <a:ea typeface="Aptos" panose="020B0004020202020204" pitchFamily="34" charset="0"/>
              </a:rPr>
              <a:t>ahorros</a:t>
            </a:r>
            <a:r>
              <a:rPr dirty="0">
                <a:effectLst/>
                <a:ea typeface="Aptos" panose="020B0004020202020204" pitchFamily="34" charset="0"/>
              </a:rPr>
              <a:t> de Medicare QMB. </a:t>
            </a:r>
            <a:r>
              <a:rPr dirty="0" err="1">
                <a:effectLst/>
                <a:ea typeface="Aptos" panose="020B0004020202020204" pitchFamily="34" charset="0"/>
              </a:rPr>
              <a:t>Visite</a:t>
            </a:r>
            <a:r>
              <a:rPr dirty="0">
                <a:effectLst/>
                <a:ea typeface="Aptos" panose="020B0004020202020204" pitchFamily="34" charset="0"/>
              </a:rPr>
              <a:t> </a:t>
            </a:r>
            <a:r>
              <a:rPr u="sng" dirty="0">
                <a:solidFill>
                  <a:srgbClr val="467886"/>
                </a:solidFill>
                <a:effectLst/>
                <a:ea typeface="Aptos" panose="020B0004020202020204" pitchFamily="34" charset="0"/>
                <a:hlinkClick r:id="rId3"/>
              </a:rPr>
              <a:t>secure.SSA.gov/</a:t>
            </a:r>
            <a:r>
              <a:rPr u="sng" dirty="0" err="1">
                <a:solidFill>
                  <a:srgbClr val="467886"/>
                </a:solidFill>
                <a:effectLst/>
                <a:ea typeface="Aptos" panose="020B0004020202020204" pitchFamily="34" charset="0"/>
                <a:hlinkClick r:id="rId3"/>
              </a:rPr>
              <a:t>poms.nsf</a:t>
            </a:r>
            <a:r>
              <a:rPr u="sng" dirty="0">
                <a:solidFill>
                  <a:srgbClr val="467886"/>
                </a:solidFill>
                <a:effectLst/>
                <a:ea typeface="Aptos" panose="020B0004020202020204" pitchFamily="34" charset="0"/>
                <a:hlinkClick r:id="rId3"/>
              </a:rPr>
              <a:t>/</a:t>
            </a:r>
            <a:r>
              <a:rPr u="sng" dirty="0" err="1">
                <a:solidFill>
                  <a:srgbClr val="467886"/>
                </a:solidFill>
                <a:effectLst/>
                <a:ea typeface="Aptos" panose="020B0004020202020204" pitchFamily="34" charset="0"/>
                <a:hlinkClick r:id="rId3"/>
              </a:rPr>
              <a:t>lnx</a:t>
            </a:r>
            <a:r>
              <a:rPr u="sng" dirty="0">
                <a:solidFill>
                  <a:srgbClr val="467886"/>
                </a:solidFill>
                <a:effectLst/>
                <a:ea typeface="Aptos" panose="020B0004020202020204" pitchFamily="34" charset="0"/>
                <a:hlinkClick r:id="rId3"/>
              </a:rPr>
              <a:t>/0600815001#:~:text=Part%20A%20Buy%2Din%20States,-Part%20A%20Buy&amp;text=States%20can%20enroll%20eligible%20individuals,enrollment%20penalties%20do%20not%20apply</a:t>
            </a:r>
            <a:r>
              <a:rPr dirty="0">
                <a:effectLst/>
                <a:ea typeface="Aptos" panose="020B0004020202020204" pitchFamily="34" charset="0"/>
              </a:rPr>
              <a:t>.</a:t>
            </a:r>
            <a:endParaRPr sz="10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Si </a:t>
            </a:r>
            <a:r>
              <a:rPr dirty="0" err="1"/>
              <a:t>tiene</a:t>
            </a:r>
            <a:r>
              <a:rPr dirty="0"/>
              <a:t> </a:t>
            </a:r>
            <a:r>
              <a:rPr dirty="0" err="1"/>
              <a:t>ingresos</a:t>
            </a:r>
            <a:r>
              <a:rPr dirty="0"/>
              <a:t> y </a:t>
            </a:r>
            <a:r>
              <a:rPr dirty="0" err="1"/>
              <a:t>recursos</a:t>
            </a:r>
            <a:r>
              <a:rPr dirty="0"/>
              <a:t> </a:t>
            </a:r>
            <a:r>
              <a:rPr dirty="0" err="1"/>
              <a:t>limitados</a:t>
            </a:r>
            <a:r>
              <a:rPr dirty="0"/>
              <a:t>, </a:t>
            </a:r>
            <a:r>
              <a:rPr dirty="0" err="1"/>
              <a:t>su</a:t>
            </a:r>
            <a:r>
              <a:rPr dirty="0"/>
              <a:t> </a:t>
            </a:r>
            <a:r>
              <a:rPr dirty="0" err="1"/>
              <a:t>estado</a:t>
            </a:r>
            <a:r>
              <a:rPr dirty="0"/>
              <a:t> </a:t>
            </a:r>
            <a:r>
              <a:rPr dirty="0" err="1"/>
              <a:t>puede</a:t>
            </a:r>
            <a:r>
              <a:rPr dirty="0"/>
              <a:t> </a:t>
            </a:r>
            <a:r>
              <a:rPr dirty="0" err="1"/>
              <a:t>ayudarle</a:t>
            </a:r>
            <a:r>
              <a:rPr dirty="0"/>
              <a:t> a </a:t>
            </a:r>
            <a:r>
              <a:rPr dirty="0" err="1"/>
              <a:t>pagar</a:t>
            </a:r>
            <a:r>
              <a:rPr dirty="0"/>
              <a:t> la </a:t>
            </a:r>
            <a:r>
              <a:rPr dirty="0" err="1"/>
              <a:t>Parte</a:t>
            </a:r>
            <a:r>
              <a:rPr dirty="0"/>
              <a:t> A y/o la </a:t>
            </a:r>
            <a:r>
              <a:rPr dirty="0" err="1"/>
              <a:t>Parte</a:t>
            </a:r>
            <a:r>
              <a:rPr dirty="0"/>
              <a:t> B (</a:t>
            </a:r>
            <a:r>
              <a:rPr dirty="0" err="1"/>
              <a:t>consulte</a:t>
            </a:r>
            <a:r>
              <a:rPr dirty="0"/>
              <a:t> </a:t>
            </a:r>
            <a:r>
              <a:rPr dirty="0" err="1"/>
              <a:t>el</a:t>
            </a:r>
            <a:r>
              <a:rPr dirty="0"/>
              <a:t> Tema 6). </a:t>
            </a:r>
            <a:r>
              <a:rPr dirty="0" err="1"/>
              <a:t>Visite</a:t>
            </a:r>
            <a:r>
              <a:rPr dirty="0"/>
              <a:t> </a:t>
            </a:r>
            <a:r>
              <a:rPr dirty="0">
                <a:hlinkClick r:id="rId4"/>
              </a:rPr>
              <a:t>SSA.gov/</a:t>
            </a:r>
            <a:r>
              <a:rPr dirty="0" err="1">
                <a:hlinkClick r:id="rId4"/>
              </a:rPr>
              <a:t>medicare</a:t>
            </a:r>
            <a:r>
              <a:rPr dirty="0">
                <a:hlinkClick r:id="rId4"/>
              </a:rPr>
              <a:t>/sign-up</a:t>
            </a:r>
            <a:r>
              <a:rPr dirty="0"/>
              <a:t> para </a:t>
            </a:r>
            <a:r>
              <a:rPr dirty="0" err="1"/>
              <a:t>obtener</a:t>
            </a:r>
            <a:r>
              <a:rPr dirty="0"/>
              <a:t> </a:t>
            </a:r>
            <a:r>
              <a:rPr dirty="0" err="1"/>
              <a:t>más</a:t>
            </a:r>
            <a:r>
              <a:rPr dirty="0"/>
              <a:t> </a:t>
            </a:r>
            <a:r>
              <a:rPr dirty="0" err="1"/>
              <a:t>información</a:t>
            </a:r>
            <a:r>
              <a:rPr dirty="0"/>
              <a:t> </a:t>
            </a:r>
            <a:r>
              <a:rPr dirty="0" err="1"/>
              <a:t>sobre</a:t>
            </a:r>
            <a:r>
              <a:rPr dirty="0"/>
              <a:t> la prima de la </a:t>
            </a:r>
            <a:r>
              <a:rPr dirty="0" err="1"/>
              <a:t>Parte</a:t>
            </a:r>
            <a:r>
              <a:rPr dirty="0"/>
              <a:t> A. </a:t>
            </a:r>
            <a:endParaRPr sz="10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490048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95699"/>
            <a:ext cx="5759451" cy="5250605"/>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b="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err="1"/>
              <a:t>Notas</a:t>
            </a:r>
            <a:r>
              <a:t> del </a:t>
            </a:r>
            <a:r>
              <a:rPr err="1"/>
              <a:t>presentador</a:t>
            </a:r>
            <a:endParaRP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Un </a:t>
            </a:r>
            <a:r>
              <a:rPr err="1"/>
              <a:t>período</a:t>
            </a:r>
            <a:r>
              <a:t> de </a:t>
            </a:r>
            <a:r>
              <a:rPr err="1"/>
              <a:t>beneficios</a:t>
            </a:r>
            <a:r>
              <a:t> se </a:t>
            </a:r>
            <a:r>
              <a:rPr err="1"/>
              <a:t>refiere</a:t>
            </a:r>
            <a:r>
              <a:t> a la forma </a:t>
            </a:r>
            <a:r>
              <a:rPr err="1"/>
              <a:t>en</a:t>
            </a:r>
            <a:r>
              <a:t> </a:t>
            </a:r>
            <a:r>
              <a:rPr err="1"/>
              <a:t>que</a:t>
            </a:r>
            <a:r>
              <a:t> </a:t>
            </a:r>
            <a:r>
              <a:rPr lang="en-US"/>
              <a:t>Medicare Original</a:t>
            </a:r>
            <a:r>
              <a:t> </a:t>
            </a:r>
            <a:r>
              <a:rPr err="1"/>
              <a:t>mide</a:t>
            </a:r>
            <a:r>
              <a:t> </a:t>
            </a:r>
            <a:r>
              <a:rPr err="1"/>
              <a:t>su</a:t>
            </a:r>
            <a:r>
              <a:t> </a:t>
            </a:r>
            <a:r>
              <a:rPr err="1"/>
              <a:t>uso</a:t>
            </a:r>
            <a:r>
              <a:t> de la </a:t>
            </a:r>
            <a:r>
              <a:rPr err="1"/>
              <a:t>atención</a:t>
            </a:r>
            <a:r>
              <a:t> </a:t>
            </a:r>
            <a:r>
              <a:rPr err="1"/>
              <a:t>hospitalaria</a:t>
            </a:r>
            <a:r>
              <a:t> y de la </a:t>
            </a:r>
            <a:r>
              <a:rPr err="1"/>
              <a:t>atención</a:t>
            </a:r>
            <a:r>
              <a:t> </a:t>
            </a:r>
            <a:r>
              <a:rPr err="1"/>
              <a:t>en</a:t>
            </a:r>
            <a:r>
              <a:t> un </a:t>
            </a:r>
            <a:r>
              <a:rPr err="1"/>
              <a:t>centro</a:t>
            </a:r>
            <a:r>
              <a:t> con </a:t>
            </a:r>
            <a:r>
              <a:rPr err="1"/>
              <a:t>enfermería</a:t>
            </a:r>
            <a:r>
              <a:t> </a:t>
            </a:r>
            <a:r>
              <a:rPr err="1"/>
              <a:t>especializada</a:t>
            </a:r>
            <a:r>
              <a:t> (SNF). Un </a:t>
            </a:r>
            <a:r>
              <a:rPr err="1"/>
              <a:t>período</a:t>
            </a:r>
            <a:r>
              <a:t> de </a:t>
            </a:r>
            <a:r>
              <a:rPr err="1"/>
              <a:t>beneficios</a:t>
            </a:r>
            <a:r>
              <a:t> </a:t>
            </a:r>
            <a:r>
              <a:rPr err="1"/>
              <a:t>comienza</a:t>
            </a:r>
            <a:r>
              <a:t> </a:t>
            </a:r>
            <a:r>
              <a:rPr err="1"/>
              <a:t>el</a:t>
            </a:r>
            <a:r>
              <a:t> día </a:t>
            </a:r>
            <a:r>
              <a:rPr err="1"/>
              <a:t>que</a:t>
            </a:r>
            <a:r>
              <a:t> </a:t>
            </a:r>
            <a:r>
              <a:rPr err="1"/>
              <a:t>usted</a:t>
            </a:r>
            <a:r>
              <a:t> es </a:t>
            </a:r>
            <a:r>
              <a:rPr err="1"/>
              <a:t>admitido</a:t>
            </a:r>
            <a:r>
              <a:t> </a:t>
            </a:r>
            <a:r>
              <a:rPr err="1"/>
              <a:t>como</a:t>
            </a:r>
            <a:r>
              <a:t> </a:t>
            </a:r>
            <a:r>
              <a:rPr err="1"/>
              <a:t>paciente</a:t>
            </a:r>
            <a:r>
              <a:t> </a:t>
            </a:r>
            <a:r>
              <a:rPr err="1"/>
              <a:t>hospitalizado</a:t>
            </a:r>
            <a:r>
              <a:t> </a:t>
            </a:r>
            <a:r>
              <a:rPr err="1"/>
              <a:t>en</a:t>
            </a:r>
            <a:r>
              <a:t> un hospital o SNF. El </a:t>
            </a:r>
            <a:r>
              <a:rPr err="1"/>
              <a:t>período</a:t>
            </a:r>
            <a:r>
              <a:t> de </a:t>
            </a:r>
            <a:r>
              <a:rPr err="1"/>
              <a:t>beneficios</a:t>
            </a:r>
            <a:r>
              <a:t> termina </a:t>
            </a:r>
            <a:r>
              <a:rPr err="1"/>
              <a:t>cuando</a:t>
            </a:r>
            <a:r>
              <a:t> no ha </a:t>
            </a:r>
            <a:r>
              <a:rPr err="1"/>
              <a:t>recibido</a:t>
            </a:r>
            <a:r>
              <a:t> </a:t>
            </a:r>
            <a:r>
              <a:rPr err="1"/>
              <a:t>ningún</a:t>
            </a:r>
            <a:r>
              <a:t> </a:t>
            </a:r>
            <a:r>
              <a:rPr err="1"/>
              <a:t>cuidado</a:t>
            </a:r>
            <a:r>
              <a:t> </a:t>
            </a:r>
            <a:r>
              <a:rPr err="1"/>
              <a:t>hospitalario</a:t>
            </a:r>
            <a:r>
              <a:t> para </a:t>
            </a:r>
            <a:r>
              <a:rPr err="1"/>
              <a:t>pacientes</a:t>
            </a:r>
            <a:r>
              <a:t> </a:t>
            </a:r>
            <a:r>
              <a:rPr err="1"/>
              <a:t>internados</a:t>
            </a:r>
            <a:r>
              <a:t> (o </a:t>
            </a:r>
            <a:r>
              <a:rPr err="1"/>
              <a:t>cuidado</a:t>
            </a:r>
            <a:r>
              <a:t> </a:t>
            </a:r>
            <a:r>
              <a:rPr err="1"/>
              <a:t>especializado</a:t>
            </a:r>
            <a:r>
              <a:t> </a:t>
            </a:r>
            <a:r>
              <a:rPr err="1"/>
              <a:t>en</a:t>
            </a:r>
            <a:r>
              <a:t> un SNF) </a:t>
            </a:r>
            <a:r>
              <a:rPr err="1"/>
              <a:t>durante</a:t>
            </a:r>
            <a:r>
              <a:t> 60 días </a:t>
            </a:r>
            <a:r>
              <a:rPr err="1"/>
              <a:t>seguidos</a:t>
            </a:r>
            <a:r>
              <a:t>. Si </a:t>
            </a:r>
            <a:r>
              <a:rPr err="1"/>
              <a:t>ingresa</a:t>
            </a:r>
            <a:r>
              <a:t> </a:t>
            </a:r>
            <a:r>
              <a:rPr err="1"/>
              <a:t>en</a:t>
            </a:r>
            <a:r>
              <a:t> un hospital o </a:t>
            </a:r>
            <a:r>
              <a:rPr err="1"/>
              <a:t>en</a:t>
            </a:r>
            <a:r>
              <a:t> un SNF </a:t>
            </a:r>
            <a:r>
              <a:rPr err="1"/>
              <a:t>después</a:t>
            </a:r>
            <a:r>
              <a:t> de </a:t>
            </a:r>
            <a:r>
              <a:rPr err="1"/>
              <a:t>que</a:t>
            </a:r>
            <a:r>
              <a:t> </a:t>
            </a:r>
            <a:r>
              <a:rPr err="1"/>
              <a:t>haya</a:t>
            </a:r>
            <a:r>
              <a:t> </a:t>
            </a:r>
            <a:r>
              <a:rPr err="1"/>
              <a:t>terminado</a:t>
            </a:r>
            <a:r>
              <a:t> un </a:t>
            </a:r>
            <a:r>
              <a:rPr err="1"/>
              <a:t>período</a:t>
            </a:r>
            <a:r>
              <a:t> de </a:t>
            </a:r>
            <a:r>
              <a:rPr err="1"/>
              <a:t>beneficios</a:t>
            </a:r>
            <a:r>
              <a:t>, </a:t>
            </a:r>
            <a:r>
              <a:rPr err="1"/>
              <a:t>comienza</a:t>
            </a:r>
            <a:r>
              <a:t> uno nuevo. </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Debe </a:t>
            </a:r>
            <a:r>
              <a:rPr err="1"/>
              <a:t>pagar</a:t>
            </a:r>
            <a:r>
              <a:t> </a:t>
            </a:r>
            <a:r>
              <a:rPr err="1"/>
              <a:t>el</a:t>
            </a:r>
            <a:r>
              <a:t> deducible de </a:t>
            </a:r>
            <a:r>
              <a:rPr err="1"/>
              <a:t>hospitalización</a:t>
            </a:r>
            <a:r>
              <a:t> de la </a:t>
            </a:r>
            <a:r>
              <a:rPr err="1"/>
              <a:t>Parte</a:t>
            </a:r>
            <a:r>
              <a:t> A </a:t>
            </a:r>
            <a:r>
              <a:rPr err="1"/>
              <a:t>por</a:t>
            </a:r>
            <a:r>
              <a:t> </a:t>
            </a:r>
            <a:r>
              <a:rPr err="1"/>
              <a:t>cada</a:t>
            </a:r>
            <a:r>
              <a:t> </a:t>
            </a:r>
            <a:r>
              <a:rPr err="1"/>
              <a:t>período</a:t>
            </a:r>
            <a:r>
              <a:t> de </a:t>
            </a:r>
            <a:r>
              <a:rPr err="1"/>
              <a:t>beneficios</a:t>
            </a:r>
            <a:r>
              <a:t>. No hay </a:t>
            </a:r>
            <a:r>
              <a:rPr err="1"/>
              <a:t>límite</a:t>
            </a:r>
            <a:r>
              <a:t> </a:t>
            </a:r>
            <a:r>
              <a:rPr err="1"/>
              <a:t>en</a:t>
            </a:r>
            <a:r>
              <a:t> la </a:t>
            </a:r>
            <a:r>
              <a:rPr err="1"/>
              <a:t>cantidad</a:t>
            </a:r>
            <a:r>
              <a:t> de </a:t>
            </a:r>
            <a:r>
              <a:rPr err="1"/>
              <a:t>períodos</a:t>
            </a:r>
            <a:r>
              <a:t> de </a:t>
            </a:r>
            <a:r>
              <a:rPr err="1"/>
              <a:t>beneficios</a:t>
            </a:r>
            <a:r>
              <a:t> </a:t>
            </a:r>
            <a:r>
              <a:rPr err="1"/>
              <a:t>que</a:t>
            </a:r>
            <a:r>
              <a:t> </a:t>
            </a:r>
            <a:r>
              <a:rPr err="1"/>
              <a:t>puede</a:t>
            </a:r>
            <a:r>
              <a:t> </a:t>
            </a:r>
            <a:r>
              <a:rPr err="1"/>
              <a:t>tener</a:t>
            </a:r>
            <a:r>
              <a:t>. Los </a:t>
            </a:r>
            <a:r>
              <a:rPr err="1"/>
              <a:t>períodos</a:t>
            </a:r>
            <a:r>
              <a:t> de </a:t>
            </a:r>
            <a:r>
              <a:rPr err="1"/>
              <a:t>beneficios</a:t>
            </a:r>
            <a:r>
              <a:t> </a:t>
            </a:r>
            <a:r>
              <a:rPr err="1"/>
              <a:t>pueden</a:t>
            </a:r>
            <a:r>
              <a:t> </a:t>
            </a:r>
            <a:r>
              <a:rPr err="1"/>
              <a:t>abarcar</a:t>
            </a:r>
            <a:r>
              <a:t> </a:t>
            </a:r>
            <a:r>
              <a:rPr err="1"/>
              <a:t>varios</a:t>
            </a:r>
            <a:r>
              <a:t> </a:t>
            </a:r>
            <a:r>
              <a:rPr err="1"/>
              <a:t>años</a:t>
            </a:r>
            <a:r>
              <a:t> </a:t>
            </a:r>
            <a:r>
              <a:rPr err="1"/>
              <a:t>calendario</a:t>
            </a:r>
            <a:r>
              <a:t>.</a:t>
            </a:r>
          </a:p>
        </p:txBody>
      </p:sp>
    </p:spTree>
    <p:extLst>
      <p:ext uri="{BB962C8B-B14F-4D97-AF65-F5344CB8AC3E}">
        <p14:creationId xmlns:p14="http://schemas.microsoft.com/office/powerpoint/2010/main" val="3370905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90950"/>
            <a:ext cx="5852160" cy="4934797"/>
          </a:xfrm>
        </p:spPr>
        <p:txBody>
          <a:bodyPr/>
          <a:lstStyle/>
          <a:p>
            <a:pPr marL="0" indent="0" defTabSz="966612">
              <a:spcBef>
                <a:spcPts val="0"/>
              </a:spcBef>
              <a:spcAft>
                <a:spcPts val="600"/>
              </a:spcAft>
              <a:buNone/>
              <a:defRPr>
                <a:latin typeface="Arial" panose="020B0604020202020204" pitchFamily="34" charset="0"/>
                <a:cs typeface="Arial" panose="020B0604020202020204" pitchFamily="34" charset="0"/>
              </a:defRPr>
            </a:pPr>
            <a:r>
              <a:rPr b="1">
                <a:solidFill>
                  <a:srgbClr val="000000"/>
                </a:solidFill>
              </a:rPr>
              <a:t>Notas del 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El tema 1 explica las partes de Medicare, las opciones de cobertura, la inscripción automática y los períodos de inscripción. </a:t>
            </a:r>
          </a:p>
          <a:p>
            <a:pPr marL="0" indent="0" defTabSz="966612">
              <a:spcBef>
                <a:spcPts val="0"/>
              </a:spcBef>
              <a:spcAft>
                <a:spcPts val="600"/>
              </a:spcAft>
              <a:buNone/>
            </a:pPr>
            <a:endParaRPr>
              <a:solidFill>
                <a:prstClr val="black"/>
              </a:solidFill>
              <a:latin typeface="Arial" panose="020B0604020202020204" pitchFamily="34" charset="0"/>
              <a:cs typeface="Arial" panose="020B0604020202020204" pitchFamily="34" charset="0"/>
            </a:endParaRPr>
          </a:p>
          <a:p>
            <a:pPr marL="0" indent="0">
              <a:spcBef>
                <a:spcPts val="600"/>
              </a:spcBef>
              <a:buNone/>
            </a:pPr>
            <a:endParaRP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897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74171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09247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21100"/>
            <a:ext cx="5765800" cy="5675449"/>
          </a:xfrm>
        </p:spPr>
        <p:txBody>
          <a:bodyPr/>
          <a:lstStyle/>
          <a:p>
            <a:pPr marL="0" indent="0" defTabSz="966612">
              <a:spcBef>
                <a:spcPts val="0"/>
              </a:spcBef>
              <a:spcAft>
                <a:spcPts val="600"/>
              </a:spcAft>
              <a:buNone/>
              <a:defRPr sz="11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a:spcBef>
                <a:spcPts val="0"/>
              </a:spcBef>
              <a:spcAft>
                <a:spcPts val="600"/>
              </a:spcAft>
              <a:defRPr sz="1100" b="1">
                <a:solidFill>
                  <a:prstClr val="black"/>
                </a:solidFill>
                <a:latin typeface="Arial" panose="020B0604020202020204" pitchFamily="34" charset="0"/>
                <a:cs typeface="Arial" panose="020B0604020202020204" pitchFamily="34" charset="0"/>
              </a:defRPr>
            </a:pPr>
            <a:r>
              <a:rPr dirty="0"/>
              <a:t>Si </a:t>
            </a:r>
            <a:r>
              <a:rPr dirty="0" err="1"/>
              <a:t>ya</a:t>
            </a:r>
            <a:r>
              <a:rPr dirty="0"/>
              <a:t> </a:t>
            </a:r>
            <a:r>
              <a:rPr dirty="0" err="1"/>
              <a:t>está</a:t>
            </a:r>
            <a:r>
              <a:rPr dirty="0"/>
              <a:t> recibiendo </a:t>
            </a:r>
            <a:r>
              <a:rPr dirty="0" err="1"/>
              <a:t>beneficios</a:t>
            </a:r>
            <a:r>
              <a:rPr dirty="0"/>
              <a:t> del Seguro Social o de </a:t>
            </a:r>
            <a:r>
              <a:rPr lang="en-US" dirty="0"/>
              <a:t>Junta de Retiro </a:t>
            </a:r>
            <a:r>
              <a:rPr lang="en-US" dirty="0" err="1"/>
              <a:t>Ferroviario</a:t>
            </a:r>
            <a:r>
              <a:rPr dirty="0"/>
              <a:t>(RRB) al </a:t>
            </a:r>
            <a:r>
              <a:rPr dirty="0" err="1"/>
              <a:t>menos</a:t>
            </a:r>
            <a:r>
              <a:rPr dirty="0"/>
              <a:t> 4 meses antes de </a:t>
            </a:r>
            <a:r>
              <a:rPr dirty="0" err="1"/>
              <a:t>cumplir</a:t>
            </a:r>
            <a:r>
              <a:rPr dirty="0"/>
              <a:t> 65 </a:t>
            </a:r>
            <a:r>
              <a:rPr dirty="0" err="1"/>
              <a:t>años</a:t>
            </a:r>
            <a:r>
              <a:rPr dirty="0"/>
              <a:t>, se le </a:t>
            </a:r>
            <a:r>
              <a:rPr dirty="0" err="1"/>
              <a:t>inscribirá</a:t>
            </a:r>
            <a:r>
              <a:rPr dirty="0"/>
              <a:t> </a:t>
            </a:r>
            <a:r>
              <a:rPr dirty="0" err="1"/>
              <a:t>automáticamente</a:t>
            </a:r>
            <a:r>
              <a:rPr dirty="0"/>
              <a:t> </a:t>
            </a:r>
            <a:r>
              <a:rPr dirty="0" err="1"/>
              <a:t>en</a:t>
            </a:r>
            <a:r>
              <a:rPr dirty="0"/>
              <a:t> la </a:t>
            </a:r>
            <a:r>
              <a:rPr dirty="0" err="1"/>
              <a:t>Parte</a:t>
            </a:r>
            <a:r>
              <a:rPr dirty="0"/>
              <a:t> A sin prima.</a:t>
            </a:r>
          </a:p>
          <a:p>
            <a:pPr marL="119149" indent="-119149">
              <a:spcBef>
                <a:spcPts val="0"/>
              </a:spcBef>
              <a:spcAft>
                <a:spcPts val="600"/>
              </a:spcAft>
              <a:defRPr sz="1100">
                <a:solidFill>
                  <a:prstClr val="black"/>
                </a:solidFill>
                <a:latin typeface="Arial" panose="020B0604020202020204" pitchFamily="34" charset="0"/>
                <a:cs typeface="Arial" panose="020B0604020202020204" pitchFamily="34" charset="0"/>
              </a:defRPr>
            </a:pPr>
            <a:r>
              <a:rPr b="1" dirty="0"/>
              <a:t>Si no </a:t>
            </a:r>
            <a:r>
              <a:rPr b="1" dirty="0" err="1"/>
              <a:t>obtiene</a:t>
            </a:r>
            <a:r>
              <a:rPr b="1" dirty="0"/>
              <a:t> la </a:t>
            </a:r>
            <a:r>
              <a:rPr b="1" dirty="0" err="1"/>
              <a:t>Parte</a:t>
            </a:r>
            <a:r>
              <a:rPr b="1" dirty="0"/>
              <a:t> A </a:t>
            </a:r>
            <a:r>
              <a:rPr b="1" dirty="0" err="1"/>
              <a:t>automáticamente</a:t>
            </a:r>
            <a:r>
              <a:rPr b="1" dirty="0"/>
              <a:t>, </a:t>
            </a:r>
            <a:r>
              <a:rPr b="1" dirty="0" err="1"/>
              <a:t>debería</a:t>
            </a:r>
            <a:r>
              <a:rPr b="1" dirty="0"/>
              <a:t> </a:t>
            </a:r>
            <a:r>
              <a:rPr b="1" dirty="0" err="1"/>
              <a:t>considerar</a:t>
            </a:r>
            <a:r>
              <a:rPr b="1" dirty="0"/>
              <a:t> </a:t>
            </a:r>
            <a:r>
              <a:rPr b="1" dirty="0" err="1"/>
              <a:t>inscribirse</a:t>
            </a:r>
            <a:r>
              <a:rPr b="1" dirty="0"/>
              <a:t> </a:t>
            </a:r>
            <a:r>
              <a:rPr b="1" dirty="0" err="1"/>
              <a:t>en</a:t>
            </a:r>
            <a:r>
              <a:rPr b="1" dirty="0"/>
              <a:t> la </a:t>
            </a:r>
            <a:r>
              <a:rPr b="1" dirty="0" err="1"/>
              <a:t>Parte</a:t>
            </a:r>
            <a:r>
              <a:rPr b="1" dirty="0"/>
              <a:t> A </a:t>
            </a:r>
            <a:r>
              <a:rPr b="1" dirty="0" err="1"/>
              <a:t>cuando</a:t>
            </a:r>
            <a:r>
              <a:rPr b="1" dirty="0"/>
              <a:t> sea </a:t>
            </a:r>
            <a:r>
              <a:rPr b="1" dirty="0" err="1"/>
              <a:t>elegible</a:t>
            </a:r>
            <a:r>
              <a:rPr b="1" dirty="0"/>
              <a:t> </a:t>
            </a:r>
            <a:r>
              <a:rPr b="1" dirty="0" err="1"/>
              <a:t>por</a:t>
            </a:r>
            <a:r>
              <a:rPr b="1" dirty="0"/>
              <a:t> </a:t>
            </a:r>
            <a:r>
              <a:rPr b="1" dirty="0" err="1"/>
              <a:t>primera</a:t>
            </a:r>
            <a:r>
              <a:rPr b="1" dirty="0"/>
              <a:t> </a:t>
            </a:r>
            <a:r>
              <a:rPr b="1" dirty="0" err="1"/>
              <a:t>vez</a:t>
            </a:r>
            <a:r>
              <a:rPr b="1" dirty="0"/>
              <a:t> </a:t>
            </a:r>
            <a:r>
              <a:rPr dirty="0"/>
              <a:t>(</a:t>
            </a:r>
            <a:r>
              <a:rPr dirty="0" err="1"/>
              <a:t>durante</a:t>
            </a:r>
            <a:r>
              <a:rPr dirty="0"/>
              <a:t> </a:t>
            </a:r>
            <a:r>
              <a:rPr dirty="0" err="1"/>
              <a:t>su</a:t>
            </a:r>
            <a:r>
              <a:rPr dirty="0"/>
              <a:t> </a:t>
            </a:r>
            <a:r>
              <a:rPr dirty="0" err="1"/>
              <a:t>período</a:t>
            </a:r>
            <a:r>
              <a:rPr dirty="0"/>
              <a:t> </a:t>
            </a:r>
            <a:r>
              <a:rPr dirty="0" err="1"/>
              <a:t>inicial</a:t>
            </a:r>
            <a:r>
              <a:rPr dirty="0"/>
              <a:t> de </a:t>
            </a:r>
            <a:r>
              <a:rPr dirty="0" err="1"/>
              <a:t>inscripción</a:t>
            </a:r>
            <a:r>
              <a:rPr dirty="0"/>
              <a:t> [IEP]). La </a:t>
            </a:r>
            <a:r>
              <a:rPr dirty="0" err="1"/>
              <a:t>mayoría</a:t>
            </a:r>
            <a:r>
              <a:rPr dirty="0"/>
              <a:t> de las personas no </a:t>
            </a:r>
            <a:r>
              <a:rPr dirty="0" err="1"/>
              <a:t>paga</a:t>
            </a:r>
            <a:r>
              <a:rPr dirty="0"/>
              <a:t> </a:t>
            </a:r>
            <a:r>
              <a:rPr dirty="0" err="1"/>
              <a:t>una</a:t>
            </a:r>
            <a:r>
              <a:rPr dirty="0"/>
              <a:t> prima </a:t>
            </a:r>
            <a:r>
              <a:rPr dirty="0" err="1"/>
              <a:t>mensual</a:t>
            </a:r>
            <a:r>
              <a:rPr dirty="0"/>
              <a:t> </a:t>
            </a:r>
            <a:r>
              <a:rPr dirty="0" err="1"/>
              <a:t>por</a:t>
            </a:r>
            <a:r>
              <a:rPr dirty="0"/>
              <a:t> la </a:t>
            </a:r>
            <a:r>
              <a:rPr dirty="0" err="1"/>
              <a:t>cobertura</a:t>
            </a:r>
            <a:r>
              <a:rPr dirty="0"/>
              <a:t> de la </a:t>
            </a:r>
            <a:r>
              <a:rPr dirty="0" err="1"/>
              <a:t>Parte</a:t>
            </a:r>
            <a:r>
              <a:rPr dirty="0"/>
              <a:t> A </a:t>
            </a:r>
            <a:r>
              <a:rPr dirty="0" err="1"/>
              <a:t>porque</a:t>
            </a:r>
            <a:r>
              <a:rPr dirty="0"/>
              <a:t> </a:t>
            </a:r>
            <a:r>
              <a:rPr dirty="0" err="1"/>
              <a:t>ellas</a:t>
            </a:r>
            <a:r>
              <a:rPr dirty="0"/>
              <a:t> o </a:t>
            </a:r>
            <a:r>
              <a:rPr lang="en-US" dirty="0"/>
              <a:t>sus </a:t>
            </a:r>
            <a:r>
              <a:rPr lang="en-US" dirty="0" err="1"/>
              <a:t>cónyuges</a:t>
            </a:r>
            <a:r>
              <a:rPr dirty="0"/>
              <a:t> </a:t>
            </a:r>
            <a:r>
              <a:rPr dirty="0" err="1"/>
              <a:t>pagaron</a:t>
            </a:r>
            <a:r>
              <a:rPr dirty="0"/>
              <a:t> </a:t>
            </a:r>
            <a:r>
              <a:rPr dirty="0" err="1"/>
              <a:t>impuestos</a:t>
            </a:r>
            <a:r>
              <a:rPr dirty="0"/>
              <a:t> de Medicare </a:t>
            </a:r>
            <a:r>
              <a:rPr dirty="0" err="1"/>
              <a:t>mientras</a:t>
            </a:r>
            <a:r>
              <a:rPr dirty="0"/>
              <a:t> </a:t>
            </a:r>
            <a:r>
              <a:rPr dirty="0" err="1"/>
              <a:t>trabajaban</a:t>
            </a:r>
            <a:r>
              <a:rPr dirty="0"/>
              <a:t>.</a:t>
            </a:r>
          </a:p>
          <a:p>
            <a:pPr marL="119149" indent="-119149">
              <a:spcBef>
                <a:spcPts val="0"/>
              </a:spcBef>
              <a:spcAft>
                <a:spcPts val="600"/>
              </a:spcAft>
              <a:defRPr sz="1100">
                <a:solidFill>
                  <a:prstClr val="black"/>
                </a:solidFill>
                <a:latin typeface="Arial" panose="020B0604020202020204" pitchFamily="34" charset="0"/>
                <a:cs typeface="Arial" panose="020B0604020202020204" pitchFamily="34" charset="0"/>
              </a:defRPr>
            </a:pPr>
            <a:r>
              <a:rPr b="1" dirty="0"/>
              <a:t>Si no es </a:t>
            </a:r>
            <a:r>
              <a:rPr b="1" dirty="0" err="1"/>
              <a:t>elegible</a:t>
            </a:r>
            <a:r>
              <a:rPr b="1" dirty="0"/>
              <a:t> para la </a:t>
            </a:r>
            <a:r>
              <a:rPr b="1" dirty="0" err="1"/>
              <a:t>Parte</a:t>
            </a:r>
            <a:r>
              <a:rPr b="1" dirty="0"/>
              <a:t> A sin prima, y no la </a:t>
            </a:r>
            <a:r>
              <a:rPr b="1" dirty="0" err="1"/>
              <a:t>compra</a:t>
            </a:r>
            <a:r>
              <a:rPr b="1" dirty="0"/>
              <a:t> </a:t>
            </a:r>
            <a:r>
              <a:rPr b="1" dirty="0" err="1"/>
              <a:t>cuando</a:t>
            </a:r>
            <a:r>
              <a:rPr b="1" dirty="0"/>
              <a:t> es </a:t>
            </a:r>
            <a:r>
              <a:rPr b="1" dirty="0" err="1"/>
              <a:t>elegible</a:t>
            </a:r>
            <a:r>
              <a:rPr b="1" dirty="0"/>
              <a:t> </a:t>
            </a:r>
            <a:r>
              <a:rPr b="1" dirty="0" err="1"/>
              <a:t>por</a:t>
            </a:r>
            <a:r>
              <a:rPr b="1" dirty="0"/>
              <a:t> </a:t>
            </a:r>
            <a:r>
              <a:rPr b="1" dirty="0" err="1"/>
              <a:t>primera</a:t>
            </a:r>
            <a:r>
              <a:rPr b="1" dirty="0"/>
              <a:t> </a:t>
            </a:r>
            <a:r>
              <a:rPr b="1" dirty="0" err="1"/>
              <a:t>vez</a:t>
            </a:r>
            <a:r>
              <a:rPr b="1" dirty="0"/>
              <a:t>, </a:t>
            </a:r>
            <a:r>
              <a:rPr b="1" dirty="0" err="1"/>
              <a:t>su</a:t>
            </a:r>
            <a:r>
              <a:rPr b="1" dirty="0"/>
              <a:t> prima </a:t>
            </a:r>
            <a:r>
              <a:rPr b="1" dirty="0" err="1"/>
              <a:t>mensual</a:t>
            </a:r>
            <a:r>
              <a:rPr b="1" dirty="0"/>
              <a:t> </a:t>
            </a:r>
            <a:r>
              <a:rPr b="1" dirty="0" err="1"/>
              <a:t>puede</a:t>
            </a:r>
            <a:r>
              <a:rPr b="1" dirty="0"/>
              <a:t> </a:t>
            </a:r>
            <a:r>
              <a:rPr b="1" dirty="0" err="1"/>
              <a:t>aumentar</a:t>
            </a:r>
            <a:r>
              <a:rPr b="1" dirty="0"/>
              <a:t> un 10</a:t>
            </a:r>
            <a:r>
              <a:rPr lang="en-US" b="1" dirty="0"/>
              <a:t>%</a:t>
            </a:r>
            <a:r>
              <a:rPr b="1" dirty="0"/>
              <a:t>. </a:t>
            </a:r>
            <a:r>
              <a:rPr dirty="0" err="1"/>
              <a:t>Tendrá</a:t>
            </a:r>
            <a:r>
              <a:rPr dirty="0"/>
              <a:t> </a:t>
            </a:r>
            <a:r>
              <a:rPr dirty="0" err="1"/>
              <a:t>que</a:t>
            </a:r>
            <a:r>
              <a:rPr dirty="0"/>
              <a:t> </a:t>
            </a:r>
            <a:r>
              <a:rPr dirty="0" err="1"/>
              <a:t>pagar</a:t>
            </a:r>
            <a:r>
              <a:rPr dirty="0"/>
              <a:t> la prima </a:t>
            </a:r>
            <a:r>
              <a:rPr dirty="0" err="1"/>
              <a:t>más</a:t>
            </a:r>
            <a:r>
              <a:rPr dirty="0"/>
              <a:t> </a:t>
            </a:r>
            <a:r>
              <a:rPr dirty="0" err="1"/>
              <a:t>alta</a:t>
            </a:r>
            <a:r>
              <a:rPr dirty="0"/>
              <a:t> </a:t>
            </a:r>
            <a:r>
              <a:rPr dirty="0" err="1"/>
              <a:t>durante</a:t>
            </a:r>
            <a:r>
              <a:rPr dirty="0"/>
              <a:t> </a:t>
            </a:r>
            <a:r>
              <a:rPr dirty="0" err="1"/>
              <a:t>el</a:t>
            </a:r>
            <a:r>
              <a:rPr dirty="0"/>
              <a:t> doble de </a:t>
            </a:r>
            <a:r>
              <a:rPr dirty="0" err="1"/>
              <a:t>años</a:t>
            </a:r>
            <a:r>
              <a:rPr dirty="0"/>
              <a:t> </a:t>
            </a:r>
            <a:r>
              <a:rPr dirty="0" err="1"/>
              <a:t>que</a:t>
            </a:r>
            <a:r>
              <a:rPr dirty="0"/>
              <a:t> </a:t>
            </a:r>
            <a:r>
              <a:rPr dirty="0" err="1"/>
              <a:t>podría</a:t>
            </a:r>
            <a:r>
              <a:rPr dirty="0"/>
              <a:t> </a:t>
            </a:r>
            <a:r>
              <a:rPr dirty="0" err="1"/>
              <a:t>haber</a:t>
            </a:r>
            <a:r>
              <a:rPr dirty="0"/>
              <a:t> </a:t>
            </a:r>
            <a:r>
              <a:rPr dirty="0" err="1"/>
              <a:t>tenido</a:t>
            </a:r>
            <a:r>
              <a:rPr dirty="0"/>
              <a:t> la </a:t>
            </a:r>
            <a:r>
              <a:rPr dirty="0" err="1"/>
              <a:t>Parte</a:t>
            </a:r>
            <a:r>
              <a:rPr dirty="0"/>
              <a:t> A </a:t>
            </a:r>
            <a:r>
              <a:rPr dirty="0" err="1"/>
              <a:t>pero</a:t>
            </a:r>
            <a:r>
              <a:rPr dirty="0"/>
              <a:t> no se </a:t>
            </a:r>
            <a:r>
              <a:rPr dirty="0" err="1"/>
              <a:t>inscribió</a:t>
            </a:r>
            <a:r>
              <a:rPr dirty="0"/>
              <a:t>. La </a:t>
            </a:r>
            <a:r>
              <a:rPr lang="en-US" dirty="0" err="1"/>
              <a:t>multa</a:t>
            </a:r>
            <a:r>
              <a:rPr lang="en-US" dirty="0"/>
              <a:t> </a:t>
            </a:r>
            <a:r>
              <a:rPr dirty="0" err="1"/>
              <a:t>por</a:t>
            </a:r>
            <a:r>
              <a:rPr dirty="0"/>
              <a:t> </a:t>
            </a:r>
            <a:r>
              <a:rPr dirty="0" err="1"/>
              <a:t>inscripción</a:t>
            </a:r>
            <a:r>
              <a:rPr dirty="0"/>
              <a:t> </a:t>
            </a:r>
            <a:r>
              <a:rPr dirty="0" err="1"/>
              <a:t>tardía</a:t>
            </a:r>
            <a:r>
              <a:rPr dirty="0"/>
              <a:t> de la </a:t>
            </a:r>
            <a:r>
              <a:rPr dirty="0" err="1"/>
              <a:t>Parte</a:t>
            </a:r>
            <a:r>
              <a:rPr dirty="0"/>
              <a:t> A se </a:t>
            </a:r>
            <a:r>
              <a:rPr dirty="0" err="1"/>
              <a:t>aplica</a:t>
            </a:r>
            <a:r>
              <a:rPr dirty="0"/>
              <a:t> </a:t>
            </a:r>
            <a:r>
              <a:rPr dirty="0" err="1"/>
              <a:t>después</a:t>
            </a:r>
            <a:r>
              <a:rPr dirty="0"/>
              <a:t> de </a:t>
            </a:r>
            <a:r>
              <a:rPr dirty="0" err="1"/>
              <a:t>que</a:t>
            </a:r>
            <a:r>
              <a:rPr dirty="0"/>
              <a:t> </a:t>
            </a:r>
            <a:r>
              <a:rPr dirty="0" err="1"/>
              <a:t>hayan</a:t>
            </a:r>
            <a:r>
              <a:rPr dirty="0"/>
              <a:t> </a:t>
            </a:r>
            <a:r>
              <a:rPr dirty="0" err="1"/>
              <a:t>transcurrido</a:t>
            </a:r>
            <a:r>
              <a:rPr dirty="0"/>
              <a:t> 12 meses </a:t>
            </a:r>
            <a:r>
              <a:rPr dirty="0" err="1"/>
              <a:t>desde</a:t>
            </a:r>
            <a:r>
              <a:rPr dirty="0"/>
              <a:t> </a:t>
            </a:r>
            <a:r>
              <a:rPr dirty="0" err="1"/>
              <a:t>el</a:t>
            </a:r>
            <a:r>
              <a:rPr dirty="0"/>
              <a:t> </a:t>
            </a:r>
            <a:r>
              <a:rPr dirty="0" err="1"/>
              <a:t>último</a:t>
            </a:r>
            <a:r>
              <a:rPr dirty="0"/>
              <a:t> día del IEP hasta la </a:t>
            </a:r>
            <a:r>
              <a:rPr dirty="0" err="1"/>
              <a:t>última</a:t>
            </a:r>
            <a:r>
              <a:rPr dirty="0"/>
              <a:t> </a:t>
            </a:r>
            <a:r>
              <a:rPr dirty="0" err="1"/>
              <a:t>fecha</a:t>
            </a:r>
            <a:r>
              <a:rPr dirty="0"/>
              <a:t> del </a:t>
            </a:r>
            <a:r>
              <a:rPr dirty="0" err="1"/>
              <a:t>período</a:t>
            </a:r>
            <a:r>
              <a:rPr dirty="0"/>
              <a:t> de </a:t>
            </a:r>
            <a:r>
              <a:rPr dirty="0" err="1"/>
              <a:t>inscripción</a:t>
            </a:r>
            <a:r>
              <a:rPr dirty="0"/>
              <a:t> </a:t>
            </a:r>
            <a:r>
              <a:rPr dirty="0" err="1"/>
              <a:t>que</a:t>
            </a:r>
            <a:r>
              <a:rPr dirty="0"/>
              <a:t> </a:t>
            </a:r>
            <a:r>
              <a:rPr dirty="0" err="1"/>
              <a:t>usted</a:t>
            </a:r>
            <a:r>
              <a:rPr dirty="0"/>
              <a:t> </a:t>
            </a:r>
            <a:r>
              <a:rPr dirty="0" err="1"/>
              <a:t>utilizó</a:t>
            </a:r>
            <a:r>
              <a:rPr dirty="0"/>
              <a:t> para </a:t>
            </a:r>
            <a:r>
              <a:rPr dirty="0" err="1"/>
              <a:t>inscribirse</a:t>
            </a:r>
            <a:r>
              <a:rPr dirty="0"/>
              <a:t>. En </a:t>
            </a:r>
            <a:r>
              <a:rPr dirty="0" err="1"/>
              <a:t>otras</a:t>
            </a:r>
            <a:r>
              <a:rPr dirty="0"/>
              <a:t> palabras, </a:t>
            </a:r>
            <a:r>
              <a:rPr dirty="0" err="1"/>
              <a:t>si</a:t>
            </a:r>
            <a:r>
              <a:rPr dirty="0"/>
              <a:t> es </a:t>
            </a:r>
            <a:r>
              <a:rPr dirty="0" err="1"/>
              <a:t>menos</a:t>
            </a:r>
            <a:r>
              <a:rPr dirty="0"/>
              <a:t> de 12 meses, la </a:t>
            </a:r>
            <a:r>
              <a:rPr lang="en-US" dirty="0" err="1"/>
              <a:t>multa</a:t>
            </a:r>
            <a:r>
              <a:rPr lang="en-US" dirty="0"/>
              <a:t> </a:t>
            </a:r>
            <a:r>
              <a:rPr dirty="0"/>
              <a:t>no se </a:t>
            </a:r>
            <a:r>
              <a:rPr dirty="0" err="1"/>
              <a:t>aplicará</a:t>
            </a:r>
            <a:r>
              <a:rPr dirty="0"/>
              <a:t>. </a:t>
            </a:r>
          </a:p>
          <a:p>
            <a:pPr marL="119149" indent="-119149">
              <a:spcBef>
                <a:spcPts val="0"/>
              </a:spcBef>
              <a:spcAft>
                <a:spcPts val="600"/>
              </a:spcAft>
              <a:defRPr sz="1100">
                <a:latin typeface="Arial" panose="020B0604020202020204" pitchFamily="34" charset="0"/>
                <a:cs typeface="Arial" panose="020B0604020202020204" pitchFamily="34" charset="0"/>
              </a:defRPr>
            </a:pPr>
            <a:r>
              <a:rPr b="1" dirty="0">
                <a:solidFill>
                  <a:prstClr val="black"/>
                </a:solidFill>
              </a:rPr>
              <a:t>No es </a:t>
            </a:r>
            <a:r>
              <a:rPr b="1" dirty="0" err="1">
                <a:solidFill>
                  <a:prstClr val="black"/>
                </a:solidFill>
              </a:rPr>
              <a:t>elegible</a:t>
            </a:r>
            <a:r>
              <a:rPr b="1" dirty="0">
                <a:solidFill>
                  <a:prstClr val="black"/>
                </a:solidFill>
              </a:rPr>
              <a:t> para </a:t>
            </a:r>
            <a:r>
              <a:rPr b="1" dirty="0" err="1">
                <a:solidFill>
                  <a:prstClr val="black"/>
                </a:solidFill>
              </a:rPr>
              <a:t>contribuir</a:t>
            </a:r>
            <a:r>
              <a:rPr b="1" dirty="0">
                <a:solidFill>
                  <a:prstClr val="black"/>
                </a:solidFill>
              </a:rPr>
              <a:t> a </a:t>
            </a:r>
            <a:r>
              <a:rPr b="1" dirty="0" err="1">
                <a:solidFill>
                  <a:prstClr val="black"/>
                </a:solidFill>
              </a:rPr>
              <a:t>una</a:t>
            </a:r>
            <a:r>
              <a:rPr b="1" dirty="0">
                <a:solidFill>
                  <a:prstClr val="black"/>
                </a:solidFill>
              </a:rPr>
              <a:t> </a:t>
            </a:r>
            <a:r>
              <a:rPr b="1" dirty="0" err="1">
                <a:solidFill>
                  <a:prstClr val="black"/>
                </a:solidFill>
              </a:rPr>
              <a:t>cuenta</a:t>
            </a:r>
            <a:r>
              <a:rPr b="1" dirty="0">
                <a:solidFill>
                  <a:prstClr val="black"/>
                </a:solidFill>
              </a:rPr>
              <a:t> de </a:t>
            </a:r>
            <a:r>
              <a:rPr b="1" dirty="0" err="1">
                <a:solidFill>
                  <a:prstClr val="black"/>
                </a:solidFill>
              </a:rPr>
              <a:t>ahorros</a:t>
            </a:r>
            <a:r>
              <a:rPr b="1" dirty="0">
                <a:solidFill>
                  <a:prstClr val="black"/>
                </a:solidFill>
              </a:rPr>
              <a:t> para la </a:t>
            </a:r>
            <a:r>
              <a:rPr b="1" dirty="0" err="1">
                <a:solidFill>
                  <a:prstClr val="black"/>
                </a:solidFill>
              </a:rPr>
              <a:t>salud</a:t>
            </a:r>
            <a:r>
              <a:rPr b="1" dirty="0">
                <a:solidFill>
                  <a:prstClr val="black"/>
                </a:solidFill>
              </a:rPr>
              <a:t> (HSA) </a:t>
            </a:r>
            <a:r>
              <a:rPr b="1" dirty="0" err="1">
                <a:solidFill>
                  <a:prstClr val="black"/>
                </a:solidFill>
              </a:rPr>
              <a:t>después</a:t>
            </a:r>
            <a:r>
              <a:rPr b="1" dirty="0">
                <a:solidFill>
                  <a:prstClr val="black"/>
                </a:solidFill>
              </a:rPr>
              <a:t> de </a:t>
            </a:r>
            <a:r>
              <a:rPr b="1" dirty="0" err="1">
                <a:solidFill>
                  <a:prstClr val="black"/>
                </a:solidFill>
              </a:rPr>
              <a:t>obtener</a:t>
            </a:r>
            <a:r>
              <a:rPr b="1" dirty="0">
                <a:solidFill>
                  <a:prstClr val="black"/>
                </a:solidFill>
              </a:rPr>
              <a:t> Medicare. </a:t>
            </a:r>
            <a:r>
              <a:rPr dirty="0">
                <a:solidFill>
                  <a:prstClr val="black"/>
                </a:solidFill>
              </a:rPr>
              <a:t>Para </a:t>
            </a:r>
            <a:r>
              <a:rPr dirty="0" err="1">
                <a:solidFill>
                  <a:prstClr val="black"/>
                </a:solidFill>
              </a:rPr>
              <a:t>evitar</a:t>
            </a:r>
            <a:r>
              <a:rPr dirty="0">
                <a:solidFill>
                  <a:prstClr val="black"/>
                </a:solidFill>
              </a:rPr>
              <a:t> </a:t>
            </a:r>
            <a:r>
              <a:rPr dirty="0" err="1">
                <a:solidFill>
                  <a:prstClr val="black"/>
                </a:solidFill>
              </a:rPr>
              <a:t>una</a:t>
            </a:r>
            <a:r>
              <a:rPr dirty="0">
                <a:solidFill>
                  <a:prstClr val="black"/>
                </a:solidFill>
              </a:rPr>
              <a:t> </a:t>
            </a:r>
            <a:r>
              <a:rPr lang="en-US" dirty="0" err="1">
                <a:solidFill>
                  <a:prstClr val="black"/>
                </a:solidFill>
              </a:rPr>
              <a:t>multa</a:t>
            </a:r>
            <a:r>
              <a:rPr dirty="0">
                <a:solidFill>
                  <a:prstClr val="black"/>
                </a:solidFill>
              </a:rPr>
              <a:t> fiscal, </a:t>
            </a:r>
            <a:r>
              <a:rPr dirty="0" err="1">
                <a:solidFill>
                  <a:prstClr val="black"/>
                </a:solidFill>
              </a:rPr>
              <a:t>debe</a:t>
            </a:r>
            <a:r>
              <a:rPr dirty="0">
                <a:solidFill>
                  <a:prstClr val="black"/>
                </a:solidFill>
              </a:rPr>
              <a:t> </a:t>
            </a:r>
            <a:r>
              <a:rPr dirty="0" err="1">
                <a:solidFill>
                  <a:prstClr val="black"/>
                </a:solidFill>
              </a:rPr>
              <a:t>hacer</a:t>
            </a:r>
            <a:r>
              <a:rPr dirty="0">
                <a:solidFill>
                  <a:prstClr val="black"/>
                </a:solidFill>
              </a:rPr>
              <a:t> </a:t>
            </a:r>
            <a:r>
              <a:rPr dirty="0" err="1">
                <a:solidFill>
                  <a:prstClr val="black"/>
                </a:solidFill>
              </a:rPr>
              <a:t>su</a:t>
            </a:r>
            <a:r>
              <a:rPr dirty="0">
                <a:solidFill>
                  <a:prstClr val="black"/>
                </a:solidFill>
              </a:rPr>
              <a:t> </a:t>
            </a:r>
            <a:r>
              <a:rPr dirty="0" err="1">
                <a:solidFill>
                  <a:prstClr val="black"/>
                </a:solidFill>
              </a:rPr>
              <a:t>última</a:t>
            </a:r>
            <a:r>
              <a:rPr dirty="0">
                <a:solidFill>
                  <a:prstClr val="black"/>
                </a:solidFill>
              </a:rPr>
              <a:t> </a:t>
            </a:r>
            <a:r>
              <a:rPr dirty="0" err="1">
                <a:solidFill>
                  <a:prstClr val="black"/>
                </a:solidFill>
              </a:rPr>
              <a:t>contribución</a:t>
            </a:r>
            <a:r>
              <a:rPr dirty="0">
                <a:solidFill>
                  <a:prstClr val="black"/>
                </a:solidFill>
              </a:rPr>
              <a:t> a la HSA </a:t>
            </a:r>
            <a:r>
              <a:rPr dirty="0" err="1">
                <a:solidFill>
                  <a:prstClr val="black"/>
                </a:solidFill>
              </a:rPr>
              <a:t>el</a:t>
            </a:r>
            <a:r>
              <a:rPr dirty="0">
                <a:solidFill>
                  <a:prstClr val="black"/>
                </a:solidFill>
              </a:rPr>
              <a:t> </a:t>
            </a:r>
            <a:r>
              <a:rPr dirty="0" err="1">
                <a:solidFill>
                  <a:prstClr val="black"/>
                </a:solidFill>
              </a:rPr>
              <a:t>mes</a:t>
            </a:r>
            <a:r>
              <a:rPr dirty="0">
                <a:solidFill>
                  <a:prstClr val="black"/>
                </a:solidFill>
              </a:rPr>
              <a:t> anterior a </a:t>
            </a:r>
            <a:r>
              <a:rPr dirty="0" err="1">
                <a:solidFill>
                  <a:prstClr val="black"/>
                </a:solidFill>
              </a:rPr>
              <a:t>que</a:t>
            </a:r>
            <a:r>
              <a:rPr dirty="0">
                <a:solidFill>
                  <a:prstClr val="black"/>
                </a:solidFill>
              </a:rPr>
              <a:t> </a:t>
            </a:r>
            <a:r>
              <a:rPr dirty="0" err="1">
                <a:solidFill>
                  <a:prstClr val="black"/>
                </a:solidFill>
              </a:rPr>
              <a:t>comience</a:t>
            </a:r>
            <a:r>
              <a:rPr dirty="0">
                <a:solidFill>
                  <a:prstClr val="black"/>
                </a:solidFill>
              </a:rPr>
              <a:t> </a:t>
            </a:r>
            <a:r>
              <a:rPr dirty="0" err="1">
                <a:solidFill>
                  <a:prstClr val="black"/>
                </a:solidFill>
              </a:rPr>
              <a:t>su</a:t>
            </a:r>
            <a:r>
              <a:rPr dirty="0">
                <a:solidFill>
                  <a:prstClr val="black"/>
                </a:solidFill>
              </a:rPr>
              <a:t> </a:t>
            </a:r>
            <a:r>
              <a:rPr dirty="0" err="1">
                <a:solidFill>
                  <a:prstClr val="black"/>
                </a:solidFill>
              </a:rPr>
              <a:t>cobertura</a:t>
            </a:r>
            <a:r>
              <a:rPr dirty="0">
                <a:solidFill>
                  <a:prstClr val="black"/>
                </a:solidFill>
              </a:rPr>
              <a:t> de la </a:t>
            </a:r>
            <a:r>
              <a:rPr dirty="0" err="1">
                <a:solidFill>
                  <a:prstClr val="black"/>
                </a:solidFill>
              </a:rPr>
              <a:t>Parte</a:t>
            </a:r>
            <a:r>
              <a:rPr dirty="0">
                <a:solidFill>
                  <a:prstClr val="black"/>
                </a:solidFill>
              </a:rPr>
              <a:t> A. Su </a:t>
            </a:r>
            <a:r>
              <a:rPr dirty="0" err="1">
                <a:solidFill>
                  <a:prstClr val="black"/>
                </a:solidFill>
              </a:rPr>
              <a:t>Parte</a:t>
            </a:r>
            <a:r>
              <a:rPr dirty="0">
                <a:solidFill>
                  <a:prstClr val="black"/>
                </a:solidFill>
              </a:rPr>
              <a:t> A </a:t>
            </a:r>
            <a:r>
              <a:rPr dirty="0" err="1">
                <a:solidFill>
                  <a:prstClr val="black"/>
                </a:solidFill>
              </a:rPr>
              <a:t>puede</a:t>
            </a:r>
            <a:r>
              <a:rPr dirty="0">
                <a:solidFill>
                  <a:prstClr val="black"/>
                </a:solidFill>
              </a:rPr>
              <a:t> ser </a:t>
            </a:r>
            <a:r>
              <a:rPr dirty="0" err="1">
                <a:solidFill>
                  <a:prstClr val="black"/>
                </a:solidFill>
              </a:rPr>
              <a:t>retroactiva</a:t>
            </a:r>
            <a:r>
              <a:rPr dirty="0">
                <a:solidFill>
                  <a:prstClr val="black"/>
                </a:solidFill>
              </a:rPr>
              <a:t> hasta 6 meses, </a:t>
            </a:r>
            <a:r>
              <a:rPr dirty="0" err="1">
                <a:solidFill>
                  <a:prstClr val="black"/>
                </a:solidFill>
              </a:rPr>
              <a:t>pero</a:t>
            </a:r>
            <a:r>
              <a:rPr dirty="0">
                <a:solidFill>
                  <a:prstClr val="black"/>
                </a:solidFill>
              </a:rPr>
              <a:t> no </a:t>
            </a:r>
            <a:r>
              <a:rPr dirty="0" err="1">
                <a:solidFill>
                  <a:prstClr val="black"/>
                </a:solidFill>
              </a:rPr>
              <a:t>puede</a:t>
            </a:r>
            <a:r>
              <a:rPr dirty="0">
                <a:solidFill>
                  <a:prstClr val="black"/>
                </a:solidFill>
              </a:rPr>
              <a:t> </a:t>
            </a:r>
            <a:r>
              <a:rPr dirty="0" err="1">
                <a:solidFill>
                  <a:prstClr val="black"/>
                </a:solidFill>
              </a:rPr>
              <a:t>entrar</a:t>
            </a:r>
            <a:r>
              <a:rPr dirty="0">
                <a:solidFill>
                  <a:prstClr val="black"/>
                </a:solidFill>
              </a:rPr>
              <a:t> </a:t>
            </a:r>
            <a:r>
              <a:rPr dirty="0" err="1">
                <a:solidFill>
                  <a:prstClr val="black"/>
                </a:solidFill>
              </a:rPr>
              <a:t>en</a:t>
            </a:r>
            <a:r>
              <a:rPr dirty="0">
                <a:solidFill>
                  <a:prstClr val="black"/>
                </a:solidFill>
              </a:rPr>
              <a:t> vigor antes de </a:t>
            </a:r>
            <a:r>
              <a:rPr dirty="0" err="1">
                <a:solidFill>
                  <a:prstClr val="black"/>
                </a:solidFill>
              </a:rPr>
              <a:t>su</a:t>
            </a:r>
            <a:r>
              <a:rPr dirty="0">
                <a:solidFill>
                  <a:prstClr val="black"/>
                </a:solidFill>
              </a:rPr>
              <a:t> primer </a:t>
            </a:r>
            <a:r>
              <a:rPr dirty="0" err="1">
                <a:solidFill>
                  <a:prstClr val="black"/>
                </a:solidFill>
              </a:rPr>
              <a:t>mes</a:t>
            </a:r>
            <a:r>
              <a:rPr dirty="0">
                <a:solidFill>
                  <a:prstClr val="black"/>
                </a:solidFill>
              </a:rPr>
              <a:t> de </a:t>
            </a:r>
            <a:r>
              <a:rPr dirty="0" err="1">
                <a:solidFill>
                  <a:prstClr val="black"/>
                </a:solidFill>
              </a:rPr>
              <a:t>elegibilidad</a:t>
            </a:r>
            <a:r>
              <a:rPr dirty="0">
                <a:solidFill>
                  <a:prstClr val="black"/>
                </a:solidFill>
              </a:rPr>
              <a:t>. </a:t>
            </a:r>
            <a:r>
              <a:rPr dirty="0" err="1">
                <a:solidFill>
                  <a:prstClr val="black"/>
                </a:solidFill>
              </a:rPr>
              <a:t>Puede</a:t>
            </a:r>
            <a:r>
              <a:rPr dirty="0">
                <a:solidFill>
                  <a:prstClr val="black"/>
                </a:solidFill>
              </a:rPr>
              <a:t> </a:t>
            </a:r>
            <a:r>
              <a:rPr dirty="0" err="1">
                <a:solidFill>
                  <a:prstClr val="black"/>
                </a:solidFill>
              </a:rPr>
              <a:t>retirar</a:t>
            </a:r>
            <a:r>
              <a:rPr dirty="0">
                <a:solidFill>
                  <a:prstClr val="black"/>
                </a:solidFill>
              </a:rPr>
              <a:t> dinero de </a:t>
            </a:r>
            <a:r>
              <a:rPr dirty="0" err="1">
                <a:solidFill>
                  <a:prstClr val="black"/>
                </a:solidFill>
              </a:rPr>
              <a:t>su</a:t>
            </a:r>
            <a:r>
              <a:rPr dirty="0">
                <a:solidFill>
                  <a:prstClr val="black"/>
                </a:solidFill>
              </a:rPr>
              <a:t> HSA </a:t>
            </a:r>
            <a:r>
              <a:rPr dirty="0" err="1">
                <a:solidFill>
                  <a:prstClr val="black"/>
                </a:solidFill>
              </a:rPr>
              <a:t>después</a:t>
            </a:r>
            <a:r>
              <a:rPr dirty="0">
                <a:solidFill>
                  <a:prstClr val="black"/>
                </a:solidFill>
              </a:rPr>
              <a:t> de </a:t>
            </a:r>
            <a:r>
              <a:rPr dirty="0" err="1">
                <a:solidFill>
                  <a:prstClr val="black"/>
                </a:solidFill>
              </a:rPr>
              <a:t>inscribirse</a:t>
            </a:r>
            <a:r>
              <a:rPr dirty="0">
                <a:solidFill>
                  <a:prstClr val="black"/>
                </a:solidFill>
              </a:rPr>
              <a:t> </a:t>
            </a:r>
            <a:r>
              <a:rPr dirty="0" err="1">
                <a:solidFill>
                  <a:prstClr val="black"/>
                </a:solidFill>
              </a:rPr>
              <a:t>en</a:t>
            </a:r>
            <a:r>
              <a:rPr dirty="0">
                <a:solidFill>
                  <a:prstClr val="black"/>
                </a:solidFill>
              </a:rPr>
              <a:t> Medicare para </a:t>
            </a:r>
            <a:r>
              <a:rPr dirty="0" err="1">
                <a:solidFill>
                  <a:prstClr val="black"/>
                </a:solidFill>
              </a:rPr>
              <a:t>ayudar</a:t>
            </a:r>
            <a:r>
              <a:rPr dirty="0">
                <a:solidFill>
                  <a:prstClr val="black"/>
                </a:solidFill>
              </a:rPr>
              <a:t> a </a:t>
            </a:r>
            <a:r>
              <a:rPr dirty="0" err="1">
                <a:solidFill>
                  <a:prstClr val="black"/>
                </a:solidFill>
              </a:rPr>
              <a:t>pagar</a:t>
            </a:r>
            <a:r>
              <a:rPr dirty="0">
                <a:solidFill>
                  <a:prstClr val="black"/>
                </a:solidFill>
              </a:rPr>
              <a:t> </a:t>
            </a:r>
            <a:r>
              <a:rPr dirty="0" err="1">
                <a:solidFill>
                  <a:prstClr val="black"/>
                </a:solidFill>
              </a:rPr>
              <a:t>gastos</a:t>
            </a:r>
            <a:r>
              <a:rPr dirty="0">
                <a:solidFill>
                  <a:prstClr val="black"/>
                </a:solidFill>
              </a:rPr>
              <a:t> </a:t>
            </a:r>
            <a:r>
              <a:rPr dirty="0" err="1">
                <a:solidFill>
                  <a:prstClr val="black"/>
                </a:solidFill>
              </a:rPr>
              <a:t>médicos</a:t>
            </a:r>
            <a:r>
              <a:rPr dirty="0">
                <a:solidFill>
                  <a:prstClr val="black"/>
                </a:solidFill>
              </a:rPr>
              <a:t> (</a:t>
            </a:r>
            <a:r>
              <a:rPr dirty="0" err="1">
                <a:solidFill>
                  <a:prstClr val="black"/>
                </a:solidFill>
              </a:rPr>
              <a:t>como</a:t>
            </a:r>
            <a:r>
              <a:rPr dirty="0">
                <a:solidFill>
                  <a:prstClr val="black"/>
                </a:solidFill>
              </a:rPr>
              <a:t> </a:t>
            </a:r>
            <a:r>
              <a:rPr dirty="0" err="1">
                <a:solidFill>
                  <a:prstClr val="black"/>
                </a:solidFill>
              </a:rPr>
              <a:t>deducibles</a:t>
            </a:r>
            <a:r>
              <a:rPr dirty="0">
                <a:solidFill>
                  <a:prstClr val="black"/>
                </a:solidFill>
              </a:rPr>
              <a:t>, </a:t>
            </a:r>
            <a:r>
              <a:rPr dirty="0" err="1">
                <a:solidFill>
                  <a:prstClr val="black"/>
                </a:solidFill>
              </a:rPr>
              <a:t>primas</a:t>
            </a:r>
            <a:r>
              <a:rPr dirty="0">
                <a:solidFill>
                  <a:prstClr val="black"/>
                </a:solidFill>
              </a:rPr>
              <a:t>, </a:t>
            </a:r>
            <a:r>
              <a:rPr dirty="0" err="1">
                <a:solidFill>
                  <a:prstClr val="black"/>
                </a:solidFill>
              </a:rPr>
              <a:t>copagos</a:t>
            </a:r>
            <a:r>
              <a:rPr dirty="0">
                <a:solidFill>
                  <a:prstClr val="black"/>
                </a:solidFill>
              </a:rPr>
              <a:t>). Revise la </a:t>
            </a:r>
            <a:r>
              <a:rPr dirty="0" err="1">
                <a:solidFill>
                  <a:prstClr val="black"/>
                </a:solidFill>
              </a:rPr>
              <a:t>publicación</a:t>
            </a:r>
            <a:r>
              <a:rPr dirty="0">
                <a:solidFill>
                  <a:prstClr val="black"/>
                </a:solidFill>
              </a:rPr>
              <a:t> 969 del IRS para </a:t>
            </a:r>
            <a:r>
              <a:rPr dirty="0" err="1">
                <a:solidFill>
                  <a:prstClr val="black"/>
                </a:solidFill>
              </a:rPr>
              <a:t>obtener</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información</a:t>
            </a:r>
            <a:r>
              <a:rPr dirty="0">
                <a:solidFill>
                  <a:prstClr val="black"/>
                </a:solidFill>
              </a:rPr>
              <a:t>: </a:t>
            </a:r>
            <a:r>
              <a:rPr dirty="0">
                <a:solidFill>
                  <a:prstClr val="black"/>
                </a:solidFill>
                <a:hlinkClick r:id="rId3"/>
              </a:rPr>
              <a:t>IRS.gov/pub/</a:t>
            </a:r>
            <a:r>
              <a:rPr dirty="0" err="1">
                <a:solidFill>
                  <a:prstClr val="black"/>
                </a:solidFill>
                <a:hlinkClick r:id="rId3"/>
              </a:rPr>
              <a:t>irs</a:t>
            </a:r>
            <a:r>
              <a:rPr dirty="0">
                <a:solidFill>
                  <a:prstClr val="black"/>
                </a:solidFill>
                <a:hlinkClick r:id="rId3"/>
              </a:rPr>
              <a:t>-pdf/p969.pdf</a:t>
            </a:r>
            <a:r>
              <a:rPr dirty="0">
                <a:solidFill>
                  <a:prstClr val="black"/>
                </a:solidFill>
              </a:rPr>
              <a:t>. </a:t>
            </a:r>
            <a:r>
              <a:rPr b="1" dirty="0">
                <a:solidFill>
                  <a:prstClr val="black"/>
                </a:solidFill>
              </a:rPr>
              <a:t>NOTA: </a:t>
            </a:r>
            <a:r>
              <a:rPr dirty="0">
                <a:solidFill>
                  <a:srgbClr val="262626"/>
                </a:solidFill>
                <a:effectLst/>
              </a:rPr>
              <a:t>Una HSA es un </a:t>
            </a:r>
            <a:r>
              <a:rPr dirty="0" err="1">
                <a:solidFill>
                  <a:srgbClr val="262626"/>
                </a:solidFill>
                <a:effectLst/>
              </a:rPr>
              <a:t>tipo</a:t>
            </a:r>
            <a:r>
              <a:rPr dirty="0">
                <a:solidFill>
                  <a:srgbClr val="262626"/>
                </a:solidFill>
                <a:effectLst/>
              </a:rPr>
              <a:t> de </a:t>
            </a:r>
            <a:r>
              <a:rPr dirty="0" err="1">
                <a:solidFill>
                  <a:srgbClr val="262626"/>
                </a:solidFill>
                <a:effectLst/>
              </a:rPr>
              <a:t>cuenta</a:t>
            </a:r>
            <a:r>
              <a:rPr dirty="0">
                <a:solidFill>
                  <a:srgbClr val="262626"/>
                </a:solidFill>
                <a:effectLst/>
              </a:rPr>
              <a:t> de </a:t>
            </a:r>
            <a:r>
              <a:rPr dirty="0" err="1">
                <a:solidFill>
                  <a:srgbClr val="262626"/>
                </a:solidFill>
                <a:effectLst/>
              </a:rPr>
              <a:t>ahorros</a:t>
            </a:r>
            <a:r>
              <a:rPr dirty="0">
                <a:solidFill>
                  <a:srgbClr val="262626"/>
                </a:solidFill>
                <a:effectLst/>
              </a:rPr>
              <a:t> </a:t>
            </a:r>
            <a:r>
              <a:rPr dirty="0" err="1">
                <a:solidFill>
                  <a:srgbClr val="262626"/>
                </a:solidFill>
                <a:effectLst/>
              </a:rPr>
              <a:t>que</a:t>
            </a:r>
            <a:r>
              <a:rPr dirty="0">
                <a:solidFill>
                  <a:srgbClr val="262626"/>
                </a:solidFill>
                <a:effectLst/>
              </a:rPr>
              <a:t> le </a:t>
            </a:r>
            <a:r>
              <a:rPr dirty="0" err="1">
                <a:solidFill>
                  <a:srgbClr val="262626"/>
                </a:solidFill>
                <a:effectLst/>
              </a:rPr>
              <a:t>permite</a:t>
            </a:r>
            <a:r>
              <a:rPr dirty="0">
                <a:solidFill>
                  <a:srgbClr val="262626"/>
                </a:solidFill>
                <a:effectLst/>
              </a:rPr>
              <a:t> </a:t>
            </a:r>
            <a:r>
              <a:rPr dirty="0" err="1">
                <a:solidFill>
                  <a:srgbClr val="262626"/>
                </a:solidFill>
                <a:effectLst/>
              </a:rPr>
              <a:t>apartar</a:t>
            </a:r>
            <a:r>
              <a:rPr dirty="0">
                <a:solidFill>
                  <a:srgbClr val="262626"/>
                </a:solidFill>
                <a:effectLst/>
              </a:rPr>
              <a:t> dinero antes de </a:t>
            </a:r>
            <a:r>
              <a:rPr dirty="0" err="1">
                <a:solidFill>
                  <a:srgbClr val="262626"/>
                </a:solidFill>
                <a:effectLst/>
              </a:rPr>
              <a:t>impuestos</a:t>
            </a:r>
            <a:r>
              <a:rPr dirty="0">
                <a:solidFill>
                  <a:srgbClr val="262626"/>
                </a:solidFill>
                <a:effectLst/>
              </a:rPr>
              <a:t> para </a:t>
            </a:r>
            <a:r>
              <a:rPr dirty="0" err="1">
                <a:solidFill>
                  <a:srgbClr val="262626"/>
                </a:solidFill>
                <a:effectLst/>
              </a:rPr>
              <a:t>pagar</a:t>
            </a:r>
            <a:r>
              <a:rPr dirty="0">
                <a:solidFill>
                  <a:srgbClr val="262626"/>
                </a:solidFill>
                <a:effectLst/>
              </a:rPr>
              <a:t> </a:t>
            </a:r>
            <a:r>
              <a:rPr dirty="0" err="1">
                <a:solidFill>
                  <a:srgbClr val="262626"/>
                </a:solidFill>
                <a:effectLst/>
              </a:rPr>
              <a:t>gastos</a:t>
            </a:r>
            <a:r>
              <a:rPr dirty="0">
                <a:solidFill>
                  <a:srgbClr val="262626"/>
                </a:solidFill>
                <a:effectLst/>
              </a:rPr>
              <a:t> </a:t>
            </a:r>
            <a:r>
              <a:rPr dirty="0" err="1">
                <a:solidFill>
                  <a:srgbClr val="262626"/>
                </a:solidFill>
                <a:effectLst/>
              </a:rPr>
              <a:t>médicos</a:t>
            </a:r>
            <a:r>
              <a:rPr dirty="0">
                <a:solidFill>
                  <a:srgbClr val="262626"/>
                </a:solidFill>
                <a:effectLst/>
              </a:rPr>
              <a:t> </a:t>
            </a:r>
            <a:r>
              <a:rPr dirty="0" err="1">
                <a:solidFill>
                  <a:srgbClr val="262626"/>
                </a:solidFill>
                <a:effectLst/>
              </a:rPr>
              <a:t>calificados</a:t>
            </a:r>
            <a:r>
              <a:rPr dirty="0">
                <a:solidFill>
                  <a:srgbClr val="262626"/>
                </a:solidFill>
                <a:effectLst/>
              </a:rPr>
              <a:t>. Al usar </a:t>
            </a:r>
            <a:r>
              <a:rPr dirty="0" err="1">
                <a:solidFill>
                  <a:srgbClr val="262626"/>
                </a:solidFill>
                <a:effectLst/>
              </a:rPr>
              <a:t>dólares</a:t>
            </a:r>
            <a:r>
              <a:rPr dirty="0">
                <a:solidFill>
                  <a:srgbClr val="262626"/>
                </a:solidFill>
                <a:effectLst/>
              </a:rPr>
              <a:t> no </a:t>
            </a:r>
            <a:r>
              <a:rPr lang="en-US" dirty="0">
                <a:solidFill>
                  <a:srgbClr val="262626"/>
                </a:solidFill>
                <a:effectLst/>
              </a:rPr>
              <a:t>antes de </a:t>
            </a:r>
            <a:r>
              <a:rPr lang="en-US" dirty="0" err="1">
                <a:solidFill>
                  <a:srgbClr val="262626"/>
                </a:solidFill>
                <a:effectLst/>
              </a:rPr>
              <a:t>los</a:t>
            </a:r>
            <a:r>
              <a:rPr lang="en-US" dirty="0">
                <a:solidFill>
                  <a:srgbClr val="262626"/>
                </a:solidFill>
                <a:effectLst/>
              </a:rPr>
              <a:t> </a:t>
            </a:r>
            <a:r>
              <a:rPr lang="en-US" dirty="0" err="1">
                <a:solidFill>
                  <a:srgbClr val="262626"/>
                </a:solidFill>
                <a:effectLst/>
              </a:rPr>
              <a:t>impuestos</a:t>
            </a:r>
            <a:r>
              <a:rPr dirty="0">
                <a:solidFill>
                  <a:srgbClr val="262626"/>
                </a:solidFill>
                <a:effectLst/>
              </a:rPr>
              <a:t> </a:t>
            </a:r>
            <a:r>
              <a:rPr dirty="0" err="1">
                <a:solidFill>
                  <a:srgbClr val="262626"/>
                </a:solidFill>
                <a:effectLst/>
              </a:rPr>
              <a:t>en</a:t>
            </a:r>
            <a:r>
              <a:rPr dirty="0">
                <a:solidFill>
                  <a:srgbClr val="262626"/>
                </a:solidFill>
                <a:effectLst/>
              </a:rPr>
              <a:t> </a:t>
            </a:r>
            <a:r>
              <a:rPr dirty="0" err="1">
                <a:solidFill>
                  <a:srgbClr val="262626"/>
                </a:solidFill>
                <a:effectLst/>
              </a:rPr>
              <a:t>una</a:t>
            </a:r>
            <a:r>
              <a:rPr dirty="0">
                <a:solidFill>
                  <a:srgbClr val="262626"/>
                </a:solidFill>
                <a:effectLst/>
              </a:rPr>
              <a:t> HSA para </a:t>
            </a:r>
            <a:r>
              <a:rPr dirty="0" err="1">
                <a:solidFill>
                  <a:srgbClr val="262626"/>
                </a:solidFill>
                <a:effectLst/>
              </a:rPr>
              <a:t>pagar</a:t>
            </a:r>
            <a:r>
              <a:rPr dirty="0">
                <a:solidFill>
                  <a:srgbClr val="262626"/>
                </a:solidFill>
                <a:effectLst/>
              </a:rPr>
              <a:t> </a:t>
            </a:r>
            <a:r>
              <a:rPr dirty="0" err="1">
                <a:solidFill>
                  <a:srgbClr val="262626"/>
                </a:solidFill>
                <a:effectLst/>
              </a:rPr>
              <a:t>deducibles</a:t>
            </a:r>
            <a:r>
              <a:rPr dirty="0">
                <a:solidFill>
                  <a:srgbClr val="262626"/>
                </a:solidFill>
                <a:effectLst/>
              </a:rPr>
              <a:t>, </a:t>
            </a:r>
            <a:r>
              <a:rPr dirty="0" err="1">
                <a:solidFill>
                  <a:srgbClr val="262626"/>
                </a:solidFill>
                <a:effectLst/>
              </a:rPr>
              <a:t>copagos</a:t>
            </a:r>
            <a:r>
              <a:rPr dirty="0">
                <a:solidFill>
                  <a:srgbClr val="262626"/>
                </a:solidFill>
                <a:effectLst/>
              </a:rPr>
              <a:t> y </a:t>
            </a:r>
            <a:r>
              <a:rPr dirty="0" err="1">
                <a:solidFill>
                  <a:srgbClr val="262626"/>
                </a:solidFill>
                <a:effectLst/>
              </a:rPr>
              <a:t>algunos</a:t>
            </a:r>
            <a:r>
              <a:rPr dirty="0">
                <a:solidFill>
                  <a:srgbClr val="262626"/>
                </a:solidFill>
                <a:effectLst/>
              </a:rPr>
              <a:t> </a:t>
            </a:r>
            <a:r>
              <a:rPr dirty="0" err="1">
                <a:solidFill>
                  <a:srgbClr val="262626"/>
                </a:solidFill>
                <a:effectLst/>
              </a:rPr>
              <a:t>otros</a:t>
            </a:r>
            <a:r>
              <a:rPr dirty="0">
                <a:solidFill>
                  <a:srgbClr val="262626"/>
                </a:solidFill>
                <a:effectLst/>
              </a:rPr>
              <a:t> </a:t>
            </a:r>
            <a:r>
              <a:rPr dirty="0" err="1">
                <a:solidFill>
                  <a:srgbClr val="262626"/>
                </a:solidFill>
                <a:effectLst/>
              </a:rPr>
              <a:t>gastos</a:t>
            </a:r>
            <a:r>
              <a:rPr dirty="0">
                <a:solidFill>
                  <a:srgbClr val="262626"/>
                </a:solidFill>
                <a:effectLst/>
              </a:rPr>
              <a:t>, es </a:t>
            </a:r>
            <a:r>
              <a:rPr dirty="0" err="1">
                <a:solidFill>
                  <a:srgbClr val="262626"/>
                </a:solidFill>
                <a:effectLst/>
              </a:rPr>
              <a:t>posible</a:t>
            </a:r>
            <a:r>
              <a:rPr dirty="0">
                <a:solidFill>
                  <a:srgbClr val="262626"/>
                </a:solidFill>
                <a:effectLst/>
              </a:rPr>
              <a:t> </a:t>
            </a:r>
            <a:r>
              <a:rPr dirty="0" err="1">
                <a:solidFill>
                  <a:srgbClr val="262626"/>
                </a:solidFill>
                <a:effectLst/>
              </a:rPr>
              <a:t>que</a:t>
            </a:r>
            <a:r>
              <a:rPr dirty="0">
                <a:solidFill>
                  <a:srgbClr val="262626"/>
                </a:solidFill>
                <a:effectLst/>
              </a:rPr>
              <a:t> </a:t>
            </a:r>
            <a:r>
              <a:rPr dirty="0" err="1">
                <a:solidFill>
                  <a:srgbClr val="262626"/>
                </a:solidFill>
                <a:effectLst/>
              </a:rPr>
              <a:t>pueda</a:t>
            </a:r>
            <a:r>
              <a:rPr dirty="0">
                <a:solidFill>
                  <a:srgbClr val="262626"/>
                </a:solidFill>
                <a:effectLst/>
              </a:rPr>
              <a:t> </a:t>
            </a:r>
            <a:r>
              <a:rPr dirty="0" err="1">
                <a:solidFill>
                  <a:srgbClr val="262626"/>
                </a:solidFill>
                <a:effectLst/>
              </a:rPr>
              <a:t>reducir</a:t>
            </a:r>
            <a:r>
              <a:rPr dirty="0">
                <a:solidFill>
                  <a:srgbClr val="262626"/>
                </a:solidFill>
                <a:effectLst/>
              </a:rPr>
              <a:t> sus </a:t>
            </a:r>
            <a:r>
              <a:rPr dirty="0" err="1">
                <a:solidFill>
                  <a:srgbClr val="262626"/>
                </a:solidFill>
                <a:effectLst/>
              </a:rPr>
              <a:t>costos</a:t>
            </a:r>
            <a:r>
              <a:rPr dirty="0">
                <a:solidFill>
                  <a:srgbClr val="262626"/>
                </a:solidFill>
                <a:effectLst/>
              </a:rPr>
              <a:t> de </a:t>
            </a:r>
            <a:r>
              <a:rPr dirty="0" err="1">
                <a:solidFill>
                  <a:srgbClr val="262626"/>
                </a:solidFill>
                <a:effectLst/>
              </a:rPr>
              <a:t>atención</a:t>
            </a:r>
            <a:r>
              <a:rPr dirty="0">
                <a:solidFill>
                  <a:srgbClr val="262626"/>
                </a:solidFill>
                <a:effectLst/>
              </a:rPr>
              <a:t> </a:t>
            </a:r>
            <a:r>
              <a:rPr dirty="0" err="1">
                <a:solidFill>
                  <a:srgbClr val="262626"/>
                </a:solidFill>
                <a:effectLst/>
              </a:rPr>
              <a:t>médica</a:t>
            </a:r>
            <a:r>
              <a:rPr dirty="0">
                <a:solidFill>
                  <a:srgbClr val="262626"/>
                </a:solidFill>
                <a:effectLst/>
              </a:rPr>
              <a:t> de </a:t>
            </a:r>
            <a:r>
              <a:rPr dirty="0" err="1">
                <a:solidFill>
                  <a:srgbClr val="262626"/>
                </a:solidFill>
                <a:effectLst/>
              </a:rPr>
              <a:t>su</a:t>
            </a:r>
            <a:r>
              <a:rPr dirty="0">
                <a:solidFill>
                  <a:srgbClr val="262626"/>
                </a:solidFill>
                <a:effectLst/>
              </a:rPr>
              <a:t> </a:t>
            </a:r>
            <a:r>
              <a:rPr dirty="0" err="1">
                <a:solidFill>
                  <a:srgbClr val="262626"/>
                </a:solidFill>
                <a:effectLst/>
              </a:rPr>
              <a:t>bolsillo</a:t>
            </a:r>
            <a:r>
              <a:rPr dirty="0">
                <a:solidFill>
                  <a:srgbClr val="262626"/>
                </a:solidFill>
                <a:effectLst/>
              </a:rPr>
              <a:t>. Los </a:t>
            </a:r>
            <a:r>
              <a:rPr dirty="0" err="1">
                <a:solidFill>
                  <a:srgbClr val="262626"/>
                </a:solidFill>
                <a:effectLst/>
              </a:rPr>
              <a:t>fondos</a:t>
            </a:r>
            <a:r>
              <a:rPr dirty="0">
                <a:solidFill>
                  <a:srgbClr val="262626"/>
                </a:solidFill>
                <a:effectLst/>
              </a:rPr>
              <a:t> de la HSA </a:t>
            </a:r>
            <a:r>
              <a:rPr dirty="0" err="1">
                <a:solidFill>
                  <a:srgbClr val="262626"/>
                </a:solidFill>
                <a:effectLst/>
              </a:rPr>
              <a:t>generalmente</a:t>
            </a:r>
            <a:r>
              <a:rPr dirty="0">
                <a:solidFill>
                  <a:srgbClr val="262626"/>
                </a:solidFill>
                <a:effectLst/>
              </a:rPr>
              <a:t> no se </a:t>
            </a:r>
            <a:r>
              <a:rPr dirty="0" err="1">
                <a:solidFill>
                  <a:srgbClr val="262626"/>
                </a:solidFill>
                <a:effectLst/>
              </a:rPr>
              <a:t>pueden</a:t>
            </a:r>
            <a:r>
              <a:rPr dirty="0">
                <a:solidFill>
                  <a:srgbClr val="262626"/>
                </a:solidFill>
                <a:effectLst/>
              </a:rPr>
              <a:t> usar para </a:t>
            </a:r>
            <a:r>
              <a:rPr dirty="0" err="1">
                <a:solidFill>
                  <a:srgbClr val="262626"/>
                </a:solidFill>
                <a:effectLst/>
              </a:rPr>
              <a:t>pagar</a:t>
            </a:r>
            <a:r>
              <a:rPr dirty="0">
                <a:solidFill>
                  <a:srgbClr val="262626"/>
                </a:solidFill>
                <a:effectLst/>
              </a:rPr>
              <a:t> </a:t>
            </a:r>
            <a:r>
              <a:rPr dirty="0" err="1">
                <a:solidFill>
                  <a:srgbClr val="262626"/>
                </a:solidFill>
                <a:effectLst/>
              </a:rPr>
              <a:t>primas</a:t>
            </a:r>
            <a:r>
              <a:rPr dirty="0">
                <a:solidFill>
                  <a:srgbClr val="262626"/>
                </a:solidFill>
                <a:effectLst/>
              </a:rPr>
              <a:t>. </a:t>
            </a:r>
            <a:r>
              <a:rPr dirty="0" err="1">
                <a:solidFill>
                  <a:srgbClr val="262626"/>
                </a:solidFill>
                <a:effectLst/>
              </a:rPr>
              <a:t>Visite</a:t>
            </a:r>
            <a:r>
              <a:rPr dirty="0">
                <a:solidFill>
                  <a:srgbClr val="262626"/>
                </a:solidFill>
                <a:effectLst/>
              </a:rPr>
              <a:t> </a:t>
            </a:r>
            <a:r>
              <a:rPr lang="en-US" u="sng" dirty="0">
                <a:solidFill>
                  <a:prstClr val="black"/>
                </a:solidFill>
              </a:rPr>
              <a:t>https://www.cuidadodesalud.gov/es/glossary/health-savings-account-hsa/ </a:t>
            </a:r>
            <a:r>
              <a:rPr dirty="0">
                <a:solidFill>
                  <a:prstClr val="black"/>
                </a:solidFill>
              </a:rPr>
              <a:t>para </a:t>
            </a:r>
            <a:r>
              <a:rPr dirty="0" err="1">
                <a:solidFill>
                  <a:prstClr val="black"/>
                </a:solidFill>
              </a:rPr>
              <a:t>obtener</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información</a:t>
            </a:r>
            <a:r>
              <a:rPr dirty="0">
                <a:solidFill>
                  <a:prstClr val="black"/>
                </a:solidFill>
              </a:rPr>
              <a:t> </a:t>
            </a:r>
            <a:r>
              <a:rPr dirty="0" err="1">
                <a:solidFill>
                  <a:prstClr val="black"/>
                </a:solidFill>
              </a:rPr>
              <a:t>sobre</a:t>
            </a:r>
            <a:r>
              <a:rPr dirty="0">
                <a:solidFill>
                  <a:prstClr val="black"/>
                </a:solidFill>
              </a:rPr>
              <a:t> las </a:t>
            </a:r>
            <a:r>
              <a:rPr dirty="0" err="1">
                <a:solidFill>
                  <a:prstClr val="black"/>
                </a:solidFill>
              </a:rPr>
              <a:t>cuentas</a:t>
            </a:r>
            <a:r>
              <a:rPr dirty="0">
                <a:solidFill>
                  <a:prstClr val="black"/>
                </a:solidFill>
              </a:rPr>
              <a:t> HSA. </a:t>
            </a:r>
          </a:p>
          <a:p>
            <a:pPr marL="0" indent="0" defTabSz="966612">
              <a:spcBef>
                <a:spcPts val="0"/>
              </a:spcBef>
              <a:spcAft>
                <a:spcPts val="600"/>
              </a:spcAft>
              <a:buNone/>
              <a:defRPr sz="1100">
                <a:solidFill>
                  <a:prstClr val="black"/>
                </a:solidFill>
                <a:latin typeface="Arial" panose="020B0604020202020204" pitchFamily="34" charset="0"/>
                <a:cs typeface="Arial" panose="020B0604020202020204" pitchFamily="34" charset="0"/>
              </a:defRPr>
            </a:pPr>
            <a:r>
              <a:rPr b="1" dirty="0"/>
              <a:t>Fuente: </a:t>
            </a:r>
            <a:r>
              <a:rPr dirty="0">
                <a:hlinkClick r:id="rId4"/>
              </a:rPr>
              <a:t>Federalregister.gov/documents/2022/11/03/2022-23407/medicare-program-implementing-certain-provisions-of-the-consolidated-appropriations-act-2021-and</a:t>
            </a:r>
            <a:r>
              <a:rPr dirty="0"/>
              <a:t>.  </a:t>
            </a:r>
          </a:p>
          <a:p>
            <a:pPr marL="0" indent="0" defTabSz="966612">
              <a:spcBef>
                <a:spcPts val="0"/>
              </a:spcBef>
              <a:spcAft>
                <a:spcPts val="600"/>
              </a:spcAft>
              <a:buNone/>
            </a:pPr>
            <a:endParaRPr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39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4700" y="3757507"/>
            <a:ext cx="5829300" cy="5502380"/>
          </a:xfrm>
        </p:spPr>
        <p:txBody>
          <a:bodyPr/>
          <a:lstStyle/>
          <a:p>
            <a:pPr marL="0" indent="0" defTabSz="966612">
              <a:spcBef>
                <a:spcPts val="0"/>
              </a:spcBef>
              <a:spcAft>
                <a:spcPts val="300"/>
              </a:spcAft>
              <a:buNone/>
              <a:defRPr sz="10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dirty="0"/>
              <a:t>La </a:t>
            </a:r>
            <a:r>
              <a:rPr dirty="0" err="1"/>
              <a:t>Parte</a:t>
            </a:r>
            <a:r>
              <a:rPr dirty="0"/>
              <a:t> B </a:t>
            </a:r>
            <a:r>
              <a:rPr dirty="0" err="1"/>
              <a:t>ayuda</a:t>
            </a:r>
            <a:r>
              <a:rPr dirty="0"/>
              <a:t> a </a:t>
            </a:r>
            <a:r>
              <a:rPr dirty="0" err="1"/>
              <a:t>cubrir</a:t>
            </a:r>
            <a:r>
              <a:rPr dirty="0"/>
              <a:t> lo </a:t>
            </a:r>
            <a:r>
              <a:rPr dirty="0" err="1"/>
              <a:t>médicamente</a:t>
            </a:r>
            <a:r>
              <a:rPr dirty="0"/>
              <a:t> </a:t>
            </a:r>
            <a:r>
              <a:rPr dirty="0" err="1"/>
              <a:t>necesario</a:t>
            </a:r>
            <a:r>
              <a:rPr dirty="0"/>
              <a:t>:</a:t>
            </a:r>
          </a:p>
          <a:p>
            <a:pPr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err="1"/>
              <a:t>Servicios</a:t>
            </a:r>
            <a:r>
              <a:rPr dirty="0"/>
              <a:t> de </a:t>
            </a:r>
            <a:r>
              <a:rPr dirty="0" err="1"/>
              <a:t>los</a:t>
            </a:r>
            <a:r>
              <a:rPr dirty="0"/>
              <a:t> </a:t>
            </a:r>
            <a:r>
              <a:rPr dirty="0" err="1"/>
              <a:t>médicos</a:t>
            </a:r>
            <a:r>
              <a:rPr dirty="0"/>
              <a:t>.</a:t>
            </a:r>
          </a:p>
          <a:p>
            <a:pPr>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Servicios</a:t>
            </a:r>
            <a:r>
              <a:rPr dirty="0">
                <a:solidFill>
                  <a:prstClr val="black"/>
                </a:solidFill>
              </a:rPr>
              <a:t> </a:t>
            </a:r>
            <a:r>
              <a:rPr dirty="0" err="1">
                <a:solidFill>
                  <a:prstClr val="black"/>
                </a:solidFill>
              </a:rPr>
              <a:t>médicos</a:t>
            </a:r>
            <a:r>
              <a:rPr dirty="0">
                <a:solidFill>
                  <a:prstClr val="black"/>
                </a:solidFill>
              </a:rPr>
              <a:t> y </a:t>
            </a:r>
            <a:r>
              <a:rPr dirty="0" err="1">
                <a:solidFill>
                  <a:prstClr val="black"/>
                </a:solidFill>
              </a:rPr>
              <a:t>quirúrgicos</a:t>
            </a:r>
            <a:r>
              <a:rPr dirty="0">
                <a:solidFill>
                  <a:prstClr val="black"/>
                </a:solidFill>
              </a:rPr>
              <a:t> </a:t>
            </a:r>
            <a:r>
              <a:rPr dirty="0" err="1">
                <a:solidFill>
                  <a:prstClr val="black"/>
                </a:solidFill>
              </a:rPr>
              <a:t>ambulatorios</a:t>
            </a:r>
            <a:r>
              <a:rPr dirty="0">
                <a:solidFill>
                  <a:prstClr val="black"/>
                </a:solidFill>
              </a:rPr>
              <a:t> y </a:t>
            </a:r>
            <a:r>
              <a:rPr dirty="0" err="1">
                <a:solidFill>
                  <a:prstClr val="black"/>
                </a:solidFill>
              </a:rPr>
              <a:t>suministros</a:t>
            </a:r>
            <a:r>
              <a:rPr dirty="0">
                <a:solidFill>
                  <a:prstClr val="black"/>
                </a:solidFill>
              </a:rPr>
              <a:t>: Para </a:t>
            </a:r>
            <a:r>
              <a:rPr dirty="0" err="1">
                <a:solidFill>
                  <a:prstClr val="black"/>
                </a:solidFill>
              </a:rPr>
              <a:t>procedimientos</a:t>
            </a:r>
            <a:r>
              <a:rPr dirty="0">
                <a:solidFill>
                  <a:prstClr val="black"/>
                </a:solidFill>
              </a:rPr>
              <a:t> </a:t>
            </a:r>
            <a:r>
              <a:rPr dirty="0" err="1">
                <a:solidFill>
                  <a:prstClr val="black"/>
                </a:solidFill>
              </a:rPr>
              <a:t>aprobados</a:t>
            </a:r>
            <a:r>
              <a:rPr dirty="0">
                <a:solidFill>
                  <a:prstClr val="black"/>
                </a:solidFill>
              </a:rPr>
              <a:t> </a:t>
            </a:r>
            <a:r>
              <a:rPr dirty="0" err="1">
                <a:solidFill>
                  <a:prstClr val="black"/>
                </a:solidFill>
              </a:rPr>
              <a:t>como</a:t>
            </a:r>
            <a:r>
              <a:rPr dirty="0">
                <a:solidFill>
                  <a:prstClr val="black"/>
                </a:solidFill>
              </a:rPr>
              <a:t> </a:t>
            </a:r>
            <a:r>
              <a:rPr dirty="0" err="1">
                <a:solidFill>
                  <a:prstClr val="black"/>
                </a:solidFill>
              </a:rPr>
              <a:t>radiografías</a:t>
            </a:r>
            <a:r>
              <a:rPr dirty="0">
                <a:solidFill>
                  <a:prstClr val="black"/>
                </a:solidFill>
              </a:rPr>
              <a:t> o puntos de sutura. </a:t>
            </a:r>
          </a:p>
          <a:p>
            <a:pPr defTabSz="966612">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Servicios</a:t>
            </a:r>
            <a:r>
              <a:rPr dirty="0">
                <a:solidFill>
                  <a:prstClr val="black"/>
                </a:solidFill>
              </a:rPr>
              <a:t> de </a:t>
            </a:r>
            <a:r>
              <a:rPr dirty="0" err="1">
                <a:solidFill>
                  <a:prstClr val="black"/>
                </a:solidFill>
              </a:rPr>
              <a:t>laboratorio</a:t>
            </a:r>
            <a:r>
              <a:rPr dirty="0">
                <a:solidFill>
                  <a:prstClr val="black"/>
                </a:solidFill>
              </a:rPr>
              <a:t> </a:t>
            </a:r>
            <a:r>
              <a:rPr dirty="0" err="1">
                <a:solidFill>
                  <a:prstClr val="black"/>
                </a:solidFill>
              </a:rPr>
              <a:t>clínico</a:t>
            </a:r>
            <a:r>
              <a:rPr dirty="0">
                <a:solidFill>
                  <a:prstClr val="black"/>
                </a:solidFill>
              </a:rPr>
              <a:t>: </a:t>
            </a:r>
            <a:r>
              <a:rPr dirty="0" err="1">
                <a:solidFill>
                  <a:prstClr val="black"/>
                </a:solidFill>
              </a:rPr>
              <a:t>Análisis</a:t>
            </a:r>
            <a:r>
              <a:rPr dirty="0">
                <a:solidFill>
                  <a:prstClr val="black"/>
                </a:solidFill>
              </a:rPr>
              <a:t> de </a:t>
            </a:r>
            <a:r>
              <a:rPr dirty="0" err="1">
                <a:solidFill>
                  <a:prstClr val="black"/>
                </a:solidFill>
              </a:rPr>
              <a:t>sangre</a:t>
            </a:r>
            <a:r>
              <a:rPr dirty="0">
                <a:solidFill>
                  <a:prstClr val="black"/>
                </a:solidFill>
              </a:rPr>
              <a:t>, </a:t>
            </a:r>
            <a:r>
              <a:rPr dirty="0" err="1">
                <a:solidFill>
                  <a:prstClr val="black"/>
                </a:solidFill>
              </a:rPr>
              <a:t>análisis</a:t>
            </a:r>
            <a:r>
              <a:rPr dirty="0">
                <a:solidFill>
                  <a:prstClr val="black"/>
                </a:solidFill>
              </a:rPr>
              <a:t> de </a:t>
            </a:r>
            <a:r>
              <a:rPr dirty="0" err="1">
                <a:solidFill>
                  <a:prstClr val="black"/>
                </a:solidFill>
              </a:rPr>
              <a:t>orina</a:t>
            </a:r>
            <a:r>
              <a:rPr dirty="0">
                <a:solidFill>
                  <a:prstClr val="black"/>
                </a:solidFill>
              </a:rPr>
              <a:t> y </a:t>
            </a:r>
            <a:r>
              <a:rPr dirty="0" err="1">
                <a:solidFill>
                  <a:prstClr val="black"/>
                </a:solidFill>
              </a:rPr>
              <a:t>algunas</a:t>
            </a:r>
            <a:r>
              <a:rPr dirty="0">
                <a:solidFill>
                  <a:prstClr val="black"/>
                </a:solidFill>
              </a:rPr>
              <a:t> </a:t>
            </a:r>
            <a:r>
              <a:rPr dirty="0" err="1">
                <a:solidFill>
                  <a:prstClr val="black"/>
                </a:solidFill>
              </a:rPr>
              <a:t>pruebas</a:t>
            </a:r>
            <a:r>
              <a:rPr dirty="0">
                <a:solidFill>
                  <a:prstClr val="black"/>
                </a:solidFill>
              </a:rPr>
              <a:t> de </a:t>
            </a:r>
            <a:r>
              <a:rPr dirty="0" err="1">
                <a:solidFill>
                  <a:prstClr val="black"/>
                </a:solidFill>
              </a:rPr>
              <a:t>detección</a:t>
            </a:r>
            <a:r>
              <a:rPr dirty="0">
                <a:solidFill>
                  <a:prstClr val="black"/>
                </a:solidFill>
              </a:rPr>
              <a:t>.</a:t>
            </a:r>
          </a:p>
          <a:p>
            <a:pPr>
              <a:spcBef>
                <a:spcPts val="0"/>
              </a:spcBef>
              <a:spcAft>
                <a:spcPts val="300"/>
              </a:spcAft>
              <a:defRPr sz="1000">
                <a:latin typeface="Arial" panose="020B0604020202020204" pitchFamily="34" charset="0"/>
                <a:cs typeface="Arial" panose="020B0604020202020204" pitchFamily="34" charset="0"/>
              </a:defRPr>
            </a:pPr>
            <a:r>
              <a:rPr dirty="0">
                <a:solidFill>
                  <a:prstClr val="black"/>
                </a:solidFill>
              </a:rPr>
              <a:t>DME: Como </a:t>
            </a:r>
            <a:r>
              <a:rPr dirty="0" err="1">
                <a:solidFill>
                  <a:prstClr val="black"/>
                </a:solidFill>
              </a:rPr>
              <a:t>andadores</a:t>
            </a:r>
            <a:r>
              <a:rPr dirty="0">
                <a:solidFill>
                  <a:prstClr val="black"/>
                </a:solidFill>
              </a:rPr>
              <a:t>, </a:t>
            </a:r>
            <a:r>
              <a:rPr dirty="0" err="1">
                <a:solidFill>
                  <a:prstClr val="black"/>
                </a:solidFill>
              </a:rPr>
              <a:t>sillas</a:t>
            </a:r>
            <a:r>
              <a:rPr dirty="0">
                <a:solidFill>
                  <a:prstClr val="black"/>
                </a:solidFill>
              </a:rPr>
              <a:t> de </a:t>
            </a:r>
            <a:r>
              <a:rPr dirty="0" err="1">
                <a:solidFill>
                  <a:prstClr val="black"/>
                </a:solidFill>
              </a:rPr>
              <a:t>ruedas</a:t>
            </a:r>
            <a:r>
              <a:rPr dirty="0">
                <a:solidFill>
                  <a:prstClr val="black"/>
                </a:solidFill>
              </a:rPr>
              <a:t> y </a:t>
            </a:r>
            <a:r>
              <a:rPr dirty="0" err="1">
                <a:solidFill>
                  <a:prstClr val="black"/>
                </a:solidFill>
              </a:rPr>
              <a:t>bastones</a:t>
            </a:r>
            <a:r>
              <a:rPr dirty="0">
                <a:solidFill>
                  <a:prstClr val="black"/>
                </a:solidFill>
              </a:rPr>
              <a:t>. </a:t>
            </a:r>
          </a:p>
          <a:p>
            <a:pPr defTabSz="966612">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Equipos</a:t>
            </a:r>
            <a:r>
              <a:rPr dirty="0">
                <a:solidFill>
                  <a:prstClr val="black"/>
                </a:solidFill>
              </a:rPr>
              <a:t> y </a:t>
            </a:r>
            <a:r>
              <a:rPr dirty="0" err="1">
                <a:solidFill>
                  <a:prstClr val="black"/>
                </a:solidFill>
              </a:rPr>
              <a:t>suministros</a:t>
            </a:r>
            <a:r>
              <a:rPr dirty="0">
                <a:solidFill>
                  <a:prstClr val="black"/>
                </a:solidFill>
              </a:rPr>
              <a:t> para </a:t>
            </a:r>
            <a:r>
              <a:rPr dirty="0" err="1">
                <a:solidFill>
                  <a:prstClr val="black"/>
                </a:solidFill>
              </a:rPr>
              <a:t>pruebas</a:t>
            </a:r>
            <a:r>
              <a:rPr dirty="0">
                <a:solidFill>
                  <a:prstClr val="black"/>
                </a:solidFill>
              </a:rPr>
              <a:t> de diabetes: </a:t>
            </a:r>
            <a:r>
              <a:rPr dirty="0" err="1">
                <a:solidFill>
                  <a:prstClr val="black"/>
                </a:solidFill>
              </a:rPr>
              <a:t>Monitores</a:t>
            </a:r>
            <a:r>
              <a:rPr dirty="0">
                <a:solidFill>
                  <a:prstClr val="black"/>
                </a:solidFill>
              </a:rPr>
              <a:t> de </a:t>
            </a:r>
            <a:r>
              <a:rPr dirty="0" err="1">
                <a:solidFill>
                  <a:prstClr val="black"/>
                </a:solidFill>
              </a:rPr>
              <a:t>prueba</a:t>
            </a:r>
            <a:r>
              <a:rPr dirty="0">
                <a:solidFill>
                  <a:prstClr val="black"/>
                </a:solidFill>
              </a:rPr>
              <a:t> de </a:t>
            </a:r>
            <a:r>
              <a:rPr dirty="0" err="1">
                <a:solidFill>
                  <a:prstClr val="black"/>
                </a:solidFill>
              </a:rPr>
              <a:t>azúcar</a:t>
            </a:r>
            <a:r>
              <a:rPr dirty="0">
                <a:solidFill>
                  <a:prstClr val="black"/>
                </a:solidFill>
              </a:rPr>
              <a:t> </a:t>
            </a:r>
            <a:r>
              <a:rPr dirty="0" err="1">
                <a:solidFill>
                  <a:prstClr val="black"/>
                </a:solidFill>
              </a:rPr>
              <a:t>en</a:t>
            </a:r>
            <a:r>
              <a:rPr dirty="0">
                <a:solidFill>
                  <a:prstClr val="black"/>
                </a:solidFill>
              </a:rPr>
              <a:t> la </a:t>
            </a:r>
            <a:r>
              <a:rPr dirty="0" err="1">
                <a:solidFill>
                  <a:prstClr val="black"/>
                </a:solidFill>
              </a:rPr>
              <a:t>sangre</a:t>
            </a:r>
            <a:r>
              <a:rPr dirty="0">
                <a:solidFill>
                  <a:prstClr val="black"/>
                </a:solidFill>
              </a:rPr>
              <a:t> (</a:t>
            </a:r>
            <a:r>
              <a:rPr dirty="0" err="1">
                <a:solidFill>
                  <a:prstClr val="black"/>
                </a:solidFill>
              </a:rPr>
              <a:t>glucosa</a:t>
            </a:r>
            <a:r>
              <a:rPr dirty="0">
                <a:solidFill>
                  <a:prstClr val="black"/>
                </a:solidFill>
              </a:rPr>
              <a:t>), </a:t>
            </a:r>
            <a:r>
              <a:rPr dirty="0" err="1">
                <a:solidFill>
                  <a:prstClr val="black"/>
                </a:solidFill>
              </a:rPr>
              <a:t>tiras</a:t>
            </a:r>
            <a:r>
              <a:rPr dirty="0">
                <a:solidFill>
                  <a:prstClr val="black"/>
                </a:solidFill>
              </a:rPr>
              <a:t> </a:t>
            </a:r>
            <a:r>
              <a:rPr dirty="0" err="1">
                <a:solidFill>
                  <a:prstClr val="black"/>
                </a:solidFill>
              </a:rPr>
              <a:t>reactivas</a:t>
            </a:r>
            <a:r>
              <a:rPr dirty="0">
                <a:solidFill>
                  <a:prstClr val="black"/>
                </a:solidFill>
              </a:rPr>
              <a:t> para </a:t>
            </a:r>
            <a:r>
              <a:rPr dirty="0" err="1">
                <a:solidFill>
                  <a:prstClr val="black"/>
                </a:solidFill>
              </a:rPr>
              <a:t>azúcar</a:t>
            </a:r>
            <a:r>
              <a:rPr dirty="0">
                <a:solidFill>
                  <a:prstClr val="black"/>
                </a:solidFill>
              </a:rPr>
              <a:t> </a:t>
            </a:r>
            <a:r>
              <a:rPr dirty="0" err="1">
                <a:solidFill>
                  <a:prstClr val="black"/>
                </a:solidFill>
              </a:rPr>
              <a:t>en</a:t>
            </a:r>
            <a:r>
              <a:rPr dirty="0">
                <a:solidFill>
                  <a:prstClr val="black"/>
                </a:solidFill>
              </a:rPr>
              <a:t> la </a:t>
            </a:r>
            <a:r>
              <a:rPr dirty="0" err="1">
                <a:solidFill>
                  <a:prstClr val="black"/>
                </a:solidFill>
              </a:rPr>
              <a:t>sangre</a:t>
            </a:r>
            <a:r>
              <a:rPr dirty="0">
                <a:solidFill>
                  <a:prstClr val="black"/>
                </a:solidFill>
              </a:rPr>
              <a:t>, </a:t>
            </a:r>
            <a:r>
              <a:rPr dirty="0" err="1">
                <a:solidFill>
                  <a:prstClr val="black"/>
                </a:solidFill>
              </a:rPr>
              <a:t>insulina</a:t>
            </a:r>
            <a:r>
              <a:rPr dirty="0">
                <a:solidFill>
                  <a:prstClr val="black"/>
                </a:solidFill>
              </a:rPr>
              <a:t>, </a:t>
            </a:r>
            <a:r>
              <a:rPr dirty="0" err="1">
                <a:solidFill>
                  <a:prstClr val="black"/>
                </a:solidFill>
              </a:rPr>
              <a:t>dispositivos</a:t>
            </a:r>
            <a:r>
              <a:rPr dirty="0">
                <a:solidFill>
                  <a:prstClr val="black"/>
                </a:solidFill>
              </a:rPr>
              <a:t> de </a:t>
            </a:r>
            <a:r>
              <a:rPr dirty="0" err="1">
                <a:solidFill>
                  <a:prstClr val="black"/>
                </a:solidFill>
              </a:rPr>
              <a:t>lancetas</a:t>
            </a:r>
            <a:r>
              <a:rPr dirty="0">
                <a:solidFill>
                  <a:prstClr val="black"/>
                </a:solidFill>
              </a:rPr>
              <a:t> y </a:t>
            </a:r>
            <a:r>
              <a:rPr dirty="0" err="1">
                <a:solidFill>
                  <a:prstClr val="black"/>
                </a:solidFill>
              </a:rPr>
              <a:t>lancetas</a:t>
            </a:r>
            <a:r>
              <a:rPr dirty="0">
                <a:solidFill>
                  <a:prstClr val="black"/>
                </a:solidFill>
              </a:rPr>
              <a:t>, </a:t>
            </a:r>
            <a:r>
              <a:rPr dirty="0" err="1">
                <a:solidFill>
                  <a:prstClr val="black"/>
                </a:solidFill>
              </a:rPr>
              <a:t>soluciones</a:t>
            </a:r>
            <a:r>
              <a:rPr dirty="0">
                <a:solidFill>
                  <a:prstClr val="black"/>
                </a:solidFill>
              </a:rPr>
              <a:t> para </a:t>
            </a:r>
            <a:r>
              <a:rPr dirty="0" err="1">
                <a:solidFill>
                  <a:prstClr val="black"/>
                </a:solidFill>
              </a:rPr>
              <a:t>el</a:t>
            </a:r>
            <a:r>
              <a:rPr dirty="0">
                <a:solidFill>
                  <a:prstClr val="black"/>
                </a:solidFill>
              </a:rPr>
              <a:t> control del </a:t>
            </a:r>
            <a:r>
              <a:rPr dirty="0" err="1">
                <a:solidFill>
                  <a:prstClr val="black"/>
                </a:solidFill>
              </a:rPr>
              <a:t>azúcar</a:t>
            </a:r>
            <a:r>
              <a:rPr dirty="0">
                <a:solidFill>
                  <a:prstClr val="black"/>
                </a:solidFill>
              </a:rPr>
              <a:t> </a:t>
            </a:r>
            <a:r>
              <a:rPr dirty="0" err="1">
                <a:solidFill>
                  <a:prstClr val="black"/>
                </a:solidFill>
              </a:rPr>
              <a:t>en</a:t>
            </a:r>
            <a:r>
              <a:rPr dirty="0">
                <a:solidFill>
                  <a:prstClr val="black"/>
                </a:solidFill>
              </a:rPr>
              <a:t> la </a:t>
            </a:r>
            <a:r>
              <a:rPr dirty="0" err="1">
                <a:solidFill>
                  <a:prstClr val="black"/>
                </a:solidFill>
              </a:rPr>
              <a:t>sangre</a:t>
            </a:r>
            <a:r>
              <a:rPr dirty="0">
                <a:solidFill>
                  <a:prstClr val="black"/>
                </a:solidFill>
              </a:rPr>
              <a:t> y </a:t>
            </a:r>
            <a:r>
              <a:rPr dirty="0" err="1">
                <a:solidFill>
                  <a:prstClr val="black"/>
                </a:solidFill>
              </a:rPr>
              <a:t>calzado</a:t>
            </a:r>
            <a:r>
              <a:rPr dirty="0">
                <a:solidFill>
                  <a:prstClr val="black"/>
                </a:solidFill>
              </a:rPr>
              <a:t> o </a:t>
            </a:r>
            <a:r>
              <a:rPr dirty="0" err="1">
                <a:solidFill>
                  <a:prstClr val="black"/>
                </a:solidFill>
              </a:rPr>
              <a:t>plantillas</a:t>
            </a:r>
            <a:r>
              <a:rPr dirty="0">
                <a:solidFill>
                  <a:prstClr val="black"/>
                </a:solidFill>
              </a:rPr>
              <a:t> </a:t>
            </a:r>
            <a:r>
              <a:rPr dirty="0" err="1">
                <a:solidFill>
                  <a:prstClr val="black"/>
                </a:solidFill>
              </a:rPr>
              <a:t>terapéuticos</a:t>
            </a:r>
            <a:r>
              <a:rPr dirty="0">
                <a:solidFill>
                  <a:prstClr val="black"/>
                </a:solidFill>
              </a:rPr>
              <a:t>.</a:t>
            </a:r>
          </a:p>
          <a:p>
            <a:pPr>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Servicios</a:t>
            </a:r>
            <a:r>
              <a:rPr dirty="0">
                <a:solidFill>
                  <a:prstClr val="black"/>
                </a:solidFill>
              </a:rPr>
              <a:t> </a:t>
            </a:r>
            <a:r>
              <a:rPr dirty="0" err="1">
                <a:solidFill>
                  <a:prstClr val="black"/>
                </a:solidFill>
              </a:rPr>
              <a:t>preventivos</a:t>
            </a:r>
            <a:r>
              <a:rPr dirty="0">
                <a:solidFill>
                  <a:prstClr val="black"/>
                </a:solidFill>
              </a:rPr>
              <a:t>: Medicare también </a:t>
            </a:r>
            <a:r>
              <a:rPr dirty="0" err="1">
                <a:solidFill>
                  <a:prstClr val="black"/>
                </a:solidFill>
              </a:rPr>
              <a:t>cubre</a:t>
            </a:r>
            <a:r>
              <a:rPr dirty="0">
                <a:solidFill>
                  <a:prstClr val="black"/>
                </a:solidFill>
              </a:rPr>
              <a:t> </a:t>
            </a:r>
            <a:r>
              <a:rPr dirty="0" err="1">
                <a:solidFill>
                  <a:prstClr val="black"/>
                </a:solidFill>
              </a:rPr>
              <a:t>muchos</a:t>
            </a:r>
            <a:r>
              <a:rPr dirty="0">
                <a:solidFill>
                  <a:prstClr val="black"/>
                </a:solidFill>
              </a:rPr>
              <a:t> </a:t>
            </a:r>
            <a:r>
              <a:rPr dirty="0" err="1">
                <a:solidFill>
                  <a:prstClr val="black"/>
                </a:solidFill>
              </a:rPr>
              <a:t>servicios</a:t>
            </a:r>
            <a:r>
              <a:rPr dirty="0">
                <a:solidFill>
                  <a:prstClr val="black"/>
                </a:solidFill>
              </a:rPr>
              <a:t> </a:t>
            </a:r>
            <a:r>
              <a:rPr dirty="0" err="1">
                <a:solidFill>
                  <a:prstClr val="black"/>
                </a:solidFill>
              </a:rPr>
              <a:t>preventivos</a:t>
            </a:r>
            <a:r>
              <a:rPr dirty="0">
                <a:solidFill>
                  <a:prstClr val="black"/>
                </a:solidFill>
              </a:rPr>
              <a:t>. </a:t>
            </a:r>
            <a:r>
              <a:rPr dirty="0"/>
              <a:t>Los </a:t>
            </a:r>
            <a:r>
              <a:rPr dirty="0" err="1"/>
              <a:t>servicios</a:t>
            </a:r>
            <a:r>
              <a:rPr dirty="0"/>
              <a:t> </a:t>
            </a:r>
            <a:r>
              <a:rPr dirty="0" err="1"/>
              <a:t>preventivos</a:t>
            </a:r>
            <a:r>
              <a:rPr dirty="0"/>
              <a:t> le </a:t>
            </a:r>
            <a:r>
              <a:rPr dirty="0" err="1"/>
              <a:t>ayudan</a:t>
            </a:r>
            <a:r>
              <a:rPr dirty="0"/>
              <a:t> a </a:t>
            </a:r>
            <a:r>
              <a:rPr dirty="0" err="1"/>
              <a:t>mantenerse</a:t>
            </a:r>
            <a:r>
              <a:rPr dirty="0"/>
              <a:t> </a:t>
            </a:r>
            <a:r>
              <a:rPr dirty="0" err="1"/>
              <a:t>saludable</a:t>
            </a:r>
            <a:r>
              <a:rPr dirty="0"/>
              <a:t>, </a:t>
            </a:r>
            <a:r>
              <a:rPr dirty="0" err="1"/>
              <a:t>detectar</a:t>
            </a:r>
            <a:r>
              <a:rPr dirty="0"/>
              <a:t> </a:t>
            </a:r>
            <a:r>
              <a:rPr dirty="0" err="1"/>
              <a:t>problemas</a:t>
            </a:r>
            <a:r>
              <a:rPr dirty="0"/>
              <a:t> de </a:t>
            </a:r>
            <a:r>
              <a:rPr dirty="0" err="1"/>
              <a:t>salud</a:t>
            </a:r>
            <a:r>
              <a:rPr dirty="0"/>
              <a:t> a </a:t>
            </a:r>
            <a:r>
              <a:rPr dirty="0" err="1"/>
              <a:t>tiempo</a:t>
            </a:r>
            <a:r>
              <a:rPr dirty="0"/>
              <a:t>, </a:t>
            </a:r>
            <a:r>
              <a:rPr dirty="0" err="1"/>
              <a:t>determinar</a:t>
            </a:r>
            <a:r>
              <a:rPr dirty="0"/>
              <a:t> </a:t>
            </a:r>
            <a:r>
              <a:rPr dirty="0" err="1"/>
              <a:t>los</a:t>
            </a:r>
            <a:r>
              <a:rPr dirty="0"/>
              <a:t> </a:t>
            </a:r>
            <a:r>
              <a:rPr dirty="0" err="1"/>
              <a:t>tratamientos</a:t>
            </a:r>
            <a:r>
              <a:rPr dirty="0"/>
              <a:t> </a:t>
            </a:r>
            <a:r>
              <a:rPr dirty="0" err="1"/>
              <a:t>más</a:t>
            </a:r>
            <a:r>
              <a:rPr dirty="0"/>
              <a:t> </a:t>
            </a:r>
            <a:r>
              <a:rPr dirty="0" err="1"/>
              <a:t>eficaces</a:t>
            </a:r>
            <a:r>
              <a:rPr dirty="0"/>
              <a:t> y </a:t>
            </a:r>
            <a:r>
              <a:rPr dirty="0" err="1"/>
              <a:t>prevenir</a:t>
            </a:r>
            <a:r>
              <a:rPr dirty="0"/>
              <a:t> </a:t>
            </a:r>
            <a:r>
              <a:rPr dirty="0" err="1"/>
              <a:t>ciertas</a:t>
            </a:r>
            <a:r>
              <a:rPr dirty="0"/>
              <a:t> </a:t>
            </a:r>
            <a:r>
              <a:rPr dirty="0" err="1"/>
              <a:t>enfermedades</a:t>
            </a:r>
            <a:r>
              <a:rPr dirty="0"/>
              <a:t>. </a:t>
            </a:r>
            <a:r>
              <a:rPr dirty="0">
                <a:effectLst/>
              </a:rPr>
              <a:t>Los </a:t>
            </a:r>
            <a:r>
              <a:rPr dirty="0" err="1">
                <a:effectLst/>
              </a:rPr>
              <a:t>servicios</a:t>
            </a:r>
            <a:r>
              <a:rPr dirty="0">
                <a:effectLst/>
              </a:rPr>
              <a:t> </a:t>
            </a:r>
            <a:r>
              <a:rPr dirty="0" err="1">
                <a:effectLst/>
              </a:rPr>
              <a:t>preventivos</a:t>
            </a:r>
            <a:r>
              <a:rPr dirty="0">
                <a:effectLst/>
              </a:rPr>
              <a:t> </a:t>
            </a:r>
            <a:r>
              <a:rPr dirty="0" err="1">
                <a:effectLst/>
              </a:rPr>
              <a:t>incluyen</a:t>
            </a:r>
            <a:r>
              <a:rPr dirty="0">
                <a:effectLst/>
              </a:rPr>
              <a:t> </a:t>
            </a:r>
            <a:r>
              <a:rPr dirty="0" err="1">
                <a:effectLst/>
              </a:rPr>
              <a:t>exámenes</a:t>
            </a:r>
            <a:r>
              <a:rPr dirty="0">
                <a:effectLst/>
              </a:rPr>
              <a:t>, </a:t>
            </a:r>
            <a:r>
              <a:rPr dirty="0" err="1">
                <a:effectLst/>
              </a:rPr>
              <a:t>vacunas</a:t>
            </a:r>
            <a:r>
              <a:rPr dirty="0">
                <a:effectLst/>
              </a:rPr>
              <a:t>, </a:t>
            </a:r>
            <a:r>
              <a:rPr dirty="0" err="1">
                <a:effectLst/>
              </a:rPr>
              <a:t>pruebas</a:t>
            </a:r>
            <a:r>
              <a:rPr dirty="0">
                <a:effectLst/>
              </a:rPr>
              <a:t> de </a:t>
            </a:r>
            <a:r>
              <a:rPr dirty="0" err="1">
                <a:effectLst/>
              </a:rPr>
              <a:t>laboratorio</a:t>
            </a:r>
            <a:r>
              <a:rPr dirty="0">
                <a:effectLst/>
              </a:rPr>
              <a:t> y </a:t>
            </a:r>
            <a:r>
              <a:rPr dirty="0" err="1">
                <a:effectLst/>
              </a:rPr>
              <a:t>evaluaciones</a:t>
            </a:r>
            <a:r>
              <a:rPr dirty="0">
                <a:effectLst/>
              </a:rPr>
              <a:t> de </a:t>
            </a:r>
            <a:r>
              <a:rPr dirty="0" err="1">
                <a:effectLst/>
              </a:rPr>
              <a:t>detección</a:t>
            </a:r>
            <a:r>
              <a:rPr dirty="0">
                <a:effectLst/>
              </a:rPr>
              <a:t>. También </a:t>
            </a:r>
            <a:r>
              <a:rPr dirty="0" err="1">
                <a:effectLst/>
              </a:rPr>
              <a:t>incluyen</a:t>
            </a:r>
            <a:r>
              <a:rPr dirty="0">
                <a:effectLst/>
              </a:rPr>
              <a:t> </a:t>
            </a:r>
            <a:r>
              <a:rPr dirty="0" err="1">
                <a:effectLst/>
              </a:rPr>
              <a:t>programas</a:t>
            </a:r>
            <a:r>
              <a:rPr dirty="0">
                <a:effectLst/>
              </a:rPr>
              <a:t> de </a:t>
            </a:r>
            <a:r>
              <a:rPr dirty="0" err="1">
                <a:effectLst/>
              </a:rPr>
              <a:t>monitoreo</a:t>
            </a:r>
            <a:r>
              <a:rPr dirty="0">
                <a:effectLst/>
              </a:rPr>
              <a:t> de la </a:t>
            </a:r>
            <a:r>
              <a:rPr dirty="0" err="1">
                <a:effectLst/>
              </a:rPr>
              <a:t>salud</a:t>
            </a:r>
            <a:r>
              <a:rPr dirty="0">
                <a:effectLst/>
              </a:rPr>
              <a:t>, y </a:t>
            </a:r>
            <a:r>
              <a:rPr dirty="0" err="1">
                <a:effectLst/>
              </a:rPr>
              <a:t>asesoramiento</a:t>
            </a:r>
            <a:r>
              <a:rPr dirty="0">
                <a:effectLst/>
              </a:rPr>
              <a:t> y </a:t>
            </a:r>
            <a:r>
              <a:rPr dirty="0" err="1">
                <a:effectLst/>
              </a:rPr>
              <a:t>educación</a:t>
            </a:r>
            <a:r>
              <a:rPr dirty="0">
                <a:effectLst/>
              </a:rPr>
              <a:t> para </a:t>
            </a:r>
            <a:r>
              <a:rPr dirty="0" err="1">
                <a:effectLst/>
              </a:rPr>
              <a:t>ayudarle</a:t>
            </a:r>
            <a:r>
              <a:rPr dirty="0">
                <a:effectLst/>
              </a:rPr>
              <a:t> a </a:t>
            </a:r>
            <a:r>
              <a:rPr dirty="0" err="1">
                <a:effectLst/>
              </a:rPr>
              <a:t>cuidar</a:t>
            </a:r>
            <a:r>
              <a:rPr dirty="0">
                <a:effectLst/>
              </a:rPr>
              <a:t> de </a:t>
            </a:r>
            <a:r>
              <a:rPr dirty="0" err="1">
                <a:effectLst/>
              </a:rPr>
              <a:t>su</a:t>
            </a:r>
            <a:r>
              <a:rPr dirty="0">
                <a:effectLst/>
              </a:rPr>
              <a:t> </a:t>
            </a:r>
            <a:r>
              <a:rPr dirty="0" err="1">
                <a:effectLst/>
              </a:rPr>
              <a:t>propia</a:t>
            </a:r>
            <a:r>
              <a:rPr dirty="0">
                <a:effectLst/>
              </a:rPr>
              <a:t> </a:t>
            </a:r>
            <a:r>
              <a:rPr dirty="0" err="1">
                <a:effectLst/>
              </a:rPr>
              <a:t>salud</a:t>
            </a:r>
            <a:r>
              <a:rPr dirty="0">
                <a:effectLst/>
              </a:rPr>
              <a:t>. </a:t>
            </a:r>
            <a:r>
              <a:rPr dirty="0" err="1">
                <a:effectLst/>
              </a:rPr>
              <a:t>Repase</a:t>
            </a:r>
            <a:r>
              <a:rPr dirty="0">
                <a:effectLst/>
              </a:rPr>
              <a:t> la </a:t>
            </a:r>
            <a:r>
              <a:rPr dirty="0" err="1">
                <a:effectLst/>
              </a:rPr>
              <a:t>siguiente</a:t>
            </a:r>
            <a:r>
              <a:rPr dirty="0">
                <a:effectLst/>
              </a:rPr>
              <a:t> </a:t>
            </a:r>
            <a:r>
              <a:rPr dirty="0" err="1">
                <a:effectLst/>
              </a:rPr>
              <a:t>diapositiva</a:t>
            </a:r>
            <a:r>
              <a:rPr dirty="0">
                <a:effectLst/>
              </a:rPr>
              <a:t> para </a:t>
            </a:r>
            <a:r>
              <a:rPr dirty="0" err="1">
                <a:effectLst/>
              </a:rPr>
              <a:t>obtener</a:t>
            </a:r>
            <a:r>
              <a:rPr dirty="0">
                <a:effectLst/>
              </a:rPr>
              <a:t> </a:t>
            </a:r>
            <a:r>
              <a:rPr dirty="0" err="1">
                <a:effectLst/>
              </a:rPr>
              <a:t>una</a:t>
            </a:r>
            <a:r>
              <a:rPr dirty="0">
                <a:effectLst/>
              </a:rPr>
              <a:t> </a:t>
            </a:r>
            <a:r>
              <a:rPr dirty="0" err="1">
                <a:effectLst/>
              </a:rPr>
              <a:t>lista</a:t>
            </a:r>
            <a:r>
              <a:rPr dirty="0">
                <a:effectLst/>
              </a:rPr>
              <a:t> de </a:t>
            </a:r>
            <a:r>
              <a:rPr dirty="0" err="1">
                <a:effectLst/>
              </a:rPr>
              <a:t>servicios</a:t>
            </a:r>
            <a:r>
              <a:rPr dirty="0">
                <a:effectLst/>
              </a:rPr>
              <a:t> </a:t>
            </a:r>
            <a:r>
              <a:rPr dirty="0" err="1">
                <a:effectLst/>
              </a:rPr>
              <a:t>preventivos</a:t>
            </a:r>
            <a:r>
              <a:rPr dirty="0">
                <a:effectLst/>
              </a:rPr>
              <a:t> </a:t>
            </a:r>
            <a:r>
              <a:rPr dirty="0" err="1">
                <a:effectLst/>
              </a:rPr>
              <a:t>cubiertos</a:t>
            </a:r>
            <a:r>
              <a:rPr dirty="0">
                <a:effectLst/>
              </a:rPr>
              <a:t> </a:t>
            </a:r>
            <a:r>
              <a:rPr dirty="0" err="1">
                <a:effectLst/>
              </a:rPr>
              <a:t>por</a:t>
            </a:r>
            <a:r>
              <a:rPr dirty="0">
                <a:effectLst/>
              </a:rPr>
              <a:t> Medicare.</a:t>
            </a:r>
          </a:p>
          <a:p>
            <a:pPr>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Servicios</a:t>
            </a:r>
            <a:r>
              <a:rPr dirty="0">
                <a:solidFill>
                  <a:prstClr val="black"/>
                </a:solidFill>
              </a:rPr>
              <a:t> de </a:t>
            </a:r>
            <a:r>
              <a:rPr dirty="0" err="1">
                <a:solidFill>
                  <a:prstClr val="black"/>
                </a:solidFill>
              </a:rPr>
              <a:t>salud</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a:t>
            </a:r>
            <a:r>
              <a:rPr dirty="0" err="1">
                <a:solidFill>
                  <a:prstClr val="black"/>
                </a:solidFill>
              </a:rPr>
              <a:t>Puede</a:t>
            </a:r>
            <a:r>
              <a:rPr dirty="0">
                <a:solidFill>
                  <a:prstClr val="black"/>
                </a:solidFill>
              </a:rPr>
              <a:t> usar sus </a:t>
            </a:r>
            <a:r>
              <a:rPr dirty="0" err="1">
                <a:solidFill>
                  <a:prstClr val="black"/>
                </a:solidFill>
              </a:rPr>
              <a:t>beneficios</a:t>
            </a:r>
            <a:r>
              <a:rPr dirty="0">
                <a:solidFill>
                  <a:prstClr val="black"/>
                </a:solidFill>
              </a:rPr>
              <a:t> de </a:t>
            </a:r>
            <a:r>
              <a:rPr dirty="0" err="1">
                <a:solidFill>
                  <a:prstClr val="black"/>
                </a:solidFill>
              </a:rPr>
              <a:t>salud</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bajo la </a:t>
            </a:r>
            <a:r>
              <a:rPr dirty="0" err="1">
                <a:solidFill>
                  <a:prstClr val="black"/>
                </a:solidFill>
              </a:rPr>
              <a:t>Parte</a:t>
            </a:r>
            <a:r>
              <a:rPr dirty="0">
                <a:solidFill>
                  <a:prstClr val="black"/>
                </a:solidFill>
              </a:rPr>
              <a:t> A y/o la </a:t>
            </a:r>
            <a:r>
              <a:rPr dirty="0" err="1">
                <a:solidFill>
                  <a:prstClr val="black"/>
                </a:solidFill>
              </a:rPr>
              <a:t>Parte</a:t>
            </a:r>
            <a:r>
              <a:rPr dirty="0">
                <a:solidFill>
                  <a:prstClr val="black"/>
                </a:solidFill>
              </a:rPr>
              <a:t> B. La </a:t>
            </a:r>
            <a:r>
              <a:rPr dirty="0" err="1">
                <a:solidFill>
                  <a:prstClr val="black"/>
                </a:solidFill>
              </a:rPr>
              <a:t>Parte</a:t>
            </a:r>
            <a:r>
              <a:rPr dirty="0">
                <a:solidFill>
                  <a:prstClr val="black"/>
                </a:solidFill>
              </a:rPr>
              <a:t> B </a:t>
            </a:r>
            <a:r>
              <a:rPr dirty="0" err="1">
                <a:solidFill>
                  <a:prstClr val="black"/>
                </a:solidFill>
              </a:rPr>
              <a:t>paga</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servicios</a:t>
            </a:r>
            <a:r>
              <a:rPr dirty="0">
                <a:solidFill>
                  <a:prstClr val="black"/>
                </a:solidFill>
              </a:rPr>
              <a:t> de </a:t>
            </a:r>
            <a:r>
              <a:rPr dirty="0" err="1">
                <a:solidFill>
                  <a:prstClr val="black"/>
                </a:solidFill>
              </a:rPr>
              <a:t>salud</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a:t>
            </a:r>
            <a:r>
              <a:rPr dirty="0" err="1">
                <a:solidFill>
                  <a:prstClr val="black"/>
                </a:solidFill>
              </a:rPr>
              <a:t>si</a:t>
            </a:r>
            <a:r>
              <a:rPr dirty="0">
                <a:solidFill>
                  <a:prstClr val="black"/>
                </a:solidFill>
              </a:rPr>
              <a:t> </a:t>
            </a:r>
            <a:r>
              <a:rPr dirty="0" err="1">
                <a:solidFill>
                  <a:prstClr val="black"/>
                </a:solidFill>
              </a:rPr>
              <a:t>una</a:t>
            </a:r>
            <a:r>
              <a:rPr dirty="0">
                <a:solidFill>
                  <a:prstClr val="black"/>
                </a:solidFill>
              </a:rPr>
              <a:t> estancia </a:t>
            </a:r>
            <a:r>
              <a:rPr dirty="0" err="1">
                <a:solidFill>
                  <a:prstClr val="black"/>
                </a:solidFill>
              </a:rPr>
              <a:t>hospitalaria</a:t>
            </a:r>
            <a:r>
              <a:rPr dirty="0">
                <a:solidFill>
                  <a:prstClr val="black"/>
                </a:solidFill>
              </a:rPr>
              <a:t> </a:t>
            </a:r>
            <a:r>
              <a:rPr dirty="0" err="1">
                <a:solidFill>
                  <a:prstClr val="black"/>
                </a:solidFill>
              </a:rPr>
              <a:t>como</a:t>
            </a:r>
            <a:r>
              <a:rPr dirty="0">
                <a:solidFill>
                  <a:prstClr val="black"/>
                </a:solidFill>
              </a:rPr>
              <a:t> </a:t>
            </a:r>
            <a:r>
              <a:rPr dirty="0" err="1">
                <a:solidFill>
                  <a:prstClr val="black"/>
                </a:solidFill>
              </a:rPr>
              <a:t>paciente</a:t>
            </a:r>
            <a:r>
              <a:rPr dirty="0">
                <a:solidFill>
                  <a:prstClr val="black"/>
                </a:solidFill>
              </a:rPr>
              <a:t> </a:t>
            </a:r>
            <a:r>
              <a:rPr dirty="0" err="1">
                <a:solidFill>
                  <a:prstClr val="black"/>
                </a:solidFill>
              </a:rPr>
              <a:t>internado</a:t>
            </a:r>
            <a:r>
              <a:rPr dirty="0">
                <a:solidFill>
                  <a:prstClr val="black"/>
                </a:solidFill>
              </a:rPr>
              <a:t> no precede la </a:t>
            </a:r>
            <a:r>
              <a:rPr dirty="0" err="1">
                <a:solidFill>
                  <a:prstClr val="black"/>
                </a:solidFill>
              </a:rPr>
              <a:t>necesidad</a:t>
            </a:r>
            <a:r>
              <a:rPr dirty="0">
                <a:solidFill>
                  <a:prstClr val="black"/>
                </a:solidFill>
              </a:rPr>
              <a:t> de </a:t>
            </a:r>
            <a:r>
              <a:rPr dirty="0" err="1">
                <a:solidFill>
                  <a:prstClr val="black"/>
                </a:solidFill>
              </a:rPr>
              <a:t>atención</a:t>
            </a:r>
            <a:r>
              <a:rPr dirty="0">
                <a:solidFill>
                  <a:prstClr val="black"/>
                </a:solidFill>
              </a:rPr>
              <a:t> de </a:t>
            </a:r>
            <a:r>
              <a:rPr dirty="0" err="1">
                <a:solidFill>
                  <a:prstClr val="black"/>
                </a:solidFill>
              </a:rPr>
              <a:t>salud</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o </a:t>
            </a:r>
            <a:r>
              <a:rPr dirty="0" err="1">
                <a:solidFill>
                  <a:prstClr val="black"/>
                </a:solidFill>
              </a:rPr>
              <a:t>cuando</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número</a:t>
            </a:r>
            <a:r>
              <a:rPr dirty="0">
                <a:solidFill>
                  <a:prstClr val="black"/>
                </a:solidFill>
              </a:rPr>
              <a:t> de visitas de </a:t>
            </a:r>
            <a:r>
              <a:rPr dirty="0" err="1">
                <a:solidFill>
                  <a:prstClr val="black"/>
                </a:solidFill>
              </a:rPr>
              <a:t>atención</a:t>
            </a:r>
            <a:r>
              <a:rPr dirty="0">
                <a:solidFill>
                  <a:prstClr val="black"/>
                </a:solidFill>
              </a:rPr>
              <a:t> de </a:t>
            </a:r>
            <a:r>
              <a:rPr dirty="0" err="1">
                <a:solidFill>
                  <a:prstClr val="black"/>
                </a:solidFill>
              </a:rPr>
              <a:t>salud</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a:t>
            </a:r>
            <a:r>
              <a:rPr dirty="0" err="1">
                <a:solidFill>
                  <a:prstClr val="black"/>
                </a:solidFill>
              </a:rPr>
              <a:t>cubiertas</a:t>
            </a:r>
            <a:r>
              <a:rPr dirty="0">
                <a:solidFill>
                  <a:prstClr val="black"/>
                </a:solidFill>
              </a:rPr>
              <a:t> </a:t>
            </a:r>
            <a:r>
              <a:rPr dirty="0" err="1">
                <a:solidFill>
                  <a:prstClr val="black"/>
                </a:solidFill>
              </a:rPr>
              <a:t>por</a:t>
            </a:r>
            <a:r>
              <a:rPr dirty="0">
                <a:solidFill>
                  <a:prstClr val="black"/>
                </a:solidFill>
              </a:rPr>
              <a:t> la </a:t>
            </a:r>
            <a:r>
              <a:rPr dirty="0" err="1">
                <a:solidFill>
                  <a:prstClr val="black"/>
                </a:solidFill>
              </a:rPr>
              <a:t>Parte</a:t>
            </a:r>
            <a:r>
              <a:rPr dirty="0">
                <a:solidFill>
                  <a:prstClr val="black"/>
                </a:solidFill>
              </a:rPr>
              <a:t> A </a:t>
            </a:r>
            <a:r>
              <a:rPr dirty="0" err="1">
                <a:solidFill>
                  <a:prstClr val="black"/>
                </a:solidFill>
              </a:rPr>
              <a:t>supera</a:t>
            </a:r>
            <a:r>
              <a:rPr dirty="0">
                <a:solidFill>
                  <a:prstClr val="black"/>
                </a:solidFill>
              </a:rPr>
              <a:t> las 100. Para </a:t>
            </a:r>
            <a:r>
              <a:rPr dirty="0" err="1">
                <a:solidFill>
                  <a:prstClr val="black"/>
                </a:solidFill>
              </a:rPr>
              <a:t>obtener</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información</a:t>
            </a:r>
            <a:r>
              <a:rPr dirty="0">
                <a:solidFill>
                  <a:prstClr val="black"/>
                </a:solidFill>
              </a:rPr>
              <a:t>, </a:t>
            </a:r>
            <a:r>
              <a:rPr dirty="0" err="1">
                <a:solidFill>
                  <a:prstClr val="black"/>
                </a:solidFill>
              </a:rPr>
              <a:t>visite</a:t>
            </a:r>
            <a:r>
              <a:rPr dirty="0">
                <a:solidFill>
                  <a:prstClr val="black"/>
                </a:solidFill>
              </a:rPr>
              <a:t> </a:t>
            </a:r>
            <a:r>
              <a:rPr lang="en-US" u="sng" dirty="0"/>
              <a:t>https://es.medicare.gov/publications </a:t>
            </a:r>
            <a:r>
              <a:rPr dirty="0">
                <a:solidFill>
                  <a:prstClr val="black"/>
                </a:solidFill>
              </a:rPr>
              <a:t>para </a:t>
            </a:r>
            <a:r>
              <a:rPr dirty="0" err="1">
                <a:solidFill>
                  <a:prstClr val="black"/>
                </a:solidFill>
              </a:rPr>
              <a:t>repasar</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documento</a:t>
            </a:r>
            <a:r>
              <a:rPr dirty="0">
                <a:solidFill>
                  <a:prstClr val="black"/>
                </a:solidFill>
              </a:rPr>
              <a:t> </a:t>
            </a:r>
            <a:r>
              <a:rPr dirty="0" err="1">
                <a:solidFill>
                  <a:prstClr val="black"/>
                </a:solidFill>
              </a:rPr>
              <a:t>sobre</a:t>
            </a:r>
            <a:r>
              <a:rPr dirty="0">
                <a:solidFill>
                  <a:prstClr val="black"/>
                </a:solidFill>
              </a:rPr>
              <a:t> Medicare y la </a:t>
            </a:r>
            <a:r>
              <a:rPr dirty="0" err="1">
                <a:solidFill>
                  <a:prstClr val="black"/>
                </a:solidFill>
              </a:rPr>
              <a:t>atención</a:t>
            </a:r>
            <a:r>
              <a:rPr dirty="0">
                <a:solidFill>
                  <a:prstClr val="black"/>
                </a:solidFill>
              </a:rPr>
              <a:t> </a:t>
            </a:r>
            <a:r>
              <a:rPr dirty="0" err="1">
                <a:solidFill>
                  <a:prstClr val="black"/>
                </a:solidFill>
              </a:rPr>
              <a:t>médica</a:t>
            </a:r>
            <a:r>
              <a:rPr dirty="0">
                <a:solidFill>
                  <a:prstClr val="black"/>
                </a:solidFill>
              </a:rPr>
              <a:t> </a:t>
            </a:r>
            <a:r>
              <a:rPr lang="en-US" dirty="0" err="1">
                <a:solidFill>
                  <a:prstClr val="black"/>
                </a:solidFill>
              </a:rPr>
              <a:t>en</a:t>
            </a:r>
            <a:r>
              <a:rPr lang="en-US" dirty="0">
                <a:solidFill>
                  <a:prstClr val="black"/>
                </a:solidFill>
              </a:rPr>
              <a:t> </a:t>
            </a:r>
            <a:r>
              <a:rPr lang="en-US" dirty="0" err="1">
                <a:solidFill>
                  <a:prstClr val="black"/>
                </a:solidFill>
              </a:rPr>
              <a:t>el</a:t>
            </a:r>
            <a:r>
              <a:rPr lang="en-US" dirty="0">
                <a:solidFill>
                  <a:prstClr val="black"/>
                </a:solidFill>
              </a:rPr>
              <a:t> </a:t>
            </a:r>
            <a:r>
              <a:rPr lang="en-US" dirty="0" err="1">
                <a:solidFill>
                  <a:prstClr val="black"/>
                </a:solidFill>
              </a:rPr>
              <a:t>hogar</a:t>
            </a:r>
            <a:r>
              <a:rPr dirty="0">
                <a:solidFill>
                  <a:prstClr val="black"/>
                </a:solidFill>
              </a:rPr>
              <a:t> (CMS </a:t>
            </a:r>
            <a:r>
              <a:rPr lang="en-US" dirty="0" err="1">
                <a:solidFill>
                  <a:prstClr val="black"/>
                </a:solidFill>
              </a:rPr>
              <a:t>Producto</a:t>
            </a:r>
            <a:r>
              <a:rPr lang="en-US" dirty="0">
                <a:solidFill>
                  <a:prstClr val="black"/>
                </a:solidFill>
              </a:rPr>
              <a:t> No.</a:t>
            </a:r>
            <a:r>
              <a:rPr dirty="0">
                <a:solidFill>
                  <a:prstClr val="black"/>
                </a:solidFill>
              </a:rPr>
              <a:t> 10969</a:t>
            </a:r>
            <a:r>
              <a:rPr lang="en-US" dirty="0">
                <a:solidFill>
                  <a:prstClr val="black"/>
                </a:solidFill>
              </a:rPr>
              <a:t>-S</a:t>
            </a:r>
            <a:r>
              <a:rPr dirty="0">
                <a:solidFill>
                  <a:prstClr val="black"/>
                </a:solidFill>
              </a:rPr>
              <a:t>). También </a:t>
            </a:r>
            <a:r>
              <a:rPr dirty="0" err="1">
                <a:solidFill>
                  <a:prstClr val="black"/>
                </a:solidFill>
              </a:rPr>
              <a:t>puede</a:t>
            </a:r>
            <a:r>
              <a:rPr dirty="0">
                <a:solidFill>
                  <a:prstClr val="black"/>
                </a:solidFill>
              </a:rPr>
              <a:t> </a:t>
            </a:r>
            <a:r>
              <a:rPr dirty="0" err="1">
                <a:solidFill>
                  <a:prstClr val="black"/>
                </a:solidFill>
              </a:rPr>
              <a:t>visitar</a:t>
            </a:r>
            <a:r>
              <a:rPr dirty="0">
                <a:solidFill>
                  <a:prstClr val="black"/>
                </a:solidFill>
              </a:rPr>
              <a:t> </a:t>
            </a:r>
            <a:r>
              <a:rPr dirty="0">
                <a:solidFill>
                  <a:prstClr val="black"/>
                </a:solidFill>
                <a:hlinkClick r:id="rId3"/>
              </a:rPr>
              <a:t>CMS.gov/Center/Provider-Type/Home-Health-Agency-HHA-Center</a:t>
            </a:r>
            <a:r>
              <a:rPr dirty="0">
                <a:solidFill>
                  <a:prstClr val="black"/>
                </a:solidFill>
              </a:rPr>
              <a:t>.</a:t>
            </a:r>
          </a:p>
          <a:p>
            <a:pPr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err="1"/>
              <a:t>Servicios</a:t>
            </a:r>
            <a:r>
              <a:rPr dirty="0"/>
              <a:t> de </a:t>
            </a:r>
            <a:r>
              <a:rPr dirty="0" err="1"/>
              <a:t>fisioterapia</a:t>
            </a:r>
            <a:r>
              <a:rPr dirty="0"/>
              <a:t> y </a:t>
            </a:r>
            <a:r>
              <a:rPr dirty="0" err="1"/>
              <a:t>terapia</a:t>
            </a:r>
            <a:r>
              <a:rPr dirty="0"/>
              <a:t> </a:t>
            </a:r>
            <a:r>
              <a:rPr dirty="0" err="1"/>
              <a:t>ocupacional</a:t>
            </a:r>
            <a:r>
              <a:rPr dirty="0"/>
              <a:t> </a:t>
            </a:r>
            <a:r>
              <a:rPr dirty="0" err="1"/>
              <a:t>ambulatorias</a:t>
            </a:r>
            <a:r>
              <a:rPr dirty="0"/>
              <a:t> </a:t>
            </a:r>
            <a:r>
              <a:rPr dirty="0" err="1"/>
              <a:t>médicamente</a:t>
            </a:r>
            <a:r>
              <a:rPr dirty="0"/>
              <a:t> </a:t>
            </a:r>
            <a:r>
              <a:rPr dirty="0" err="1"/>
              <a:t>necesarios</a:t>
            </a:r>
            <a:r>
              <a:rPr dirty="0"/>
              <a:t>, y </a:t>
            </a:r>
            <a:r>
              <a:rPr dirty="0" err="1"/>
              <a:t>servicios</a:t>
            </a:r>
            <a:r>
              <a:rPr dirty="0"/>
              <a:t> de </a:t>
            </a:r>
            <a:r>
              <a:rPr dirty="0" err="1"/>
              <a:t>patología</a:t>
            </a:r>
            <a:r>
              <a:rPr dirty="0"/>
              <a:t> del </a:t>
            </a:r>
            <a:r>
              <a:rPr dirty="0" err="1"/>
              <a:t>habla</a:t>
            </a:r>
            <a:r>
              <a:rPr dirty="0"/>
              <a:t> y del </a:t>
            </a:r>
            <a:r>
              <a:rPr dirty="0" err="1"/>
              <a:t>lenguaje</a:t>
            </a:r>
            <a:r>
              <a:rPr dirty="0"/>
              <a:t>.</a:t>
            </a:r>
          </a:p>
          <a:p>
            <a:pPr defTabSz="966612">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err="1"/>
              <a:t>Servicios</a:t>
            </a:r>
            <a:r>
              <a:rPr dirty="0"/>
              <a:t> de </a:t>
            </a:r>
            <a:r>
              <a:rPr dirty="0" err="1"/>
              <a:t>atención</a:t>
            </a:r>
            <a:r>
              <a:rPr dirty="0"/>
              <a:t> de </a:t>
            </a:r>
            <a:r>
              <a:rPr dirty="0" err="1"/>
              <a:t>salud</a:t>
            </a:r>
            <a:r>
              <a:rPr dirty="0"/>
              <a:t> mental </a:t>
            </a:r>
            <a:r>
              <a:rPr dirty="0" err="1"/>
              <a:t>ambulatoria</a:t>
            </a:r>
            <a:r>
              <a:rPr dirty="0"/>
              <a:t>.</a:t>
            </a:r>
          </a:p>
          <a:p>
            <a:pPr defTabSz="966612">
              <a:spcBef>
                <a:spcPts val="0"/>
              </a:spcBef>
              <a:spcAft>
                <a:spcPts val="300"/>
              </a:spcAft>
              <a:defRPr sz="1000">
                <a:latin typeface="Arial" panose="020B0604020202020204" pitchFamily="34" charset="0"/>
                <a:cs typeface="Arial" panose="020B0604020202020204" pitchFamily="34" charset="0"/>
              </a:defRPr>
            </a:pPr>
            <a:r>
              <a:rPr dirty="0" err="1">
                <a:solidFill>
                  <a:prstClr val="black"/>
                </a:solidFill>
              </a:rPr>
              <a:t>Número</a:t>
            </a:r>
            <a:r>
              <a:rPr dirty="0">
                <a:solidFill>
                  <a:prstClr val="black"/>
                </a:solidFill>
              </a:rPr>
              <a:t> </a:t>
            </a:r>
            <a:r>
              <a:rPr dirty="0" err="1">
                <a:solidFill>
                  <a:prstClr val="black"/>
                </a:solidFill>
              </a:rPr>
              <a:t>limitado</a:t>
            </a:r>
            <a:r>
              <a:rPr dirty="0">
                <a:solidFill>
                  <a:prstClr val="black"/>
                </a:solidFill>
              </a:rPr>
              <a:t> de </a:t>
            </a:r>
            <a:r>
              <a:rPr dirty="0" err="1">
                <a:solidFill>
                  <a:prstClr val="black"/>
                </a:solidFill>
              </a:rPr>
              <a:t>medicamentos</a:t>
            </a:r>
            <a:r>
              <a:rPr dirty="0">
                <a:solidFill>
                  <a:prstClr val="black"/>
                </a:solidFill>
              </a:rPr>
              <a:t> </a:t>
            </a:r>
            <a:r>
              <a:rPr dirty="0" err="1">
                <a:solidFill>
                  <a:prstClr val="black"/>
                </a:solidFill>
              </a:rPr>
              <a:t>recetados</a:t>
            </a:r>
            <a:r>
              <a:rPr dirty="0">
                <a:solidFill>
                  <a:prstClr val="black"/>
                </a:solidFill>
              </a:rPr>
              <a:t> para </a:t>
            </a:r>
            <a:r>
              <a:rPr dirty="0" err="1">
                <a:solidFill>
                  <a:prstClr val="black"/>
                </a:solidFill>
              </a:rPr>
              <a:t>pacientes</a:t>
            </a:r>
            <a:r>
              <a:rPr dirty="0">
                <a:solidFill>
                  <a:prstClr val="black"/>
                </a:solidFill>
              </a:rPr>
              <a:t> </a:t>
            </a:r>
            <a:r>
              <a:rPr dirty="0" err="1">
                <a:solidFill>
                  <a:prstClr val="black"/>
                </a:solidFill>
              </a:rPr>
              <a:t>ambulatorios</a:t>
            </a:r>
            <a:r>
              <a:rPr dirty="0">
                <a:solidFill>
                  <a:prstClr val="black"/>
                </a:solidFill>
              </a:rPr>
              <a:t> bajo </a:t>
            </a:r>
            <a:r>
              <a:rPr dirty="0" err="1">
                <a:solidFill>
                  <a:prstClr val="black"/>
                </a:solidFill>
              </a:rPr>
              <a:t>ciertas</a:t>
            </a:r>
            <a:r>
              <a:rPr dirty="0">
                <a:solidFill>
                  <a:prstClr val="black"/>
                </a:solidFill>
              </a:rPr>
              <a:t> </a:t>
            </a:r>
            <a:r>
              <a:rPr dirty="0" err="1">
                <a:solidFill>
                  <a:prstClr val="black"/>
                </a:solidFill>
              </a:rPr>
              <a:t>condiciones</a:t>
            </a:r>
            <a:r>
              <a:rPr dirty="0">
                <a:solidFill>
                  <a:prstClr val="black"/>
                </a:solidFill>
              </a:rPr>
              <a:t>: Por lo general, la </a:t>
            </a:r>
            <a:r>
              <a:rPr dirty="0" err="1">
                <a:solidFill>
                  <a:prstClr val="black"/>
                </a:solidFill>
              </a:rPr>
              <a:t>Parte</a:t>
            </a:r>
            <a:r>
              <a:rPr dirty="0">
                <a:solidFill>
                  <a:prstClr val="black"/>
                </a:solidFill>
              </a:rPr>
              <a:t> B </a:t>
            </a:r>
            <a:r>
              <a:rPr dirty="0" err="1">
                <a:solidFill>
                  <a:prstClr val="black"/>
                </a:solidFill>
              </a:rPr>
              <a:t>cubre</a:t>
            </a:r>
            <a:r>
              <a:rPr dirty="0">
                <a:solidFill>
                  <a:prstClr val="black"/>
                </a:solidFill>
              </a:rPr>
              <a:t> </a:t>
            </a:r>
            <a:r>
              <a:rPr dirty="0" err="1">
                <a:solidFill>
                  <a:prstClr val="black"/>
                </a:solidFill>
              </a:rPr>
              <a:t>medicamentos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normalmente</a:t>
            </a:r>
            <a:r>
              <a:rPr dirty="0">
                <a:solidFill>
                  <a:prstClr val="black"/>
                </a:solidFill>
              </a:rPr>
              <a:t> no se </a:t>
            </a:r>
            <a:r>
              <a:rPr dirty="0" err="1">
                <a:solidFill>
                  <a:prstClr val="black"/>
                </a:solidFill>
              </a:rPr>
              <a:t>administraría</a:t>
            </a:r>
            <a:r>
              <a:rPr dirty="0">
                <a:solidFill>
                  <a:prstClr val="black"/>
                </a:solidFill>
              </a:rPr>
              <a:t> </a:t>
            </a:r>
            <a:r>
              <a:rPr dirty="0" err="1">
                <a:solidFill>
                  <a:prstClr val="black"/>
                </a:solidFill>
              </a:rPr>
              <a:t>usted</a:t>
            </a:r>
            <a:r>
              <a:rPr dirty="0">
                <a:solidFill>
                  <a:prstClr val="black"/>
                </a:solidFill>
              </a:rPr>
              <a:t> </a:t>
            </a:r>
            <a:r>
              <a:rPr dirty="0" err="1">
                <a:solidFill>
                  <a:prstClr val="black"/>
                </a:solidFill>
              </a:rPr>
              <a:t>mismo</a:t>
            </a:r>
            <a:r>
              <a:rPr dirty="0">
                <a:solidFill>
                  <a:prstClr val="black"/>
                </a:solidFill>
              </a:rPr>
              <a:t>, </a:t>
            </a:r>
            <a:r>
              <a:rPr dirty="0" err="1">
                <a:solidFill>
                  <a:prstClr val="black"/>
                </a:solidFill>
              </a:rPr>
              <a:t>como</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recibe</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consultorio</a:t>
            </a:r>
            <a:r>
              <a:rPr dirty="0">
                <a:solidFill>
                  <a:prstClr val="black"/>
                </a:solidFill>
              </a:rPr>
              <a:t> de un </a:t>
            </a:r>
            <a:r>
              <a:rPr dirty="0" err="1">
                <a:solidFill>
                  <a:prstClr val="black"/>
                </a:solidFill>
              </a:rPr>
              <a:t>médico</a:t>
            </a:r>
            <a:r>
              <a:rPr dirty="0">
                <a:solidFill>
                  <a:prstClr val="black"/>
                </a:solidFill>
              </a:rPr>
              <a:t> o </a:t>
            </a:r>
            <a:r>
              <a:rPr dirty="0" err="1">
                <a:solidFill>
                  <a:prstClr val="black"/>
                </a:solidFill>
              </a:rPr>
              <a:t>en</a:t>
            </a:r>
            <a:r>
              <a:rPr dirty="0">
                <a:solidFill>
                  <a:prstClr val="black"/>
                </a:solidFill>
              </a:rPr>
              <a:t> un </a:t>
            </a:r>
            <a:r>
              <a:rPr dirty="0" err="1">
                <a:solidFill>
                  <a:prstClr val="black"/>
                </a:solidFill>
              </a:rPr>
              <a:t>entorno</a:t>
            </a:r>
            <a:r>
              <a:rPr dirty="0">
                <a:solidFill>
                  <a:prstClr val="black"/>
                </a:solidFill>
              </a:rPr>
              <a:t> </a:t>
            </a:r>
            <a:r>
              <a:rPr dirty="0" err="1">
                <a:solidFill>
                  <a:prstClr val="black"/>
                </a:solidFill>
              </a:rPr>
              <a:t>ambulatorio</a:t>
            </a:r>
            <a:r>
              <a:rPr dirty="0">
                <a:solidFill>
                  <a:prstClr val="black"/>
                </a:solidFill>
              </a:rPr>
              <a:t> </a:t>
            </a:r>
            <a:r>
              <a:rPr dirty="0" err="1">
                <a:solidFill>
                  <a:prstClr val="black"/>
                </a:solidFill>
              </a:rPr>
              <a:t>hospitalario</a:t>
            </a:r>
            <a:r>
              <a:rPr dirty="0">
                <a:solidFill>
                  <a:prstClr val="black"/>
                </a:solidFill>
              </a:rPr>
              <a:t>. Para </a:t>
            </a:r>
            <a:r>
              <a:rPr dirty="0" err="1">
                <a:solidFill>
                  <a:prstClr val="black"/>
                </a:solidFill>
              </a:rPr>
              <a:t>revisar</a:t>
            </a:r>
            <a:r>
              <a:rPr dirty="0">
                <a:solidFill>
                  <a:prstClr val="black"/>
                </a:solidFill>
              </a:rPr>
              <a:t> </a:t>
            </a:r>
            <a:r>
              <a:rPr dirty="0" err="1">
                <a:solidFill>
                  <a:prstClr val="black"/>
                </a:solidFill>
              </a:rPr>
              <a:t>algunos</a:t>
            </a:r>
            <a:r>
              <a:rPr dirty="0">
                <a:solidFill>
                  <a:prstClr val="black"/>
                </a:solidFill>
              </a:rPr>
              <a:t> </a:t>
            </a:r>
            <a:r>
              <a:rPr dirty="0" err="1">
                <a:solidFill>
                  <a:prstClr val="black"/>
                </a:solidFill>
              </a:rPr>
              <a:t>ejemplos</a:t>
            </a:r>
            <a:r>
              <a:rPr dirty="0">
                <a:solidFill>
                  <a:prstClr val="black"/>
                </a:solidFill>
              </a:rPr>
              <a:t> de </a:t>
            </a:r>
            <a:r>
              <a:rPr dirty="0" err="1">
                <a:solidFill>
                  <a:prstClr val="black"/>
                </a:solidFill>
              </a:rPr>
              <a:t>medicamentos</a:t>
            </a:r>
            <a:r>
              <a:rPr dirty="0">
                <a:solidFill>
                  <a:prstClr val="black"/>
                </a:solidFill>
              </a:rPr>
              <a:t> </a:t>
            </a:r>
            <a:r>
              <a:rPr dirty="0" err="1">
                <a:solidFill>
                  <a:prstClr val="black"/>
                </a:solidFill>
              </a:rPr>
              <a:t>cubiertos</a:t>
            </a:r>
            <a:r>
              <a:rPr dirty="0">
                <a:solidFill>
                  <a:prstClr val="black"/>
                </a:solidFill>
              </a:rPr>
              <a:t> </a:t>
            </a:r>
            <a:r>
              <a:rPr dirty="0" err="1">
                <a:solidFill>
                  <a:prstClr val="black"/>
                </a:solidFill>
              </a:rPr>
              <a:t>por</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visite</a:t>
            </a:r>
            <a:r>
              <a:rPr lang="en-US" dirty="0">
                <a:solidFill>
                  <a:prstClr val="black"/>
                </a:solidFill>
              </a:rPr>
              <a:t> </a:t>
            </a:r>
            <a:r>
              <a:rPr lang="en-US" u="sng" dirty="0">
                <a:solidFill>
                  <a:prstClr val="black"/>
                </a:solidFill>
              </a:rPr>
              <a:t>https://es.medicare.gov/coverage/prescription-drugs-outpatient </a:t>
            </a:r>
            <a:r>
              <a:rPr dirty="0"/>
              <a:t>Para saber </a:t>
            </a:r>
            <a:r>
              <a:rPr dirty="0" err="1"/>
              <a:t>si</a:t>
            </a:r>
            <a:r>
              <a:rPr dirty="0"/>
              <a:t> Medicare </a:t>
            </a:r>
            <a:r>
              <a:rPr dirty="0" err="1"/>
              <a:t>cubre</a:t>
            </a:r>
            <a:r>
              <a:rPr dirty="0"/>
              <a:t> un </a:t>
            </a:r>
            <a:r>
              <a:rPr dirty="0" err="1"/>
              <a:t>servicio</a:t>
            </a:r>
            <a:r>
              <a:rPr dirty="0"/>
              <a:t> </a:t>
            </a:r>
            <a:r>
              <a:rPr dirty="0" err="1"/>
              <a:t>que</a:t>
            </a:r>
            <a:r>
              <a:rPr dirty="0"/>
              <a:t> no </a:t>
            </a:r>
            <a:r>
              <a:rPr dirty="0" err="1"/>
              <a:t>está</a:t>
            </a:r>
            <a:r>
              <a:rPr dirty="0"/>
              <a:t> </a:t>
            </a:r>
            <a:r>
              <a:rPr dirty="0" err="1"/>
              <a:t>en</a:t>
            </a:r>
            <a:r>
              <a:rPr dirty="0"/>
              <a:t> </a:t>
            </a:r>
            <a:r>
              <a:rPr dirty="0" err="1"/>
              <a:t>esta</a:t>
            </a:r>
            <a:r>
              <a:rPr dirty="0"/>
              <a:t> </a:t>
            </a:r>
            <a:r>
              <a:rPr dirty="0" err="1"/>
              <a:t>lista</a:t>
            </a:r>
            <a:r>
              <a:rPr dirty="0"/>
              <a:t>, </a:t>
            </a:r>
            <a:r>
              <a:rPr dirty="0" err="1"/>
              <a:t>visite</a:t>
            </a:r>
            <a:r>
              <a:rPr lang="en-US" dirty="0"/>
              <a:t> </a:t>
            </a:r>
            <a:r>
              <a:rPr lang="en-US" u="sng" dirty="0"/>
              <a:t>https://es.medicare.gov/coverage</a:t>
            </a:r>
            <a:r>
              <a:rPr dirty="0"/>
              <a:t>, o </a:t>
            </a:r>
            <a:r>
              <a:rPr dirty="0" err="1"/>
              <a:t>llame</a:t>
            </a:r>
            <a:r>
              <a:rPr dirty="0"/>
              <a:t> al 1-800-MEDICARE (1-800-633-4227). Los </a:t>
            </a:r>
            <a:r>
              <a:rPr dirty="0" err="1"/>
              <a:t>usuarios</a:t>
            </a:r>
            <a:r>
              <a:rPr dirty="0"/>
              <a:t> de TTY </a:t>
            </a:r>
            <a:r>
              <a:rPr dirty="0" err="1"/>
              <a:t>pueden</a:t>
            </a:r>
            <a:r>
              <a:rPr dirty="0"/>
              <a:t> </a:t>
            </a:r>
            <a:r>
              <a:rPr dirty="0" err="1"/>
              <a:t>llamar</a:t>
            </a:r>
            <a:r>
              <a:rPr dirty="0"/>
              <a:t> al 1-877-486-2048.</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0592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8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1" y="3721100"/>
            <a:ext cx="5803900" cy="5538787"/>
          </a:xfrm>
        </p:spPr>
        <p:txBody>
          <a:bodyPr/>
          <a:lstStyle/>
          <a:p>
            <a:pPr marL="0" indent="0" defTabSz="966612">
              <a:spcBef>
                <a:spcPts val="0"/>
              </a:spcBef>
              <a:spcAft>
                <a:spcPts val="3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b="0" dirty="0">
              <a:latin typeface="Arial" panose="020B0604020202020204" pitchFamily="34" charset="0"/>
              <a:cs typeface="Arial" panose="020B0604020202020204" pitchFamily="34" charset="0"/>
            </a:endParaRPr>
          </a:p>
          <a:p>
            <a:pPr marL="0" indent="0" defTabSz="966612">
              <a:spcBef>
                <a:spcPts val="0"/>
              </a:spcBef>
              <a:spcAft>
                <a:spcPts val="300"/>
              </a:spcAft>
              <a:buNone/>
              <a:defRPr sz="11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300"/>
              </a:spcAft>
              <a:buNone/>
              <a:defRPr sz="1100">
                <a:latin typeface="Arial" panose="020B0604020202020204" pitchFamily="34" charset="0"/>
                <a:cs typeface="Arial" panose="020B0604020202020204" pitchFamily="34" charset="0"/>
              </a:defRPr>
            </a:pPr>
            <a:r>
              <a:rPr dirty="0">
                <a:solidFill>
                  <a:prstClr val="black"/>
                </a:solidFill>
              </a:rPr>
              <a:t>Medicare no </a:t>
            </a:r>
            <a:r>
              <a:rPr dirty="0" err="1">
                <a:solidFill>
                  <a:prstClr val="black"/>
                </a:solidFill>
              </a:rPr>
              <a:t>cubre</a:t>
            </a:r>
            <a:r>
              <a:rPr dirty="0">
                <a:solidFill>
                  <a:prstClr val="black"/>
                </a:solidFill>
              </a:rPr>
              <a:t> </a:t>
            </a:r>
            <a:r>
              <a:rPr dirty="0" err="1">
                <a:solidFill>
                  <a:prstClr val="black"/>
                </a:solidFill>
              </a:rPr>
              <a:t>todo</a:t>
            </a:r>
            <a:r>
              <a:rPr dirty="0">
                <a:solidFill>
                  <a:prstClr val="black"/>
                </a:solidFill>
              </a:rPr>
              <a:t>. </a:t>
            </a:r>
            <a:r>
              <a:rPr dirty="0"/>
              <a:t>Si </a:t>
            </a:r>
            <a:r>
              <a:rPr dirty="0" err="1"/>
              <a:t>necesita</a:t>
            </a:r>
            <a:r>
              <a:rPr dirty="0"/>
              <a:t> </a:t>
            </a:r>
            <a:r>
              <a:rPr dirty="0" err="1"/>
              <a:t>ciertos</a:t>
            </a:r>
            <a:r>
              <a:rPr dirty="0"/>
              <a:t> </a:t>
            </a:r>
            <a:r>
              <a:rPr dirty="0" err="1"/>
              <a:t>servicios</a:t>
            </a:r>
            <a:r>
              <a:rPr dirty="0"/>
              <a:t> </a:t>
            </a:r>
            <a:r>
              <a:rPr dirty="0" err="1"/>
              <a:t>que</a:t>
            </a:r>
            <a:r>
              <a:rPr dirty="0"/>
              <a:t> la </a:t>
            </a:r>
            <a:r>
              <a:rPr dirty="0" err="1"/>
              <a:t>Parte</a:t>
            </a:r>
            <a:r>
              <a:rPr dirty="0"/>
              <a:t> A o la </a:t>
            </a:r>
            <a:r>
              <a:rPr dirty="0" err="1"/>
              <a:t>Parte</a:t>
            </a:r>
            <a:r>
              <a:rPr dirty="0"/>
              <a:t> B no </a:t>
            </a:r>
            <a:r>
              <a:rPr dirty="0" err="1"/>
              <a:t>cubren</a:t>
            </a:r>
            <a:r>
              <a:rPr dirty="0"/>
              <a:t>, </a:t>
            </a:r>
            <a:r>
              <a:rPr dirty="0" err="1"/>
              <a:t>tendrá</a:t>
            </a:r>
            <a:r>
              <a:rPr dirty="0"/>
              <a:t> </a:t>
            </a:r>
            <a:r>
              <a:rPr dirty="0" err="1"/>
              <a:t>que</a:t>
            </a:r>
            <a:r>
              <a:rPr dirty="0"/>
              <a:t> </a:t>
            </a:r>
            <a:r>
              <a:rPr dirty="0" err="1"/>
              <a:t>pagarlos</a:t>
            </a:r>
            <a:r>
              <a:rPr dirty="0"/>
              <a:t> </a:t>
            </a:r>
            <a:r>
              <a:rPr dirty="0" err="1"/>
              <a:t>usted</a:t>
            </a:r>
            <a:r>
              <a:rPr dirty="0"/>
              <a:t> </a:t>
            </a:r>
            <a:r>
              <a:rPr dirty="0" err="1"/>
              <a:t>mismo</a:t>
            </a:r>
            <a:r>
              <a:rPr dirty="0"/>
              <a:t> a </a:t>
            </a:r>
            <a:r>
              <a:rPr dirty="0" err="1"/>
              <a:t>menos</a:t>
            </a:r>
            <a:r>
              <a:rPr dirty="0"/>
              <a:t> </a:t>
            </a:r>
            <a:r>
              <a:rPr dirty="0" err="1"/>
              <a:t>que</a:t>
            </a:r>
            <a:r>
              <a:rPr dirty="0"/>
              <a:t>:</a:t>
            </a:r>
            <a:endParaRPr sz="1100" dirty="0">
              <a:solidFill>
                <a:prstClr val="black"/>
              </a:solidFill>
              <a:latin typeface="Arial" panose="020B0604020202020204" pitchFamily="34" charset="0"/>
              <a:cs typeface="Arial" panose="020B0604020202020204" pitchFamily="34" charset="0"/>
            </a:endParaRPr>
          </a:p>
          <a:p>
            <a:pPr marL="118813" indent="-118813" defTabSz="966612">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Tenga</a:t>
            </a:r>
            <a:r>
              <a:rPr dirty="0"/>
              <a:t> </a:t>
            </a:r>
            <a:r>
              <a:rPr dirty="0" err="1"/>
              <a:t>otra</a:t>
            </a:r>
            <a:r>
              <a:rPr dirty="0"/>
              <a:t> </a:t>
            </a:r>
            <a:r>
              <a:rPr dirty="0" err="1"/>
              <a:t>cobertura</a:t>
            </a:r>
            <a:r>
              <a:rPr dirty="0"/>
              <a:t> (</a:t>
            </a:r>
            <a:r>
              <a:rPr dirty="0" err="1"/>
              <a:t>incluido</a:t>
            </a:r>
            <a:r>
              <a:rPr dirty="0"/>
              <a:t> Medicaid) para </a:t>
            </a:r>
            <a:r>
              <a:rPr dirty="0" err="1"/>
              <a:t>cubrir</a:t>
            </a:r>
            <a:r>
              <a:rPr dirty="0"/>
              <a:t> </a:t>
            </a:r>
            <a:r>
              <a:rPr dirty="0" err="1"/>
              <a:t>los</a:t>
            </a:r>
            <a:r>
              <a:rPr dirty="0"/>
              <a:t> </a:t>
            </a:r>
            <a:r>
              <a:rPr dirty="0" err="1"/>
              <a:t>costos</a:t>
            </a:r>
            <a:r>
              <a:rPr dirty="0"/>
              <a:t>.</a:t>
            </a:r>
          </a:p>
          <a:p>
            <a:pPr marL="118813" indent="-118813" defTabSz="966612">
              <a:spcBef>
                <a:spcPts val="0"/>
              </a:spcBef>
              <a:spcAft>
                <a:spcPts val="300"/>
              </a:spcAft>
              <a:defRPr sz="1100">
                <a:latin typeface="Arial" panose="020B0604020202020204" pitchFamily="34" charset="0"/>
                <a:cs typeface="Arial" panose="020B0604020202020204" pitchFamily="34" charset="0"/>
              </a:defRPr>
            </a:pPr>
            <a:r>
              <a:rPr dirty="0" err="1">
                <a:solidFill>
                  <a:prstClr val="black"/>
                </a:solidFill>
              </a:rPr>
              <a:t>Esté</a:t>
            </a:r>
            <a:r>
              <a:rPr dirty="0">
                <a:solidFill>
                  <a:prstClr val="black"/>
                </a:solidFill>
              </a:rPr>
              <a:t> </a:t>
            </a:r>
            <a:r>
              <a:rPr dirty="0" err="1">
                <a:solidFill>
                  <a:prstClr val="black"/>
                </a:solidFill>
              </a:rPr>
              <a:t>en</a:t>
            </a:r>
            <a:r>
              <a:rPr dirty="0">
                <a:solidFill>
                  <a:prstClr val="black"/>
                </a:solidFill>
              </a:rPr>
              <a:t> un plan Medicare Advantage o un plan de </a:t>
            </a:r>
            <a:r>
              <a:rPr dirty="0" err="1">
                <a:solidFill>
                  <a:prstClr val="black"/>
                </a:solidFill>
              </a:rPr>
              <a:t>costos</a:t>
            </a:r>
            <a:r>
              <a:rPr dirty="0">
                <a:solidFill>
                  <a:prstClr val="black"/>
                </a:solidFill>
              </a:rPr>
              <a:t> de Medicare </a:t>
            </a:r>
            <a:r>
              <a:rPr dirty="0" err="1">
                <a:solidFill>
                  <a:prstClr val="black"/>
                </a:solidFill>
              </a:rPr>
              <a:t>que</a:t>
            </a:r>
            <a:r>
              <a:rPr dirty="0">
                <a:solidFill>
                  <a:prstClr val="black"/>
                </a:solidFill>
              </a:rPr>
              <a:t> </a:t>
            </a:r>
            <a:r>
              <a:rPr dirty="0" err="1">
                <a:solidFill>
                  <a:prstClr val="black"/>
                </a:solidFill>
              </a:rPr>
              <a:t>cubra</a:t>
            </a:r>
            <a:r>
              <a:rPr dirty="0">
                <a:solidFill>
                  <a:prstClr val="black"/>
                </a:solidFill>
              </a:rPr>
              <a:t> </a:t>
            </a:r>
            <a:r>
              <a:rPr dirty="0" err="1">
                <a:solidFill>
                  <a:prstClr val="black"/>
                </a:solidFill>
              </a:rPr>
              <a:t>estos</a:t>
            </a:r>
            <a:r>
              <a:rPr dirty="0">
                <a:solidFill>
                  <a:prstClr val="black"/>
                </a:solidFill>
              </a:rPr>
              <a:t> </a:t>
            </a:r>
            <a:r>
              <a:rPr dirty="0" err="1">
                <a:solidFill>
                  <a:prstClr val="black"/>
                </a:solidFill>
              </a:rPr>
              <a:t>servicios</a:t>
            </a:r>
            <a:r>
              <a:rPr dirty="0">
                <a:solidFill>
                  <a:prstClr val="black"/>
                </a:solidFill>
              </a:rPr>
              <a:t>. </a:t>
            </a:r>
            <a:r>
              <a:rPr dirty="0"/>
              <a:t>Los planes Medicare Advantage y </a:t>
            </a:r>
            <a:r>
              <a:rPr dirty="0" err="1"/>
              <a:t>los</a:t>
            </a:r>
            <a:r>
              <a:rPr dirty="0"/>
              <a:t> planes de </a:t>
            </a:r>
            <a:r>
              <a:rPr dirty="0" err="1"/>
              <a:t>costos</a:t>
            </a:r>
            <a:r>
              <a:rPr dirty="0"/>
              <a:t> de Medicare </a:t>
            </a:r>
            <a:r>
              <a:rPr dirty="0" err="1"/>
              <a:t>pueden</a:t>
            </a:r>
            <a:r>
              <a:rPr dirty="0"/>
              <a:t> </a:t>
            </a:r>
            <a:r>
              <a:rPr dirty="0" err="1"/>
              <a:t>cubrir</a:t>
            </a:r>
            <a:r>
              <a:rPr dirty="0"/>
              <a:t> </a:t>
            </a:r>
            <a:r>
              <a:rPr dirty="0" err="1"/>
              <a:t>algunos</a:t>
            </a:r>
            <a:r>
              <a:rPr dirty="0"/>
              <a:t> </a:t>
            </a:r>
            <a:r>
              <a:rPr dirty="0" err="1"/>
              <a:t>beneficios</a:t>
            </a:r>
            <a:r>
              <a:rPr dirty="0"/>
              <a:t> </a:t>
            </a:r>
            <a:r>
              <a:rPr dirty="0" err="1"/>
              <a:t>adicionales</a:t>
            </a:r>
            <a:r>
              <a:rPr dirty="0"/>
              <a:t>, </a:t>
            </a:r>
            <a:r>
              <a:rPr dirty="0" err="1"/>
              <a:t>como</a:t>
            </a:r>
            <a:r>
              <a:rPr dirty="0"/>
              <a:t> </a:t>
            </a:r>
            <a:r>
              <a:rPr dirty="0" err="1"/>
              <a:t>programas</a:t>
            </a:r>
            <a:r>
              <a:rPr dirty="0"/>
              <a:t> de </a:t>
            </a:r>
            <a:r>
              <a:rPr dirty="0" err="1"/>
              <a:t>acondicionamiento</a:t>
            </a:r>
            <a:r>
              <a:rPr dirty="0"/>
              <a:t> </a:t>
            </a:r>
            <a:r>
              <a:rPr dirty="0" err="1"/>
              <a:t>físico</a:t>
            </a:r>
            <a:r>
              <a:rPr dirty="0"/>
              <a:t> y </a:t>
            </a:r>
            <a:r>
              <a:rPr dirty="0" err="1"/>
              <a:t>servicios</a:t>
            </a:r>
            <a:r>
              <a:rPr dirty="0"/>
              <a:t> </a:t>
            </a:r>
            <a:r>
              <a:rPr dirty="0" err="1"/>
              <a:t>oftalmológicos</a:t>
            </a:r>
            <a:r>
              <a:rPr dirty="0"/>
              <a:t>, de </a:t>
            </a:r>
            <a:r>
              <a:rPr dirty="0" err="1"/>
              <a:t>audición</a:t>
            </a:r>
            <a:r>
              <a:rPr dirty="0"/>
              <a:t> y </a:t>
            </a:r>
            <a:r>
              <a:rPr dirty="0" err="1"/>
              <a:t>odontológicos</a:t>
            </a:r>
            <a:r>
              <a:rPr dirty="0"/>
              <a:t>.</a:t>
            </a:r>
            <a:endParaRPr sz="1100"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300"/>
              </a:spcAft>
              <a:buNone/>
              <a:defRPr sz="1100">
                <a:solidFill>
                  <a:prstClr val="black"/>
                </a:solidFill>
                <a:latin typeface="Arial" panose="020B0604020202020204" pitchFamily="34" charset="0"/>
                <a:cs typeface="Arial" panose="020B0604020202020204" pitchFamily="34" charset="0"/>
              </a:defRPr>
            </a:pPr>
            <a:r>
              <a:rPr dirty="0" err="1"/>
              <a:t>Algunos</a:t>
            </a:r>
            <a:r>
              <a:rPr dirty="0"/>
              <a:t> de </a:t>
            </a:r>
            <a:r>
              <a:rPr dirty="0" err="1"/>
              <a:t>los</a:t>
            </a:r>
            <a:r>
              <a:rPr dirty="0"/>
              <a:t> </a:t>
            </a:r>
            <a:r>
              <a:rPr dirty="0" err="1"/>
              <a:t>elementos</a:t>
            </a:r>
            <a:r>
              <a:rPr dirty="0"/>
              <a:t> y </a:t>
            </a:r>
            <a:r>
              <a:rPr dirty="0" err="1"/>
              <a:t>servicios</a:t>
            </a:r>
            <a:r>
              <a:rPr dirty="0"/>
              <a:t> </a:t>
            </a:r>
            <a:r>
              <a:rPr dirty="0" err="1"/>
              <a:t>que</a:t>
            </a:r>
            <a:r>
              <a:rPr dirty="0"/>
              <a:t> </a:t>
            </a:r>
            <a:r>
              <a:rPr lang="en-US" dirty="0"/>
              <a:t>Medicare Original </a:t>
            </a:r>
            <a:r>
              <a:rPr dirty="0"/>
              <a:t>no </a:t>
            </a:r>
            <a:r>
              <a:rPr dirty="0" err="1"/>
              <a:t>cubre</a:t>
            </a:r>
            <a:r>
              <a:rPr dirty="0"/>
              <a:t> </a:t>
            </a:r>
            <a:r>
              <a:rPr dirty="0" err="1"/>
              <a:t>incluyen</a:t>
            </a:r>
            <a:r>
              <a:rPr dirty="0"/>
              <a:t>:</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Exámenes</a:t>
            </a:r>
            <a:r>
              <a:rPr dirty="0"/>
              <a:t> </a:t>
            </a:r>
            <a:r>
              <a:rPr dirty="0" err="1"/>
              <a:t>oftalmológicos</a:t>
            </a:r>
            <a:r>
              <a:rPr dirty="0"/>
              <a:t> (para </a:t>
            </a:r>
            <a:r>
              <a:rPr dirty="0" err="1"/>
              <a:t>anteojos</a:t>
            </a:r>
            <a:r>
              <a:rPr dirty="0"/>
              <a:t> </a:t>
            </a:r>
            <a:r>
              <a:rPr dirty="0" err="1"/>
              <a:t>recetados</a:t>
            </a:r>
            <a:r>
              <a:rPr dirty="0"/>
              <a:t>). </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Atención</a:t>
            </a:r>
            <a:r>
              <a:rPr dirty="0"/>
              <a:t> a largo </a:t>
            </a:r>
            <a:r>
              <a:rPr dirty="0" err="1"/>
              <a:t>plazo</a:t>
            </a:r>
            <a:r>
              <a:rPr dirty="0"/>
              <a:t>.</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Cirugía</a:t>
            </a:r>
            <a:r>
              <a:rPr dirty="0"/>
              <a:t> </a:t>
            </a:r>
            <a:r>
              <a:rPr dirty="0" err="1"/>
              <a:t>estética</a:t>
            </a:r>
            <a:r>
              <a:rPr dirty="0"/>
              <a:t>. </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Terapia</a:t>
            </a:r>
            <a:r>
              <a:rPr dirty="0"/>
              <a:t> de </a:t>
            </a:r>
            <a:r>
              <a:rPr dirty="0" err="1"/>
              <a:t>masaje</a:t>
            </a:r>
            <a:r>
              <a:rPr dirty="0"/>
              <a:t>.</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Exámenes</a:t>
            </a:r>
            <a:r>
              <a:rPr dirty="0"/>
              <a:t> </a:t>
            </a:r>
            <a:r>
              <a:rPr dirty="0" err="1"/>
              <a:t>físicos</a:t>
            </a:r>
            <a:r>
              <a:rPr dirty="0"/>
              <a:t> de </a:t>
            </a:r>
            <a:r>
              <a:rPr dirty="0" err="1"/>
              <a:t>rutina</a:t>
            </a:r>
            <a:r>
              <a:rPr dirty="0"/>
              <a:t>.</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err="1"/>
              <a:t>Audífonos</a:t>
            </a:r>
            <a:r>
              <a:rPr dirty="0"/>
              <a:t> y </a:t>
            </a:r>
            <a:r>
              <a:rPr dirty="0" err="1"/>
              <a:t>exámenes</a:t>
            </a:r>
            <a:r>
              <a:rPr dirty="0"/>
              <a:t> para </a:t>
            </a:r>
            <a:r>
              <a:rPr dirty="0" err="1"/>
              <a:t>ajustarlos</a:t>
            </a:r>
            <a:r>
              <a:rPr dirty="0">
                <a:solidFill>
                  <a:prstClr val="black"/>
                </a:solidFill>
              </a:rPr>
              <a:t>.</a:t>
            </a:r>
          </a:p>
          <a:p>
            <a:pPr marL="118813" indent="-118813">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Atención</a:t>
            </a:r>
            <a:r>
              <a:rPr dirty="0"/>
              <a:t> de </a:t>
            </a:r>
            <a:r>
              <a:rPr dirty="0" err="1"/>
              <a:t>conserjería</a:t>
            </a:r>
            <a:r>
              <a:rPr dirty="0"/>
              <a:t> (también </a:t>
            </a:r>
            <a:r>
              <a:rPr dirty="0" err="1"/>
              <a:t>llamada</a:t>
            </a:r>
            <a:r>
              <a:rPr dirty="0"/>
              <a:t> </a:t>
            </a:r>
            <a:r>
              <a:rPr dirty="0" err="1"/>
              <a:t>medicina</a:t>
            </a:r>
            <a:r>
              <a:rPr dirty="0"/>
              <a:t> de </a:t>
            </a:r>
            <a:r>
              <a:rPr dirty="0" err="1"/>
              <a:t>conserjería</a:t>
            </a:r>
            <a:r>
              <a:rPr dirty="0"/>
              <a:t>, </a:t>
            </a:r>
            <a:r>
              <a:rPr dirty="0" err="1"/>
              <a:t>medicina</a:t>
            </a:r>
            <a:r>
              <a:rPr dirty="0"/>
              <a:t> </a:t>
            </a:r>
            <a:r>
              <a:rPr dirty="0" err="1"/>
              <a:t>basada</a:t>
            </a:r>
            <a:r>
              <a:rPr dirty="0"/>
              <a:t> </a:t>
            </a:r>
            <a:r>
              <a:rPr dirty="0" err="1"/>
              <a:t>en</a:t>
            </a:r>
            <a:r>
              <a:rPr dirty="0"/>
              <a:t> </a:t>
            </a:r>
            <a:r>
              <a:rPr dirty="0" err="1"/>
              <a:t>retención</a:t>
            </a:r>
            <a:r>
              <a:rPr dirty="0"/>
              <a:t>, </a:t>
            </a:r>
            <a:r>
              <a:rPr dirty="0" err="1"/>
              <a:t>medicina</a:t>
            </a:r>
            <a:r>
              <a:rPr dirty="0"/>
              <a:t> boutique, </a:t>
            </a:r>
            <a:r>
              <a:rPr dirty="0" err="1"/>
              <a:t>práctica</a:t>
            </a:r>
            <a:r>
              <a:rPr dirty="0"/>
              <a:t> </a:t>
            </a:r>
            <a:r>
              <a:rPr dirty="0" err="1"/>
              <a:t>platino</a:t>
            </a:r>
            <a:r>
              <a:rPr dirty="0"/>
              <a:t> o </a:t>
            </a:r>
            <a:r>
              <a:rPr dirty="0" err="1"/>
              <a:t>atención</a:t>
            </a:r>
            <a:r>
              <a:rPr dirty="0"/>
              <a:t> </a:t>
            </a:r>
            <a:r>
              <a:rPr dirty="0" err="1"/>
              <a:t>directa</a:t>
            </a:r>
            <a:r>
              <a:rPr dirty="0"/>
              <a:t>).</a:t>
            </a:r>
          </a:p>
          <a:p>
            <a:pPr marL="118813" indent="-118813">
              <a:spcBef>
                <a:spcPts val="0"/>
              </a:spcBef>
              <a:spcAft>
                <a:spcPts val="300"/>
              </a:spcAft>
              <a:defRPr sz="1100">
                <a:solidFill>
                  <a:prstClr val="black"/>
                </a:solidFill>
                <a:latin typeface="Arial" panose="020B0604020202020204" pitchFamily="34" charset="0"/>
                <a:cs typeface="Arial" panose="020B0604020202020204" pitchFamily="34" charset="0"/>
              </a:defRPr>
            </a:pPr>
            <a:r>
              <a:rPr dirty="0" err="1"/>
              <a:t>Artículos</a:t>
            </a:r>
            <a:r>
              <a:rPr dirty="0"/>
              <a:t> o </a:t>
            </a:r>
            <a:r>
              <a:rPr dirty="0" err="1"/>
              <a:t>servicios</a:t>
            </a:r>
            <a:r>
              <a:rPr dirty="0"/>
              <a:t> </a:t>
            </a:r>
            <a:r>
              <a:rPr dirty="0" err="1"/>
              <a:t>cubiertos</a:t>
            </a:r>
            <a:r>
              <a:rPr dirty="0"/>
              <a:t> </a:t>
            </a:r>
            <a:r>
              <a:rPr dirty="0" err="1"/>
              <a:t>que</a:t>
            </a:r>
            <a:r>
              <a:rPr dirty="0"/>
              <a:t> </a:t>
            </a:r>
            <a:r>
              <a:rPr dirty="0" err="1"/>
              <a:t>recibe</a:t>
            </a:r>
            <a:r>
              <a:rPr dirty="0"/>
              <a:t> de un </a:t>
            </a:r>
            <a:r>
              <a:rPr dirty="0" err="1"/>
              <a:t>médico</a:t>
            </a:r>
            <a:r>
              <a:rPr dirty="0"/>
              <a:t> u </a:t>
            </a:r>
            <a:r>
              <a:rPr dirty="0" err="1"/>
              <a:t>otro</a:t>
            </a:r>
            <a:r>
              <a:rPr dirty="0"/>
              <a:t> </a:t>
            </a:r>
            <a:r>
              <a:rPr dirty="0" err="1"/>
              <a:t>proveedor</a:t>
            </a:r>
            <a:r>
              <a:rPr dirty="0"/>
              <a:t> </a:t>
            </a:r>
            <a:r>
              <a:rPr dirty="0" err="1"/>
              <a:t>que</a:t>
            </a:r>
            <a:r>
              <a:rPr dirty="0"/>
              <a:t> ha </a:t>
            </a:r>
            <a:r>
              <a:rPr dirty="0" err="1"/>
              <a:t>optado</a:t>
            </a:r>
            <a:r>
              <a:rPr dirty="0"/>
              <a:t> </a:t>
            </a:r>
            <a:r>
              <a:rPr dirty="0" err="1"/>
              <a:t>por</a:t>
            </a:r>
            <a:r>
              <a:rPr dirty="0"/>
              <a:t> no </a:t>
            </a:r>
            <a:r>
              <a:rPr dirty="0" err="1"/>
              <a:t>participar</a:t>
            </a:r>
            <a:r>
              <a:rPr dirty="0"/>
              <a:t> </a:t>
            </a:r>
            <a:r>
              <a:rPr dirty="0" err="1"/>
              <a:t>en</a:t>
            </a:r>
            <a:r>
              <a:rPr dirty="0"/>
              <a:t> Medicare (</a:t>
            </a:r>
            <a:r>
              <a:rPr dirty="0" err="1"/>
              <a:t>excepto</a:t>
            </a:r>
            <a:r>
              <a:rPr dirty="0"/>
              <a:t> </a:t>
            </a:r>
            <a:r>
              <a:rPr dirty="0" err="1"/>
              <a:t>en</a:t>
            </a:r>
            <a:r>
              <a:rPr dirty="0"/>
              <a:t> </a:t>
            </a:r>
            <a:r>
              <a:rPr dirty="0" err="1"/>
              <a:t>caso</a:t>
            </a:r>
            <a:r>
              <a:rPr dirty="0"/>
              <a:t> de </a:t>
            </a:r>
            <a:r>
              <a:rPr dirty="0" err="1"/>
              <a:t>emergencia</a:t>
            </a:r>
            <a:r>
              <a:rPr dirty="0"/>
              <a:t> o </a:t>
            </a:r>
            <a:r>
              <a:rPr dirty="0" err="1"/>
              <a:t>necesidad</a:t>
            </a:r>
            <a:r>
              <a:rPr dirty="0"/>
              <a:t> </a:t>
            </a:r>
            <a:r>
              <a:rPr dirty="0" err="1"/>
              <a:t>urgente</a:t>
            </a:r>
            <a:r>
              <a:rPr dirty="0"/>
              <a:t>).</a:t>
            </a:r>
          </a:p>
          <a:p>
            <a:pPr marL="118813" indent="-118813">
              <a:spcBef>
                <a:spcPts val="0"/>
              </a:spcBef>
              <a:spcAft>
                <a:spcPts val="300"/>
              </a:spcAft>
              <a:defRPr sz="1100">
                <a:latin typeface="Arial" panose="020B0604020202020204" pitchFamily="34" charset="0"/>
                <a:cs typeface="Arial" panose="020B0604020202020204" pitchFamily="34" charset="0"/>
              </a:defRPr>
            </a:pPr>
            <a:r>
              <a:rPr dirty="0"/>
              <a:t>La </a:t>
            </a:r>
            <a:r>
              <a:rPr dirty="0" err="1"/>
              <a:t>mayoría</a:t>
            </a:r>
            <a:r>
              <a:rPr dirty="0"/>
              <a:t> de la </a:t>
            </a:r>
            <a:r>
              <a:rPr dirty="0" err="1"/>
              <a:t>atención</a:t>
            </a:r>
            <a:r>
              <a:rPr dirty="0"/>
              <a:t> </a:t>
            </a:r>
            <a:r>
              <a:rPr dirty="0" err="1"/>
              <a:t>odontológica</a:t>
            </a:r>
            <a:r>
              <a:rPr dirty="0"/>
              <a:t>: En la </a:t>
            </a:r>
            <a:r>
              <a:rPr dirty="0" err="1"/>
              <a:t>mayoría</a:t>
            </a:r>
            <a:r>
              <a:rPr dirty="0"/>
              <a:t> de </a:t>
            </a:r>
            <a:r>
              <a:rPr dirty="0" err="1"/>
              <a:t>los</a:t>
            </a:r>
            <a:r>
              <a:rPr dirty="0"/>
              <a:t> </a:t>
            </a:r>
            <a:r>
              <a:rPr dirty="0" err="1"/>
              <a:t>casos</a:t>
            </a:r>
            <a:r>
              <a:rPr dirty="0"/>
              <a:t>, </a:t>
            </a:r>
            <a:r>
              <a:rPr lang="en-US" dirty="0"/>
              <a:t>Medicare Original </a:t>
            </a:r>
            <a:r>
              <a:rPr dirty="0"/>
              <a:t>no </a:t>
            </a:r>
            <a:r>
              <a:rPr dirty="0" err="1"/>
              <a:t>cubre</a:t>
            </a:r>
            <a:r>
              <a:rPr dirty="0"/>
              <a:t> </a:t>
            </a:r>
            <a:r>
              <a:rPr dirty="0" err="1"/>
              <a:t>servicios</a:t>
            </a:r>
            <a:r>
              <a:rPr dirty="0"/>
              <a:t> </a:t>
            </a:r>
            <a:r>
              <a:rPr dirty="0" err="1"/>
              <a:t>odontológicos</a:t>
            </a:r>
            <a:r>
              <a:rPr dirty="0"/>
              <a:t> </a:t>
            </a:r>
            <a:r>
              <a:rPr dirty="0" err="1"/>
              <a:t>como</a:t>
            </a:r>
            <a:r>
              <a:rPr dirty="0"/>
              <a:t> </a:t>
            </a:r>
            <a:r>
              <a:rPr dirty="0" err="1"/>
              <a:t>limpiezas</a:t>
            </a:r>
            <a:r>
              <a:rPr dirty="0"/>
              <a:t> de </a:t>
            </a:r>
            <a:r>
              <a:rPr dirty="0" err="1"/>
              <a:t>rutina</a:t>
            </a:r>
            <a:r>
              <a:rPr dirty="0"/>
              <a:t>, </a:t>
            </a:r>
            <a:r>
              <a:rPr dirty="0" err="1"/>
              <a:t>empastes</a:t>
            </a:r>
            <a:r>
              <a:rPr dirty="0"/>
              <a:t>, </a:t>
            </a:r>
            <a:r>
              <a:rPr dirty="0" err="1"/>
              <a:t>extracciones</a:t>
            </a:r>
            <a:r>
              <a:rPr dirty="0"/>
              <a:t> de </a:t>
            </a:r>
            <a:r>
              <a:rPr dirty="0" err="1"/>
              <a:t>dientes</a:t>
            </a:r>
            <a:r>
              <a:rPr dirty="0"/>
              <a:t> </a:t>
            </a:r>
            <a:r>
              <a:rPr dirty="0" err="1"/>
              <a:t>ni</a:t>
            </a:r>
            <a:r>
              <a:rPr dirty="0"/>
              <a:t> </a:t>
            </a:r>
            <a:r>
              <a:rPr dirty="0" err="1"/>
              <a:t>artículos</a:t>
            </a:r>
            <a:r>
              <a:rPr dirty="0"/>
              <a:t> </a:t>
            </a:r>
            <a:r>
              <a:rPr dirty="0" err="1"/>
              <a:t>como</a:t>
            </a:r>
            <a:r>
              <a:rPr dirty="0"/>
              <a:t> </a:t>
            </a:r>
            <a:r>
              <a:rPr dirty="0" err="1"/>
              <a:t>dentaduras</a:t>
            </a:r>
            <a:r>
              <a:rPr dirty="0"/>
              <a:t> </a:t>
            </a:r>
            <a:r>
              <a:rPr dirty="0" err="1"/>
              <a:t>postizas</a:t>
            </a:r>
            <a:r>
              <a:rPr dirty="0"/>
              <a:t>. Sin embargo, </a:t>
            </a:r>
            <a:r>
              <a:rPr dirty="0" err="1"/>
              <a:t>en</a:t>
            </a:r>
            <a:r>
              <a:rPr dirty="0"/>
              <a:t> </a:t>
            </a:r>
            <a:r>
              <a:rPr dirty="0" err="1"/>
              <a:t>algunos</a:t>
            </a:r>
            <a:r>
              <a:rPr dirty="0"/>
              <a:t> </a:t>
            </a:r>
            <a:r>
              <a:rPr dirty="0" err="1"/>
              <a:t>casos</a:t>
            </a:r>
            <a:r>
              <a:rPr dirty="0"/>
              <a:t>, </a:t>
            </a:r>
            <a:r>
              <a:rPr lang="en-US" dirty="0"/>
              <a:t>Medicare Original</a:t>
            </a:r>
            <a:r>
              <a:rPr dirty="0"/>
              <a:t> </a:t>
            </a:r>
            <a:r>
              <a:rPr dirty="0" err="1"/>
              <a:t>puede</a:t>
            </a:r>
            <a:r>
              <a:rPr dirty="0"/>
              <a:t> </a:t>
            </a:r>
            <a:r>
              <a:rPr dirty="0" err="1"/>
              <a:t>pagar</a:t>
            </a:r>
            <a:r>
              <a:rPr dirty="0"/>
              <a:t> </a:t>
            </a:r>
            <a:r>
              <a:rPr dirty="0" err="1"/>
              <a:t>algunos</a:t>
            </a:r>
            <a:r>
              <a:rPr dirty="0"/>
              <a:t> </a:t>
            </a:r>
            <a:r>
              <a:rPr dirty="0" err="1"/>
              <a:t>servicios</a:t>
            </a:r>
            <a:r>
              <a:rPr dirty="0"/>
              <a:t> </a:t>
            </a:r>
            <a:r>
              <a:rPr dirty="0" err="1"/>
              <a:t>odontológicos</a:t>
            </a:r>
            <a:r>
              <a:rPr dirty="0"/>
              <a:t> </a:t>
            </a:r>
            <a:r>
              <a:rPr dirty="0" err="1"/>
              <a:t>estrechamente</a:t>
            </a:r>
            <a:r>
              <a:rPr dirty="0"/>
              <a:t> </a:t>
            </a:r>
            <a:r>
              <a:rPr dirty="0" err="1"/>
              <a:t>relacionados</a:t>
            </a:r>
            <a:r>
              <a:rPr dirty="0"/>
              <a:t> con </a:t>
            </a:r>
            <a:r>
              <a:rPr dirty="0" err="1"/>
              <a:t>ciertos</a:t>
            </a:r>
            <a:r>
              <a:rPr dirty="0"/>
              <a:t> </a:t>
            </a:r>
            <a:r>
              <a:rPr dirty="0" err="1"/>
              <a:t>servicios</a:t>
            </a:r>
            <a:r>
              <a:rPr dirty="0"/>
              <a:t> </a:t>
            </a:r>
            <a:r>
              <a:rPr dirty="0" err="1"/>
              <a:t>cubiertos</a:t>
            </a:r>
            <a:r>
              <a:rPr dirty="0"/>
              <a:t>, </a:t>
            </a:r>
            <a:r>
              <a:rPr dirty="0" err="1"/>
              <a:t>como</a:t>
            </a:r>
            <a:r>
              <a:rPr dirty="0"/>
              <a:t>:</a:t>
            </a:r>
          </a:p>
          <a:p>
            <a:pPr marL="341313" lvl="1" indent="-111125">
              <a:spcBef>
                <a:spcPts val="0"/>
              </a:spcBef>
              <a:spcAft>
                <a:spcPts val="300"/>
              </a:spcAft>
              <a:buFont typeface="Arial" panose="020B0604020202020204" pitchFamily="34" charset="0"/>
              <a:buChar char="•"/>
              <a:defRPr sz="1100">
                <a:latin typeface="Arial" panose="020B0604020202020204" pitchFamily="34" charset="0"/>
                <a:cs typeface="Arial" panose="020B0604020202020204" pitchFamily="34" charset="0"/>
              </a:defRPr>
            </a:pPr>
            <a:r>
              <a:rPr dirty="0"/>
              <a:t>La </a:t>
            </a:r>
            <a:r>
              <a:rPr dirty="0" err="1"/>
              <a:t>reparación</a:t>
            </a:r>
            <a:r>
              <a:rPr dirty="0"/>
              <a:t> o </a:t>
            </a:r>
            <a:r>
              <a:rPr dirty="0" err="1"/>
              <a:t>el</a:t>
            </a:r>
            <a:r>
              <a:rPr dirty="0"/>
              <a:t> </a:t>
            </a:r>
            <a:r>
              <a:rPr dirty="0" err="1"/>
              <a:t>reemplazo</a:t>
            </a:r>
            <a:r>
              <a:rPr dirty="0"/>
              <a:t> de </a:t>
            </a:r>
            <a:r>
              <a:rPr dirty="0" err="1"/>
              <a:t>una</a:t>
            </a:r>
            <a:r>
              <a:rPr dirty="0"/>
              <a:t> </a:t>
            </a:r>
            <a:r>
              <a:rPr dirty="0" err="1"/>
              <a:t>válvula</a:t>
            </a:r>
            <a:r>
              <a:rPr dirty="0"/>
              <a:t> </a:t>
            </a:r>
            <a:r>
              <a:rPr dirty="0" err="1"/>
              <a:t>cardíaca</a:t>
            </a:r>
            <a:r>
              <a:rPr dirty="0"/>
              <a:t>.</a:t>
            </a:r>
          </a:p>
          <a:p>
            <a:pPr marL="341313" lvl="1" indent="-111125">
              <a:spcBef>
                <a:spcPts val="0"/>
              </a:spcBef>
              <a:spcAft>
                <a:spcPts val="300"/>
              </a:spcAft>
              <a:buFont typeface="Arial" panose="020B0604020202020204" pitchFamily="34" charset="0"/>
              <a:buChar char="•"/>
              <a:defRPr sz="1100">
                <a:latin typeface="Arial" panose="020B0604020202020204" pitchFamily="34" charset="0"/>
                <a:cs typeface="Arial" panose="020B0604020202020204" pitchFamily="34" charset="0"/>
              </a:defRPr>
            </a:pPr>
            <a:r>
              <a:rPr dirty="0"/>
              <a:t>Un </a:t>
            </a:r>
            <a:r>
              <a:rPr dirty="0" err="1"/>
              <a:t>trasplante</a:t>
            </a:r>
            <a:r>
              <a:rPr dirty="0"/>
              <a:t> de </a:t>
            </a:r>
            <a:r>
              <a:rPr dirty="0" err="1"/>
              <a:t>órganos</a:t>
            </a:r>
            <a:r>
              <a:rPr dirty="0"/>
              <a:t>.</a:t>
            </a:r>
          </a:p>
          <a:p>
            <a:pPr marL="341313" lvl="1" indent="-111125">
              <a:spcBef>
                <a:spcPts val="0"/>
              </a:spcBef>
              <a:spcAft>
                <a:spcPts val="300"/>
              </a:spcAft>
              <a:buFont typeface="Arial" panose="020B0604020202020204" pitchFamily="34" charset="0"/>
              <a:buChar char="•"/>
              <a:defRPr sz="1100">
                <a:latin typeface="Arial" panose="020B0604020202020204" pitchFamily="34" charset="0"/>
                <a:cs typeface="Arial" panose="020B0604020202020204" pitchFamily="34" charset="0"/>
              </a:defRPr>
            </a:pPr>
            <a:r>
              <a:rPr dirty="0" err="1"/>
              <a:t>Tratamientos</a:t>
            </a:r>
            <a:r>
              <a:rPr dirty="0"/>
              <a:t> </a:t>
            </a:r>
            <a:r>
              <a:rPr dirty="0" err="1"/>
              <a:t>relacionados</a:t>
            </a:r>
            <a:r>
              <a:rPr dirty="0"/>
              <a:t> con </a:t>
            </a:r>
            <a:r>
              <a:rPr dirty="0" err="1"/>
              <a:t>el</a:t>
            </a:r>
            <a:r>
              <a:rPr dirty="0"/>
              <a:t> </a:t>
            </a:r>
            <a:r>
              <a:rPr dirty="0" err="1"/>
              <a:t>cáncer</a:t>
            </a:r>
            <a:r>
              <a:rPr dirty="0"/>
              <a:t>.</a:t>
            </a:r>
            <a:endParaRPr sz="11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4239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668742"/>
            <a:ext cx="5778501" cy="5383002"/>
          </a:xfrm>
        </p:spPr>
        <p:txBody>
          <a:bodyPr/>
          <a:lstStyle/>
          <a:p>
            <a:pPr marL="0" indent="0" defTabSz="970460">
              <a:spcBef>
                <a:spcPts val="0"/>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b="0" dirty="0">
              <a:latin typeface="Arial" panose="020B0604020202020204" pitchFamily="34" charset="0"/>
              <a:cs typeface="Arial" panose="020B0604020202020204" pitchFamily="34" charset="0"/>
            </a:endParaRPr>
          </a:p>
          <a:p>
            <a:pPr marL="0" indent="0" defTabSz="970460">
              <a:spcBef>
                <a:spcPts val="0"/>
              </a:spcBef>
              <a:spcAft>
                <a:spcPts val="600"/>
              </a:spcAft>
              <a:buNone/>
              <a:defRPr sz="1100" b="1">
                <a:latin typeface="Arial" panose="020B0604020202020204" pitchFamily="34" charset="0"/>
                <a:cs typeface="Arial" panose="020B0604020202020204" pitchFamily="34" charset="0"/>
              </a:defRPr>
            </a:pPr>
            <a:r>
              <a:rPr dirty="0" err="1"/>
              <a:t>Notas</a:t>
            </a:r>
            <a:r>
              <a:rPr dirty="0"/>
              <a:t> del </a:t>
            </a:r>
            <a:r>
              <a:rPr dirty="0" err="1"/>
              <a:t>presentador</a:t>
            </a:r>
            <a:endParaRPr sz="1100" b="1" dirty="0">
              <a:latin typeface="Arial" panose="020B0604020202020204" pitchFamily="34" charset="0"/>
              <a:ea typeface="Calibri"/>
              <a:cs typeface="Arial" panose="020B0604020202020204" pitchFamily="34" charset="0"/>
            </a:endParaRPr>
          </a:p>
          <a:p>
            <a:pPr marL="118745" indent="-118745" defTabSz="970460">
              <a:spcBef>
                <a:spcPts val="0"/>
              </a:spcBef>
              <a:spcAft>
                <a:spcPts val="600"/>
              </a:spcAft>
              <a:defRPr sz="1100">
                <a:latin typeface="Arial" panose="020B0604020202020204" pitchFamily="34" charset="0"/>
                <a:cs typeface="Arial" panose="020B0604020202020204" pitchFamily="34" charset="0"/>
              </a:defRPr>
            </a:pPr>
            <a:r>
              <a:rPr dirty="0"/>
              <a:t>Cuando </a:t>
            </a:r>
            <a:r>
              <a:rPr dirty="0" err="1"/>
              <a:t>su</a:t>
            </a:r>
            <a:r>
              <a:rPr dirty="0"/>
              <a:t> </a:t>
            </a:r>
            <a:r>
              <a:rPr dirty="0" err="1"/>
              <a:t>cobertura</a:t>
            </a:r>
            <a:r>
              <a:rPr dirty="0"/>
              <a:t> </a:t>
            </a:r>
            <a:r>
              <a:rPr dirty="0" err="1"/>
              <a:t>comience</a:t>
            </a:r>
            <a:r>
              <a:rPr dirty="0"/>
              <a:t>, la prima </a:t>
            </a:r>
            <a:r>
              <a:rPr dirty="0" err="1"/>
              <a:t>mensual</a:t>
            </a:r>
            <a:r>
              <a:rPr dirty="0"/>
              <a:t> de la </a:t>
            </a:r>
            <a:r>
              <a:rPr dirty="0" err="1"/>
              <a:t>Parte</a:t>
            </a:r>
            <a:r>
              <a:rPr dirty="0"/>
              <a:t> B se </a:t>
            </a:r>
            <a:r>
              <a:rPr dirty="0" err="1"/>
              <a:t>deducirá</a:t>
            </a:r>
            <a:r>
              <a:rPr dirty="0"/>
              <a:t> de </a:t>
            </a:r>
            <a:r>
              <a:rPr dirty="0" err="1"/>
              <a:t>su</a:t>
            </a:r>
            <a:r>
              <a:rPr dirty="0"/>
              <a:t> </a:t>
            </a:r>
            <a:r>
              <a:rPr dirty="0" err="1"/>
              <a:t>pago</a:t>
            </a:r>
            <a:r>
              <a:rPr dirty="0"/>
              <a:t> de </a:t>
            </a:r>
            <a:r>
              <a:rPr dirty="0" err="1"/>
              <a:t>beneficios</a:t>
            </a:r>
            <a:r>
              <a:rPr dirty="0"/>
              <a:t> del Seguro Social. Si sus </a:t>
            </a:r>
            <a:r>
              <a:rPr dirty="0" err="1"/>
              <a:t>beneficios</a:t>
            </a:r>
            <a:r>
              <a:rPr dirty="0"/>
              <a:t> del Seguro Social no son </a:t>
            </a:r>
            <a:r>
              <a:rPr dirty="0" err="1"/>
              <a:t>suficientes</a:t>
            </a:r>
            <a:r>
              <a:rPr dirty="0"/>
              <a:t> para </a:t>
            </a:r>
            <a:r>
              <a:rPr dirty="0" err="1"/>
              <a:t>cubrir</a:t>
            </a:r>
            <a:r>
              <a:rPr dirty="0"/>
              <a:t> la prima completa de la </a:t>
            </a:r>
            <a:r>
              <a:rPr dirty="0" err="1"/>
              <a:t>Parte</a:t>
            </a:r>
            <a:r>
              <a:rPr dirty="0"/>
              <a:t> B o </a:t>
            </a:r>
            <a:r>
              <a:rPr dirty="0" err="1"/>
              <a:t>ya</a:t>
            </a:r>
            <a:r>
              <a:rPr dirty="0"/>
              <a:t> no </a:t>
            </a:r>
            <a:r>
              <a:rPr dirty="0" err="1"/>
              <a:t>recibe</a:t>
            </a:r>
            <a:r>
              <a:rPr dirty="0"/>
              <a:t> </a:t>
            </a:r>
            <a:r>
              <a:rPr dirty="0" err="1"/>
              <a:t>beneficios</a:t>
            </a:r>
            <a:r>
              <a:rPr dirty="0"/>
              <a:t> del Seguro Social, </a:t>
            </a:r>
            <a:r>
              <a:rPr dirty="0" err="1"/>
              <a:t>recibirá</a:t>
            </a:r>
            <a:r>
              <a:rPr dirty="0"/>
              <a:t> </a:t>
            </a:r>
            <a:r>
              <a:rPr dirty="0" err="1"/>
              <a:t>una</a:t>
            </a:r>
            <a:r>
              <a:rPr dirty="0"/>
              <a:t> factura </a:t>
            </a:r>
            <a:r>
              <a:rPr dirty="0" err="1"/>
              <a:t>por</a:t>
            </a:r>
            <a:r>
              <a:rPr dirty="0"/>
              <a:t> </a:t>
            </a:r>
            <a:r>
              <a:rPr dirty="0" err="1"/>
              <a:t>su</a:t>
            </a:r>
            <a:r>
              <a:rPr dirty="0"/>
              <a:t> prima de la </a:t>
            </a:r>
            <a:r>
              <a:rPr dirty="0" err="1"/>
              <a:t>Parte</a:t>
            </a:r>
            <a:r>
              <a:rPr dirty="0"/>
              <a:t> B </a:t>
            </a:r>
            <a:r>
              <a:rPr dirty="0" err="1"/>
              <a:t>cada</a:t>
            </a:r>
            <a:r>
              <a:rPr dirty="0"/>
              <a:t> 3 meses. La prima </a:t>
            </a:r>
            <a:r>
              <a:rPr dirty="0" err="1"/>
              <a:t>estándar</a:t>
            </a:r>
            <a:r>
              <a:rPr dirty="0"/>
              <a:t> </a:t>
            </a:r>
            <a:r>
              <a:rPr dirty="0" err="1"/>
              <a:t>mensual</a:t>
            </a:r>
            <a:r>
              <a:rPr dirty="0"/>
              <a:t> de la </a:t>
            </a:r>
            <a:r>
              <a:rPr dirty="0" err="1"/>
              <a:t>Parte</a:t>
            </a:r>
            <a:r>
              <a:rPr dirty="0"/>
              <a:t> B es de $</a:t>
            </a:r>
            <a:r>
              <a:rPr dirty="0">
                <a:highlight>
                  <a:srgbClr val="FFFF00"/>
                </a:highlight>
              </a:rPr>
              <a:t>202.90</a:t>
            </a:r>
            <a:r>
              <a:rPr dirty="0"/>
              <a:t> </a:t>
            </a:r>
            <a:r>
              <a:rPr dirty="0" err="1"/>
              <a:t>en</a:t>
            </a:r>
            <a:r>
              <a:rPr dirty="0"/>
              <a:t> 2026.</a:t>
            </a:r>
            <a:endParaRPr sz="1100" dirty="0">
              <a:solidFill>
                <a:srgbClr val="FF0000"/>
              </a:solidFill>
              <a:latin typeface="Arial" panose="020B0604020202020204" pitchFamily="34" charset="0"/>
              <a:ea typeface="Calibri" panose="020F0502020204030204"/>
              <a:cs typeface="Arial" panose="020B0604020202020204" pitchFamily="34" charset="0"/>
            </a:endParaRPr>
          </a:p>
          <a:p>
            <a:pPr marL="118745" indent="-118745" defTabSz="970460">
              <a:spcBef>
                <a:spcPts val="0"/>
              </a:spcBef>
              <a:spcAft>
                <a:spcPts val="600"/>
              </a:spcAft>
              <a:defRPr sz="1100">
                <a:latin typeface="Arial" panose="020B0604020202020204" pitchFamily="34" charset="0"/>
                <a:cs typeface="Arial" panose="020B0604020202020204" pitchFamily="34" charset="0"/>
              </a:defRPr>
            </a:pPr>
            <a:r>
              <a:rPr dirty="0" err="1"/>
              <a:t>Algunas</a:t>
            </a:r>
            <a:r>
              <a:rPr dirty="0"/>
              <a:t> personas con Medicare pagan </a:t>
            </a:r>
            <a:r>
              <a:rPr dirty="0" err="1"/>
              <a:t>menos</a:t>
            </a:r>
            <a:r>
              <a:rPr dirty="0"/>
              <a:t> </a:t>
            </a:r>
            <a:r>
              <a:rPr dirty="0" err="1"/>
              <a:t>que</a:t>
            </a:r>
            <a:r>
              <a:rPr dirty="0"/>
              <a:t> </a:t>
            </a:r>
            <a:r>
              <a:rPr dirty="0" err="1"/>
              <a:t>el</a:t>
            </a:r>
            <a:r>
              <a:rPr dirty="0"/>
              <a:t> </a:t>
            </a:r>
            <a:r>
              <a:rPr dirty="0" err="1"/>
              <a:t>importe</a:t>
            </a:r>
            <a:r>
              <a:rPr dirty="0"/>
              <a:t> </a:t>
            </a:r>
            <a:r>
              <a:rPr dirty="0" err="1"/>
              <a:t>completo</a:t>
            </a:r>
            <a:r>
              <a:rPr dirty="0"/>
              <a:t> de la prima </a:t>
            </a:r>
            <a:r>
              <a:rPr dirty="0" err="1"/>
              <a:t>mensual</a:t>
            </a:r>
            <a:r>
              <a:rPr dirty="0"/>
              <a:t> </a:t>
            </a:r>
            <a:r>
              <a:rPr dirty="0" err="1"/>
              <a:t>estándar</a:t>
            </a:r>
            <a:r>
              <a:rPr dirty="0"/>
              <a:t> de la </a:t>
            </a:r>
            <a:r>
              <a:rPr dirty="0" err="1"/>
              <a:t>Parte</a:t>
            </a:r>
            <a:r>
              <a:rPr dirty="0"/>
              <a:t> B </a:t>
            </a:r>
            <a:r>
              <a:rPr dirty="0" err="1"/>
              <a:t>debido</a:t>
            </a:r>
            <a:r>
              <a:rPr dirty="0"/>
              <a:t> a la </a:t>
            </a:r>
            <a:r>
              <a:rPr dirty="0" err="1"/>
              <a:t>disposición</a:t>
            </a:r>
            <a:r>
              <a:rPr dirty="0"/>
              <a:t> legal de “</a:t>
            </a:r>
            <a:r>
              <a:rPr lang="en-US" sz="1100" kern="1200" dirty="0" err="1">
                <a:solidFill>
                  <a:schemeClr val="tx1"/>
                </a:solidFill>
                <a:latin typeface="+mn-lt"/>
                <a:ea typeface="+mn-ea"/>
                <a:cs typeface="+mn-cs"/>
              </a:rPr>
              <a:t>eximir</a:t>
            </a:r>
            <a:r>
              <a:rPr lang="en-US" sz="1100" kern="1200" dirty="0">
                <a:solidFill>
                  <a:schemeClr val="tx1"/>
                </a:solidFill>
                <a:latin typeface="+mn-lt"/>
                <a:ea typeface="+mn-ea"/>
                <a:cs typeface="+mn-cs"/>
              </a:rPr>
              <a:t> de </a:t>
            </a:r>
            <a:r>
              <a:rPr lang="en-US" sz="1100" kern="1200" dirty="0" err="1">
                <a:solidFill>
                  <a:schemeClr val="tx1"/>
                </a:solidFill>
                <a:latin typeface="+mn-lt"/>
                <a:ea typeface="+mn-ea"/>
                <a:cs typeface="+mn-cs"/>
              </a:rPr>
              <a:t>responsabilidad</a:t>
            </a:r>
            <a:r>
              <a:rPr dirty="0"/>
              <a:t>”. Esta </a:t>
            </a:r>
            <a:r>
              <a:rPr dirty="0" err="1"/>
              <a:t>disposición</a:t>
            </a:r>
            <a:r>
              <a:rPr dirty="0"/>
              <a:t> </a:t>
            </a:r>
            <a:r>
              <a:rPr dirty="0" err="1"/>
              <a:t>limita</a:t>
            </a:r>
            <a:r>
              <a:rPr dirty="0"/>
              <a:t> </a:t>
            </a:r>
            <a:r>
              <a:rPr dirty="0" err="1"/>
              <a:t>el</a:t>
            </a:r>
            <a:r>
              <a:rPr dirty="0"/>
              <a:t> </a:t>
            </a:r>
            <a:r>
              <a:rPr dirty="0" err="1"/>
              <a:t>aumento</a:t>
            </a:r>
            <a:r>
              <a:rPr dirty="0"/>
              <a:t> de </a:t>
            </a:r>
            <a:r>
              <a:rPr dirty="0" err="1"/>
              <a:t>su</a:t>
            </a:r>
            <a:r>
              <a:rPr dirty="0"/>
              <a:t> prima de la </a:t>
            </a:r>
            <a:r>
              <a:rPr dirty="0" err="1"/>
              <a:t>Parte</a:t>
            </a:r>
            <a:r>
              <a:rPr dirty="0"/>
              <a:t> B para </a:t>
            </a:r>
            <a:r>
              <a:rPr dirty="0" err="1"/>
              <a:t>que</a:t>
            </a:r>
            <a:r>
              <a:rPr dirty="0"/>
              <a:t> no sea mayor </a:t>
            </a:r>
            <a:r>
              <a:rPr dirty="0" err="1"/>
              <a:t>que</a:t>
            </a:r>
            <a:r>
              <a:rPr dirty="0"/>
              <a:t> </a:t>
            </a:r>
            <a:r>
              <a:rPr dirty="0" err="1"/>
              <a:t>el</a:t>
            </a:r>
            <a:r>
              <a:rPr dirty="0"/>
              <a:t> </a:t>
            </a:r>
            <a:r>
              <a:rPr dirty="0" err="1"/>
              <a:t>aumento</a:t>
            </a:r>
            <a:r>
              <a:rPr dirty="0"/>
              <a:t> de sus </a:t>
            </a:r>
            <a:r>
              <a:rPr dirty="0" err="1"/>
              <a:t>beneficios</a:t>
            </a:r>
            <a:r>
              <a:rPr dirty="0"/>
              <a:t> del Seguro Social.</a:t>
            </a:r>
            <a:endParaRPr sz="1100" dirty="0">
              <a:latin typeface="Arial" panose="020B0604020202020204" pitchFamily="34" charset="0"/>
              <a:ea typeface="Calibri"/>
              <a:cs typeface="Arial" panose="020B0604020202020204" pitchFamily="34" charset="0"/>
            </a:endParaRPr>
          </a:p>
          <a:p>
            <a:pPr marL="0" indent="0" defTabSz="970460">
              <a:spcBef>
                <a:spcPts val="0"/>
              </a:spcBef>
              <a:spcAft>
                <a:spcPts val="600"/>
              </a:spcAft>
              <a:buNone/>
              <a:defRPr sz="1100">
                <a:latin typeface="Arial" panose="020B0604020202020204" pitchFamily="34" charset="0"/>
                <a:cs typeface="Arial" panose="020B0604020202020204" pitchFamily="34" charset="0"/>
              </a:defRPr>
            </a:pPr>
            <a:r>
              <a:rPr b="1" dirty="0">
                <a:solidFill>
                  <a:prstClr val="black"/>
                </a:solidFill>
              </a:rPr>
              <a:t>RECUERDE</a:t>
            </a:r>
            <a:r>
              <a:rPr dirty="0">
                <a:solidFill>
                  <a:prstClr val="black"/>
                </a:solidFill>
              </a:rPr>
              <a:t>: Esta prima </a:t>
            </a:r>
            <a:r>
              <a:rPr dirty="0" err="1">
                <a:solidFill>
                  <a:prstClr val="black"/>
                </a:solidFill>
              </a:rPr>
              <a:t>puede</a:t>
            </a:r>
            <a:r>
              <a:rPr dirty="0">
                <a:solidFill>
                  <a:prstClr val="black"/>
                </a:solidFill>
              </a:rPr>
              <a:t> ser </a:t>
            </a:r>
            <a:r>
              <a:rPr dirty="0" err="1">
                <a:solidFill>
                  <a:prstClr val="black"/>
                </a:solidFill>
              </a:rPr>
              <a:t>más</a:t>
            </a:r>
            <a:r>
              <a:rPr dirty="0">
                <a:solidFill>
                  <a:prstClr val="black"/>
                </a:solidFill>
              </a:rPr>
              <a:t> </a:t>
            </a:r>
            <a:r>
              <a:rPr dirty="0" err="1">
                <a:solidFill>
                  <a:prstClr val="black"/>
                </a:solidFill>
              </a:rPr>
              <a:t>alta</a:t>
            </a:r>
            <a:r>
              <a:rPr dirty="0">
                <a:solidFill>
                  <a:prstClr val="black"/>
                </a:solidFill>
              </a:rPr>
              <a:t> </a:t>
            </a:r>
            <a:r>
              <a:rPr dirty="0" err="1">
                <a:solidFill>
                  <a:prstClr val="black"/>
                </a:solidFill>
              </a:rPr>
              <a:t>si</a:t>
            </a:r>
            <a:r>
              <a:rPr dirty="0">
                <a:solidFill>
                  <a:prstClr val="black"/>
                </a:solidFill>
              </a:rPr>
              <a:t> no se </a:t>
            </a:r>
            <a:r>
              <a:rPr dirty="0" err="1">
                <a:solidFill>
                  <a:prstClr val="black"/>
                </a:solidFill>
              </a:rPr>
              <a:t>inscribió</a:t>
            </a:r>
            <a:r>
              <a:rPr dirty="0">
                <a:solidFill>
                  <a:prstClr val="black"/>
                </a:solidFill>
              </a:rPr>
              <a:t> </a:t>
            </a:r>
            <a:r>
              <a:rPr dirty="0" err="1">
                <a:solidFill>
                  <a:prstClr val="black"/>
                </a:solidFill>
              </a:rPr>
              <a:t>en</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cuando</a:t>
            </a:r>
            <a:r>
              <a:rPr dirty="0">
                <a:solidFill>
                  <a:prstClr val="black"/>
                </a:solidFill>
              </a:rPr>
              <a:t> </a:t>
            </a:r>
            <a:r>
              <a:rPr dirty="0" err="1">
                <a:solidFill>
                  <a:prstClr val="black"/>
                </a:solidFill>
              </a:rPr>
              <a:t>fue</a:t>
            </a:r>
            <a:r>
              <a:rPr dirty="0">
                <a:solidFill>
                  <a:prstClr val="black"/>
                </a:solidFill>
              </a:rPr>
              <a:t> </a:t>
            </a:r>
            <a:r>
              <a:rPr dirty="0" err="1">
                <a:solidFill>
                  <a:prstClr val="black"/>
                </a:solidFill>
              </a:rPr>
              <a:t>elegible</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primera</a:t>
            </a:r>
            <a:r>
              <a:rPr dirty="0">
                <a:solidFill>
                  <a:prstClr val="black"/>
                </a:solidFill>
              </a:rPr>
              <a:t> </a:t>
            </a:r>
            <a:r>
              <a:rPr dirty="0" err="1">
                <a:solidFill>
                  <a:prstClr val="black"/>
                </a:solidFill>
              </a:rPr>
              <a:t>vez</a:t>
            </a:r>
            <a:r>
              <a:rPr dirty="0">
                <a:solidFill>
                  <a:prstClr val="black"/>
                </a:solidFill>
              </a:rPr>
              <a:t> para </a:t>
            </a:r>
            <a:r>
              <a:rPr dirty="0" err="1">
                <a:solidFill>
                  <a:prstClr val="black"/>
                </a:solidFill>
              </a:rPr>
              <a:t>ella</a:t>
            </a:r>
            <a:r>
              <a:rPr dirty="0">
                <a:solidFill>
                  <a:prstClr val="black"/>
                </a:solidFill>
              </a:rPr>
              <a:t>. El </a:t>
            </a:r>
            <a:r>
              <a:rPr dirty="0" err="1">
                <a:solidFill>
                  <a:prstClr val="black"/>
                </a:solidFill>
              </a:rPr>
              <a:t>costo</a:t>
            </a:r>
            <a:r>
              <a:rPr dirty="0">
                <a:solidFill>
                  <a:prstClr val="black"/>
                </a:solidFill>
              </a:rPr>
              <a:t> de la </a:t>
            </a:r>
            <a:r>
              <a:rPr dirty="0" err="1">
                <a:solidFill>
                  <a:prstClr val="black"/>
                </a:solidFill>
              </a:rPr>
              <a:t>Parte</a:t>
            </a:r>
            <a:r>
              <a:rPr dirty="0">
                <a:solidFill>
                  <a:prstClr val="black"/>
                </a:solidFill>
              </a:rPr>
              <a:t> B </a:t>
            </a:r>
            <a:r>
              <a:rPr dirty="0" err="1">
                <a:solidFill>
                  <a:prstClr val="black"/>
                </a:solidFill>
              </a:rPr>
              <a:t>puede</a:t>
            </a:r>
            <a:r>
              <a:rPr dirty="0">
                <a:solidFill>
                  <a:prstClr val="black"/>
                </a:solidFill>
              </a:rPr>
              <a:t> </a:t>
            </a:r>
            <a:r>
              <a:rPr dirty="0" err="1">
                <a:solidFill>
                  <a:prstClr val="black"/>
                </a:solidFill>
              </a:rPr>
              <a:t>aumentar</a:t>
            </a:r>
            <a:r>
              <a:rPr dirty="0">
                <a:solidFill>
                  <a:prstClr val="black"/>
                </a:solidFill>
              </a:rPr>
              <a:t> un 10</a:t>
            </a:r>
            <a:r>
              <a:rPr lang="en-US" dirty="0">
                <a:solidFill>
                  <a:prstClr val="black"/>
                </a:solidFill>
              </a:rPr>
              <a:t>%</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cada</a:t>
            </a:r>
            <a:r>
              <a:rPr dirty="0">
                <a:solidFill>
                  <a:prstClr val="black"/>
                </a:solidFill>
              </a:rPr>
              <a:t> </a:t>
            </a:r>
            <a:r>
              <a:rPr dirty="0" err="1">
                <a:solidFill>
                  <a:prstClr val="black"/>
                </a:solidFill>
              </a:rPr>
              <a:t>período</a:t>
            </a:r>
            <a:r>
              <a:rPr dirty="0">
                <a:solidFill>
                  <a:prstClr val="black"/>
                </a:solidFill>
              </a:rPr>
              <a:t> de 12 meses </a:t>
            </a:r>
            <a:r>
              <a:rPr dirty="0" err="1">
                <a:solidFill>
                  <a:prstClr val="black"/>
                </a:solidFill>
              </a:rPr>
              <a:t>en</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usted</a:t>
            </a:r>
            <a:r>
              <a:rPr dirty="0">
                <a:solidFill>
                  <a:prstClr val="black"/>
                </a:solidFill>
              </a:rPr>
              <a:t> </a:t>
            </a:r>
            <a:r>
              <a:rPr dirty="0" err="1">
                <a:solidFill>
                  <a:prstClr val="black"/>
                </a:solidFill>
              </a:rPr>
              <a:t>pudo</a:t>
            </a:r>
            <a:r>
              <a:rPr dirty="0">
                <a:solidFill>
                  <a:prstClr val="black"/>
                </a:solidFill>
              </a:rPr>
              <a:t> </a:t>
            </a:r>
            <a:r>
              <a:rPr dirty="0" err="1">
                <a:solidFill>
                  <a:prstClr val="black"/>
                </a:solidFill>
              </a:rPr>
              <a:t>haber</a:t>
            </a:r>
            <a:r>
              <a:rPr dirty="0">
                <a:solidFill>
                  <a:prstClr val="black"/>
                </a:solidFill>
              </a:rPr>
              <a:t> </a:t>
            </a:r>
            <a:r>
              <a:rPr dirty="0" err="1">
                <a:solidFill>
                  <a:prstClr val="black"/>
                </a:solidFill>
              </a:rPr>
              <a:t>tenido</a:t>
            </a:r>
            <a:r>
              <a:rPr dirty="0">
                <a:solidFill>
                  <a:prstClr val="black"/>
                </a:solidFill>
              </a:rPr>
              <a:t> la </a:t>
            </a:r>
            <a:r>
              <a:rPr dirty="0" err="1">
                <a:solidFill>
                  <a:prstClr val="black"/>
                </a:solidFill>
              </a:rPr>
              <a:t>Parte</a:t>
            </a:r>
            <a:r>
              <a:rPr dirty="0">
                <a:solidFill>
                  <a:prstClr val="black"/>
                </a:solidFill>
              </a:rPr>
              <a:t> B, </a:t>
            </a:r>
            <a:r>
              <a:rPr dirty="0" err="1">
                <a:solidFill>
                  <a:prstClr val="black"/>
                </a:solidFill>
              </a:rPr>
              <a:t>pero</a:t>
            </a:r>
            <a:r>
              <a:rPr dirty="0">
                <a:solidFill>
                  <a:prstClr val="black"/>
                </a:solidFill>
              </a:rPr>
              <a:t> no se </a:t>
            </a:r>
            <a:r>
              <a:rPr dirty="0" err="1">
                <a:solidFill>
                  <a:prstClr val="black"/>
                </a:solidFill>
              </a:rPr>
              <a:t>inscribió</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ella</a:t>
            </a:r>
            <a:r>
              <a:rPr dirty="0">
                <a:solidFill>
                  <a:prstClr val="black"/>
                </a:solidFill>
              </a:rPr>
              <a:t>. </a:t>
            </a:r>
            <a:r>
              <a:rPr dirty="0"/>
              <a:t>En la </a:t>
            </a:r>
            <a:r>
              <a:rPr dirty="0" err="1"/>
              <a:t>mayoría</a:t>
            </a:r>
            <a:r>
              <a:rPr dirty="0"/>
              <a:t> de </a:t>
            </a:r>
            <a:r>
              <a:rPr dirty="0" err="1"/>
              <a:t>los</a:t>
            </a:r>
            <a:r>
              <a:rPr dirty="0"/>
              <a:t> </a:t>
            </a:r>
            <a:r>
              <a:rPr dirty="0" err="1"/>
              <a:t>casos</a:t>
            </a:r>
            <a:r>
              <a:rPr dirty="0"/>
              <a:t>, </a:t>
            </a:r>
            <a:r>
              <a:rPr dirty="0" err="1"/>
              <a:t>si</a:t>
            </a:r>
            <a:r>
              <a:rPr dirty="0"/>
              <a:t> no se inscribe </a:t>
            </a:r>
            <a:r>
              <a:rPr dirty="0" err="1"/>
              <a:t>en</a:t>
            </a:r>
            <a:r>
              <a:rPr dirty="0"/>
              <a:t> la </a:t>
            </a:r>
            <a:r>
              <a:rPr dirty="0" err="1"/>
              <a:t>Parte</a:t>
            </a:r>
            <a:r>
              <a:rPr dirty="0"/>
              <a:t> B </a:t>
            </a:r>
            <a:r>
              <a:rPr dirty="0" err="1"/>
              <a:t>cuando</a:t>
            </a:r>
            <a:r>
              <a:rPr dirty="0"/>
              <a:t> es </a:t>
            </a:r>
            <a:r>
              <a:rPr dirty="0" err="1"/>
              <a:t>elegible</a:t>
            </a:r>
            <a:r>
              <a:rPr dirty="0"/>
              <a:t> </a:t>
            </a:r>
            <a:r>
              <a:rPr dirty="0" err="1"/>
              <a:t>por</a:t>
            </a:r>
            <a:r>
              <a:rPr dirty="0"/>
              <a:t> </a:t>
            </a:r>
            <a:r>
              <a:rPr dirty="0" err="1"/>
              <a:t>primera</a:t>
            </a:r>
            <a:r>
              <a:rPr dirty="0"/>
              <a:t> </a:t>
            </a:r>
            <a:r>
              <a:rPr dirty="0" err="1"/>
              <a:t>vez</a:t>
            </a:r>
            <a:r>
              <a:rPr dirty="0"/>
              <a:t>, es </a:t>
            </a:r>
            <a:r>
              <a:rPr dirty="0" err="1"/>
              <a:t>posible</a:t>
            </a:r>
            <a:r>
              <a:rPr dirty="0"/>
              <a:t> </a:t>
            </a:r>
            <a:r>
              <a:rPr dirty="0" err="1"/>
              <a:t>que</a:t>
            </a:r>
            <a:r>
              <a:rPr dirty="0"/>
              <a:t> </a:t>
            </a:r>
            <a:r>
              <a:rPr dirty="0" err="1"/>
              <a:t>tenga</a:t>
            </a:r>
            <a:r>
              <a:rPr dirty="0"/>
              <a:t> un </a:t>
            </a:r>
            <a:r>
              <a:rPr dirty="0" err="1"/>
              <a:t>retraso</a:t>
            </a:r>
            <a:r>
              <a:rPr dirty="0"/>
              <a:t> </a:t>
            </a:r>
            <a:r>
              <a:rPr dirty="0" err="1"/>
              <a:t>en</a:t>
            </a:r>
            <a:r>
              <a:rPr dirty="0"/>
              <a:t> </a:t>
            </a:r>
            <a:r>
              <a:rPr dirty="0" err="1"/>
              <a:t>obtener</a:t>
            </a:r>
            <a:r>
              <a:rPr dirty="0"/>
              <a:t> </a:t>
            </a:r>
            <a:r>
              <a:rPr dirty="0" err="1"/>
              <a:t>cobertura</a:t>
            </a:r>
            <a:r>
              <a:rPr dirty="0"/>
              <a:t> de Medicare </a:t>
            </a:r>
            <a:r>
              <a:rPr dirty="0" err="1"/>
              <a:t>en</a:t>
            </a:r>
            <a:r>
              <a:rPr dirty="0"/>
              <a:t> </a:t>
            </a:r>
            <a:r>
              <a:rPr dirty="0" err="1"/>
              <a:t>el</a:t>
            </a:r>
            <a:r>
              <a:rPr dirty="0"/>
              <a:t> </a:t>
            </a:r>
            <a:r>
              <a:rPr dirty="0" err="1"/>
              <a:t>futuro</a:t>
            </a:r>
            <a:r>
              <a:rPr dirty="0"/>
              <a:t> y </a:t>
            </a:r>
            <a:r>
              <a:rPr dirty="0" err="1"/>
              <a:t>que</a:t>
            </a:r>
            <a:r>
              <a:rPr dirty="0"/>
              <a:t> </a:t>
            </a:r>
            <a:r>
              <a:rPr dirty="0" err="1"/>
              <a:t>tenga</a:t>
            </a:r>
            <a:r>
              <a:rPr dirty="0"/>
              <a:t> </a:t>
            </a:r>
            <a:r>
              <a:rPr dirty="0" err="1"/>
              <a:t>que</a:t>
            </a:r>
            <a:r>
              <a:rPr dirty="0"/>
              <a:t> </a:t>
            </a:r>
            <a:r>
              <a:rPr dirty="0" err="1"/>
              <a:t>pagar</a:t>
            </a:r>
            <a:r>
              <a:rPr dirty="0"/>
              <a:t> </a:t>
            </a:r>
            <a:r>
              <a:rPr dirty="0" err="1"/>
              <a:t>una</a:t>
            </a:r>
            <a:r>
              <a:rPr dirty="0"/>
              <a:t> </a:t>
            </a:r>
            <a:r>
              <a:rPr dirty="0" err="1"/>
              <a:t>sanción</a:t>
            </a:r>
            <a:r>
              <a:rPr dirty="0"/>
              <a:t> </a:t>
            </a:r>
            <a:r>
              <a:rPr dirty="0" err="1"/>
              <a:t>por</a:t>
            </a:r>
            <a:r>
              <a:rPr dirty="0"/>
              <a:t> </a:t>
            </a:r>
            <a:r>
              <a:rPr dirty="0" err="1"/>
              <a:t>inscripción</a:t>
            </a:r>
            <a:r>
              <a:rPr dirty="0"/>
              <a:t> </a:t>
            </a:r>
            <a:r>
              <a:rPr dirty="0" err="1"/>
              <a:t>tardía</a:t>
            </a:r>
            <a:r>
              <a:rPr dirty="0"/>
              <a:t> </a:t>
            </a:r>
            <a:r>
              <a:rPr dirty="0" err="1"/>
              <a:t>durante</a:t>
            </a:r>
            <a:r>
              <a:rPr dirty="0"/>
              <a:t> </a:t>
            </a:r>
            <a:r>
              <a:rPr dirty="0" err="1"/>
              <a:t>todo</a:t>
            </a:r>
            <a:r>
              <a:rPr dirty="0"/>
              <a:t> </a:t>
            </a:r>
            <a:r>
              <a:rPr dirty="0" err="1"/>
              <a:t>el</a:t>
            </a:r>
            <a:r>
              <a:rPr dirty="0"/>
              <a:t> </a:t>
            </a:r>
            <a:r>
              <a:rPr dirty="0" err="1"/>
              <a:t>tiempo</a:t>
            </a:r>
            <a:r>
              <a:rPr dirty="0"/>
              <a:t> </a:t>
            </a:r>
            <a:r>
              <a:rPr dirty="0" err="1"/>
              <a:t>que</a:t>
            </a:r>
            <a:r>
              <a:rPr dirty="0"/>
              <a:t> </a:t>
            </a:r>
            <a:r>
              <a:rPr dirty="0" err="1"/>
              <a:t>tenga</a:t>
            </a:r>
            <a:r>
              <a:rPr dirty="0"/>
              <a:t> la </a:t>
            </a:r>
            <a:r>
              <a:rPr dirty="0" err="1"/>
              <a:t>Parte</a:t>
            </a:r>
            <a:r>
              <a:rPr dirty="0"/>
              <a:t> B.</a:t>
            </a:r>
            <a:r>
              <a:rPr dirty="0">
                <a:solidFill>
                  <a:prstClr val="black"/>
                </a:solidFill>
              </a:rPr>
              <a:t> </a:t>
            </a:r>
            <a:endParaRPr sz="1100" dirty="0">
              <a:solidFill>
                <a:prstClr val="black"/>
              </a:solidFill>
              <a:latin typeface="Arial" panose="020B0604020202020204" pitchFamily="34" charset="0"/>
              <a:ea typeface="Calibri"/>
              <a:cs typeface="Arial" panose="020B0604020202020204" pitchFamily="34" charset="0"/>
            </a:endParaRPr>
          </a:p>
          <a:p>
            <a:pPr marL="0" indent="0" defTabSz="970460">
              <a:spcBef>
                <a:spcPts val="0"/>
              </a:spcBef>
              <a:spcAft>
                <a:spcPts val="600"/>
              </a:spcAft>
              <a:buNone/>
              <a:defRPr sz="1100">
                <a:latin typeface="Arial" panose="020B0604020202020204" pitchFamily="34" charset="0"/>
                <a:cs typeface="Arial" panose="020B0604020202020204" pitchFamily="34" charset="0"/>
              </a:defRPr>
            </a:pPr>
            <a:r>
              <a:rPr dirty="0" err="1">
                <a:solidFill>
                  <a:prstClr val="black"/>
                </a:solidFill>
              </a:rPr>
              <a:t>Pagará</a:t>
            </a:r>
            <a:r>
              <a:rPr dirty="0">
                <a:solidFill>
                  <a:prstClr val="black"/>
                </a:solidFill>
              </a:rPr>
              <a:t> la prima </a:t>
            </a:r>
            <a:r>
              <a:rPr dirty="0" err="1">
                <a:solidFill>
                  <a:prstClr val="black"/>
                </a:solidFill>
              </a:rPr>
              <a:t>estándar</a:t>
            </a:r>
            <a:r>
              <a:rPr dirty="0">
                <a:solidFill>
                  <a:prstClr val="black"/>
                </a:solidFill>
              </a:rPr>
              <a:t> de $</a:t>
            </a:r>
            <a:r>
              <a:rPr dirty="0">
                <a:solidFill>
                  <a:prstClr val="black"/>
                </a:solidFill>
                <a:highlight>
                  <a:srgbClr val="FFFF00"/>
                </a:highlight>
              </a:rPr>
              <a:t>202.90</a:t>
            </a:r>
            <a:r>
              <a:rPr dirty="0">
                <a:solidFill>
                  <a:prstClr val="black"/>
                </a:solidFill>
              </a:rPr>
              <a:t> (o </a:t>
            </a:r>
            <a:r>
              <a:rPr dirty="0" err="1">
                <a:solidFill>
                  <a:prstClr val="black"/>
                </a:solidFill>
              </a:rPr>
              <a:t>más</a:t>
            </a:r>
            <a:r>
              <a:rPr dirty="0">
                <a:solidFill>
                  <a:prstClr val="black"/>
                </a:solidFill>
              </a:rPr>
              <a:t>) </a:t>
            </a:r>
            <a:r>
              <a:rPr dirty="0" err="1">
                <a:solidFill>
                  <a:prstClr val="black"/>
                </a:solidFill>
              </a:rPr>
              <a:t>en</a:t>
            </a:r>
            <a:r>
              <a:rPr dirty="0">
                <a:solidFill>
                  <a:prstClr val="black"/>
                </a:solidFill>
              </a:rPr>
              <a:t> 2026</a:t>
            </a:r>
            <a:r>
              <a:rPr dirty="0">
                <a:solidFill>
                  <a:srgbClr val="FF0000"/>
                </a:solidFill>
              </a:rPr>
              <a:t> </a:t>
            </a:r>
            <a:r>
              <a:rPr dirty="0" err="1">
                <a:solidFill>
                  <a:prstClr val="black"/>
                </a:solidFill>
              </a:rPr>
              <a:t>si</a:t>
            </a:r>
            <a:r>
              <a:rPr dirty="0">
                <a:solidFill>
                  <a:prstClr val="black"/>
                </a:solidFill>
              </a:rPr>
              <a:t>:</a:t>
            </a:r>
            <a:endParaRPr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a:t>Se inscribe </a:t>
            </a:r>
            <a:r>
              <a:rPr dirty="0" err="1"/>
              <a:t>en</a:t>
            </a:r>
            <a:r>
              <a:rPr dirty="0"/>
              <a:t> la </a:t>
            </a:r>
            <a:r>
              <a:rPr dirty="0" err="1"/>
              <a:t>Parte</a:t>
            </a:r>
            <a:r>
              <a:rPr dirty="0"/>
              <a:t> B </a:t>
            </a:r>
            <a:r>
              <a:rPr dirty="0" err="1"/>
              <a:t>por</a:t>
            </a:r>
            <a:r>
              <a:rPr dirty="0"/>
              <a:t> </a:t>
            </a:r>
            <a:r>
              <a:rPr dirty="0" err="1"/>
              <a:t>primera</a:t>
            </a:r>
            <a:r>
              <a:rPr dirty="0"/>
              <a:t> </a:t>
            </a:r>
            <a:r>
              <a:rPr dirty="0" err="1"/>
              <a:t>vez</a:t>
            </a:r>
            <a:r>
              <a:rPr dirty="0"/>
              <a:t> </a:t>
            </a:r>
            <a:r>
              <a:rPr dirty="0" err="1"/>
              <a:t>en</a:t>
            </a:r>
            <a:r>
              <a:rPr dirty="0"/>
              <a:t> 2026.</a:t>
            </a:r>
            <a:endParaRPr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a:t>No </a:t>
            </a:r>
            <a:r>
              <a:rPr dirty="0" err="1"/>
              <a:t>recibe</a:t>
            </a:r>
            <a:r>
              <a:rPr dirty="0"/>
              <a:t> </a:t>
            </a:r>
            <a:r>
              <a:rPr dirty="0" err="1"/>
              <a:t>beneficios</a:t>
            </a:r>
            <a:r>
              <a:rPr dirty="0"/>
              <a:t> del Seguro Social.</a:t>
            </a:r>
            <a:endParaRPr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a:t>Se le </a:t>
            </a:r>
            <a:r>
              <a:rPr dirty="0" err="1"/>
              <a:t>facturan</a:t>
            </a:r>
            <a:r>
              <a:rPr dirty="0"/>
              <a:t> </a:t>
            </a:r>
            <a:r>
              <a:rPr dirty="0" err="1"/>
              <a:t>directamente</a:t>
            </a:r>
            <a:r>
              <a:rPr dirty="0"/>
              <a:t> las </a:t>
            </a:r>
            <a:r>
              <a:rPr dirty="0" err="1"/>
              <a:t>primas</a:t>
            </a:r>
            <a:r>
              <a:rPr dirty="0"/>
              <a:t> de la </a:t>
            </a:r>
            <a:r>
              <a:rPr dirty="0" err="1"/>
              <a:t>Parte</a:t>
            </a:r>
            <a:r>
              <a:rPr dirty="0"/>
              <a:t> B.</a:t>
            </a:r>
            <a:endParaRPr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a:t>Tiene Medicare y Medicaid, y Medicaid </a:t>
            </a:r>
            <a:r>
              <a:rPr dirty="0" err="1"/>
              <a:t>paga</a:t>
            </a:r>
            <a:r>
              <a:rPr dirty="0"/>
              <a:t> sus </a:t>
            </a:r>
            <a:r>
              <a:rPr dirty="0" err="1"/>
              <a:t>primas</a:t>
            </a:r>
            <a:r>
              <a:rPr dirty="0"/>
              <a:t>. (Su </a:t>
            </a:r>
            <a:r>
              <a:rPr dirty="0" err="1"/>
              <a:t>estado</a:t>
            </a:r>
            <a:r>
              <a:rPr dirty="0"/>
              <a:t> </a:t>
            </a:r>
            <a:r>
              <a:rPr dirty="0" err="1"/>
              <a:t>pagará</a:t>
            </a:r>
            <a:r>
              <a:rPr dirty="0"/>
              <a:t> </a:t>
            </a:r>
            <a:r>
              <a:rPr dirty="0" err="1"/>
              <a:t>el</a:t>
            </a:r>
            <a:r>
              <a:rPr dirty="0"/>
              <a:t> </a:t>
            </a:r>
            <a:r>
              <a:rPr dirty="0" err="1"/>
              <a:t>importe</a:t>
            </a:r>
            <a:r>
              <a:rPr dirty="0"/>
              <a:t> </a:t>
            </a:r>
            <a:r>
              <a:rPr dirty="0" err="1"/>
              <a:t>estándar</a:t>
            </a:r>
            <a:r>
              <a:rPr dirty="0"/>
              <a:t> de la prima de $202.90 </a:t>
            </a:r>
            <a:r>
              <a:rPr dirty="0" err="1"/>
              <a:t>en</a:t>
            </a:r>
            <a:r>
              <a:rPr dirty="0"/>
              <a:t> 2026).</a:t>
            </a:r>
            <a:endParaRPr sz="1100" dirty="0">
              <a:solidFill>
                <a:prstClr val="black"/>
              </a:solidFill>
              <a:latin typeface="Arial" panose="020B0604020202020204" pitchFamily="34" charset="0"/>
              <a:ea typeface="Calibri"/>
              <a:cs typeface="Arial" panose="020B0604020202020204" pitchFamily="34" charset="0"/>
            </a:endParaRPr>
          </a:p>
          <a:p>
            <a:pPr marL="125095" indent="-125095" defTabSz="970460">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err="1"/>
              <a:t>Tuvo</a:t>
            </a:r>
            <a:r>
              <a:rPr dirty="0"/>
              <a:t> </a:t>
            </a:r>
            <a:r>
              <a:rPr dirty="0" err="1"/>
              <a:t>ingresos</a:t>
            </a:r>
            <a:r>
              <a:rPr dirty="0"/>
              <a:t> </a:t>
            </a:r>
            <a:r>
              <a:rPr dirty="0" err="1"/>
              <a:t>brutos</a:t>
            </a:r>
            <a:r>
              <a:rPr dirty="0"/>
              <a:t> </a:t>
            </a:r>
            <a:r>
              <a:rPr dirty="0" err="1"/>
              <a:t>ajustados</a:t>
            </a:r>
            <a:r>
              <a:rPr dirty="0"/>
              <a:t> </a:t>
            </a:r>
            <a:r>
              <a:rPr dirty="0" err="1"/>
              <a:t>modificados</a:t>
            </a:r>
            <a:r>
              <a:rPr dirty="0"/>
              <a:t> (MAGI), </a:t>
            </a:r>
            <a:r>
              <a:rPr dirty="0" err="1"/>
              <a:t>según</a:t>
            </a:r>
            <a:r>
              <a:rPr dirty="0"/>
              <a:t> lo </a:t>
            </a:r>
            <a:r>
              <a:rPr dirty="0" err="1"/>
              <a:t>informado</a:t>
            </a:r>
            <a:r>
              <a:rPr dirty="0"/>
              <a:t> </a:t>
            </a:r>
            <a:r>
              <a:rPr dirty="0" err="1"/>
              <a:t>en</a:t>
            </a:r>
            <a:r>
              <a:rPr dirty="0"/>
              <a:t> </a:t>
            </a:r>
            <a:r>
              <a:rPr dirty="0" err="1"/>
              <a:t>su</a:t>
            </a:r>
            <a:r>
              <a:rPr dirty="0"/>
              <a:t> </a:t>
            </a:r>
            <a:r>
              <a:rPr dirty="0" err="1"/>
              <a:t>declaración</a:t>
            </a:r>
            <a:r>
              <a:rPr dirty="0"/>
              <a:t> de </a:t>
            </a:r>
            <a:r>
              <a:rPr dirty="0" err="1"/>
              <a:t>impuestos</a:t>
            </a:r>
            <a:r>
              <a:rPr dirty="0"/>
              <a:t> del IRS de </a:t>
            </a:r>
            <a:r>
              <a:rPr dirty="0" err="1"/>
              <a:t>hace</a:t>
            </a:r>
            <a:r>
              <a:rPr dirty="0"/>
              <a:t> 2 </a:t>
            </a:r>
            <a:r>
              <a:rPr dirty="0" err="1"/>
              <a:t>años</a:t>
            </a:r>
            <a:r>
              <a:rPr dirty="0"/>
              <a:t>, </a:t>
            </a:r>
            <a:r>
              <a:rPr dirty="0" err="1"/>
              <a:t>por</a:t>
            </a:r>
            <a:r>
              <a:rPr dirty="0"/>
              <a:t> </a:t>
            </a:r>
            <a:r>
              <a:rPr dirty="0" err="1"/>
              <a:t>arriba</a:t>
            </a:r>
            <a:r>
              <a:rPr dirty="0"/>
              <a:t> de un </a:t>
            </a:r>
            <a:r>
              <a:rPr dirty="0" err="1"/>
              <a:t>cierto</a:t>
            </a:r>
            <a:r>
              <a:rPr dirty="0"/>
              <a:t> </a:t>
            </a:r>
            <a:r>
              <a:rPr dirty="0" err="1"/>
              <a:t>monto</a:t>
            </a:r>
            <a:r>
              <a:rPr dirty="0"/>
              <a:t>. Si es </a:t>
            </a:r>
            <a:r>
              <a:rPr dirty="0" err="1"/>
              <a:t>así</a:t>
            </a:r>
            <a:r>
              <a:rPr dirty="0"/>
              <a:t>, </a:t>
            </a:r>
            <a:r>
              <a:rPr dirty="0" err="1"/>
              <a:t>pagará</a:t>
            </a:r>
            <a:r>
              <a:rPr dirty="0"/>
              <a:t> </a:t>
            </a:r>
            <a:r>
              <a:rPr lang="en-US" dirty="0"/>
              <a:t>la </a:t>
            </a:r>
            <a:r>
              <a:rPr lang="en-US" dirty="0" err="1"/>
              <a:t>cantidad</a:t>
            </a:r>
            <a:r>
              <a:rPr lang="en-US" dirty="0"/>
              <a:t> </a:t>
            </a:r>
            <a:r>
              <a:rPr dirty="0" err="1"/>
              <a:t>estándar</a:t>
            </a:r>
            <a:r>
              <a:rPr dirty="0"/>
              <a:t> de la prima y un </a:t>
            </a:r>
            <a:r>
              <a:rPr dirty="0" err="1"/>
              <a:t>importe</a:t>
            </a:r>
            <a:r>
              <a:rPr dirty="0"/>
              <a:t> de </a:t>
            </a:r>
            <a:r>
              <a:rPr dirty="0" err="1"/>
              <a:t>ajuste</a:t>
            </a:r>
            <a:r>
              <a:rPr dirty="0"/>
              <a:t> </a:t>
            </a:r>
            <a:r>
              <a:rPr dirty="0" err="1"/>
              <a:t>mensual</a:t>
            </a:r>
            <a:r>
              <a:rPr dirty="0"/>
              <a:t> </a:t>
            </a:r>
            <a:r>
              <a:rPr dirty="0" err="1"/>
              <a:t>relacionado</a:t>
            </a:r>
            <a:r>
              <a:rPr dirty="0"/>
              <a:t> con </a:t>
            </a:r>
            <a:r>
              <a:rPr dirty="0" err="1"/>
              <a:t>los</a:t>
            </a:r>
            <a:r>
              <a:rPr dirty="0"/>
              <a:t> </a:t>
            </a:r>
            <a:r>
              <a:rPr dirty="0" err="1"/>
              <a:t>ingresos</a:t>
            </a:r>
            <a:r>
              <a:rPr dirty="0"/>
              <a:t> (IRMAA). El IRMAA es un cargo </a:t>
            </a:r>
            <a:r>
              <a:rPr dirty="0" err="1"/>
              <a:t>adicional</a:t>
            </a:r>
            <a:r>
              <a:rPr dirty="0"/>
              <a:t> </a:t>
            </a:r>
            <a:r>
              <a:rPr dirty="0" err="1"/>
              <a:t>que</a:t>
            </a:r>
            <a:r>
              <a:rPr dirty="0"/>
              <a:t> se </a:t>
            </a:r>
            <a:r>
              <a:rPr dirty="0" err="1"/>
              <a:t>añade</a:t>
            </a:r>
            <a:r>
              <a:rPr dirty="0"/>
              <a:t> a </a:t>
            </a:r>
            <a:r>
              <a:rPr dirty="0" err="1"/>
              <a:t>su</a:t>
            </a:r>
            <a:r>
              <a:rPr dirty="0"/>
              <a:t> prima (</a:t>
            </a:r>
            <a:r>
              <a:rPr dirty="0" err="1"/>
              <a:t>repase</a:t>
            </a:r>
            <a:r>
              <a:rPr dirty="0"/>
              <a:t> la </a:t>
            </a:r>
            <a:r>
              <a:rPr dirty="0" err="1"/>
              <a:t>siguiente</a:t>
            </a:r>
            <a:r>
              <a:rPr dirty="0"/>
              <a:t> </a:t>
            </a:r>
            <a:r>
              <a:rPr dirty="0" err="1"/>
              <a:t>diapositiva</a:t>
            </a:r>
            <a:r>
              <a:rPr dirty="0"/>
              <a:t>).</a:t>
            </a:r>
            <a:endParaRPr sz="11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5396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5671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4" y="3685903"/>
            <a:ext cx="5759451" cy="5398007"/>
          </a:xfrm>
        </p:spPr>
        <p:txBody>
          <a:bodyPr/>
          <a:lstStyle/>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rPr dirty="0" err="1"/>
              <a:t>Además</a:t>
            </a:r>
            <a:r>
              <a:rPr dirty="0"/>
              <a:t> de las </a:t>
            </a:r>
            <a:r>
              <a:rPr dirty="0" err="1"/>
              <a:t>primas</a:t>
            </a:r>
            <a:r>
              <a:rPr dirty="0"/>
              <a:t>, hay </a:t>
            </a:r>
            <a:r>
              <a:rPr dirty="0" err="1"/>
              <a:t>otros</a:t>
            </a:r>
            <a:r>
              <a:rPr dirty="0"/>
              <a:t> </a:t>
            </a:r>
            <a:r>
              <a:rPr dirty="0" err="1"/>
              <a:t>costos</a:t>
            </a:r>
            <a:r>
              <a:rPr dirty="0"/>
              <a:t> </a:t>
            </a:r>
            <a:r>
              <a:rPr dirty="0" err="1"/>
              <a:t>que</a:t>
            </a:r>
            <a:r>
              <a:rPr dirty="0"/>
              <a:t> </a:t>
            </a:r>
            <a:r>
              <a:rPr dirty="0" err="1"/>
              <a:t>usted</a:t>
            </a:r>
            <a:r>
              <a:rPr dirty="0"/>
              <a:t> </a:t>
            </a:r>
            <a:r>
              <a:rPr dirty="0" err="1"/>
              <a:t>paga</a:t>
            </a:r>
            <a:r>
              <a:rPr dirty="0"/>
              <a:t> </a:t>
            </a:r>
            <a:r>
              <a:rPr dirty="0" err="1"/>
              <a:t>en</a:t>
            </a:r>
            <a:r>
              <a:rPr dirty="0"/>
              <a:t> </a:t>
            </a:r>
            <a:r>
              <a:rPr lang="en-US" dirty="0"/>
              <a:t>Medicare Original</a:t>
            </a:r>
            <a:r>
              <a:rPr dirty="0"/>
              <a:t>. Esto es lo </a:t>
            </a:r>
            <a:r>
              <a:rPr dirty="0" err="1"/>
              <a:t>que</a:t>
            </a:r>
            <a:r>
              <a:rPr dirty="0"/>
              <a:t> </a:t>
            </a:r>
            <a:r>
              <a:rPr dirty="0" err="1"/>
              <a:t>paga</a:t>
            </a:r>
            <a:r>
              <a:rPr dirty="0"/>
              <a:t> </a:t>
            </a:r>
            <a:r>
              <a:rPr dirty="0" err="1"/>
              <a:t>en</a:t>
            </a:r>
            <a:r>
              <a:rPr dirty="0"/>
              <a:t> 2026 </a:t>
            </a:r>
            <a:r>
              <a:rPr dirty="0" err="1"/>
              <a:t>por</a:t>
            </a:r>
            <a:r>
              <a:rPr dirty="0"/>
              <a:t> </a:t>
            </a:r>
            <a:r>
              <a:rPr dirty="0" err="1"/>
              <a:t>los</a:t>
            </a:r>
            <a:r>
              <a:rPr dirty="0"/>
              <a:t> </a:t>
            </a:r>
            <a:r>
              <a:rPr dirty="0" err="1"/>
              <a:t>servicios</a:t>
            </a:r>
            <a:r>
              <a:rPr dirty="0"/>
              <a:t> </a:t>
            </a:r>
            <a:r>
              <a:rPr dirty="0" err="1"/>
              <a:t>médicamente</a:t>
            </a:r>
            <a:r>
              <a:rPr dirty="0"/>
              <a:t> </a:t>
            </a:r>
            <a:r>
              <a:rPr dirty="0" err="1"/>
              <a:t>necesarios</a:t>
            </a:r>
            <a:r>
              <a:rPr dirty="0"/>
              <a:t> </a:t>
            </a:r>
            <a:r>
              <a:rPr dirty="0" err="1"/>
              <a:t>cubiertos</a:t>
            </a:r>
            <a:r>
              <a:rPr dirty="0"/>
              <a:t> </a:t>
            </a:r>
            <a:r>
              <a:rPr dirty="0" err="1"/>
              <a:t>por</a:t>
            </a:r>
            <a:r>
              <a:rPr dirty="0"/>
              <a:t> la </a:t>
            </a:r>
            <a:r>
              <a:rPr dirty="0" err="1"/>
              <a:t>Parte</a:t>
            </a:r>
            <a:r>
              <a:rPr dirty="0"/>
              <a:t> B, </a:t>
            </a:r>
            <a:r>
              <a:rPr dirty="0" err="1"/>
              <a:t>que</a:t>
            </a:r>
            <a:r>
              <a:rPr dirty="0"/>
              <a:t> son </a:t>
            </a:r>
            <a:r>
              <a:rPr dirty="0" err="1"/>
              <a:t>servicios</a:t>
            </a:r>
            <a:r>
              <a:rPr dirty="0"/>
              <a:t> o </a:t>
            </a:r>
            <a:r>
              <a:rPr dirty="0" err="1"/>
              <a:t>suministros</a:t>
            </a:r>
            <a:r>
              <a:rPr dirty="0"/>
              <a:t> </a:t>
            </a:r>
            <a:r>
              <a:rPr dirty="0" err="1"/>
              <a:t>que</a:t>
            </a:r>
            <a:r>
              <a:rPr dirty="0"/>
              <a:t> </a:t>
            </a:r>
            <a:r>
              <a:rPr dirty="0" err="1"/>
              <a:t>necesita</a:t>
            </a:r>
            <a:r>
              <a:rPr dirty="0"/>
              <a:t> para </a:t>
            </a:r>
            <a:r>
              <a:rPr dirty="0" err="1"/>
              <a:t>diagnosticar</a:t>
            </a:r>
            <a:r>
              <a:rPr dirty="0"/>
              <a:t> o </a:t>
            </a:r>
            <a:r>
              <a:rPr dirty="0" err="1"/>
              <a:t>tratar</a:t>
            </a:r>
            <a:r>
              <a:rPr dirty="0"/>
              <a:t> </a:t>
            </a:r>
            <a:r>
              <a:rPr dirty="0" err="1"/>
              <a:t>su</a:t>
            </a:r>
            <a:r>
              <a:rPr dirty="0"/>
              <a:t> </a:t>
            </a:r>
            <a:r>
              <a:rPr lang="en-US" dirty="0" err="1"/>
              <a:t>condición</a:t>
            </a:r>
            <a:r>
              <a:rPr dirty="0"/>
              <a:t> </a:t>
            </a:r>
            <a:r>
              <a:rPr dirty="0" err="1"/>
              <a:t>médica</a:t>
            </a:r>
            <a:r>
              <a:rPr dirty="0"/>
              <a:t> y </a:t>
            </a:r>
            <a:r>
              <a:rPr dirty="0" err="1"/>
              <a:t>que</a:t>
            </a:r>
            <a:r>
              <a:rPr dirty="0"/>
              <a:t> </a:t>
            </a:r>
            <a:r>
              <a:rPr dirty="0" err="1"/>
              <a:t>cumplen</a:t>
            </a:r>
            <a:r>
              <a:rPr dirty="0"/>
              <a:t> con </a:t>
            </a:r>
            <a:r>
              <a:rPr dirty="0" err="1"/>
              <a:t>los</a:t>
            </a:r>
            <a:r>
              <a:rPr dirty="0"/>
              <a:t> </a:t>
            </a:r>
            <a:r>
              <a:rPr dirty="0" err="1"/>
              <a:t>estándares</a:t>
            </a:r>
            <a:r>
              <a:rPr dirty="0"/>
              <a:t> </a:t>
            </a:r>
            <a:r>
              <a:rPr dirty="0" err="1"/>
              <a:t>aceptados</a:t>
            </a:r>
            <a:r>
              <a:rPr dirty="0"/>
              <a:t> de la </a:t>
            </a:r>
            <a:r>
              <a:rPr dirty="0" err="1"/>
              <a:t>práctica</a:t>
            </a:r>
            <a:r>
              <a:rPr dirty="0"/>
              <a:t> </a:t>
            </a:r>
            <a:r>
              <a:rPr dirty="0" err="1"/>
              <a:t>médica</a:t>
            </a:r>
            <a:r>
              <a:rPr dirty="0"/>
              <a:t>:</a:t>
            </a:r>
            <a:endParaRPr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El deducible </a:t>
            </a:r>
            <a:r>
              <a:rPr b="1" dirty="0" err="1"/>
              <a:t>anual</a:t>
            </a:r>
            <a:r>
              <a:rPr b="1" dirty="0"/>
              <a:t> de la </a:t>
            </a:r>
            <a:r>
              <a:rPr b="1" dirty="0" err="1"/>
              <a:t>Parte</a:t>
            </a:r>
            <a:r>
              <a:rPr b="1" dirty="0"/>
              <a:t> B es de $</a:t>
            </a:r>
            <a:r>
              <a:rPr b="1" dirty="0">
                <a:highlight>
                  <a:srgbClr val="FFFF00"/>
                </a:highlight>
              </a:rPr>
              <a:t>283</a:t>
            </a:r>
            <a:r>
              <a:rPr b="1" dirty="0"/>
              <a:t> </a:t>
            </a:r>
            <a:r>
              <a:rPr b="1" dirty="0" err="1"/>
              <a:t>en</a:t>
            </a:r>
            <a:r>
              <a:rPr b="1" dirty="0"/>
              <a:t> 2026. </a:t>
            </a:r>
            <a:r>
              <a:rPr dirty="0"/>
              <a:t>Si </a:t>
            </a:r>
            <a:r>
              <a:rPr dirty="0" err="1"/>
              <a:t>tiene</a:t>
            </a:r>
            <a:r>
              <a:rPr dirty="0"/>
              <a:t> </a:t>
            </a:r>
            <a:r>
              <a:rPr lang="en-US" dirty="0"/>
              <a:t>Medicare Original</a:t>
            </a:r>
            <a:r>
              <a:rPr dirty="0"/>
              <a:t>, </a:t>
            </a:r>
            <a:r>
              <a:rPr dirty="0" err="1"/>
              <a:t>paga</a:t>
            </a:r>
            <a:r>
              <a:rPr dirty="0"/>
              <a:t> </a:t>
            </a:r>
            <a:r>
              <a:rPr dirty="0" err="1"/>
              <a:t>el</a:t>
            </a:r>
            <a:r>
              <a:rPr dirty="0"/>
              <a:t> deducible de la </a:t>
            </a:r>
            <a:r>
              <a:rPr dirty="0" err="1"/>
              <a:t>Parte</a:t>
            </a:r>
            <a:r>
              <a:rPr dirty="0"/>
              <a:t> B, </a:t>
            </a:r>
            <a:r>
              <a:rPr dirty="0" err="1"/>
              <a:t>que</a:t>
            </a:r>
            <a:r>
              <a:rPr dirty="0"/>
              <a:t> es </a:t>
            </a:r>
            <a:r>
              <a:rPr dirty="0" err="1"/>
              <a:t>el</a:t>
            </a:r>
            <a:r>
              <a:rPr dirty="0"/>
              <a:t> </a:t>
            </a:r>
            <a:r>
              <a:rPr dirty="0" err="1"/>
              <a:t>monto</a:t>
            </a:r>
            <a:r>
              <a:rPr dirty="0"/>
              <a:t> </a:t>
            </a:r>
            <a:r>
              <a:rPr dirty="0" err="1"/>
              <a:t>que</a:t>
            </a:r>
            <a:r>
              <a:rPr dirty="0"/>
              <a:t> </a:t>
            </a:r>
            <a:r>
              <a:rPr dirty="0" err="1"/>
              <a:t>una</a:t>
            </a:r>
            <a:r>
              <a:rPr dirty="0"/>
              <a:t> persona </a:t>
            </a:r>
            <a:r>
              <a:rPr dirty="0" err="1"/>
              <a:t>debe</a:t>
            </a:r>
            <a:r>
              <a:rPr dirty="0"/>
              <a:t> </a:t>
            </a:r>
            <a:r>
              <a:rPr dirty="0" err="1"/>
              <a:t>pagar</a:t>
            </a:r>
            <a:r>
              <a:rPr dirty="0"/>
              <a:t> </a:t>
            </a:r>
            <a:r>
              <a:rPr dirty="0" err="1"/>
              <a:t>por</a:t>
            </a:r>
            <a:r>
              <a:rPr dirty="0"/>
              <a:t> la </a:t>
            </a:r>
            <a:r>
              <a:rPr dirty="0" err="1"/>
              <a:t>atención</a:t>
            </a:r>
            <a:r>
              <a:rPr dirty="0"/>
              <a:t> </a:t>
            </a:r>
            <a:r>
              <a:rPr dirty="0" err="1"/>
              <a:t>médica</a:t>
            </a:r>
            <a:r>
              <a:rPr dirty="0"/>
              <a:t> </a:t>
            </a:r>
            <a:r>
              <a:rPr dirty="0" err="1"/>
              <a:t>cada</a:t>
            </a:r>
            <a:r>
              <a:rPr dirty="0"/>
              <a:t> </a:t>
            </a:r>
            <a:r>
              <a:rPr dirty="0" err="1"/>
              <a:t>año</a:t>
            </a:r>
            <a:r>
              <a:rPr dirty="0"/>
              <a:t> </a:t>
            </a:r>
            <a:r>
              <a:rPr dirty="0" err="1"/>
              <a:t>calendario</a:t>
            </a:r>
            <a:r>
              <a:rPr dirty="0"/>
              <a:t> antes de </a:t>
            </a:r>
            <a:r>
              <a:rPr dirty="0" err="1"/>
              <a:t>que</a:t>
            </a:r>
            <a:r>
              <a:rPr dirty="0"/>
              <a:t> Medicare </a:t>
            </a:r>
            <a:r>
              <a:rPr dirty="0" err="1"/>
              <a:t>comience</a:t>
            </a:r>
            <a:r>
              <a:rPr dirty="0"/>
              <a:t> a </a:t>
            </a:r>
            <a:r>
              <a:rPr dirty="0" err="1"/>
              <a:t>pagar</a:t>
            </a:r>
            <a:r>
              <a:rPr dirty="0"/>
              <a:t>. Este </a:t>
            </a:r>
            <a:r>
              <a:rPr dirty="0" err="1"/>
              <a:t>monto</a:t>
            </a:r>
            <a:r>
              <a:rPr dirty="0"/>
              <a:t> </a:t>
            </a:r>
            <a:r>
              <a:rPr dirty="0" err="1"/>
              <a:t>puede</a:t>
            </a:r>
            <a:r>
              <a:rPr dirty="0"/>
              <a:t> </a:t>
            </a:r>
            <a:r>
              <a:rPr dirty="0" err="1"/>
              <a:t>cambiar</a:t>
            </a:r>
            <a:r>
              <a:rPr dirty="0"/>
              <a:t> </a:t>
            </a:r>
            <a:r>
              <a:rPr dirty="0" err="1"/>
              <a:t>cada</a:t>
            </a:r>
            <a:r>
              <a:rPr dirty="0"/>
              <a:t> </a:t>
            </a:r>
            <a:r>
              <a:rPr dirty="0" err="1"/>
              <a:t>año</a:t>
            </a:r>
            <a:r>
              <a:rPr dirty="0"/>
              <a:t> </a:t>
            </a:r>
            <a:r>
              <a:rPr dirty="0" err="1"/>
              <a:t>en</a:t>
            </a:r>
            <a:r>
              <a:rPr dirty="0"/>
              <a:t> </a:t>
            </a:r>
            <a:r>
              <a:rPr dirty="0" err="1"/>
              <a:t>enero</a:t>
            </a:r>
            <a:r>
              <a:rPr dirty="0"/>
              <a:t>. Esto </a:t>
            </a:r>
            <a:r>
              <a:rPr dirty="0" err="1"/>
              <a:t>significa</a:t>
            </a:r>
            <a:r>
              <a:rPr dirty="0"/>
              <a:t> </a:t>
            </a:r>
            <a:r>
              <a:rPr dirty="0" err="1"/>
              <a:t>que</a:t>
            </a:r>
            <a:r>
              <a:rPr dirty="0"/>
              <a:t> </a:t>
            </a:r>
            <a:r>
              <a:rPr dirty="0" err="1"/>
              <a:t>debe</a:t>
            </a:r>
            <a:r>
              <a:rPr dirty="0"/>
              <a:t> </a:t>
            </a:r>
            <a:r>
              <a:rPr dirty="0" err="1"/>
              <a:t>pagar</a:t>
            </a:r>
            <a:r>
              <a:rPr dirty="0"/>
              <a:t> </a:t>
            </a:r>
            <a:r>
              <a:rPr dirty="0" err="1"/>
              <a:t>los</a:t>
            </a:r>
            <a:r>
              <a:rPr dirty="0"/>
              <a:t> primeros $</a:t>
            </a:r>
            <a:r>
              <a:rPr dirty="0">
                <a:highlight>
                  <a:srgbClr val="FFFF00"/>
                </a:highlight>
              </a:rPr>
              <a:t>283</a:t>
            </a:r>
            <a:r>
              <a:rPr dirty="0"/>
              <a:t> de sus facturas </a:t>
            </a:r>
            <a:r>
              <a:rPr dirty="0" err="1"/>
              <a:t>médicas</a:t>
            </a:r>
            <a:r>
              <a:rPr dirty="0"/>
              <a:t> </a:t>
            </a:r>
            <a:r>
              <a:rPr dirty="0" err="1"/>
              <a:t>aprobadas</a:t>
            </a:r>
            <a:r>
              <a:rPr dirty="0"/>
              <a:t> </a:t>
            </a:r>
            <a:r>
              <a:rPr dirty="0" err="1"/>
              <a:t>por</a:t>
            </a:r>
            <a:r>
              <a:rPr dirty="0"/>
              <a:t> Medicare </a:t>
            </a:r>
            <a:r>
              <a:rPr dirty="0" err="1"/>
              <a:t>en</a:t>
            </a:r>
            <a:r>
              <a:rPr dirty="0"/>
              <a:t> 2026 antes de </a:t>
            </a:r>
            <a:r>
              <a:rPr dirty="0" err="1"/>
              <a:t>que</a:t>
            </a:r>
            <a:r>
              <a:rPr dirty="0"/>
              <a:t> la </a:t>
            </a:r>
            <a:r>
              <a:rPr dirty="0" err="1"/>
              <a:t>Parte</a:t>
            </a:r>
            <a:r>
              <a:rPr dirty="0"/>
              <a:t> B </a:t>
            </a:r>
            <a:r>
              <a:rPr dirty="0" err="1"/>
              <a:t>comience</a:t>
            </a:r>
            <a:r>
              <a:rPr dirty="0"/>
              <a:t> a </a:t>
            </a:r>
            <a:r>
              <a:rPr dirty="0" err="1"/>
              <a:t>pagar</a:t>
            </a:r>
            <a:r>
              <a:rPr dirty="0"/>
              <a:t> </a:t>
            </a:r>
            <a:r>
              <a:rPr dirty="0" err="1"/>
              <a:t>su</a:t>
            </a:r>
            <a:r>
              <a:rPr dirty="0"/>
              <a:t> </a:t>
            </a:r>
            <a:r>
              <a:rPr dirty="0" err="1"/>
              <a:t>atención</a:t>
            </a:r>
            <a:r>
              <a:rPr dirty="0"/>
              <a:t>. </a:t>
            </a:r>
            <a:endParaRPr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err="1"/>
              <a:t>Después</a:t>
            </a:r>
            <a:r>
              <a:rPr b="1" dirty="0"/>
              <a:t> de </a:t>
            </a:r>
            <a:r>
              <a:rPr b="1" dirty="0" err="1"/>
              <a:t>alcanzar</a:t>
            </a:r>
            <a:r>
              <a:rPr b="1" dirty="0"/>
              <a:t> </a:t>
            </a:r>
            <a:r>
              <a:rPr b="1" dirty="0" err="1"/>
              <a:t>el</a:t>
            </a:r>
            <a:r>
              <a:rPr b="1" dirty="0"/>
              <a:t> deducible </a:t>
            </a:r>
            <a:r>
              <a:rPr b="1" dirty="0" err="1"/>
              <a:t>anual</a:t>
            </a:r>
            <a:r>
              <a:rPr b="1" dirty="0"/>
              <a:t>, </a:t>
            </a:r>
            <a:r>
              <a:rPr b="1" dirty="0" err="1"/>
              <a:t>usted</a:t>
            </a:r>
            <a:r>
              <a:rPr b="1" dirty="0"/>
              <a:t> </a:t>
            </a:r>
            <a:r>
              <a:rPr b="1" dirty="0" err="1"/>
              <a:t>paga</a:t>
            </a:r>
            <a:r>
              <a:rPr b="1" dirty="0"/>
              <a:t> </a:t>
            </a:r>
            <a:r>
              <a:rPr b="1" dirty="0" err="1"/>
              <a:t>coseguro</a:t>
            </a:r>
            <a:r>
              <a:rPr b="1" dirty="0"/>
              <a:t> </a:t>
            </a:r>
            <a:r>
              <a:rPr b="1" dirty="0" err="1"/>
              <a:t>por</a:t>
            </a:r>
            <a:r>
              <a:rPr b="1" dirty="0"/>
              <a:t> </a:t>
            </a:r>
            <a:r>
              <a:rPr b="1" dirty="0" err="1"/>
              <a:t>los</a:t>
            </a:r>
            <a:r>
              <a:rPr b="1" dirty="0"/>
              <a:t> </a:t>
            </a:r>
            <a:r>
              <a:rPr b="1" dirty="0" err="1"/>
              <a:t>servicios</a:t>
            </a:r>
            <a:r>
              <a:rPr b="1" dirty="0"/>
              <a:t> de la </a:t>
            </a:r>
            <a:r>
              <a:rPr b="1" dirty="0" err="1"/>
              <a:t>Parte</a:t>
            </a:r>
            <a:r>
              <a:rPr b="1" dirty="0"/>
              <a:t> B.</a:t>
            </a:r>
            <a:r>
              <a:rPr dirty="0"/>
              <a:t> En general, es del 20</a:t>
            </a:r>
            <a:r>
              <a:rPr lang="en-US" dirty="0"/>
              <a:t>%</a:t>
            </a:r>
            <a:r>
              <a:rPr dirty="0"/>
              <a:t> para la </a:t>
            </a:r>
            <a:r>
              <a:rPr dirty="0" err="1"/>
              <a:t>mayoría</a:t>
            </a:r>
            <a:r>
              <a:rPr dirty="0"/>
              <a:t> de </a:t>
            </a:r>
            <a:r>
              <a:rPr dirty="0" err="1"/>
              <a:t>los</a:t>
            </a:r>
            <a:r>
              <a:rPr dirty="0"/>
              <a:t> </a:t>
            </a:r>
            <a:r>
              <a:rPr dirty="0" err="1"/>
              <a:t>servicios</a:t>
            </a:r>
            <a:r>
              <a:rPr dirty="0"/>
              <a:t> </a:t>
            </a:r>
            <a:r>
              <a:rPr dirty="0" err="1"/>
              <a:t>cubiertos</a:t>
            </a:r>
            <a:r>
              <a:rPr dirty="0"/>
              <a:t> de </a:t>
            </a:r>
            <a:r>
              <a:rPr dirty="0" err="1"/>
              <a:t>proveedores</a:t>
            </a:r>
            <a:r>
              <a:rPr dirty="0"/>
              <a:t> </a:t>
            </a:r>
            <a:r>
              <a:rPr dirty="0" err="1"/>
              <a:t>que</a:t>
            </a:r>
            <a:r>
              <a:rPr dirty="0"/>
              <a:t> </a:t>
            </a:r>
            <a:r>
              <a:rPr dirty="0" err="1"/>
              <a:t>aceptan</a:t>
            </a:r>
            <a:r>
              <a:rPr dirty="0"/>
              <a:t> la </a:t>
            </a:r>
            <a:r>
              <a:rPr dirty="0" err="1"/>
              <a:t>asignación</a:t>
            </a:r>
            <a:r>
              <a:rPr dirty="0"/>
              <a:t>. Si </a:t>
            </a:r>
            <a:r>
              <a:rPr dirty="0" err="1"/>
              <a:t>el</a:t>
            </a:r>
            <a:r>
              <a:rPr dirty="0"/>
              <a:t> </a:t>
            </a:r>
            <a:r>
              <a:rPr dirty="0" err="1"/>
              <a:t>proveedor</a:t>
            </a:r>
            <a:r>
              <a:rPr dirty="0"/>
              <a:t> no </a:t>
            </a:r>
            <a:r>
              <a:rPr dirty="0" err="1"/>
              <a:t>acepta</a:t>
            </a:r>
            <a:r>
              <a:rPr dirty="0"/>
              <a:t> la </a:t>
            </a:r>
            <a:r>
              <a:rPr dirty="0" err="1"/>
              <a:t>asignación</a:t>
            </a:r>
            <a:r>
              <a:rPr dirty="0"/>
              <a:t>, </a:t>
            </a:r>
            <a:r>
              <a:rPr dirty="0" err="1"/>
              <a:t>puede</a:t>
            </a:r>
            <a:r>
              <a:rPr dirty="0"/>
              <a:t> </a:t>
            </a:r>
            <a:r>
              <a:rPr dirty="0" err="1"/>
              <a:t>cobrarle</a:t>
            </a:r>
            <a:r>
              <a:rPr dirty="0"/>
              <a:t> hasta un 15</a:t>
            </a:r>
            <a:r>
              <a:rPr lang="en-US" dirty="0"/>
              <a:t>%</a:t>
            </a:r>
            <a:r>
              <a:rPr dirty="0"/>
              <a:t> </a:t>
            </a:r>
            <a:r>
              <a:rPr dirty="0" err="1"/>
              <a:t>por</a:t>
            </a:r>
            <a:r>
              <a:rPr dirty="0"/>
              <a:t> </a:t>
            </a:r>
            <a:r>
              <a:rPr dirty="0" err="1"/>
              <a:t>arriba</a:t>
            </a:r>
            <a:r>
              <a:rPr dirty="0"/>
              <a:t> del </a:t>
            </a:r>
            <a:r>
              <a:rPr dirty="0" err="1"/>
              <a:t>monto</a:t>
            </a:r>
            <a:r>
              <a:rPr dirty="0"/>
              <a:t> </a:t>
            </a:r>
            <a:r>
              <a:rPr dirty="0" err="1"/>
              <a:t>aprobado</a:t>
            </a:r>
            <a:r>
              <a:rPr dirty="0"/>
              <a:t> (</a:t>
            </a:r>
            <a:r>
              <a:rPr dirty="0" err="1"/>
              <a:t>denominado</a:t>
            </a:r>
            <a:r>
              <a:rPr dirty="0"/>
              <a:t> “cargo </a:t>
            </a:r>
            <a:r>
              <a:rPr dirty="0" err="1"/>
              <a:t>límite</a:t>
            </a:r>
            <a:r>
              <a:rPr dirty="0"/>
              <a:t>”), y es </a:t>
            </a:r>
            <a:r>
              <a:rPr dirty="0" err="1"/>
              <a:t>posible</a:t>
            </a:r>
            <a:r>
              <a:rPr dirty="0"/>
              <a:t> </a:t>
            </a:r>
            <a:r>
              <a:rPr dirty="0" err="1"/>
              <a:t>que</a:t>
            </a:r>
            <a:r>
              <a:rPr dirty="0"/>
              <a:t> </a:t>
            </a:r>
            <a:r>
              <a:rPr dirty="0" err="1"/>
              <a:t>tenga</a:t>
            </a:r>
            <a:r>
              <a:rPr dirty="0"/>
              <a:t> </a:t>
            </a:r>
            <a:r>
              <a:rPr dirty="0" err="1"/>
              <a:t>que</a:t>
            </a:r>
            <a:r>
              <a:rPr dirty="0"/>
              <a:t> </a:t>
            </a:r>
            <a:r>
              <a:rPr dirty="0" err="1"/>
              <a:t>pagar</a:t>
            </a:r>
            <a:r>
              <a:rPr dirty="0"/>
              <a:t> </a:t>
            </a:r>
            <a:r>
              <a:rPr dirty="0" err="1"/>
              <a:t>el</a:t>
            </a:r>
            <a:r>
              <a:rPr dirty="0"/>
              <a:t> </a:t>
            </a:r>
            <a:r>
              <a:rPr dirty="0" err="1"/>
              <a:t>monto</a:t>
            </a:r>
            <a:r>
              <a:rPr dirty="0"/>
              <a:t> total </a:t>
            </a:r>
            <a:r>
              <a:rPr dirty="0" err="1"/>
              <a:t>por</a:t>
            </a:r>
            <a:r>
              <a:rPr dirty="0"/>
              <a:t> adelantado. </a:t>
            </a:r>
            <a:endParaRPr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La </a:t>
            </a:r>
            <a:r>
              <a:rPr b="1" dirty="0" err="1"/>
              <a:t>mayoría</a:t>
            </a:r>
            <a:r>
              <a:rPr b="1" dirty="0"/>
              <a:t> de </a:t>
            </a:r>
            <a:r>
              <a:rPr b="1" dirty="0" err="1"/>
              <a:t>los</a:t>
            </a:r>
            <a:r>
              <a:rPr b="1" dirty="0"/>
              <a:t> </a:t>
            </a:r>
            <a:r>
              <a:rPr b="1" dirty="0" err="1"/>
              <a:t>servicios</a:t>
            </a:r>
            <a:r>
              <a:rPr b="1" dirty="0"/>
              <a:t> </a:t>
            </a:r>
            <a:r>
              <a:rPr b="1" dirty="0" err="1"/>
              <a:t>preventivos</a:t>
            </a:r>
            <a:r>
              <a:rPr b="1" dirty="0"/>
              <a:t> no </a:t>
            </a:r>
            <a:r>
              <a:rPr b="1" dirty="0" err="1"/>
              <a:t>tienen</a:t>
            </a:r>
            <a:r>
              <a:rPr b="1" dirty="0"/>
              <a:t> </a:t>
            </a:r>
            <a:r>
              <a:rPr b="1" dirty="0" err="1"/>
              <a:t>coseguro</a:t>
            </a:r>
            <a:r>
              <a:rPr b="1" dirty="0"/>
              <a:t>, y </a:t>
            </a:r>
            <a:r>
              <a:rPr b="1" dirty="0" err="1"/>
              <a:t>el</a:t>
            </a:r>
            <a:r>
              <a:rPr b="1" dirty="0"/>
              <a:t> deducible de la </a:t>
            </a:r>
            <a:r>
              <a:rPr b="1" dirty="0" err="1"/>
              <a:t>Parte</a:t>
            </a:r>
            <a:r>
              <a:rPr b="1" dirty="0"/>
              <a:t> B no se </a:t>
            </a:r>
            <a:r>
              <a:rPr b="1" dirty="0" err="1"/>
              <a:t>aplica</a:t>
            </a:r>
            <a:r>
              <a:rPr b="1" dirty="0"/>
              <a:t> </a:t>
            </a:r>
            <a:r>
              <a:rPr b="1" dirty="0" err="1"/>
              <a:t>siempre</a:t>
            </a:r>
            <a:r>
              <a:rPr b="1" dirty="0"/>
              <a:t> </a:t>
            </a:r>
            <a:r>
              <a:rPr b="1" dirty="0" err="1"/>
              <a:t>que</a:t>
            </a:r>
            <a:r>
              <a:rPr b="1" dirty="0"/>
              <a:t> </a:t>
            </a:r>
            <a:r>
              <a:rPr b="1" dirty="0" err="1"/>
              <a:t>el</a:t>
            </a:r>
            <a:r>
              <a:rPr b="1" dirty="0"/>
              <a:t> </a:t>
            </a:r>
            <a:r>
              <a:rPr b="1" dirty="0" err="1"/>
              <a:t>proveedor</a:t>
            </a:r>
            <a:r>
              <a:rPr b="1" dirty="0"/>
              <a:t> </a:t>
            </a:r>
            <a:r>
              <a:rPr b="1" dirty="0" err="1"/>
              <a:t>acepte</a:t>
            </a:r>
            <a:r>
              <a:rPr b="1" dirty="0"/>
              <a:t> la </a:t>
            </a:r>
            <a:r>
              <a:rPr b="1" dirty="0" err="1"/>
              <a:t>asignación</a:t>
            </a:r>
            <a:r>
              <a:rPr b="1" dirty="0"/>
              <a:t>. </a:t>
            </a:r>
            <a:r>
              <a:rPr dirty="0" err="1"/>
              <a:t>Usted</a:t>
            </a:r>
            <a:r>
              <a:rPr dirty="0"/>
              <a:t> </a:t>
            </a:r>
            <a:r>
              <a:rPr dirty="0" err="1"/>
              <a:t>paga</a:t>
            </a:r>
            <a:r>
              <a:rPr dirty="0"/>
              <a:t> </a:t>
            </a:r>
            <a:r>
              <a:rPr dirty="0" err="1"/>
              <a:t>el</a:t>
            </a:r>
            <a:r>
              <a:rPr dirty="0"/>
              <a:t> 20</a:t>
            </a:r>
            <a:r>
              <a:rPr lang="en-US" dirty="0"/>
              <a:t>%</a:t>
            </a:r>
            <a:r>
              <a:rPr dirty="0"/>
              <a:t> </a:t>
            </a:r>
            <a:r>
              <a:rPr dirty="0" err="1"/>
              <a:t>por</a:t>
            </a:r>
            <a:r>
              <a:rPr dirty="0"/>
              <a:t> </a:t>
            </a:r>
            <a:r>
              <a:rPr dirty="0" err="1"/>
              <a:t>los</a:t>
            </a:r>
            <a:r>
              <a:rPr dirty="0"/>
              <a:t> </a:t>
            </a:r>
            <a:r>
              <a:rPr dirty="0" err="1"/>
              <a:t>servicios</a:t>
            </a:r>
            <a:r>
              <a:rPr dirty="0"/>
              <a:t> de </a:t>
            </a:r>
            <a:r>
              <a:rPr dirty="0" err="1"/>
              <a:t>salud</a:t>
            </a:r>
            <a:r>
              <a:rPr dirty="0"/>
              <a:t> mental </a:t>
            </a:r>
            <a:r>
              <a:rPr dirty="0" err="1"/>
              <a:t>ambulatorios</a:t>
            </a:r>
            <a:r>
              <a:rPr dirty="0"/>
              <a:t> (visitas a un </a:t>
            </a:r>
            <a:r>
              <a:rPr dirty="0" err="1"/>
              <a:t>médico</a:t>
            </a:r>
            <a:r>
              <a:rPr dirty="0"/>
              <a:t> u </a:t>
            </a:r>
            <a:r>
              <a:rPr dirty="0" err="1"/>
              <a:t>otro</a:t>
            </a:r>
            <a:r>
              <a:rPr dirty="0"/>
              <a:t> </a:t>
            </a:r>
            <a:r>
              <a:rPr dirty="0" err="1"/>
              <a:t>proveedor</a:t>
            </a:r>
            <a:r>
              <a:rPr dirty="0"/>
              <a:t> de </a:t>
            </a:r>
            <a:r>
              <a:rPr dirty="0" err="1"/>
              <a:t>atención</a:t>
            </a:r>
            <a:r>
              <a:rPr dirty="0"/>
              <a:t> </a:t>
            </a:r>
            <a:r>
              <a:rPr dirty="0" err="1"/>
              <a:t>médica</a:t>
            </a:r>
            <a:r>
              <a:rPr dirty="0"/>
              <a:t> para </a:t>
            </a:r>
            <a:r>
              <a:rPr dirty="0" err="1"/>
              <a:t>diagnosticar</a:t>
            </a:r>
            <a:r>
              <a:rPr dirty="0"/>
              <a:t> </a:t>
            </a:r>
            <a:r>
              <a:rPr dirty="0" err="1"/>
              <a:t>su</a:t>
            </a:r>
            <a:r>
              <a:rPr dirty="0"/>
              <a:t> </a:t>
            </a:r>
            <a:r>
              <a:rPr lang="en-US" dirty="0" err="1"/>
              <a:t>condición</a:t>
            </a:r>
            <a:r>
              <a:rPr dirty="0"/>
              <a:t> o </a:t>
            </a:r>
            <a:r>
              <a:rPr dirty="0" err="1"/>
              <a:t>supervisar</a:t>
            </a:r>
            <a:r>
              <a:rPr dirty="0"/>
              <a:t> o </a:t>
            </a:r>
            <a:r>
              <a:rPr dirty="0" err="1"/>
              <a:t>cambiar</a:t>
            </a:r>
            <a:r>
              <a:rPr dirty="0"/>
              <a:t> sus </a:t>
            </a:r>
            <a:r>
              <a:rPr dirty="0" err="1"/>
              <a:t>recetas</a:t>
            </a:r>
            <a:r>
              <a:rPr dirty="0"/>
              <a:t>, o </a:t>
            </a:r>
            <a:r>
              <a:rPr dirty="0" err="1"/>
              <a:t>tratamiento</a:t>
            </a:r>
            <a:r>
              <a:rPr dirty="0"/>
              <a:t> </a:t>
            </a:r>
            <a:r>
              <a:rPr dirty="0" err="1"/>
              <a:t>ambulatorio</a:t>
            </a:r>
            <a:r>
              <a:rPr dirty="0"/>
              <a:t> de </a:t>
            </a:r>
            <a:r>
              <a:rPr dirty="0" err="1"/>
              <a:t>su</a:t>
            </a:r>
            <a:r>
              <a:rPr dirty="0"/>
              <a:t> </a:t>
            </a:r>
            <a:r>
              <a:rPr lang="en-US" dirty="0" err="1"/>
              <a:t>condición</a:t>
            </a:r>
            <a:r>
              <a:rPr dirty="0"/>
              <a:t> [</a:t>
            </a:r>
            <a:r>
              <a:rPr dirty="0" err="1"/>
              <a:t>como</a:t>
            </a:r>
            <a:r>
              <a:rPr dirty="0"/>
              <a:t> </a:t>
            </a:r>
            <a:r>
              <a:rPr dirty="0" err="1"/>
              <a:t>consejería</a:t>
            </a:r>
            <a:r>
              <a:rPr dirty="0"/>
              <a:t> o </a:t>
            </a:r>
            <a:r>
              <a:rPr dirty="0" err="1"/>
              <a:t>psicoterapia</a:t>
            </a:r>
            <a:r>
              <a:rPr dirty="0"/>
              <a:t>] para </a:t>
            </a:r>
            <a:r>
              <a:rPr dirty="0" err="1"/>
              <a:t>proveedores</a:t>
            </a:r>
            <a:r>
              <a:rPr dirty="0"/>
              <a:t> </a:t>
            </a:r>
            <a:r>
              <a:rPr dirty="0" err="1"/>
              <a:t>que</a:t>
            </a:r>
            <a:r>
              <a:rPr dirty="0"/>
              <a:t> </a:t>
            </a:r>
            <a:r>
              <a:rPr dirty="0" err="1"/>
              <a:t>aceptan</a:t>
            </a:r>
            <a:r>
              <a:rPr dirty="0"/>
              <a:t> la </a:t>
            </a:r>
            <a:r>
              <a:rPr dirty="0" err="1"/>
              <a:t>asignación</a:t>
            </a:r>
            <a:r>
              <a:rPr dirty="0"/>
              <a:t>). </a:t>
            </a:r>
            <a:endParaRPr dirty="0">
              <a:solidFill>
                <a:prstClr val="black"/>
              </a:solidFill>
              <a:latin typeface="Arial" panose="020B0604020202020204" pitchFamily="34" charset="0"/>
              <a:ea typeface="Calibri"/>
              <a:cs typeface="Arial" panose="020B0604020202020204" pitchFamily="34" charset="0"/>
            </a:endParaRPr>
          </a:p>
          <a:p>
            <a:pPr marL="125730" indent="-125730" defTabSz="966612">
              <a:spcBef>
                <a:spcPts val="0"/>
              </a:spcBef>
              <a:spcAft>
                <a:spcPts val="600"/>
              </a:spcAft>
              <a:defRPr>
                <a:latin typeface="Arial" panose="020B0604020202020204" pitchFamily="34" charset="0"/>
                <a:cs typeface="Arial" panose="020B0604020202020204" pitchFamily="34" charset="0"/>
              </a:defRPr>
            </a:pPr>
            <a:r>
              <a:rPr b="1" dirty="0">
                <a:solidFill>
                  <a:prstClr val="black"/>
                </a:solidFill>
              </a:rPr>
              <a:t>Si no </a:t>
            </a:r>
            <a:r>
              <a:rPr b="1" dirty="0" err="1">
                <a:solidFill>
                  <a:prstClr val="black"/>
                </a:solidFill>
              </a:rPr>
              <a:t>puede</a:t>
            </a:r>
            <a:r>
              <a:rPr b="1" dirty="0">
                <a:solidFill>
                  <a:prstClr val="black"/>
                </a:solidFill>
              </a:rPr>
              <a:t> </a:t>
            </a:r>
            <a:r>
              <a:rPr b="1" dirty="0" err="1">
                <a:solidFill>
                  <a:prstClr val="black"/>
                </a:solidFill>
              </a:rPr>
              <a:t>pagar</a:t>
            </a:r>
            <a:r>
              <a:rPr b="1" dirty="0">
                <a:solidFill>
                  <a:prstClr val="black"/>
                </a:solidFill>
              </a:rPr>
              <a:t> </a:t>
            </a:r>
            <a:r>
              <a:rPr b="1" dirty="0" err="1">
                <a:solidFill>
                  <a:prstClr val="black"/>
                </a:solidFill>
              </a:rPr>
              <a:t>estos</a:t>
            </a:r>
            <a:r>
              <a:rPr b="1" dirty="0">
                <a:solidFill>
                  <a:prstClr val="black"/>
                </a:solidFill>
              </a:rPr>
              <a:t> </a:t>
            </a:r>
            <a:r>
              <a:rPr b="1" dirty="0" err="1">
                <a:solidFill>
                  <a:prstClr val="black"/>
                </a:solidFill>
              </a:rPr>
              <a:t>costos</a:t>
            </a:r>
            <a:r>
              <a:rPr b="1" dirty="0">
                <a:solidFill>
                  <a:prstClr val="black"/>
                </a:solidFill>
              </a:rPr>
              <a:t>, hay </a:t>
            </a:r>
            <a:r>
              <a:rPr b="1" dirty="0" err="1">
                <a:solidFill>
                  <a:prstClr val="black"/>
                </a:solidFill>
              </a:rPr>
              <a:t>programas</a:t>
            </a:r>
            <a:r>
              <a:rPr b="1" dirty="0">
                <a:solidFill>
                  <a:prstClr val="black"/>
                </a:solidFill>
              </a:rPr>
              <a:t> </a:t>
            </a:r>
            <a:r>
              <a:rPr b="1" dirty="0" err="1">
                <a:solidFill>
                  <a:prstClr val="black"/>
                </a:solidFill>
              </a:rPr>
              <a:t>que</a:t>
            </a:r>
            <a:r>
              <a:rPr b="1" dirty="0">
                <a:solidFill>
                  <a:prstClr val="black"/>
                </a:solidFill>
              </a:rPr>
              <a:t> </a:t>
            </a:r>
            <a:r>
              <a:rPr b="1" dirty="0" err="1">
                <a:solidFill>
                  <a:prstClr val="black"/>
                </a:solidFill>
              </a:rPr>
              <a:t>pueden</a:t>
            </a:r>
            <a:r>
              <a:rPr b="1" dirty="0">
                <a:solidFill>
                  <a:prstClr val="black"/>
                </a:solidFill>
              </a:rPr>
              <a:t> </a:t>
            </a:r>
            <a:r>
              <a:rPr b="1" dirty="0" err="1">
                <a:solidFill>
                  <a:prstClr val="black"/>
                </a:solidFill>
              </a:rPr>
              <a:t>ayudar</a:t>
            </a:r>
            <a:r>
              <a:rPr b="1" dirty="0">
                <a:solidFill>
                  <a:prstClr val="black"/>
                </a:solidFill>
              </a:rPr>
              <a:t>. </a:t>
            </a:r>
            <a:r>
              <a:rPr dirty="0" err="1">
                <a:solidFill>
                  <a:prstClr val="black"/>
                </a:solidFill>
              </a:rPr>
              <a:t>Visite</a:t>
            </a:r>
            <a:r>
              <a:rPr dirty="0">
                <a:solidFill>
                  <a:prstClr val="black"/>
                </a:solidFill>
              </a:rPr>
              <a:t> </a:t>
            </a:r>
            <a:r>
              <a:rPr lang="en-US" u="sng" dirty="0">
                <a:effectLst/>
              </a:rPr>
              <a:t>https://es.medicare.gov/basics/costs/help </a:t>
            </a:r>
            <a:endParaRPr b="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8780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59199"/>
            <a:ext cx="5759450" cy="5142655"/>
          </a:xfrm>
        </p:spPr>
        <p:txBody>
          <a:bodyPr/>
          <a:lstStyle/>
          <a:p>
            <a:pPr marL="0" indent="0" defTabSz="966612">
              <a:spcBef>
                <a:spcPts val="634"/>
              </a:spcBef>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defTabSz="966612">
              <a:spcBef>
                <a:spcPts val="634"/>
              </a:spcBef>
              <a:defRPr>
                <a:solidFill>
                  <a:prstClr val="black"/>
                </a:solidFill>
                <a:latin typeface="Arial" panose="020B0604020202020204" pitchFamily="34" charset="0"/>
                <a:cs typeface="Arial" panose="020B0604020202020204" pitchFamily="34" charset="0"/>
              </a:defRPr>
            </a:pPr>
            <a:r>
              <a:rPr dirty="0"/>
              <a:t>La prima de la </a:t>
            </a:r>
            <a:r>
              <a:rPr dirty="0" err="1"/>
              <a:t>Parte</a:t>
            </a:r>
            <a:r>
              <a:rPr dirty="0"/>
              <a:t> B </a:t>
            </a:r>
            <a:r>
              <a:rPr dirty="0" err="1"/>
              <a:t>generalmente</a:t>
            </a:r>
            <a:r>
              <a:rPr dirty="0"/>
              <a:t> se deduce de </a:t>
            </a:r>
            <a:r>
              <a:rPr dirty="0" err="1"/>
              <a:t>los</a:t>
            </a:r>
            <a:r>
              <a:rPr dirty="0"/>
              <a:t> </a:t>
            </a:r>
            <a:r>
              <a:rPr dirty="0" err="1"/>
              <a:t>pagos</a:t>
            </a:r>
            <a:r>
              <a:rPr dirty="0"/>
              <a:t> </a:t>
            </a:r>
            <a:r>
              <a:rPr dirty="0" err="1"/>
              <a:t>mensuales</a:t>
            </a:r>
            <a:r>
              <a:rPr dirty="0"/>
              <a:t> del Seguro Social, de </a:t>
            </a:r>
            <a:r>
              <a:rPr lang="en-US" dirty="0"/>
              <a:t>Junta de Retiro </a:t>
            </a:r>
            <a:r>
              <a:rPr lang="en-US" dirty="0" err="1"/>
              <a:t>Ferroviario</a:t>
            </a:r>
            <a:r>
              <a:rPr lang="en-US" dirty="0"/>
              <a:t> </a:t>
            </a:r>
            <a:r>
              <a:rPr dirty="0"/>
              <a:t>(RRB) o de </a:t>
            </a:r>
            <a:r>
              <a:rPr dirty="0" err="1"/>
              <a:t>los</a:t>
            </a:r>
            <a:r>
              <a:rPr dirty="0"/>
              <a:t> </a:t>
            </a:r>
            <a:r>
              <a:rPr dirty="0" err="1"/>
              <a:t>pagos</a:t>
            </a:r>
            <a:r>
              <a:rPr dirty="0"/>
              <a:t> federales de </a:t>
            </a:r>
            <a:r>
              <a:rPr dirty="0" err="1"/>
              <a:t>jubilación</a:t>
            </a:r>
            <a:r>
              <a:rPr dirty="0"/>
              <a:t>. El </a:t>
            </a:r>
            <a:r>
              <a:rPr dirty="0" err="1"/>
              <a:t>monto</a:t>
            </a:r>
            <a:r>
              <a:rPr dirty="0"/>
              <a:t> </a:t>
            </a:r>
            <a:r>
              <a:rPr dirty="0" err="1"/>
              <a:t>depende</a:t>
            </a:r>
            <a:r>
              <a:rPr dirty="0"/>
              <a:t> de sus </a:t>
            </a:r>
            <a:r>
              <a:rPr dirty="0" err="1"/>
              <a:t>ingresos</a:t>
            </a:r>
            <a:r>
              <a:rPr dirty="0"/>
              <a:t> y de </a:t>
            </a:r>
            <a:r>
              <a:rPr dirty="0" err="1"/>
              <a:t>cuándo</a:t>
            </a:r>
            <a:r>
              <a:rPr dirty="0"/>
              <a:t> se </a:t>
            </a:r>
            <a:r>
              <a:rPr dirty="0" err="1"/>
              <a:t>inscriba</a:t>
            </a:r>
            <a:r>
              <a:rPr dirty="0"/>
              <a:t> </a:t>
            </a:r>
            <a:r>
              <a:rPr dirty="0" err="1"/>
              <a:t>en</a:t>
            </a:r>
            <a:r>
              <a:rPr dirty="0"/>
              <a:t> la </a:t>
            </a:r>
            <a:r>
              <a:rPr dirty="0" err="1"/>
              <a:t>Parte</a:t>
            </a:r>
            <a:r>
              <a:rPr dirty="0"/>
              <a:t> B. Si se </a:t>
            </a:r>
            <a:r>
              <a:rPr dirty="0" err="1"/>
              <a:t>inscribió</a:t>
            </a:r>
            <a:r>
              <a:rPr dirty="0"/>
              <a:t> </a:t>
            </a:r>
            <a:r>
              <a:rPr dirty="0" err="1"/>
              <a:t>tarde</a:t>
            </a:r>
            <a:r>
              <a:rPr dirty="0"/>
              <a:t>, es </a:t>
            </a:r>
            <a:r>
              <a:rPr dirty="0" err="1"/>
              <a:t>posible</a:t>
            </a:r>
            <a:r>
              <a:rPr dirty="0"/>
              <a:t> </a:t>
            </a:r>
            <a:r>
              <a:rPr dirty="0" err="1"/>
              <a:t>que</a:t>
            </a:r>
            <a:r>
              <a:rPr dirty="0"/>
              <a:t> </a:t>
            </a:r>
            <a:r>
              <a:rPr dirty="0" err="1"/>
              <a:t>tenga</a:t>
            </a:r>
            <a:r>
              <a:rPr dirty="0"/>
              <a:t> </a:t>
            </a:r>
            <a:r>
              <a:rPr dirty="0" err="1"/>
              <a:t>que</a:t>
            </a:r>
            <a:r>
              <a:rPr dirty="0"/>
              <a:t> </a:t>
            </a:r>
            <a:r>
              <a:rPr dirty="0" err="1"/>
              <a:t>pagar</a:t>
            </a:r>
            <a:r>
              <a:rPr dirty="0"/>
              <a:t> </a:t>
            </a:r>
            <a:r>
              <a:rPr dirty="0" err="1"/>
              <a:t>una</a:t>
            </a:r>
            <a:r>
              <a:rPr dirty="0"/>
              <a:t> </a:t>
            </a:r>
            <a:r>
              <a:rPr lang="en-US" dirty="0" err="1"/>
              <a:t>multa</a:t>
            </a:r>
            <a:r>
              <a:rPr lang="en-US" dirty="0"/>
              <a:t> </a:t>
            </a:r>
            <a:r>
              <a:rPr dirty="0"/>
              <a:t>de </a:t>
            </a:r>
            <a:r>
              <a:rPr dirty="0" err="1"/>
              <a:t>por</a:t>
            </a:r>
            <a:r>
              <a:rPr dirty="0"/>
              <a:t> </a:t>
            </a:r>
            <a:r>
              <a:rPr dirty="0" err="1"/>
              <a:t>vida</a:t>
            </a:r>
            <a:r>
              <a:rPr dirty="0"/>
              <a:t>, </a:t>
            </a:r>
            <a:r>
              <a:rPr dirty="0" err="1"/>
              <a:t>que</a:t>
            </a:r>
            <a:r>
              <a:rPr dirty="0"/>
              <a:t> se </a:t>
            </a:r>
            <a:r>
              <a:rPr dirty="0" err="1"/>
              <a:t>añade</a:t>
            </a:r>
            <a:r>
              <a:rPr dirty="0"/>
              <a:t> a </a:t>
            </a:r>
            <a:r>
              <a:rPr dirty="0" err="1"/>
              <a:t>su</a:t>
            </a:r>
            <a:r>
              <a:rPr dirty="0"/>
              <a:t> prima </a:t>
            </a:r>
            <a:r>
              <a:rPr dirty="0" err="1"/>
              <a:t>mensual</a:t>
            </a:r>
            <a:r>
              <a:rPr dirty="0"/>
              <a:t> de la </a:t>
            </a:r>
            <a:r>
              <a:rPr dirty="0" err="1"/>
              <a:t>Parte</a:t>
            </a:r>
            <a:r>
              <a:rPr dirty="0"/>
              <a:t> B.</a:t>
            </a:r>
          </a:p>
          <a:p>
            <a:pPr marL="119149" indent="-119149" defTabSz="966612">
              <a:spcBef>
                <a:spcPts val="634"/>
              </a:spcBef>
              <a:defRPr>
                <a:latin typeface="Arial" panose="020B0604020202020204" pitchFamily="34" charset="0"/>
                <a:cs typeface="Arial" panose="020B0604020202020204" pitchFamily="34" charset="0"/>
              </a:defRPr>
            </a:pPr>
            <a:r>
              <a:rPr dirty="0">
                <a:solidFill>
                  <a:prstClr val="black"/>
                </a:solidFill>
              </a:rPr>
              <a:t>Las personas </a:t>
            </a:r>
            <a:r>
              <a:rPr dirty="0" err="1">
                <a:solidFill>
                  <a:prstClr val="black"/>
                </a:solidFill>
              </a:rPr>
              <a:t>que</a:t>
            </a:r>
            <a:r>
              <a:rPr dirty="0">
                <a:solidFill>
                  <a:prstClr val="black"/>
                </a:solidFill>
              </a:rPr>
              <a:t> no </a:t>
            </a:r>
            <a:r>
              <a:rPr dirty="0" err="1">
                <a:solidFill>
                  <a:prstClr val="black"/>
                </a:solidFill>
              </a:rPr>
              <a:t>reciben</a:t>
            </a:r>
            <a:r>
              <a:rPr dirty="0">
                <a:solidFill>
                  <a:prstClr val="black"/>
                </a:solidFill>
              </a:rPr>
              <a:t> un </a:t>
            </a:r>
            <a:r>
              <a:rPr dirty="0" err="1">
                <a:solidFill>
                  <a:prstClr val="black"/>
                </a:solidFill>
              </a:rPr>
              <a:t>pago</a:t>
            </a:r>
            <a:r>
              <a:rPr dirty="0">
                <a:solidFill>
                  <a:prstClr val="black"/>
                </a:solidFill>
              </a:rPr>
              <a:t> de </a:t>
            </a:r>
            <a:r>
              <a:rPr dirty="0" err="1">
                <a:solidFill>
                  <a:prstClr val="black"/>
                </a:solidFill>
              </a:rPr>
              <a:t>jubilación</a:t>
            </a:r>
            <a:r>
              <a:rPr dirty="0">
                <a:solidFill>
                  <a:prstClr val="black"/>
                </a:solidFill>
              </a:rPr>
              <a:t>, o </a:t>
            </a:r>
            <a:r>
              <a:rPr dirty="0" err="1">
                <a:solidFill>
                  <a:prstClr val="black"/>
                </a:solidFill>
              </a:rPr>
              <a:t>cuyo</a:t>
            </a:r>
            <a:r>
              <a:rPr dirty="0">
                <a:solidFill>
                  <a:prstClr val="black"/>
                </a:solidFill>
              </a:rPr>
              <a:t> </a:t>
            </a:r>
            <a:r>
              <a:rPr dirty="0" err="1">
                <a:solidFill>
                  <a:prstClr val="black"/>
                </a:solidFill>
              </a:rPr>
              <a:t>pago</a:t>
            </a:r>
            <a:r>
              <a:rPr dirty="0">
                <a:solidFill>
                  <a:prstClr val="black"/>
                </a:solidFill>
              </a:rPr>
              <a:t> no es </a:t>
            </a:r>
            <a:r>
              <a:rPr dirty="0" err="1">
                <a:solidFill>
                  <a:prstClr val="black"/>
                </a:solidFill>
              </a:rPr>
              <a:t>suficiente</a:t>
            </a:r>
            <a:r>
              <a:rPr dirty="0">
                <a:solidFill>
                  <a:prstClr val="black"/>
                </a:solidFill>
              </a:rPr>
              <a:t> para </a:t>
            </a:r>
            <a:r>
              <a:rPr dirty="0" err="1">
                <a:solidFill>
                  <a:prstClr val="black"/>
                </a:solidFill>
              </a:rPr>
              <a:t>cubrir</a:t>
            </a:r>
            <a:r>
              <a:rPr dirty="0">
                <a:solidFill>
                  <a:prstClr val="black"/>
                </a:solidFill>
              </a:rPr>
              <a:t> la prima, </a:t>
            </a:r>
            <a:r>
              <a:rPr dirty="0" err="1">
                <a:solidFill>
                  <a:prstClr val="black"/>
                </a:solidFill>
              </a:rPr>
              <a:t>reciben</a:t>
            </a:r>
            <a:r>
              <a:rPr dirty="0">
                <a:solidFill>
                  <a:prstClr val="black"/>
                </a:solidFill>
              </a:rPr>
              <a:t> </a:t>
            </a:r>
            <a:r>
              <a:rPr dirty="0" err="1">
                <a:solidFill>
                  <a:prstClr val="black"/>
                </a:solidFill>
              </a:rPr>
              <a:t>una</a:t>
            </a:r>
            <a:r>
              <a:rPr dirty="0">
                <a:solidFill>
                  <a:prstClr val="black"/>
                </a:solidFill>
              </a:rPr>
              <a:t> factura de Medicare </a:t>
            </a:r>
            <a:r>
              <a:rPr dirty="0" err="1">
                <a:solidFill>
                  <a:prstClr val="black"/>
                </a:solidFill>
              </a:rPr>
              <a:t>por</a:t>
            </a:r>
            <a:r>
              <a:rPr dirty="0">
                <a:solidFill>
                  <a:prstClr val="black"/>
                </a:solidFill>
              </a:rPr>
              <a:t> sus </a:t>
            </a:r>
            <a:r>
              <a:rPr dirty="0" err="1">
                <a:solidFill>
                  <a:prstClr val="black"/>
                </a:solidFill>
              </a:rPr>
              <a:t>primas</a:t>
            </a:r>
            <a:r>
              <a:rPr dirty="0">
                <a:solidFill>
                  <a:prstClr val="black"/>
                </a:solidFill>
              </a:rPr>
              <a:t> de la </a:t>
            </a:r>
            <a:r>
              <a:rPr dirty="0" err="1">
                <a:solidFill>
                  <a:prstClr val="black"/>
                </a:solidFill>
              </a:rPr>
              <a:t>Parte</a:t>
            </a:r>
            <a:r>
              <a:rPr dirty="0">
                <a:solidFill>
                  <a:prstClr val="black"/>
                </a:solidFill>
              </a:rPr>
              <a:t> B. </a:t>
            </a:r>
            <a:r>
              <a:rPr dirty="0" err="1">
                <a:solidFill>
                  <a:prstClr val="black"/>
                </a:solidFill>
              </a:rPr>
              <a:t>Puede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su</a:t>
            </a:r>
            <a:r>
              <a:rPr dirty="0">
                <a:solidFill>
                  <a:prstClr val="black"/>
                </a:solidFill>
              </a:rPr>
              <a:t> factura a </a:t>
            </a:r>
            <a:r>
              <a:rPr dirty="0" err="1">
                <a:solidFill>
                  <a:prstClr val="black"/>
                </a:solidFill>
              </a:rPr>
              <a:t>través</a:t>
            </a:r>
            <a:r>
              <a:rPr dirty="0">
                <a:solidFill>
                  <a:prstClr val="black"/>
                </a:solidFill>
              </a:rPr>
              <a:t> de </a:t>
            </a:r>
            <a:r>
              <a:rPr lang="en-US" dirty="0">
                <a:solidFill>
                  <a:prstClr val="black"/>
                </a:solidFill>
              </a:rPr>
              <a:t>Pago </a:t>
            </a:r>
            <a:r>
              <a:rPr lang="en-US" dirty="0" err="1">
                <a:solidFill>
                  <a:prstClr val="black"/>
                </a:solidFill>
              </a:rPr>
              <a:t>Fácil</a:t>
            </a:r>
            <a:r>
              <a:rPr lang="en-US" dirty="0">
                <a:solidFill>
                  <a:prstClr val="black"/>
                </a:solidFill>
              </a:rPr>
              <a:t> </a:t>
            </a:r>
            <a:r>
              <a:rPr dirty="0">
                <a:solidFill>
                  <a:prstClr val="black"/>
                </a:solidFill>
              </a:rPr>
              <a:t>de Medicare, </a:t>
            </a:r>
            <a:r>
              <a:rPr dirty="0" err="1">
                <a:solidFill>
                  <a:prstClr val="black"/>
                </a:solidFill>
              </a:rPr>
              <a:t>el</a:t>
            </a:r>
            <a:r>
              <a:rPr dirty="0">
                <a:solidFill>
                  <a:prstClr val="black"/>
                </a:solidFill>
              </a:rPr>
              <a:t> </a:t>
            </a:r>
            <a:r>
              <a:rPr dirty="0" err="1">
                <a:solidFill>
                  <a:prstClr val="black"/>
                </a:solidFill>
              </a:rPr>
              <a:t>servicio</a:t>
            </a:r>
            <a:r>
              <a:rPr dirty="0">
                <a:solidFill>
                  <a:prstClr val="black"/>
                </a:solidFill>
              </a:rPr>
              <a:t> de </a:t>
            </a:r>
            <a:r>
              <a:rPr dirty="0" err="1">
                <a:solidFill>
                  <a:prstClr val="black"/>
                </a:solidFill>
              </a:rPr>
              <a:t>pago</a:t>
            </a:r>
            <a:r>
              <a:rPr dirty="0">
                <a:solidFill>
                  <a:prstClr val="black"/>
                </a:solidFill>
              </a:rPr>
              <a:t> de facturas </a:t>
            </a:r>
            <a:r>
              <a:rPr dirty="0" err="1">
                <a:solidFill>
                  <a:prstClr val="black"/>
                </a:solidFill>
              </a:rPr>
              <a:t>en</a:t>
            </a:r>
            <a:r>
              <a:rPr dirty="0">
                <a:solidFill>
                  <a:prstClr val="black"/>
                </a:solidFill>
              </a:rPr>
              <a:t> </a:t>
            </a:r>
            <a:r>
              <a:rPr dirty="0" err="1">
                <a:solidFill>
                  <a:prstClr val="black"/>
                </a:solidFill>
              </a:rPr>
              <a:t>línea</a:t>
            </a:r>
            <a:r>
              <a:rPr dirty="0">
                <a:solidFill>
                  <a:prstClr val="black"/>
                </a:solidFill>
              </a:rPr>
              <a:t> de </a:t>
            </a:r>
            <a:r>
              <a:rPr dirty="0" err="1">
                <a:solidFill>
                  <a:prstClr val="black"/>
                </a:solidFill>
              </a:rPr>
              <a:t>su</a:t>
            </a:r>
            <a:r>
              <a:rPr dirty="0">
                <a:solidFill>
                  <a:prstClr val="black"/>
                </a:solidFill>
              </a:rPr>
              <a:t> banco </a:t>
            </a:r>
            <a:r>
              <a:rPr dirty="0" err="1">
                <a:solidFill>
                  <a:prstClr val="black"/>
                </a:solidFill>
              </a:rPr>
              <a:t>desde</a:t>
            </a:r>
            <a:r>
              <a:rPr dirty="0">
                <a:solidFill>
                  <a:prstClr val="black"/>
                </a:solidFill>
              </a:rPr>
              <a:t> </a:t>
            </a:r>
            <a:r>
              <a:rPr dirty="0" err="1">
                <a:solidFill>
                  <a:prstClr val="black"/>
                </a:solidFill>
              </a:rPr>
              <a:t>su</a:t>
            </a:r>
            <a:r>
              <a:rPr dirty="0">
                <a:solidFill>
                  <a:prstClr val="black"/>
                </a:solidFill>
              </a:rPr>
              <a:t> </a:t>
            </a:r>
            <a:r>
              <a:rPr dirty="0" err="1">
                <a:solidFill>
                  <a:prstClr val="black"/>
                </a:solidFill>
              </a:rPr>
              <a:t>cuenta</a:t>
            </a:r>
            <a:r>
              <a:rPr dirty="0">
                <a:solidFill>
                  <a:prstClr val="black"/>
                </a:solidFill>
              </a:rPr>
              <a:t> </a:t>
            </a:r>
            <a:r>
              <a:rPr dirty="0" err="1">
                <a:solidFill>
                  <a:prstClr val="black"/>
                </a:solidFill>
              </a:rPr>
              <a:t>corriente</a:t>
            </a:r>
            <a:r>
              <a:rPr dirty="0">
                <a:solidFill>
                  <a:prstClr val="black"/>
                </a:solidFill>
              </a:rPr>
              <a:t> o de </a:t>
            </a:r>
            <a:r>
              <a:rPr dirty="0" err="1">
                <a:solidFill>
                  <a:prstClr val="black"/>
                </a:solidFill>
              </a:rPr>
              <a:t>ahorros</a:t>
            </a:r>
            <a:r>
              <a:rPr dirty="0">
                <a:solidFill>
                  <a:prstClr val="black"/>
                </a:solidFill>
              </a:rPr>
              <a:t>; o con cheque, </a:t>
            </a:r>
            <a:r>
              <a:rPr dirty="0" err="1">
                <a:solidFill>
                  <a:prstClr val="black"/>
                </a:solidFill>
              </a:rPr>
              <a:t>giro</a:t>
            </a:r>
            <a:r>
              <a:rPr dirty="0">
                <a:solidFill>
                  <a:prstClr val="black"/>
                </a:solidFill>
              </a:rPr>
              <a:t> postal, </a:t>
            </a:r>
            <a:r>
              <a:rPr dirty="0" err="1">
                <a:solidFill>
                  <a:prstClr val="black"/>
                </a:solidFill>
              </a:rPr>
              <a:t>tarjeta</a:t>
            </a:r>
            <a:r>
              <a:rPr dirty="0">
                <a:solidFill>
                  <a:prstClr val="black"/>
                </a:solidFill>
              </a:rPr>
              <a:t> de </a:t>
            </a:r>
            <a:r>
              <a:rPr dirty="0" err="1">
                <a:solidFill>
                  <a:prstClr val="black"/>
                </a:solidFill>
              </a:rPr>
              <a:t>crédito</a:t>
            </a:r>
            <a:r>
              <a:rPr dirty="0">
                <a:solidFill>
                  <a:prstClr val="black"/>
                </a:solidFill>
              </a:rPr>
              <a:t> o </a:t>
            </a:r>
            <a:r>
              <a:rPr dirty="0" err="1">
                <a:solidFill>
                  <a:prstClr val="black"/>
                </a:solidFill>
              </a:rPr>
              <a:t>tarjeta</a:t>
            </a:r>
            <a:r>
              <a:rPr dirty="0">
                <a:solidFill>
                  <a:prstClr val="black"/>
                </a:solidFill>
              </a:rPr>
              <a:t> de </a:t>
            </a:r>
            <a:r>
              <a:rPr dirty="0" err="1">
                <a:solidFill>
                  <a:prstClr val="black"/>
                </a:solidFill>
              </a:rPr>
              <a:t>débito</a:t>
            </a:r>
            <a:r>
              <a:rPr dirty="0">
                <a:solidFill>
                  <a:prstClr val="black"/>
                </a:solidFill>
              </a:rPr>
              <a:t> (</a:t>
            </a:r>
            <a:r>
              <a:rPr lang="en-US" u="sng" dirty="0">
                <a:solidFill>
                  <a:srgbClr val="00529B"/>
                </a:solidFill>
              </a:rPr>
              <a:t>https://es.medicare.gov/basics/costs/pay-premiums</a:t>
            </a:r>
            <a:r>
              <a:rPr dirty="0">
                <a:solidFill>
                  <a:prstClr val="black"/>
                </a:solidFill>
              </a:rPr>
              <a:t>). </a:t>
            </a:r>
          </a:p>
          <a:p>
            <a:pPr marL="119149" marR="0" lvl="0" indent="-119149" algn="l" defTabSz="966612" rtl="0" eaLnBrk="1" fontAlgn="auto" latinLnBrk="0" hangingPunct="1">
              <a:lnSpc>
                <a:spcPct val="100000"/>
              </a:lnSpc>
              <a:spcBef>
                <a:spcPts val="634"/>
              </a:spcBef>
              <a:spcAft>
                <a:spcPts val="0"/>
              </a:spcAft>
              <a:buClrTx/>
              <a:buSzTx/>
              <a:buFont typeface="Wingdings" panose="05000000000000000000" pitchFamily="2" charset="2"/>
              <a:buChar char="§"/>
              <a:tabLst/>
              <a:defRPr>
                <a:latin typeface="Arial" panose="020B0604020202020204" pitchFamily="34" charset="0"/>
                <a:cs typeface="Arial" panose="020B0604020202020204" pitchFamily="34" charset="0"/>
              </a:defRPr>
            </a:pPr>
            <a:r>
              <a:rPr dirty="0">
                <a:solidFill>
                  <a:prstClr val="black"/>
                </a:solidFill>
              </a:rPr>
              <a:t>Si </a:t>
            </a:r>
            <a:r>
              <a:rPr dirty="0" err="1">
                <a:solidFill>
                  <a:prstClr val="black"/>
                </a:solidFill>
              </a:rPr>
              <a:t>usted</a:t>
            </a:r>
            <a:r>
              <a:rPr dirty="0">
                <a:solidFill>
                  <a:prstClr val="black"/>
                </a:solidFill>
              </a:rPr>
              <a:t> o </a:t>
            </a:r>
            <a:r>
              <a:rPr dirty="0" err="1">
                <a:solidFill>
                  <a:prstClr val="black"/>
                </a:solidFill>
              </a:rPr>
              <a:t>su</a:t>
            </a:r>
            <a:r>
              <a:rPr dirty="0">
                <a:solidFill>
                  <a:prstClr val="black"/>
                </a:solidFill>
              </a:rPr>
              <a:t> </a:t>
            </a:r>
            <a:r>
              <a:rPr dirty="0" err="1">
                <a:solidFill>
                  <a:prstClr val="black"/>
                </a:solidFill>
              </a:rPr>
              <a:t>cónyuge</a:t>
            </a:r>
            <a:r>
              <a:rPr dirty="0">
                <a:solidFill>
                  <a:prstClr val="black"/>
                </a:solidFill>
              </a:rPr>
              <a:t> </a:t>
            </a:r>
            <a:r>
              <a:rPr dirty="0" err="1">
                <a:solidFill>
                  <a:prstClr val="black"/>
                </a:solidFill>
              </a:rPr>
              <a:t>siguen</a:t>
            </a:r>
            <a:r>
              <a:rPr dirty="0">
                <a:solidFill>
                  <a:prstClr val="black"/>
                </a:solidFill>
              </a:rPr>
              <a:t> </a:t>
            </a:r>
            <a:r>
              <a:rPr dirty="0" err="1">
                <a:solidFill>
                  <a:prstClr val="black"/>
                </a:solidFill>
              </a:rPr>
              <a:t>trabajando</a:t>
            </a:r>
            <a:r>
              <a:rPr dirty="0">
                <a:solidFill>
                  <a:prstClr val="black"/>
                </a:solidFill>
              </a:rPr>
              <a:t>, </a:t>
            </a:r>
            <a:r>
              <a:rPr dirty="0" err="1">
                <a:solidFill>
                  <a:prstClr val="black"/>
                </a:solidFill>
              </a:rPr>
              <a:t>tienen</a:t>
            </a:r>
            <a:r>
              <a:rPr dirty="0">
                <a:solidFill>
                  <a:prstClr val="black"/>
                </a:solidFill>
              </a:rPr>
              <a:t> un GHP (</a:t>
            </a:r>
            <a:r>
              <a:rPr dirty="0"/>
              <a:t>un plan de </a:t>
            </a:r>
            <a:r>
              <a:rPr dirty="0" err="1"/>
              <a:t>salud</a:t>
            </a:r>
            <a:r>
              <a:rPr dirty="0"/>
              <a:t> </a:t>
            </a:r>
            <a:r>
              <a:rPr dirty="0" err="1"/>
              <a:t>ofrecido</a:t>
            </a:r>
            <a:r>
              <a:rPr dirty="0"/>
              <a:t> </a:t>
            </a:r>
            <a:r>
              <a:rPr dirty="0" err="1"/>
              <a:t>por</a:t>
            </a:r>
            <a:r>
              <a:rPr dirty="0"/>
              <a:t> un </a:t>
            </a:r>
            <a:r>
              <a:rPr dirty="0" err="1"/>
              <a:t>empleador</a:t>
            </a:r>
            <a:r>
              <a:rPr dirty="0"/>
              <a:t> o </a:t>
            </a:r>
            <a:r>
              <a:rPr dirty="0" err="1"/>
              <a:t>una</a:t>
            </a:r>
            <a:r>
              <a:rPr dirty="0"/>
              <a:t> </a:t>
            </a:r>
            <a:r>
              <a:rPr dirty="0" err="1"/>
              <a:t>organización</a:t>
            </a:r>
            <a:r>
              <a:rPr dirty="0"/>
              <a:t> de </a:t>
            </a:r>
            <a:r>
              <a:rPr dirty="0" err="1"/>
              <a:t>empleados</a:t>
            </a:r>
            <a:r>
              <a:rPr dirty="0"/>
              <a:t> </a:t>
            </a:r>
            <a:r>
              <a:rPr dirty="0" err="1"/>
              <a:t>que</a:t>
            </a:r>
            <a:r>
              <a:rPr dirty="0"/>
              <a:t> </a:t>
            </a:r>
            <a:r>
              <a:rPr dirty="0" err="1"/>
              <a:t>brinda</a:t>
            </a:r>
            <a:r>
              <a:rPr dirty="0"/>
              <a:t> </a:t>
            </a:r>
            <a:r>
              <a:rPr dirty="0" err="1"/>
              <a:t>cobertura</a:t>
            </a:r>
            <a:r>
              <a:rPr dirty="0"/>
              <a:t> de </a:t>
            </a:r>
            <a:r>
              <a:rPr dirty="0" err="1"/>
              <a:t>salud</a:t>
            </a:r>
            <a:r>
              <a:rPr dirty="0"/>
              <a:t> a </a:t>
            </a:r>
            <a:r>
              <a:rPr dirty="0" err="1"/>
              <a:t>los</a:t>
            </a:r>
            <a:r>
              <a:rPr dirty="0"/>
              <a:t> </a:t>
            </a:r>
            <a:r>
              <a:rPr dirty="0" err="1"/>
              <a:t>empleados</a:t>
            </a:r>
            <a:r>
              <a:rPr dirty="0"/>
              <a:t> y sus </a:t>
            </a:r>
            <a:r>
              <a:rPr dirty="0" err="1"/>
              <a:t>familias</a:t>
            </a:r>
            <a:r>
              <a:rPr dirty="0"/>
              <a:t>)</a:t>
            </a:r>
            <a:r>
              <a:rPr dirty="0">
                <a:solidFill>
                  <a:prstClr val="black"/>
                </a:solidFill>
              </a:rPr>
              <a:t>, y no se </a:t>
            </a:r>
            <a:r>
              <a:rPr dirty="0" err="1">
                <a:solidFill>
                  <a:prstClr val="black"/>
                </a:solidFill>
              </a:rPr>
              <a:t>inscribieron</a:t>
            </a:r>
            <a:r>
              <a:rPr dirty="0">
                <a:solidFill>
                  <a:prstClr val="black"/>
                </a:solidFill>
              </a:rPr>
              <a:t> </a:t>
            </a:r>
            <a:r>
              <a:rPr dirty="0" err="1">
                <a:solidFill>
                  <a:prstClr val="black"/>
                </a:solidFill>
              </a:rPr>
              <a:t>en</a:t>
            </a:r>
            <a:r>
              <a:rPr dirty="0">
                <a:solidFill>
                  <a:prstClr val="black"/>
                </a:solidFill>
              </a:rPr>
              <a:t> la </a:t>
            </a:r>
            <a:r>
              <a:rPr dirty="0" err="1">
                <a:solidFill>
                  <a:prstClr val="black"/>
                </a:solidFill>
              </a:rPr>
              <a:t>Parte</a:t>
            </a:r>
            <a:r>
              <a:rPr dirty="0">
                <a:solidFill>
                  <a:prstClr val="black"/>
                </a:solidFill>
              </a:rPr>
              <a:t> B (o la </a:t>
            </a:r>
            <a:r>
              <a:rPr dirty="0" err="1">
                <a:solidFill>
                  <a:prstClr val="black"/>
                </a:solidFill>
              </a:rPr>
              <a:t>Parte</a:t>
            </a:r>
            <a:r>
              <a:rPr dirty="0">
                <a:solidFill>
                  <a:prstClr val="black"/>
                </a:solidFill>
              </a:rPr>
              <a:t> A </a:t>
            </a:r>
            <a:r>
              <a:rPr dirty="0" err="1">
                <a:solidFill>
                  <a:prstClr val="black"/>
                </a:solidFill>
              </a:rPr>
              <a:t>si</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pagarla</a:t>
            </a:r>
            <a:r>
              <a:rPr dirty="0">
                <a:solidFill>
                  <a:prstClr val="black"/>
                </a:solidFill>
              </a:rPr>
              <a:t>) </a:t>
            </a:r>
            <a:r>
              <a:rPr dirty="0" err="1">
                <a:solidFill>
                  <a:prstClr val="black"/>
                </a:solidFill>
              </a:rPr>
              <a:t>durante</a:t>
            </a:r>
            <a:r>
              <a:rPr dirty="0">
                <a:solidFill>
                  <a:prstClr val="black"/>
                </a:solidFill>
              </a:rPr>
              <a:t> </a:t>
            </a:r>
            <a:r>
              <a:rPr dirty="0" err="1">
                <a:solidFill>
                  <a:prstClr val="black"/>
                </a:solidFill>
              </a:rPr>
              <a:t>su</a:t>
            </a:r>
            <a:r>
              <a:rPr dirty="0">
                <a:solidFill>
                  <a:prstClr val="black"/>
                </a:solidFill>
              </a:rPr>
              <a:t> IEP, es </a:t>
            </a:r>
            <a:r>
              <a:rPr dirty="0" err="1">
                <a:solidFill>
                  <a:prstClr val="black"/>
                </a:solidFill>
              </a:rPr>
              <a:t>posible</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puedan</a:t>
            </a:r>
            <a:r>
              <a:rPr dirty="0">
                <a:solidFill>
                  <a:prstClr val="black"/>
                </a:solidFill>
              </a:rPr>
              <a:t> </a:t>
            </a:r>
            <a:r>
              <a:rPr dirty="0" err="1"/>
              <a:t>inscribirse</a:t>
            </a:r>
            <a:r>
              <a:rPr dirty="0"/>
              <a:t> </a:t>
            </a:r>
            <a:r>
              <a:rPr dirty="0" err="1"/>
              <a:t>durante</a:t>
            </a:r>
            <a:r>
              <a:rPr dirty="0"/>
              <a:t> un SEP. Un SEP le </a:t>
            </a:r>
            <a:r>
              <a:rPr dirty="0" err="1"/>
              <a:t>permite</a:t>
            </a:r>
            <a:r>
              <a:rPr dirty="0"/>
              <a:t> </a:t>
            </a:r>
            <a:r>
              <a:rPr dirty="0" err="1"/>
              <a:t>inscribirse</a:t>
            </a:r>
            <a:r>
              <a:rPr dirty="0"/>
              <a:t> </a:t>
            </a:r>
            <a:r>
              <a:rPr dirty="0" err="1"/>
              <a:t>después</a:t>
            </a:r>
            <a:r>
              <a:rPr dirty="0"/>
              <a:t> de </a:t>
            </a:r>
            <a:r>
              <a:rPr dirty="0" err="1"/>
              <a:t>su</a:t>
            </a:r>
            <a:r>
              <a:rPr dirty="0"/>
              <a:t> IEP y no </a:t>
            </a:r>
            <a:r>
              <a:rPr dirty="0" err="1"/>
              <a:t>esperar</a:t>
            </a:r>
            <a:r>
              <a:rPr dirty="0"/>
              <a:t> al GEP. Si es </a:t>
            </a:r>
            <a:r>
              <a:rPr dirty="0" err="1"/>
              <a:t>elegible</a:t>
            </a:r>
            <a:r>
              <a:rPr dirty="0"/>
              <a:t>, </a:t>
            </a:r>
            <a:r>
              <a:rPr dirty="0" err="1"/>
              <a:t>por</a:t>
            </a:r>
            <a:r>
              <a:rPr dirty="0"/>
              <a:t> lo general no </a:t>
            </a:r>
            <a:r>
              <a:rPr dirty="0" err="1"/>
              <a:t>tendrá</a:t>
            </a:r>
            <a:r>
              <a:rPr dirty="0"/>
              <a:t> </a:t>
            </a:r>
            <a:r>
              <a:rPr dirty="0" err="1"/>
              <a:t>que</a:t>
            </a:r>
            <a:r>
              <a:rPr dirty="0"/>
              <a:t> </a:t>
            </a:r>
            <a:r>
              <a:rPr dirty="0" err="1"/>
              <a:t>pagar</a:t>
            </a:r>
            <a:r>
              <a:rPr dirty="0"/>
              <a:t> </a:t>
            </a:r>
            <a:r>
              <a:rPr dirty="0" err="1"/>
              <a:t>una</a:t>
            </a:r>
            <a:r>
              <a:rPr dirty="0"/>
              <a:t> </a:t>
            </a:r>
            <a:r>
              <a:rPr lang="en-US" dirty="0" err="1"/>
              <a:t>multa</a:t>
            </a:r>
            <a:r>
              <a:rPr dirty="0"/>
              <a:t> </a:t>
            </a:r>
            <a:r>
              <a:rPr dirty="0" err="1"/>
              <a:t>por</a:t>
            </a:r>
            <a:r>
              <a:rPr dirty="0"/>
              <a:t> </a:t>
            </a:r>
            <a:r>
              <a:rPr dirty="0" err="1"/>
              <a:t>inscripción</a:t>
            </a:r>
            <a:r>
              <a:rPr dirty="0"/>
              <a:t> </a:t>
            </a:r>
            <a:r>
              <a:rPr dirty="0" err="1"/>
              <a:t>tardía</a:t>
            </a:r>
            <a:r>
              <a:rPr dirty="0"/>
              <a:t>, </a:t>
            </a:r>
            <a:r>
              <a:rPr dirty="0" err="1"/>
              <a:t>pero</a:t>
            </a:r>
            <a:r>
              <a:rPr dirty="0"/>
              <a:t> </a:t>
            </a:r>
            <a:r>
              <a:rPr dirty="0" err="1"/>
              <a:t>este</a:t>
            </a:r>
            <a:r>
              <a:rPr dirty="0"/>
              <a:t> SEP es </a:t>
            </a:r>
            <a:r>
              <a:rPr dirty="0" err="1"/>
              <a:t>limitado</a:t>
            </a:r>
            <a:r>
              <a:rPr dirty="0"/>
              <a:t>. </a:t>
            </a:r>
            <a:r>
              <a:rPr dirty="0" err="1"/>
              <a:t>Puede</a:t>
            </a:r>
            <a:r>
              <a:rPr dirty="0"/>
              <a:t> </a:t>
            </a:r>
            <a:r>
              <a:rPr dirty="0" err="1"/>
              <a:t>inscribirse</a:t>
            </a:r>
            <a:r>
              <a:rPr dirty="0"/>
              <a:t> </a:t>
            </a:r>
            <a:r>
              <a:rPr dirty="0" err="1"/>
              <a:t>en</a:t>
            </a:r>
            <a:r>
              <a:rPr dirty="0"/>
              <a:t> la </a:t>
            </a:r>
            <a:r>
              <a:rPr dirty="0" err="1"/>
              <a:t>Parte</a:t>
            </a:r>
            <a:r>
              <a:rPr dirty="0"/>
              <a:t> A (</a:t>
            </a:r>
            <a:r>
              <a:rPr dirty="0" err="1"/>
              <a:t>si</a:t>
            </a:r>
            <a:r>
              <a:rPr dirty="0"/>
              <a:t> </a:t>
            </a:r>
            <a:r>
              <a:rPr dirty="0" err="1"/>
              <a:t>tiene</a:t>
            </a:r>
            <a:r>
              <a:rPr dirty="0"/>
              <a:t> </a:t>
            </a:r>
            <a:r>
              <a:rPr dirty="0" err="1"/>
              <a:t>que</a:t>
            </a:r>
            <a:r>
              <a:rPr dirty="0"/>
              <a:t> </a:t>
            </a:r>
            <a:r>
              <a:rPr dirty="0" err="1"/>
              <a:t>pagarla</a:t>
            </a:r>
            <a:r>
              <a:rPr dirty="0"/>
              <a:t>) y/o la </a:t>
            </a:r>
            <a:r>
              <a:rPr dirty="0" err="1"/>
              <a:t>Parte</a:t>
            </a:r>
            <a:r>
              <a:rPr dirty="0"/>
              <a:t> B </a:t>
            </a:r>
            <a:r>
              <a:rPr dirty="0" err="1"/>
              <a:t>en</a:t>
            </a:r>
            <a:r>
              <a:rPr dirty="0"/>
              <a:t> </a:t>
            </a:r>
            <a:r>
              <a:rPr dirty="0" err="1"/>
              <a:t>cualquier</a:t>
            </a:r>
            <a:r>
              <a:rPr dirty="0"/>
              <a:t> </a:t>
            </a:r>
            <a:r>
              <a:rPr dirty="0" err="1"/>
              <a:t>momento</a:t>
            </a:r>
            <a:r>
              <a:rPr dirty="0"/>
              <a:t> </a:t>
            </a:r>
            <a:r>
              <a:rPr dirty="0" err="1"/>
              <a:t>mientras</a:t>
            </a:r>
            <a:r>
              <a:rPr dirty="0"/>
              <a:t> </a:t>
            </a:r>
            <a:r>
              <a:rPr dirty="0" err="1"/>
              <a:t>siga</a:t>
            </a:r>
            <a:r>
              <a:rPr dirty="0"/>
              <a:t> </a:t>
            </a:r>
            <a:r>
              <a:rPr dirty="0" err="1"/>
              <a:t>cubierto</a:t>
            </a:r>
            <a:r>
              <a:rPr dirty="0"/>
              <a:t> </a:t>
            </a:r>
            <a:r>
              <a:rPr dirty="0" err="1"/>
              <a:t>por</a:t>
            </a:r>
            <a:r>
              <a:rPr dirty="0"/>
              <a:t> </a:t>
            </a:r>
            <a:r>
              <a:rPr dirty="0" err="1"/>
              <a:t>el</a:t>
            </a:r>
            <a:r>
              <a:rPr dirty="0"/>
              <a:t> GHP y </a:t>
            </a:r>
            <a:r>
              <a:rPr dirty="0" err="1"/>
              <a:t>continuar</a:t>
            </a:r>
            <a:r>
              <a:rPr dirty="0"/>
              <a:t> </a:t>
            </a:r>
            <a:r>
              <a:rPr dirty="0" err="1"/>
              <a:t>durante</a:t>
            </a:r>
            <a:r>
              <a:rPr dirty="0"/>
              <a:t> un </a:t>
            </a:r>
            <a:r>
              <a:rPr dirty="0" err="1"/>
              <a:t>período</a:t>
            </a:r>
            <a:r>
              <a:rPr dirty="0"/>
              <a:t> de 8 meses </a:t>
            </a:r>
            <a:r>
              <a:rPr dirty="0" err="1"/>
              <a:t>que</a:t>
            </a:r>
            <a:r>
              <a:rPr dirty="0"/>
              <a:t> </a:t>
            </a:r>
            <a:r>
              <a:rPr dirty="0" err="1"/>
              <a:t>comienza</a:t>
            </a:r>
            <a:r>
              <a:rPr dirty="0"/>
              <a:t> </a:t>
            </a:r>
            <a:r>
              <a:rPr dirty="0" err="1"/>
              <a:t>el</a:t>
            </a:r>
            <a:r>
              <a:rPr dirty="0"/>
              <a:t> </a:t>
            </a:r>
            <a:r>
              <a:rPr dirty="0" err="1"/>
              <a:t>mes</a:t>
            </a:r>
            <a:r>
              <a:rPr dirty="0"/>
              <a:t> </a:t>
            </a:r>
            <a:r>
              <a:rPr dirty="0" err="1"/>
              <a:t>después</a:t>
            </a:r>
            <a:r>
              <a:rPr dirty="0"/>
              <a:t> de </a:t>
            </a:r>
            <a:r>
              <a:rPr dirty="0" err="1"/>
              <a:t>que</a:t>
            </a:r>
            <a:r>
              <a:rPr dirty="0"/>
              <a:t> </a:t>
            </a:r>
            <a:r>
              <a:rPr dirty="0" err="1"/>
              <a:t>finalice</a:t>
            </a:r>
            <a:r>
              <a:rPr dirty="0"/>
              <a:t> </a:t>
            </a:r>
            <a:r>
              <a:rPr dirty="0" err="1"/>
              <a:t>el</a:t>
            </a:r>
            <a:r>
              <a:rPr dirty="0"/>
              <a:t> </a:t>
            </a:r>
            <a:r>
              <a:rPr dirty="0" err="1"/>
              <a:t>empleo</a:t>
            </a:r>
            <a:r>
              <a:rPr dirty="0"/>
              <a:t> o </a:t>
            </a:r>
            <a:r>
              <a:rPr dirty="0" err="1"/>
              <a:t>finalice</a:t>
            </a:r>
            <a:r>
              <a:rPr dirty="0"/>
              <a:t> la </a:t>
            </a:r>
            <a:r>
              <a:rPr dirty="0" err="1"/>
              <a:t>cobertura</a:t>
            </a:r>
            <a:r>
              <a:rPr dirty="0"/>
              <a:t>, lo </a:t>
            </a:r>
            <a:r>
              <a:rPr dirty="0" err="1"/>
              <a:t>que</a:t>
            </a:r>
            <a:r>
              <a:rPr dirty="0"/>
              <a:t> </a:t>
            </a:r>
            <a:r>
              <a:rPr dirty="0" err="1"/>
              <a:t>ocurra</a:t>
            </a:r>
            <a:r>
              <a:rPr dirty="0"/>
              <a:t> primero.</a:t>
            </a:r>
          </a:p>
          <a:p>
            <a:pPr marL="119149" indent="-119149" defTabSz="966612">
              <a:spcBef>
                <a:spcPts val="634"/>
              </a:spcBef>
              <a:defRPr>
                <a:solidFill>
                  <a:prstClr val="black"/>
                </a:solidFill>
                <a:latin typeface="Arial" panose="020B0604020202020204" pitchFamily="34" charset="0"/>
                <a:cs typeface="Arial" panose="020B0604020202020204" pitchFamily="34" charset="0"/>
              </a:defRPr>
            </a:pPr>
            <a:r>
              <a:rPr dirty="0"/>
              <a:t>Debe </a:t>
            </a:r>
            <a:r>
              <a:rPr dirty="0" err="1"/>
              <a:t>ponerse</a:t>
            </a:r>
            <a:r>
              <a:rPr dirty="0"/>
              <a:t> </a:t>
            </a:r>
            <a:r>
              <a:rPr dirty="0" err="1"/>
              <a:t>en</a:t>
            </a:r>
            <a:r>
              <a:rPr dirty="0"/>
              <a:t> </a:t>
            </a:r>
            <a:r>
              <a:rPr dirty="0" err="1"/>
              <a:t>contacto</a:t>
            </a:r>
            <a:r>
              <a:rPr dirty="0"/>
              <a:t> con </a:t>
            </a:r>
            <a:r>
              <a:rPr dirty="0" err="1"/>
              <a:t>el</a:t>
            </a:r>
            <a:r>
              <a:rPr dirty="0"/>
              <a:t> </a:t>
            </a:r>
            <a:r>
              <a:rPr dirty="0" err="1"/>
              <a:t>administrador</a:t>
            </a:r>
            <a:r>
              <a:rPr dirty="0"/>
              <a:t> de </a:t>
            </a:r>
            <a:r>
              <a:rPr dirty="0" err="1"/>
              <a:t>beneficios</a:t>
            </a:r>
            <a:r>
              <a:rPr dirty="0"/>
              <a:t> de </a:t>
            </a:r>
            <a:r>
              <a:rPr dirty="0" err="1"/>
              <a:t>su</a:t>
            </a:r>
            <a:r>
              <a:rPr dirty="0"/>
              <a:t> </a:t>
            </a:r>
            <a:r>
              <a:rPr dirty="0" err="1"/>
              <a:t>empleador</a:t>
            </a:r>
            <a:r>
              <a:rPr dirty="0"/>
              <a:t> o </a:t>
            </a:r>
            <a:r>
              <a:rPr dirty="0" err="1"/>
              <a:t>sindicato</a:t>
            </a:r>
            <a:r>
              <a:rPr dirty="0"/>
              <a:t> para </a:t>
            </a:r>
            <a:r>
              <a:rPr dirty="0" err="1"/>
              <a:t>averiguar</a:t>
            </a:r>
            <a:r>
              <a:rPr dirty="0"/>
              <a:t> </a:t>
            </a:r>
            <a:r>
              <a:rPr dirty="0" err="1"/>
              <a:t>cómo</a:t>
            </a:r>
            <a:r>
              <a:rPr dirty="0"/>
              <a:t> </a:t>
            </a:r>
            <a:r>
              <a:rPr dirty="0" err="1"/>
              <a:t>funciona</a:t>
            </a:r>
            <a:r>
              <a:rPr dirty="0"/>
              <a:t> </a:t>
            </a:r>
            <a:r>
              <a:rPr dirty="0" err="1"/>
              <a:t>su</a:t>
            </a:r>
            <a:r>
              <a:rPr dirty="0"/>
              <a:t> </a:t>
            </a:r>
            <a:r>
              <a:rPr dirty="0" err="1"/>
              <a:t>seguro</a:t>
            </a:r>
            <a:r>
              <a:rPr dirty="0"/>
              <a:t> con Medicare y </a:t>
            </a:r>
            <a:r>
              <a:rPr dirty="0" err="1"/>
              <a:t>si</a:t>
            </a:r>
            <a:r>
              <a:rPr dirty="0"/>
              <a:t> </a:t>
            </a:r>
            <a:r>
              <a:rPr dirty="0" err="1"/>
              <a:t>debe</a:t>
            </a:r>
            <a:r>
              <a:rPr dirty="0"/>
              <a:t> </a:t>
            </a:r>
            <a:r>
              <a:rPr dirty="0" err="1"/>
              <a:t>inscribirse</a:t>
            </a:r>
            <a:r>
              <a:rPr dirty="0"/>
              <a:t> </a:t>
            </a:r>
            <a:r>
              <a:rPr dirty="0" err="1"/>
              <a:t>en</a:t>
            </a:r>
            <a:r>
              <a:rPr dirty="0"/>
              <a:t> la </a:t>
            </a:r>
            <a:r>
              <a:rPr dirty="0" err="1"/>
              <a:t>Parte</a:t>
            </a:r>
            <a:r>
              <a:rPr dirty="0"/>
              <a:t> B </a:t>
            </a:r>
            <a:r>
              <a:rPr dirty="0" err="1"/>
              <a:t>durante</a:t>
            </a:r>
            <a:r>
              <a:rPr dirty="0"/>
              <a:t> </a:t>
            </a:r>
            <a:r>
              <a:rPr dirty="0" err="1"/>
              <a:t>su</a:t>
            </a:r>
            <a:r>
              <a:rPr dirty="0"/>
              <a:t> IEP. </a:t>
            </a:r>
            <a:endParaRPr dirty="0">
              <a:latin typeface="Arial" panose="020B0604020202020204" pitchFamily="34" charset="0"/>
              <a:cs typeface="Arial" panose="020B0604020202020204" pitchFamily="34" charset="0"/>
            </a:endParaRPr>
          </a:p>
          <a:p>
            <a:pPr marL="119149" indent="-119149" defTabSz="966612">
              <a:spcBef>
                <a:spcPts val="634"/>
              </a:spcBef>
              <a:defRPr>
                <a:solidFill>
                  <a:prstClr val="black"/>
                </a:solidFill>
                <a:latin typeface="Arial" panose="020B0604020202020204" pitchFamily="34" charset="0"/>
                <a:cs typeface="Arial" panose="020B0604020202020204" pitchFamily="34" charset="0"/>
              </a:defRPr>
            </a:pPr>
            <a:r>
              <a:rPr dirty="0"/>
              <a:t>Hay </a:t>
            </a:r>
            <a:r>
              <a:rPr dirty="0" err="1"/>
              <a:t>situaciones</a:t>
            </a:r>
            <a:r>
              <a:rPr dirty="0"/>
              <a:t> </a:t>
            </a:r>
            <a:r>
              <a:rPr dirty="0" err="1"/>
              <a:t>en</a:t>
            </a:r>
            <a:r>
              <a:rPr dirty="0"/>
              <a:t> las </a:t>
            </a:r>
            <a:r>
              <a:rPr dirty="0" err="1"/>
              <a:t>que</a:t>
            </a:r>
            <a:r>
              <a:rPr dirty="0"/>
              <a:t> </a:t>
            </a:r>
            <a:r>
              <a:rPr dirty="0" err="1"/>
              <a:t>debe</a:t>
            </a:r>
            <a:r>
              <a:rPr dirty="0"/>
              <a:t> </a:t>
            </a:r>
            <a:r>
              <a:rPr dirty="0" err="1"/>
              <a:t>tener</a:t>
            </a:r>
            <a:r>
              <a:rPr dirty="0"/>
              <a:t> la </a:t>
            </a:r>
            <a:r>
              <a:rPr dirty="0" err="1"/>
              <a:t>Parte</a:t>
            </a:r>
            <a:r>
              <a:rPr dirty="0"/>
              <a:t> B. Revise la </a:t>
            </a:r>
            <a:r>
              <a:rPr dirty="0" err="1"/>
              <a:t>siguiente</a:t>
            </a:r>
            <a:r>
              <a:rPr dirty="0"/>
              <a:t> </a:t>
            </a:r>
            <a:r>
              <a:rPr dirty="0" err="1"/>
              <a:t>diapositiva</a:t>
            </a:r>
            <a:r>
              <a:rPr dirty="0"/>
              <a:t> para </a:t>
            </a:r>
            <a:r>
              <a:rPr dirty="0" err="1"/>
              <a:t>conocer</a:t>
            </a:r>
            <a:r>
              <a:rPr dirty="0"/>
              <a:t> </a:t>
            </a:r>
            <a:r>
              <a:rPr dirty="0" err="1"/>
              <a:t>esas</a:t>
            </a:r>
            <a:r>
              <a:rPr dirty="0"/>
              <a:t> </a:t>
            </a:r>
            <a:r>
              <a:rPr dirty="0" err="1"/>
              <a:t>situaciones</a:t>
            </a:r>
            <a:r>
              <a:rPr dirty="0"/>
              <a:t>.</a:t>
            </a:r>
          </a:p>
          <a:p>
            <a:pPr marL="0" indent="0" defTabSz="966612">
              <a:buNone/>
            </a:pPr>
            <a:endParaRPr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66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20045"/>
            <a:ext cx="5852160" cy="5144347"/>
          </a:xfrm>
        </p:spPr>
        <p:txBody>
          <a:bodyPr/>
          <a:lstStyle/>
          <a:p>
            <a:pPr marL="0" indent="0" defTabSz="966612">
              <a:spcBef>
                <a:spcPts val="0"/>
              </a:spcBef>
              <a:spcAft>
                <a:spcPts val="600"/>
              </a:spcAft>
              <a:buNone/>
              <a:defRPr>
                <a:latin typeface="Arial" panose="020B0604020202020204" pitchFamily="34" charset="0"/>
                <a:cs typeface="Arial" panose="020B0604020202020204" pitchFamily="34" charset="0"/>
              </a:defRPr>
            </a:pPr>
            <a:r>
              <a:rPr lang="en-US" b="1" err="1">
                <a:solidFill>
                  <a:srgbClr val="000000"/>
                </a:solidFill>
              </a:rPr>
              <a:t>Notas</a:t>
            </a:r>
            <a:r>
              <a:rPr b="1">
                <a:solidFill>
                  <a:srgbClr val="000000"/>
                </a:solidFill>
              </a:rPr>
              <a:t> del </a:t>
            </a:r>
            <a:r>
              <a:rPr lang="en-US" b="1" err="1">
                <a:solidFill>
                  <a:srgbClr val="000000"/>
                </a:solidFill>
              </a:rPr>
              <a:t>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Al final de </a:t>
            </a:r>
            <a:r>
              <a:rPr lang="en-US" err="1"/>
              <a:t>este</a:t>
            </a:r>
            <a:r>
              <a:t> </a:t>
            </a:r>
            <a:r>
              <a:rPr lang="en-US" err="1"/>
              <a:t>tema</a:t>
            </a:r>
            <a:r>
              <a:t>, </a:t>
            </a:r>
            <a:r>
              <a:rPr lang="en-US" err="1"/>
              <a:t>podrá</a:t>
            </a:r>
            <a:r>
              <a:t>:</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rPr lang="en-US" err="1"/>
              <a:t>Describir</a:t>
            </a:r>
            <a:r>
              <a:t> Medicare y para </a:t>
            </a:r>
            <a:r>
              <a:rPr lang="en-US" err="1"/>
              <a:t>quién</a:t>
            </a:r>
            <a:r>
              <a:t> es</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rPr lang="en-US" err="1"/>
              <a:t>Identificar</a:t>
            </a:r>
            <a:r>
              <a:t> las partes de Medicare y </a:t>
            </a:r>
            <a:r>
              <a:rPr lang="en-US" err="1"/>
              <a:t>explicar</a:t>
            </a:r>
            <a:r>
              <a:t> las </a:t>
            </a:r>
            <a:r>
              <a:rPr lang="en-US" err="1"/>
              <a:t>opciones</a:t>
            </a:r>
            <a:r>
              <a:t> de </a:t>
            </a:r>
            <a:r>
              <a:rPr lang="en-US" err="1"/>
              <a:t>cobertura</a:t>
            </a:r>
            <a:endParaRP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rPr lang="en-US" err="1"/>
              <a:t>Explicar</a:t>
            </a:r>
            <a:r>
              <a:t> </a:t>
            </a:r>
            <a:r>
              <a:rPr lang="en-US" err="1"/>
              <a:t>cómo</a:t>
            </a:r>
            <a:r>
              <a:t> </a:t>
            </a:r>
            <a:r>
              <a:rPr lang="en-US" err="1"/>
              <a:t>funciona</a:t>
            </a:r>
            <a:r>
              <a:t> la </a:t>
            </a:r>
            <a:r>
              <a:rPr lang="en-US" err="1"/>
              <a:t>inscripción</a:t>
            </a:r>
            <a:r>
              <a:t> </a:t>
            </a:r>
            <a:r>
              <a:rPr lang="en-US" err="1"/>
              <a:t>automática</a:t>
            </a:r>
            <a:endParaRP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rPr lang="en-US" err="1"/>
              <a:t>Describir</a:t>
            </a:r>
            <a:r>
              <a:t> </a:t>
            </a:r>
            <a:r>
              <a:rPr lang="en-US" err="1"/>
              <a:t>diversos</a:t>
            </a:r>
            <a:r>
              <a:t> </a:t>
            </a:r>
            <a:r>
              <a:rPr lang="en-US" err="1"/>
              <a:t>períodos</a:t>
            </a:r>
            <a:r>
              <a:t> de </a:t>
            </a:r>
            <a:r>
              <a:rPr lang="en-US" err="1"/>
              <a:t>inscripción</a:t>
            </a:r>
            <a:r>
              <a:t> </a:t>
            </a:r>
            <a:r>
              <a:rPr lang="en-US" err="1"/>
              <a:t>que</a:t>
            </a:r>
            <a:r>
              <a:t> </a:t>
            </a:r>
            <a:r>
              <a:rPr lang="en-US" err="1"/>
              <a:t>puede</a:t>
            </a:r>
            <a:r>
              <a:t> usar para </a:t>
            </a:r>
            <a:r>
              <a:rPr lang="en-US" err="1"/>
              <a:t>unirse</a:t>
            </a:r>
            <a:r>
              <a:t> o </a:t>
            </a:r>
            <a:r>
              <a:rPr lang="en-US" err="1"/>
              <a:t>cambiar</a:t>
            </a:r>
            <a:r>
              <a:t> de plan</a:t>
            </a:r>
          </a:p>
        </p:txBody>
      </p:sp>
    </p:spTree>
    <p:extLst>
      <p:ext uri="{BB962C8B-B14F-4D97-AF65-F5344CB8AC3E}">
        <p14:creationId xmlns:p14="http://schemas.microsoft.com/office/powerpoint/2010/main" val="28667255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94611"/>
            <a:ext cx="5778500" cy="5684519"/>
          </a:xfrm>
        </p:spPr>
        <p:txBody>
          <a:bodyPr/>
          <a:lstStyle/>
          <a:p>
            <a:pPr marL="0" indent="0" defTabSz="966612">
              <a:spcBef>
                <a:spcPts val="634"/>
              </a:spcBef>
              <a:spcAft>
                <a:spcPts val="300"/>
              </a:spcAft>
              <a:buNone/>
              <a:defRPr sz="105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050" b="0" dirty="0">
              <a:latin typeface="Arial" panose="020B0604020202020204" pitchFamily="34" charset="0"/>
              <a:cs typeface="Arial" panose="020B0604020202020204" pitchFamily="34" charset="0"/>
            </a:endParaRPr>
          </a:p>
          <a:p>
            <a:pPr marL="0" indent="0" defTabSz="966612">
              <a:spcBef>
                <a:spcPts val="634"/>
              </a:spcBef>
              <a:spcAft>
                <a:spcPts val="300"/>
              </a:spcAft>
              <a:buNone/>
              <a:defRPr sz="105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634"/>
              </a:spcBef>
              <a:spcAft>
                <a:spcPts val="300"/>
              </a:spcAft>
              <a:buNone/>
              <a:defRPr sz="1050" b="1">
                <a:solidFill>
                  <a:prstClr val="black"/>
                </a:solidFill>
                <a:latin typeface="Arial" panose="020B0604020202020204" pitchFamily="34" charset="0"/>
                <a:cs typeface="Arial" panose="020B0604020202020204" pitchFamily="34" charset="0"/>
              </a:defRPr>
            </a:pPr>
            <a:r>
              <a:rPr dirty="0"/>
              <a:t>Debe </a:t>
            </a:r>
            <a:r>
              <a:rPr dirty="0" err="1"/>
              <a:t>tener</a:t>
            </a:r>
            <a:r>
              <a:rPr dirty="0"/>
              <a:t> la </a:t>
            </a:r>
            <a:r>
              <a:rPr dirty="0" err="1"/>
              <a:t>Parte</a:t>
            </a:r>
            <a:r>
              <a:rPr dirty="0"/>
              <a:t> A y la </a:t>
            </a:r>
            <a:r>
              <a:rPr dirty="0" err="1"/>
              <a:t>Parte</a:t>
            </a:r>
            <a:r>
              <a:rPr dirty="0"/>
              <a:t> B </a:t>
            </a:r>
            <a:r>
              <a:rPr dirty="0" err="1"/>
              <a:t>si</a:t>
            </a:r>
            <a:r>
              <a:rPr dirty="0"/>
              <a:t>:</a:t>
            </a:r>
          </a:p>
          <a:p>
            <a:pPr marL="125525" lvl="1" indent="-125525" defTabSz="966612">
              <a:spcAft>
                <a:spcPts val="300"/>
              </a:spcAft>
              <a:buFont typeface="Wingdings" panose="05000000000000000000" pitchFamily="2" charset="2"/>
              <a:buChar char="§"/>
              <a:tabLst>
                <a:tab pos="125861" algn="l"/>
              </a:tabLst>
              <a:defRPr sz="1050">
                <a:solidFill>
                  <a:prstClr val="black"/>
                </a:solidFill>
                <a:latin typeface="Arial" panose="020B0604020202020204" pitchFamily="34" charset="0"/>
                <a:cs typeface="Arial" panose="020B0604020202020204" pitchFamily="34" charset="0"/>
              </a:defRPr>
            </a:pPr>
            <a:r>
              <a:rPr dirty="0" err="1"/>
              <a:t>Quiere</a:t>
            </a:r>
            <a:r>
              <a:rPr dirty="0"/>
              <a:t> </a:t>
            </a:r>
            <a:r>
              <a:rPr dirty="0" err="1"/>
              <a:t>comprar</a:t>
            </a:r>
            <a:r>
              <a:rPr dirty="0"/>
              <a:t> </a:t>
            </a:r>
            <a:r>
              <a:rPr dirty="0" err="1"/>
              <a:t>una</a:t>
            </a:r>
            <a:r>
              <a:rPr dirty="0"/>
              <a:t> </a:t>
            </a:r>
            <a:r>
              <a:rPr dirty="0" err="1"/>
              <a:t>póliza</a:t>
            </a:r>
            <a:r>
              <a:rPr dirty="0"/>
              <a:t> de </a:t>
            </a:r>
            <a:r>
              <a:rPr dirty="0" err="1"/>
              <a:t>seguro</a:t>
            </a:r>
            <a:r>
              <a:rPr dirty="0"/>
              <a:t> </a:t>
            </a:r>
            <a:r>
              <a:rPr lang="en-US" dirty="0" err="1"/>
              <a:t>suplementario</a:t>
            </a:r>
            <a:r>
              <a:rPr dirty="0"/>
              <a:t> de Medicare (Medigap).</a:t>
            </a:r>
          </a:p>
          <a:p>
            <a:pPr marL="125525" lvl="1" indent="-125525" defTabSz="966612">
              <a:spcAft>
                <a:spcPts val="300"/>
              </a:spcAft>
              <a:buFont typeface="Wingdings" panose="05000000000000000000" pitchFamily="2" charset="2"/>
              <a:buChar char="§"/>
              <a:tabLst>
                <a:tab pos="125861" algn="l"/>
              </a:tabLst>
              <a:defRPr sz="1050">
                <a:solidFill>
                  <a:prstClr val="black"/>
                </a:solidFill>
                <a:latin typeface="Arial" panose="020B0604020202020204" pitchFamily="34" charset="0"/>
                <a:cs typeface="Arial" panose="020B0604020202020204" pitchFamily="34" charset="0"/>
              </a:defRPr>
            </a:pPr>
            <a:r>
              <a:rPr dirty="0" err="1"/>
              <a:t>Quiere</a:t>
            </a:r>
            <a:r>
              <a:rPr dirty="0"/>
              <a:t> </a:t>
            </a:r>
            <a:r>
              <a:rPr dirty="0" err="1"/>
              <a:t>unirse</a:t>
            </a:r>
            <a:r>
              <a:rPr dirty="0"/>
              <a:t> a un plan Medicare Advantage.</a:t>
            </a:r>
          </a:p>
          <a:p>
            <a:pPr marL="125834" lvl="1" indent="-125834" defTabSz="966612">
              <a:spcAft>
                <a:spcPts val="300"/>
              </a:spcAft>
              <a:buFont typeface="Wingdings" panose="05000000000000000000" pitchFamily="2" charset="2"/>
              <a:buChar char="§"/>
              <a:tabLst>
                <a:tab pos="125861" algn="l"/>
              </a:tabLst>
              <a:defRPr sz="1050">
                <a:solidFill>
                  <a:prstClr val="black"/>
                </a:solidFill>
                <a:latin typeface="Arial" panose="020B0604020202020204" pitchFamily="34" charset="0"/>
                <a:cs typeface="Arial" panose="020B0604020202020204" pitchFamily="34" charset="0"/>
              </a:defRPr>
            </a:pPr>
            <a:r>
              <a:rPr dirty="0"/>
              <a:t>Es </a:t>
            </a:r>
            <a:r>
              <a:rPr dirty="0" err="1"/>
              <a:t>elegible</a:t>
            </a:r>
            <a:r>
              <a:rPr dirty="0"/>
              <a:t> para TRICARE For Life (TFL). TFL </a:t>
            </a:r>
            <a:r>
              <a:rPr dirty="0" err="1"/>
              <a:t>proporciona</a:t>
            </a:r>
            <a:r>
              <a:rPr dirty="0"/>
              <a:t> </a:t>
            </a:r>
            <a:r>
              <a:rPr dirty="0" err="1"/>
              <a:t>cobertura</a:t>
            </a:r>
            <a:r>
              <a:rPr dirty="0"/>
              <a:t> </a:t>
            </a:r>
            <a:r>
              <a:rPr dirty="0" err="1"/>
              <a:t>médica</a:t>
            </a:r>
            <a:r>
              <a:rPr dirty="0"/>
              <a:t> </a:t>
            </a:r>
            <a:r>
              <a:rPr dirty="0" err="1"/>
              <a:t>ampliada</a:t>
            </a:r>
            <a:r>
              <a:rPr dirty="0"/>
              <a:t> a </a:t>
            </a:r>
            <a:r>
              <a:rPr dirty="0" err="1"/>
              <a:t>los</a:t>
            </a:r>
            <a:r>
              <a:rPr dirty="0"/>
              <a:t> </a:t>
            </a:r>
            <a:r>
              <a:rPr dirty="0" err="1"/>
              <a:t>jubilados</a:t>
            </a:r>
            <a:r>
              <a:rPr dirty="0"/>
              <a:t> de </a:t>
            </a:r>
            <a:r>
              <a:rPr dirty="0" err="1"/>
              <a:t>los</a:t>
            </a:r>
            <a:r>
              <a:rPr dirty="0"/>
              <a:t> </a:t>
            </a:r>
            <a:r>
              <a:rPr dirty="0" err="1"/>
              <a:t>servicios</a:t>
            </a:r>
            <a:r>
              <a:rPr dirty="0"/>
              <a:t> </a:t>
            </a:r>
            <a:r>
              <a:rPr dirty="0" err="1"/>
              <a:t>uniformados</a:t>
            </a:r>
            <a:r>
              <a:rPr dirty="0"/>
              <a:t> </a:t>
            </a:r>
            <a:r>
              <a:rPr dirty="0" err="1"/>
              <a:t>elegibles</a:t>
            </a:r>
            <a:r>
              <a:rPr dirty="0"/>
              <a:t> para Medicare de 65 </a:t>
            </a:r>
            <a:r>
              <a:rPr dirty="0" err="1"/>
              <a:t>años</a:t>
            </a:r>
            <a:r>
              <a:rPr dirty="0"/>
              <a:t> o </a:t>
            </a:r>
            <a:r>
              <a:rPr dirty="0" err="1"/>
              <a:t>más</a:t>
            </a:r>
            <a:r>
              <a:rPr dirty="0"/>
              <a:t>, a sus </a:t>
            </a:r>
            <a:r>
              <a:rPr dirty="0" err="1"/>
              <a:t>familiares</a:t>
            </a:r>
            <a:r>
              <a:rPr dirty="0"/>
              <a:t> y </a:t>
            </a:r>
            <a:r>
              <a:rPr dirty="0" err="1"/>
              <a:t>sobrevivientes</a:t>
            </a:r>
            <a:r>
              <a:rPr dirty="0"/>
              <a:t> </a:t>
            </a:r>
            <a:r>
              <a:rPr dirty="0" err="1"/>
              <a:t>elegibles</a:t>
            </a:r>
            <a:r>
              <a:rPr dirty="0"/>
              <a:t>, y a </a:t>
            </a:r>
            <a:r>
              <a:rPr dirty="0" err="1"/>
              <a:t>ciertos</a:t>
            </a:r>
            <a:r>
              <a:rPr dirty="0"/>
              <a:t> </a:t>
            </a:r>
            <a:r>
              <a:rPr dirty="0" err="1"/>
              <a:t>excónyuges</a:t>
            </a:r>
            <a:r>
              <a:rPr dirty="0"/>
              <a:t>. Sin embargo, </a:t>
            </a:r>
            <a:r>
              <a:rPr dirty="0" err="1"/>
              <a:t>si</a:t>
            </a:r>
            <a:r>
              <a:rPr dirty="0"/>
              <a:t> </a:t>
            </a:r>
            <a:r>
              <a:rPr dirty="0" err="1"/>
              <a:t>usted</a:t>
            </a:r>
            <a:r>
              <a:rPr dirty="0"/>
              <a:t> es un </a:t>
            </a:r>
            <a:r>
              <a:rPr dirty="0" err="1"/>
              <a:t>miembro</a:t>
            </a:r>
            <a:r>
              <a:rPr dirty="0"/>
              <a:t> </a:t>
            </a:r>
            <a:r>
              <a:rPr dirty="0" err="1"/>
              <a:t>en</a:t>
            </a:r>
            <a:r>
              <a:rPr dirty="0"/>
              <a:t> </a:t>
            </a:r>
            <a:r>
              <a:rPr dirty="0" err="1"/>
              <a:t>servicio</a:t>
            </a:r>
            <a:r>
              <a:rPr dirty="0"/>
              <a:t> </a:t>
            </a:r>
            <a:r>
              <a:rPr dirty="0" err="1"/>
              <a:t>activo</a:t>
            </a:r>
            <a:r>
              <a:rPr dirty="0"/>
              <a:t>, o </a:t>
            </a:r>
            <a:r>
              <a:rPr dirty="0" err="1"/>
              <a:t>el</a:t>
            </a:r>
            <a:r>
              <a:rPr dirty="0"/>
              <a:t> </a:t>
            </a:r>
            <a:r>
              <a:rPr dirty="0" err="1"/>
              <a:t>cónyuge</a:t>
            </a:r>
            <a:r>
              <a:rPr dirty="0"/>
              <a:t> o </a:t>
            </a:r>
            <a:r>
              <a:rPr dirty="0" err="1"/>
              <a:t>hijo</a:t>
            </a:r>
            <a:r>
              <a:rPr dirty="0"/>
              <a:t> </a:t>
            </a:r>
            <a:r>
              <a:rPr dirty="0" err="1"/>
              <a:t>dependiente</a:t>
            </a:r>
            <a:r>
              <a:rPr dirty="0"/>
              <a:t> de un </a:t>
            </a:r>
            <a:r>
              <a:rPr dirty="0" err="1"/>
              <a:t>miembro</a:t>
            </a:r>
            <a:r>
              <a:rPr dirty="0"/>
              <a:t> </a:t>
            </a:r>
            <a:r>
              <a:rPr dirty="0" err="1"/>
              <a:t>en</a:t>
            </a:r>
            <a:r>
              <a:rPr dirty="0"/>
              <a:t> </a:t>
            </a:r>
            <a:r>
              <a:rPr dirty="0" err="1"/>
              <a:t>servicio</a:t>
            </a:r>
            <a:r>
              <a:rPr dirty="0"/>
              <a:t> </a:t>
            </a:r>
            <a:r>
              <a:rPr dirty="0" err="1"/>
              <a:t>activo</a:t>
            </a:r>
            <a:r>
              <a:rPr dirty="0"/>
              <a:t>, es </a:t>
            </a:r>
            <a:r>
              <a:rPr dirty="0" err="1"/>
              <a:t>posible</a:t>
            </a:r>
            <a:r>
              <a:rPr dirty="0"/>
              <a:t> </a:t>
            </a:r>
            <a:r>
              <a:rPr dirty="0" err="1"/>
              <a:t>que</a:t>
            </a:r>
            <a:r>
              <a:rPr dirty="0"/>
              <a:t> </a:t>
            </a:r>
            <a:r>
              <a:rPr dirty="0" err="1"/>
              <a:t>desee</a:t>
            </a:r>
            <a:r>
              <a:rPr dirty="0"/>
              <a:t> </a:t>
            </a:r>
            <a:r>
              <a:rPr dirty="0" err="1"/>
              <a:t>inscribirse</a:t>
            </a:r>
            <a:r>
              <a:rPr dirty="0"/>
              <a:t> </a:t>
            </a:r>
            <a:r>
              <a:rPr dirty="0" err="1"/>
              <a:t>en</a:t>
            </a:r>
            <a:r>
              <a:rPr dirty="0"/>
              <a:t> la </a:t>
            </a:r>
            <a:r>
              <a:rPr dirty="0" err="1"/>
              <a:t>Parte</a:t>
            </a:r>
            <a:r>
              <a:rPr dirty="0"/>
              <a:t> A, </a:t>
            </a:r>
            <a:r>
              <a:rPr dirty="0" err="1"/>
              <a:t>pero</a:t>
            </a:r>
            <a:r>
              <a:rPr dirty="0"/>
              <a:t> no </a:t>
            </a:r>
            <a:r>
              <a:rPr dirty="0" err="1"/>
              <a:t>tiene</a:t>
            </a:r>
            <a:r>
              <a:rPr dirty="0"/>
              <a:t> </a:t>
            </a:r>
            <a:r>
              <a:rPr dirty="0" err="1"/>
              <a:t>que</a:t>
            </a:r>
            <a:r>
              <a:rPr dirty="0"/>
              <a:t> </a:t>
            </a:r>
            <a:r>
              <a:rPr dirty="0" err="1"/>
              <a:t>inscribirse</a:t>
            </a:r>
            <a:r>
              <a:rPr dirty="0"/>
              <a:t> </a:t>
            </a:r>
            <a:r>
              <a:rPr dirty="0" err="1"/>
              <a:t>en</a:t>
            </a:r>
            <a:r>
              <a:rPr dirty="0"/>
              <a:t> la </a:t>
            </a:r>
            <a:r>
              <a:rPr dirty="0" err="1"/>
              <a:t>Parte</a:t>
            </a:r>
            <a:r>
              <a:rPr dirty="0"/>
              <a:t> B para </a:t>
            </a:r>
            <a:r>
              <a:rPr dirty="0" err="1"/>
              <a:t>mantener</a:t>
            </a:r>
            <a:r>
              <a:rPr dirty="0"/>
              <a:t> </a:t>
            </a:r>
            <a:r>
              <a:rPr dirty="0" err="1"/>
              <a:t>su</a:t>
            </a:r>
            <a:r>
              <a:rPr dirty="0"/>
              <a:t> </a:t>
            </a:r>
            <a:r>
              <a:rPr dirty="0" err="1"/>
              <a:t>cobertura</a:t>
            </a:r>
            <a:r>
              <a:rPr dirty="0"/>
              <a:t> de TRICARE. Cuando </a:t>
            </a:r>
            <a:r>
              <a:rPr dirty="0" err="1"/>
              <a:t>el</a:t>
            </a:r>
            <a:r>
              <a:rPr dirty="0"/>
              <a:t> </a:t>
            </a:r>
            <a:r>
              <a:rPr dirty="0" err="1"/>
              <a:t>miembro</a:t>
            </a:r>
            <a:r>
              <a:rPr dirty="0"/>
              <a:t> </a:t>
            </a:r>
            <a:r>
              <a:rPr dirty="0" err="1"/>
              <a:t>en</a:t>
            </a:r>
            <a:r>
              <a:rPr dirty="0"/>
              <a:t> </a:t>
            </a:r>
            <a:r>
              <a:rPr dirty="0" err="1"/>
              <a:t>servicio</a:t>
            </a:r>
            <a:r>
              <a:rPr dirty="0"/>
              <a:t> </a:t>
            </a:r>
            <a:r>
              <a:rPr dirty="0" err="1"/>
              <a:t>activo</a:t>
            </a:r>
            <a:r>
              <a:rPr dirty="0"/>
              <a:t> se </a:t>
            </a:r>
            <a:r>
              <a:rPr dirty="0" err="1"/>
              <a:t>jubila</a:t>
            </a:r>
            <a:r>
              <a:rPr dirty="0"/>
              <a:t> y la </a:t>
            </a:r>
            <a:r>
              <a:rPr dirty="0" err="1"/>
              <a:t>cobertura</a:t>
            </a:r>
            <a:r>
              <a:rPr dirty="0"/>
              <a:t> cambia a TFL, </a:t>
            </a:r>
            <a:r>
              <a:rPr dirty="0" err="1"/>
              <a:t>debe</a:t>
            </a:r>
            <a:r>
              <a:rPr dirty="0"/>
              <a:t> </a:t>
            </a:r>
            <a:r>
              <a:rPr dirty="0" err="1"/>
              <a:t>inscribirse</a:t>
            </a:r>
            <a:r>
              <a:rPr dirty="0"/>
              <a:t> </a:t>
            </a:r>
            <a:r>
              <a:rPr dirty="0" err="1"/>
              <a:t>en</a:t>
            </a:r>
            <a:r>
              <a:rPr dirty="0"/>
              <a:t> la </a:t>
            </a:r>
            <a:r>
              <a:rPr dirty="0" err="1"/>
              <a:t>Parte</a:t>
            </a:r>
            <a:r>
              <a:rPr dirty="0"/>
              <a:t> A y la </a:t>
            </a:r>
            <a:r>
              <a:rPr dirty="0" err="1"/>
              <a:t>Parte</a:t>
            </a:r>
            <a:r>
              <a:rPr dirty="0"/>
              <a:t> B para </a:t>
            </a:r>
            <a:r>
              <a:rPr dirty="0" err="1"/>
              <a:t>mantener</a:t>
            </a:r>
            <a:r>
              <a:rPr dirty="0"/>
              <a:t> </a:t>
            </a:r>
            <a:r>
              <a:rPr dirty="0" err="1"/>
              <a:t>su</a:t>
            </a:r>
            <a:r>
              <a:rPr dirty="0"/>
              <a:t> </a:t>
            </a:r>
            <a:r>
              <a:rPr dirty="0" err="1"/>
              <a:t>cobertura</a:t>
            </a:r>
            <a:r>
              <a:rPr dirty="0"/>
              <a:t> de TFL. Para </a:t>
            </a:r>
            <a:r>
              <a:rPr dirty="0" err="1"/>
              <a:t>obtener</a:t>
            </a:r>
            <a:r>
              <a:rPr dirty="0"/>
              <a:t> </a:t>
            </a:r>
            <a:r>
              <a:rPr dirty="0" err="1"/>
              <a:t>más</a:t>
            </a:r>
            <a:r>
              <a:rPr dirty="0"/>
              <a:t> </a:t>
            </a:r>
            <a:r>
              <a:rPr dirty="0" err="1"/>
              <a:t>información</a:t>
            </a:r>
            <a:r>
              <a:rPr dirty="0"/>
              <a:t>, </a:t>
            </a:r>
            <a:r>
              <a:rPr dirty="0" err="1"/>
              <a:t>visite</a:t>
            </a:r>
            <a:r>
              <a:rPr dirty="0"/>
              <a:t> </a:t>
            </a:r>
            <a:r>
              <a:rPr dirty="0">
                <a:hlinkClick r:id="rId3"/>
              </a:rPr>
              <a:t>tricare.mil/</a:t>
            </a:r>
            <a:r>
              <a:rPr dirty="0" err="1">
                <a:hlinkClick r:id="rId3"/>
              </a:rPr>
              <a:t>mybenefit</a:t>
            </a:r>
            <a:r>
              <a:rPr dirty="0"/>
              <a:t>.</a:t>
            </a:r>
          </a:p>
          <a:p>
            <a:pPr marL="125834" lvl="1" indent="-125834" defTabSz="966612">
              <a:spcAft>
                <a:spcPts val="300"/>
              </a:spcAft>
              <a:buFont typeface="Wingdings" panose="05000000000000000000" pitchFamily="2" charset="2"/>
              <a:buChar char="§"/>
              <a:tabLst>
                <a:tab pos="125861" algn="l"/>
              </a:tabLst>
              <a:defRPr sz="1050">
                <a:latin typeface="Arial" panose="020B0604020202020204" pitchFamily="34" charset="0"/>
                <a:cs typeface="Arial" panose="020B0604020202020204" pitchFamily="34" charset="0"/>
              </a:defRPr>
            </a:pPr>
            <a:r>
              <a:rPr dirty="0">
                <a:solidFill>
                  <a:prstClr val="black"/>
                </a:solidFill>
              </a:rPr>
              <a:t>Es </a:t>
            </a:r>
            <a:r>
              <a:rPr dirty="0" err="1">
                <a:solidFill>
                  <a:prstClr val="black"/>
                </a:solidFill>
              </a:rPr>
              <a:t>elegible</a:t>
            </a:r>
            <a:r>
              <a:rPr dirty="0">
                <a:solidFill>
                  <a:prstClr val="black"/>
                </a:solidFill>
              </a:rPr>
              <a:t> para </a:t>
            </a:r>
            <a:r>
              <a:rPr dirty="0" err="1">
                <a:solidFill>
                  <a:prstClr val="black"/>
                </a:solidFill>
              </a:rPr>
              <a:t>el</a:t>
            </a:r>
            <a:r>
              <a:rPr dirty="0">
                <a:solidFill>
                  <a:prstClr val="black"/>
                </a:solidFill>
              </a:rPr>
              <a:t> </a:t>
            </a:r>
            <a:r>
              <a:rPr dirty="0" err="1">
                <a:solidFill>
                  <a:prstClr val="black"/>
                </a:solidFill>
              </a:rPr>
              <a:t>Programa</a:t>
            </a:r>
            <a:r>
              <a:rPr dirty="0">
                <a:solidFill>
                  <a:prstClr val="black"/>
                </a:solidFill>
              </a:rPr>
              <a:t> Civil de Salud y Medicina del Departamento de </a:t>
            </a:r>
            <a:r>
              <a:rPr dirty="0" err="1">
                <a:solidFill>
                  <a:prstClr val="black"/>
                </a:solidFill>
              </a:rPr>
              <a:t>Asuntos</a:t>
            </a:r>
            <a:r>
              <a:rPr dirty="0">
                <a:solidFill>
                  <a:prstClr val="black"/>
                </a:solidFill>
              </a:rPr>
              <a:t> para </a:t>
            </a:r>
            <a:r>
              <a:rPr dirty="0" err="1">
                <a:solidFill>
                  <a:prstClr val="black"/>
                </a:solidFill>
              </a:rPr>
              <a:t>los</a:t>
            </a:r>
            <a:r>
              <a:rPr dirty="0">
                <a:solidFill>
                  <a:prstClr val="black"/>
                </a:solidFill>
              </a:rPr>
              <a:t> </a:t>
            </a:r>
            <a:r>
              <a:rPr dirty="0" err="1">
                <a:solidFill>
                  <a:prstClr val="black"/>
                </a:solidFill>
              </a:rPr>
              <a:t>Veteranos</a:t>
            </a:r>
            <a:r>
              <a:rPr dirty="0">
                <a:solidFill>
                  <a:prstClr val="black"/>
                </a:solidFill>
              </a:rPr>
              <a:t> (CHAMPVA). </a:t>
            </a:r>
            <a:r>
              <a:rPr dirty="0">
                <a:effectLst/>
              </a:rPr>
              <a:t>El CHAMPVA es un </a:t>
            </a:r>
            <a:r>
              <a:rPr dirty="0" err="1">
                <a:effectLst/>
              </a:rPr>
              <a:t>programa</a:t>
            </a:r>
            <a:r>
              <a:rPr dirty="0">
                <a:effectLst/>
              </a:rPr>
              <a:t> de </a:t>
            </a:r>
            <a:r>
              <a:rPr dirty="0" err="1">
                <a:effectLst/>
              </a:rPr>
              <a:t>beneficios</a:t>
            </a:r>
            <a:r>
              <a:rPr dirty="0">
                <a:effectLst/>
              </a:rPr>
              <a:t> de </a:t>
            </a:r>
            <a:r>
              <a:rPr dirty="0" err="1">
                <a:effectLst/>
              </a:rPr>
              <a:t>salud</a:t>
            </a:r>
            <a:r>
              <a:rPr dirty="0">
                <a:effectLst/>
              </a:rPr>
              <a:t> de VA para </a:t>
            </a:r>
            <a:r>
              <a:rPr dirty="0" err="1">
                <a:effectLst/>
              </a:rPr>
              <a:t>los</a:t>
            </a:r>
            <a:r>
              <a:rPr dirty="0">
                <a:effectLst/>
              </a:rPr>
              <a:t> </a:t>
            </a:r>
            <a:r>
              <a:rPr dirty="0" err="1">
                <a:effectLst/>
              </a:rPr>
              <a:t>cónyuges</a:t>
            </a:r>
            <a:r>
              <a:rPr dirty="0">
                <a:effectLst/>
              </a:rPr>
              <a:t>, </a:t>
            </a:r>
            <a:r>
              <a:rPr dirty="0" err="1">
                <a:effectLst/>
              </a:rPr>
              <a:t>dependientes</a:t>
            </a:r>
            <a:r>
              <a:rPr dirty="0">
                <a:effectLst/>
              </a:rPr>
              <a:t> y </a:t>
            </a:r>
            <a:r>
              <a:rPr dirty="0" err="1">
                <a:effectLst/>
              </a:rPr>
              <a:t>sobrevivientes</a:t>
            </a:r>
            <a:r>
              <a:rPr dirty="0">
                <a:effectLst/>
              </a:rPr>
              <a:t> de </a:t>
            </a:r>
            <a:r>
              <a:rPr dirty="0" err="1">
                <a:effectLst/>
              </a:rPr>
              <a:t>veteranos</a:t>
            </a:r>
            <a:r>
              <a:rPr dirty="0">
                <a:effectLst/>
              </a:rPr>
              <a:t> </a:t>
            </a:r>
            <a:r>
              <a:rPr dirty="0" err="1">
                <a:effectLst/>
              </a:rPr>
              <a:t>que</a:t>
            </a:r>
            <a:r>
              <a:rPr dirty="0">
                <a:effectLst/>
              </a:rPr>
              <a:t> </a:t>
            </a:r>
            <a:r>
              <a:rPr dirty="0" err="1">
                <a:effectLst/>
              </a:rPr>
              <a:t>cumplen</a:t>
            </a:r>
            <a:r>
              <a:rPr dirty="0">
                <a:effectLst/>
              </a:rPr>
              <a:t> </a:t>
            </a:r>
            <a:r>
              <a:rPr dirty="0" err="1">
                <a:effectLst/>
              </a:rPr>
              <a:t>ciertos</a:t>
            </a:r>
            <a:r>
              <a:rPr dirty="0">
                <a:effectLst/>
              </a:rPr>
              <a:t> </a:t>
            </a:r>
            <a:r>
              <a:rPr dirty="0" err="1">
                <a:effectLst/>
              </a:rPr>
              <a:t>requisitos</a:t>
            </a:r>
            <a:r>
              <a:rPr dirty="0">
                <a:effectLst/>
              </a:rPr>
              <a:t> de </a:t>
            </a:r>
            <a:r>
              <a:rPr dirty="0" err="1">
                <a:effectLst/>
              </a:rPr>
              <a:t>discapacidad</a:t>
            </a:r>
            <a:r>
              <a:rPr dirty="0">
                <a:effectLst/>
              </a:rPr>
              <a:t> </a:t>
            </a:r>
            <a:r>
              <a:rPr dirty="0" err="1">
                <a:effectLst/>
              </a:rPr>
              <a:t>relacionada</a:t>
            </a:r>
            <a:r>
              <a:rPr dirty="0">
                <a:effectLst/>
              </a:rPr>
              <a:t> con </a:t>
            </a:r>
            <a:r>
              <a:rPr dirty="0" err="1">
                <a:effectLst/>
              </a:rPr>
              <a:t>el</a:t>
            </a:r>
            <a:r>
              <a:rPr dirty="0">
                <a:effectLst/>
              </a:rPr>
              <a:t> </a:t>
            </a:r>
            <a:r>
              <a:rPr dirty="0" err="1">
                <a:effectLst/>
              </a:rPr>
              <a:t>servicio</a:t>
            </a:r>
            <a:r>
              <a:rPr dirty="0">
                <a:effectLst/>
              </a:rPr>
              <a:t>.</a:t>
            </a:r>
            <a:endParaRPr sz="1050" dirty="0">
              <a:solidFill>
                <a:prstClr val="black"/>
              </a:solidFill>
              <a:latin typeface="Arial" panose="020B0604020202020204" pitchFamily="34" charset="0"/>
              <a:cs typeface="Arial" panose="020B0604020202020204" pitchFamily="34" charset="0"/>
            </a:endParaRPr>
          </a:p>
          <a:p>
            <a:pPr marL="125525" lvl="1" indent="-125525" defTabSz="966612">
              <a:spcAft>
                <a:spcPts val="300"/>
              </a:spcAft>
              <a:buFont typeface="Wingdings" panose="05000000000000000000" pitchFamily="2" charset="2"/>
              <a:buChar char="§"/>
              <a:tabLst>
                <a:tab pos="125861" algn="l"/>
              </a:tabLst>
              <a:defRPr sz="1050">
                <a:solidFill>
                  <a:prstClr val="black"/>
                </a:solidFill>
                <a:latin typeface="Arial" panose="020B0604020202020204" pitchFamily="34" charset="0"/>
                <a:cs typeface="Arial" panose="020B0604020202020204" pitchFamily="34" charset="0"/>
              </a:defRPr>
            </a:pPr>
            <a:r>
              <a:rPr dirty="0"/>
              <a:t>Su </a:t>
            </a:r>
            <a:r>
              <a:rPr dirty="0" err="1"/>
              <a:t>cobertura</a:t>
            </a:r>
            <a:r>
              <a:rPr dirty="0"/>
              <a:t> del </a:t>
            </a:r>
            <a:r>
              <a:rPr dirty="0" err="1"/>
              <a:t>empleador</a:t>
            </a:r>
            <a:r>
              <a:rPr dirty="0"/>
              <a:t> </a:t>
            </a:r>
            <a:r>
              <a:rPr dirty="0" err="1"/>
              <a:t>requiere</a:t>
            </a:r>
            <a:r>
              <a:rPr dirty="0"/>
              <a:t> </a:t>
            </a:r>
            <a:r>
              <a:rPr dirty="0" err="1"/>
              <a:t>que</a:t>
            </a:r>
            <a:r>
              <a:rPr dirty="0"/>
              <a:t> </a:t>
            </a:r>
            <a:r>
              <a:rPr dirty="0" err="1"/>
              <a:t>usted</a:t>
            </a:r>
            <a:r>
              <a:rPr dirty="0"/>
              <a:t> o </a:t>
            </a:r>
            <a:r>
              <a:rPr dirty="0" err="1"/>
              <a:t>su</a:t>
            </a:r>
            <a:r>
              <a:rPr dirty="0"/>
              <a:t> </a:t>
            </a:r>
            <a:r>
              <a:rPr dirty="0" err="1"/>
              <a:t>cónyuge</a:t>
            </a:r>
            <a:r>
              <a:rPr dirty="0"/>
              <a:t>/familiar la </a:t>
            </a:r>
            <a:r>
              <a:rPr dirty="0" err="1"/>
              <a:t>tengan</a:t>
            </a:r>
            <a:r>
              <a:rPr dirty="0"/>
              <a:t> </a:t>
            </a:r>
            <a:r>
              <a:rPr dirty="0" err="1"/>
              <a:t>porque</a:t>
            </a:r>
            <a:r>
              <a:rPr dirty="0"/>
              <a:t> la </a:t>
            </a:r>
            <a:r>
              <a:rPr dirty="0" err="1"/>
              <a:t>empresa</a:t>
            </a:r>
            <a:r>
              <a:rPr dirty="0"/>
              <a:t> </a:t>
            </a:r>
            <a:r>
              <a:rPr dirty="0" err="1"/>
              <a:t>tiene</a:t>
            </a:r>
            <a:r>
              <a:rPr dirty="0"/>
              <a:t> </a:t>
            </a:r>
            <a:r>
              <a:rPr dirty="0" err="1"/>
              <a:t>menos</a:t>
            </a:r>
            <a:r>
              <a:rPr dirty="0"/>
              <a:t> de 20 </a:t>
            </a:r>
            <a:r>
              <a:rPr dirty="0" err="1"/>
              <a:t>empleados</a:t>
            </a:r>
            <a:r>
              <a:rPr dirty="0"/>
              <a:t> (</a:t>
            </a:r>
            <a:r>
              <a:rPr dirty="0" err="1"/>
              <a:t>hable</a:t>
            </a:r>
            <a:r>
              <a:rPr dirty="0"/>
              <a:t> con </a:t>
            </a:r>
            <a:r>
              <a:rPr dirty="0" err="1"/>
              <a:t>su</a:t>
            </a:r>
            <a:r>
              <a:rPr dirty="0"/>
              <a:t> </a:t>
            </a:r>
            <a:r>
              <a:rPr dirty="0" err="1"/>
              <a:t>empleador</a:t>
            </a:r>
            <a:r>
              <a:rPr dirty="0"/>
              <a:t> o </a:t>
            </a:r>
            <a:r>
              <a:rPr dirty="0" err="1"/>
              <a:t>administrador</a:t>
            </a:r>
            <a:r>
              <a:rPr dirty="0"/>
              <a:t> de </a:t>
            </a:r>
            <a:r>
              <a:rPr dirty="0" err="1"/>
              <a:t>beneficios</a:t>
            </a:r>
            <a:r>
              <a:rPr dirty="0"/>
              <a:t> del </a:t>
            </a:r>
            <a:r>
              <a:rPr dirty="0" err="1"/>
              <a:t>sindicato</a:t>
            </a:r>
            <a:r>
              <a:rPr dirty="0"/>
              <a:t>).</a:t>
            </a:r>
          </a:p>
          <a:p>
            <a:pPr marL="0" indent="0">
              <a:spcBef>
                <a:spcPts val="634"/>
              </a:spcBef>
              <a:spcAft>
                <a:spcPts val="300"/>
              </a:spcAft>
              <a:buNone/>
              <a:defRPr sz="1050">
                <a:latin typeface="Arial" panose="020B0604020202020204" pitchFamily="34" charset="0"/>
                <a:cs typeface="Arial" panose="020B0604020202020204" pitchFamily="34" charset="0"/>
              </a:defRPr>
            </a:pPr>
            <a:r>
              <a:rPr b="1" dirty="0">
                <a:solidFill>
                  <a:prstClr val="black"/>
                </a:solidFill>
              </a:rPr>
              <a:t>NOTA</a:t>
            </a:r>
            <a:r>
              <a:rPr dirty="0">
                <a:solidFill>
                  <a:prstClr val="black"/>
                </a:solidFill>
              </a:rPr>
              <a:t>: </a:t>
            </a:r>
            <a:r>
              <a:rPr dirty="0"/>
              <a:t>Si </a:t>
            </a:r>
            <a:r>
              <a:rPr dirty="0" err="1"/>
              <a:t>tiene</a:t>
            </a:r>
            <a:r>
              <a:rPr dirty="0"/>
              <a:t> (o </a:t>
            </a:r>
            <a:r>
              <a:rPr dirty="0" err="1"/>
              <a:t>puede</a:t>
            </a:r>
            <a:r>
              <a:rPr dirty="0"/>
              <a:t> </a:t>
            </a:r>
            <a:r>
              <a:rPr dirty="0" err="1"/>
              <a:t>obtener</a:t>
            </a:r>
            <a:r>
              <a:rPr dirty="0"/>
              <a:t>) tanto Medicare </a:t>
            </a:r>
            <a:r>
              <a:rPr dirty="0" err="1"/>
              <a:t>como</a:t>
            </a:r>
            <a:r>
              <a:rPr dirty="0"/>
              <a:t> </a:t>
            </a:r>
            <a:r>
              <a:rPr dirty="0" err="1"/>
              <a:t>beneficios</a:t>
            </a:r>
            <a:r>
              <a:rPr dirty="0"/>
              <a:t> para </a:t>
            </a:r>
            <a:r>
              <a:rPr dirty="0" err="1"/>
              <a:t>veteranos</a:t>
            </a:r>
            <a:r>
              <a:rPr dirty="0"/>
              <a:t>, </a:t>
            </a:r>
            <a:r>
              <a:rPr dirty="0" err="1"/>
              <a:t>puede</a:t>
            </a:r>
            <a:r>
              <a:rPr dirty="0"/>
              <a:t> </a:t>
            </a:r>
            <a:r>
              <a:rPr dirty="0" err="1"/>
              <a:t>obtener</a:t>
            </a:r>
            <a:r>
              <a:rPr dirty="0"/>
              <a:t> </a:t>
            </a:r>
            <a:r>
              <a:rPr dirty="0" err="1"/>
              <a:t>cobertura</a:t>
            </a:r>
            <a:r>
              <a:rPr dirty="0"/>
              <a:t> bajo </a:t>
            </a:r>
            <a:r>
              <a:rPr dirty="0" err="1"/>
              <a:t>cualquiera</a:t>
            </a:r>
            <a:r>
              <a:rPr dirty="0"/>
              <a:t> de </a:t>
            </a:r>
            <a:r>
              <a:rPr dirty="0" err="1"/>
              <a:t>los</a:t>
            </a:r>
            <a:r>
              <a:rPr dirty="0"/>
              <a:t> dos </a:t>
            </a:r>
            <a:r>
              <a:rPr dirty="0" err="1"/>
              <a:t>programas</a:t>
            </a:r>
            <a:r>
              <a:rPr dirty="0"/>
              <a:t>. Sin embargo, Medicare no </a:t>
            </a:r>
            <a:r>
              <a:rPr dirty="0" err="1"/>
              <a:t>paga</a:t>
            </a:r>
            <a:r>
              <a:rPr dirty="0"/>
              <a:t> </a:t>
            </a:r>
            <a:r>
              <a:rPr dirty="0" err="1"/>
              <a:t>por</a:t>
            </a:r>
            <a:r>
              <a:rPr dirty="0"/>
              <a:t> </a:t>
            </a:r>
            <a:r>
              <a:rPr dirty="0" err="1"/>
              <a:t>ninguna</a:t>
            </a:r>
            <a:r>
              <a:rPr dirty="0"/>
              <a:t> </a:t>
            </a:r>
            <a:r>
              <a:rPr dirty="0" err="1"/>
              <a:t>atención</a:t>
            </a:r>
            <a:r>
              <a:rPr dirty="0"/>
              <a:t> </a:t>
            </a:r>
            <a:r>
              <a:rPr dirty="0" err="1"/>
              <a:t>que</a:t>
            </a:r>
            <a:r>
              <a:rPr dirty="0"/>
              <a:t> </a:t>
            </a:r>
            <a:r>
              <a:rPr dirty="0" err="1"/>
              <a:t>reciba</a:t>
            </a:r>
            <a:r>
              <a:rPr dirty="0"/>
              <a:t> </a:t>
            </a:r>
            <a:r>
              <a:rPr dirty="0" err="1"/>
              <a:t>en</a:t>
            </a:r>
            <a:r>
              <a:rPr dirty="0"/>
              <a:t> </a:t>
            </a:r>
            <a:r>
              <a:rPr dirty="0" err="1"/>
              <a:t>instalaciones</a:t>
            </a:r>
            <a:r>
              <a:rPr dirty="0"/>
              <a:t> del Departamento de </a:t>
            </a:r>
            <a:r>
              <a:rPr dirty="0" err="1"/>
              <a:t>Asuntos</a:t>
            </a:r>
            <a:r>
              <a:rPr dirty="0"/>
              <a:t> para </a:t>
            </a:r>
            <a:r>
              <a:rPr dirty="0" err="1"/>
              <a:t>los</a:t>
            </a:r>
            <a:r>
              <a:rPr dirty="0"/>
              <a:t> </a:t>
            </a:r>
            <a:r>
              <a:rPr dirty="0" err="1"/>
              <a:t>Veteranos</a:t>
            </a:r>
            <a:r>
              <a:rPr dirty="0"/>
              <a:t> (VA) de </a:t>
            </a:r>
            <a:r>
              <a:rPr dirty="0" err="1"/>
              <a:t>los</a:t>
            </a:r>
            <a:r>
              <a:rPr dirty="0"/>
              <a:t> EE. UU. Por lo general, Medicare y VA no </a:t>
            </a:r>
            <a:r>
              <a:rPr dirty="0" err="1"/>
              <a:t>pueden</a:t>
            </a:r>
            <a:r>
              <a:rPr dirty="0"/>
              <a:t> </a:t>
            </a:r>
            <a:r>
              <a:rPr dirty="0" err="1"/>
              <a:t>pagar</a:t>
            </a:r>
            <a:r>
              <a:rPr dirty="0"/>
              <a:t> </a:t>
            </a:r>
            <a:r>
              <a:rPr dirty="0" err="1"/>
              <a:t>por</a:t>
            </a:r>
            <a:r>
              <a:rPr dirty="0"/>
              <a:t> </a:t>
            </a:r>
            <a:r>
              <a:rPr dirty="0" err="1"/>
              <a:t>los</a:t>
            </a:r>
            <a:r>
              <a:rPr dirty="0"/>
              <a:t> </a:t>
            </a:r>
            <a:r>
              <a:rPr dirty="0" err="1"/>
              <a:t>mismos</a:t>
            </a:r>
            <a:r>
              <a:rPr dirty="0"/>
              <a:t> </a:t>
            </a:r>
            <a:r>
              <a:rPr dirty="0" err="1"/>
              <a:t>elementos</a:t>
            </a:r>
            <a:r>
              <a:rPr dirty="0"/>
              <a:t> o </a:t>
            </a:r>
            <a:r>
              <a:rPr dirty="0" err="1"/>
              <a:t>servicios</a:t>
            </a:r>
            <a:r>
              <a:rPr dirty="0"/>
              <a:t>. Cada </a:t>
            </a:r>
            <a:r>
              <a:rPr dirty="0" err="1"/>
              <a:t>vez</a:t>
            </a:r>
            <a:r>
              <a:rPr dirty="0"/>
              <a:t> </a:t>
            </a:r>
            <a:r>
              <a:rPr dirty="0" err="1"/>
              <a:t>que</a:t>
            </a:r>
            <a:r>
              <a:rPr dirty="0"/>
              <a:t> </a:t>
            </a:r>
            <a:r>
              <a:rPr dirty="0" err="1"/>
              <a:t>reciba</a:t>
            </a:r>
            <a:r>
              <a:rPr dirty="0"/>
              <a:t> </a:t>
            </a:r>
            <a:r>
              <a:rPr dirty="0" err="1"/>
              <a:t>atención</a:t>
            </a:r>
            <a:r>
              <a:rPr dirty="0"/>
              <a:t> </a:t>
            </a:r>
            <a:r>
              <a:rPr dirty="0" err="1"/>
              <a:t>médica</a:t>
            </a:r>
            <a:r>
              <a:rPr dirty="0"/>
              <a:t> o </a:t>
            </a:r>
            <a:r>
              <a:rPr dirty="0" err="1"/>
              <a:t>visite</a:t>
            </a:r>
            <a:r>
              <a:rPr dirty="0"/>
              <a:t> a un </a:t>
            </a:r>
            <a:r>
              <a:rPr dirty="0" err="1"/>
              <a:t>proveedor</a:t>
            </a:r>
            <a:r>
              <a:rPr dirty="0"/>
              <a:t>, </a:t>
            </a:r>
            <a:r>
              <a:rPr dirty="0" err="1"/>
              <a:t>tendrá</a:t>
            </a:r>
            <a:r>
              <a:rPr dirty="0"/>
              <a:t> </a:t>
            </a:r>
            <a:r>
              <a:rPr dirty="0" err="1"/>
              <a:t>que</a:t>
            </a:r>
            <a:r>
              <a:rPr dirty="0"/>
              <a:t> </a:t>
            </a:r>
            <a:r>
              <a:rPr dirty="0" err="1"/>
              <a:t>elegir</a:t>
            </a:r>
            <a:r>
              <a:rPr dirty="0"/>
              <a:t> </a:t>
            </a:r>
            <a:r>
              <a:rPr dirty="0" err="1"/>
              <a:t>qué</a:t>
            </a:r>
            <a:r>
              <a:rPr dirty="0"/>
              <a:t> </a:t>
            </a:r>
            <a:r>
              <a:rPr dirty="0" err="1"/>
              <a:t>beneficio</a:t>
            </a:r>
            <a:r>
              <a:rPr dirty="0"/>
              <a:t> usar. Medicare </a:t>
            </a:r>
            <a:r>
              <a:rPr dirty="0" err="1"/>
              <a:t>paga</a:t>
            </a:r>
            <a:r>
              <a:rPr dirty="0"/>
              <a:t> </a:t>
            </a:r>
            <a:r>
              <a:rPr dirty="0" err="1"/>
              <a:t>por</a:t>
            </a:r>
            <a:r>
              <a:rPr dirty="0"/>
              <a:t> </a:t>
            </a:r>
            <a:r>
              <a:rPr dirty="0" err="1"/>
              <a:t>los</a:t>
            </a:r>
            <a:r>
              <a:rPr dirty="0"/>
              <a:t> </a:t>
            </a:r>
            <a:r>
              <a:rPr dirty="0" err="1"/>
              <a:t>elementos</a:t>
            </a:r>
            <a:r>
              <a:rPr dirty="0"/>
              <a:t> y </a:t>
            </a:r>
            <a:r>
              <a:rPr dirty="0" err="1"/>
              <a:t>servicios</a:t>
            </a:r>
            <a:r>
              <a:rPr dirty="0"/>
              <a:t> </a:t>
            </a:r>
            <a:r>
              <a:rPr dirty="0" err="1"/>
              <a:t>cubiertos</a:t>
            </a:r>
            <a:r>
              <a:rPr dirty="0"/>
              <a:t> </a:t>
            </a:r>
            <a:r>
              <a:rPr dirty="0" err="1"/>
              <a:t>por</a:t>
            </a:r>
            <a:r>
              <a:rPr dirty="0"/>
              <a:t> Medicare. VA </a:t>
            </a:r>
            <a:r>
              <a:rPr dirty="0" err="1"/>
              <a:t>paga</a:t>
            </a:r>
            <a:r>
              <a:rPr dirty="0"/>
              <a:t> </a:t>
            </a:r>
            <a:r>
              <a:rPr dirty="0" err="1"/>
              <a:t>por</a:t>
            </a:r>
            <a:r>
              <a:rPr dirty="0"/>
              <a:t> </a:t>
            </a:r>
            <a:r>
              <a:rPr dirty="0" err="1"/>
              <a:t>los</a:t>
            </a:r>
            <a:r>
              <a:rPr dirty="0"/>
              <a:t> </a:t>
            </a:r>
            <a:r>
              <a:rPr dirty="0" err="1"/>
              <a:t>elementos</a:t>
            </a:r>
            <a:r>
              <a:rPr dirty="0"/>
              <a:t> o </a:t>
            </a:r>
            <a:r>
              <a:rPr dirty="0" err="1"/>
              <a:t>servicios</a:t>
            </a:r>
            <a:r>
              <a:rPr dirty="0"/>
              <a:t> </a:t>
            </a:r>
            <a:r>
              <a:rPr dirty="0" err="1"/>
              <a:t>autorizados</a:t>
            </a:r>
            <a:r>
              <a:rPr dirty="0"/>
              <a:t> </a:t>
            </a:r>
            <a:r>
              <a:rPr dirty="0" err="1"/>
              <a:t>por</a:t>
            </a:r>
            <a:r>
              <a:rPr dirty="0"/>
              <a:t> VA </a:t>
            </a:r>
            <a:r>
              <a:rPr dirty="0" err="1"/>
              <a:t>en</a:t>
            </a:r>
            <a:r>
              <a:rPr dirty="0"/>
              <a:t> un </a:t>
            </a:r>
            <a:r>
              <a:rPr dirty="0" err="1"/>
              <a:t>centro</a:t>
            </a:r>
            <a:r>
              <a:rPr dirty="0"/>
              <a:t> de VA o no </a:t>
            </a:r>
            <a:r>
              <a:rPr dirty="0" err="1"/>
              <a:t>perteneciente</a:t>
            </a:r>
            <a:r>
              <a:rPr dirty="0"/>
              <a:t> a VA (</a:t>
            </a:r>
            <a:r>
              <a:rPr dirty="0" err="1"/>
              <a:t>autorizado</a:t>
            </a:r>
            <a:r>
              <a:rPr dirty="0"/>
              <a:t>). </a:t>
            </a:r>
          </a:p>
          <a:p>
            <a:pPr marL="0" indent="0" defTabSz="966612">
              <a:spcBef>
                <a:spcPts val="634"/>
              </a:spcBef>
              <a:spcAft>
                <a:spcPts val="300"/>
              </a:spcAft>
              <a:buNone/>
              <a:defRPr sz="1050">
                <a:solidFill>
                  <a:prstClr val="black"/>
                </a:solidFill>
                <a:latin typeface="Arial" panose="020B0604020202020204" pitchFamily="34" charset="0"/>
                <a:cs typeface="Arial" panose="020B0604020202020204" pitchFamily="34" charset="0"/>
              </a:defRPr>
            </a:pPr>
            <a:r>
              <a:rPr dirty="0"/>
              <a:t>Si </a:t>
            </a:r>
            <a:r>
              <a:rPr dirty="0" err="1"/>
              <a:t>tiene</a:t>
            </a:r>
            <a:r>
              <a:rPr dirty="0"/>
              <a:t> </a:t>
            </a:r>
            <a:r>
              <a:rPr dirty="0" err="1"/>
              <a:t>otra</a:t>
            </a:r>
            <a:r>
              <a:rPr dirty="0"/>
              <a:t> </a:t>
            </a:r>
            <a:r>
              <a:rPr dirty="0" err="1"/>
              <a:t>cobertura</a:t>
            </a:r>
            <a:r>
              <a:rPr dirty="0"/>
              <a:t>, lea </a:t>
            </a:r>
            <a:r>
              <a:rPr dirty="0" err="1"/>
              <a:t>el</a:t>
            </a:r>
            <a:r>
              <a:rPr dirty="0"/>
              <a:t> </a:t>
            </a:r>
            <a:r>
              <a:rPr dirty="0" err="1"/>
              <a:t>documento</a:t>
            </a:r>
            <a:r>
              <a:rPr dirty="0"/>
              <a:t> </a:t>
            </a:r>
            <a:r>
              <a:rPr dirty="0" err="1"/>
              <a:t>sobre</a:t>
            </a:r>
            <a:r>
              <a:rPr dirty="0"/>
              <a:t> </a:t>
            </a:r>
            <a:r>
              <a:rPr dirty="0" err="1"/>
              <a:t>cómo</a:t>
            </a:r>
            <a:r>
              <a:rPr dirty="0"/>
              <a:t> </a:t>
            </a:r>
            <a:r>
              <a:rPr dirty="0" err="1"/>
              <a:t>funciona</a:t>
            </a:r>
            <a:r>
              <a:rPr dirty="0"/>
              <a:t> Medicare con </a:t>
            </a:r>
            <a:r>
              <a:rPr dirty="0" err="1"/>
              <a:t>otros</a:t>
            </a:r>
            <a:r>
              <a:rPr dirty="0"/>
              <a:t> </a:t>
            </a:r>
            <a:r>
              <a:rPr dirty="0" err="1"/>
              <a:t>seguros</a:t>
            </a:r>
            <a:r>
              <a:rPr dirty="0"/>
              <a:t> (</a:t>
            </a:r>
            <a:r>
              <a:rPr lang="en-US" dirty="0"/>
              <a:t>CMS </a:t>
            </a:r>
            <a:r>
              <a:rPr lang="en-US" dirty="0" err="1"/>
              <a:t>Producto</a:t>
            </a:r>
            <a:r>
              <a:rPr lang="en-US" dirty="0"/>
              <a:t> No.</a:t>
            </a:r>
            <a:r>
              <a:rPr dirty="0"/>
              <a:t>02179</a:t>
            </a:r>
            <a:r>
              <a:rPr lang="en-US" dirty="0"/>
              <a:t>-S</a:t>
            </a:r>
            <a:r>
              <a:rPr dirty="0"/>
              <a:t>) </a:t>
            </a:r>
            <a:r>
              <a:rPr dirty="0" err="1"/>
              <a:t>en</a:t>
            </a:r>
            <a:r>
              <a:rPr dirty="0"/>
              <a:t> </a:t>
            </a:r>
            <a:r>
              <a:rPr lang="en-US" u="sng" dirty="0"/>
              <a:t>https://es.medicare.gov/publications </a:t>
            </a:r>
          </a:p>
        </p:txBody>
      </p:sp>
    </p:spTree>
    <p:extLst>
      <p:ext uri="{BB962C8B-B14F-4D97-AF65-F5344CB8AC3E}">
        <p14:creationId xmlns:p14="http://schemas.microsoft.com/office/powerpoint/2010/main" val="2831972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49" cy="5144347"/>
          </a:xfrm>
        </p:spPr>
        <p:txBody>
          <a:bodyPr/>
          <a:lstStyle/>
          <a:p>
            <a:pPr marL="0" indent="0">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lang="en-US" err="1"/>
              <a:t>Notas</a:t>
            </a:r>
            <a:r>
              <a:t> del </a:t>
            </a:r>
            <a:r>
              <a:rPr lang="en-US" err="1"/>
              <a:t>presentador</a:t>
            </a:r>
            <a:endParaRPr/>
          </a:p>
          <a:p>
            <a:pPr marL="0" indent="0">
              <a:spcBef>
                <a:spcPts val="0"/>
              </a:spcBef>
              <a:spcAft>
                <a:spcPts val="600"/>
              </a:spcAft>
              <a:buNone/>
              <a:defRPr>
                <a:latin typeface="Arial" panose="020B0604020202020204" pitchFamily="34" charset="0"/>
                <a:cs typeface="Arial" panose="020B0604020202020204" pitchFamily="34" charset="0"/>
              </a:defRPr>
            </a:pPr>
            <a:r>
              <a:rPr>
                <a:solidFill>
                  <a:prstClr val="black"/>
                </a:solidFill>
              </a:rPr>
              <a:t>El Tema 3 </a:t>
            </a:r>
            <a:r>
              <a:rPr lang="en-US" err="1">
                <a:solidFill>
                  <a:prstClr val="black"/>
                </a:solidFill>
              </a:rPr>
              <a:t>trata</a:t>
            </a:r>
            <a:r>
              <a:rPr>
                <a:solidFill>
                  <a:prstClr val="black"/>
                </a:solidFill>
              </a:rPr>
              <a:t> </a:t>
            </a:r>
            <a:r>
              <a:rPr lang="en-US" err="1">
                <a:solidFill>
                  <a:prstClr val="black"/>
                </a:solidFill>
              </a:rPr>
              <a:t>sobre</a:t>
            </a:r>
            <a:r>
              <a:rPr>
                <a:solidFill>
                  <a:prstClr val="black"/>
                </a:solidFill>
              </a:rPr>
              <a:t> </a:t>
            </a:r>
            <a:r>
              <a:rPr lang="en-US" err="1"/>
              <a:t>buscar</a:t>
            </a:r>
            <a:r>
              <a:t> y </a:t>
            </a:r>
            <a:r>
              <a:rPr lang="en-US" err="1"/>
              <a:t>comprar</a:t>
            </a:r>
            <a:r>
              <a:t> </a:t>
            </a:r>
            <a:r>
              <a:rPr lang="en-US" err="1"/>
              <a:t>cobertura</a:t>
            </a:r>
            <a:r>
              <a:t> de </a:t>
            </a:r>
            <a:r>
              <a:rPr lang="en-US" err="1"/>
              <a:t>seguro</a:t>
            </a:r>
            <a:r>
              <a:t> </a:t>
            </a:r>
            <a:r>
              <a:rPr lang="en-US" err="1"/>
              <a:t>suplementario</a:t>
            </a:r>
            <a:r>
              <a:t> de Medicare (Medigap) </a:t>
            </a:r>
            <a:r>
              <a:rPr lang="en-US" err="1"/>
              <a:t>que</a:t>
            </a:r>
            <a:r>
              <a:t> </a:t>
            </a:r>
            <a:r>
              <a:rPr lang="en-US" err="1"/>
              <a:t>puede</a:t>
            </a:r>
            <a:r>
              <a:t> </a:t>
            </a:r>
            <a:r>
              <a:rPr lang="en-US" err="1"/>
              <a:t>ayudar</a:t>
            </a:r>
            <a:r>
              <a:t> con </a:t>
            </a:r>
            <a:r>
              <a:rPr lang="en-US" err="1"/>
              <a:t>algunos</a:t>
            </a:r>
            <a:r>
              <a:t> de </a:t>
            </a:r>
            <a:r>
              <a:rPr lang="en-US" err="1"/>
              <a:t>los</a:t>
            </a:r>
            <a:r>
              <a:t> </a:t>
            </a:r>
            <a:r>
              <a:rPr lang="en-US" err="1"/>
              <a:t>costos</a:t>
            </a:r>
            <a:r>
              <a:t> de </a:t>
            </a:r>
            <a:r>
              <a:rPr lang="en-US" err="1"/>
              <a:t>bolsillo</a:t>
            </a:r>
            <a:r>
              <a:t> </a:t>
            </a:r>
            <a:r>
              <a:rPr lang="en-US" err="1"/>
              <a:t>asociados</a:t>
            </a:r>
            <a:r>
              <a:t> con </a:t>
            </a:r>
            <a:r>
              <a:rPr lang="en-US"/>
              <a:t>Medicare Original</a:t>
            </a:r>
            <a:r>
              <a:t>.</a:t>
            </a:r>
          </a:p>
        </p:txBody>
      </p:sp>
    </p:spTree>
    <p:extLst>
      <p:ext uri="{BB962C8B-B14F-4D97-AF65-F5344CB8AC3E}">
        <p14:creationId xmlns:p14="http://schemas.microsoft.com/office/powerpoint/2010/main" val="4084720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t>Notas del presentador</a:t>
            </a: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Al final de este tema, podrá:</a:t>
            </a:r>
          </a:p>
          <a:p>
            <a:pPr marL="125525" indent="-125525">
              <a:spcBef>
                <a:spcPts val="0"/>
              </a:spcBef>
              <a:spcAft>
                <a:spcPts val="600"/>
              </a:spcAft>
              <a:defRPr>
                <a:latin typeface="Arial" panose="020B0604020202020204" pitchFamily="34" charset="0"/>
                <a:cs typeface="Arial" panose="020B0604020202020204" pitchFamily="34" charset="0"/>
              </a:defRPr>
            </a:pPr>
            <a:r>
              <a:rPr>
                <a:solidFill>
                  <a:prstClr val="black"/>
                </a:solidFill>
              </a:rPr>
              <a:t>Explicar </a:t>
            </a:r>
            <a:r>
              <a:t>las pólizas de Seguro Suplementario de Medicare (Medigap) </a:t>
            </a:r>
            <a:r>
              <a:rPr>
                <a:solidFill>
                  <a:prstClr val="black"/>
                </a:solidFill>
              </a:rPr>
              <a:t>y quién puede comprarlas</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Describir qué es similar y diferente en varios tipos de pólizas Medigap</a:t>
            </a:r>
            <a:endParaRPr>
              <a:latin typeface="Arial" panose="020B0604020202020204" pitchFamily="34" charset="0"/>
              <a:cs typeface="Arial" panose="020B0604020202020204" pitchFamily="34" charset="0"/>
            </a:endParaRP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Analizar qué considerar al decidir si comprar una póliza Medigap</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Explicar cuándo y cómo comprar una póliza Medigap</a:t>
            </a:r>
          </a:p>
        </p:txBody>
      </p:sp>
    </p:spTree>
    <p:extLst>
      <p:ext uri="{BB962C8B-B14F-4D97-AF65-F5344CB8AC3E}">
        <p14:creationId xmlns:p14="http://schemas.microsoft.com/office/powerpoint/2010/main" val="10197160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784600"/>
            <a:ext cx="5753101" cy="5207000"/>
          </a:xfrm>
        </p:spPr>
        <p:txBody>
          <a:bodyPr>
            <a:normAutofit fontScale="92500"/>
          </a:bodyPr>
          <a:lstStyle/>
          <a:p>
            <a:pPr marL="0" indent="0" defTabSz="966612">
              <a:spcBef>
                <a:spcPts val="0"/>
              </a:spcBef>
              <a:spcAft>
                <a:spcPts val="600"/>
              </a:spcAft>
              <a:buNone/>
              <a:defRPr sz="1100" b="1">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100">
              <a:latin typeface="Arial" panose="020B0604020202020204" pitchFamily="34" charset="0"/>
              <a:cs typeface="Arial" panose="020B0604020202020204" pitchFamily="34" charset="0"/>
            </a:endParaRPr>
          </a:p>
          <a:p>
            <a:pPr marL="0" indent="0" defTabSz="966612">
              <a:spcBef>
                <a:spcPts val="0"/>
              </a:spcBef>
              <a:spcAft>
                <a:spcPts val="600"/>
              </a:spcAft>
              <a:buNone/>
              <a:defRPr sz="1100" b="1">
                <a:latin typeface="Arial" panose="020B0604020202020204" pitchFamily="34" charset="0"/>
                <a:cs typeface="Arial" panose="020B0604020202020204" pitchFamily="34" charset="0"/>
              </a:defRPr>
            </a:pPr>
            <a:r>
              <a:rPr err="1"/>
              <a:t>Notas</a:t>
            </a:r>
            <a:r>
              <a:t> del </a:t>
            </a:r>
            <a:r>
              <a:rPr err="1"/>
              <a:t>presentador</a:t>
            </a:r>
            <a:endParaRPr/>
          </a:p>
          <a:p>
            <a:pPr marL="119149" indent="-119149">
              <a:spcBef>
                <a:spcPts val="0"/>
              </a:spcBef>
              <a:spcAft>
                <a:spcPts val="600"/>
              </a:spcAft>
              <a:defRPr sz="1100">
                <a:latin typeface="Arial" panose="020B0604020202020204" pitchFamily="34" charset="0"/>
                <a:cs typeface="Arial" panose="020B0604020202020204" pitchFamily="34" charset="0"/>
              </a:defRPr>
            </a:pPr>
            <a:r>
              <a:rPr lang="en-US"/>
              <a:t>Medicare Original </a:t>
            </a:r>
            <a:r>
              <a:rPr err="1"/>
              <a:t>paga</a:t>
            </a:r>
            <a:r>
              <a:t> </a:t>
            </a:r>
            <a:r>
              <a:rPr err="1"/>
              <a:t>por</a:t>
            </a:r>
            <a:r>
              <a:t> </a:t>
            </a:r>
            <a:r>
              <a:rPr err="1"/>
              <a:t>muchos</a:t>
            </a:r>
            <a:r>
              <a:t>, </a:t>
            </a:r>
            <a:r>
              <a:rPr err="1"/>
              <a:t>pero</a:t>
            </a:r>
            <a:r>
              <a:t> no </a:t>
            </a:r>
            <a:r>
              <a:rPr err="1"/>
              <a:t>por</a:t>
            </a:r>
            <a:r>
              <a:t> </a:t>
            </a:r>
            <a:r>
              <a:rPr err="1"/>
              <a:t>todos</a:t>
            </a:r>
            <a:r>
              <a:t>, </a:t>
            </a:r>
            <a:r>
              <a:rPr err="1"/>
              <a:t>los</a:t>
            </a:r>
            <a:r>
              <a:t> </a:t>
            </a:r>
            <a:r>
              <a:rPr err="1"/>
              <a:t>servicios</a:t>
            </a:r>
            <a:r>
              <a:t> y </a:t>
            </a:r>
            <a:r>
              <a:rPr err="1"/>
              <a:t>suministros</a:t>
            </a:r>
            <a:r>
              <a:t> de </a:t>
            </a:r>
            <a:r>
              <a:rPr err="1"/>
              <a:t>atención</a:t>
            </a:r>
            <a:r>
              <a:t> </a:t>
            </a:r>
            <a:r>
              <a:rPr err="1"/>
              <a:t>médica</a:t>
            </a:r>
            <a:r>
              <a:t>. El </a:t>
            </a:r>
            <a:r>
              <a:rPr err="1"/>
              <a:t>seguro</a:t>
            </a:r>
            <a:r>
              <a:t> </a:t>
            </a:r>
            <a:r>
              <a:rPr lang="en-US" err="1"/>
              <a:t>suplementario</a:t>
            </a:r>
            <a:r>
              <a:rPr lang="en-US"/>
              <a:t> </a:t>
            </a:r>
            <a:r>
              <a:t>de Medicare (Medigap) es un </a:t>
            </a:r>
            <a:r>
              <a:rPr err="1"/>
              <a:t>seguro</a:t>
            </a:r>
            <a:r>
              <a:t> </a:t>
            </a:r>
            <a:r>
              <a:rPr err="1"/>
              <a:t>adicional</a:t>
            </a:r>
            <a:r>
              <a:t> </a:t>
            </a:r>
            <a:r>
              <a:rPr err="1"/>
              <a:t>que</a:t>
            </a:r>
            <a:r>
              <a:t> </a:t>
            </a:r>
            <a:r>
              <a:rPr err="1"/>
              <a:t>puede</a:t>
            </a:r>
            <a:r>
              <a:t> </a:t>
            </a:r>
            <a:r>
              <a:rPr err="1"/>
              <a:t>comprar</a:t>
            </a:r>
            <a:r>
              <a:t> a </a:t>
            </a:r>
            <a:r>
              <a:rPr err="1"/>
              <a:t>una</a:t>
            </a:r>
            <a:r>
              <a:t> </a:t>
            </a:r>
            <a:r>
              <a:rPr err="1"/>
              <a:t>compañía</a:t>
            </a:r>
            <a:r>
              <a:t> </a:t>
            </a:r>
            <a:r>
              <a:rPr err="1"/>
              <a:t>privada</a:t>
            </a:r>
            <a:r>
              <a:t> de </a:t>
            </a:r>
            <a:r>
              <a:rPr err="1"/>
              <a:t>seguro</a:t>
            </a:r>
            <a:r>
              <a:t> </a:t>
            </a:r>
            <a:r>
              <a:rPr err="1"/>
              <a:t>médico</a:t>
            </a:r>
            <a:r>
              <a:t> para </a:t>
            </a:r>
            <a:r>
              <a:rPr err="1"/>
              <a:t>ayudar</a:t>
            </a:r>
            <a:r>
              <a:t> a </a:t>
            </a:r>
            <a:r>
              <a:rPr err="1"/>
              <a:t>pagar</a:t>
            </a:r>
            <a:r>
              <a:t> </a:t>
            </a:r>
            <a:r>
              <a:rPr err="1"/>
              <a:t>su</a:t>
            </a:r>
            <a:r>
              <a:t> </a:t>
            </a:r>
            <a:r>
              <a:rPr err="1"/>
              <a:t>parte</a:t>
            </a:r>
            <a:r>
              <a:t> de </a:t>
            </a:r>
            <a:r>
              <a:rPr err="1"/>
              <a:t>los</a:t>
            </a:r>
            <a:r>
              <a:t> </a:t>
            </a:r>
            <a:r>
              <a:rPr err="1"/>
              <a:t>costos</a:t>
            </a:r>
            <a:r>
              <a:t> de </a:t>
            </a:r>
            <a:r>
              <a:rPr err="1"/>
              <a:t>bolsillo</a:t>
            </a:r>
            <a:r>
              <a:t> </a:t>
            </a:r>
            <a:r>
              <a:rPr err="1"/>
              <a:t>en</a:t>
            </a:r>
            <a:r>
              <a:t> </a:t>
            </a:r>
            <a:r>
              <a:rPr lang="en-US"/>
              <a:t>Medicare Original</a:t>
            </a:r>
            <a:r>
              <a:t>, </a:t>
            </a:r>
            <a:r>
              <a:rPr err="1"/>
              <a:t>como</a:t>
            </a:r>
            <a:r>
              <a:t> </a:t>
            </a:r>
            <a:r>
              <a:rPr err="1"/>
              <a:t>los</a:t>
            </a:r>
            <a:r>
              <a:t> </a:t>
            </a:r>
            <a:r>
              <a:rPr err="1"/>
              <a:t>copagos</a:t>
            </a:r>
            <a:r>
              <a:t>, </a:t>
            </a:r>
            <a:r>
              <a:rPr err="1"/>
              <a:t>el</a:t>
            </a:r>
            <a:r>
              <a:t> </a:t>
            </a:r>
            <a:r>
              <a:rPr err="1"/>
              <a:t>coseguro</a:t>
            </a:r>
            <a:r>
              <a:t> y </a:t>
            </a:r>
            <a:r>
              <a:rPr err="1"/>
              <a:t>los</a:t>
            </a:r>
            <a:r>
              <a:t> </a:t>
            </a:r>
            <a:r>
              <a:rPr err="1"/>
              <a:t>deducibles</a:t>
            </a:r>
            <a:r>
              <a:t>. </a:t>
            </a:r>
          </a:p>
          <a:p>
            <a:pPr marL="119149" indent="-119149">
              <a:spcBef>
                <a:spcPts val="0"/>
              </a:spcBef>
              <a:spcAft>
                <a:spcPts val="600"/>
              </a:spcAft>
              <a:defRPr sz="1100">
                <a:latin typeface="Arial" panose="020B0604020202020204" pitchFamily="34" charset="0"/>
                <a:cs typeface="Arial" panose="020B0604020202020204" pitchFamily="34" charset="0"/>
              </a:defRPr>
            </a:pPr>
            <a:r>
              <a:rPr b="1" err="1"/>
              <a:t>Algunas</a:t>
            </a:r>
            <a:r>
              <a:rPr b="1"/>
              <a:t> </a:t>
            </a:r>
            <a:r>
              <a:rPr b="1" err="1"/>
              <a:t>pólizas</a:t>
            </a:r>
            <a:r>
              <a:rPr b="1"/>
              <a:t> de Medigap también </a:t>
            </a:r>
            <a:r>
              <a:rPr b="1" err="1"/>
              <a:t>cubren</a:t>
            </a:r>
            <a:r>
              <a:rPr b="1"/>
              <a:t> </a:t>
            </a:r>
            <a:r>
              <a:rPr b="1" err="1"/>
              <a:t>beneficios</a:t>
            </a:r>
            <a:r>
              <a:rPr b="1"/>
              <a:t> </a:t>
            </a:r>
            <a:r>
              <a:rPr b="1" err="1"/>
              <a:t>que</a:t>
            </a:r>
            <a:r>
              <a:rPr b="1"/>
              <a:t> </a:t>
            </a:r>
            <a:r>
              <a:rPr lang="en-US" b="1"/>
              <a:t>Medicare Original</a:t>
            </a:r>
            <a:r>
              <a:rPr b="1"/>
              <a:t> no </a:t>
            </a:r>
            <a:r>
              <a:rPr b="1" err="1"/>
              <a:t>cubre</a:t>
            </a:r>
            <a:r>
              <a:rPr b="1"/>
              <a:t>, </a:t>
            </a:r>
            <a:r>
              <a:rPr err="1"/>
              <a:t>como</a:t>
            </a:r>
            <a:r>
              <a:t> </a:t>
            </a:r>
            <a:r>
              <a:rPr err="1"/>
              <a:t>atención</a:t>
            </a:r>
            <a:r>
              <a:t> </a:t>
            </a:r>
            <a:r>
              <a:rPr err="1"/>
              <a:t>médica</a:t>
            </a:r>
            <a:r>
              <a:t> </a:t>
            </a:r>
            <a:r>
              <a:rPr err="1"/>
              <a:t>cuando</a:t>
            </a:r>
            <a:r>
              <a:t> </a:t>
            </a:r>
            <a:r>
              <a:rPr err="1"/>
              <a:t>viaja</a:t>
            </a:r>
            <a:r>
              <a:t> fuera de </a:t>
            </a:r>
            <a:r>
              <a:rPr err="1"/>
              <a:t>los</a:t>
            </a:r>
            <a:r>
              <a:t> EE. UU. Las </a:t>
            </a:r>
            <a:r>
              <a:rPr err="1"/>
              <a:t>pólizas</a:t>
            </a:r>
            <a:r>
              <a:t> de Medigap no </a:t>
            </a:r>
            <a:r>
              <a:rPr err="1"/>
              <a:t>cubren</a:t>
            </a:r>
            <a:r>
              <a:t> </a:t>
            </a:r>
            <a:r>
              <a:rPr err="1"/>
              <a:t>su</a:t>
            </a:r>
            <a:r>
              <a:t> </a:t>
            </a:r>
            <a:r>
              <a:rPr err="1"/>
              <a:t>parte</a:t>
            </a:r>
            <a:r>
              <a:t> de </a:t>
            </a:r>
            <a:r>
              <a:rPr err="1"/>
              <a:t>los</a:t>
            </a:r>
            <a:r>
              <a:t> </a:t>
            </a:r>
            <a:r>
              <a:rPr err="1"/>
              <a:t>costos</a:t>
            </a:r>
            <a:r>
              <a:t> bajo </a:t>
            </a:r>
            <a:r>
              <a:rPr err="1"/>
              <a:t>otros</a:t>
            </a:r>
            <a:r>
              <a:t> </a:t>
            </a:r>
            <a:r>
              <a:rPr err="1"/>
              <a:t>tipos</a:t>
            </a:r>
            <a:r>
              <a:t> de </a:t>
            </a:r>
            <a:r>
              <a:rPr err="1"/>
              <a:t>cobertura</a:t>
            </a:r>
            <a:r>
              <a:t> de </a:t>
            </a:r>
            <a:r>
              <a:rPr err="1"/>
              <a:t>salud</a:t>
            </a:r>
            <a:r>
              <a:t>, </a:t>
            </a:r>
            <a:r>
              <a:rPr err="1"/>
              <a:t>incluidos</a:t>
            </a:r>
            <a:r>
              <a:t> </a:t>
            </a:r>
            <a:r>
              <a:rPr err="1"/>
              <a:t>los</a:t>
            </a:r>
            <a:r>
              <a:t> planes Medicare Advantage, </a:t>
            </a:r>
            <a:r>
              <a:rPr err="1"/>
              <a:t>los</a:t>
            </a:r>
            <a:r>
              <a:t> planes de </a:t>
            </a:r>
            <a:r>
              <a:rPr err="1"/>
              <a:t>medicamentos</a:t>
            </a:r>
            <a:r>
              <a:t> de Medicare </a:t>
            </a:r>
            <a:r>
              <a:rPr err="1"/>
              <a:t>independientes</a:t>
            </a:r>
            <a:r>
              <a:t>, la </a:t>
            </a:r>
            <a:r>
              <a:rPr err="1"/>
              <a:t>cobertura</a:t>
            </a:r>
            <a:r>
              <a:t> de </a:t>
            </a:r>
            <a:r>
              <a:rPr err="1"/>
              <a:t>salud</a:t>
            </a:r>
            <a:r>
              <a:t> </a:t>
            </a:r>
            <a:r>
              <a:rPr err="1"/>
              <a:t>grupal</a:t>
            </a:r>
            <a:r>
              <a:t> de </a:t>
            </a:r>
            <a:r>
              <a:rPr err="1"/>
              <a:t>empleador</a:t>
            </a:r>
            <a:r>
              <a:t>/</a:t>
            </a:r>
            <a:r>
              <a:rPr err="1"/>
              <a:t>sindicato</a:t>
            </a:r>
            <a:r>
              <a:t>, Medicaid o TRICARE. </a:t>
            </a:r>
          </a:p>
          <a:p>
            <a:pPr marL="119149" indent="-119149">
              <a:spcBef>
                <a:spcPts val="0"/>
              </a:spcBef>
              <a:spcAft>
                <a:spcPts val="600"/>
              </a:spcAft>
              <a:defRPr sz="1100">
                <a:latin typeface="Arial" panose="020B0604020202020204" pitchFamily="34" charset="0"/>
                <a:cs typeface="Arial" panose="020B0604020202020204" pitchFamily="34" charset="0"/>
              </a:defRPr>
            </a:pPr>
            <a:r>
              <a:t>Medigap no </a:t>
            </a:r>
            <a:r>
              <a:rPr err="1"/>
              <a:t>cubre</a:t>
            </a:r>
            <a:r>
              <a:t> </a:t>
            </a:r>
            <a:r>
              <a:rPr err="1"/>
              <a:t>todo</a:t>
            </a:r>
            <a:r>
              <a:t>. Las </a:t>
            </a:r>
            <a:r>
              <a:rPr err="1"/>
              <a:t>pólizas</a:t>
            </a:r>
            <a:r>
              <a:t> de Medigap </a:t>
            </a:r>
            <a:r>
              <a:rPr err="1"/>
              <a:t>generalmente</a:t>
            </a:r>
            <a:r>
              <a:t> no </a:t>
            </a:r>
            <a:r>
              <a:rPr err="1"/>
              <a:t>cubren</a:t>
            </a:r>
            <a:r>
              <a:t> la </a:t>
            </a:r>
            <a:r>
              <a:rPr err="1"/>
              <a:t>atención</a:t>
            </a:r>
            <a:r>
              <a:t> a largo </a:t>
            </a:r>
            <a:r>
              <a:rPr err="1"/>
              <a:t>plazo</a:t>
            </a:r>
            <a:r>
              <a:t> (</a:t>
            </a:r>
            <a:r>
              <a:rPr err="1"/>
              <a:t>como</a:t>
            </a:r>
            <a:r>
              <a:t> la </a:t>
            </a:r>
            <a:r>
              <a:rPr err="1"/>
              <a:t>atención</a:t>
            </a:r>
            <a:r>
              <a:t> no </a:t>
            </a:r>
            <a:r>
              <a:rPr err="1"/>
              <a:t>especializada</a:t>
            </a:r>
            <a:r>
              <a:t> </a:t>
            </a:r>
            <a:r>
              <a:rPr err="1"/>
              <a:t>que</a:t>
            </a:r>
            <a:r>
              <a:t> </a:t>
            </a:r>
            <a:r>
              <a:rPr err="1"/>
              <a:t>recibe</a:t>
            </a:r>
            <a:r>
              <a:t> </a:t>
            </a:r>
            <a:r>
              <a:rPr err="1"/>
              <a:t>en</a:t>
            </a:r>
            <a:r>
              <a:t> un </a:t>
            </a:r>
            <a:r>
              <a:rPr err="1"/>
              <a:t>hogar</a:t>
            </a:r>
            <a:r>
              <a:t> para personas </a:t>
            </a:r>
            <a:r>
              <a:rPr err="1"/>
              <a:t>mayores</a:t>
            </a:r>
            <a:r>
              <a:t>), la </a:t>
            </a:r>
            <a:r>
              <a:rPr err="1"/>
              <a:t>atención</a:t>
            </a:r>
            <a:r>
              <a:t> </a:t>
            </a:r>
            <a:r>
              <a:rPr err="1"/>
              <a:t>oftalmológica</a:t>
            </a:r>
            <a:r>
              <a:t> u </a:t>
            </a:r>
            <a:r>
              <a:rPr err="1"/>
              <a:t>odontológica</a:t>
            </a:r>
            <a:r>
              <a:t>, </a:t>
            </a:r>
            <a:r>
              <a:rPr err="1"/>
              <a:t>los</a:t>
            </a:r>
            <a:r>
              <a:t> </a:t>
            </a:r>
            <a:r>
              <a:rPr err="1"/>
              <a:t>audífonos</a:t>
            </a:r>
            <a:r>
              <a:t>, </a:t>
            </a:r>
            <a:r>
              <a:rPr err="1"/>
              <a:t>los</a:t>
            </a:r>
            <a:r>
              <a:t> </a:t>
            </a:r>
            <a:r>
              <a:rPr err="1"/>
              <a:t>anteojos</a:t>
            </a:r>
            <a:r>
              <a:t> y la </a:t>
            </a:r>
            <a:r>
              <a:rPr err="1"/>
              <a:t>enfermería</a:t>
            </a:r>
            <a:r>
              <a:t> </a:t>
            </a:r>
            <a:r>
              <a:rPr err="1"/>
              <a:t>privada</a:t>
            </a:r>
            <a:r>
              <a:t>.</a:t>
            </a:r>
          </a:p>
          <a:p>
            <a:pPr marL="119149" indent="-119149">
              <a:spcBef>
                <a:spcPts val="0"/>
              </a:spcBef>
              <a:spcAft>
                <a:spcPts val="600"/>
              </a:spcAft>
              <a:defRPr sz="1100">
                <a:latin typeface="Arial" panose="020B0604020202020204" pitchFamily="34" charset="0"/>
                <a:cs typeface="Arial" panose="020B0604020202020204" pitchFamily="34" charset="0"/>
              </a:defRPr>
            </a:pPr>
            <a:r>
              <a:rPr b="1"/>
              <a:t>Cada </a:t>
            </a:r>
            <a:r>
              <a:rPr b="1" err="1"/>
              <a:t>póliza</a:t>
            </a:r>
            <a:r>
              <a:rPr b="1"/>
              <a:t> de Medigap </a:t>
            </a:r>
            <a:r>
              <a:rPr b="1" err="1"/>
              <a:t>debe</a:t>
            </a:r>
            <a:r>
              <a:rPr b="1"/>
              <a:t> </a:t>
            </a:r>
            <a:r>
              <a:rPr b="1" err="1"/>
              <a:t>cumplir</a:t>
            </a:r>
            <a:r>
              <a:rPr b="1"/>
              <a:t> con las </a:t>
            </a:r>
            <a:r>
              <a:rPr b="1" err="1"/>
              <a:t>leyes</a:t>
            </a:r>
            <a:r>
              <a:rPr b="1"/>
              <a:t> federales y </a:t>
            </a:r>
            <a:r>
              <a:rPr b="1" err="1"/>
              <a:t>estatales</a:t>
            </a:r>
            <a:r>
              <a:rPr b="1"/>
              <a:t> </a:t>
            </a:r>
            <a:r>
              <a:rPr b="1" err="1"/>
              <a:t>diseñadas</a:t>
            </a:r>
            <a:r>
              <a:rPr b="1"/>
              <a:t> para </a:t>
            </a:r>
            <a:r>
              <a:rPr b="1" err="1"/>
              <a:t>protegerle</a:t>
            </a:r>
            <a:r>
              <a:rPr b="1"/>
              <a:t>, </a:t>
            </a:r>
            <a:r>
              <a:t>y las </a:t>
            </a:r>
            <a:r>
              <a:rPr err="1"/>
              <a:t>pólizas</a:t>
            </a:r>
            <a:r>
              <a:t> </a:t>
            </a:r>
            <a:r>
              <a:rPr err="1"/>
              <a:t>deben</a:t>
            </a:r>
            <a:r>
              <a:t> </a:t>
            </a:r>
            <a:r>
              <a:rPr err="1"/>
              <a:t>identificarse</a:t>
            </a:r>
            <a:r>
              <a:t> </a:t>
            </a:r>
            <a:r>
              <a:rPr err="1"/>
              <a:t>claramente</a:t>
            </a:r>
            <a:r>
              <a:t> </a:t>
            </a:r>
            <a:r>
              <a:rPr err="1"/>
              <a:t>como</a:t>
            </a:r>
            <a:r>
              <a:t> “</a:t>
            </a:r>
            <a:r>
              <a:rPr err="1"/>
              <a:t>seguro</a:t>
            </a:r>
            <a:r>
              <a:t> </a:t>
            </a:r>
            <a:r>
              <a:rPr lang="en-US" err="1"/>
              <a:t>suplementario</a:t>
            </a:r>
            <a:r>
              <a:t> de Medicare.” Las </a:t>
            </a:r>
            <a:r>
              <a:rPr err="1"/>
              <a:t>compañías</a:t>
            </a:r>
            <a:r>
              <a:t> de </a:t>
            </a:r>
            <a:r>
              <a:rPr err="1"/>
              <a:t>seguros</a:t>
            </a:r>
            <a:r>
              <a:t> solo </a:t>
            </a:r>
            <a:r>
              <a:rPr err="1"/>
              <a:t>pueden</a:t>
            </a:r>
            <a:r>
              <a:t> </a:t>
            </a:r>
            <a:r>
              <a:rPr err="1"/>
              <a:t>venderle</a:t>
            </a:r>
            <a:r>
              <a:t> </a:t>
            </a:r>
            <a:r>
              <a:rPr err="1"/>
              <a:t>una</a:t>
            </a:r>
            <a:r>
              <a:t> </a:t>
            </a:r>
            <a:r>
              <a:rPr err="1"/>
              <a:t>póliza</a:t>
            </a:r>
            <a:r>
              <a:t> de Medigap </a:t>
            </a:r>
            <a:r>
              <a:rPr err="1"/>
              <a:t>estandarizada</a:t>
            </a:r>
            <a:r>
              <a:t>, </a:t>
            </a:r>
            <a:r>
              <a:rPr err="1"/>
              <a:t>identificada</a:t>
            </a:r>
            <a:r>
              <a:t> </a:t>
            </a:r>
            <a:r>
              <a:rPr err="1"/>
              <a:t>en</a:t>
            </a:r>
            <a:r>
              <a:t> la </a:t>
            </a:r>
            <a:r>
              <a:rPr err="1"/>
              <a:t>mayoría</a:t>
            </a:r>
            <a:r>
              <a:t> de </a:t>
            </a:r>
            <a:r>
              <a:rPr err="1"/>
              <a:t>los</a:t>
            </a:r>
            <a:r>
              <a:t> </a:t>
            </a:r>
            <a:r>
              <a:rPr err="1"/>
              <a:t>estados</a:t>
            </a:r>
            <a:r>
              <a:t> </a:t>
            </a:r>
            <a:r>
              <a:rPr err="1"/>
              <a:t>por</a:t>
            </a:r>
            <a:r>
              <a:t> </a:t>
            </a:r>
            <a:r>
              <a:rPr err="1"/>
              <a:t>letras</a:t>
            </a:r>
            <a:r>
              <a:t>, </a:t>
            </a:r>
            <a:r>
              <a:rPr err="1"/>
              <a:t>como</a:t>
            </a:r>
            <a:r>
              <a:t> </a:t>
            </a:r>
            <a:r>
              <a:rPr err="1"/>
              <a:t>los</a:t>
            </a:r>
            <a:r>
              <a:t> planes A–D, F, G y K–N. </a:t>
            </a:r>
            <a:r>
              <a:rPr err="1"/>
              <a:t>Todas</a:t>
            </a:r>
            <a:r>
              <a:t> las </a:t>
            </a:r>
            <a:r>
              <a:rPr err="1"/>
              <a:t>pólizas</a:t>
            </a:r>
            <a:r>
              <a:t> </a:t>
            </a:r>
            <a:r>
              <a:rPr err="1"/>
              <a:t>estandarizadas</a:t>
            </a:r>
            <a:r>
              <a:t> </a:t>
            </a:r>
            <a:r>
              <a:rPr err="1"/>
              <a:t>ofrecen</a:t>
            </a:r>
            <a:r>
              <a:t> </a:t>
            </a:r>
            <a:r>
              <a:rPr err="1"/>
              <a:t>los</a:t>
            </a:r>
            <a:r>
              <a:t> </a:t>
            </a:r>
            <a:r>
              <a:rPr err="1"/>
              <a:t>mismos</a:t>
            </a:r>
            <a:r>
              <a:t> </a:t>
            </a:r>
            <a:r>
              <a:rPr err="1"/>
              <a:t>beneficios</a:t>
            </a:r>
            <a:r>
              <a:t> </a:t>
            </a:r>
            <a:r>
              <a:rPr err="1"/>
              <a:t>básicos</a:t>
            </a:r>
            <a:r>
              <a:t> sin </a:t>
            </a:r>
            <a:r>
              <a:rPr err="1"/>
              <a:t>importar</a:t>
            </a:r>
            <a:r>
              <a:t> </a:t>
            </a:r>
            <a:r>
              <a:rPr err="1"/>
              <a:t>dónde</a:t>
            </a:r>
            <a:r>
              <a:t> </a:t>
            </a:r>
            <a:r>
              <a:rPr err="1"/>
              <a:t>resida</a:t>
            </a:r>
            <a:r>
              <a:t> o a </a:t>
            </a:r>
            <a:r>
              <a:rPr err="1"/>
              <a:t>qué</a:t>
            </a:r>
            <a:r>
              <a:t> </a:t>
            </a:r>
            <a:r>
              <a:rPr err="1"/>
              <a:t>compañía</a:t>
            </a:r>
            <a:r>
              <a:t> de </a:t>
            </a:r>
            <a:r>
              <a:rPr err="1"/>
              <a:t>seguros</a:t>
            </a:r>
            <a:r>
              <a:t> </a:t>
            </a:r>
            <a:r>
              <a:rPr err="1"/>
              <a:t>compre</a:t>
            </a:r>
            <a:r>
              <a:t> la </a:t>
            </a:r>
            <a:r>
              <a:rPr err="1"/>
              <a:t>póliza</a:t>
            </a:r>
            <a:r>
              <a:t>. El </a:t>
            </a:r>
            <a:r>
              <a:rPr err="1"/>
              <a:t>monto</a:t>
            </a:r>
            <a:r>
              <a:t> de la prima es la </a:t>
            </a:r>
            <a:r>
              <a:rPr err="1"/>
              <a:t>única</a:t>
            </a:r>
            <a:r>
              <a:t> </a:t>
            </a:r>
            <a:r>
              <a:rPr err="1"/>
              <a:t>diferencia</a:t>
            </a:r>
            <a:r>
              <a:t> entre </a:t>
            </a:r>
            <a:r>
              <a:rPr err="1"/>
              <a:t>pólizas</a:t>
            </a:r>
            <a:r>
              <a:t> con la </a:t>
            </a:r>
            <a:r>
              <a:rPr err="1"/>
              <a:t>misma</a:t>
            </a:r>
            <a:r>
              <a:t> </a:t>
            </a:r>
            <a:r>
              <a:rPr err="1"/>
              <a:t>letra</a:t>
            </a:r>
            <a:r>
              <a:t> de plan </a:t>
            </a:r>
            <a:r>
              <a:rPr err="1"/>
              <a:t>vendidas</a:t>
            </a:r>
            <a:r>
              <a:t> </a:t>
            </a:r>
            <a:r>
              <a:rPr err="1"/>
              <a:t>por</a:t>
            </a:r>
            <a:r>
              <a:t> </a:t>
            </a:r>
            <a:r>
              <a:rPr err="1"/>
              <a:t>diferentes</a:t>
            </a:r>
            <a:r>
              <a:t> </a:t>
            </a:r>
            <a:r>
              <a:rPr err="1"/>
              <a:t>compañías</a:t>
            </a:r>
            <a:r>
              <a:t>.</a:t>
            </a:r>
          </a:p>
          <a:p>
            <a:pPr marL="119149" indent="-119149">
              <a:spcBef>
                <a:spcPts val="0"/>
              </a:spcBef>
              <a:spcAft>
                <a:spcPts val="600"/>
              </a:spcAft>
              <a:defRPr sz="1100" b="1">
                <a:latin typeface="Arial" panose="020B0604020202020204" pitchFamily="34" charset="0"/>
                <a:cs typeface="Arial" panose="020B0604020202020204" pitchFamily="34" charset="0"/>
              </a:defRPr>
            </a:pPr>
            <a:r>
              <a:t>En Massachusetts, Minnesota y Wisconsin, las </a:t>
            </a:r>
            <a:r>
              <a:rPr err="1"/>
              <a:t>pólizas</a:t>
            </a:r>
            <a:r>
              <a:t> de Medigap </a:t>
            </a:r>
            <a:r>
              <a:rPr err="1"/>
              <a:t>están</a:t>
            </a:r>
            <a:r>
              <a:t> </a:t>
            </a:r>
            <a:r>
              <a:rPr err="1"/>
              <a:t>estandarizadas</a:t>
            </a:r>
            <a:r>
              <a:t> de </a:t>
            </a:r>
            <a:r>
              <a:rPr err="1"/>
              <a:t>una</a:t>
            </a:r>
            <a:r>
              <a:t> </a:t>
            </a:r>
            <a:r>
              <a:rPr err="1"/>
              <a:t>manera</a:t>
            </a:r>
            <a:r>
              <a:t> </a:t>
            </a:r>
            <a:r>
              <a:rPr err="1"/>
              <a:t>diferente</a:t>
            </a:r>
            <a:r>
              <a:t>. </a:t>
            </a:r>
            <a:endParaRPr sz="1100">
              <a:latin typeface="Arial" panose="020B0604020202020204" pitchFamily="34" charset="0"/>
              <a:cs typeface="Arial" panose="020B0604020202020204" pitchFamily="34" charset="0"/>
            </a:endParaRPr>
          </a:p>
          <a:p>
            <a:pPr marL="119149" indent="-119149">
              <a:spcBef>
                <a:spcPts val="0"/>
              </a:spcBef>
              <a:spcAft>
                <a:spcPts val="600"/>
              </a:spcAft>
              <a:defRPr sz="1100">
                <a:latin typeface="Arial" panose="020B0604020202020204" pitchFamily="34" charset="0"/>
                <a:cs typeface="Arial" panose="020B0604020202020204" pitchFamily="34" charset="0"/>
              </a:defRPr>
            </a:pPr>
            <a:r>
              <a:rPr b="1"/>
              <a:t>En </a:t>
            </a:r>
            <a:r>
              <a:rPr b="1" err="1"/>
              <a:t>algunos</a:t>
            </a:r>
            <a:r>
              <a:rPr b="1"/>
              <a:t> </a:t>
            </a:r>
            <a:r>
              <a:rPr b="1" err="1"/>
              <a:t>estados</a:t>
            </a:r>
            <a:r>
              <a:rPr b="1"/>
              <a:t>, es </a:t>
            </a:r>
            <a:r>
              <a:rPr b="1" err="1"/>
              <a:t>posible</a:t>
            </a:r>
            <a:r>
              <a:rPr b="1"/>
              <a:t> </a:t>
            </a:r>
            <a:r>
              <a:rPr b="1" err="1"/>
              <a:t>que</a:t>
            </a:r>
            <a:r>
              <a:rPr b="1"/>
              <a:t> </a:t>
            </a:r>
            <a:r>
              <a:rPr b="1" err="1"/>
              <a:t>pueda</a:t>
            </a:r>
            <a:r>
              <a:rPr b="1"/>
              <a:t> </a:t>
            </a:r>
            <a:r>
              <a:rPr b="1" err="1"/>
              <a:t>comprar</a:t>
            </a:r>
            <a:r>
              <a:rPr b="1"/>
              <a:t> </a:t>
            </a:r>
            <a:r>
              <a:rPr b="1" err="1"/>
              <a:t>otro</a:t>
            </a:r>
            <a:r>
              <a:rPr b="1"/>
              <a:t> </a:t>
            </a:r>
            <a:r>
              <a:rPr b="1" err="1"/>
              <a:t>tipo</a:t>
            </a:r>
            <a:r>
              <a:rPr b="1"/>
              <a:t> de </a:t>
            </a:r>
            <a:r>
              <a:rPr b="1" err="1"/>
              <a:t>póliza</a:t>
            </a:r>
            <a:r>
              <a:rPr b="1"/>
              <a:t> de Medigap </a:t>
            </a:r>
            <a:r>
              <a:rPr b="1" err="1"/>
              <a:t>denominada</a:t>
            </a:r>
            <a:r>
              <a:rPr b="1"/>
              <a:t> "Medicare SELECT".</a:t>
            </a:r>
            <a:r>
              <a:t> </a:t>
            </a:r>
            <a:r>
              <a:rPr err="1"/>
              <a:t>Estos</a:t>
            </a:r>
            <a:r>
              <a:t> son planes </a:t>
            </a:r>
            <a:r>
              <a:rPr err="1"/>
              <a:t>estandarizados</a:t>
            </a:r>
            <a:r>
              <a:t> </a:t>
            </a:r>
            <a:r>
              <a:rPr err="1"/>
              <a:t>que</a:t>
            </a:r>
            <a:r>
              <a:t> </a:t>
            </a:r>
            <a:r>
              <a:rPr err="1"/>
              <a:t>pueden</a:t>
            </a:r>
            <a:r>
              <a:t> </a:t>
            </a:r>
            <a:r>
              <a:rPr err="1"/>
              <a:t>requerir</a:t>
            </a:r>
            <a:r>
              <a:t> </a:t>
            </a:r>
            <a:r>
              <a:rPr err="1"/>
              <a:t>que</a:t>
            </a:r>
            <a:r>
              <a:t> use </a:t>
            </a:r>
            <a:r>
              <a:rPr err="1"/>
              <a:t>hospitales</a:t>
            </a:r>
            <a:r>
              <a:t> y, </a:t>
            </a:r>
            <a:r>
              <a:rPr err="1"/>
              <a:t>en</a:t>
            </a:r>
            <a:r>
              <a:t> </a:t>
            </a:r>
            <a:r>
              <a:rPr err="1"/>
              <a:t>algunos</a:t>
            </a:r>
            <a:r>
              <a:t> </a:t>
            </a:r>
            <a:r>
              <a:rPr err="1"/>
              <a:t>casos</a:t>
            </a:r>
            <a:r>
              <a:t>, </a:t>
            </a:r>
            <a:r>
              <a:rPr err="1"/>
              <a:t>médicos</a:t>
            </a:r>
            <a:r>
              <a:t> </a:t>
            </a:r>
            <a:r>
              <a:rPr err="1"/>
              <a:t>dentro</a:t>
            </a:r>
            <a:r>
              <a:t> de </a:t>
            </a:r>
            <a:r>
              <a:rPr err="1"/>
              <a:t>su</a:t>
            </a:r>
            <a:r>
              <a:t> red para ser </a:t>
            </a:r>
            <a:r>
              <a:rPr err="1"/>
              <a:t>elegible</a:t>
            </a:r>
            <a:r>
              <a:t> para </a:t>
            </a:r>
            <a:r>
              <a:rPr err="1"/>
              <a:t>los</a:t>
            </a:r>
            <a:r>
              <a:t> </a:t>
            </a:r>
            <a:r>
              <a:rPr err="1"/>
              <a:t>beneficios</a:t>
            </a:r>
            <a:r>
              <a:t> </a:t>
            </a:r>
            <a:r>
              <a:rPr err="1"/>
              <a:t>completos</a:t>
            </a:r>
            <a:r>
              <a:t> (</a:t>
            </a:r>
            <a:r>
              <a:rPr err="1"/>
              <a:t>excepto</a:t>
            </a:r>
            <a:r>
              <a:t> </a:t>
            </a:r>
            <a:r>
              <a:rPr err="1"/>
              <a:t>en</a:t>
            </a:r>
            <a:r>
              <a:t> </a:t>
            </a:r>
            <a:r>
              <a:rPr err="1"/>
              <a:t>una</a:t>
            </a:r>
            <a:r>
              <a:t> </a:t>
            </a:r>
            <a:r>
              <a:rPr err="1"/>
              <a:t>emergencia</a:t>
            </a:r>
            <a:r>
              <a:t>). Si </a:t>
            </a:r>
            <a:r>
              <a:rPr err="1"/>
              <a:t>tiene</a:t>
            </a:r>
            <a:r>
              <a:t> Medigap y cambia a </a:t>
            </a:r>
            <a:r>
              <a:rPr err="1"/>
              <a:t>una</a:t>
            </a:r>
            <a:r>
              <a:t> </a:t>
            </a:r>
            <a:r>
              <a:rPr err="1"/>
              <a:t>póliza</a:t>
            </a:r>
            <a:r>
              <a:t> Medicare SELECT, </a:t>
            </a:r>
            <a:r>
              <a:rPr err="1"/>
              <a:t>tiene</a:t>
            </a:r>
            <a:r>
              <a:t> </a:t>
            </a:r>
            <a:r>
              <a:rPr err="1"/>
              <a:t>el</a:t>
            </a:r>
            <a:r>
              <a:t> derecho, </a:t>
            </a:r>
            <a:r>
              <a:rPr err="1"/>
              <a:t>según</a:t>
            </a:r>
            <a:r>
              <a:t> la ley federal, de </a:t>
            </a:r>
            <a:r>
              <a:rPr err="1"/>
              <a:t>cambiar</a:t>
            </a:r>
            <a:r>
              <a:t> de </a:t>
            </a:r>
            <a:r>
              <a:rPr err="1"/>
              <a:t>opinión</a:t>
            </a:r>
            <a:r>
              <a:t> </a:t>
            </a:r>
            <a:r>
              <a:rPr err="1"/>
              <a:t>dentro</a:t>
            </a:r>
            <a:r>
              <a:t> de </a:t>
            </a:r>
            <a:r>
              <a:rPr err="1"/>
              <a:t>los</a:t>
            </a:r>
            <a:r>
              <a:t> 12 meses y </a:t>
            </a:r>
            <a:r>
              <a:rPr err="1"/>
              <a:t>cambiar</a:t>
            </a:r>
            <a:r>
              <a:t> a </a:t>
            </a:r>
            <a:r>
              <a:rPr err="1"/>
              <a:t>una</a:t>
            </a:r>
            <a:r>
              <a:t> </a:t>
            </a:r>
            <a:r>
              <a:rPr err="1"/>
              <a:t>póliza</a:t>
            </a:r>
            <a:r>
              <a:t> de Medigap </a:t>
            </a:r>
            <a:r>
              <a:rPr err="1"/>
              <a:t>estandarizada</a:t>
            </a:r>
            <a:r>
              <a:t>. </a:t>
            </a:r>
            <a:endParaRPr sz="1100" b="1">
              <a:latin typeface="Arial" panose="020B0604020202020204" pitchFamily="34" charset="0"/>
              <a:cs typeface="Arial" panose="020B0604020202020204" pitchFamily="34" charset="0"/>
            </a:endParaRPr>
          </a:p>
          <a:p>
            <a:pPr marL="0" indent="0" defTabSz="966612">
              <a:spcBef>
                <a:spcPts val="0"/>
              </a:spcBef>
              <a:spcAft>
                <a:spcPts val="600"/>
              </a:spcAft>
              <a:buNone/>
            </a:pPr>
            <a:endParaRPr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1962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80975"/>
            <a:ext cx="5759450" cy="3240088"/>
          </a:xfrm>
        </p:spPr>
      </p:sp>
      <p:sp>
        <p:nvSpPr>
          <p:cNvPr id="3" name="Notes Placeholder 2"/>
          <p:cNvSpPr>
            <a:spLocks noGrp="1"/>
          </p:cNvSpPr>
          <p:nvPr>
            <p:ph type="body" idx="1"/>
          </p:nvPr>
        </p:nvSpPr>
        <p:spPr>
          <a:xfrm>
            <a:off x="800099" y="3469277"/>
            <a:ext cx="5753101" cy="5950948"/>
          </a:xfrm>
        </p:spPr>
        <p:txBody>
          <a:bodyPr/>
          <a:lstStyle/>
          <a:p>
            <a:pPr marL="0" indent="0" defTabSz="966612">
              <a:spcBef>
                <a:spcPts val="0"/>
              </a:spcBef>
              <a:spcAft>
                <a:spcPts val="300"/>
              </a:spcAft>
              <a:buNone/>
              <a:defRPr sz="95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300"/>
              </a:spcAft>
              <a:buNone/>
              <a:defRPr sz="950" b="1">
                <a:solidFill>
                  <a:prstClr val="black"/>
                </a:solidFill>
                <a:latin typeface="Arial" panose="020B0604020202020204" pitchFamily="34" charset="0"/>
                <a:cs typeface="Arial" panose="020B0604020202020204" pitchFamily="34" charset="0"/>
              </a:defRPr>
            </a:pPr>
            <a:r>
              <a:rPr dirty="0" err="1"/>
              <a:t>Todas</a:t>
            </a:r>
            <a:r>
              <a:rPr dirty="0"/>
              <a:t> las </a:t>
            </a:r>
            <a:r>
              <a:rPr dirty="0" err="1"/>
              <a:t>pólizas</a:t>
            </a:r>
            <a:r>
              <a:rPr dirty="0"/>
              <a:t> de Medigap </a:t>
            </a:r>
            <a:r>
              <a:rPr dirty="0" err="1"/>
              <a:t>cubren</a:t>
            </a:r>
            <a:r>
              <a:rPr dirty="0"/>
              <a:t> un conjunto </a:t>
            </a:r>
            <a:r>
              <a:rPr dirty="0" err="1"/>
              <a:t>básico</a:t>
            </a:r>
            <a:r>
              <a:rPr dirty="0"/>
              <a:t> de </a:t>
            </a:r>
            <a:r>
              <a:rPr dirty="0" err="1"/>
              <a:t>beneficios</a:t>
            </a:r>
            <a:r>
              <a:rPr dirty="0"/>
              <a:t>, </a:t>
            </a:r>
            <a:r>
              <a:rPr dirty="0" err="1"/>
              <a:t>incluidos</a:t>
            </a:r>
            <a:r>
              <a:rPr dirty="0"/>
              <a:t> </a:t>
            </a:r>
            <a:r>
              <a:rPr dirty="0" err="1"/>
              <a:t>los</a:t>
            </a:r>
            <a:r>
              <a:rPr dirty="0"/>
              <a:t> </a:t>
            </a:r>
            <a:r>
              <a:rPr dirty="0" err="1"/>
              <a:t>siguientes</a:t>
            </a:r>
            <a:r>
              <a:rPr dirty="0"/>
              <a:t>:</a:t>
            </a:r>
          </a:p>
          <a:p>
            <a:pPr marL="125861" indent="-125861"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Todos </a:t>
            </a:r>
            <a:r>
              <a:rPr dirty="0" err="1"/>
              <a:t>los</a:t>
            </a:r>
            <a:r>
              <a:rPr dirty="0"/>
              <a:t> planes pagan </a:t>
            </a:r>
            <a:r>
              <a:rPr dirty="0" err="1"/>
              <a:t>el</a:t>
            </a:r>
            <a:r>
              <a:rPr dirty="0"/>
              <a:t> 100</a:t>
            </a:r>
            <a:r>
              <a:rPr lang="en-US" dirty="0"/>
              <a:t>%</a:t>
            </a:r>
            <a:r>
              <a:rPr dirty="0"/>
              <a:t> del </a:t>
            </a:r>
            <a:r>
              <a:rPr dirty="0" err="1"/>
              <a:t>coseguro</a:t>
            </a:r>
            <a:r>
              <a:rPr dirty="0"/>
              <a:t> de la </a:t>
            </a:r>
            <a:r>
              <a:rPr dirty="0" err="1"/>
              <a:t>Parte</a:t>
            </a:r>
            <a:r>
              <a:rPr dirty="0"/>
              <a:t> A y </a:t>
            </a:r>
            <a:r>
              <a:rPr dirty="0" err="1"/>
              <a:t>los</a:t>
            </a:r>
            <a:r>
              <a:rPr dirty="0"/>
              <a:t> </a:t>
            </a:r>
            <a:r>
              <a:rPr dirty="0" err="1"/>
              <a:t>costos</a:t>
            </a:r>
            <a:r>
              <a:rPr dirty="0"/>
              <a:t> </a:t>
            </a:r>
            <a:r>
              <a:rPr dirty="0" err="1"/>
              <a:t>hospitalarios</a:t>
            </a:r>
            <a:r>
              <a:rPr dirty="0"/>
              <a:t> hasta 365 días </a:t>
            </a:r>
            <a:r>
              <a:rPr dirty="0" err="1"/>
              <a:t>adicionales</a:t>
            </a:r>
            <a:r>
              <a:rPr dirty="0"/>
              <a:t> </a:t>
            </a:r>
            <a:r>
              <a:rPr dirty="0" err="1"/>
              <a:t>después</a:t>
            </a:r>
            <a:r>
              <a:rPr dirty="0"/>
              <a:t> de </a:t>
            </a:r>
            <a:r>
              <a:rPr dirty="0" err="1"/>
              <a:t>que</a:t>
            </a:r>
            <a:r>
              <a:rPr dirty="0"/>
              <a:t> se </a:t>
            </a:r>
            <a:r>
              <a:rPr dirty="0" err="1"/>
              <a:t>agoten</a:t>
            </a:r>
            <a:r>
              <a:rPr dirty="0"/>
              <a:t> </a:t>
            </a:r>
            <a:r>
              <a:rPr dirty="0" err="1"/>
              <a:t>los</a:t>
            </a:r>
            <a:r>
              <a:rPr dirty="0"/>
              <a:t> </a:t>
            </a:r>
            <a:r>
              <a:rPr dirty="0" err="1"/>
              <a:t>beneficios</a:t>
            </a:r>
            <a:r>
              <a:rPr dirty="0"/>
              <a:t> de Medicare. Los planes F y G también </a:t>
            </a:r>
            <a:r>
              <a:rPr dirty="0" err="1"/>
              <a:t>ofrecen</a:t>
            </a:r>
            <a:r>
              <a:rPr dirty="0"/>
              <a:t> un plan con deducible alto </a:t>
            </a:r>
            <a:r>
              <a:rPr dirty="0" err="1"/>
              <a:t>en</a:t>
            </a:r>
            <a:r>
              <a:rPr dirty="0"/>
              <a:t> </a:t>
            </a:r>
            <a:r>
              <a:rPr dirty="0" err="1"/>
              <a:t>algunos</a:t>
            </a:r>
            <a:r>
              <a:rPr dirty="0"/>
              <a:t> </a:t>
            </a:r>
            <a:r>
              <a:rPr dirty="0" err="1"/>
              <a:t>estados</a:t>
            </a:r>
            <a:r>
              <a:rPr dirty="0"/>
              <a:t>. </a:t>
            </a:r>
          </a:p>
          <a:p>
            <a:pPr marL="125861" indent="-125861"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A, B, C, D, F, G, M y N pagan </a:t>
            </a:r>
            <a:r>
              <a:rPr dirty="0" err="1"/>
              <a:t>el</a:t>
            </a:r>
            <a:r>
              <a:rPr dirty="0"/>
              <a:t> 100</a:t>
            </a:r>
            <a:r>
              <a:rPr lang="en-US" dirty="0"/>
              <a:t>%</a:t>
            </a:r>
            <a:r>
              <a:rPr dirty="0"/>
              <a:t> del </a:t>
            </a:r>
            <a:r>
              <a:rPr dirty="0" err="1"/>
              <a:t>coseguro</a:t>
            </a:r>
            <a:r>
              <a:rPr dirty="0"/>
              <a:t> o </a:t>
            </a:r>
            <a:r>
              <a:rPr dirty="0" err="1"/>
              <a:t>copago</a:t>
            </a:r>
            <a:r>
              <a:rPr dirty="0"/>
              <a:t> de la </a:t>
            </a:r>
            <a:r>
              <a:rPr dirty="0" err="1"/>
              <a:t>Parte</a:t>
            </a:r>
            <a:r>
              <a:rPr dirty="0"/>
              <a:t> B. El Plan N </a:t>
            </a:r>
            <a:r>
              <a:rPr dirty="0" err="1"/>
              <a:t>paga</a:t>
            </a:r>
            <a:r>
              <a:rPr dirty="0"/>
              <a:t> </a:t>
            </a:r>
            <a:r>
              <a:rPr dirty="0" err="1"/>
              <a:t>el</a:t>
            </a:r>
            <a:r>
              <a:rPr dirty="0"/>
              <a:t> 100</a:t>
            </a:r>
            <a:r>
              <a:rPr lang="en-US" dirty="0"/>
              <a:t>%</a:t>
            </a:r>
            <a:r>
              <a:rPr dirty="0"/>
              <a:t> del </a:t>
            </a:r>
            <a:r>
              <a:rPr dirty="0" err="1"/>
              <a:t>coseguro</a:t>
            </a:r>
            <a:r>
              <a:rPr dirty="0"/>
              <a:t> de la </a:t>
            </a:r>
            <a:r>
              <a:rPr dirty="0" err="1"/>
              <a:t>Parte</a:t>
            </a:r>
            <a:r>
              <a:rPr dirty="0"/>
              <a:t> B, </a:t>
            </a:r>
            <a:r>
              <a:rPr dirty="0" err="1"/>
              <a:t>excepto</a:t>
            </a:r>
            <a:r>
              <a:rPr dirty="0"/>
              <a:t> </a:t>
            </a:r>
            <a:r>
              <a:rPr dirty="0" err="1"/>
              <a:t>por</a:t>
            </a:r>
            <a:r>
              <a:rPr dirty="0"/>
              <a:t> un </a:t>
            </a:r>
            <a:r>
              <a:rPr dirty="0" err="1"/>
              <a:t>copago</a:t>
            </a:r>
            <a:r>
              <a:rPr dirty="0"/>
              <a:t> de hasta $20 para </a:t>
            </a:r>
            <a:r>
              <a:rPr dirty="0" err="1"/>
              <a:t>algunas</a:t>
            </a:r>
            <a:r>
              <a:rPr dirty="0"/>
              <a:t> visitas al </a:t>
            </a:r>
            <a:r>
              <a:rPr dirty="0" err="1"/>
              <a:t>consultorio</a:t>
            </a:r>
            <a:r>
              <a:rPr dirty="0"/>
              <a:t> y un </a:t>
            </a:r>
            <a:r>
              <a:rPr dirty="0" err="1"/>
              <a:t>copago</a:t>
            </a:r>
            <a:r>
              <a:rPr dirty="0"/>
              <a:t> de hasta $50 para las visitas a la sala de </a:t>
            </a:r>
            <a:r>
              <a:rPr dirty="0" err="1"/>
              <a:t>emergencias</a:t>
            </a:r>
            <a:r>
              <a:rPr dirty="0"/>
              <a:t> </a:t>
            </a:r>
            <a:r>
              <a:rPr dirty="0" err="1"/>
              <a:t>que</a:t>
            </a:r>
            <a:r>
              <a:rPr dirty="0"/>
              <a:t> no </a:t>
            </a:r>
            <a:r>
              <a:rPr dirty="0" err="1"/>
              <a:t>resulten</a:t>
            </a:r>
            <a:r>
              <a:rPr dirty="0"/>
              <a:t> </a:t>
            </a:r>
            <a:r>
              <a:rPr dirty="0" err="1"/>
              <a:t>en</a:t>
            </a:r>
            <a:r>
              <a:rPr dirty="0"/>
              <a:t> </a:t>
            </a:r>
            <a:r>
              <a:rPr dirty="0" err="1"/>
              <a:t>una</a:t>
            </a:r>
            <a:r>
              <a:rPr dirty="0"/>
              <a:t> </a:t>
            </a:r>
            <a:r>
              <a:rPr dirty="0" err="1"/>
              <a:t>admisión</a:t>
            </a:r>
            <a:r>
              <a:rPr dirty="0"/>
              <a:t> </a:t>
            </a:r>
            <a:r>
              <a:rPr dirty="0" err="1"/>
              <a:t>como</a:t>
            </a:r>
            <a:r>
              <a:rPr dirty="0"/>
              <a:t> </a:t>
            </a:r>
            <a:r>
              <a:rPr dirty="0" err="1"/>
              <a:t>paciente</a:t>
            </a:r>
            <a:r>
              <a:rPr dirty="0"/>
              <a:t> </a:t>
            </a:r>
            <a:r>
              <a:rPr dirty="0" err="1"/>
              <a:t>hospitalizado</a:t>
            </a:r>
            <a:r>
              <a:rPr dirty="0"/>
              <a:t>. El Plan K </a:t>
            </a:r>
            <a:r>
              <a:rPr dirty="0" err="1"/>
              <a:t>paga</a:t>
            </a:r>
            <a:r>
              <a:rPr dirty="0"/>
              <a:t> </a:t>
            </a:r>
            <a:r>
              <a:rPr dirty="0" err="1"/>
              <a:t>el</a:t>
            </a:r>
            <a:r>
              <a:rPr dirty="0"/>
              <a:t> 50</a:t>
            </a:r>
            <a:r>
              <a:rPr lang="en-US" dirty="0"/>
              <a:t>%</a:t>
            </a:r>
            <a:r>
              <a:rPr dirty="0"/>
              <a:t> del </a:t>
            </a:r>
            <a:r>
              <a:rPr dirty="0" err="1"/>
              <a:t>coseguro</a:t>
            </a:r>
            <a:r>
              <a:rPr dirty="0"/>
              <a:t> o </a:t>
            </a:r>
            <a:r>
              <a:rPr dirty="0" err="1"/>
              <a:t>copago</a:t>
            </a:r>
            <a:r>
              <a:rPr dirty="0"/>
              <a:t> de la </a:t>
            </a:r>
            <a:r>
              <a:rPr dirty="0" err="1"/>
              <a:t>Parte</a:t>
            </a:r>
            <a:r>
              <a:rPr dirty="0"/>
              <a:t> B, </a:t>
            </a:r>
            <a:r>
              <a:rPr dirty="0" err="1"/>
              <a:t>mientras</a:t>
            </a:r>
            <a:r>
              <a:rPr dirty="0"/>
              <a:t> </a:t>
            </a:r>
            <a:r>
              <a:rPr dirty="0" err="1"/>
              <a:t>que</a:t>
            </a:r>
            <a:r>
              <a:rPr dirty="0"/>
              <a:t> </a:t>
            </a:r>
            <a:r>
              <a:rPr dirty="0" err="1"/>
              <a:t>el</a:t>
            </a:r>
            <a:r>
              <a:rPr dirty="0"/>
              <a:t> Plan L </a:t>
            </a:r>
            <a:r>
              <a:rPr dirty="0" err="1"/>
              <a:t>paga</a:t>
            </a:r>
            <a:r>
              <a:rPr dirty="0"/>
              <a:t> </a:t>
            </a:r>
            <a:r>
              <a:rPr dirty="0" err="1"/>
              <a:t>el</a:t>
            </a:r>
            <a:r>
              <a:rPr dirty="0"/>
              <a:t> 75</a:t>
            </a:r>
            <a:r>
              <a:rPr lang="en-US" dirty="0"/>
              <a:t>%</a:t>
            </a:r>
            <a:r>
              <a:rPr dirty="0"/>
              <a:t> del </a:t>
            </a:r>
            <a:r>
              <a:rPr dirty="0" err="1"/>
              <a:t>coseguro</a:t>
            </a:r>
            <a:r>
              <a:rPr dirty="0"/>
              <a:t> de la </a:t>
            </a:r>
            <a:r>
              <a:rPr dirty="0" err="1"/>
              <a:t>Parte</a:t>
            </a:r>
            <a:r>
              <a:rPr dirty="0"/>
              <a:t> B.</a:t>
            </a:r>
          </a:p>
          <a:p>
            <a:pPr marL="125861" indent="-125861"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A, B, C, D, F, G, M y N pagan </a:t>
            </a:r>
            <a:r>
              <a:rPr dirty="0" err="1"/>
              <a:t>el</a:t>
            </a:r>
            <a:r>
              <a:rPr dirty="0"/>
              <a:t> 100</a:t>
            </a:r>
            <a:r>
              <a:rPr lang="en-US" dirty="0"/>
              <a:t>%</a:t>
            </a:r>
            <a:r>
              <a:rPr dirty="0"/>
              <a:t> de la </a:t>
            </a:r>
            <a:r>
              <a:rPr dirty="0" err="1"/>
              <a:t>sangre</a:t>
            </a:r>
            <a:r>
              <a:rPr dirty="0"/>
              <a:t> (las </a:t>
            </a:r>
            <a:r>
              <a:rPr dirty="0" err="1"/>
              <a:t>primeras</a:t>
            </a:r>
            <a:r>
              <a:rPr dirty="0"/>
              <a:t> 3 </a:t>
            </a:r>
            <a:r>
              <a:rPr dirty="0" err="1"/>
              <a:t>pintas</a:t>
            </a:r>
            <a:r>
              <a:rPr dirty="0"/>
              <a:t>). El Plan K </a:t>
            </a:r>
            <a:r>
              <a:rPr dirty="0" err="1"/>
              <a:t>paga</a:t>
            </a:r>
            <a:r>
              <a:rPr dirty="0"/>
              <a:t> </a:t>
            </a:r>
            <a:r>
              <a:rPr dirty="0" err="1"/>
              <a:t>el</a:t>
            </a:r>
            <a:r>
              <a:rPr dirty="0"/>
              <a:t> 50</a:t>
            </a:r>
            <a:r>
              <a:rPr lang="en-US" dirty="0"/>
              <a:t>%</a:t>
            </a:r>
            <a:r>
              <a:rPr dirty="0"/>
              <a:t>; </a:t>
            </a:r>
            <a:r>
              <a:rPr dirty="0" err="1"/>
              <a:t>el</a:t>
            </a:r>
            <a:r>
              <a:rPr dirty="0"/>
              <a:t> Plan L </a:t>
            </a:r>
            <a:r>
              <a:rPr dirty="0" err="1"/>
              <a:t>paga</a:t>
            </a:r>
            <a:r>
              <a:rPr dirty="0"/>
              <a:t> </a:t>
            </a:r>
            <a:r>
              <a:rPr dirty="0" err="1"/>
              <a:t>el</a:t>
            </a:r>
            <a:r>
              <a:rPr dirty="0"/>
              <a:t> 75</a:t>
            </a:r>
            <a:r>
              <a:rPr lang="en-US" dirty="0"/>
              <a:t>%</a:t>
            </a:r>
            <a:r>
              <a:rPr dirty="0"/>
              <a:t>.</a:t>
            </a:r>
          </a:p>
          <a:p>
            <a:pPr marL="125861" indent="-125861"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A, B, C, D, F, G, M y N pagan </a:t>
            </a:r>
            <a:r>
              <a:rPr dirty="0" err="1"/>
              <a:t>el</a:t>
            </a:r>
            <a:r>
              <a:rPr dirty="0"/>
              <a:t> 100</a:t>
            </a:r>
            <a:r>
              <a:rPr lang="en-US" dirty="0"/>
              <a:t>%</a:t>
            </a:r>
            <a:r>
              <a:rPr dirty="0"/>
              <a:t> del </a:t>
            </a:r>
            <a:r>
              <a:rPr dirty="0" err="1"/>
              <a:t>coseguro</a:t>
            </a:r>
            <a:r>
              <a:rPr dirty="0"/>
              <a:t> o </a:t>
            </a:r>
            <a:r>
              <a:rPr dirty="0" err="1"/>
              <a:t>copago</a:t>
            </a:r>
            <a:r>
              <a:rPr dirty="0"/>
              <a:t> de </a:t>
            </a:r>
            <a:r>
              <a:rPr dirty="0" err="1"/>
              <a:t>los</a:t>
            </a:r>
            <a:r>
              <a:rPr dirty="0"/>
              <a:t> </a:t>
            </a:r>
            <a:r>
              <a:rPr dirty="0" err="1"/>
              <a:t>cuidados</a:t>
            </a:r>
            <a:r>
              <a:rPr dirty="0"/>
              <a:t> </a:t>
            </a:r>
            <a:r>
              <a:rPr dirty="0" err="1"/>
              <a:t>paliativos</a:t>
            </a:r>
            <a:r>
              <a:rPr dirty="0"/>
              <a:t> de la </a:t>
            </a:r>
            <a:r>
              <a:rPr dirty="0" err="1"/>
              <a:t>Parte</a:t>
            </a:r>
            <a:r>
              <a:rPr dirty="0"/>
              <a:t> A. El Plan K </a:t>
            </a:r>
            <a:r>
              <a:rPr dirty="0" err="1"/>
              <a:t>paga</a:t>
            </a:r>
            <a:r>
              <a:rPr dirty="0"/>
              <a:t> </a:t>
            </a:r>
            <a:r>
              <a:rPr dirty="0" err="1"/>
              <a:t>el</a:t>
            </a:r>
            <a:r>
              <a:rPr dirty="0"/>
              <a:t> 50</a:t>
            </a:r>
            <a:r>
              <a:rPr lang="en-US" dirty="0"/>
              <a:t>%</a:t>
            </a:r>
            <a:r>
              <a:rPr dirty="0"/>
              <a:t>; </a:t>
            </a:r>
            <a:r>
              <a:rPr dirty="0" err="1"/>
              <a:t>el</a:t>
            </a:r>
            <a:r>
              <a:rPr dirty="0"/>
              <a:t> Plan L </a:t>
            </a:r>
            <a:r>
              <a:rPr dirty="0" err="1"/>
              <a:t>paga</a:t>
            </a:r>
            <a:r>
              <a:rPr dirty="0"/>
              <a:t> </a:t>
            </a:r>
            <a:r>
              <a:rPr dirty="0" err="1"/>
              <a:t>el</a:t>
            </a:r>
            <a:r>
              <a:rPr dirty="0"/>
              <a:t> 75</a:t>
            </a:r>
            <a:r>
              <a:rPr lang="en-US" dirty="0"/>
              <a:t>%</a:t>
            </a:r>
            <a:r>
              <a:rPr dirty="0"/>
              <a:t>.</a:t>
            </a:r>
          </a:p>
          <a:p>
            <a:pPr marL="0" indent="0" defTabSz="966612">
              <a:spcBef>
                <a:spcPts val="0"/>
              </a:spcBef>
              <a:spcAft>
                <a:spcPts val="300"/>
              </a:spcAft>
              <a:buNone/>
              <a:defRPr sz="950">
                <a:solidFill>
                  <a:prstClr val="black"/>
                </a:solidFill>
                <a:latin typeface="Arial" panose="020B0604020202020204" pitchFamily="34" charset="0"/>
                <a:cs typeface="Arial" panose="020B0604020202020204" pitchFamily="34" charset="0"/>
              </a:defRPr>
            </a:pPr>
            <a:r>
              <a:rPr dirty="0" err="1"/>
              <a:t>Además</a:t>
            </a:r>
            <a:r>
              <a:rPr dirty="0"/>
              <a:t>, </a:t>
            </a:r>
            <a:r>
              <a:rPr dirty="0" err="1"/>
              <a:t>cada</a:t>
            </a:r>
            <a:r>
              <a:rPr dirty="0"/>
              <a:t> plan Medigap </a:t>
            </a:r>
            <a:r>
              <a:rPr dirty="0" err="1"/>
              <a:t>cubre</a:t>
            </a:r>
            <a:r>
              <a:rPr dirty="0"/>
              <a:t> </a:t>
            </a:r>
            <a:r>
              <a:rPr dirty="0" err="1"/>
              <a:t>diferentes</a:t>
            </a:r>
            <a:r>
              <a:rPr dirty="0"/>
              <a:t> </a:t>
            </a:r>
            <a:r>
              <a:rPr dirty="0" err="1"/>
              <a:t>beneficios</a:t>
            </a:r>
            <a:r>
              <a:rPr dirty="0"/>
              <a:t>:</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C, D, F, G, M y N </a:t>
            </a:r>
            <a:r>
              <a:rPr dirty="0" err="1"/>
              <a:t>cubren</a:t>
            </a:r>
            <a:r>
              <a:rPr dirty="0"/>
              <a:t> </a:t>
            </a:r>
            <a:r>
              <a:rPr dirty="0" err="1"/>
              <a:t>el</a:t>
            </a:r>
            <a:r>
              <a:rPr dirty="0"/>
              <a:t> 100</a:t>
            </a:r>
            <a:r>
              <a:rPr lang="en-US" dirty="0"/>
              <a:t>%</a:t>
            </a:r>
            <a:r>
              <a:rPr dirty="0"/>
              <a:t> del </a:t>
            </a:r>
            <a:r>
              <a:rPr dirty="0" err="1"/>
              <a:t>coseguro</a:t>
            </a:r>
            <a:r>
              <a:rPr dirty="0"/>
              <a:t> de </a:t>
            </a:r>
            <a:r>
              <a:rPr dirty="0" err="1"/>
              <a:t>atención</a:t>
            </a:r>
            <a:r>
              <a:rPr dirty="0"/>
              <a:t> </a:t>
            </a:r>
            <a:r>
              <a:rPr dirty="0" err="1"/>
              <a:t>en</a:t>
            </a:r>
            <a:r>
              <a:rPr dirty="0"/>
              <a:t> un </a:t>
            </a:r>
            <a:r>
              <a:rPr dirty="0" err="1"/>
              <a:t>centro</a:t>
            </a:r>
            <a:r>
              <a:rPr dirty="0"/>
              <a:t> con </a:t>
            </a:r>
            <a:r>
              <a:rPr dirty="0" err="1"/>
              <a:t>enfermería</a:t>
            </a:r>
            <a:r>
              <a:rPr dirty="0"/>
              <a:t> </a:t>
            </a:r>
            <a:r>
              <a:rPr dirty="0" err="1"/>
              <a:t>especializada</a:t>
            </a:r>
            <a:r>
              <a:rPr dirty="0"/>
              <a:t>; </a:t>
            </a:r>
            <a:r>
              <a:rPr dirty="0" err="1"/>
              <a:t>el</a:t>
            </a:r>
            <a:r>
              <a:rPr dirty="0"/>
              <a:t> Plan K </a:t>
            </a:r>
            <a:r>
              <a:rPr dirty="0" err="1"/>
              <a:t>cubre</a:t>
            </a:r>
            <a:r>
              <a:rPr dirty="0"/>
              <a:t> </a:t>
            </a:r>
            <a:r>
              <a:rPr dirty="0" err="1"/>
              <a:t>el</a:t>
            </a:r>
            <a:r>
              <a:rPr dirty="0"/>
              <a:t> 50</a:t>
            </a:r>
            <a:r>
              <a:rPr lang="en-US" dirty="0"/>
              <a:t>%</a:t>
            </a:r>
            <a:r>
              <a:rPr dirty="0"/>
              <a:t>; </a:t>
            </a:r>
            <a:r>
              <a:rPr dirty="0" err="1"/>
              <a:t>el</a:t>
            </a:r>
            <a:r>
              <a:rPr dirty="0"/>
              <a:t> Plan L </a:t>
            </a:r>
            <a:r>
              <a:rPr dirty="0" err="1"/>
              <a:t>cubre</a:t>
            </a:r>
            <a:r>
              <a:rPr dirty="0"/>
              <a:t> </a:t>
            </a:r>
            <a:r>
              <a:rPr dirty="0" err="1"/>
              <a:t>el</a:t>
            </a:r>
            <a:r>
              <a:rPr dirty="0"/>
              <a:t> 75</a:t>
            </a:r>
            <a:r>
              <a:rPr lang="en-US" dirty="0"/>
              <a:t>%</a:t>
            </a:r>
            <a:r>
              <a:rPr dirty="0"/>
              <a:t>.</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B, C, D, F, G y N </a:t>
            </a:r>
            <a:r>
              <a:rPr dirty="0" err="1"/>
              <a:t>cubren</a:t>
            </a:r>
            <a:r>
              <a:rPr dirty="0"/>
              <a:t> </a:t>
            </a:r>
            <a:r>
              <a:rPr dirty="0" err="1"/>
              <a:t>el</a:t>
            </a:r>
            <a:r>
              <a:rPr dirty="0"/>
              <a:t> 100</a:t>
            </a:r>
            <a:r>
              <a:rPr lang="en-US" dirty="0"/>
              <a:t>%</a:t>
            </a:r>
            <a:r>
              <a:rPr dirty="0"/>
              <a:t> del deducible de la </a:t>
            </a:r>
            <a:r>
              <a:rPr dirty="0" err="1"/>
              <a:t>Parte</a:t>
            </a:r>
            <a:r>
              <a:rPr dirty="0"/>
              <a:t> A; </a:t>
            </a:r>
            <a:r>
              <a:rPr dirty="0" err="1"/>
              <a:t>los</a:t>
            </a:r>
            <a:r>
              <a:rPr dirty="0"/>
              <a:t> planes K y M </a:t>
            </a:r>
            <a:r>
              <a:rPr dirty="0" err="1"/>
              <a:t>cubren</a:t>
            </a:r>
            <a:r>
              <a:rPr dirty="0"/>
              <a:t> </a:t>
            </a:r>
            <a:r>
              <a:rPr dirty="0" err="1"/>
              <a:t>el</a:t>
            </a:r>
            <a:r>
              <a:rPr dirty="0"/>
              <a:t> 50</a:t>
            </a:r>
            <a:r>
              <a:rPr lang="en-US" dirty="0"/>
              <a:t>%</a:t>
            </a:r>
            <a:r>
              <a:rPr dirty="0"/>
              <a:t>; </a:t>
            </a:r>
            <a:r>
              <a:rPr dirty="0" err="1"/>
              <a:t>el</a:t>
            </a:r>
            <a:r>
              <a:rPr dirty="0"/>
              <a:t> plan L </a:t>
            </a:r>
            <a:r>
              <a:rPr dirty="0" err="1"/>
              <a:t>cubre</a:t>
            </a:r>
            <a:r>
              <a:rPr dirty="0"/>
              <a:t> </a:t>
            </a:r>
            <a:r>
              <a:rPr dirty="0" err="1"/>
              <a:t>el</a:t>
            </a:r>
            <a:r>
              <a:rPr dirty="0"/>
              <a:t> 75</a:t>
            </a:r>
            <a:r>
              <a:rPr lang="en-US" dirty="0"/>
              <a:t>%</a:t>
            </a:r>
            <a:r>
              <a:rPr dirty="0"/>
              <a:t>.</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C y F </a:t>
            </a:r>
            <a:r>
              <a:rPr dirty="0" err="1"/>
              <a:t>cubren</a:t>
            </a:r>
            <a:r>
              <a:rPr dirty="0"/>
              <a:t> </a:t>
            </a:r>
            <a:r>
              <a:rPr dirty="0" err="1"/>
              <a:t>el</a:t>
            </a:r>
            <a:r>
              <a:rPr dirty="0"/>
              <a:t> 100</a:t>
            </a:r>
            <a:r>
              <a:rPr lang="en-US" dirty="0"/>
              <a:t>%</a:t>
            </a:r>
            <a:r>
              <a:rPr dirty="0"/>
              <a:t> del deducible de la </a:t>
            </a:r>
            <a:r>
              <a:rPr dirty="0" err="1"/>
              <a:t>Parte</a:t>
            </a:r>
            <a:r>
              <a:rPr dirty="0"/>
              <a:t> B. Los planes C y F no </a:t>
            </a:r>
            <a:r>
              <a:rPr dirty="0" err="1"/>
              <a:t>están</a:t>
            </a:r>
            <a:r>
              <a:rPr dirty="0"/>
              <a:t> </a:t>
            </a:r>
            <a:r>
              <a:rPr dirty="0" err="1"/>
              <a:t>disponibles</a:t>
            </a:r>
            <a:r>
              <a:rPr dirty="0"/>
              <a:t> para las personas </a:t>
            </a:r>
            <a:r>
              <a:rPr dirty="0" err="1"/>
              <a:t>que</a:t>
            </a:r>
            <a:r>
              <a:rPr dirty="0"/>
              <a:t> </a:t>
            </a:r>
            <a:r>
              <a:rPr dirty="0" err="1"/>
              <a:t>calificaron</a:t>
            </a:r>
            <a:r>
              <a:rPr dirty="0"/>
              <a:t> para Medicare a </a:t>
            </a:r>
            <a:r>
              <a:rPr dirty="0" err="1"/>
              <a:t>partir</a:t>
            </a:r>
            <a:r>
              <a:rPr dirty="0"/>
              <a:t> del 1 de </a:t>
            </a:r>
            <a:r>
              <a:rPr dirty="0" err="1"/>
              <a:t>enero</a:t>
            </a:r>
            <a:r>
              <a:rPr dirty="0"/>
              <a:t> de 2020.</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Medigap F y G </a:t>
            </a:r>
            <a:r>
              <a:rPr dirty="0" err="1"/>
              <a:t>cubren</a:t>
            </a:r>
            <a:r>
              <a:rPr dirty="0"/>
              <a:t> </a:t>
            </a:r>
            <a:r>
              <a:rPr dirty="0" err="1"/>
              <a:t>el</a:t>
            </a:r>
            <a:r>
              <a:rPr dirty="0"/>
              <a:t> 100</a:t>
            </a:r>
            <a:r>
              <a:rPr lang="en-US" dirty="0"/>
              <a:t>%</a:t>
            </a:r>
            <a:r>
              <a:rPr dirty="0"/>
              <a:t> de </a:t>
            </a:r>
            <a:r>
              <a:rPr dirty="0" err="1"/>
              <a:t>los</a:t>
            </a:r>
            <a:r>
              <a:rPr dirty="0"/>
              <a:t> cargos </a:t>
            </a:r>
            <a:r>
              <a:rPr dirty="0" err="1"/>
              <a:t>excedentes</a:t>
            </a:r>
            <a:r>
              <a:rPr dirty="0"/>
              <a:t> de la </a:t>
            </a:r>
            <a:r>
              <a:rPr dirty="0" err="1"/>
              <a:t>Parte</a:t>
            </a:r>
            <a:r>
              <a:rPr dirty="0"/>
              <a:t> B.</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Los planes Medigap C, D, F, G, M y N </a:t>
            </a:r>
            <a:r>
              <a:rPr dirty="0" err="1"/>
              <a:t>cubren</a:t>
            </a:r>
            <a:r>
              <a:rPr dirty="0"/>
              <a:t> </a:t>
            </a:r>
            <a:r>
              <a:rPr dirty="0" err="1"/>
              <a:t>el</a:t>
            </a:r>
            <a:r>
              <a:rPr dirty="0"/>
              <a:t> 80</a:t>
            </a:r>
            <a:r>
              <a:rPr lang="en-US" dirty="0"/>
              <a:t>%</a:t>
            </a:r>
            <a:r>
              <a:rPr dirty="0"/>
              <a:t> de </a:t>
            </a:r>
            <a:r>
              <a:rPr dirty="0" err="1"/>
              <a:t>los</a:t>
            </a:r>
            <a:r>
              <a:rPr dirty="0"/>
              <a:t> </a:t>
            </a:r>
            <a:r>
              <a:rPr dirty="0" err="1"/>
              <a:t>costos</a:t>
            </a:r>
            <a:r>
              <a:rPr dirty="0"/>
              <a:t> de </a:t>
            </a:r>
            <a:r>
              <a:rPr dirty="0" err="1"/>
              <a:t>emergencia</a:t>
            </a:r>
            <a:r>
              <a:rPr dirty="0"/>
              <a:t> </a:t>
            </a:r>
            <a:r>
              <a:rPr dirty="0" err="1"/>
              <a:t>durante</a:t>
            </a:r>
            <a:r>
              <a:rPr dirty="0"/>
              <a:t> </a:t>
            </a:r>
            <a:r>
              <a:rPr dirty="0" err="1"/>
              <a:t>viajes</a:t>
            </a:r>
            <a:r>
              <a:rPr dirty="0"/>
              <a:t> al </a:t>
            </a:r>
            <a:r>
              <a:rPr dirty="0" err="1"/>
              <a:t>extranjero</a:t>
            </a:r>
            <a:r>
              <a:rPr dirty="0"/>
              <a:t> hasta </a:t>
            </a:r>
            <a:r>
              <a:rPr dirty="0" err="1"/>
              <a:t>los</a:t>
            </a:r>
            <a:r>
              <a:rPr dirty="0"/>
              <a:t> </a:t>
            </a:r>
            <a:r>
              <a:rPr dirty="0" err="1"/>
              <a:t>límites</a:t>
            </a:r>
            <a:r>
              <a:rPr dirty="0"/>
              <a:t> del plan.</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dirty="0"/>
              <a:t>En 2025, tanto </a:t>
            </a:r>
            <a:r>
              <a:rPr dirty="0" err="1"/>
              <a:t>el</a:t>
            </a:r>
            <a:r>
              <a:rPr dirty="0"/>
              <a:t> Plan K </a:t>
            </a:r>
            <a:r>
              <a:rPr dirty="0" err="1"/>
              <a:t>como</a:t>
            </a:r>
            <a:r>
              <a:rPr dirty="0"/>
              <a:t> </a:t>
            </a:r>
            <a:r>
              <a:rPr dirty="0" err="1"/>
              <a:t>el</a:t>
            </a:r>
            <a:r>
              <a:rPr dirty="0"/>
              <a:t> Plan L </a:t>
            </a:r>
            <a:r>
              <a:rPr dirty="0" err="1"/>
              <a:t>tienen</a:t>
            </a:r>
            <a:r>
              <a:rPr dirty="0"/>
              <a:t> </a:t>
            </a:r>
            <a:r>
              <a:rPr dirty="0" err="1"/>
              <a:t>límites</a:t>
            </a:r>
            <a:r>
              <a:rPr dirty="0"/>
              <a:t> de </a:t>
            </a:r>
            <a:r>
              <a:rPr dirty="0" err="1"/>
              <a:t>gastos</a:t>
            </a:r>
            <a:r>
              <a:rPr dirty="0"/>
              <a:t> de </a:t>
            </a:r>
            <a:r>
              <a:rPr dirty="0" err="1"/>
              <a:t>bolsillo</a:t>
            </a:r>
            <a:r>
              <a:rPr dirty="0"/>
              <a:t> de $8,000 y $4,000, </a:t>
            </a:r>
            <a:r>
              <a:rPr dirty="0" err="1"/>
              <a:t>respectivamente</a:t>
            </a:r>
            <a:r>
              <a:rPr dirty="0"/>
              <a:t>.</a:t>
            </a:r>
          </a:p>
          <a:p>
            <a:pPr marL="0" indent="0">
              <a:spcBef>
                <a:spcPts val="0"/>
              </a:spcBef>
              <a:spcAft>
                <a:spcPts val="300"/>
              </a:spcAft>
              <a:buNone/>
              <a:defRPr sz="950">
                <a:latin typeface="Arial" panose="020B0604020202020204" pitchFamily="34" charset="0"/>
                <a:cs typeface="Arial" panose="020B0604020202020204" pitchFamily="34" charset="0"/>
              </a:defRPr>
            </a:pPr>
            <a:r>
              <a:rPr b="1" dirty="0"/>
              <a:t>NOTA</a:t>
            </a:r>
            <a:r>
              <a:rPr dirty="0"/>
              <a:t>: </a:t>
            </a:r>
            <a:r>
              <a:rPr dirty="0" err="1"/>
              <a:t>Desde</a:t>
            </a:r>
            <a:r>
              <a:rPr dirty="0"/>
              <a:t> </a:t>
            </a:r>
            <a:r>
              <a:rPr dirty="0" err="1"/>
              <a:t>el</a:t>
            </a:r>
            <a:r>
              <a:rPr dirty="0"/>
              <a:t> 1 de </a:t>
            </a:r>
            <a:r>
              <a:rPr dirty="0" err="1"/>
              <a:t>enero</a:t>
            </a:r>
            <a:r>
              <a:rPr dirty="0"/>
              <a:t> de 2020, </a:t>
            </a:r>
            <a:r>
              <a:rPr dirty="0" err="1"/>
              <a:t>los</a:t>
            </a:r>
            <a:r>
              <a:rPr dirty="0"/>
              <a:t> planes Medigap </a:t>
            </a:r>
            <a:r>
              <a:rPr dirty="0" err="1"/>
              <a:t>vendidos</a:t>
            </a:r>
            <a:r>
              <a:rPr dirty="0"/>
              <a:t> a personas </a:t>
            </a:r>
            <a:r>
              <a:rPr dirty="0" err="1"/>
              <a:t>nuevas</a:t>
            </a:r>
            <a:r>
              <a:rPr dirty="0"/>
              <a:t> </a:t>
            </a:r>
            <a:r>
              <a:rPr dirty="0" err="1"/>
              <a:t>en</a:t>
            </a:r>
            <a:r>
              <a:rPr dirty="0"/>
              <a:t> Medicare </a:t>
            </a:r>
            <a:r>
              <a:rPr dirty="0" err="1"/>
              <a:t>ya</a:t>
            </a:r>
            <a:r>
              <a:rPr dirty="0"/>
              <a:t> no </a:t>
            </a:r>
            <a:r>
              <a:rPr dirty="0" err="1"/>
              <a:t>pueden</a:t>
            </a:r>
            <a:r>
              <a:rPr dirty="0"/>
              <a:t> </a:t>
            </a:r>
            <a:r>
              <a:rPr dirty="0" err="1"/>
              <a:t>cubrir</a:t>
            </a:r>
            <a:r>
              <a:rPr dirty="0"/>
              <a:t> </a:t>
            </a:r>
            <a:r>
              <a:rPr dirty="0" err="1"/>
              <a:t>el</a:t>
            </a:r>
            <a:r>
              <a:rPr dirty="0"/>
              <a:t> deducible de la </a:t>
            </a:r>
            <a:r>
              <a:rPr dirty="0" err="1"/>
              <a:t>Parte</a:t>
            </a:r>
            <a:r>
              <a:rPr dirty="0"/>
              <a:t> B de Medicare (</a:t>
            </a:r>
            <a:r>
              <a:rPr dirty="0" err="1"/>
              <a:t>seguro</a:t>
            </a:r>
            <a:r>
              <a:rPr dirty="0"/>
              <a:t> </a:t>
            </a:r>
            <a:r>
              <a:rPr dirty="0" err="1"/>
              <a:t>médico</a:t>
            </a:r>
            <a:r>
              <a:rPr dirty="0"/>
              <a:t>). </a:t>
            </a:r>
            <a:r>
              <a:rPr dirty="0" err="1"/>
              <a:t>Debido</a:t>
            </a:r>
            <a:r>
              <a:rPr dirty="0"/>
              <a:t> a </a:t>
            </a:r>
            <a:r>
              <a:rPr dirty="0" err="1"/>
              <a:t>esto</a:t>
            </a:r>
            <a:r>
              <a:rPr dirty="0"/>
              <a:t>, </a:t>
            </a:r>
            <a:r>
              <a:rPr dirty="0" err="1"/>
              <a:t>los</a:t>
            </a:r>
            <a:r>
              <a:rPr dirty="0"/>
              <a:t> Planes C y F no </a:t>
            </a:r>
            <a:r>
              <a:rPr dirty="0" err="1"/>
              <a:t>están</a:t>
            </a:r>
            <a:r>
              <a:rPr dirty="0"/>
              <a:t> </a:t>
            </a:r>
            <a:r>
              <a:rPr dirty="0" err="1"/>
              <a:t>disponibles</a:t>
            </a:r>
            <a:r>
              <a:rPr dirty="0"/>
              <a:t> para las personas </a:t>
            </a:r>
            <a:r>
              <a:rPr dirty="0" err="1"/>
              <a:t>nuevas</a:t>
            </a:r>
            <a:r>
              <a:rPr dirty="0"/>
              <a:t> </a:t>
            </a:r>
            <a:r>
              <a:rPr dirty="0" err="1"/>
              <a:t>en</a:t>
            </a:r>
            <a:r>
              <a:rPr dirty="0"/>
              <a:t> Medicare a </a:t>
            </a:r>
            <a:r>
              <a:rPr dirty="0" err="1"/>
              <a:t>partir</a:t>
            </a:r>
            <a:r>
              <a:rPr dirty="0"/>
              <a:t> del 1 de </a:t>
            </a:r>
            <a:r>
              <a:rPr dirty="0" err="1"/>
              <a:t>enero</a:t>
            </a:r>
            <a:r>
              <a:rPr dirty="0"/>
              <a:t> de 2020 o </a:t>
            </a:r>
            <a:r>
              <a:rPr dirty="0" err="1"/>
              <a:t>después</a:t>
            </a:r>
            <a:r>
              <a:rPr dirty="0"/>
              <a:t> de </a:t>
            </a:r>
            <a:r>
              <a:rPr dirty="0" err="1"/>
              <a:t>esa</a:t>
            </a:r>
            <a:r>
              <a:rPr dirty="0"/>
              <a:t> </a:t>
            </a:r>
            <a:r>
              <a:rPr dirty="0" err="1"/>
              <a:t>fecha</a:t>
            </a:r>
            <a:r>
              <a:rPr dirty="0"/>
              <a:t> (las </a:t>
            </a:r>
            <a:r>
              <a:rPr dirty="0" err="1"/>
              <a:t>que</a:t>
            </a:r>
            <a:r>
              <a:rPr dirty="0"/>
              <a:t> </a:t>
            </a:r>
            <a:r>
              <a:rPr dirty="0" err="1"/>
              <a:t>cumplieron</a:t>
            </a:r>
            <a:r>
              <a:rPr dirty="0"/>
              <a:t> 65 </a:t>
            </a:r>
            <a:r>
              <a:rPr dirty="0" err="1"/>
              <a:t>años</a:t>
            </a:r>
            <a:r>
              <a:rPr dirty="0"/>
              <a:t> a </a:t>
            </a:r>
            <a:r>
              <a:rPr dirty="0" err="1"/>
              <a:t>partir</a:t>
            </a:r>
            <a:r>
              <a:rPr dirty="0"/>
              <a:t> del 1 de </a:t>
            </a:r>
            <a:r>
              <a:rPr dirty="0" err="1"/>
              <a:t>enero</a:t>
            </a:r>
            <a:r>
              <a:rPr dirty="0"/>
              <a:t> de 2020 o </a:t>
            </a:r>
            <a:r>
              <a:rPr dirty="0" err="1"/>
              <a:t>después</a:t>
            </a:r>
            <a:r>
              <a:rPr dirty="0"/>
              <a:t> de </a:t>
            </a:r>
            <a:r>
              <a:rPr dirty="0" err="1"/>
              <a:t>esa</a:t>
            </a:r>
            <a:r>
              <a:rPr dirty="0"/>
              <a:t> </a:t>
            </a:r>
            <a:r>
              <a:rPr dirty="0" err="1"/>
              <a:t>fecha</a:t>
            </a:r>
            <a:r>
              <a:rPr dirty="0"/>
              <a:t>, y las </a:t>
            </a:r>
            <a:r>
              <a:rPr dirty="0" err="1"/>
              <a:t>que</a:t>
            </a:r>
            <a:r>
              <a:rPr dirty="0"/>
              <a:t> </a:t>
            </a:r>
            <a:r>
              <a:rPr dirty="0" err="1"/>
              <a:t>obtuvieron</a:t>
            </a:r>
            <a:r>
              <a:rPr dirty="0"/>
              <a:t> la </a:t>
            </a:r>
            <a:r>
              <a:rPr dirty="0" err="1"/>
              <a:t>Parte</a:t>
            </a:r>
            <a:r>
              <a:rPr dirty="0"/>
              <a:t> A </a:t>
            </a:r>
            <a:r>
              <a:rPr dirty="0" err="1"/>
              <a:t>a</a:t>
            </a:r>
            <a:r>
              <a:rPr dirty="0"/>
              <a:t> </a:t>
            </a:r>
            <a:r>
              <a:rPr dirty="0" err="1"/>
              <a:t>partir</a:t>
            </a:r>
            <a:r>
              <a:rPr dirty="0"/>
              <a:t> del 1 de </a:t>
            </a:r>
            <a:r>
              <a:rPr dirty="0" err="1"/>
              <a:t>enero</a:t>
            </a:r>
            <a:r>
              <a:rPr dirty="0"/>
              <a:t> de 2020 o </a:t>
            </a:r>
            <a:r>
              <a:rPr dirty="0" err="1"/>
              <a:t>después</a:t>
            </a:r>
            <a:r>
              <a:rPr dirty="0"/>
              <a:t> de </a:t>
            </a:r>
            <a:r>
              <a:rPr dirty="0" err="1"/>
              <a:t>esa</a:t>
            </a:r>
            <a:r>
              <a:rPr dirty="0"/>
              <a:t> </a:t>
            </a:r>
            <a:r>
              <a:rPr dirty="0" err="1"/>
              <a:t>fecha</a:t>
            </a:r>
            <a:r>
              <a:rPr dirty="0"/>
              <a:t>). Las personas </a:t>
            </a:r>
            <a:r>
              <a:rPr dirty="0" err="1"/>
              <a:t>nuevas</a:t>
            </a:r>
            <a:r>
              <a:rPr dirty="0"/>
              <a:t> </a:t>
            </a:r>
            <a:r>
              <a:rPr dirty="0" err="1"/>
              <a:t>en</a:t>
            </a:r>
            <a:r>
              <a:rPr dirty="0"/>
              <a:t> Medicare a </a:t>
            </a:r>
            <a:r>
              <a:rPr dirty="0" err="1"/>
              <a:t>partir</a:t>
            </a:r>
            <a:r>
              <a:rPr dirty="0"/>
              <a:t> del 1 de </a:t>
            </a:r>
            <a:r>
              <a:rPr dirty="0" err="1"/>
              <a:t>enero</a:t>
            </a:r>
            <a:r>
              <a:rPr dirty="0"/>
              <a:t> de 2020 </a:t>
            </a:r>
            <a:r>
              <a:rPr dirty="0" err="1"/>
              <a:t>tienen</a:t>
            </a:r>
            <a:r>
              <a:rPr dirty="0"/>
              <a:t> </a:t>
            </a:r>
            <a:r>
              <a:rPr dirty="0" err="1"/>
              <a:t>el</a:t>
            </a:r>
            <a:r>
              <a:rPr dirty="0"/>
              <a:t> derecho de </a:t>
            </a:r>
            <a:r>
              <a:rPr dirty="0" err="1"/>
              <a:t>comprar</a:t>
            </a:r>
            <a:r>
              <a:rPr dirty="0"/>
              <a:t> </a:t>
            </a:r>
            <a:r>
              <a:rPr dirty="0" err="1"/>
              <a:t>el</a:t>
            </a:r>
            <a:r>
              <a:rPr dirty="0"/>
              <a:t> Plan D o G </a:t>
            </a:r>
            <a:r>
              <a:rPr dirty="0" err="1"/>
              <a:t>en</a:t>
            </a:r>
            <a:r>
              <a:rPr dirty="0"/>
              <a:t> </a:t>
            </a:r>
            <a:r>
              <a:rPr dirty="0" err="1"/>
              <a:t>lugar</a:t>
            </a:r>
            <a:r>
              <a:rPr dirty="0"/>
              <a:t> del Plan C o F.</a:t>
            </a:r>
          </a:p>
          <a:p>
            <a:pPr marL="0" indent="0">
              <a:spcBef>
                <a:spcPts val="0"/>
              </a:spcBef>
              <a:spcAft>
                <a:spcPts val="300"/>
              </a:spcAft>
              <a:buNone/>
              <a:defRPr sz="950">
                <a:latin typeface="Arial" panose="020B0604020202020204" pitchFamily="34" charset="0"/>
                <a:cs typeface="Arial" panose="020B0604020202020204" pitchFamily="34" charset="0"/>
              </a:defRPr>
            </a:pPr>
            <a:r>
              <a:rPr dirty="0"/>
              <a:t>Si </a:t>
            </a:r>
            <a:r>
              <a:rPr dirty="0" err="1"/>
              <a:t>ya</a:t>
            </a:r>
            <a:r>
              <a:rPr dirty="0"/>
              <a:t> </a:t>
            </a:r>
            <a:r>
              <a:rPr dirty="0" err="1"/>
              <a:t>tiene</a:t>
            </a:r>
            <a:r>
              <a:rPr dirty="0"/>
              <a:t> uno de </a:t>
            </a:r>
            <a:r>
              <a:rPr dirty="0" err="1"/>
              <a:t>estos</a:t>
            </a:r>
            <a:r>
              <a:rPr dirty="0"/>
              <a:t> planes (o la </a:t>
            </a:r>
            <a:r>
              <a:rPr dirty="0" err="1"/>
              <a:t>versión</a:t>
            </a:r>
            <a:r>
              <a:rPr dirty="0"/>
              <a:t> con deducible alto del Plan F), o </a:t>
            </a:r>
            <a:r>
              <a:rPr dirty="0" err="1"/>
              <a:t>estaba</a:t>
            </a:r>
            <a:r>
              <a:rPr dirty="0"/>
              <a:t> </a:t>
            </a:r>
            <a:r>
              <a:rPr dirty="0" err="1"/>
              <a:t>cubierto</a:t>
            </a:r>
            <a:r>
              <a:rPr dirty="0"/>
              <a:t> </a:t>
            </a:r>
            <a:r>
              <a:rPr dirty="0" err="1"/>
              <a:t>por</a:t>
            </a:r>
            <a:r>
              <a:rPr dirty="0"/>
              <a:t> uno de </a:t>
            </a:r>
            <a:r>
              <a:rPr dirty="0" err="1"/>
              <a:t>estos</a:t>
            </a:r>
            <a:r>
              <a:rPr dirty="0"/>
              <a:t> planes antes del 1 de </a:t>
            </a:r>
            <a:r>
              <a:rPr dirty="0" err="1"/>
              <a:t>enero</a:t>
            </a:r>
            <a:r>
              <a:rPr dirty="0"/>
              <a:t> de 2020, </a:t>
            </a:r>
            <a:r>
              <a:rPr dirty="0" err="1"/>
              <a:t>podrá</a:t>
            </a:r>
            <a:r>
              <a:rPr dirty="0"/>
              <a:t> </a:t>
            </a:r>
            <a:r>
              <a:rPr dirty="0" err="1"/>
              <a:t>conservar</a:t>
            </a:r>
            <a:r>
              <a:rPr dirty="0"/>
              <a:t> </a:t>
            </a:r>
            <a:r>
              <a:rPr dirty="0" err="1"/>
              <a:t>su</a:t>
            </a:r>
            <a:r>
              <a:rPr dirty="0"/>
              <a:t> plan. Si era </a:t>
            </a:r>
            <a:r>
              <a:rPr dirty="0" err="1"/>
              <a:t>elegible</a:t>
            </a:r>
            <a:r>
              <a:rPr dirty="0"/>
              <a:t> para Medicare antes del 1 de </a:t>
            </a:r>
            <a:r>
              <a:rPr dirty="0" err="1"/>
              <a:t>enero</a:t>
            </a:r>
            <a:r>
              <a:rPr dirty="0"/>
              <a:t> de 2020, </a:t>
            </a:r>
            <a:r>
              <a:rPr dirty="0" err="1"/>
              <a:t>pero</a:t>
            </a:r>
            <a:r>
              <a:rPr dirty="0"/>
              <a:t> </a:t>
            </a:r>
            <a:r>
              <a:rPr dirty="0" err="1"/>
              <a:t>aún</a:t>
            </a:r>
            <a:r>
              <a:rPr dirty="0"/>
              <a:t> no se ha </a:t>
            </a:r>
            <a:r>
              <a:rPr dirty="0" err="1"/>
              <a:t>inscrito</a:t>
            </a:r>
            <a:r>
              <a:rPr dirty="0"/>
              <a:t>, es </a:t>
            </a:r>
            <a:r>
              <a:rPr dirty="0" err="1"/>
              <a:t>posible</a:t>
            </a:r>
            <a:r>
              <a:rPr dirty="0"/>
              <a:t> </a:t>
            </a:r>
            <a:r>
              <a:rPr dirty="0" err="1"/>
              <a:t>que</a:t>
            </a:r>
            <a:r>
              <a:rPr dirty="0"/>
              <a:t> </a:t>
            </a:r>
            <a:r>
              <a:rPr dirty="0" err="1"/>
              <a:t>pueda</a:t>
            </a:r>
            <a:r>
              <a:rPr dirty="0"/>
              <a:t> </a:t>
            </a:r>
            <a:r>
              <a:rPr dirty="0" err="1"/>
              <a:t>comprar</a:t>
            </a:r>
            <a:r>
              <a:rPr dirty="0"/>
              <a:t> </a:t>
            </a:r>
            <a:r>
              <a:rPr dirty="0" err="1"/>
              <a:t>el</a:t>
            </a:r>
            <a:r>
              <a:rPr dirty="0"/>
              <a:t> Plan C o </a:t>
            </a:r>
            <a:r>
              <a:rPr dirty="0" err="1"/>
              <a:t>el</a:t>
            </a:r>
            <a:r>
              <a:rPr dirty="0"/>
              <a:t> Plan F.</a:t>
            </a:r>
          </a:p>
          <a:p>
            <a:pPr marL="0" indent="0" defTabSz="966612">
              <a:spcBef>
                <a:spcPts val="0"/>
              </a:spcBef>
              <a:spcAft>
                <a:spcPts val="300"/>
              </a:spcAft>
              <a:buNone/>
              <a:defRPr sz="950">
                <a:solidFill>
                  <a:prstClr val="black"/>
                </a:solidFill>
                <a:latin typeface="Arial" panose="020B0604020202020204" pitchFamily="34" charset="0"/>
                <a:cs typeface="Arial" panose="020B0604020202020204" pitchFamily="34" charset="0"/>
              </a:defRPr>
            </a:pPr>
            <a:r>
              <a:rPr b="1" dirty="0"/>
              <a:t>Fuentes</a:t>
            </a:r>
            <a:r>
              <a:rPr dirty="0"/>
              <a:t>: </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lang="en-US" u="sng" dirty="0"/>
              <a:t>https://es.medicare.gov/health-drug-plans/medigap/basics/compare-plan-benefits </a:t>
            </a:r>
          </a:p>
          <a:p>
            <a:pPr defTabSz="966612">
              <a:spcBef>
                <a:spcPts val="0"/>
              </a:spcBef>
              <a:spcAft>
                <a:spcPts val="300"/>
              </a:spcAft>
              <a:defRPr sz="950">
                <a:solidFill>
                  <a:prstClr val="black"/>
                </a:solidFill>
                <a:latin typeface="Arial" panose="020B0604020202020204" pitchFamily="34" charset="0"/>
                <a:cs typeface="Arial" panose="020B0604020202020204" pitchFamily="34" charset="0"/>
              </a:defRPr>
            </a:pPr>
            <a:r>
              <a:rPr lang="en-US" u="sng" dirty="0"/>
              <a:t>https://es.medicare.gov/health-drug-plans/medigap/basics/costs</a:t>
            </a:r>
            <a:endParaRPr lang="en-US" sz="950" u="sng"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7423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11334"/>
            <a:ext cx="5816600" cy="5875566"/>
          </a:xfrm>
        </p:spPr>
        <p:txBody>
          <a:bodyPr/>
          <a:lstStyle/>
          <a:p>
            <a:pPr marL="0" indent="0" defTabSz="966612">
              <a:spcBef>
                <a:spcPts val="0"/>
              </a:spcBef>
              <a:spcAft>
                <a:spcPts val="300"/>
              </a:spcAft>
              <a:buNone/>
              <a:defRPr sz="105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050" b="0" dirty="0">
              <a:latin typeface="Arial" panose="020B0604020202020204" pitchFamily="34" charset="0"/>
              <a:cs typeface="Arial" panose="020B0604020202020204" pitchFamily="34" charset="0"/>
            </a:endParaRPr>
          </a:p>
          <a:p>
            <a:pPr marL="0" indent="0" defTabSz="966612">
              <a:spcBef>
                <a:spcPts val="0"/>
              </a:spcBef>
              <a:spcAft>
                <a:spcPts val="300"/>
              </a:spcAft>
              <a:buNone/>
              <a:defRPr sz="105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0"/>
              </a:spcBef>
              <a:spcAft>
                <a:spcPts val="300"/>
              </a:spcAft>
              <a:buNone/>
              <a:defRPr sz="1050">
                <a:solidFill>
                  <a:prstClr val="black"/>
                </a:solidFill>
                <a:latin typeface="Arial" panose="020B0604020202020204" pitchFamily="34" charset="0"/>
                <a:cs typeface="Arial" panose="020B0604020202020204" pitchFamily="34" charset="0"/>
              </a:defRPr>
            </a:pPr>
            <a:r>
              <a:rPr b="1" dirty="0"/>
              <a:t>Por lo general, </a:t>
            </a:r>
            <a:r>
              <a:rPr b="1" dirty="0" err="1"/>
              <a:t>el</a:t>
            </a:r>
            <a:r>
              <a:rPr b="1" dirty="0"/>
              <a:t> </a:t>
            </a:r>
            <a:r>
              <a:rPr b="1" dirty="0" err="1"/>
              <a:t>mejor</a:t>
            </a:r>
            <a:r>
              <a:rPr b="1" dirty="0"/>
              <a:t> </a:t>
            </a:r>
            <a:r>
              <a:rPr b="1" dirty="0" err="1"/>
              <a:t>momento</a:t>
            </a:r>
            <a:r>
              <a:rPr b="1" dirty="0"/>
              <a:t> para </a:t>
            </a:r>
            <a:r>
              <a:rPr b="1" dirty="0" err="1"/>
              <a:t>comprar</a:t>
            </a:r>
            <a:r>
              <a:rPr b="1" dirty="0"/>
              <a:t> </a:t>
            </a:r>
            <a:r>
              <a:rPr b="1" dirty="0" err="1"/>
              <a:t>una</a:t>
            </a:r>
            <a:r>
              <a:rPr b="1" dirty="0"/>
              <a:t> </a:t>
            </a:r>
            <a:r>
              <a:rPr b="1" dirty="0" err="1"/>
              <a:t>póliza</a:t>
            </a:r>
            <a:r>
              <a:rPr b="1" dirty="0"/>
              <a:t> de Medigap es </a:t>
            </a:r>
            <a:r>
              <a:rPr b="1" dirty="0" err="1"/>
              <a:t>durante</a:t>
            </a:r>
            <a:r>
              <a:rPr b="1" dirty="0"/>
              <a:t> </a:t>
            </a:r>
            <a:r>
              <a:rPr b="1" dirty="0" err="1"/>
              <a:t>su</a:t>
            </a:r>
            <a:r>
              <a:rPr b="1" dirty="0"/>
              <a:t> </a:t>
            </a:r>
            <a:r>
              <a:rPr b="1" dirty="0" err="1"/>
              <a:t>período</a:t>
            </a:r>
            <a:r>
              <a:rPr b="1" dirty="0"/>
              <a:t> de </a:t>
            </a:r>
            <a:r>
              <a:rPr b="1" dirty="0" err="1"/>
              <a:t>inscripción</a:t>
            </a:r>
            <a:r>
              <a:rPr b="1" dirty="0"/>
              <a:t> </a:t>
            </a:r>
            <a:r>
              <a:rPr b="1" dirty="0" err="1"/>
              <a:t>abierta</a:t>
            </a:r>
            <a:r>
              <a:rPr b="1" dirty="0"/>
              <a:t> (OEP) de Medigap. </a:t>
            </a:r>
            <a:r>
              <a:rPr dirty="0"/>
              <a:t>Este </a:t>
            </a:r>
            <a:r>
              <a:rPr dirty="0" err="1"/>
              <a:t>período</a:t>
            </a:r>
            <a:r>
              <a:rPr dirty="0"/>
              <a:t> dura al </a:t>
            </a:r>
            <a:r>
              <a:rPr dirty="0" err="1"/>
              <a:t>menos</a:t>
            </a:r>
            <a:r>
              <a:rPr dirty="0"/>
              <a:t> 6 meses y </a:t>
            </a:r>
            <a:r>
              <a:rPr dirty="0" err="1"/>
              <a:t>comienza</a:t>
            </a:r>
            <a:r>
              <a:rPr dirty="0"/>
              <a:t> </a:t>
            </a:r>
            <a:r>
              <a:rPr dirty="0" err="1"/>
              <a:t>el</a:t>
            </a:r>
            <a:r>
              <a:rPr dirty="0"/>
              <a:t> 1</a:t>
            </a:r>
            <a:r>
              <a:rPr baseline="30000" dirty="0"/>
              <a:t>er</a:t>
            </a:r>
            <a:r>
              <a:rPr dirty="0"/>
              <a:t> día del </a:t>
            </a:r>
            <a:r>
              <a:rPr dirty="0" err="1"/>
              <a:t>mes</a:t>
            </a:r>
            <a:r>
              <a:rPr dirty="0"/>
              <a:t> </a:t>
            </a:r>
            <a:r>
              <a:rPr dirty="0" err="1"/>
              <a:t>en</a:t>
            </a:r>
            <a:r>
              <a:rPr dirty="0"/>
              <a:t> </a:t>
            </a:r>
            <a:r>
              <a:rPr dirty="0" err="1"/>
              <a:t>que</a:t>
            </a:r>
            <a:r>
              <a:rPr dirty="0"/>
              <a:t> ambos </a:t>
            </a:r>
            <a:r>
              <a:rPr dirty="0" err="1"/>
              <a:t>tienen</a:t>
            </a:r>
            <a:r>
              <a:rPr dirty="0"/>
              <a:t> 65 </a:t>
            </a:r>
            <a:r>
              <a:rPr dirty="0" err="1"/>
              <a:t>años</a:t>
            </a:r>
            <a:r>
              <a:rPr dirty="0"/>
              <a:t> o </a:t>
            </a:r>
            <a:r>
              <a:rPr dirty="0" err="1"/>
              <a:t>más</a:t>
            </a:r>
            <a:r>
              <a:rPr dirty="0"/>
              <a:t> y </a:t>
            </a:r>
            <a:r>
              <a:rPr dirty="0" err="1"/>
              <a:t>están</a:t>
            </a:r>
            <a:r>
              <a:rPr dirty="0"/>
              <a:t> </a:t>
            </a:r>
            <a:r>
              <a:rPr dirty="0" err="1"/>
              <a:t>inscritos</a:t>
            </a:r>
            <a:r>
              <a:rPr dirty="0"/>
              <a:t> </a:t>
            </a:r>
            <a:r>
              <a:rPr dirty="0" err="1"/>
              <a:t>en</a:t>
            </a:r>
            <a:r>
              <a:rPr dirty="0"/>
              <a:t> la </a:t>
            </a:r>
            <a:r>
              <a:rPr dirty="0" err="1"/>
              <a:t>Parte</a:t>
            </a:r>
            <a:r>
              <a:rPr dirty="0"/>
              <a:t> B. También </a:t>
            </a:r>
            <a:r>
              <a:rPr dirty="0" err="1"/>
              <a:t>debe</a:t>
            </a:r>
            <a:r>
              <a:rPr dirty="0"/>
              <a:t> </a:t>
            </a:r>
            <a:r>
              <a:rPr dirty="0" err="1"/>
              <a:t>tener</a:t>
            </a:r>
            <a:r>
              <a:rPr dirty="0"/>
              <a:t> la </a:t>
            </a:r>
            <a:r>
              <a:rPr dirty="0" err="1"/>
              <a:t>Parte</a:t>
            </a:r>
            <a:r>
              <a:rPr dirty="0"/>
              <a:t> A para </a:t>
            </a:r>
            <a:r>
              <a:rPr dirty="0" err="1"/>
              <a:t>tener</a:t>
            </a:r>
            <a:r>
              <a:rPr dirty="0"/>
              <a:t> </a:t>
            </a:r>
            <a:r>
              <a:rPr dirty="0" err="1"/>
              <a:t>una</a:t>
            </a:r>
            <a:r>
              <a:rPr dirty="0"/>
              <a:t> </a:t>
            </a:r>
            <a:r>
              <a:rPr dirty="0" err="1"/>
              <a:t>póliza</a:t>
            </a:r>
            <a:r>
              <a:rPr dirty="0"/>
              <a:t> de Medigap.</a:t>
            </a:r>
          </a:p>
          <a:p>
            <a:pPr marL="0" indent="0" defTabSz="966612">
              <a:spcBef>
                <a:spcPts val="0"/>
              </a:spcBef>
              <a:spcAft>
                <a:spcPts val="300"/>
              </a:spcAft>
              <a:buNone/>
              <a:defRPr sz="1050">
                <a:solidFill>
                  <a:prstClr val="black"/>
                </a:solidFill>
                <a:latin typeface="Arial" panose="020B0604020202020204" pitchFamily="34" charset="0"/>
                <a:cs typeface="Arial" panose="020B0604020202020204" pitchFamily="34" charset="0"/>
              </a:defRPr>
            </a:pPr>
            <a:r>
              <a:rPr dirty="0" err="1"/>
              <a:t>Algunos</a:t>
            </a:r>
            <a:r>
              <a:rPr dirty="0"/>
              <a:t> </a:t>
            </a:r>
            <a:r>
              <a:rPr dirty="0" err="1"/>
              <a:t>estados</a:t>
            </a:r>
            <a:r>
              <a:rPr dirty="0"/>
              <a:t> </a:t>
            </a:r>
            <a:r>
              <a:rPr dirty="0" err="1"/>
              <a:t>pueden</a:t>
            </a:r>
            <a:r>
              <a:rPr dirty="0"/>
              <a:t> </a:t>
            </a:r>
            <a:r>
              <a:rPr dirty="0" err="1"/>
              <a:t>darle</a:t>
            </a:r>
            <a:r>
              <a:rPr dirty="0"/>
              <a:t> </a:t>
            </a:r>
            <a:r>
              <a:rPr dirty="0" err="1"/>
              <a:t>más</a:t>
            </a:r>
            <a:r>
              <a:rPr dirty="0"/>
              <a:t> de 6 meses para </a:t>
            </a:r>
            <a:r>
              <a:rPr dirty="0" err="1"/>
              <a:t>comprar</a:t>
            </a:r>
            <a:r>
              <a:rPr dirty="0"/>
              <a:t> </a:t>
            </a:r>
            <a:r>
              <a:rPr dirty="0" err="1"/>
              <a:t>una</a:t>
            </a:r>
            <a:r>
              <a:rPr dirty="0"/>
              <a:t> </a:t>
            </a:r>
            <a:r>
              <a:rPr dirty="0" err="1"/>
              <a:t>póliza</a:t>
            </a:r>
            <a:r>
              <a:rPr dirty="0"/>
              <a:t> de Medigap </a:t>
            </a:r>
            <a:r>
              <a:rPr dirty="0" err="1"/>
              <a:t>durante</a:t>
            </a:r>
            <a:r>
              <a:rPr dirty="0"/>
              <a:t> </a:t>
            </a:r>
            <a:r>
              <a:rPr dirty="0" err="1"/>
              <a:t>su</a:t>
            </a:r>
            <a:r>
              <a:rPr dirty="0"/>
              <a:t> OEP. Pero </a:t>
            </a:r>
            <a:r>
              <a:rPr dirty="0" err="1"/>
              <a:t>una</a:t>
            </a:r>
            <a:r>
              <a:rPr dirty="0"/>
              <a:t> </a:t>
            </a:r>
            <a:r>
              <a:rPr dirty="0" err="1"/>
              <a:t>vez</a:t>
            </a:r>
            <a:r>
              <a:rPr dirty="0"/>
              <a:t> </a:t>
            </a:r>
            <a:r>
              <a:rPr dirty="0" err="1"/>
              <a:t>que</a:t>
            </a:r>
            <a:r>
              <a:rPr dirty="0"/>
              <a:t> </a:t>
            </a:r>
            <a:r>
              <a:rPr dirty="0" err="1"/>
              <a:t>este</a:t>
            </a:r>
            <a:r>
              <a:rPr dirty="0"/>
              <a:t> </a:t>
            </a:r>
            <a:r>
              <a:rPr dirty="0" err="1"/>
              <a:t>período</a:t>
            </a:r>
            <a:r>
              <a:rPr dirty="0"/>
              <a:t> </a:t>
            </a:r>
            <a:r>
              <a:rPr dirty="0" err="1"/>
              <a:t>comienza</a:t>
            </a:r>
            <a:r>
              <a:rPr dirty="0"/>
              <a:t>, no </a:t>
            </a:r>
            <a:r>
              <a:rPr dirty="0" err="1"/>
              <a:t>puede</a:t>
            </a:r>
            <a:r>
              <a:rPr dirty="0"/>
              <a:t> </a:t>
            </a:r>
            <a:r>
              <a:rPr dirty="0" err="1"/>
              <a:t>retrasarlo</a:t>
            </a:r>
            <a:r>
              <a:rPr dirty="0"/>
              <a:t> </a:t>
            </a:r>
            <a:r>
              <a:rPr dirty="0" err="1"/>
              <a:t>ni</a:t>
            </a:r>
            <a:r>
              <a:rPr dirty="0"/>
              <a:t> </a:t>
            </a:r>
            <a:r>
              <a:rPr dirty="0" err="1"/>
              <a:t>obtener</a:t>
            </a:r>
            <a:r>
              <a:rPr dirty="0"/>
              <a:t> </a:t>
            </a:r>
            <a:r>
              <a:rPr dirty="0" err="1"/>
              <a:t>otro</a:t>
            </a:r>
            <a:r>
              <a:rPr dirty="0"/>
              <a:t>.</a:t>
            </a:r>
          </a:p>
          <a:p>
            <a:pPr marL="0" indent="0" defTabSz="966612">
              <a:spcBef>
                <a:spcPts val="0"/>
              </a:spcBef>
              <a:spcAft>
                <a:spcPts val="300"/>
              </a:spcAft>
              <a:buNone/>
              <a:defRPr sz="1050" b="1">
                <a:solidFill>
                  <a:prstClr val="black"/>
                </a:solidFill>
                <a:latin typeface="Arial" panose="020B0604020202020204" pitchFamily="34" charset="0"/>
                <a:cs typeface="Arial" panose="020B0604020202020204" pitchFamily="34" charset="0"/>
              </a:defRPr>
            </a:pPr>
            <a:r>
              <a:rPr dirty="0"/>
              <a:t>Durante </a:t>
            </a:r>
            <a:r>
              <a:rPr dirty="0" err="1"/>
              <a:t>su</a:t>
            </a:r>
            <a:r>
              <a:rPr dirty="0"/>
              <a:t> OEP de Medigap, las </a:t>
            </a:r>
            <a:r>
              <a:rPr dirty="0" err="1"/>
              <a:t>compañías</a:t>
            </a:r>
            <a:r>
              <a:rPr dirty="0"/>
              <a:t> no </a:t>
            </a:r>
            <a:r>
              <a:rPr dirty="0" err="1"/>
              <a:t>pueden</a:t>
            </a:r>
            <a:r>
              <a:rPr dirty="0"/>
              <a:t>:</a:t>
            </a:r>
          </a:p>
          <a:p>
            <a:pPr marL="128210" indent="-128210" defTabSz="966612">
              <a:spcBef>
                <a:spcPts val="0"/>
              </a:spcBef>
              <a:spcAft>
                <a:spcPts val="300"/>
              </a:spcAft>
              <a:defRPr sz="1050">
                <a:solidFill>
                  <a:prstClr val="black"/>
                </a:solidFill>
                <a:latin typeface="Arial" panose="020B0604020202020204" pitchFamily="34" charset="0"/>
                <a:cs typeface="Arial" panose="020B0604020202020204" pitchFamily="34" charset="0"/>
              </a:defRPr>
            </a:pPr>
            <a:r>
              <a:rPr dirty="0" err="1"/>
              <a:t>Negarse</a:t>
            </a:r>
            <a:r>
              <a:rPr dirty="0"/>
              <a:t> a </a:t>
            </a:r>
            <a:r>
              <a:rPr dirty="0" err="1"/>
              <a:t>venderle</a:t>
            </a:r>
            <a:r>
              <a:rPr dirty="0"/>
              <a:t> </a:t>
            </a:r>
            <a:r>
              <a:rPr dirty="0" err="1"/>
              <a:t>cualquier</a:t>
            </a:r>
            <a:r>
              <a:rPr dirty="0"/>
              <a:t> </a:t>
            </a:r>
            <a:r>
              <a:rPr dirty="0" err="1"/>
              <a:t>póliza</a:t>
            </a:r>
            <a:r>
              <a:rPr dirty="0"/>
              <a:t> de Medigap </a:t>
            </a:r>
            <a:r>
              <a:rPr dirty="0" err="1"/>
              <a:t>que</a:t>
            </a:r>
            <a:r>
              <a:rPr dirty="0"/>
              <a:t> </a:t>
            </a:r>
            <a:r>
              <a:rPr dirty="0" err="1"/>
              <a:t>ofrezcan</a:t>
            </a:r>
            <a:r>
              <a:rPr dirty="0"/>
              <a:t> </a:t>
            </a:r>
            <a:r>
              <a:rPr dirty="0" err="1"/>
              <a:t>porque</a:t>
            </a:r>
            <a:r>
              <a:rPr dirty="0"/>
              <a:t> </a:t>
            </a:r>
            <a:r>
              <a:rPr dirty="0" err="1"/>
              <a:t>usted</a:t>
            </a:r>
            <a:r>
              <a:rPr dirty="0"/>
              <a:t> </a:t>
            </a:r>
            <a:r>
              <a:rPr dirty="0" err="1"/>
              <a:t>tiene</a:t>
            </a:r>
            <a:r>
              <a:rPr dirty="0"/>
              <a:t> </a:t>
            </a:r>
            <a:r>
              <a:rPr dirty="0" err="1"/>
              <a:t>una</a:t>
            </a:r>
            <a:r>
              <a:rPr dirty="0"/>
              <a:t> </a:t>
            </a:r>
            <a:r>
              <a:rPr dirty="0" err="1"/>
              <a:t>discapacidad</a:t>
            </a:r>
            <a:r>
              <a:rPr dirty="0"/>
              <a:t> u </a:t>
            </a:r>
            <a:r>
              <a:rPr dirty="0" err="1"/>
              <a:t>otro</a:t>
            </a:r>
            <a:r>
              <a:rPr dirty="0"/>
              <a:t> </a:t>
            </a:r>
            <a:r>
              <a:rPr dirty="0" err="1"/>
              <a:t>problema</a:t>
            </a:r>
            <a:r>
              <a:rPr dirty="0"/>
              <a:t> de </a:t>
            </a:r>
            <a:r>
              <a:rPr dirty="0" err="1"/>
              <a:t>salud</a:t>
            </a:r>
            <a:r>
              <a:rPr dirty="0"/>
              <a:t>.</a:t>
            </a:r>
          </a:p>
          <a:p>
            <a:pPr marL="128210" indent="-128210" defTabSz="966612">
              <a:spcBef>
                <a:spcPts val="0"/>
              </a:spcBef>
              <a:spcAft>
                <a:spcPts val="300"/>
              </a:spcAft>
              <a:defRPr sz="1050">
                <a:solidFill>
                  <a:prstClr val="black"/>
                </a:solidFill>
                <a:latin typeface="Arial" panose="020B0604020202020204" pitchFamily="34" charset="0"/>
                <a:cs typeface="Arial" panose="020B0604020202020204" pitchFamily="34" charset="0"/>
              </a:defRPr>
            </a:pPr>
            <a:r>
              <a:rPr dirty="0" err="1"/>
              <a:t>Hacerle</a:t>
            </a:r>
            <a:r>
              <a:rPr dirty="0"/>
              <a:t> </a:t>
            </a:r>
            <a:r>
              <a:rPr dirty="0" err="1"/>
              <a:t>esperar</a:t>
            </a:r>
            <a:r>
              <a:rPr dirty="0"/>
              <a:t> para </a:t>
            </a:r>
            <a:r>
              <a:rPr dirty="0" err="1"/>
              <a:t>que</a:t>
            </a:r>
            <a:r>
              <a:rPr dirty="0"/>
              <a:t> la </a:t>
            </a:r>
            <a:r>
              <a:rPr dirty="0" err="1"/>
              <a:t>cobertura</a:t>
            </a:r>
            <a:r>
              <a:rPr dirty="0"/>
              <a:t> </a:t>
            </a:r>
            <a:r>
              <a:rPr dirty="0" err="1"/>
              <a:t>comience</a:t>
            </a:r>
            <a:r>
              <a:rPr dirty="0"/>
              <a:t> (</a:t>
            </a:r>
            <a:r>
              <a:rPr dirty="0" err="1"/>
              <a:t>puede</a:t>
            </a:r>
            <a:r>
              <a:rPr dirty="0"/>
              <a:t> </a:t>
            </a:r>
            <a:r>
              <a:rPr dirty="0" err="1"/>
              <a:t>haber</a:t>
            </a:r>
            <a:r>
              <a:rPr dirty="0"/>
              <a:t> un </a:t>
            </a:r>
            <a:r>
              <a:rPr dirty="0" err="1"/>
              <a:t>período</a:t>
            </a:r>
            <a:r>
              <a:rPr dirty="0"/>
              <a:t> de </a:t>
            </a:r>
            <a:r>
              <a:rPr dirty="0" err="1"/>
              <a:t>espera</a:t>
            </a:r>
            <a:r>
              <a:rPr dirty="0"/>
              <a:t> para la </a:t>
            </a:r>
            <a:r>
              <a:rPr dirty="0" err="1"/>
              <a:t>cobertura</a:t>
            </a:r>
            <a:r>
              <a:rPr dirty="0"/>
              <a:t> de </a:t>
            </a:r>
            <a:r>
              <a:rPr lang="en-US" dirty="0" err="1"/>
              <a:t>condiciones</a:t>
            </a:r>
            <a:r>
              <a:rPr dirty="0"/>
              <a:t> </a:t>
            </a:r>
            <a:r>
              <a:rPr dirty="0" err="1"/>
              <a:t>preexistentes</a:t>
            </a:r>
            <a:r>
              <a:rPr dirty="0"/>
              <a:t> </a:t>
            </a:r>
            <a:r>
              <a:rPr dirty="0" err="1"/>
              <a:t>que</a:t>
            </a:r>
            <a:r>
              <a:rPr dirty="0"/>
              <a:t> </a:t>
            </a:r>
            <a:r>
              <a:rPr dirty="0" err="1"/>
              <a:t>sean</a:t>
            </a:r>
            <a:r>
              <a:rPr dirty="0"/>
              <a:t> </a:t>
            </a:r>
            <a:r>
              <a:rPr dirty="0" err="1"/>
              <a:t>tratadas</a:t>
            </a:r>
            <a:r>
              <a:rPr dirty="0"/>
              <a:t> o </a:t>
            </a:r>
            <a:r>
              <a:rPr dirty="0" err="1"/>
              <a:t>diagnosticadas</a:t>
            </a:r>
            <a:r>
              <a:rPr dirty="0"/>
              <a:t> </a:t>
            </a:r>
            <a:r>
              <a:rPr dirty="0" err="1"/>
              <a:t>dentro</a:t>
            </a:r>
            <a:r>
              <a:rPr dirty="0"/>
              <a:t> de </a:t>
            </a:r>
            <a:r>
              <a:rPr dirty="0" err="1"/>
              <a:t>los</a:t>
            </a:r>
            <a:r>
              <a:rPr dirty="0"/>
              <a:t> 6 meses </a:t>
            </a:r>
            <a:r>
              <a:rPr dirty="0" err="1"/>
              <a:t>anteriores</a:t>
            </a:r>
            <a:r>
              <a:rPr dirty="0"/>
              <a:t> a la </a:t>
            </a:r>
            <a:r>
              <a:rPr dirty="0" err="1"/>
              <a:t>fecha</a:t>
            </a:r>
            <a:r>
              <a:rPr dirty="0"/>
              <a:t> </a:t>
            </a:r>
            <a:r>
              <a:rPr dirty="0" err="1"/>
              <a:t>en</a:t>
            </a:r>
            <a:r>
              <a:rPr dirty="0"/>
              <a:t> </a:t>
            </a:r>
            <a:r>
              <a:rPr dirty="0" err="1"/>
              <a:t>que</a:t>
            </a:r>
            <a:r>
              <a:rPr dirty="0"/>
              <a:t> la </a:t>
            </a:r>
            <a:r>
              <a:rPr dirty="0" err="1"/>
              <a:t>cobertura</a:t>
            </a:r>
            <a:r>
              <a:rPr dirty="0"/>
              <a:t> </a:t>
            </a:r>
            <a:r>
              <a:rPr dirty="0" err="1"/>
              <a:t>comienza</a:t>
            </a:r>
            <a:r>
              <a:rPr dirty="0"/>
              <a:t> bajo la </a:t>
            </a:r>
            <a:r>
              <a:rPr dirty="0" err="1"/>
              <a:t>póliza</a:t>
            </a:r>
            <a:r>
              <a:rPr dirty="0"/>
              <a:t> de Medigap </a:t>
            </a:r>
            <a:r>
              <a:rPr dirty="0" err="1"/>
              <a:t>si</a:t>
            </a:r>
            <a:r>
              <a:rPr dirty="0"/>
              <a:t> </a:t>
            </a:r>
            <a:r>
              <a:rPr dirty="0" err="1"/>
              <a:t>usted</a:t>
            </a:r>
            <a:r>
              <a:rPr dirty="0"/>
              <a:t> no </a:t>
            </a:r>
            <a:r>
              <a:rPr dirty="0" err="1"/>
              <a:t>tiene</a:t>
            </a:r>
            <a:r>
              <a:rPr dirty="0"/>
              <a:t> </a:t>
            </a:r>
            <a:r>
              <a:rPr lang="en-US" dirty="0" err="1"/>
              <a:t>cobertura</a:t>
            </a:r>
            <a:r>
              <a:rPr lang="en-US" dirty="0"/>
              <a:t> </a:t>
            </a:r>
            <a:r>
              <a:rPr lang="en-US" dirty="0" err="1"/>
              <a:t>válida</a:t>
            </a:r>
            <a:r>
              <a:rPr lang="en-US" dirty="0"/>
              <a:t> </a:t>
            </a:r>
            <a:r>
              <a:rPr dirty="0"/>
              <a:t>—</a:t>
            </a:r>
            <a:r>
              <a:rPr dirty="0" err="1"/>
              <a:t>cobertura</a:t>
            </a:r>
            <a:r>
              <a:rPr dirty="0"/>
              <a:t> de </a:t>
            </a:r>
            <a:r>
              <a:rPr dirty="0" err="1"/>
              <a:t>seguro</a:t>
            </a:r>
            <a:r>
              <a:rPr dirty="0"/>
              <a:t> </a:t>
            </a:r>
            <a:r>
              <a:rPr dirty="0" err="1"/>
              <a:t>médico</a:t>
            </a:r>
            <a:r>
              <a:rPr dirty="0"/>
              <a:t> previa </a:t>
            </a:r>
            <a:r>
              <a:rPr dirty="0" err="1"/>
              <a:t>que</a:t>
            </a:r>
            <a:r>
              <a:rPr dirty="0"/>
              <a:t> </a:t>
            </a:r>
            <a:r>
              <a:rPr dirty="0" err="1"/>
              <a:t>puede</a:t>
            </a:r>
            <a:r>
              <a:rPr dirty="0"/>
              <a:t> </a:t>
            </a:r>
            <a:r>
              <a:rPr dirty="0" err="1"/>
              <a:t>usarse</a:t>
            </a:r>
            <a:r>
              <a:rPr dirty="0"/>
              <a:t> para </a:t>
            </a:r>
            <a:r>
              <a:rPr dirty="0" err="1"/>
              <a:t>acortar</a:t>
            </a:r>
            <a:r>
              <a:rPr dirty="0"/>
              <a:t> </a:t>
            </a:r>
            <a:r>
              <a:rPr dirty="0" err="1"/>
              <a:t>el</a:t>
            </a:r>
            <a:r>
              <a:rPr dirty="0"/>
              <a:t> </a:t>
            </a:r>
            <a:r>
              <a:rPr dirty="0" err="1"/>
              <a:t>período</a:t>
            </a:r>
            <a:r>
              <a:rPr dirty="0"/>
              <a:t> de </a:t>
            </a:r>
            <a:r>
              <a:rPr dirty="0" err="1"/>
              <a:t>espera</a:t>
            </a:r>
            <a:r>
              <a:rPr dirty="0"/>
              <a:t> para la </a:t>
            </a:r>
            <a:r>
              <a:rPr dirty="0" err="1"/>
              <a:t>cobertura</a:t>
            </a:r>
            <a:r>
              <a:rPr dirty="0"/>
              <a:t> de </a:t>
            </a:r>
            <a:r>
              <a:rPr dirty="0" err="1"/>
              <a:t>una</a:t>
            </a:r>
            <a:r>
              <a:rPr dirty="0"/>
              <a:t> </a:t>
            </a:r>
            <a:r>
              <a:rPr lang="en-US" dirty="0" err="1"/>
              <a:t>condición</a:t>
            </a:r>
            <a:r>
              <a:rPr dirty="0"/>
              <a:t> </a:t>
            </a:r>
            <a:r>
              <a:rPr dirty="0" err="1"/>
              <a:t>preexistente</a:t>
            </a:r>
            <a:r>
              <a:rPr dirty="0"/>
              <a:t> bajo la </a:t>
            </a:r>
            <a:r>
              <a:rPr dirty="0" err="1"/>
              <a:t>póliza</a:t>
            </a:r>
            <a:r>
              <a:rPr dirty="0"/>
              <a:t> de Medigap— antes del OEP).</a:t>
            </a:r>
          </a:p>
          <a:p>
            <a:pPr marL="128210" indent="-128210" defTabSz="966612">
              <a:spcBef>
                <a:spcPts val="0"/>
              </a:spcBef>
              <a:spcAft>
                <a:spcPts val="300"/>
              </a:spcAft>
              <a:defRPr sz="1050">
                <a:solidFill>
                  <a:prstClr val="black"/>
                </a:solidFill>
                <a:latin typeface="Arial" panose="020B0604020202020204" pitchFamily="34" charset="0"/>
                <a:cs typeface="Arial" panose="020B0604020202020204" pitchFamily="34" charset="0"/>
              </a:defRPr>
            </a:pPr>
            <a:r>
              <a:rPr dirty="0" err="1"/>
              <a:t>Cobrarle</a:t>
            </a:r>
            <a:r>
              <a:rPr dirty="0"/>
              <a:t> </a:t>
            </a:r>
            <a:r>
              <a:rPr dirty="0" err="1"/>
              <a:t>más</a:t>
            </a:r>
            <a:r>
              <a:rPr dirty="0"/>
              <a:t> </a:t>
            </a:r>
            <a:r>
              <a:rPr dirty="0" err="1"/>
              <a:t>por</a:t>
            </a:r>
            <a:r>
              <a:rPr dirty="0"/>
              <a:t> </a:t>
            </a:r>
            <a:r>
              <a:rPr dirty="0" err="1"/>
              <a:t>una</a:t>
            </a:r>
            <a:r>
              <a:rPr dirty="0"/>
              <a:t> </a:t>
            </a:r>
            <a:r>
              <a:rPr dirty="0" err="1"/>
              <a:t>póliza</a:t>
            </a:r>
            <a:r>
              <a:rPr dirty="0"/>
              <a:t> de Medigap </a:t>
            </a:r>
            <a:r>
              <a:rPr dirty="0" err="1"/>
              <a:t>porque</a:t>
            </a:r>
            <a:r>
              <a:rPr dirty="0"/>
              <a:t> </a:t>
            </a:r>
            <a:r>
              <a:rPr dirty="0" err="1"/>
              <a:t>tiene</a:t>
            </a:r>
            <a:r>
              <a:rPr dirty="0"/>
              <a:t> un </a:t>
            </a:r>
            <a:r>
              <a:rPr dirty="0" err="1"/>
              <a:t>problema</a:t>
            </a:r>
            <a:r>
              <a:rPr dirty="0"/>
              <a:t> de </a:t>
            </a:r>
            <a:r>
              <a:rPr dirty="0" err="1"/>
              <a:t>salud</a:t>
            </a:r>
            <a:r>
              <a:rPr dirty="0"/>
              <a:t> </a:t>
            </a:r>
            <a:r>
              <a:rPr dirty="0" err="1"/>
              <a:t>pasado</a:t>
            </a:r>
            <a:r>
              <a:rPr dirty="0"/>
              <a:t> o actual.</a:t>
            </a:r>
          </a:p>
          <a:p>
            <a:pPr marL="0" indent="0" defTabSz="966612">
              <a:spcBef>
                <a:spcPts val="0"/>
              </a:spcBef>
              <a:spcAft>
                <a:spcPts val="300"/>
              </a:spcAft>
              <a:buNone/>
              <a:defRPr sz="1050">
                <a:solidFill>
                  <a:prstClr val="black"/>
                </a:solidFill>
                <a:latin typeface="Arial" panose="020B0604020202020204" pitchFamily="34" charset="0"/>
                <a:cs typeface="Arial" panose="020B0604020202020204" pitchFamily="34" charset="0"/>
              </a:defRPr>
            </a:pPr>
            <a:r>
              <a:rPr dirty="0"/>
              <a:t>Para </a:t>
            </a:r>
            <a:r>
              <a:rPr dirty="0" err="1"/>
              <a:t>evitar</a:t>
            </a:r>
            <a:r>
              <a:rPr dirty="0"/>
              <a:t> </a:t>
            </a:r>
            <a:r>
              <a:rPr dirty="0" err="1"/>
              <a:t>una</a:t>
            </a:r>
            <a:r>
              <a:rPr dirty="0"/>
              <a:t> </a:t>
            </a:r>
            <a:r>
              <a:rPr dirty="0" err="1"/>
              <a:t>brecha</a:t>
            </a:r>
            <a:r>
              <a:rPr dirty="0"/>
              <a:t> </a:t>
            </a:r>
            <a:r>
              <a:rPr dirty="0" err="1"/>
              <a:t>en</a:t>
            </a:r>
            <a:r>
              <a:rPr dirty="0"/>
              <a:t> la </a:t>
            </a:r>
            <a:r>
              <a:rPr dirty="0" err="1"/>
              <a:t>cobertura</a:t>
            </a:r>
            <a:r>
              <a:rPr dirty="0"/>
              <a:t>, es </a:t>
            </a:r>
            <a:r>
              <a:rPr dirty="0" err="1"/>
              <a:t>recomendable</a:t>
            </a:r>
            <a:r>
              <a:rPr dirty="0"/>
              <a:t> </a:t>
            </a:r>
            <a:r>
              <a:rPr dirty="0" err="1"/>
              <a:t>solicitar</a:t>
            </a:r>
            <a:r>
              <a:rPr dirty="0"/>
              <a:t> </a:t>
            </a:r>
            <a:r>
              <a:rPr dirty="0" err="1"/>
              <a:t>una</a:t>
            </a:r>
            <a:r>
              <a:rPr dirty="0"/>
              <a:t> </a:t>
            </a:r>
            <a:r>
              <a:rPr dirty="0" err="1"/>
              <a:t>póliza</a:t>
            </a:r>
            <a:r>
              <a:rPr dirty="0"/>
              <a:t> de Medigap antes de </a:t>
            </a:r>
            <a:r>
              <a:rPr dirty="0" err="1"/>
              <a:t>que</a:t>
            </a:r>
            <a:r>
              <a:rPr dirty="0"/>
              <a:t> </a:t>
            </a:r>
            <a:r>
              <a:rPr dirty="0" err="1"/>
              <a:t>comience</a:t>
            </a:r>
            <a:r>
              <a:rPr dirty="0"/>
              <a:t> </a:t>
            </a:r>
            <a:r>
              <a:rPr dirty="0" err="1"/>
              <a:t>su</a:t>
            </a:r>
            <a:r>
              <a:rPr dirty="0"/>
              <a:t> OEP de Medigap </a:t>
            </a:r>
            <a:r>
              <a:rPr dirty="0" err="1"/>
              <a:t>si</a:t>
            </a:r>
            <a:r>
              <a:rPr dirty="0"/>
              <a:t> </a:t>
            </a:r>
            <a:r>
              <a:rPr dirty="0" err="1"/>
              <a:t>su</a:t>
            </a:r>
            <a:r>
              <a:rPr dirty="0"/>
              <a:t> </a:t>
            </a:r>
            <a:r>
              <a:rPr dirty="0" err="1"/>
              <a:t>seguro</a:t>
            </a:r>
            <a:r>
              <a:rPr dirty="0"/>
              <a:t> </a:t>
            </a:r>
            <a:r>
              <a:rPr dirty="0" err="1"/>
              <a:t>médico</a:t>
            </a:r>
            <a:r>
              <a:rPr dirty="0"/>
              <a:t> actual termina </a:t>
            </a:r>
            <a:r>
              <a:rPr dirty="0" err="1"/>
              <a:t>el</a:t>
            </a:r>
            <a:r>
              <a:rPr dirty="0"/>
              <a:t> </a:t>
            </a:r>
            <a:r>
              <a:rPr dirty="0" err="1"/>
              <a:t>mes</a:t>
            </a:r>
            <a:r>
              <a:rPr dirty="0"/>
              <a:t> </a:t>
            </a:r>
            <a:r>
              <a:rPr dirty="0" err="1"/>
              <a:t>en</a:t>
            </a:r>
            <a:r>
              <a:rPr dirty="0"/>
              <a:t> </a:t>
            </a:r>
            <a:r>
              <a:rPr dirty="0" err="1"/>
              <a:t>que</a:t>
            </a:r>
            <a:r>
              <a:rPr dirty="0"/>
              <a:t> </a:t>
            </a:r>
            <a:r>
              <a:rPr dirty="0" err="1"/>
              <a:t>reúne</a:t>
            </a:r>
            <a:r>
              <a:rPr dirty="0"/>
              <a:t> </a:t>
            </a:r>
            <a:r>
              <a:rPr dirty="0" err="1"/>
              <a:t>los</a:t>
            </a:r>
            <a:r>
              <a:rPr dirty="0"/>
              <a:t> </a:t>
            </a:r>
            <a:r>
              <a:rPr dirty="0" err="1"/>
              <a:t>requisitos</a:t>
            </a:r>
            <a:r>
              <a:rPr dirty="0"/>
              <a:t> para Medicare, o </a:t>
            </a:r>
            <a:r>
              <a:rPr dirty="0" err="1"/>
              <a:t>el</a:t>
            </a:r>
            <a:r>
              <a:rPr dirty="0"/>
              <a:t> </a:t>
            </a:r>
            <a:r>
              <a:rPr dirty="0" err="1"/>
              <a:t>mes</a:t>
            </a:r>
            <a:r>
              <a:rPr dirty="0"/>
              <a:t> </a:t>
            </a:r>
            <a:r>
              <a:rPr dirty="0" err="1"/>
              <a:t>en</a:t>
            </a:r>
            <a:r>
              <a:rPr dirty="0"/>
              <a:t> </a:t>
            </a:r>
            <a:r>
              <a:rPr dirty="0" err="1"/>
              <a:t>que</a:t>
            </a:r>
            <a:r>
              <a:rPr dirty="0"/>
              <a:t> </a:t>
            </a:r>
            <a:r>
              <a:rPr dirty="0" err="1"/>
              <a:t>cumple</a:t>
            </a:r>
            <a:r>
              <a:rPr dirty="0"/>
              <a:t> 65 </a:t>
            </a:r>
            <a:r>
              <a:rPr dirty="0" err="1"/>
              <a:t>años</a:t>
            </a:r>
            <a:r>
              <a:rPr dirty="0"/>
              <a:t>.</a:t>
            </a:r>
          </a:p>
          <a:p>
            <a:pPr marL="0" indent="0">
              <a:spcBef>
                <a:spcPts val="0"/>
              </a:spcBef>
              <a:spcAft>
                <a:spcPts val="300"/>
              </a:spcAft>
              <a:buNone/>
              <a:defRPr sz="1050">
                <a:latin typeface="Arial" panose="020B0604020202020204" pitchFamily="34" charset="0"/>
                <a:cs typeface="Arial" panose="020B0604020202020204" pitchFamily="34" charset="0"/>
              </a:defRPr>
            </a:pPr>
            <a:r>
              <a:rPr b="1" dirty="0">
                <a:solidFill>
                  <a:prstClr val="black"/>
                </a:solidFill>
              </a:rPr>
              <a:t>NOTA</a:t>
            </a:r>
            <a:r>
              <a:rPr dirty="0">
                <a:solidFill>
                  <a:prstClr val="black"/>
                </a:solidFill>
              </a:rPr>
              <a:t>: </a:t>
            </a:r>
            <a:r>
              <a:rPr dirty="0" err="1">
                <a:solidFill>
                  <a:prstClr val="black"/>
                </a:solidFill>
              </a:rPr>
              <a:t>Después</a:t>
            </a:r>
            <a:r>
              <a:rPr dirty="0">
                <a:solidFill>
                  <a:prstClr val="black"/>
                </a:solidFill>
              </a:rPr>
              <a:t> de </a:t>
            </a:r>
            <a:r>
              <a:rPr dirty="0" err="1">
                <a:solidFill>
                  <a:prstClr val="black"/>
                </a:solidFill>
              </a:rPr>
              <a:t>que</a:t>
            </a:r>
            <a:r>
              <a:rPr dirty="0">
                <a:solidFill>
                  <a:prstClr val="black"/>
                </a:solidFill>
              </a:rPr>
              <a:t> </a:t>
            </a:r>
            <a:r>
              <a:rPr dirty="0" err="1">
                <a:solidFill>
                  <a:prstClr val="black"/>
                </a:solidFill>
              </a:rPr>
              <a:t>finalice</a:t>
            </a:r>
            <a:r>
              <a:rPr dirty="0">
                <a:solidFill>
                  <a:prstClr val="black"/>
                </a:solidFill>
              </a:rPr>
              <a:t> </a:t>
            </a:r>
            <a:r>
              <a:rPr dirty="0" err="1">
                <a:solidFill>
                  <a:prstClr val="black"/>
                </a:solidFill>
              </a:rPr>
              <a:t>su</a:t>
            </a:r>
            <a:r>
              <a:rPr dirty="0">
                <a:solidFill>
                  <a:prstClr val="black"/>
                </a:solidFill>
              </a:rPr>
              <a:t> OEP de Medigap, las </a:t>
            </a:r>
            <a:r>
              <a:rPr dirty="0" err="1">
                <a:solidFill>
                  <a:prstClr val="black"/>
                </a:solidFill>
              </a:rPr>
              <a:t>compañías</a:t>
            </a:r>
            <a:r>
              <a:rPr dirty="0">
                <a:solidFill>
                  <a:prstClr val="black"/>
                </a:solidFill>
              </a:rPr>
              <a:t> </a:t>
            </a:r>
            <a:r>
              <a:rPr dirty="0" err="1">
                <a:solidFill>
                  <a:prstClr val="black"/>
                </a:solidFill>
              </a:rPr>
              <a:t>pueden</a:t>
            </a:r>
            <a:r>
              <a:rPr dirty="0">
                <a:solidFill>
                  <a:prstClr val="black"/>
                </a:solidFill>
              </a:rPr>
              <a:t> </a:t>
            </a:r>
            <a:r>
              <a:rPr dirty="0" err="1">
                <a:solidFill>
                  <a:prstClr val="black"/>
                </a:solidFill>
              </a:rPr>
              <a:t>negarse</a:t>
            </a:r>
            <a:r>
              <a:rPr dirty="0">
                <a:solidFill>
                  <a:prstClr val="black"/>
                </a:solidFill>
              </a:rPr>
              <a:t> a </a:t>
            </a:r>
            <a:r>
              <a:rPr dirty="0" err="1">
                <a:solidFill>
                  <a:prstClr val="black"/>
                </a:solidFill>
              </a:rPr>
              <a:t>venderle</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póliza</a:t>
            </a:r>
            <a:r>
              <a:rPr dirty="0">
                <a:solidFill>
                  <a:prstClr val="black"/>
                </a:solidFill>
              </a:rPr>
              <a:t> de Medigap o </a:t>
            </a:r>
            <a:r>
              <a:rPr dirty="0" err="1">
                <a:solidFill>
                  <a:prstClr val="black"/>
                </a:solidFill>
              </a:rPr>
              <a:t>cobrarle</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póliza</a:t>
            </a:r>
            <a:r>
              <a:rPr dirty="0">
                <a:solidFill>
                  <a:prstClr val="black"/>
                </a:solidFill>
              </a:rPr>
              <a:t> </a:t>
            </a:r>
            <a:r>
              <a:rPr dirty="0" err="1">
                <a:solidFill>
                  <a:prstClr val="black"/>
                </a:solidFill>
              </a:rPr>
              <a:t>debido</a:t>
            </a:r>
            <a:r>
              <a:rPr dirty="0">
                <a:solidFill>
                  <a:prstClr val="black"/>
                </a:solidFill>
              </a:rPr>
              <a:t> a </a:t>
            </a:r>
            <a:r>
              <a:rPr dirty="0" err="1">
                <a:solidFill>
                  <a:prstClr val="black"/>
                </a:solidFill>
              </a:rPr>
              <a:t>problemas</a:t>
            </a:r>
            <a:r>
              <a:rPr dirty="0">
                <a:solidFill>
                  <a:prstClr val="black"/>
                </a:solidFill>
              </a:rPr>
              <a:t> de </a:t>
            </a:r>
            <a:r>
              <a:rPr dirty="0" err="1">
                <a:solidFill>
                  <a:prstClr val="black"/>
                </a:solidFill>
              </a:rPr>
              <a:t>salud</a:t>
            </a:r>
            <a:r>
              <a:rPr dirty="0">
                <a:solidFill>
                  <a:prstClr val="black"/>
                </a:solidFill>
              </a:rPr>
              <a:t> </a:t>
            </a:r>
            <a:r>
              <a:rPr dirty="0" err="1">
                <a:solidFill>
                  <a:prstClr val="black"/>
                </a:solidFill>
              </a:rPr>
              <a:t>pasados</a:t>
            </a:r>
            <a:r>
              <a:rPr dirty="0">
                <a:solidFill>
                  <a:prstClr val="black"/>
                </a:solidFill>
              </a:rPr>
              <a:t> o </a:t>
            </a:r>
            <a:r>
              <a:rPr dirty="0" err="1">
                <a:solidFill>
                  <a:prstClr val="black"/>
                </a:solidFill>
              </a:rPr>
              <a:t>actuales</a:t>
            </a:r>
            <a:r>
              <a:rPr dirty="0">
                <a:solidFill>
                  <a:prstClr val="black"/>
                </a:solidFill>
              </a:rPr>
              <a:t>. Sin embargo, hay </a:t>
            </a:r>
            <a:r>
              <a:rPr dirty="0" err="1">
                <a:solidFill>
                  <a:prstClr val="black"/>
                </a:solidFill>
              </a:rPr>
              <a:t>excepciones</a:t>
            </a:r>
            <a:r>
              <a:rPr dirty="0">
                <a:solidFill>
                  <a:prstClr val="black"/>
                </a:solidFill>
              </a:rPr>
              <a:t> </a:t>
            </a:r>
            <a:r>
              <a:rPr dirty="0" err="1">
                <a:solidFill>
                  <a:prstClr val="black"/>
                </a:solidFill>
              </a:rPr>
              <a:t>si</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cobertura</a:t>
            </a:r>
            <a:r>
              <a:rPr dirty="0">
                <a:solidFill>
                  <a:prstClr val="black"/>
                </a:solidFill>
              </a:rPr>
              <a:t> del </a:t>
            </a:r>
            <a:r>
              <a:rPr dirty="0" err="1">
                <a:solidFill>
                  <a:prstClr val="black"/>
                </a:solidFill>
              </a:rPr>
              <a:t>empleador</a:t>
            </a:r>
            <a:r>
              <a:rPr dirty="0">
                <a:solidFill>
                  <a:prstClr val="black"/>
                </a:solidFill>
              </a:rPr>
              <a:t>.</a:t>
            </a:r>
            <a:r>
              <a:rPr lang="en-US" dirty="0">
                <a:solidFill>
                  <a:prstClr val="black"/>
                </a:solidFill>
              </a:rPr>
              <a:t> </a:t>
            </a:r>
            <a:r>
              <a:rPr dirty="0">
                <a:solidFill>
                  <a:prstClr val="black"/>
                </a:solidFill>
              </a:rPr>
              <a:t>Para </a:t>
            </a:r>
            <a:r>
              <a:rPr dirty="0" err="1">
                <a:solidFill>
                  <a:prstClr val="black"/>
                </a:solidFill>
              </a:rPr>
              <a:t>obtener</a:t>
            </a:r>
            <a:r>
              <a:rPr dirty="0">
                <a:solidFill>
                  <a:prstClr val="black"/>
                </a:solidFill>
              </a:rPr>
              <a:t> </a:t>
            </a:r>
            <a:r>
              <a:rPr dirty="0" err="1">
                <a:solidFill>
                  <a:prstClr val="black"/>
                </a:solidFill>
              </a:rPr>
              <a:t>información</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situaciones</a:t>
            </a:r>
            <a:r>
              <a:rPr dirty="0">
                <a:solidFill>
                  <a:prstClr val="black"/>
                </a:solidFill>
              </a:rPr>
              <a:t> </a:t>
            </a:r>
            <a:r>
              <a:rPr dirty="0" err="1">
                <a:solidFill>
                  <a:prstClr val="black"/>
                </a:solidFill>
              </a:rPr>
              <a:t>comunes</a:t>
            </a:r>
            <a:r>
              <a:rPr dirty="0">
                <a:solidFill>
                  <a:prstClr val="black"/>
                </a:solidFill>
              </a:rPr>
              <a:t> </a:t>
            </a:r>
            <a:r>
              <a:rPr dirty="0" err="1">
                <a:solidFill>
                  <a:prstClr val="black"/>
                </a:solidFill>
              </a:rPr>
              <a:t>según</a:t>
            </a:r>
            <a:r>
              <a:rPr dirty="0">
                <a:solidFill>
                  <a:prstClr val="black"/>
                </a:solidFill>
              </a:rPr>
              <a:t> la ley federal </a:t>
            </a:r>
            <a:r>
              <a:rPr dirty="0" err="1">
                <a:solidFill>
                  <a:prstClr val="black"/>
                </a:solidFill>
              </a:rPr>
              <a:t>en</a:t>
            </a:r>
            <a:r>
              <a:rPr dirty="0">
                <a:solidFill>
                  <a:prstClr val="black"/>
                </a:solidFill>
              </a:rPr>
              <a:t> las </a:t>
            </a:r>
            <a:r>
              <a:rPr dirty="0" err="1">
                <a:solidFill>
                  <a:prstClr val="black"/>
                </a:solidFill>
              </a:rPr>
              <a:t>que</a:t>
            </a:r>
            <a:r>
              <a:rPr dirty="0">
                <a:solidFill>
                  <a:prstClr val="black"/>
                </a:solidFill>
              </a:rPr>
              <a:t> </a:t>
            </a:r>
            <a:r>
              <a:rPr dirty="0" err="1">
                <a:solidFill>
                  <a:prstClr val="black"/>
                </a:solidFill>
              </a:rPr>
              <a:t>usted</a:t>
            </a:r>
            <a:r>
              <a:rPr dirty="0">
                <a:solidFill>
                  <a:prstClr val="black"/>
                </a:solidFill>
              </a:rPr>
              <a:t> </a:t>
            </a:r>
            <a:r>
              <a:rPr dirty="0" err="1">
                <a:solidFill>
                  <a:prstClr val="black"/>
                </a:solidFill>
              </a:rPr>
              <a:t>podría</a:t>
            </a:r>
            <a:r>
              <a:rPr dirty="0">
                <a:solidFill>
                  <a:prstClr val="black"/>
                </a:solidFill>
              </a:rPr>
              <a:t> </a:t>
            </a:r>
            <a:r>
              <a:rPr dirty="0" err="1">
                <a:solidFill>
                  <a:prstClr val="black"/>
                </a:solidFill>
              </a:rPr>
              <a:t>comprar</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póliza</a:t>
            </a:r>
            <a:r>
              <a:rPr dirty="0">
                <a:solidFill>
                  <a:prstClr val="black"/>
                </a:solidFill>
              </a:rPr>
              <a:t> de Medigap fuera de </a:t>
            </a:r>
            <a:r>
              <a:rPr dirty="0" err="1">
                <a:solidFill>
                  <a:prstClr val="black"/>
                </a:solidFill>
              </a:rPr>
              <a:t>su</a:t>
            </a:r>
            <a:r>
              <a:rPr dirty="0">
                <a:solidFill>
                  <a:prstClr val="black"/>
                </a:solidFill>
              </a:rPr>
              <a:t> OEP de Medigap, </a:t>
            </a:r>
            <a:r>
              <a:rPr dirty="0" err="1">
                <a:solidFill>
                  <a:prstClr val="black"/>
                </a:solidFill>
              </a:rPr>
              <a:t>repase</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folleto</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elegir</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póliza</a:t>
            </a:r>
            <a:r>
              <a:rPr dirty="0">
                <a:solidFill>
                  <a:prstClr val="black"/>
                </a:solidFill>
              </a:rPr>
              <a:t> de Medigap, </a:t>
            </a:r>
            <a:r>
              <a:rPr dirty="0" err="1">
                <a:solidFill>
                  <a:prstClr val="black"/>
                </a:solidFill>
              </a:rPr>
              <a:t>una</a:t>
            </a:r>
            <a:r>
              <a:rPr dirty="0">
                <a:solidFill>
                  <a:prstClr val="black"/>
                </a:solidFill>
              </a:rPr>
              <a:t> </a:t>
            </a:r>
            <a:r>
              <a:rPr dirty="0" err="1">
                <a:solidFill>
                  <a:prstClr val="black"/>
                </a:solidFill>
              </a:rPr>
              <a:t>guía</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seguro</a:t>
            </a:r>
            <a:r>
              <a:rPr dirty="0">
                <a:solidFill>
                  <a:prstClr val="black"/>
                </a:solidFill>
              </a:rPr>
              <a:t> </a:t>
            </a:r>
            <a:r>
              <a:rPr dirty="0" err="1">
                <a:solidFill>
                  <a:prstClr val="black"/>
                </a:solidFill>
              </a:rPr>
              <a:t>médico</a:t>
            </a:r>
            <a:r>
              <a:rPr dirty="0">
                <a:solidFill>
                  <a:prstClr val="black"/>
                </a:solidFill>
              </a:rPr>
              <a:t> para personas con Medicare (</a:t>
            </a:r>
            <a:r>
              <a:rPr lang="en-US" dirty="0">
                <a:solidFill>
                  <a:prstClr val="black"/>
                </a:solidFill>
              </a:rPr>
              <a:t>CMS </a:t>
            </a:r>
            <a:r>
              <a:rPr lang="en-US" dirty="0" err="1">
                <a:solidFill>
                  <a:prstClr val="black"/>
                </a:solidFill>
              </a:rPr>
              <a:t>Producto</a:t>
            </a:r>
            <a:r>
              <a:rPr lang="en-US" dirty="0">
                <a:solidFill>
                  <a:prstClr val="black"/>
                </a:solidFill>
              </a:rPr>
              <a:t> No.</a:t>
            </a:r>
            <a:r>
              <a:rPr dirty="0">
                <a:solidFill>
                  <a:prstClr val="black"/>
                </a:solidFill>
              </a:rPr>
              <a:t>02110</a:t>
            </a:r>
            <a:r>
              <a:rPr lang="en-US" dirty="0">
                <a:solidFill>
                  <a:prstClr val="black"/>
                </a:solidFill>
              </a:rPr>
              <a:t>-S</a:t>
            </a:r>
            <a:r>
              <a:rPr dirty="0">
                <a:solidFill>
                  <a:prstClr val="black"/>
                </a:solidFill>
              </a:rPr>
              <a:t>) </a:t>
            </a:r>
            <a:r>
              <a:rPr dirty="0" err="1">
                <a:solidFill>
                  <a:prstClr val="black"/>
                </a:solidFill>
              </a:rPr>
              <a:t>en</a:t>
            </a:r>
            <a:r>
              <a:rPr dirty="0">
                <a:solidFill>
                  <a:prstClr val="black"/>
                </a:solidFill>
              </a:rPr>
              <a:t> </a:t>
            </a:r>
            <a:r>
              <a:rPr lang="en-US" u="sng" dirty="0"/>
              <a:t>https://es.medicare.gov/publications </a:t>
            </a:r>
            <a:r>
              <a:rPr dirty="0"/>
              <a:t>También </a:t>
            </a:r>
            <a:r>
              <a:rPr dirty="0" err="1"/>
              <a:t>puede</a:t>
            </a:r>
            <a:r>
              <a:rPr dirty="0"/>
              <a:t> </a:t>
            </a:r>
            <a:r>
              <a:rPr dirty="0" err="1"/>
              <a:t>comprar</a:t>
            </a:r>
            <a:r>
              <a:rPr dirty="0"/>
              <a:t> </a:t>
            </a:r>
            <a:r>
              <a:rPr dirty="0" err="1"/>
              <a:t>una</a:t>
            </a:r>
            <a:r>
              <a:rPr dirty="0"/>
              <a:t> </a:t>
            </a:r>
            <a:r>
              <a:rPr dirty="0" err="1"/>
              <a:t>póliza</a:t>
            </a:r>
            <a:r>
              <a:rPr dirty="0"/>
              <a:t> de Medigap </a:t>
            </a:r>
            <a:r>
              <a:rPr dirty="0" err="1"/>
              <a:t>siempre</a:t>
            </a:r>
            <a:r>
              <a:rPr dirty="0"/>
              <a:t> </a:t>
            </a:r>
            <a:r>
              <a:rPr dirty="0" err="1"/>
              <a:t>que</a:t>
            </a:r>
            <a:r>
              <a:rPr dirty="0"/>
              <a:t> </a:t>
            </a:r>
            <a:r>
              <a:rPr dirty="0" err="1"/>
              <a:t>una</a:t>
            </a:r>
            <a:r>
              <a:rPr dirty="0"/>
              <a:t> </a:t>
            </a:r>
            <a:r>
              <a:rPr dirty="0" err="1"/>
              <a:t>compañía</a:t>
            </a:r>
            <a:r>
              <a:rPr dirty="0"/>
              <a:t> </a:t>
            </a:r>
            <a:r>
              <a:rPr dirty="0" err="1"/>
              <a:t>acepte</a:t>
            </a:r>
            <a:r>
              <a:rPr dirty="0"/>
              <a:t> </a:t>
            </a:r>
            <a:r>
              <a:rPr dirty="0" err="1"/>
              <a:t>venderle</a:t>
            </a:r>
            <a:r>
              <a:rPr dirty="0"/>
              <a:t> </a:t>
            </a:r>
            <a:r>
              <a:rPr dirty="0" err="1"/>
              <a:t>una</a:t>
            </a:r>
            <a:r>
              <a:rPr dirty="0"/>
              <a:t>. Sin embargo, </a:t>
            </a:r>
            <a:r>
              <a:rPr dirty="0" err="1"/>
              <a:t>puede</a:t>
            </a:r>
            <a:r>
              <a:rPr dirty="0"/>
              <a:t> </a:t>
            </a:r>
            <a:r>
              <a:rPr dirty="0" err="1"/>
              <a:t>haber</a:t>
            </a:r>
            <a:r>
              <a:rPr dirty="0"/>
              <a:t> </a:t>
            </a:r>
            <a:r>
              <a:rPr dirty="0" err="1"/>
              <a:t>restricciones</a:t>
            </a:r>
            <a:r>
              <a:rPr dirty="0"/>
              <a:t>, </a:t>
            </a:r>
            <a:r>
              <a:rPr dirty="0" err="1"/>
              <a:t>como</a:t>
            </a:r>
            <a:r>
              <a:rPr dirty="0"/>
              <a:t> </a:t>
            </a:r>
            <a:r>
              <a:rPr lang="en-US" dirty="0" err="1"/>
              <a:t>evaluación</a:t>
            </a:r>
            <a:r>
              <a:rPr dirty="0"/>
              <a:t> </a:t>
            </a:r>
            <a:r>
              <a:rPr dirty="0" err="1"/>
              <a:t>médica</a:t>
            </a:r>
            <a:r>
              <a:rPr dirty="0"/>
              <a:t> o un </a:t>
            </a:r>
            <a:r>
              <a:rPr dirty="0" err="1"/>
              <a:t>período</a:t>
            </a:r>
            <a:r>
              <a:rPr dirty="0"/>
              <a:t> de </a:t>
            </a:r>
            <a:r>
              <a:rPr dirty="0" err="1"/>
              <a:t>espera</a:t>
            </a:r>
            <a:r>
              <a:rPr dirty="0"/>
              <a:t> para </a:t>
            </a:r>
            <a:r>
              <a:rPr dirty="0" err="1"/>
              <a:t>condiciones</a:t>
            </a:r>
            <a:r>
              <a:rPr dirty="0"/>
              <a:t> </a:t>
            </a:r>
            <a:r>
              <a:rPr dirty="0" err="1"/>
              <a:t>preexistentes</a:t>
            </a:r>
            <a:r>
              <a:rPr dirty="0"/>
              <a:t>.</a:t>
            </a:r>
            <a:endParaRPr lang="en-US" dirty="0"/>
          </a:p>
          <a:p>
            <a:pPr marL="0" indent="0" defTabSz="966612">
              <a:spcBef>
                <a:spcPts val="0"/>
              </a:spcBef>
              <a:spcAft>
                <a:spcPts val="300"/>
              </a:spcAft>
              <a:buNone/>
              <a:defRPr sz="1050">
                <a:solidFill>
                  <a:prstClr val="black"/>
                </a:solidFill>
                <a:latin typeface="Arial" panose="020B0604020202020204" pitchFamily="34" charset="0"/>
                <a:cs typeface="Arial" panose="020B0604020202020204" pitchFamily="34" charset="0"/>
              </a:defRPr>
            </a:pPr>
            <a:r>
              <a:rPr dirty="0"/>
              <a:t>Las </a:t>
            </a:r>
            <a:r>
              <a:rPr dirty="0" err="1"/>
              <a:t>compañías</a:t>
            </a:r>
            <a:r>
              <a:rPr dirty="0"/>
              <a:t> de </a:t>
            </a:r>
            <a:r>
              <a:rPr dirty="0" err="1"/>
              <a:t>seguros</a:t>
            </a:r>
            <a:r>
              <a:rPr dirty="0"/>
              <a:t> </a:t>
            </a:r>
            <a:r>
              <a:rPr dirty="0" err="1"/>
              <a:t>utilizan</a:t>
            </a:r>
            <a:r>
              <a:rPr dirty="0"/>
              <a:t> </a:t>
            </a:r>
            <a:r>
              <a:rPr dirty="0" err="1"/>
              <a:t>el</a:t>
            </a:r>
            <a:r>
              <a:rPr dirty="0"/>
              <a:t> </a:t>
            </a:r>
            <a:r>
              <a:rPr dirty="0" err="1"/>
              <a:t>proceso</a:t>
            </a:r>
            <a:r>
              <a:rPr dirty="0"/>
              <a:t> de </a:t>
            </a:r>
            <a:r>
              <a:rPr lang="en-US" dirty="0" err="1"/>
              <a:t>evaluación</a:t>
            </a:r>
            <a:r>
              <a:rPr dirty="0"/>
              <a:t> </a:t>
            </a:r>
            <a:r>
              <a:rPr dirty="0" err="1"/>
              <a:t>médica</a:t>
            </a:r>
            <a:r>
              <a:rPr dirty="0"/>
              <a:t> para </a:t>
            </a:r>
            <a:r>
              <a:rPr dirty="0" err="1"/>
              <a:t>determinar</a:t>
            </a:r>
            <a:r>
              <a:rPr dirty="0"/>
              <a:t> </a:t>
            </a:r>
            <a:r>
              <a:rPr dirty="0" err="1"/>
              <a:t>su</a:t>
            </a:r>
            <a:r>
              <a:rPr dirty="0"/>
              <a:t> </a:t>
            </a:r>
            <a:r>
              <a:rPr dirty="0" err="1"/>
              <a:t>estado</a:t>
            </a:r>
            <a:r>
              <a:rPr dirty="0"/>
              <a:t> de </a:t>
            </a:r>
            <a:r>
              <a:rPr dirty="0" err="1"/>
              <a:t>salud</a:t>
            </a:r>
            <a:r>
              <a:rPr dirty="0"/>
              <a:t> </a:t>
            </a:r>
            <a:r>
              <a:rPr dirty="0" err="1"/>
              <a:t>cuando</a:t>
            </a:r>
            <a:r>
              <a:rPr dirty="0"/>
              <a:t> </a:t>
            </a:r>
            <a:r>
              <a:rPr dirty="0" err="1"/>
              <a:t>solicita</a:t>
            </a:r>
            <a:r>
              <a:rPr dirty="0"/>
              <a:t> un </a:t>
            </a:r>
            <a:r>
              <a:rPr dirty="0" err="1"/>
              <a:t>seguro</a:t>
            </a:r>
            <a:r>
              <a:rPr dirty="0"/>
              <a:t> </a:t>
            </a:r>
            <a:r>
              <a:rPr dirty="0" err="1"/>
              <a:t>médico</a:t>
            </a:r>
            <a:r>
              <a:rPr dirty="0"/>
              <a:t>, </a:t>
            </a:r>
            <a:r>
              <a:rPr dirty="0" err="1"/>
              <a:t>si</a:t>
            </a:r>
            <a:r>
              <a:rPr dirty="0"/>
              <a:t> </a:t>
            </a:r>
            <a:r>
              <a:rPr dirty="0" err="1"/>
              <a:t>ofrecerle</a:t>
            </a:r>
            <a:r>
              <a:rPr dirty="0"/>
              <a:t> </a:t>
            </a:r>
            <a:r>
              <a:rPr dirty="0" err="1"/>
              <a:t>cobertura</a:t>
            </a:r>
            <a:r>
              <a:rPr dirty="0"/>
              <a:t>, </a:t>
            </a:r>
            <a:r>
              <a:rPr dirty="0" err="1"/>
              <a:t>el</a:t>
            </a:r>
            <a:r>
              <a:rPr dirty="0"/>
              <a:t> </a:t>
            </a:r>
            <a:r>
              <a:rPr dirty="0" err="1"/>
              <a:t>precio</a:t>
            </a:r>
            <a:r>
              <a:rPr dirty="0"/>
              <a:t> de </a:t>
            </a:r>
            <a:r>
              <a:rPr dirty="0" err="1"/>
              <a:t>su</a:t>
            </a:r>
            <a:r>
              <a:rPr dirty="0"/>
              <a:t> </a:t>
            </a:r>
            <a:r>
              <a:rPr dirty="0" err="1"/>
              <a:t>cobertura</a:t>
            </a:r>
            <a:r>
              <a:rPr dirty="0"/>
              <a:t> y </a:t>
            </a:r>
            <a:r>
              <a:rPr dirty="0" err="1"/>
              <a:t>cualquier</a:t>
            </a:r>
            <a:r>
              <a:rPr dirty="0"/>
              <a:t> </a:t>
            </a:r>
            <a:r>
              <a:rPr dirty="0" err="1"/>
              <a:t>exclusión</a:t>
            </a:r>
            <a:r>
              <a:rPr dirty="0"/>
              <a:t> o </a:t>
            </a:r>
            <a:r>
              <a:rPr dirty="0" err="1"/>
              <a:t>límite</a:t>
            </a:r>
            <a:r>
              <a:rPr dirty="0"/>
              <a:t>.</a:t>
            </a:r>
          </a:p>
        </p:txBody>
      </p:sp>
    </p:spTree>
    <p:extLst>
      <p:ext uri="{BB962C8B-B14F-4D97-AF65-F5344CB8AC3E}">
        <p14:creationId xmlns:p14="http://schemas.microsoft.com/office/powerpoint/2010/main" val="2424118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703320"/>
            <a:ext cx="5852160" cy="5144347"/>
          </a:xfrm>
        </p:spPr>
        <p:txBody>
          <a:bodyPr/>
          <a:lstStyle/>
          <a:p>
            <a:pPr marL="0" lvl="1" defTabSz="966612">
              <a:spcBef>
                <a:spcPts val="634"/>
              </a:spcBef>
              <a:spcAft>
                <a:spcPts val="600"/>
              </a:spcAft>
              <a:tabLst>
                <a:tab pos="125861" algn="l"/>
              </a:tabLst>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a:latin typeface="Arial" panose="020B0604020202020204" pitchFamily="34" charset="0"/>
              <a:cs typeface="Arial" panose="020B0604020202020204" pitchFamily="34" charset="0"/>
            </a:endParaRPr>
          </a:p>
          <a:p>
            <a:pPr marL="0" lvl="1" defTabSz="966612">
              <a:spcBef>
                <a:spcPts val="634"/>
              </a:spcBef>
              <a:spcAft>
                <a:spcPts val="600"/>
              </a:spcAft>
              <a:tabLst>
                <a:tab pos="125861" algn="l"/>
              </a:tabLst>
              <a:defRPr b="1">
                <a:latin typeface="Arial" panose="020B0604020202020204" pitchFamily="34" charset="0"/>
                <a:cs typeface="Arial" panose="020B0604020202020204" pitchFamily="34" charset="0"/>
              </a:defRPr>
            </a:pPr>
            <a:r>
              <a:rPr err="1"/>
              <a:t>Notas</a:t>
            </a:r>
            <a:r>
              <a:t> del </a:t>
            </a:r>
            <a:r>
              <a:rPr err="1"/>
              <a:t>presentador</a:t>
            </a:r>
            <a:endParaRPr/>
          </a:p>
          <a:p>
            <a:pPr marL="122169" lvl="1" indent="-122169" defTabSz="966612">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t>Una </a:t>
            </a:r>
            <a:r>
              <a:rPr err="1"/>
              <a:t>póliza</a:t>
            </a:r>
            <a:r>
              <a:t> de Medigap solo </a:t>
            </a:r>
            <a:r>
              <a:rPr err="1"/>
              <a:t>funciona</a:t>
            </a:r>
            <a:r>
              <a:t> con </a:t>
            </a:r>
            <a:r>
              <a:rPr lang="en-US"/>
              <a:t>Medicare Original</a:t>
            </a:r>
            <a:r>
              <a:t>; Medigap no </a:t>
            </a:r>
            <a:r>
              <a:rPr err="1"/>
              <a:t>funciona</a:t>
            </a:r>
            <a:r>
              <a:t> con </a:t>
            </a:r>
            <a:r>
              <a:rPr err="1"/>
              <a:t>los</a:t>
            </a:r>
            <a:r>
              <a:t> planes Medicare Advantage.</a:t>
            </a:r>
            <a:r>
              <a:rPr lang="en-US"/>
              <a:t> </a:t>
            </a:r>
            <a:r>
              <a:t>Sin embargo, </a:t>
            </a:r>
            <a:r>
              <a:rPr err="1"/>
              <a:t>si</a:t>
            </a:r>
            <a:r>
              <a:t> </a:t>
            </a:r>
            <a:r>
              <a:rPr err="1"/>
              <a:t>tiene</a:t>
            </a:r>
            <a:r>
              <a:t> un plan Medicare Advantage </a:t>
            </a:r>
            <a:r>
              <a:rPr err="1"/>
              <a:t>pero</a:t>
            </a:r>
            <a:r>
              <a:t> </a:t>
            </a:r>
            <a:r>
              <a:rPr err="1"/>
              <a:t>planea</a:t>
            </a:r>
            <a:r>
              <a:t> </a:t>
            </a:r>
            <a:r>
              <a:rPr err="1"/>
              <a:t>volver</a:t>
            </a:r>
            <a:r>
              <a:t> a </a:t>
            </a:r>
            <a:r>
              <a:rPr lang="en-US"/>
              <a:t>Medicare Original</a:t>
            </a:r>
            <a:r>
              <a:t>, </a:t>
            </a:r>
            <a:r>
              <a:rPr err="1"/>
              <a:t>puede</a:t>
            </a:r>
            <a:r>
              <a:t> </a:t>
            </a:r>
            <a:r>
              <a:rPr err="1"/>
              <a:t>solicitar</a:t>
            </a:r>
            <a:r>
              <a:t> </a:t>
            </a:r>
            <a:r>
              <a:rPr err="1"/>
              <a:t>una</a:t>
            </a:r>
            <a:r>
              <a:t> </a:t>
            </a:r>
            <a:r>
              <a:rPr err="1"/>
              <a:t>póliza</a:t>
            </a:r>
            <a:r>
              <a:t> Medigap antes de </a:t>
            </a:r>
            <a:r>
              <a:rPr err="1"/>
              <a:t>que</a:t>
            </a:r>
            <a:r>
              <a:t> </a:t>
            </a:r>
            <a:r>
              <a:rPr err="1"/>
              <a:t>finalice</a:t>
            </a:r>
            <a:r>
              <a:t> </a:t>
            </a:r>
            <a:r>
              <a:rPr err="1"/>
              <a:t>su</a:t>
            </a:r>
            <a:r>
              <a:t> </a:t>
            </a:r>
            <a:r>
              <a:rPr err="1"/>
              <a:t>cobertura</a:t>
            </a:r>
            <a:r>
              <a:t>. La </a:t>
            </a:r>
            <a:r>
              <a:rPr err="1"/>
              <a:t>compañía</a:t>
            </a:r>
            <a:r>
              <a:t> de </a:t>
            </a:r>
            <a:r>
              <a:rPr err="1"/>
              <a:t>seguros</a:t>
            </a:r>
            <a:r>
              <a:t> de Medigap </a:t>
            </a:r>
            <a:r>
              <a:rPr err="1"/>
              <a:t>puede</a:t>
            </a:r>
            <a:r>
              <a:t> </a:t>
            </a:r>
            <a:r>
              <a:rPr err="1"/>
              <a:t>vendérselo</a:t>
            </a:r>
            <a:r>
              <a:t> </a:t>
            </a:r>
            <a:r>
              <a:rPr err="1"/>
              <a:t>siempre</a:t>
            </a:r>
            <a:r>
              <a:t> </a:t>
            </a:r>
            <a:r>
              <a:rPr err="1"/>
              <a:t>que</a:t>
            </a:r>
            <a:r>
              <a:t> </a:t>
            </a:r>
            <a:r>
              <a:rPr err="1"/>
              <a:t>usted</a:t>
            </a:r>
            <a:r>
              <a:t> </a:t>
            </a:r>
            <a:r>
              <a:rPr err="1"/>
              <a:t>deje</a:t>
            </a:r>
            <a:r>
              <a:t> </a:t>
            </a:r>
            <a:r>
              <a:rPr err="1"/>
              <a:t>el</a:t>
            </a:r>
            <a:r>
              <a:t> plan Medicare Advantage. Pida </a:t>
            </a:r>
            <a:r>
              <a:rPr err="1"/>
              <a:t>que</a:t>
            </a:r>
            <a:r>
              <a:t> la </a:t>
            </a:r>
            <a:r>
              <a:rPr err="1"/>
              <a:t>nueva</a:t>
            </a:r>
            <a:r>
              <a:t> </a:t>
            </a:r>
            <a:r>
              <a:rPr err="1"/>
              <a:t>póliza</a:t>
            </a:r>
            <a:r>
              <a:t> de Medigap </a:t>
            </a:r>
            <a:r>
              <a:rPr err="1"/>
              <a:t>comience</a:t>
            </a:r>
            <a:r>
              <a:t> </a:t>
            </a:r>
            <a:r>
              <a:rPr err="1"/>
              <a:t>cuando</a:t>
            </a:r>
            <a:r>
              <a:t> </a:t>
            </a:r>
            <a:r>
              <a:rPr err="1"/>
              <a:t>termine</a:t>
            </a:r>
            <a:r>
              <a:t> </a:t>
            </a:r>
            <a:r>
              <a:rPr err="1"/>
              <a:t>su</a:t>
            </a:r>
            <a:r>
              <a:t> </a:t>
            </a:r>
            <a:r>
              <a:rPr err="1"/>
              <a:t>inscripción</a:t>
            </a:r>
            <a:r>
              <a:t> </a:t>
            </a:r>
            <a:r>
              <a:rPr err="1"/>
              <a:t>en</a:t>
            </a:r>
            <a:r>
              <a:t> </a:t>
            </a:r>
            <a:r>
              <a:rPr err="1"/>
              <a:t>el</a:t>
            </a:r>
            <a:r>
              <a:t> plan Medicare Advantage, para </a:t>
            </a:r>
            <a:r>
              <a:rPr err="1"/>
              <a:t>que</a:t>
            </a:r>
            <a:r>
              <a:t> </a:t>
            </a:r>
            <a:r>
              <a:rPr err="1"/>
              <a:t>tenga</a:t>
            </a:r>
            <a:r>
              <a:t> </a:t>
            </a:r>
            <a:r>
              <a:rPr err="1"/>
              <a:t>cobertura</a:t>
            </a:r>
            <a:r>
              <a:t> </a:t>
            </a:r>
            <a:r>
              <a:rPr err="1"/>
              <a:t>médica</a:t>
            </a:r>
            <a:r>
              <a:t> continua.</a:t>
            </a:r>
          </a:p>
          <a:p>
            <a:pPr marL="122505" lvl="1" indent="-122479" defTabSz="966612">
              <a:spcBef>
                <a:spcPts val="634"/>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t>Si </a:t>
            </a:r>
            <a:r>
              <a:rPr err="1"/>
              <a:t>tiene</a:t>
            </a:r>
            <a:r>
              <a:t> </a:t>
            </a:r>
            <a:r>
              <a:rPr err="1"/>
              <a:t>otra</a:t>
            </a:r>
            <a:r>
              <a:t> </a:t>
            </a:r>
            <a:r>
              <a:rPr err="1"/>
              <a:t>cobertura</a:t>
            </a:r>
            <a:r>
              <a:t> </a:t>
            </a:r>
            <a:r>
              <a:rPr err="1"/>
              <a:t>que</a:t>
            </a:r>
            <a:r>
              <a:t> </a:t>
            </a:r>
            <a:r>
              <a:rPr err="1"/>
              <a:t>complemente</a:t>
            </a:r>
            <a:r>
              <a:t> Medicare, </a:t>
            </a:r>
            <a:r>
              <a:rPr err="1"/>
              <a:t>como</a:t>
            </a:r>
            <a:r>
              <a:t> la </a:t>
            </a:r>
            <a:r>
              <a:rPr err="1"/>
              <a:t>cobertura</a:t>
            </a:r>
            <a:r>
              <a:t> para </a:t>
            </a:r>
            <a:r>
              <a:rPr err="1"/>
              <a:t>jubilados</a:t>
            </a:r>
            <a:r>
              <a:t>, es </a:t>
            </a:r>
            <a:r>
              <a:rPr err="1"/>
              <a:t>posible</a:t>
            </a:r>
            <a:r>
              <a:t> </a:t>
            </a:r>
            <a:r>
              <a:rPr err="1"/>
              <a:t>que</a:t>
            </a:r>
            <a:r>
              <a:t> no </a:t>
            </a:r>
            <a:r>
              <a:rPr err="1"/>
              <a:t>necesite</a:t>
            </a:r>
            <a:r>
              <a:t> Medigap.</a:t>
            </a:r>
          </a:p>
          <a:p>
            <a:pPr marL="122169" lvl="1" indent="-122169" defTabSz="966612">
              <a:spcBef>
                <a:spcPts val="634"/>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err="1"/>
              <a:t>Considere</a:t>
            </a:r>
            <a:r>
              <a:t> </a:t>
            </a:r>
            <a:r>
              <a:rPr err="1"/>
              <a:t>si</a:t>
            </a:r>
            <a:r>
              <a:t> </a:t>
            </a:r>
            <a:r>
              <a:rPr err="1"/>
              <a:t>puede</a:t>
            </a:r>
            <a:r>
              <a:t> </a:t>
            </a:r>
            <a:r>
              <a:rPr err="1"/>
              <a:t>permitirse</a:t>
            </a:r>
            <a:r>
              <a:t> </a:t>
            </a:r>
            <a:r>
              <a:rPr err="1"/>
              <a:t>los</a:t>
            </a:r>
            <a:r>
              <a:t> </a:t>
            </a:r>
            <a:r>
              <a:rPr err="1"/>
              <a:t>deducibles</a:t>
            </a:r>
            <a:r>
              <a:t> y </a:t>
            </a:r>
            <a:r>
              <a:rPr err="1"/>
              <a:t>copagos</a:t>
            </a:r>
            <a:r>
              <a:t> de </a:t>
            </a:r>
            <a:r>
              <a:rPr lang="en-US"/>
              <a:t>Medicare Original</a:t>
            </a:r>
            <a:r>
              <a:t> y </a:t>
            </a:r>
            <a:r>
              <a:rPr err="1"/>
              <a:t>compárelo</a:t>
            </a:r>
            <a:r>
              <a:t> con </a:t>
            </a:r>
            <a:r>
              <a:rPr err="1"/>
              <a:t>cuánto</a:t>
            </a:r>
            <a:r>
              <a:t> cuesta la prima </a:t>
            </a:r>
            <a:r>
              <a:rPr err="1"/>
              <a:t>mensual</a:t>
            </a:r>
            <a:r>
              <a:t> de Medigap.</a:t>
            </a:r>
          </a:p>
          <a:p>
            <a:pPr marL="0" indent="0" defTabSz="966612">
              <a:spcBef>
                <a:spcPts val="634"/>
              </a:spcBef>
              <a:spcAft>
                <a:spcPts val="600"/>
              </a:spcAft>
              <a:buNone/>
            </a:pPr>
            <a:endParaRPr>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600"/>
              </a:spcAft>
              <a:buNone/>
            </a:pPr>
            <a:endParaRPr>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9148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1999" y="3708400"/>
            <a:ext cx="5778501" cy="5608637"/>
          </a:xfrm>
        </p:spPr>
        <p:txBody>
          <a:bodyPr/>
          <a:lstStyle/>
          <a:p>
            <a:pPr marL="0" indent="0" defTabSz="966612">
              <a:spcBef>
                <a:spcPts val="0"/>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b="1" dirty="0">
              <a:latin typeface="Arial" panose="020B0604020202020204" pitchFamily="34" charset="0"/>
              <a:cs typeface="Arial" panose="020B0604020202020204" pitchFamily="34" charset="0"/>
            </a:endParaRPr>
          </a:p>
          <a:p>
            <a:pPr marL="0" indent="0" defTabSz="966612">
              <a:spcBef>
                <a:spcPts val="0"/>
              </a:spcBef>
              <a:spcAft>
                <a:spcPts val="600"/>
              </a:spcAft>
              <a:buNone/>
              <a:defRPr sz="11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600"/>
              </a:spcAft>
              <a:buNone/>
              <a:defRPr sz="1100" b="1">
                <a:solidFill>
                  <a:prstClr val="black"/>
                </a:solidFill>
                <a:latin typeface="Arial" panose="020B0604020202020204" pitchFamily="34" charset="0"/>
                <a:cs typeface="Arial" panose="020B0604020202020204" pitchFamily="34" charset="0"/>
              </a:defRPr>
            </a:pPr>
            <a:r>
              <a:rPr dirty="0"/>
              <a:t>Para </a:t>
            </a:r>
            <a:r>
              <a:rPr dirty="0" err="1"/>
              <a:t>comprar</a:t>
            </a:r>
            <a:r>
              <a:rPr dirty="0"/>
              <a:t> </a:t>
            </a:r>
            <a:r>
              <a:rPr dirty="0" err="1"/>
              <a:t>una</a:t>
            </a:r>
            <a:r>
              <a:rPr dirty="0"/>
              <a:t> </a:t>
            </a:r>
            <a:r>
              <a:rPr dirty="0" err="1"/>
              <a:t>póliza</a:t>
            </a:r>
            <a:r>
              <a:rPr dirty="0"/>
              <a:t> de Medigap, </a:t>
            </a:r>
            <a:r>
              <a:rPr dirty="0" err="1"/>
              <a:t>siga</a:t>
            </a:r>
            <a:r>
              <a:rPr dirty="0"/>
              <a:t> </a:t>
            </a:r>
            <a:r>
              <a:rPr dirty="0" err="1"/>
              <a:t>estos</a:t>
            </a:r>
            <a:r>
              <a:rPr dirty="0"/>
              <a:t> pasos:</a:t>
            </a:r>
          </a:p>
          <a:p>
            <a:pPr marL="125525" indent="-125525" defTabSz="966612">
              <a:spcBef>
                <a:spcPts val="0"/>
              </a:spcBef>
              <a:spcAft>
                <a:spcPts val="600"/>
              </a:spcAft>
              <a:defRPr sz="1100">
                <a:latin typeface="Arial" panose="020B0604020202020204" pitchFamily="34" charset="0"/>
                <a:cs typeface="Arial" panose="020B0604020202020204" pitchFamily="34" charset="0"/>
              </a:defRPr>
            </a:pPr>
            <a:r>
              <a:rPr dirty="0" err="1">
                <a:solidFill>
                  <a:prstClr val="black"/>
                </a:solidFill>
              </a:rPr>
              <a:t>Decida</a:t>
            </a:r>
            <a:r>
              <a:rPr dirty="0">
                <a:solidFill>
                  <a:prstClr val="black"/>
                </a:solidFill>
              </a:rPr>
              <a:t> </a:t>
            </a:r>
            <a:r>
              <a:rPr dirty="0" err="1">
                <a:solidFill>
                  <a:prstClr val="black"/>
                </a:solidFill>
              </a:rPr>
              <a:t>qué</a:t>
            </a:r>
            <a:r>
              <a:rPr dirty="0">
                <a:solidFill>
                  <a:prstClr val="black"/>
                </a:solidFill>
              </a:rPr>
              <a:t> </a:t>
            </a:r>
            <a:r>
              <a:rPr dirty="0" err="1">
                <a:solidFill>
                  <a:prstClr val="black"/>
                </a:solidFill>
              </a:rPr>
              <a:t>póliza</a:t>
            </a:r>
            <a:r>
              <a:rPr dirty="0">
                <a:solidFill>
                  <a:prstClr val="black"/>
                </a:solidFill>
              </a:rPr>
              <a:t> de Medigap (A–N) </a:t>
            </a:r>
            <a:r>
              <a:rPr dirty="0" err="1">
                <a:solidFill>
                  <a:prstClr val="black"/>
                </a:solidFill>
              </a:rPr>
              <a:t>tiene</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beneficios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necesita</a:t>
            </a:r>
            <a:r>
              <a:rPr dirty="0">
                <a:solidFill>
                  <a:prstClr val="black"/>
                </a:solidFill>
              </a:rPr>
              <a:t>. </a:t>
            </a:r>
            <a:r>
              <a:rPr dirty="0">
                <a:effectLst/>
              </a:rPr>
              <a:t>Compare las </a:t>
            </a:r>
            <a:r>
              <a:rPr dirty="0" err="1">
                <a:effectLst/>
              </a:rPr>
              <a:t>pólizas</a:t>
            </a:r>
            <a:r>
              <a:rPr dirty="0">
                <a:effectLst/>
              </a:rPr>
              <a:t> de Medigap </a:t>
            </a:r>
            <a:r>
              <a:rPr dirty="0" err="1">
                <a:effectLst/>
              </a:rPr>
              <a:t>en</a:t>
            </a:r>
            <a:r>
              <a:rPr dirty="0">
                <a:solidFill>
                  <a:prstClr val="black"/>
                </a:solidFill>
              </a:rPr>
              <a:t> </a:t>
            </a:r>
            <a:r>
              <a:rPr lang="en-US" u="sng" dirty="0">
                <a:solidFill>
                  <a:prstClr val="black"/>
                </a:solidFill>
              </a:rPr>
              <a:t>https://www.medicare.gov/medigap-supplemental-insurance-plans/#/m?lang=es&amp;year=2026 </a:t>
            </a:r>
            <a:r>
              <a:rPr dirty="0">
                <a:solidFill>
                  <a:prstClr val="black"/>
                </a:solidFill>
              </a:rPr>
              <a:t>para </a:t>
            </a:r>
            <a:r>
              <a:rPr dirty="0" err="1">
                <a:solidFill>
                  <a:prstClr val="black"/>
                </a:solidFill>
              </a:rPr>
              <a:t>comparar</a:t>
            </a:r>
            <a:r>
              <a:rPr dirty="0">
                <a:solidFill>
                  <a:prstClr val="black"/>
                </a:solidFill>
              </a:rPr>
              <a:t> planes. También </a:t>
            </a:r>
            <a:r>
              <a:rPr dirty="0" err="1">
                <a:solidFill>
                  <a:prstClr val="black"/>
                </a:solidFill>
              </a:rPr>
              <a:t>puede</a:t>
            </a:r>
            <a:r>
              <a:rPr dirty="0">
                <a:solidFill>
                  <a:prstClr val="black"/>
                </a:solidFill>
              </a:rPr>
              <a:t> </a:t>
            </a:r>
            <a:r>
              <a:rPr dirty="0" err="1">
                <a:solidFill>
                  <a:prstClr val="black"/>
                </a:solidFill>
              </a:rPr>
              <a:t>llamar</a:t>
            </a:r>
            <a:r>
              <a:rPr dirty="0">
                <a:solidFill>
                  <a:prstClr val="black"/>
                </a:solidFill>
              </a:rPr>
              <a:t> al 1-800-MEDICARE (1-800-633-4227) para </a:t>
            </a:r>
            <a:r>
              <a:rPr dirty="0" err="1">
                <a:solidFill>
                  <a:prstClr val="black"/>
                </a:solidFill>
              </a:rPr>
              <a:t>obtener</a:t>
            </a:r>
            <a:r>
              <a:rPr dirty="0">
                <a:solidFill>
                  <a:prstClr val="black"/>
                </a:solidFill>
              </a:rPr>
              <a:t> </a:t>
            </a:r>
            <a:r>
              <a:rPr dirty="0" err="1">
                <a:solidFill>
                  <a:prstClr val="black"/>
                </a:solidFill>
              </a:rPr>
              <a:t>ayuda</a:t>
            </a:r>
            <a:r>
              <a:rPr dirty="0">
                <a:solidFill>
                  <a:prstClr val="black"/>
                </a:solidFill>
              </a:rPr>
              <a:t>. Los </a:t>
            </a:r>
            <a:r>
              <a:rPr dirty="0" err="1">
                <a:solidFill>
                  <a:prstClr val="black"/>
                </a:solidFill>
              </a:rPr>
              <a:t>usuarios</a:t>
            </a:r>
            <a:r>
              <a:rPr dirty="0">
                <a:solidFill>
                  <a:prstClr val="black"/>
                </a:solidFill>
              </a:rPr>
              <a:t> de TTY </a:t>
            </a:r>
            <a:r>
              <a:rPr dirty="0" err="1">
                <a:solidFill>
                  <a:prstClr val="black"/>
                </a:solidFill>
              </a:rPr>
              <a:t>pueden</a:t>
            </a:r>
            <a:r>
              <a:rPr dirty="0">
                <a:solidFill>
                  <a:prstClr val="black"/>
                </a:solidFill>
              </a:rPr>
              <a:t> </a:t>
            </a:r>
            <a:r>
              <a:rPr dirty="0" err="1">
                <a:solidFill>
                  <a:prstClr val="black"/>
                </a:solidFill>
              </a:rPr>
              <a:t>llamar</a:t>
            </a:r>
            <a:r>
              <a:rPr dirty="0">
                <a:solidFill>
                  <a:prstClr val="black"/>
                </a:solidFill>
              </a:rPr>
              <a:t> al 1-877-486-2048.</a:t>
            </a:r>
          </a:p>
          <a:p>
            <a:pPr marL="125525" indent="-125525">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err="1"/>
              <a:t>Póngase</a:t>
            </a:r>
            <a:r>
              <a:rPr dirty="0"/>
              <a:t> </a:t>
            </a:r>
            <a:r>
              <a:rPr dirty="0" err="1"/>
              <a:t>en</a:t>
            </a:r>
            <a:r>
              <a:rPr dirty="0"/>
              <a:t> </a:t>
            </a:r>
            <a:r>
              <a:rPr dirty="0" err="1"/>
              <a:t>contacto</a:t>
            </a:r>
            <a:r>
              <a:rPr dirty="0"/>
              <a:t> con </a:t>
            </a:r>
            <a:r>
              <a:rPr dirty="0" err="1"/>
              <a:t>su</a:t>
            </a:r>
            <a:r>
              <a:rPr dirty="0"/>
              <a:t> </a:t>
            </a:r>
            <a:r>
              <a:rPr lang="pt-BR" dirty="0"/>
              <a:t>Programa Estatal de Asistencia sobre Seguro Médico</a:t>
            </a:r>
            <a:r>
              <a:rPr dirty="0"/>
              <a:t>(SHIP) para </a:t>
            </a:r>
            <a:r>
              <a:rPr dirty="0" err="1"/>
              <a:t>averiguar</a:t>
            </a:r>
            <a:r>
              <a:rPr dirty="0"/>
              <a:t> </a:t>
            </a:r>
            <a:r>
              <a:rPr dirty="0" err="1"/>
              <a:t>qué</a:t>
            </a:r>
            <a:r>
              <a:rPr dirty="0"/>
              <a:t> </a:t>
            </a:r>
            <a:r>
              <a:rPr dirty="0" err="1"/>
              <a:t>compañías</a:t>
            </a:r>
            <a:r>
              <a:rPr dirty="0"/>
              <a:t> de </a:t>
            </a:r>
            <a:r>
              <a:rPr dirty="0" err="1"/>
              <a:t>seguros</a:t>
            </a:r>
            <a:r>
              <a:rPr dirty="0"/>
              <a:t> </a:t>
            </a:r>
            <a:r>
              <a:rPr dirty="0" err="1"/>
              <a:t>venden</a:t>
            </a:r>
            <a:r>
              <a:rPr dirty="0"/>
              <a:t> </a:t>
            </a:r>
            <a:r>
              <a:rPr dirty="0" err="1"/>
              <a:t>pólizas</a:t>
            </a:r>
            <a:r>
              <a:rPr dirty="0"/>
              <a:t> de Medigap </a:t>
            </a:r>
            <a:r>
              <a:rPr dirty="0" err="1"/>
              <a:t>en</a:t>
            </a:r>
            <a:r>
              <a:rPr dirty="0"/>
              <a:t> </a:t>
            </a:r>
            <a:r>
              <a:rPr dirty="0" err="1"/>
              <a:t>su</a:t>
            </a:r>
            <a:r>
              <a:rPr dirty="0"/>
              <a:t> </a:t>
            </a:r>
            <a:r>
              <a:rPr dirty="0" err="1"/>
              <a:t>estado</a:t>
            </a:r>
            <a:r>
              <a:rPr dirty="0"/>
              <a:t>. Para </a:t>
            </a:r>
            <a:r>
              <a:rPr dirty="0" err="1"/>
              <a:t>encontrar</a:t>
            </a:r>
            <a:r>
              <a:rPr dirty="0"/>
              <a:t> la </a:t>
            </a:r>
            <a:r>
              <a:rPr dirty="0" err="1"/>
              <a:t>información</a:t>
            </a:r>
            <a:r>
              <a:rPr dirty="0"/>
              <a:t> de </a:t>
            </a:r>
            <a:r>
              <a:rPr dirty="0" err="1"/>
              <a:t>contacto</a:t>
            </a:r>
            <a:r>
              <a:rPr dirty="0"/>
              <a:t> de </a:t>
            </a:r>
            <a:r>
              <a:rPr dirty="0" err="1"/>
              <a:t>su</a:t>
            </a:r>
            <a:r>
              <a:rPr dirty="0"/>
              <a:t> SHIP local, </a:t>
            </a:r>
            <a:r>
              <a:rPr dirty="0" err="1"/>
              <a:t>visite</a:t>
            </a:r>
            <a:r>
              <a:rPr dirty="0"/>
              <a:t> </a:t>
            </a:r>
            <a:r>
              <a:rPr dirty="0">
                <a:hlinkClick r:id="rId3"/>
              </a:rPr>
              <a:t>shiphelp.org</a:t>
            </a:r>
            <a:r>
              <a:rPr dirty="0"/>
              <a:t>. </a:t>
            </a:r>
          </a:p>
          <a:p>
            <a:pPr marL="125525" indent="-125525"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err="1"/>
              <a:t>Consulte</a:t>
            </a:r>
            <a:r>
              <a:rPr dirty="0"/>
              <a:t> las </a:t>
            </a:r>
            <a:r>
              <a:rPr dirty="0" err="1"/>
              <a:t>protecciones</a:t>
            </a:r>
            <a:r>
              <a:rPr dirty="0"/>
              <a:t> de Medigap </a:t>
            </a:r>
            <a:r>
              <a:rPr dirty="0" err="1"/>
              <a:t>en</a:t>
            </a:r>
            <a:r>
              <a:rPr dirty="0"/>
              <a:t> </a:t>
            </a:r>
            <a:r>
              <a:rPr dirty="0" err="1"/>
              <a:t>su</a:t>
            </a:r>
            <a:r>
              <a:rPr dirty="0"/>
              <a:t> </a:t>
            </a:r>
            <a:r>
              <a:rPr dirty="0" err="1"/>
              <a:t>estado</a:t>
            </a:r>
            <a:r>
              <a:rPr dirty="0"/>
              <a:t>. Las personas </a:t>
            </a:r>
            <a:r>
              <a:rPr dirty="0" err="1"/>
              <a:t>que</a:t>
            </a:r>
            <a:r>
              <a:rPr dirty="0"/>
              <a:t> </a:t>
            </a:r>
            <a:r>
              <a:rPr dirty="0" err="1"/>
              <a:t>tienen</a:t>
            </a:r>
            <a:r>
              <a:rPr dirty="0"/>
              <a:t> Medicare </a:t>
            </a:r>
            <a:r>
              <a:rPr dirty="0" err="1"/>
              <a:t>debido</a:t>
            </a:r>
            <a:r>
              <a:rPr dirty="0"/>
              <a:t> a </a:t>
            </a:r>
            <a:r>
              <a:rPr dirty="0" err="1"/>
              <a:t>una</a:t>
            </a:r>
            <a:r>
              <a:rPr dirty="0"/>
              <a:t> </a:t>
            </a:r>
            <a:r>
              <a:rPr dirty="0" err="1"/>
              <a:t>discapacidad</a:t>
            </a:r>
            <a:r>
              <a:rPr dirty="0"/>
              <a:t> no </a:t>
            </a:r>
            <a:r>
              <a:rPr dirty="0" err="1"/>
              <a:t>reciben</a:t>
            </a:r>
            <a:r>
              <a:rPr dirty="0"/>
              <a:t> las </a:t>
            </a:r>
            <a:r>
              <a:rPr dirty="0" err="1"/>
              <a:t>mismas</a:t>
            </a:r>
            <a:r>
              <a:rPr dirty="0"/>
              <a:t> </a:t>
            </a:r>
            <a:r>
              <a:rPr dirty="0" err="1"/>
              <a:t>protecciones</a:t>
            </a:r>
            <a:r>
              <a:rPr dirty="0"/>
              <a:t> federales de Medigap. </a:t>
            </a:r>
            <a:r>
              <a:rPr dirty="0" err="1"/>
              <a:t>Póngase</a:t>
            </a:r>
            <a:r>
              <a:rPr dirty="0"/>
              <a:t> </a:t>
            </a:r>
            <a:r>
              <a:rPr dirty="0" err="1"/>
              <a:t>en</a:t>
            </a:r>
            <a:r>
              <a:rPr dirty="0"/>
              <a:t> </a:t>
            </a:r>
            <a:r>
              <a:rPr dirty="0" err="1"/>
              <a:t>contacto</a:t>
            </a:r>
            <a:r>
              <a:rPr dirty="0"/>
              <a:t> con </a:t>
            </a:r>
            <a:r>
              <a:rPr dirty="0" err="1"/>
              <a:t>el</a:t>
            </a:r>
            <a:r>
              <a:rPr dirty="0"/>
              <a:t> </a:t>
            </a:r>
            <a:r>
              <a:rPr dirty="0" err="1"/>
              <a:t>departamento</a:t>
            </a:r>
            <a:r>
              <a:rPr dirty="0"/>
              <a:t> de </a:t>
            </a:r>
            <a:r>
              <a:rPr dirty="0" err="1"/>
              <a:t>seguros</a:t>
            </a:r>
            <a:r>
              <a:rPr dirty="0"/>
              <a:t> de </a:t>
            </a:r>
            <a:r>
              <a:rPr dirty="0" err="1"/>
              <a:t>su</a:t>
            </a:r>
            <a:r>
              <a:rPr dirty="0"/>
              <a:t> </a:t>
            </a:r>
            <a:r>
              <a:rPr dirty="0" err="1"/>
              <a:t>estado</a:t>
            </a:r>
            <a:r>
              <a:rPr dirty="0"/>
              <a:t> para </a:t>
            </a:r>
            <a:r>
              <a:rPr dirty="0" err="1"/>
              <a:t>averiguar</a:t>
            </a:r>
            <a:r>
              <a:rPr dirty="0"/>
              <a:t> </a:t>
            </a:r>
            <a:r>
              <a:rPr dirty="0" err="1"/>
              <a:t>si</a:t>
            </a:r>
            <a:r>
              <a:rPr dirty="0"/>
              <a:t> </a:t>
            </a:r>
            <a:r>
              <a:rPr dirty="0" err="1"/>
              <a:t>su</a:t>
            </a:r>
            <a:r>
              <a:rPr dirty="0"/>
              <a:t> </a:t>
            </a:r>
            <a:r>
              <a:rPr dirty="0" err="1"/>
              <a:t>estado</a:t>
            </a:r>
            <a:r>
              <a:rPr dirty="0"/>
              <a:t> </a:t>
            </a:r>
            <a:r>
              <a:rPr dirty="0" err="1"/>
              <a:t>ofrece</a:t>
            </a:r>
            <a:r>
              <a:rPr dirty="0"/>
              <a:t> </a:t>
            </a:r>
            <a:r>
              <a:rPr dirty="0" err="1"/>
              <a:t>protecciones</a:t>
            </a:r>
            <a:r>
              <a:rPr dirty="0"/>
              <a:t> a las personas </a:t>
            </a:r>
            <a:r>
              <a:rPr dirty="0" err="1"/>
              <a:t>menores</a:t>
            </a:r>
            <a:r>
              <a:rPr dirty="0"/>
              <a:t> de 65 </a:t>
            </a:r>
            <a:r>
              <a:rPr dirty="0" err="1"/>
              <a:t>años</a:t>
            </a:r>
            <a:r>
              <a:rPr dirty="0"/>
              <a:t>.</a:t>
            </a:r>
          </a:p>
          <a:p>
            <a:pPr marL="125525" indent="-125525">
              <a:spcBef>
                <a:spcPts val="0"/>
              </a:spcBef>
              <a:spcAft>
                <a:spcPts val="600"/>
              </a:spcAft>
              <a:defRPr sz="1100">
                <a:latin typeface="Arial" panose="020B0604020202020204" pitchFamily="34" charset="0"/>
                <a:cs typeface="Arial" panose="020B0604020202020204" pitchFamily="34" charset="0"/>
              </a:defRPr>
            </a:pPr>
            <a:r>
              <a:rPr dirty="0" err="1">
                <a:solidFill>
                  <a:prstClr val="black"/>
                </a:solidFill>
              </a:rPr>
              <a:t>Llame</a:t>
            </a:r>
            <a:r>
              <a:rPr dirty="0">
                <a:solidFill>
                  <a:prstClr val="black"/>
                </a:solidFill>
              </a:rPr>
              <a:t> a las </a:t>
            </a:r>
            <a:r>
              <a:rPr dirty="0" err="1">
                <a:solidFill>
                  <a:prstClr val="black"/>
                </a:solidFill>
              </a:rPr>
              <a:t>compañías</a:t>
            </a:r>
            <a:r>
              <a:rPr dirty="0">
                <a:solidFill>
                  <a:prstClr val="black"/>
                </a:solidFill>
              </a:rPr>
              <a:t> de </a:t>
            </a:r>
            <a:r>
              <a:rPr dirty="0" err="1">
                <a:solidFill>
                  <a:prstClr val="black"/>
                </a:solidFill>
              </a:rPr>
              <a:t>seguros</a:t>
            </a:r>
            <a:r>
              <a:rPr dirty="0">
                <a:solidFill>
                  <a:prstClr val="black"/>
                </a:solidFill>
              </a:rPr>
              <a:t> y compare </a:t>
            </a:r>
            <a:r>
              <a:rPr dirty="0" err="1">
                <a:solidFill>
                  <a:prstClr val="black"/>
                </a:solidFill>
              </a:rPr>
              <a:t>opciones</a:t>
            </a:r>
            <a:r>
              <a:rPr dirty="0">
                <a:solidFill>
                  <a:prstClr val="black"/>
                </a:solidFill>
              </a:rPr>
              <a:t> para </a:t>
            </a:r>
            <a:r>
              <a:rPr dirty="0" err="1">
                <a:solidFill>
                  <a:prstClr val="black"/>
                </a:solidFill>
              </a:rPr>
              <a:t>encontrar</a:t>
            </a:r>
            <a:r>
              <a:rPr dirty="0">
                <a:solidFill>
                  <a:prstClr val="black"/>
                </a:solidFill>
              </a:rPr>
              <a:t> la </a:t>
            </a:r>
            <a:r>
              <a:rPr dirty="0" err="1">
                <a:solidFill>
                  <a:prstClr val="black"/>
                </a:solidFill>
              </a:rPr>
              <a:t>mejor</a:t>
            </a:r>
            <a:r>
              <a:rPr dirty="0">
                <a:solidFill>
                  <a:prstClr val="black"/>
                </a:solidFill>
              </a:rPr>
              <a:t> </a:t>
            </a:r>
            <a:r>
              <a:rPr dirty="0" err="1">
                <a:solidFill>
                  <a:prstClr val="black"/>
                </a:solidFill>
              </a:rPr>
              <a:t>póliza</a:t>
            </a:r>
            <a:r>
              <a:rPr dirty="0">
                <a:solidFill>
                  <a:prstClr val="black"/>
                </a:solidFill>
              </a:rPr>
              <a:t> a un </a:t>
            </a:r>
            <a:r>
              <a:rPr dirty="0" err="1">
                <a:solidFill>
                  <a:prstClr val="black"/>
                </a:solidFill>
              </a:rPr>
              <a:t>precio</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pueda</a:t>
            </a:r>
            <a:r>
              <a:rPr dirty="0">
                <a:solidFill>
                  <a:prstClr val="black"/>
                </a:solidFill>
              </a:rPr>
              <a:t> </a:t>
            </a:r>
            <a:r>
              <a:rPr dirty="0" err="1">
                <a:solidFill>
                  <a:prstClr val="black"/>
                </a:solidFill>
              </a:rPr>
              <a:t>pagar</a:t>
            </a:r>
            <a:r>
              <a:rPr dirty="0">
                <a:solidFill>
                  <a:prstClr val="black"/>
                </a:solidFill>
              </a:rPr>
              <a:t>. </a:t>
            </a:r>
            <a:r>
              <a:rPr dirty="0" err="1">
                <a:effectLst/>
              </a:rPr>
              <a:t>Mientras</a:t>
            </a:r>
            <a:r>
              <a:rPr dirty="0">
                <a:effectLst/>
              </a:rPr>
              <a:t> </a:t>
            </a:r>
            <a:r>
              <a:rPr dirty="0" err="1">
                <a:effectLst/>
              </a:rPr>
              <a:t>compara</a:t>
            </a:r>
            <a:r>
              <a:rPr dirty="0">
                <a:effectLst/>
              </a:rPr>
              <a:t>, </a:t>
            </a:r>
            <a:r>
              <a:rPr dirty="0" err="1">
                <a:effectLst/>
              </a:rPr>
              <a:t>tenga</a:t>
            </a:r>
            <a:r>
              <a:rPr dirty="0">
                <a:effectLst/>
              </a:rPr>
              <a:t> </a:t>
            </a:r>
            <a:r>
              <a:rPr dirty="0" err="1">
                <a:effectLst/>
              </a:rPr>
              <a:t>en</a:t>
            </a:r>
            <a:r>
              <a:rPr dirty="0">
                <a:effectLst/>
              </a:rPr>
              <a:t> </a:t>
            </a:r>
            <a:r>
              <a:rPr dirty="0" err="1">
                <a:effectLst/>
              </a:rPr>
              <a:t>cuenta</a:t>
            </a:r>
            <a:r>
              <a:rPr dirty="0">
                <a:effectLst/>
              </a:rPr>
              <a:t> </a:t>
            </a:r>
            <a:r>
              <a:rPr dirty="0" err="1">
                <a:effectLst/>
              </a:rPr>
              <a:t>que</a:t>
            </a:r>
            <a:r>
              <a:rPr dirty="0">
                <a:effectLst/>
              </a:rPr>
              <a:t> </a:t>
            </a:r>
            <a:r>
              <a:rPr dirty="0" err="1">
                <a:effectLst/>
              </a:rPr>
              <a:t>puede</a:t>
            </a:r>
            <a:r>
              <a:rPr dirty="0">
                <a:effectLst/>
              </a:rPr>
              <a:t> </a:t>
            </a:r>
            <a:r>
              <a:rPr dirty="0" err="1">
                <a:effectLst/>
              </a:rPr>
              <a:t>haber</a:t>
            </a:r>
            <a:r>
              <a:rPr dirty="0">
                <a:effectLst/>
              </a:rPr>
              <a:t> </a:t>
            </a:r>
            <a:r>
              <a:rPr dirty="0" err="1">
                <a:effectLst/>
              </a:rPr>
              <a:t>grandes</a:t>
            </a:r>
            <a:r>
              <a:rPr dirty="0">
                <a:effectLst/>
              </a:rPr>
              <a:t> </a:t>
            </a:r>
            <a:r>
              <a:rPr dirty="0" err="1">
                <a:effectLst/>
              </a:rPr>
              <a:t>diferencias</a:t>
            </a:r>
            <a:r>
              <a:rPr dirty="0">
                <a:effectLst/>
              </a:rPr>
              <a:t> </a:t>
            </a:r>
            <a:r>
              <a:rPr dirty="0" err="1">
                <a:effectLst/>
              </a:rPr>
              <a:t>en</a:t>
            </a:r>
            <a:r>
              <a:rPr dirty="0">
                <a:effectLst/>
              </a:rPr>
              <a:t> las </a:t>
            </a:r>
            <a:r>
              <a:rPr dirty="0" err="1">
                <a:effectLst/>
              </a:rPr>
              <a:t>primas</a:t>
            </a:r>
            <a:r>
              <a:rPr dirty="0">
                <a:effectLst/>
              </a:rPr>
              <a:t> </a:t>
            </a:r>
            <a:r>
              <a:rPr dirty="0" err="1">
                <a:effectLst/>
              </a:rPr>
              <a:t>que</a:t>
            </a:r>
            <a:r>
              <a:rPr dirty="0">
                <a:effectLst/>
              </a:rPr>
              <a:t> </a:t>
            </a:r>
            <a:r>
              <a:rPr dirty="0" err="1">
                <a:effectLst/>
              </a:rPr>
              <a:t>distintas</a:t>
            </a:r>
            <a:r>
              <a:rPr dirty="0">
                <a:effectLst/>
              </a:rPr>
              <a:t> </a:t>
            </a:r>
            <a:r>
              <a:rPr dirty="0" err="1">
                <a:effectLst/>
              </a:rPr>
              <a:t>compañías</a:t>
            </a:r>
            <a:r>
              <a:rPr dirty="0">
                <a:effectLst/>
              </a:rPr>
              <a:t> de </a:t>
            </a:r>
            <a:r>
              <a:rPr dirty="0" err="1">
                <a:effectLst/>
              </a:rPr>
              <a:t>seguros</a:t>
            </a:r>
            <a:r>
              <a:rPr dirty="0">
                <a:effectLst/>
              </a:rPr>
              <a:t> </a:t>
            </a:r>
            <a:r>
              <a:rPr dirty="0" err="1">
                <a:effectLst/>
              </a:rPr>
              <a:t>cobran</a:t>
            </a:r>
            <a:r>
              <a:rPr dirty="0">
                <a:effectLst/>
              </a:rPr>
              <a:t> </a:t>
            </a:r>
            <a:r>
              <a:rPr dirty="0" err="1">
                <a:effectLst/>
              </a:rPr>
              <a:t>por</a:t>
            </a:r>
            <a:r>
              <a:rPr dirty="0">
                <a:effectLst/>
              </a:rPr>
              <a:t> la </a:t>
            </a:r>
            <a:r>
              <a:rPr dirty="0" err="1">
                <a:effectLst/>
              </a:rPr>
              <a:t>póliza</a:t>
            </a:r>
            <a:r>
              <a:rPr dirty="0">
                <a:effectLst/>
              </a:rPr>
              <a:t> de la </a:t>
            </a:r>
            <a:r>
              <a:rPr dirty="0" err="1">
                <a:effectLst/>
              </a:rPr>
              <a:t>misma</a:t>
            </a:r>
            <a:r>
              <a:rPr dirty="0">
                <a:effectLst/>
              </a:rPr>
              <a:t> </a:t>
            </a:r>
            <a:r>
              <a:rPr dirty="0" err="1">
                <a:effectLst/>
              </a:rPr>
              <a:t>letra</a:t>
            </a:r>
            <a:r>
              <a:rPr dirty="0">
                <a:effectLst/>
              </a:rPr>
              <a:t> (es </a:t>
            </a:r>
            <a:r>
              <a:rPr dirty="0" err="1">
                <a:effectLst/>
              </a:rPr>
              <a:t>decir</a:t>
            </a:r>
            <a:r>
              <a:rPr dirty="0">
                <a:effectLst/>
              </a:rPr>
              <a:t>, compare </a:t>
            </a:r>
            <a:r>
              <a:rPr dirty="0" err="1">
                <a:effectLst/>
              </a:rPr>
              <a:t>el</a:t>
            </a:r>
            <a:r>
              <a:rPr dirty="0">
                <a:effectLst/>
              </a:rPr>
              <a:t> Plan A de </a:t>
            </a:r>
            <a:r>
              <a:rPr dirty="0" err="1">
                <a:effectLst/>
              </a:rPr>
              <a:t>una</a:t>
            </a:r>
            <a:r>
              <a:rPr dirty="0">
                <a:effectLst/>
              </a:rPr>
              <a:t> </a:t>
            </a:r>
            <a:r>
              <a:rPr dirty="0" err="1">
                <a:effectLst/>
              </a:rPr>
              <a:t>compañía</a:t>
            </a:r>
            <a:r>
              <a:rPr dirty="0">
                <a:effectLst/>
              </a:rPr>
              <a:t> con </a:t>
            </a:r>
            <a:r>
              <a:rPr dirty="0" err="1">
                <a:effectLst/>
              </a:rPr>
              <a:t>el</a:t>
            </a:r>
            <a:r>
              <a:rPr dirty="0">
                <a:effectLst/>
              </a:rPr>
              <a:t> Plan A de </a:t>
            </a:r>
            <a:r>
              <a:rPr dirty="0" err="1">
                <a:effectLst/>
              </a:rPr>
              <a:t>otra</a:t>
            </a:r>
            <a:r>
              <a:rPr dirty="0">
                <a:effectLst/>
              </a:rPr>
              <a:t> </a:t>
            </a:r>
            <a:r>
              <a:rPr dirty="0" err="1">
                <a:effectLst/>
              </a:rPr>
              <a:t>compañía</a:t>
            </a:r>
            <a:r>
              <a:rPr dirty="0">
                <a:effectLst/>
              </a:rPr>
              <a:t>).</a:t>
            </a:r>
            <a:endParaRPr sz="1100" dirty="0">
              <a:solidFill>
                <a:prstClr val="black"/>
              </a:solidFill>
              <a:latin typeface="Arial" panose="020B0604020202020204" pitchFamily="34" charset="0"/>
              <a:cs typeface="Arial" panose="020B0604020202020204" pitchFamily="34" charset="0"/>
            </a:endParaRPr>
          </a:p>
          <a:p>
            <a:pPr marL="125834" indent="-125834"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a:t>Una </a:t>
            </a:r>
            <a:r>
              <a:rPr dirty="0" err="1"/>
              <a:t>vez</a:t>
            </a:r>
            <a:r>
              <a:rPr dirty="0"/>
              <a:t> </a:t>
            </a:r>
            <a:r>
              <a:rPr dirty="0" err="1"/>
              <a:t>que</a:t>
            </a:r>
            <a:r>
              <a:rPr dirty="0"/>
              <a:t> </a:t>
            </a:r>
            <a:r>
              <a:rPr dirty="0" err="1"/>
              <a:t>elija</a:t>
            </a:r>
            <a:r>
              <a:rPr dirty="0"/>
              <a:t> </a:t>
            </a:r>
            <a:r>
              <a:rPr dirty="0" err="1"/>
              <a:t>una</a:t>
            </a:r>
            <a:r>
              <a:rPr dirty="0"/>
              <a:t> </a:t>
            </a:r>
            <a:r>
              <a:rPr dirty="0" err="1"/>
              <a:t>póliza</a:t>
            </a:r>
            <a:r>
              <a:rPr dirty="0"/>
              <a:t> de Medigap, </a:t>
            </a:r>
            <a:r>
              <a:rPr dirty="0" err="1"/>
              <a:t>solicite</a:t>
            </a:r>
            <a:r>
              <a:rPr dirty="0"/>
              <a:t> para </a:t>
            </a:r>
            <a:r>
              <a:rPr dirty="0" err="1"/>
              <a:t>obtenerla</a:t>
            </a:r>
            <a:r>
              <a:rPr dirty="0"/>
              <a:t>. La </a:t>
            </a:r>
            <a:r>
              <a:rPr dirty="0" err="1"/>
              <a:t>compañía</a:t>
            </a:r>
            <a:r>
              <a:rPr dirty="0"/>
              <a:t> de </a:t>
            </a:r>
            <a:r>
              <a:rPr dirty="0" err="1"/>
              <a:t>seguros</a:t>
            </a:r>
            <a:r>
              <a:rPr dirty="0"/>
              <a:t> </a:t>
            </a:r>
            <a:r>
              <a:rPr dirty="0" err="1"/>
              <a:t>debe</a:t>
            </a:r>
            <a:r>
              <a:rPr dirty="0"/>
              <a:t> </a:t>
            </a:r>
            <a:r>
              <a:rPr dirty="0" err="1"/>
              <a:t>darle</a:t>
            </a:r>
            <a:r>
              <a:rPr dirty="0"/>
              <a:t> un </a:t>
            </a:r>
            <a:r>
              <a:rPr dirty="0" err="1"/>
              <a:t>resumen</a:t>
            </a:r>
            <a:r>
              <a:rPr dirty="0"/>
              <a:t> </a:t>
            </a:r>
            <a:r>
              <a:rPr dirty="0" err="1"/>
              <a:t>redactado</a:t>
            </a:r>
            <a:r>
              <a:rPr dirty="0"/>
              <a:t> de forma </a:t>
            </a:r>
            <a:r>
              <a:rPr dirty="0" err="1"/>
              <a:t>clara</a:t>
            </a:r>
            <a:r>
              <a:rPr dirty="0"/>
              <a:t> de </a:t>
            </a:r>
            <a:r>
              <a:rPr dirty="0" err="1"/>
              <a:t>su</a:t>
            </a:r>
            <a:r>
              <a:rPr dirty="0"/>
              <a:t> </a:t>
            </a:r>
            <a:r>
              <a:rPr dirty="0" err="1"/>
              <a:t>póliza</a:t>
            </a:r>
            <a:r>
              <a:rPr dirty="0"/>
              <a:t> de Medigap </a:t>
            </a:r>
            <a:r>
              <a:rPr dirty="0" err="1"/>
              <a:t>cuando</a:t>
            </a:r>
            <a:r>
              <a:rPr dirty="0"/>
              <a:t> </a:t>
            </a:r>
            <a:r>
              <a:rPr dirty="0" err="1"/>
              <a:t>usted</a:t>
            </a:r>
            <a:r>
              <a:rPr dirty="0"/>
              <a:t> la </a:t>
            </a:r>
            <a:r>
              <a:rPr dirty="0" err="1"/>
              <a:t>solicite</a:t>
            </a:r>
            <a:r>
              <a:rPr dirty="0"/>
              <a:t>.</a:t>
            </a:r>
          </a:p>
          <a:p>
            <a:pPr marL="0" indent="0" defTabSz="966612">
              <a:spcBef>
                <a:spcPts val="0"/>
              </a:spcBef>
              <a:spcAft>
                <a:spcPts val="600"/>
              </a:spcAft>
              <a:buNone/>
              <a:defRPr sz="1100" b="1">
                <a:solidFill>
                  <a:prstClr val="black"/>
                </a:solidFill>
                <a:latin typeface="Arial" panose="020B0604020202020204" pitchFamily="34" charset="0"/>
                <a:cs typeface="Arial" panose="020B0604020202020204" pitchFamily="34" charset="0"/>
              </a:defRPr>
            </a:pPr>
            <a:r>
              <a:rPr dirty="0"/>
              <a:t>Para </a:t>
            </a:r>
            <a:r>
              <a:rPr dirty="0" err="1"/>
              <a:t>obtener</a:t>
            </a:r>
            <a:r>
              <a:rPr dirty="0"/>
              <a:t> </a:t>
            </a:r>
            <a:r>
              <a:rPr dirty="0" err="1"/>
              <a:t>más</a:t>
            </a:r>
            <a:r>
              <a:rPr dirty="0"/>
              <a:t> </a:t>
            </a:r>
            <a:r>
              <a:rPr dirty="0" err="1"/>
              <a:t>información</a:t>
            </a:r>
            <a:r>
              <a:rPr dirty="0"/>
              <a:t> </a:t>
            </a:r>
            <a:r>
              <a:rPr dirty="0" err="1"/>
              <a:t>sobre</a:t>
            </a:r>
            <a:r>
              <a:rPr dirty="0"/>
              <a:t> Medigap:</a:t>
            </a:r>
          </a:p>
          <a:p>
            <a:pPr marL="124183" indent="-118813">
              <a:spcBef>
                <a:spcPts val="0"/>
              </a:spcBef>
              <a:spcAft>
                <a:spcPts val="600"/>
              </a:spcAft>
              <a:defRPr sz="1100">
                <a:latin typeface="Arial" panose="020B0604020202020204" pitchFamily="34" charset="0"/>
                <a:cs typeface="Arial" panose="020B0604020202020204" pitchFamily="34" charset="0"/>
              </a:defRPr>
            </a:pPr>
            <a:r>
              <a:rPr dirty="0" err="1">
                <a:solidFill>
                  <a:prstClr val="black"/>
                </a:solidFill>
              </a:rPr>
              <a:t>Repase</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folleto</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cómo</a:t>
            </a:r>
            <a:r>
              <a:rPr dirty="0">
                <a:solidFill>
                  <a:prstClr val="black"/>
                </a:solidFill>
              </a:rPr>
              <a:t> </a:t>
            </a:r>
            <a:r>
              <a:rPr dirty="0" err="1">
                <a:solidFill>
                  <a:prstClr val="black"/>
                </a:solidFill>
              </a:rPr>
              <a:t>elegir</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póliza</a:t>
            </a:r>
            <a:r>
              <a:rPr dirty="0">
                <a:solidFill>
                  <a:prstClr val="black"/>
                </a:solidFill>
              </a:rPr>
              <a:t> Medigap, </a:t>
            </a:r>
            <a:r>
              <a:rPr dirty="0" err="1">
                <a:solidFill>
                  <a:prstClr val="black"/>
                </a:solidFill>
              </a:rPr>
              <a:t>una</a:t>
            </a:r>
            <a:r>
              <a:rPr dirty="0">
                <a:solidFill>
                  <a:prstClr val="black"/>
                </a:solidFill>
              </a:rPr>
              <a:t> </a:t>
            </a:r>
            <a:r>
              <a:rPr dirty="0" err="1">
                <a:solidFill>
                  <a:prstClr val="black"/>
                </a:solidFill>
              </a:rPr>
              <a:t>guía</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seguro</a:t>
            </a:r>
            <a:r>
              <a:rPr dirty="0">
                <a:solidFill>
                  <a:prstClr val="black"/>
                </a:solidFill>
              </a:rPr>
              <a:t> </a:t>
            </a:r>
            <a:r>
              <a:rPr dirty="0" err="1">
                <a:solidFill>
                  <a:prstClr val="black"/>
                </a:solidFill>
              </a:rPr>
              <a:t>médico</a:t>
            </a:r>
            <a:r>
              <a:rPr dirty="0">
                <a:solidFill>
                  <a:prstClr val="black"/>
                </a:solidFill>
              </a:rPr>
              <a:t> para personas con Medicare (</a:t>
            </a:r>
            <a:r>
              <a:rPr lang="en-US" dirty="0">
                <a:solidFill>
                  <a:prstClr val="black"/>
                </a:solidFill>
              </a:rPr>
              <a:t>CMS </a:t>
            </a:r>
            <a:r>
              <a:rPr lang="en-US" dirty="0" err="1">
                <a:solidFill>
                  <a:prstClr val="black"/>
                </a:solidFill>
              </a:rPr>
              <a:t>Producto</a:t>
            </a:r>
            <a:r>
              <a:rPr lang="en-US" dirty="0">
                <a:solidFill>
                  <a:prstClr val="black"/>
                </a:solidFill>
              </a:rPr>
              <a:t> No.</a:t>
            </a:r>
            <a:r>
              <a:rPr dirty="0">
                <a:solidFill>
                  <a:prstClr val="black"/>
                </a:solidFill>
              </a:rPr>
              <a:t>02110</a:t>
            </a:r>
            <a:r>
              <a:rPr lang="en-US" dirty="0">
                <a:solidFill>
                  <a:prstClr val="black"/>
                </a:solidFill>
              </a:rPr>
              <a:t>-S</a:t>
            </a:r>
            <a:r>
              <a:rPr dirty="0">
                <a:solidFill>
                  <a:prstClr val="black"/>
                </a:solidFill>
              </a:rPr>
              <a:t>) </a:t>
            </a:r>
            <a:r>
              <a:rPr dirty="0" err="1">
                <a:solidFill>
                  <a:prstClr val="black"/>
                </a:solidFill>
              </a:rPr>
              <a:t>en</a:t>
            </a:r>
            <a:r>
              <a:rPr dirty="0">
                <a:solidFill>
                  <a:prstClr val="black"/>
                </a:solidFill>
              </a:rPr>
              <a:t> </a:t>
            </a:r>
            <a:r>
              <a:rPr lang="en-US" u="sng" dirty="0"/>
              <a:t>https://es.medicare.gov/publications </a:t>
            </a:r>
            <a:r>
              <a:rPr dirty="0" err="1"/>
              <a:t>Llame</a:t>
            </a:r>
            <a:r>
              <a:rPr dirty="0"/>
              <a:t> al </a:t>
            </a:r>
            <a:r>
              <a:rPr dirty="0" err="1"/>
              <a:t>departamento</a:t>
            </a:r>
            <a:r>
              <a:rPr dirty="0"/>
              <a:t> de </a:t>
            </a:r>
            <a:r>
              <a:rPr dirty="0" err="1"/>
              <a:t>seguros</a:t>
            </a:r>
            <a:r>
              <a:rPr dirty="0"/>
              <a:t> de </a:t>
            </a:r>
            <a:r>
              <a:rPr dirty="0" err="1"/>
              <a:t>su</a:t>
            </a:r>
            <a:r>
              <a:rPr dirty="0"/>
              <a:t> </a:t>
            </a:r>
            <a:r>
              <a:rPr dirty="0" err="1"/>
              <a:t>estado</a:t>
            </a:r>
            <a:r>
              <a:rPr dirty="0"/>
              <a:t>. </a:t>
            </a:r>
            <a:r>
              <a:rPr dirty="0" err="1"/>
              <a:t>Visite</a:t>
            </a:r>
            <a:r>
              <a:rPr dirty="0"/>
              <a:t> </a:t>
            </a:r>
            <a:r>
              <a:rPr dirty="0">
                <a:hlinkClick r:id="rId3"/>
              </a:rPr>
              <a:t>shiphelp.org</a:t>
            </a:r>
            <a:r>
              <a:rPr dirty="0"/>
              <a:t>, o </a:t>
            </a:r>
            <a:r>
              <a:rPr dirty="0" err="1"/>
              <a:t>llame</a:t>
            </a:r>
            <a:r>
              <a:rPr dirty="0"/>
              <a:t> al 1‑800‑MEDICARE </a:t>
            </a:r>
            <a:br>
              <a:rPr lang="en-US" sz="1100" dirty="0">
                <a:solidFill>
                  <a:prstClr val="black"/>
                </a:solidFill>
                <a:latin typeface="Arial" panose="020B0604020202020204" pitchFamily="34" charset="0"/>
                <a:cs typeface="Arial" panose="020B0604020202020204" pitchFamily="34" charset="0"/>
              </a:rPr>
            </a:br>
            <a:r>
              <a:rPr dirty="0"/>
              <a:t>(1-800-633-4227), para </a:t>
            </a:r>
            <a:r>
              <a:rPr dirty="0" err="1"/>
              <a:t>obtener</a:t>
            </a:r>
            <a:r>
              <a:rPr dirty="0"/>
              <a:t> </a:t>
            </a:r>
            <a:r>
              <a:rPr dirty="0" err="1"/>
              <a:t>el</a:t>
            </a:r>
            <a:r>
              <a:rPr dirty="0"/>
              <a:t> </a:t>
            </a:r>
            <a:r>
              <a:rPr dirty="0" err="1"/>
              <a:t>número</a:t>
            </a:r>
            <a:r>
              <a:rPr dirty="0"/>
              <a:t> de </a:t>
            </a:r>
            <a:r>
              <a:rPr dirty="0" err="1"/>
              <a:t>teléfono</a:t>
            </a:r>
            <a:r>
              <a:rPr dirty="0"/>
              <a:t>. Los </a:t>
            </a:r>
            <a:r>
              <a:rPr dirty="0" err="1"/>
              <a:t>usuarios</a:t>
            </a:r>
            <a:r>
              <a:rPr dirty="0"/>
              <a:t> de TTY </a:t>
            </a:r>
            <a:r>
              <a:rPr dirty="0" err="1"/>
              <a:t>pueden</a:t>
            </a:r>
            <a:r>
              <a:rPr dirty="0"/>
              <a:t> </a:t>
            </a:r>
            <a:r>
              <a:rPr dirty="0" err="1"/>
              <a:t>llamar</a:t>
            </a:r>
            <a:r>
              <a:rPr dirty="0"/>
              <a:t> al 1-877-486-2048.</a:t>
            </a:r>
            <a:endParaRPr lang="en-US" dirty="0"/>
          </a:p>
          <a:p>
            <a:pPr marL="124183" indent="-118813">
              <a:spcBef>
                <a:spcPts val="0"/>
              </a:spcBef>
              <a:spcAft>
                <a:spcPts val="600"/>
              </a:spcAft>
              <a:defRPr sz="1100">
                <a:solidFill>
                  <a:prstClr val="black"/>
                </a:solidFill>
                <a:latin typeface="Arial" panose="020B0604020202020204" pitchFamily="34" charset="0"/>
                <a:cs typeface="Arial" panose="020B0604020202020204" pitchFamily="34" charset="0"/>
              </a:defRPr>
            </a:pPr>
            <a:r>
              <a:rPr dirty="0" err="1"/>
              <a:t>Visite</a:t>
            </a:r>
            <a:r>
              <a:rPr dirty="0"/>
              <a:t> </a:t>
            </a:r>
            <a:r>
              <a:rPr lang="en-US" u="sng" dirty="0"/>
              <a:t>https://es.medicare.gov/health-drug-plans/medigap/basics/compare-plan-benefits </a:t>
            </a:r>
          </a:p>
        </p:txBody>
      </p:sp>
    </p:spTree>
    <p:extLst>
      <p:ext uri="{BB962C8B-B14F-4D97-AF65-F5344CB8AC3E}">
        <p14:creationId xmlns:p14="http://schemas.microsoft.com/office/powerpoint/2010/main" val="16821804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85165" y="3685903"/>
            <a:ext cx="5852160" cy="5144347"/>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t>Notas del presentador</a:t>
            </a: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El Tema 4 explica la cobertura de medicamentos de Medicare, los costos asociados y cómo elegir e inscribirse en un plan.</a:t>
            </a:r>
          </a:p>
          <a:p>
            <a:pPr marL="0" indent="0">
              <a:spcBef>
                <a:spcPts val="0"/>
              </a:spcBef>
              <a:spcAft>
                <a:spcPts val="600"/>
              </a:spcAft>
              <a:buNone/>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4598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59777"/>
            <a:ext cx="5852160" cy="5144347"/>
          </a:xfrm>
        </p:spPr>
        <p:txBody>
          <a:bodyPr/>
          <a:lstStyle/>
          <a:p>
            <a:pPr marL="0" indent="0" defTabSz="966612">
              <a:spcBef>
                <a:spcPts val="0"/>
              </a:spcBef>
              <a:spcAft>
                <a:spcPts val="600"/>
              </a:spcAft>
              <a:buNone/>
              <a:defRPr b="1">
                <a:latin typeface="Arial" panose="020B0604020202020204" pitchFamily="34" charset="0"/>
                <a:cs typeface="Arial" panose="020B0604020202020204" pitchFamily="34" charset="0"/>
              </a:defRPr>
            </a:pPr>
            <a:r>
              <a:t>Notas del presentador</a:t>
            </a: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Al final de este tema, podrá:</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Explicar la cobertura de medicamentos de Medicare (Parte D) y cómo funciona</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Describir los costos asociados</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Analizar las consideraciones al decidir cómo obtendrá su cobertura de medicamentos</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Explicar la sanción por inscripción tardía de la Parte D y cómo evitarla</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Explicar cómo y cuándo inscribirse en un plan</a:t>
            </a:r>
          </a:p>
        </p:txBody>
      </p:sp>
    </p:spTree>
    <p:extLst>
      <p:ext uri="{BB962C8B-B14F-4D97-AF65-F5344CB8AC3E}">
        <p14:creationId xmlns:p14="http://schemas.microsoft.com/office/powerpoint/2010/main" val="301511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648399"/>
            <a:ext cx="5816600" cy="5613665"/>
          </a:xfrm>
        </p:spPr>
        <p:txBody>
          <a:bodyPr/>
          <a:lstStyle/>
          <a:p>
            <a:pPr marL="0" indent="0" defTabSz="966612">
              <a:spcBef>
                <a:spcPts val="0"/>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100" b="0" i="0" u="none" strike="noStrike">
              <a:solidFill>
                <a:srgbClr val="000000"/>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defRPr sz="1100">
                <a:effectLst/>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sz="110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sz="1100">
                <a:latin typeface="Arial" panose="020B0604020202020204" pitchFamily="34" charset="0"/>
                <a:cs typeface="Arial" panose="020B0604020202020204" pitchFamily="34" charset="0"/>
              </a:defRPr>
            </a:pPr>
            <a:r>
              <a:t>Medicare es un </a:t>
            </a:r>
            <a:r>
              <a:rPr err="1"/>
              <a:t>seguro</a:t>
            </a:r>
            <a:r>
              <a:t> </a:t>
            </a:r>
            <a:r>
              <a:rPr err="1"/>
              <a:t>médico</a:t>
            </a:r>
            <a:r>
              <a:t> para:</a:t>
            </a:r>
            <a:endParaRPr sz="1100" strike="sngStrike">
              <a:latin typeface="Arial" panose="020B0604020202020204" pitchFamily="34" charset="0"/>
              <a:cs typeface="Arial" panose="020B0604020202020204" pitchFamily="34" charset="0"/>
            </a:endParaRPr>
          </a:p>
          <a:p>
            <a:pPr marL="125095" indent="-125095" defTabSz="966612">
              <a:spcBef>
                <a:spcPts val="0"/>
              </a:spcBef>
              <a:spcAft>
                <a:spcPts val="600"/>
              </a:spcAft>
              <a:defRPr sz="1100">
                <a:latin typeface="Arial" panose="020B0604020202020204" pitchFamily="34" charset="0"/>
                <a:cs typeface="Arial" panose="020B0604020202020204" pitchFamily="34" charset="0"/>
              </a:defRPr>
            </a:pPr>
            <a:r>
              <a:t>Personas de 65 </a:t>
            </a:r>
            <a:r>
              <a:rPr err="1"/>
              <a:t>años</a:t>
            </a:r>
            <a:r>
              <a:t> o </a:t>
            </a:r>
            <a:r>
              <a:rPr err="1"/>
              <a:t>más</a:t>
            </a:r>
            <a:r>
              <a:t>.</a:t>
            </a:r>
            <a:endParaRPr sz="1100">
              <a:latin typeface="Arial" panose="020B0604020202020204" pitchFamily="34" charset="0"/>
              <a:ea typeface="Calibri"/>
              <a:cs typeface="Arial" panose="020B0604020202020204" pitchFamily="34" charset="0"/>
            </a:endParaRPr>
          </a:p>
          <a:p>
            <a:pPr marL="125095" indent="-125095">
              <a:spcBef>
                <a:spcPts val="0"/>
              </a:spcBef>
              <a:spcAft>
                <a:spcPts val="600"/>
              </a:spcAft>
              <a:defRPr sz="1100">
                <a:latin typeface="Arial" panose="020B0604020202020204" pitchFamily="34" charset="0"/>
                <a:cs typeface="Arial" panose="020B0604020202020204" pitchFamily="34" charset="0"/>
              </a:defRPr>
            </a:pPr>
            <a:r>
              <a:rPr err="1">
                <a:solidFill>
                  <a:prstClr val="black"/>
                </a:solidFill>
              </a:rPr>
              <a:t>Ciertas</a:t>
            </a:r>
            <a:r>
              <a:rPr>
                <a:solidFill>
                  <a:prstClr val="black"/>
                </a:solidFill>
              </a:rPr>
              <a:t> personas </a:t>
            </a:r>
            <a:r>
              <a:rPr err="1">
                <a:solidFill>
                  <a:prstClr val="black"/>
                </a:solidFill>
              </a:rPr>
              <a:t>menores</a:t>
            </a:r>
            <a:r>
              <a:rPr>
                <a:solidFill>
                  <a:prstClr val="black"/>
                </a:solidFill>
              </a:rPr>
              <a:t> de 65 </a:t>
            </a:r>
            <a:r>
              <a:rPr err="1">
                <a:solidFill>
                  <a:prstClr val="black"/>
                </a:solidFill>
              </a:rPr>
              <a:t>años</a:t>
            </a:r>
            <a:r>
              <a:rPr>
                <a:solidFill>
                  <a:prstClr val="black"/>
                </a:solidFill>
              </a:rPr>
              <a:t> </a:t>
            </a:r>
            <a:r>
              <a:t>con </a:t>
            </a:r>
            <a:r>
              <a:rPr err="1"/>
              <a:t>discapacidades</a:t>
            </a:r>
            <a:r>
              <a:t> </a:t>
            </a:r>
            <a:r>
              <a:rPr err="1">
                <a:solidFill>
                  <a:prstClr val="black"/>
                </a:solidFill>
              </a:rPr>
              <a:t>que</a:t>
            </a:r>
            <a:r>
              <a:rPr>
                <a:solidFill>
                  <a:prstClr val="black"/>
                </a:solidFill>
              </a:rPr>
              <a:t> </a:t>
            </a:r>
            <a:r>
              <a:rPr err="1">
                <a:solidFill>
                  <a:prstClr val="black"/>
                </a:solidFill>
              </a:rPr>
              <a:t>han</a:t>
            </a:r>
            <a:r>
              <a:rPr>
                <a:solidFill>
                  <a:prstClr val="black"/>
                </a:solidFill>
              </a:rPr>
              <a:t> </a:t>
            </a:r>
            <a:r>
              <a:rPr err="1">
                <a:solidFill>
                  <a:prstClr val="black"/>
                </a:solidFill>
              </a:rPr>
              <a:t>estado</a:t>
            </a:r>
            <a:r>
              <a:rPr>
                <a:solidFill>
                  <a:prstClr val="black"/>
                </a:solidFill>
              </a:rPr>
              <a:t> recibiendo </a:t>
            </a:r>
            <a:r>
              <a:rPr err="1">
                <a:solidFill>
                  <a:prstClr val="black"/>
                </a:solidFill>
              </a:rPr>
              <a:t>beneficios</a:t>
            </a:r>
            <a:r>
              <a:rPr>
                <a:solidFill>
                  <a:prstClr val="black"/>
                </a:solidFill>
              </a:rPr>
              <a:t> del </a:t>
            </a:r>
            <a:r>
              <a:rPr err="1">
                <a:solidFill>
                  <a:prstClr val="black"/>
                </a:solidFill>
              </a:rPr>
              <a:t>seguro</a:t>
            </a:r>
            <a:r>
              <a:rPr>
                <a:solidFill>
                  <a:prstClr val="black"/>
                </a:solidFill>
              </a:rPr>
              <a:t> </a:t>
            </a:r>
            <a:r>
              <a:rPr err="1">
                <a:solidFill>
                  <a:prstClr val="black"/>
                </a:solidFill>
              </a:rPr>
              <a:t>por</a:t>
            </a:r>
            <a:r>
              <a:rPr>
                <a:solidFill>
                  <a:prstClr val="black"/>
                </a:solidFill>
              </a:rPr>
              <a:t> </a:t>
            </a:r>
            <a:r>
              <a:rPr err="1">
                <a:solidFill>
                  <a:prstClr val="black"/>
                </a:solidFill>
              </a:rPr>
              <a:t>discapacidad</a:t>
            </a:r>
            <a:r>
              <a:rPr>
                <a:solidFill>
                  <a:prstClr val="black"/>
                </a:solidFill>
              </a:rPr>
              <a:t> del Seguro Social (SSDI) </a:t>
            </a:r>
            <a:r>
              <a:rPr err="1">
                <a:solidFill>
                  <a:prstClr val="black"/>
                </a:solidFill>
              </a:rPr>
              <a:t>durante</a:t>
            </a:r>
            <a:r>
              <a:rPr>
                <a:solidFill>
                  <a:prstClr val="black"/>
                </a:solidFill>
              </a:rPr>
              <a:t> 24 meses. Las personas con </a:t>
            </a:r>
            <a:r>
              <a:t>ELA (</a:t>
            </a:r>
            <a:r>
              <a:rPr err="1"/>
              <a:t>esclerosis</a:t>
            </a:r>
            <a:r>
              <a:t> lateral </a:t>
            </a:r>
            <a:r>
              <a:rPr err="1"/>
              <a:t>amiotrófica</a:t>
            </a:r>
            <a:r>
              <a:t>, también </a:t>
            </a:r>
            <a:r>
              <a:rPr err="1"/>
              <a:t>denominada</a:t>
            </a:r>
            <a:r>
              <a:t> "</a:t>
            </a:r>
            <a:r>
              <a:rPr err="1"/>
              <a:t>enfermedad</a:t>
            </a:r>
            <a:r>
              <a:t> de Lou Gehrig"</a:t>
            </a:r>
            <a:r>
              <a:rPr>
                <a:solidFill>
                  <a:prstClr val="black"/>
                </a:solidFill>
              </a:rPr>
              <a:t>) </a:t>
            </a:r>
            <a:r>
              <a:rPr err="1">
                <a:solidFill>
                  <a:prstClr val="black"/>
                </a:solidFill>
              </a:rPr>
              <a:t>que</a:t>
            </a:r>
            <a:r>
              <a:rPr>
                <a:solidFill>
                  <a:prstClr val="black"/>
                </a:solidFill>
              </a:rPr>
              <a:t> </a:t>
            </a:r>
            <a:r>
              <a:rPr err="1">
                <a:solidFill>
                  <a:prstClr val="black"/>
                </a:solidFill>
              </a:rPr>
              <a:t>reciben</a:t>
            </a:r>
            <a:r>
              <a:rPr>
                <a:solidFill>
                  <a:prstClr val="black"/>
                </a:solidFill>
              </a:rPr>
              <a:t> </a:t>
            </a:r>
            <a:r>
              <a:rPr err="1">
                <a:solidFill>
                  <a:prstClr val="black"/>
                </a:solidFill>
              </a:rPr>
              <a:t>beneficios</a:t>
            </a:r>
            <a:r>
              <a:rPr>
                <a:solidFill>
                  <a:prstClr val="black"/>
                </a:solidFill>
              </a:rPr>
              <a:t> de SSDI no </a:t>
            </a:r>
            <a:r>
              <a:rPr err="1">
                <a:solidFill>
                  <a:prstClr val="black"/>
                </a:solidFill>
              </a:rPr>
              <a:t>tienen</a:t>
            </a:r>
            <a:r>
              <a:rPr>
                <a:solidFill>
                  <a:prstClr val="black"/>
                </a:solidFill>
              </a:rPr>
              <a:t> un </a:t>
            </a:r>
            <a:r>
              <a:rPr err="1">
                <a:solidFill>
                  <a:prstClr val="black"/>
                </a:solidFill>
              </a:rPr>
              <a:t>período</a:t>
            </a:r>
            <a:r>
              <a:rPr>
                <a:solidFill>
                  <a:prstClr val="black"/>
                </a:solidFill>
              </a:rPr>
              <a:t> de </a:t>
            </a:r>
            <a:r>
              <a:rPr err="1">
                <a:solidFill>
                  <a:prstClr val="black"/>
                </a:solidFill>
              </a:rPr>
              <a:t>espera</a:t>
            </a:r>
            <a:r>
              <a:rPr>
                <a:solidFill>
                  <a:prstClr val="black"/>
                </a:solidFill>
              </a:rPr>
              <a:t> de 24 meses.</a:t>
            </a:r>
            <a:endParaRPr sz="1100">
              <a:solidFill>
                <a:prstClr val="black"/>
              </a:solidFill>
              <a:latin typeface="Arial" panose="020B0604020202020204" pitchFamily="34" charset="0"/>
              <a:ea typeface="Calibri"/>
              <a:cs typeface="Arial" panose="020B0604020202020204" pitchFamily="34" charset="0"/>
            </a:endParaRPr>
          </a:p>
          <a:p>
            <a:pPr marL="125095" indent="-125095"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t>Personas de </a:t>
            </a:r>
            <a:r>
              <a:rPr err="1"/>
              <a:t>cualquier</a:t>
            </a:r>
            <a:r>
              <a:t> </a:t>
            </a:r>
            <a:r>
              <a:rPr err="1"/>
              <a:t>edad</a:t>
            </a:r>
            <a:r>
              <a:t> con </a:t>
            </a:r>
            <a:r>
              <a:rPr lang="es-ES"/>
              <a:t>enfermedad renal en etapa final (ESRD en inglés) </a:t>
            </a:r>
            <a:r>
              <a:t>(</a:t>
            </a:r>
            <a:r>
              <a:rPr err="1"/>
              <a:t>insuficiencia</a:t>
            </a:r>
            <a:r>
              <a:t> renal </a:t>
            </a:r>
            <a:r>
              <a:rPr err="1"/>
              <a:t>permanente</a:t>
            </a:r>
            <a:r>
              <a:t> </a:t>
            </a:r>
            <a:r>
              <a:rPr err="1"/>
              <a:t>que</a:t>
            </a:r>
            <a:r>
              <a:t> </a:t>
            </a:r>
            <a:r>
              <a:rPr err="1"/>
              <a:t>requiere</a:t>
            </a:r>
            <a:r>
              <a:t> </a:t>
            </a:r>
            <a:r>
              <a:rPr err="1"/>
              <a:t>diálisis</a:t>
            </a:r>
            <a:r>
              <a:t> o un </a:t>
            </a:r>
            <a:r>
              <a:rPr err="1"/>
              <a:t>trasplante</a:t>
            </a:r>
            <a:r>
              <a:t> de </a:t>
            </a:r>
            <a:r>
              <a:rPr err="1"/>
              <a:t>riñón</a:t>
            </a:r>
            <a:r>
              <a:t>). </a:t>
            </a:r>
            <a:r>
              <a:rPr b="1"/>
              <a:t>NOTA:</a:t>
            </a:r>
            <a:r>
              <a:t> Si </a:t>
            </a:r>
            <a:r>
              <a:rPr err="1"/>
              <a:t>tiene</a:t>
            </a:r>
            <a:r>
              <a:t> </a:t>
            </a:r>
            <a:r>
              <a:rPr lang="es-ES"/>
              <a:t>enfermedad renal en etapa final (ESRD en inglés) </a:t>
            </a:r>
            <a:r>
              <a:rPr err="1"/>
              <a:t>puede</a:t>
            </a:r>
            <a:r>
              <a:t> </a:t>
            </a:r>
            <a:r>
              <a:rPr err="1"/>
              <a:t>elegir</a:t>
            </a:r>
            <a:r>
              <a:t> </a:t>
            </a:r>
            <a:r>
              <a:rPr lang="en-US"/>
              <a:t>Medicare Original </a:t>
            </a:r>
            <a:r>
              <a:t>o un</a:t>
            </a:r>
            <a:r>
              <a:rPr lang="en-US"/>
              <a:t> </a:t>
            </a:r>
            <a:r>
              <a:t>plan Medicare Advantage al </a:t>
            </a:r>
            <a:r>
              <a:rPr err="1"/>
              <a:t>decidir</a:t>
            </a:r>
            <a:r>
              <a:t> </a:t>
            </a:r>
            <a:r>
              <a:rPr err="1"/>
              <a:t>cómo</a:t>
            </a:r>
            <a:r>
              <a:t> </a:t>
            </a:r>
            <a:r>
              <a:rPr err="1"/>
              <a:t>obtener</a:t>
            </a:r>
            <a:r>
              <a:t> </a:t>
            </a:r>
            <a:r>
              <a:rPr err="1"/>
              <a:t>cobertura</a:t>
            </a:r>
            <a:r>
              <a:t> de Medicare. Si solo es </a:t>
            </a:r>
            <a:r>
              <a:rPr err="1"/>
              <a:t>elegible</a:t>
            </a:r>
            <a:r>
              <a:t> para Medicare </a:t>
            </a:r>
            <a:r>
              <a:rPr err="1"/>
              <a:t>porque</a:t>
            </a:r>
            <a:r>
              <a:t> </a:t>
            </a:r>
            <a:r>
              <a:rPr err="1"/>
              <a:t>tiene</a:t>
            </a:r>
            <a:r>
              <a:t> </a:t>
            </a:r>
            <a:r>
              <a:rPr lang="es-ES"/>
              <a:t>enfermedad renal en etapa final (ESRD en inglés)</a:t>
            </a:r>
            <a:r>
              <a:t> y </a:t>
            </a:r>
            <a:r>
              <a:rPr err="1"/>
              <a:t>recibe</a:t>
            </a:r>
            <a:r>
              <a:t> un </a:t>
            </a:r>
            <a:r>
              <a:rPr err="1"/>
              <a:t>trasplante</a:t>
            </a:r>
            <a:r>
              <a:t> de </a:t>
            </a:r>
            <a:r>
              <a:rPr err="1"/>
              <a:t>riñón</a:t>
            </a:r>
            <a:r>
              <a:t>, sus </a:t>
            </a:r>
            <a:r>
              <a:rPr err="1"/>
              <a:t>beneficios</a:t>
            </a:r>
            <a:r>
              <a:t> de Medicare </a:t>
            </a:r>
            <a:r>
              <a:rPr err="1"/>
              <a:t>terminarán</a:t>
            </a:r>
            <a:r>
              <a:t> 36 meses </a:t>
            </a:r>
            <a:r>
              <a:rPr err="1"/>
              <a:t>después</a:t>
            </a:r>
            <a:r>
              <a:t> del </a:t>
            </a:r>
            <a:r>
              <a:rPr err="1"/>
              <a:t>trasplante</a:t>
            </a:r>
            <a:r>
              <a:t>. Para </a:t>
            </a:r>
            <a:r>
              <a:rPr err="1"/>
              <a:t>obtener</a:t>
            </a:r>
            <a:r>
              <a:t> </a:t>
            </a:r>
            <a:r>
              <a:rPr err="1"/>
              <a:t>más</a:t>
            </a:r>
            <a:r>
              <a:t> </a:t>
            </a:r>
            <a:r>
              <a:rPr err="1"/>
              <a:t>información</a:t>
            </a:r>
            <a:r>
              <a:t> </a:t>
            </a:r>
            <a:r>
              <a:rPr err="1"/>
              <a:t>sobre</a:t>
            </a:r>
            <a:r>
              <a:t> la </a:t>
            </a:r>
            <a:r>
              <a:rPr lang="es-ES"/>
              <a:t>enfermedad renal en etapa final (ESRD en inglés)</a:t>
            </a:r>
            <a:r>
              <a:t>, </a:t>
            </a:r>
            <a:r>
              <a:rPr err="1"/>
              <a:t>visite</a:t>
            </a:r>
            <a:r>
              <a:t> </a:t>
            </a:r>
            <a:r>
              <a:rPr lang="en-US" u="sng"/>
              <a:t>https://es.medicare.gov/basics/end-stage-renal-disease</a:t>
            </a:r>
            <a:r>
              <a:rPr lang="en-US"/>
              <a:t>.</a:t>
            </a:r>
            <a:endParaRPr sz="110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sz="1100">
                <a:solidFill>
                  <a:prstClr val="black"/>
                </a:solidFill>
                <a:latin typeface="Arial" panose="020B0604020202020204" pitchFamily="34" charset="0"/>
                <a:cs typeface="Arial" panose="020B0604020202020204" pitchFamily="34" charset="0"/>
              </a:defRPr>
            </a:pPr>
            <a:r>
              <a:t>Un </a:t>
            </a:r>
            <a:r>
              <a:rPr err="1"/>
              <a:t>subconjunto</a:t>
            </a:r>
            <a:r>
              <a:t> </a:t>
            </a:r>
            <a:r>
              <a:rPr err="1"/>
              <a:t>muy</a:t>
            </a:r>
            <a:r>
              <a:t> </a:t>
            </a:r>
            <a:r>
              <a:rPr err="1"/>
              <a:t>pequeño</a:t>
            </a:r>
            <a:r>
              <a:t> de personas con </a:t>
            </a:r>
            <a:r>
              <a:rPr err="1"/>
              <a:t>una</a:t>
            </a:r>
            <a:r>
              <a:t> </a:t>
            </a:r>
            <a:r>
              <a:rPr lang="en-US" err="1"/>
              <a:t>condición</a:t>
            </a:r>
            <a:r>
              <a:t> </a:t>
            </a:r>
            <a:r>
              <a:rPr err="1"/>
              <a:t>relacionada</a:t>
            </a:r>
            <a:r>
              <a:t> con </a:t>
            </a:r>
            <a:r>
              <a:rPr err="1"/>
              <a:t>el</a:t>
            </a:r>
            <a:r>
              <a:t> </a:t>
            </a:r>
            <a:r>
              <a:rPr err="1"/>
              <a:t>asbesto</a:t>
            </a:r>
            <a:r>
              <a:t> </a:t>
            </a:r>
            <a:r>
              <a:rPr err="1"/>
              <a:t>asociada</a:t>
            </a:r>
            <a:r>
              <a:t> con un </a:t>
            </a:r>
            <a:r>
              <a:rPr err="1"/>
              <a:t>peligro</a:t>
            </a:r>
            <a:r>
              <a:t> para la </a:t>
            </a:r>
            <a:r>
              <a:rPr err="1"/>
              <a:t>salud</a:t>
            </a:r>
            <a:r>
              <a:t> </a:t>
            </a:r>
            <a:r>
              <a:rPr err="1"/>
              <a:t>ambiental</a:t>
            </a:r>
            <a:r>
              <a:t> </a:t>
            </a:r>
            <a:r>
              <a:rPr err="1"/>
              <a:t>declarado</a:t>
            </a:r>
            <a:r>
              <a:t> a </a:t>
            </a:r>
            <a:r>
              <a:rPr err="1"/>
              <a:t>nivel</a:t>
            </a:r>
            <a:r>
              <a:t> federal también </a:t>
            </a:r>
            <a:r>
              <a:rPr err="1"/>
              <a:t>puede</a:t>
            </a:r>
            <a:r>
              <a:t> </a:t>
            </a:r>
            <a:r>
              <a:rPr err="1"/>
              <a:t>obtener</a:t>
            </a:r>
            <a:r>
              <a:t> Medicare. </a:t>
            </a:r>
            <a:r>
              <a:rPr err="1"/>
              <a:t>Actualmente</a:t>
            </a:r>
            <a:r>
              <a:t>, </a:t>
            </a:r>
            <a:r>
              <a:rPr err="1"/>
              <a:t>esto</a:t>
            </a:r>
            <a:r>
              <a:t> solo se </a:t>
            </a:r>
            <a:r>
              <a:rPr err="1"/>
              <a:t>aplica</a:t>
            </a:r>
            <a:r>
              <a:t> a las personas </a:t>
            </a:r>
            <a:r>
              <a:rPr err="1"/>
              <a:t>afectadas</a:t>
            </a:r>
            <a:r>
              <a:t> </a:t>
            </a:r>
            <a:r>
              <a:rPr err="1"/>
              <a:t>por</a:t>
            </a:r>
            <a:r>
              <a:t> un </a:t>
            </a:r>
            <a:r>
              <a:rPr err="1"/>
              <a:t>peligro</a:t>
            </a:r>
            <a:r>
              <a:t> </a:t>
            </a:r>
            <a:r>
              <a:rPr err="1"/>
              <a:t>en</a:t>
            </a:r>
            <a:r>
              <a:t> Libby, Montana.</a:t>
            </a:r>
            <a:endParaRPr sz="110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sz="1100">
                <a:highlight>
                  <a:srgbClr val="FFFF00"/>
                </a:highlight>
                <a:latin typeface="Arial" panose="020B0604020202020204" pitchFamily="34" charset="0"/>
                <a:cs typeface="Arial" panose="020B0604020202020204" pitchFamily="34" charset="0"/>
              </a:defRPr>
            </a:pPr>
            <a:r>
              <a:rPr>
                <a:solidFill>
                  <a:prstClr val="black"/>
                </a:solidFill>
              </a:rPr>
              <a:t>Las personas </a:t>
            </a:r>
            <a:r>
              <a:rPr err="1">
                <a:solidFill>
                  <a:prstClr val="black"/>
                </a:solidFill>
              </a:rPr>
              <a:t>que</a:t>
            </a:r>
            <a:r>
              <a:rPr>
                <a:solidFill>
                  <a:prstClr val="black"/>
                </a:solidFill>
              </a:rPr>
              <a:t> </a:t>
            </a:r>
            <a:r>
              <a:rPr err="1">
                <a:solidFill>
                  <a:prstClr val="black"/>
                </a:solidFill>
              </a:rPr>
              <a:t>inmigran</a:t>
            </a:r>
            <a:r>
              <a:rPr>
                <a:solidFill>
                  <a:prstClr val="black"/>
                </a:solidFill>
              </a:rPr>
              <a:t> a EE. UU. </a:t>
            </a:r>
            <a:r>
              <a:rPr err="1">
                <a:solidFill>
                  <a:prstClr val="black"/>
                </a:solidFill>
              </a:rPr>
              <a:t>pueden</a:t>
            </a:r>
            <a:r>
              <a:rPr>
                <a:solidFill>
                  <a:prstClr val="black"/>
                </a:solidFill>
              </a:rPr>
              <a:t> </a:t>
            </a:r>
            <a:r>
              <a:rPr err="1">
                <a:solidFill>
                  <a:prstClr val="black"/>
                </a:solidFill>
              </a:rPr>
              <a:t>calificar</a:t>
            </a:r>
            <a:r>
              <a:rPr>
                <a:solidFill>
                  <a:prstClr val="black"/>
                </a:solidFill>
              </a:rPr>
              <a:t> para Medicare </a:t>
            </a:r>
            <a:r>
              <a:rPr err="1">
                <a:solidFill>
                  <a:prstClr val="black"/>
                </a:solidFill>
              </a:rPr>
              <a:t>según</a:t>
            </a:r>
            <a:r>
              <a:rPr>
                <a:solidFill>
                  <a:prstClr val="black"/>
                </a:solidFill>
              </a:rPr>
              <a:t> </a:t>
            </a:r>
            <a:r>
              <a:rPr err="1">
                <a:solidFill>
                  <a:prstClr val="black"/>
                </a:solidFill>
              </a:rPr>
              <a:t>su</a:t>
            </a:r>
            <a:r>
              <a:rPr>
                <a:solidFill>
                  <a:prstClr val="black"/>
                </a:solidFill>
              </a:rPr>
              <a:t> </a:t>
            </a:r>
            <a:r>
              <a:rPr err="1">
                <a:solidFill>
                  <a:prstClr val="black"/>
                </a:solidFill>
              </a:rPr>
              <a:t>estatus</a:t>
            </a:r>
            <a:r>
              <a:rPr>
                <a:solidFill>
                  <a:prstClr val="black"/>
                </a:solidFill>
              </a:rPr>
              <a:t> </a:t>
            </a:r>
            <a:r>
              <a:rPr err="1">
                <a:solidFill>
                  <a:prstClr val="black"/>
                </a:solidFill>
              </a:rPr>
              <a:t>migratorio</a:t>
            </a:r>
            <a:r>
              <a:rPr>
                <a:solidFill>
                  <a:prstClr val="black"/>
                </a:solidFill>
              </a:rPr>
              <a:t>. </a:t>
            </a:r>
            <a:r>
              <a:t>Para </a:t>
            </a:r>
            <a:r>
              <a:rPr err="1"/>
              <a:t>calificar</a:t>
            </a:r>
            <a:r>
              <a:t>, la persona </a:t>
            </a:r>
            <a:r>
              <a:rPr err="1"/>
              <a:t>debe</a:t>
            </a:r>
            <a:r>
              <a:t> ser un </a:t>
            </a:r>
            <a:r>
              <a:rPr err="1"/>
              <a:t>residente</a:t>
            </a:r>
            <a:r>
              <a:t> </a:t>
            </a:r>
            <a:r>
              <a:rPr err="1"/>
              <a:t>permanente</a:t>
            </a:r>
            <a:r>
              <a:t> legal (titular de </a:t>
            </a:r>
            <a:r>
              <a:rPr err="1"/>
              <a:t>una</a:t>
            </a:r>
            <a:r>
              <a:t> </a:t>
            </a:r>
            <a:r>
              <a:rPr err="1"/>
              <a:t>tarjeta</a:t>
            </a:r>
            <a:r>
              <a:t> </a:t>
            </a:r>
            <a:r>
              <a:rPr err="1"/>
              <a:t>verde</a:t>
            </a:r>
            <a:r>
              <a:t>) o </a:t>
            </a:r>
            <a:r>
              <a:rPr err="1"/>
              <a:t>cumplir</a:t>
            </a:r>
            <a:r>
              <a:t> </a:t>
            </a:r>
            <a:r>
              <a:rPr err="1"/>
              <a:t>requisitos</a:t>
            </a:r>
            <a:r>
              <a:t> </a:t>
            </a:r>
            <a:r>
              <a:rPr err="1"/>
              <a:t>específicos</a:t>
            </a:r>
            <a:r>
              <a:t> de </a:t>
            </a:r>
            <a:r>
              <a:rPr err="1"/>
              <a:t>presencia</a:t>
            </a:r>
            <a:r>
              <a:t> legal, </a:t>
            </a:r>
            <a:r>
              <a:rPr err="1"/>
              <a:t>que</a:t>
            </a:r>
            <a:r>
              <a:t> </a:t>
            </a:r>
            <a:r>
              <a:rPr err="1"/>
              <a:t>incluyen</a:t>
            </a:r>
            <a:r>
              <a:t> a </a:t>
            </a:r>
            <a:r>
              <a:rPr err="1"/>
              <a:t>los</a:t>
            </a:r>
            <a:r>
              <a:t> </a:t>
            </a:r>
            <a:r>
              <a:rPr err="1"/>
              <a:t>cubanos</a:t>
            </a:r>
            <a:r>
              <a:t> y </a:t>
            </a:r>
            <a:r>
              <a:rPr err="1"/>
              <a:t>haitianos</a:t>
            </a:r>
            <a:r>
              <a:t> </a:t>
            </a:r>
            <a:r>
              <a:rPr err="1"/>
              <a:t>que</a:t>
            </a:r>
            <a:r>
              <a:t> </a:t>
            </a:r>
            <a:r>
              <a:rPr err="1"/>
              <a:t>ingresaron</a:t>
            </a:r>
            <a:r>
              <a:t> al </a:t>
            </a:r>
            <a:r>
              <a:rPr err="1"/>
              <a:t>país</a:t>
            </a:r>
            <a:r>
              <a:t> y a </a:t>
            </a:r>
            <a:r>
              <a:rPr err="1"/>
              <a:t>ciertos</a:t>
            </a:r>
            <a:r>
              <a:t> </a:t>
            </a:r>
            <a:r>
              <a:rPr err="1"/>
              <a:t>nacionales</a:t>
            </a:r>
            <a:r>
              <a:t> de las </a:t>
            </a:r>
            <a:r>
              <a:rPr err="1"/>
              <a:t>islas</a:t>
            </a:r>
            <a:r>
              <a:t> del </a:t>
            </a:r>
            <a:r>
              <a:rPr err="1"/>
              <a:t>Pacífico</a:t>
            </a:r>
            <a:r>
              <a:t> bajo </a:t>
            </a:r>
            <a:r>
              <a:rPr err="1"/>
              <a:t>los</a:t>
            </a:r>
            <a:r>
              <a:t> </a:t>
            </a:r>
            <a:r>
              <a:rPr err="1"/>
              <a:t>acuerdos</a:t>
            </a:r>
            <a:r>
              <a:t> COFA.</a:t>
            </a:r>
            <a:r>
              <a:rPr>
                <a:solidFill>
                  <a:prstClr val="black"/>
                </a:solidFill>
              </a:rPr>
              <a:t> </a:t>
            </a:r>
            <a:r>
              <a:rPr err="1">
                <a:solidFill>
                  <a:prstClr val="black"/>
                </a:solidFill>
              </a:rPr>
              <a:t>Además</a:t>
            </a:r>
            <a:r>
              <a:rPr>
                <a:solidFill>
                  <a:prstClr val="black"/>
                </a:solidFill>
              </a:rPr>
              <a:t>, </a:t>
            </a:r>
            <a:r>
              <a:rPr err="1">
                <a:solidFill>
                  <a:prstClr val="black"/>
                </a:solidFill>
              </a:rPr>
              <a:t>deben</a:t>
            </a:r>
            <a:r>
              <a:rPr>
                <a:solidFill>
                  <a:prstClr val="black"/>
                </a:solidFill>
              </a:rPr>
              <a:t> </a:t>
            </a:r>
            <a:r>
              <a:rPr err="1">
                <a:solidFill>
                  <a:prstClr val="black"/>
                </a:solidFill>
              </a:rPr>
              <a:t>haber</a:t>
            </a:r>
            <a:r>
              <a:rPr>
                <a:solidFill>
                  <a:prstClr val="black"/>
                </a:solidFill>
              </a:rPr>
              <a:t> </a:t>
            </a:r>
            <a:r>
              <a:rPr err="1">
                <a:solidFill>
                  <a:prstClr val="black"/>
                </a:solidFill>
              </a:rPr>
              <a:t>residido</a:t>
            </a:r>
            <a:r>
              <a:rPr>
                <a:solidFill>
                  <a:prstClr val="black"/>
                </a:solidFill>
              </a:rPr>
              <a:t> </a:t>
            </a:r>
            <a:r>
              <a:rPr err="1">
                <a:solidFill>
                  <a:prstClr val="black"/>
                </a:solidFill>
              </a:rPr>
              <a:t>en</a:t>
            </a:r>
            <a:r>
              <a:rPr>
                <a:solidFill>
                  <a:prstClr val="black"/>
                </a:solidFill>
              </a:rPr>
              <a:t> </a:t>
            </a:r>
            <a:r>
              <a:rPr err="1">
                <a:solidFill>
                  <a:prstClr val="black"/>
                </a:solidFill>
              </a:rPr>
              <a:t>los</a:t>
            </a:r>
            <a:r>
              <a:rPr>
                <a:solidFill>
                  <a:prstClr val="black"/>
                </a:solidFill>
              </a:rPr>
              <a:t> EE. UU. </a:t>
            </a:r>
            <a:r>
              <a:rPr err="1">
                <a:solidFill>
                  <a:prstClr val="black"/>
                </a:solidFill>
              </a:rPr>
              <a:t>durante</a:t>
            </a:r>
            <a:r>
              <a:rPr>
                <a:solidFill>
                  <a:prstClr val="black"/>
                </a:solidFill>
              </a:rPr>
              <a:t> 5 </a:t>
            </a:r>
            <a:r>
              <a:rPr err="1">
                <a:solidFill>
                  <a:prstClr val="black"/>
                </a:solidFill>
              </a:rPr>
              <a:t>años</a:t>
            </a:r>
            <a:r>
              <a:rPr>
                <a:solidFill>
                  <a:prstClr val="black"/>
                </a:solidFill>
              </a:rPr>
              <a:t> </a:t>
            </a:r>
            <a:r>
              <a:rPr err="1">
                <a:solidFill>
                  <a:prstClr val="black"/>
                </a:solidFill>
              </a:rPr>
              <a:t>continuos</a:t>
            </a:r>
            <a:r>
              <a:rPr>
                <a:solidFill>
                  <a:prstClr val="black"/>
                </a:solidFill>
              </a:rPr>
              <a:t> para </a:t>
            </a:r>
            <a:r>
              <a:rPr err="1">
                <a:solidFill>
                  <a:prstClr val="black"/>
                </a:solidFill>
              </a:rPr>
              <a:t>obtener</a:t>
            </a:r>
            <a:r>
              <a:rPr>
                <a:solidFill>
                  <a:prstClr val="black"/>
                </a:solidFill>
              </a:rPr>
              <a:t> Medicare.</a:t>
            </a:r>
            <a:endParaRPr sz="1100">
              <a:solidFill>
                <a:prstClr val="black"/>
              </a:solidFill>
              <a:highlight>
                <a:srgbClr val="FFFF00"/>
              </a:highlight>
              <a:latin typeface="Arial" panose="020B0604020202020204" pitchFamily="34" charset="0"/>
              <a:ea typeface="Calibri"/>
              <a:cs typeface="Arial" panose="020B0604020202020204" pitchFamily="34" charset="0"/>
            </a:endParaRPr>
          </a:p>
          <a:p>
            <a:pPr marL="0" indent="0">
              <a:spcBef>
                <a:spcPts val="0"/>
              </a:spcBef>
              <a:spcAft>
                <a:spcPts val="600"/>
              </a:spcAft>
              <a:buNone/>
              <a:defRPr sz="1100">
                <a:solidFill>
                  <a:prstClr val="black"/>
                </a:solidFill>
                <a:latin typeface="Arial" panose="020B0604020202020204" pitchFamily="34" charset="0"/>
                <a:cs typeface="Arial" panose="020B0604020202020204" pitchFamily="34" charset="0"/>
              </a:defRPr>
            </a:pPr>
            <a:r>
              <a:t>CMS </a:t>
            </a:r>
            <a:r>
              <a:rPr err="1"/>
              <a:t>envía</a:t>
            </a:r>
            <a:r>
              <a:t> </a:t>
            </a:r>
            <a:r>
              <a:rPr err="1"/>
              <a:t>el</a:t>
            </a:r>
            <a:r>
              <a:t> manual </a:t>
            </a:r>
            <a:r>
              <a:rPr err="1"/>
              <a:t>sobre</a:t>
            </a:r>
            <a:r>
              <a:t> Medicare y </a:t>
            </a:r>
            <a:r>
              <a:rPr err="1"/>
              <a:t>usted</a:t>
            </a:r>
            <a:r>
              <a:t> (CMS </a:t>
            </a:r>
            <a:r>
              <a:rPr lang="en-US" err="1"/>
              <a:t>Producto</a:t>
            </a:r>
            <a:r>
              <a:rPr lang="en-US"/>
              <a:t> No.</a:t>
            </a:r>
            <a:r>
              <a:t> 10050</a:t>
            </a:r>
            <a:r>
              <a:rPr lang="en-US"/>
              <a:t>-S</a:t>
            </a:r>
            <a:r>
              <a:t>) </a:t>
            </a:r>
            <a:r>
              <a:rPr err="1"/>
              <a:t>que</a:t>
            </a:r>
            <a:r>
              <a:t> </a:t>
            </a:r>
            <a:r>
              <a:rPr err="1"/>
              <a:t>aparece</a:t>
            </a:r>
            <a:r>
              <a:t> </a:t>
            </a:r>
            <a:r>
              <a:rPr err="1"/>
              <a:t>en</a:t>
            </a:r>
            <a:r>
              <a:t> la </a:t>
            </a:r>
            <a:r>
              <a:rPr err="1"/>
              <a:t>diapositiva</a:t>
            </a:r>
            <a:r>
              <a:t> a las personas </a:t>
            </a:r>
            <a:r>
              <a:rPr err="1"/>
              <a:t>que</a:t>
            </a:r>
            <a:r>
              <a:t> son </a:t>
            </a:r>
            <a:r>
              <a:rPr err="1"/>
              <a:t>nuevas</a:t>
            </a:r>
            <a:r>
              <a:t> </a:t>
            </a:r>
            <a:r>
              <a:rPr err="1"/>
              <a:t>en</a:t>
            </a:r>
            <a:r>
              <a:t> Medicare </a:t>
            </a:r>
            <a:r>
              <a:rPr err="1"/>
              <a:t>en</a:t>
            </a:r>
            <a:r>
              <a:t> </a:t>
            </a:r>
            <a:r>
              <a:rPr err="1"/>
              <a:t>el</a:t>
            </a:r>
            <a:r>
              <a:t> </a:t>
            </a:r>
            <a:r>
              <a:rPr err="1"/>
              <a:t>momento</a:t>
            </a:r>
            <a:r>
              <a:t> </a:t>
            </a:r>
            <a:r>
              <a:rPr err="1"/>
              <a:t>en</a:t>
            </a:r>
            <a:r>
              <a:t> </a:t>
            </a:r>
            <a:r>
              <a:rPr err="1"/>
              <a:t>que</a:t>
            </a:r>
            <a:r>
              <a:t> se </a:t>
            </a:r>
            <a:r>
              <a:rPr err="1"/>
              <a:t>inscriben</a:t>
            </a:r>
            <a:r>
              <a:t>, y a </a:t>
            </a:r>
            <a:r>
              <a:rPr err="1"/>
              <a:t>cada</a:t>
            </a:r>
            <a:r>
              <a:t> </a:t>
            </a:r>
            <a:r>
              <a:rPr err="1"/>
              <a:t>hogar</a:t>
            </a:r>
            <a:r>
              <a:t> de Medicare </a:t>
            </a:r>
            <a:r>
              <a:rPr err="1"/>
              <a:t>cada</a:t>
            </a:r>
            <a:r>
              <a:t> </a:t>
            </a:r>
            <a:r>
              <a:rPr err="1"/>
              <a:t>año</a:t>
            </a:r>
            <a:r>
              <a:t> </a:t>
            </a:r>
            <a:r>
              <a:rPr err="1"/>
              <a:t>en</a:t>
            </a:r>
            <a:r>
              <a:t> </a:t>
            </a:r>
            <a:r>
              <a:rPr err="1"/>
              <a:t>otoño</a:t>
            </a:r>
            <a:r>
              <a:t>. </a:t>
            </a:r>
            <a:r>
              <a:rPr err="1"/>
              <a:t>Visite</a:t>
            </a:r>
            <a:r>
              <a:t> </a:t>
            </a:r>
            <a:r>
              <a:rPr lang="en-US" u="sng">
                <a:solidFill>
                  <a:srgbClr val="0079C2"/>
                </a:solidFill>
              </a:rPr>
              <a:t>https://es.medicare.gov/medicare-and-you </a:t>
            </a:r>
            <a:r>
              <a:t>para </a:t>
            </a:r>
            <a:r>
              <a:rPr err="1"/>
              <a:t>repasarlo</a:t>
            </a:r>
            <a:r>
              <a:t> y </a:t>
            </a:r>
            <a:r>
              <a:rPr err="1"/>
              <a:t>descargarlo</a:t>
            </a:r>
            <a:r>
              <a:t> </a:t>
            </a:r>
            <a:r>
              <a:rPr err="1"/>
              <a:t>electrónicamente</a:t>
            </a:r>
            <a:r>
              <a:t>. El manual </a:t>
            </a:r>
            <a:r>
              <a:rPr err="1"/>
              <a:t>explica</a:t>
            </a:r>
            <a:r>
              <a:t> Medicare y </a:t>
            </a:r>
            <a:r>
              <a:rPr err="1"/>
              <a:t>proporciona</a:t>
            </a:r>
            <a:r>
              <a:t> </a:t>
            </a:r>
            <a:r>
              <a:rPr err="1"/>
              <a:t>información</a:t>
            </a:r>
            <a:r>
              <a:t> </a:t>
            </a:r>
            <a:r>
              <a:rPr err="1"/>
              <a:t>sobre</a:t>
            </a:r>
            <a:r>
              <a:t> </a:t>
            </a:r>
            <a:r>
              <a:rPr err="1"/>
              <a:t>los</a:t>
            </a:r>
            <a:r>
              <a:t> planes de </a:t>
            </a:r>
            <a:r>
              <a:rPr err="1"/>
              <a:t>salud</a:t>
            </a:r>
            <a:r>
              <a:t> y de </a:t>
            </a:r>
            <a:r>
              <a:rPr err="1"/>
              <a:t>medicamentos</a:t>
            </a:r>
            <a:r>
              <a:t> de Medicare.</a:t>
            </a:r>
            <a:endParaRPr sz="1100">
              <a:solidFill>
                <a:prstClr val="black"/>
              </a:solidFill>
              <a:latin typeface="Arial" panose="020B0604020202020204" pitchFamily="34" charset="0"/>
              <a:ea typeface="Calibri"/>
              <a:cs typeface="Arial" panose="020B0604020202020204" pitchFamily="34" charset="0"/>
            </a:endParaRPr>
          </a:p>
          <a:p>
            <a:pPr marL="0" indent="0">
              <a:spcBef>
                <a:spcPts val="0"/>
              </a:spcBef>
              <a:spcAft>
                <a:spcPts val="600"/>
              </a:spcAft>
              <a:buNone/>
              <a:defRPr sz="1100">
                <a:latin typeface="Arial" panose="020B0604020202020204" pitchFamily="34" charset="0"/>
                <a:cs typeface="Arial" panose="020B0604020202020204" pitchFamily="34" charset="0"/>
              </a:defRPr>
            </a:pPr>
            <a:r>
              <a:rPr>
                <a:solidFill>
                  <a:prstClr val="black"/>
                </a:solidFill>
              </a:rPr>
              <a:t>Para </a:t>
            </a:r>
            <a:r>
              <a:rPr err="1">
                <a:solidFill>
                  <a:prstClr val="black"/>
                </a:solidFill>
              </a:rPr>
              <a:t>obtener</a:t>
            </a:r>
            <a:r>
              <a:rPr>
                <a:solidFill>
                  <a:prstClr val="black"/>
                </a:solidFill>
              </a:rPr>
              <a:t> </a:t>
            </a:r>
            <a:r>
              <a:rPr err="1">
                <a:solidFill>
                  <a:prstClr val="black"/>
                </a:solidFill>
              </a:rPr>
              <a:t>más</a:t>
            </a:r>
            <a:r>
              <a:rPr>
                <a:solidFill>
                  <a:prstClr val="black"/>
                </a:solidFill>
              </a:rPr>
              <a:t> </a:t>
            </a:r>
            <a:r>
              <a:rPr err="1">
                <a:solidFill>
                  <a:prstClr val="black"/>
                </a:solidFill>
              </a:rPr>
              <a:t>información</a:t>
            </a:r>
            <a:r>
              <a:rPr>
                <a:solidFill>
                  <a:prstClr val="black"/>
                </a:solidFill>
              </a:rPr>
              <a:t> </a:t>
            </a:r>
            <a:r>
              <a:rPr err="1">
                <a:solidFill>
                  <a:prstClr val="black"/>
                </a:solidFill>
              </a:rPr>
              <a:t>sobre</a:t>
            </a:r>
            <a:r>
              <a:rPr>
                <a:solidFill>
                  <a:prstClr val="black"/>
                </a:solidFill>
              </a:rPr>
              <a:t> las </a:t>
            </a:r>
            <a:r>
              <a:rPr err="1">
                <a:solidFill>
                  <a:prstClr val="black"/>
                </a:solidFill>
              </a:rPr>
              <a:t>opciones</a:t>
            </a:r>
            <a:r>
              <a:rPr>
                <a:solidFill>
                  <a:prstClr val="black"/>
                </a:solidFill>
              </a:rPr>
              <a:t> para personas con </a:t>
            </a:r>
            <a:r>
              <a:rPr err="1">
                <a:solidFill>
                  <a:prstClr val="black"/>
                </a:solidFill>
              </a:rPr>
              <a:t>discapacidades</a:t>
            </a:r>
            <a:r>
              <a:rPr>
                <a:solidFill>
                  <a:prstClr val="black"/>
                </a:solidFill>
              </a:rPr>
              <a:t>, </a:t>
            </a:r>
            <a:r>
              <a:rPr err="1">
                <a:solidFill>
                  <a:prstClr val="black"/>
                </a:solidFill>
              </a:rPr>
              <a:t>visite</a:t>
            </a:r>
            <a:r>
              <a:rPr>
                <a:solidFill>
                  <a:prstClr val="black"/>
                </a:solidFill>
              </a:rPr>
              <a:t> </a:t>
            </a:r>
            <a:r>
              <a:rPr lang="en-US" u="sng">
                <a:effectLst/>
              </a:rPr>
              <a:t>https://es.medicare.gov/basics/get-started-with-medicare/before-65</a:t>
            </a:r>
            <a:endParaRPr>
              <a:solidFill>
                <a:prstClr val="black"/>
              </a:solidFill>
            </a:endParaRPr>
          </a:p>
          <a:p>
            <a:pPr marL="0" indent="0">
              <a:spcBef>
                <a:spcPts val="0"/>
              </a:spcBef>
              <a:spcAft>
                <a:spcPts val="600"/>
              </a:spcAft>
              <a:buNone/>
            </a:pPr>
            <a:endParaRPr sz="110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7857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85903"/>
            <a:ext cx="5852160" cy="5144347"/>
          </a:xfrm>
        </p:spPr>
        <p:txBody>
          <a:bodyPr/>
          <a:lstStyle/>
          <a:p>
            <a:pPr marL="0" indent="0" defTabSz="966612" fontAlgn="base">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dirty="0">
              <a:latin typeface="Arial" panose="020B0604020202020204" pitchFamily="34" charset="0"/>
              <a:cs typeface="Arial" panose="020B0604020202020204" pitchFamily="34" charset="0"/>
            </a:endParaRPr>
          </a:p>
          <a:p>
            <a:pPr marL="0" indent="0" defTabSz="966612" fontAlgn="base">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8813" indent="-118813" defTabSz="966612" fontAlgn="base">
              <a:spcBef>
                <a:spcPts val="0"/>
              </a:spcBef>
              <a:spcAft>
                <a:spcPts val="600"/>
              </a:spcAft>
              <a:defRPr>
                <a:latin typeface="Arial" panose="020B0604020202020204" pitchFamily="34" charset="0"/>
                <a:cs typeface="Arial" panose="020B0604020202020204" pitchFamily="34" charset="0"/>
              </a:defRPr>
            </a:pPr>
            <a:r>
              <a:rPr b="1" dirty="0">
                <a:solidFill>
                  <a:prstClr val="black"/>
                </a:solidFill>
              </a:rPr>
              <a:t>La </a:t>
            </a:r>
            <a:r>
              <a:rPr b="1" dirty="0" err="1">
                <a:solidFill>
                  <a:prstClr val="black"/>
                </a:solidFill>
              </a:rPr>
              <a:t>cobertura</a:t>
            </a:r>
            <a:r>
              <a:rPr b="1" dirty="0">
                <a:solidFill>
                  <a:prstClr val="black"/>
                </a:solidFill>
              </a:rPr>
              <a:t> de </a:t>
            </a:r>
            <a:r>
              <a:rPr b="1" dirty="0" err="1">
                <a:solidFill>
                  <a:prstClr val="black"/>
                </a:solidFill>
              </a:rPr>
              <a:t>medicamentos</a:t>
            </a:r>
            <a:r>
              <a:rPr b="1" dirty="0">
                <a:solidFill>
                  <a:prstClr val="black"/>
                </a:solidFill>
              </a:rPr>
              <a:t> de Medicare (también </a:t>
            </a:r>
            <a:r>
              <a:rPr b="1" dirty="0" err="1">
                <a:solidFill>
                  <a:prstClr val="black"/>
                </a:solidFill>
              </a:rPr>
              <a:t>conocida</a:t>
            </a:r>
            <a:r>
              <a:rPr b="1" dirty="0">
                <a:solidFill>
                  <a:prstClr val="black"/>
                </a:solidFill>
              </a:rPr>
              <a:t> </a:t>
            </a:r>
            <a:r>
              <a:rPr b="1" dirty="0" err="1">
                <a:solidFill>
                  <a:prstClr val="black"/>
                </a:solidFill>
              </a:rPr>
              <a:t>como</a:t>
            </a:r>
            <a:r>
              <a:rPr b="1" dirty="0">
                <a:solidFill>
                  <a:prstClr val="black"/>
                </a:solidFill>
              </a:rPr>
              <a:t> </a:t>
            </a:r>
            <a:r>
              <a:rPr b="1" dirty="0" err="1">
                <a:solidFill>
                  <a:prstClr val="black"/>
                </a:solidFill>
              </a:rPr>
              <a:t>Parte</a:t>
            </a:r>
            <a:r>
              <a:rPr b="1" dirty="0">
                <a:solidFill>
                  <a:prstClr val="black"/>
                </a:solidFill>
              </a:rPr>
              <a:t> D de Medicare) </a:t>
            </a:r>
            <a:r>
              <a:rPr dirty="0" err="1">
                <a:solidFill>
                  <a:prstClr val="black"/>
                </a:solidFill>
              </a:rPr>
              <a:t>ayuda</a:t>
            </a:r>
            <a:r>
              <a:rPr dirty="0">
                <a:solidFill>
                  <a:prstClr val="black"/>
                </a:solidFill>
              </a:rPr>
              <a:t> a </a:t>
            </a:r>
            <a:r>
              <a:rPr dirty="0" err="1">
                <a:solidFill>
                  <a:prstClr val="black"/>
                </a:solidFill>
              </a:rPr>
              <a:t>pagar</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medicamentos</a:t>
            </a:r>
            <a:r>
              <a:rPr dirty="0">
                <a:solidFill>
                  <a:prstClr val="black"/>
                </a:solidFill>
              </a:rPr>
              <a:t> de </a:t>
            </a:r>
            <a:r>
              <a:rPr dirty="0" err="1">
                <a:solidFill>
                  <a:prstClr val="black"/>
                </a:solidFill>
              </a:rPr>
              <a:t>marca</a:t>
            </a:r>
            <a:r>
              <a:rPr dirty="0">
                <a:solidFill>
                  <a:prstClr val="black"/>
                </a:solidFill>
              </a:rPr>
              <a:t> y </a:t>
            </a:r>
            <a:r>
              <a:rPr dirty="0" err="1">
                <a:solidFill>
                  <a:prstClr val="black"/>
                </a:solidFill>
              </a:rPr>
              <a:t>genéricos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necesita</a:t>
            </a:r>
            <a:r>
              <a:rPr dirty="0">
                <a:solidFill>
                  <a:prstClr val="black"/>
                </a:solidFill>
              </a:rPr>
              <a:t>.</a:t>
            </a:r>
            <a:r>
              <a:rPr b="1" dirty="0">
                <a:solidFill>
                  <a:prstClr val="black"/>
                </a:solidFill>
              </a:rPr>
              <a:t> </a:t>
            </a:r>
            <a:r>
              <a:rPr dirty="0">
                <a:solidFill>
                  <a:prstClr val="black"/>
                </a:solidFill>
              </a:rPr>
              <a:t>Es un </a:t>
            </a:r>
            <a:r>
              <a:rPr dirty="0" err="1">
                <a:solidFill>
                  <a:prstClr val="black"/>
                </a:solidFill>
              </a:rPr>
              <a:t>beneficio</a:t>
            </a:r>
            <a:r>
              <a:rPr dirty="0">
                <a:solidFill>
                  <a:prstClr val="black"/>
                </a:solidFill>
              </a:rPr>
              <a:t> </a:t>
            </a:r>
            <a:r>
              <a:rPr dirty="0" err="1">
                <a:solidFill>
                  <a:prstClr val="black"/>
                </a:solidFill>
              </a:rPr>
              <a:t>opcional</a:t>
            </a:r>
            <a:r>
              <a:rPr dirty="0">
                <a:solidFill>
                  <a:prstClr val="black"/>
                </a:solidFill>
              </a:rPr>
              <a:t> </a:t>
            </a:r>
            <a:r>
              <a:rPr dirty="0"/>
              <a:t>y se </a:t>
            </a:r>
            <a:r>
              <a:rPr dirty="0" err="1"/>
              <a:t>ofrece</a:t>
            </a:r>
            <a:r>
              <a:rPr dirty="0"/>
              <a:t> a </a:t>
            </a:r>
            <a:r>
              <a:rPr dirty="0" err="1"/>
              <a:t>todas</a:t>
            </a:r>
            <a:r>
              <a:rPr dirty="0"/>
              <a:t> las personas </a:t>
            </a:r>
            <a:r>
              <a:rPr dirty="0">
                <a:solidFill>
                  <a:prstClr val="black"/>
                </a:solidFill>
              </a:rPr>
              <a:t>con Medicare. Si se inscribe </a:t>
            </a:r>
            <a:r>
              <a:rPr dirty="0" err="1">
                <a:solidFill>
                  <a:prstClr val="black"/>
                </a:solidFill>
              </a:rPr>
              <a:t>en</a:t>
            </a:r>
            <a:r>
              <a:rPr dirty="0">
                <a:solidFill>
                  <a:prstClr val="black"/>
                </a:solidFill>
              </a:rPr>
              <a:t> </a:t>
            </a:r>
            <a:r>
              <a:rPr lang="en-US" dirty="0">
                <a:solidFill>
                  <a:prstClr val="black"/>
                </a:solidFill>
              </a:rPr>
              <a:t>Medicare Original</a:t>
            </a:r>
            <a:r>
              <a:rPr dirty="0">
                <a:solidFill>
                  <a:prstClr val="black"/>
                </a:solidFill>
              </a:rPr>
              <a:t> y </a:t>
            </a:r>
            <a:r>
              <a:rPr dirty="0" err="1">
                <a:solidFill>
                  <a:prstClr val="black"/>
                </a:solidFill>
              </a:rPr>
              <a:t>desea</a:t>
            </a:r>
            <a:r>
              <a:rPr dirty="0">
                <a:solidFill>
                  <a:prstClr val="black"/>
                </a:solidFill>
              </a:rPr>
              <a:t> </a:t>
            </a:r>
            <a:r>
              <a:rPr dirty="0" err="1">
                <a:solidFill>
                  <a:prstClr val="black"/>
                </a:solidFill>
              </a:rPr>
              <a:t>cobertura</a:t>
            </a:r>
            <a:r>
              <a:rPr dirty="0">
                <a:solidFill>
                  <a:prstClr val="black"/>
                </a:solidFill>
              </a:rPr>
              <a:t> de </a:t>
            </a:r>
            <a:r>
              <a:rPr dirty="0" err="1">
                <a:solidFill>
                  <a:prstClr val="black"/>
                </a:solidFill>
              </a:rPr>
              <a:t>medicamentos</a:t>
            </a:r>
            <a:r>
              <a:rPr dirty="0">
                <a:solidFill>
                  <a:prstClr val="black"/>
                </a:solidFill>
              </a:rPr>
              <a:t>, </a:t>
            </a:r>
            <a:r>
              <a:rPr dirty="0" err="1">
                <a:solidFill>
                  <a:prstClr val="black"/>
                </a:solidFill>
              </a:rPr>
              <a:t>debe</a:t>
            </a:r>
            <a:r>
              <a:rPr dirty="0">
                <a:solidFill>
                  <a:prstClr val="black"/>
                </a:solidFill>
              </a:rPr>
              <a:t> </a:t>
            </a:r>
            <a:r>
              <a:rPr dirty="0" err="1">
                <a:solidFill>
                  <a:prstClr val="black"/>
                </a:solidFill>
              </a:rPr>
              <a:t>unirse</a:t>
            </a:r>
            <a:r>
              <a:rPr dirty="0">
                <a:solidFill>
                  <a:prstClr val="black"/>
                </a:solidFill>
              </a:rPr>
              <a:t> a un plan de </a:t>
            </a:r>
            <a:r>
              <a:rPr dirty="0" err="1">
                <a:solidFill>
                  <a:prstClr val="black"/>
                </a:solidFill>
              </a:rPr>
              <a:t>medicamentos</a:t>
            </a:r>
            <a:r>
              <a:rPr dirty="0">
                <a:solidFill>
                  <a:prstClr val="black"/>
                </a:solidFill>
              </a:rPr>
              <a:t> de Medicare (a </a:t>
            </a:r>
            <a:r>
              <a:rPr dirty="0" err="1">
                <a:solidFill>
                  <a:prstClr val="black"/>
                </a:solidFill>
              </a:rPr>
              <a:t>veces</a:t>
            </a:r>
            <a:r>
              <a:rPr dirty="0">
                <a:solidFill>
                  <a:prstClr val="black"/>
                </a:solidFill>
              </a:rPr>
              <a:t> </a:t>
            </a:r>
            <a:r>
              <a:rPr dirty="0" err="1">
                <a:solidFill>
                  <a:prstClr val="black"/>
                </a:solidFill>
              </a:rPr>
              <a:t>denominado</a:t>
            </a:r>
            <a:r>
              <a:rPr dirty="0">
                <a:solidFill>
                  <a:prstClr val="black"/>
                </a:solidFill>
              </a:rPr>
              <a:t> "plan de </a:t>
            </a:r>
            <a:r>
              <a:rPr dirty="0" err="1">
                <a:solidFill>
                  <a:prstClr val="black"/>
                </a:solidFill>
              </a:rPr>
              <a:t>medicamentos</a:t>
            </a:r>
            <a:r>
              <a:rPr dirty="0">
                <a:solidFill>
                  <a:prstClr val="black"/>
                </a:solidFill>
              </a:rPr>
              <a:t> </a:t>
            </a:r>
            <a:r>
              <a:rPr dirty="0" err="1">
                <a:solidFill>
                  <a:prstClr val="black"/>
                </a:solidFill>
              </a:rPr>
              <a:t>recetados</a:t>
            </a:r>
            <a:r>
              <a:rPr dirty="0">
                <a:solidFill>
                  <a:prstClr val="black"/>
                </a:solidFill>
              </a:rPr>
              <a:t>" o "PDP"). Por lo general, </a:t>
            </a:r>
            <a:r>
              <a:rPr dirty="0" err="1">
                <a:solidFill>
                  <a:prstClr val="black"/>
                </a:solidFill>
              </a:rPr>
              <a:t>paga</a:t>
            </a:r>
            <a:r>
              <a:rPr dirty="0">
                <a:solidFill>
                  <a:prstClr val="black"/>
                </a:solidFill>
              </a:rPr>
              <a:t> </a:t>
            </a:r>
            <a:r>
              <a:rPr dirty="0" err="1">
                <a:solidFill>
                  <a:prstClr val="black"/>
                </a:solidFill>
              </a:rPr>
              <a:t>una</a:t>
            </a:r>
            <a:r>
              <a:rPr dirty="0">
                <a:solidFill>
                  <a:prstClr val="black"/>
                </a:solidFill>
              </a:rPr>
              <a:t> prima </a:t>
            </a:r>
            <a:r>
              <a:rPr dirty="0" err="1">
                <a:solidFill>
                  <a:prstClr val="black"/>
                </a:solidFill>
              </a:rPr>
              <a:t>mensual</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el</a:t>
            </a:r>
            <a:r>
              <a:rPr dirty="0">
                <a:solidFill>
                  <a:prstClr val="black"/>
                </a:solidFill>
              </a:rPr>
              <a:t> plan de </a:t>
            </a:r>
            <a:r>
              <a:rPr dirty="0" err="1">
                <a:solidFill>
                  <a:prstClr val="black"/>
                </a:solidFill>
              </a:rPr>
              <a:t>medicamentos</a:t>
            </a:r>
            <a:r>
              <a:rPr dirty="0">
                <a:solidFill>
                  <a:prstClr val="black"/>
                </a:solidFill>
              </a:rPr>
              <a:t>.</a:t>
            </a:r>
          </a:p>
          <a:p>
            <a:pPr marL="118813" indent="-118813" defTabSz="966612" fontAlgn="base">
              <a:spcBef>
                <a:spcPts val="0"/>
              </a:spcBef>
              <a:spcAft>
                <a:spcPts val="600"/>
              </a:spcAft>
              <a:defRPr>
                <a:solidFill>
                  <a:prstClr val="black"/>
                </a:solidFill>
                <a:latin typeface="Arial" panose="020B0604020202020204" pitchFamily="34" charset="0"/>
                <a:cs typeface="Arial" panose="020B0604020202020204" pitchFamily="34" charset="0"/>
              </a:defRPr>
            </a:pPr>
            <a:r>
              <a:rPr b="1" dirty="0" err="1"/>
              <a:t>Estos</a:t>
            </a:r>
            <a:r>
              <a:rPr b="1" dirty="0"/>
              <a:t> planes son </a:t>
            </a:r>
            <a:r>
              <a:rPr b="1" dirty="0" err="1"/>
              <a:t>administrados</a:t>
            </a:r>
            <a:r>
              <a:rPr b="1" dirty="0"/>
              <a:t> </a:t>
            </a:r>
            <a:r>
              <a:rPr b="1" dirty="0" err="1"/>
              <a:t>por</a:t>
            </a:r>
            <a:r>
              <a:rPr b="1" dirty="0"/>
              <a:t> </a:t>
            </a:r>
            <a:r>
              <a:rPr b="1" dirty="0" err="1"/>
              <a:t>compañías</a:t>
            </a:r>
            <a:r>
              <a:rPr b="1" dirty="0"/>
              <a:t> de </a:t>
            </a:r>
            <a:r>
              <a:rPr b="1" dirty="0" err="1"/>
              <a:t>seguros</a:t>
            </a:r>
            <a:r>
              <a:rPr b="1" dirty="0"/>
              <a:t> y </a:t>
            </a:r>
            <a:r>
              <a:rPr b="1" dirty="0" err="1"/>
              <a:t>otras</a:t>
            </a:r>
            <a:r>
              <a:rPr b="1" dirty="0"/>
              <a:t> </a:t>
            </a:r>
            <a:r>
              <a:rPr b="1" dirty="0" err="1"/>
              <a:t>compañías</a:t>
            </a:r>
            <a:r>
              <a:rPr b="1" dirty="0"/>
              <a:t> </a:t>
            </a:r>
            <a:r>
              <a:rPr b="1" dirty="0" err="1"/>
              <a:t>privadas</a:t>
            </a:r>
            <a:r>
              <a:rPr b="1" dirty="0"/>
              <a:t> </a:t>
            </a:r>
            <a:r>
              <a:rPr dirty="0" err="1"/>
              <a:t>aprobadas</a:t>
            </a:r>
            <a:r>
              <a:rPr dirty="0"/>
              <a:t> </a:t>
            </a:r>
            <a:r>
              <a:rPr dirty="0" err="1"/>
              <a:t>por</a:t>
            </a:r>
            <a:r>
              <a:rPr dirty="0"/>
              <a:t> Medicare.</a:t>
            </a:r>
          </a:p>
          <a:p>
            <a:pPr marL="118813" indent="-118813">
              <a:spcBef>
                <a:spcPts val="0"/>
              </a:spcBef>
              <a:spcAft>
                <a:spcPts val="600"/>
              </a:spcAft>
              <a:defRPr>
                <a:solidFill>
                  <a:prstClr val="black"/>
                </a:solidFill>
                <a:latin typeface="Arial" panose="020B0604020202020204" pitchFamily="34" charset="0"/>
                <a:cs typeface="Arial" panose="020B0604020202020204" pitchFamily="34" charset="0"/>
              </a:defRPr>
            </a:pPr>
            <a:r>
              <a:rPr dirty="0" err="1"/>
              <a:t>Puede</a:t>
            </a:r>
            <a:r>
              <a:rPr dirty="0"/>
              <a:t> </a:t>
            </a:r>
            <a:r>
              <a:rPr dirty="0" err="1"/>
              <a:t>obtener</a:t>
            </a:r>
            <a:r>
              <a:rPr dirty="0"/>
              <a:t> la </a:t>
            </a:r>
            <a:r>
              <a:rPr dirty="0" err="1"/>
              <a:t>Parte</a:t>
            </a:r>
            <a:r>
              <a:rPr dirty="0"/>
              <a:t> D a </a:t>
            </a:r>
            <a:r>
              <a:rPr dirty="0" err="1"/>
              <a:t>través</a:t>
            </a:r>
            <a:r>
              <a:rPr dirty="0"/>
              <a:t> de </a:t>
            </a:r>
            <a:r>
              <a:rPr dirty="0" err="1"/>
              <a:t>los</a:t>
            </a:r>
            <a:r>
              <a:rPr dirty="0"/>
              <a:t> planes de </a:t>
            </a:r>
            <a:r>
              <a:rPr dirty="0" err="1"/>
              <a:t>medicamentos</a:t>
            </a:r>
            <a:r>
              <a:rPr dirty="0"/>
              <a:t> de Medicare y </a:t>
            </a:r>
            <a:r>
              <a:rPr dirty="0" err="1"/>
              <a:t>los</a:t>
            </a:r>
            <a:r>
              <a:rPr dirty="0"/>
              <a:t> planes Medicare Advantage con </a:t>
            </a:r>
            <a:r>
              <a:rPr dirty="0" err="1"/>
              <a:t>cobertura</a:t>
            </a:r>
            <a:r>
              <a:rPr dirty="0"/>
              <a:t> de </a:t>
            </a:r>
            <a:r>
              <a:rPr dirty="0" err="1"/>
              <a:t>medicamentos</a:t>
            </a:r>
            <a:r>
              <a:rPr dirty="0"/>
              <a:t> (a </a:t>
            </a:r>
            <a:r>
              <a:rPr dirty="0" err="1"/>
              <a:t>veces</a:t>
            </a:r>
            <a:r>
              <a:rPr dirty="0"/>
              <a:t> </a:t>
            </a:r>
            <a:r>
              <a:rPr dirty="0" err="1"/>
              <a:t>denominados</a:t>
            </a:r>
            <a:r>
              <a:rPr dirty="0"/>
              <a:t> "MA-PD").</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dirty="0"/>
              <a:t>También </a:t>
            </a:r>
            <a:r>
              <a:rPr dirty="0" err="1"/>
              <a:t>puede</a:t>
            </a:r>
            <a:r>
              <a:rPr dirty="0"/>
              <a:t> </a:t>
            </a:r>
            <a:r>
              <a:rPr dirty="0" err="1"/>
              <a:t>obtener</a:t>
            </a:r>
            <a:r>
              <a:rPr dirty="0"/>
              <a:t> </a:t>
            </a:r>
            <a:r>
              <a:rPr dirty="0" err="1"/>
              <a:t>cobertura</a:t>
            </a:r>
            <a:r>
              <a:rPr dirty="0"/>
              <a:t> de la </a:t>
            </a:r>
            <a:r>
              <a:rPr dirty="0" err="1"/>
              <a:t>Parte</a:t>
            </a:r>
            <a:r>
              <a:rPr dirty="0"/>
              <a:t> D a </a:t>
            </a:r>
            <a:r>
              <a:rPr dirty="0" err="1"/>
              <a:t>través</a:t>
            </a:r>
            <a:r>
              <a:rPr dirty="0"/>
              <a:t> de </a:t>
            </a:r>
            <a:r>
              <a:rPr dirty="0" err="1"/>
              <a:t>otros</a:t>
            </a:r>
            <a:r>
              <a:rPr dirty="0"/>
              <a:t> planes de </a:t>
            </a:r>
            <a:r>
              <a:rPr dirty="0" err="1"/>
              <a:t>salud</a:t>
            </a:r>
            <a:r>
              <a:rPr dirty="0"/>
              <a:t> de Medicare, </a:t>
            </a:r>
            <a:r>
              <a:rPr dirty="0" err="1"/>
              <a:t>como</a:t>
            </a:r>
            <a:r>
              <a:rPr dirty="0"/>
              <a:t> </a:t>
            </a:r>
            <a:r>
              <a:rPr dirty="0" err="1"/>
              <a:t>los</a:t>
            </a:r>
            <a:r>
              <a:rPr dirty="0"/>
              <a:t> </a:t>
            </a:r>
            <a:r>
              <a:rPr lang="en-US" dirty="0" err="1"/>
              <a:t>Programa</a:t>
            </a:r>
            <a:r>
              <a:rPr lang="en-US" dirty="0"/>
              <a:t> de Cuidado Integral para </a:t>
            </a:r>
            <a:r>
              <a:rPr lang="en-US" dirty="0" err="1"/>
              <a:t>Ancianos</a:t>
            </a:r>
            <a:r>
              <a:rPr dirty="0"/>
              <a:t>(PACE). Sin embargo, </a:t>
            </a:r>
            <a:r>
              <a:rPr dirty="0" err="1"/>
              <a:t>cada</a:t>
            </a:r>
            <a:r>
              <a:rPr dirty="0"/>
              <a:t> </a:t>
            </a:r>
            <a:r>
              <a:rPr dirty="0" err="1"/>
              <a:t>tipo</a:t>
            </a:r>
            <a:r>
              <a:rPr dirty="0"/>
              <a:t> de plan </a:t>
            </a:r>
            <a:r>
              <a:rPr dirty="0" err="1"/>
              <a:t>tiene</a:t>
            </a:r>
            <a:r>
              <a:rPr dirty="0"/>
              <a:t> </a:t>
            </a:r>
            <a:r>
              <a:rPr dirty="0" err="1"/>
              <a:t>reglas</a:t>
            </a:r>
            <a:r>
              <a:rPr dirty="0"/>
              <a:t> y </a:t>
            </a:r>
            <a:r>
              <a:rPr dirty="0" err="1"/>
              <a:t>excepciones</a:t>
            </a:r>
            <a:r>
              <a:rPr dirty="0"/>
              <a:t> </a:t>
            </a:r>
            <a:r>
              <a:rPr dirty="0" err="1"/>
              <a:t>especiales</a:t>
            </a:r>
            <a:r>
              <a:rPr dirty="0"/>
              <a:t>. </a:t>
            </a:r>
            <a:r>
              <a:rPr dirty="0" err="1"/>
              <a:t>Póngase</a:t>
            </a:r>
            <a:r>
              <a:rPr dirty="0"/>
              <a:t> </a:t>
            </a:r>
            <a:r>
              <a:rPr dirty="0" err="1"/>
              <a:t>en</a:t>
            </a:r>
            <a:r>
              <a:rPr dirty="0"/>
              <a:t> </a:t>
            </a:r>
            <a:r>
              <a:rPr dirty="0" err="1"/>
              <a:t>contacto</a:t>
            </a:r>
            <a:r>
              <a:rPr dirty="0"/>
              <a:t> con </a:t>
            </a:r>
            <a:r>
              <a:rPr dirty="0" err="1"/>
              <a:t>los</a:t>
            </a:r>
            <a:r>
              <a:rPr dirty="0"/>
              <a:t> planes </a:t>
            </a:r>
            <a:r>
              <a:rPr dirty="0" err="1"/>
              <a:t>que</a:t>
            </a:r>
            <a:r>
              <a:rPr dirty="0"/>
              <a:t> le </a:t>
            </a:r>
            <a:r>
              <a:rPr dirty="0" err="1"/>
              <a:t>interesen</a:t>
            </a:r>
            <a:r>
              <a:rPr dirty="0"/>
              <a:t> para </a:t>
            </a:r>
            <a:r>
              <a:rPr dirty="0" err="1"/>
              <a:t>obtener</a:t>
            </a:r>
            <a:r>
              <a:rPr dirty="0"/>
              <a:t> </a:t>
            </a:r>
            <a:r>
              <a:rPr dirty="0" err="1"/>
              <a:t>más</a:t>
            </a:r>
            <a:r>
              <a:rPr dirty="0"/>
              <a:t> </a:t>
            </a:r>
            <a:r>
              <a:rPr dirty="0" err="1"/>
              <a:t>detalles</a:t>
            </a:r>
            <a:r>
              <a:rPr dirty="0"/>
              <a:t>.</a:t>
            </a:r>
          </a:p>
        </p:txBody>
      </p:sp>
    </p:spTree>
    <p:extLst>
      <p:ext uri="{BB962C8B-B14F-4D97-AF65-F5344CB8AC3E}">
        <p14:creationId xmlns:p14="http://schemas.microsoft.com/office/powerpoint/2010/main" val="3521934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669428"/>
            <a:ext cx="5791200" cy="5508164"/>
          </a:xfrm>
        </p:spPr>
        <p:txBody>
          <a:bodyPr/>
          <a:lstStyle/>
          <a:p>
            <a:pPr marL="0" indent="0" defTabSz="966612">
              <a:spcBef>
                <a:spcPts val="0"/>
              </a:spcBef>
              <a:spcAft>
                <a:spcPts val="300"/>
              </a:spcAft>
              <a:buNone/>
              <a:defRPr sz="9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900" dirty="0">
              <a:latin typeface="Arial" panose="020B0604020202020204" pitchFamily="34" charset="0"/>
              <a:cs typeface="Arial" panose="020B0604020202020204" pitchFamily="34" charset="0"/>
            </a:endParaRPr>
          </a:p>
          <a:p>
            <a:pPr marL="0" indent="0" defTabSz="966612">
              <a:spcBef>
                <a:spcPts val="0"/>
              </a:spcBef>
              <a:spcAft>
                <a:spcPts val="300"/>
              </a:spcAft>
              <a:buNone/>
              <a:defRPr sz="9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defTabSz="966612">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a:t>Medicare </a:t>
            </a:r>
            <a:r>
              <a:rPr b="1" dirty="0" err="1"/>
              <a:t>contrata</a:t>
            </a:r>
            <a:r>
              <a:rPr b="1" dirty="0"/>
              <a:t> </a:t>
            </a:r>
            <a:r>
              <a:rPr b="1" dirty="0" err="1"/>
              <a:t>compañías</a:t>
            </a:r>
            <a:r>
              <a:rPr b="1" dirty="0"/>
              <a:t> de </a:t>
            </a:r>
            <a:r>
              <a:rPr b="1" dirty="0" err="1"/>
              <a:t>seguros</a:t>
            </a:r>
            <a:r>
              <a:rPr b="1" dirty="0"/>
              <a:t> </a:t>
            </a:r>
            <a:r>
              <a:rPr b="1" dirty="0" err="1"/>
              <a:t>privadas</a:t>
            </a:r>
            <a:r>
              <a:rPr b="1" dirty="0"/>
              <a:t> </a:t>
            </a:r>
            <a:r>
              <a:rPr b="1" dirty="0" err="1"/>
              <a:t>que</a:t>
            </a:r>
            <a:r>
              <a:rPr b="1" dirty="0"/>
              <a:t> </a:t>
            </a:r>
            <a:r>
              <a:rPr b="1" dirty="0" err="1"/>
              <a:t>ofrecen</a:t>
            </a:r>
            <a:r>
              <a:rPr b="1" dirty="0"/>
              <a:t> planes de </a:t>
            </a:r>
            <a:r>
              <a:rPr b="1" dirty="0" err="1"/>
              <a:t>medicamentos</a:t>
            </a:r>
            <a:r>
              <a:rPr b="1" dirty="0"/>
              <a:t> a las personas con Medicare. </a:t>
            </a:r>
            <a:r>
              <a:rPr dirty="0" err="1"/>
              <a:t>Todas</a:t>
            </a:r>
            <a:r>
              <a:rPr dirty="0"/>
              <a:t> las personas </a:t>
            </a:r>
            <a:r>
              <a:rPr dirty="0" err="1"/>
              <a:t>que</a:t>
            </a:r>
            <a:r>
              <a:rPr dirty="0"/>
              <a:t> </a:t>
            </a:r>
            <a:r>
              <a:rPr dirty="0" err="1"/>
              <a:t>tienen</a:t>
            </a:r>
            <a:r>
              <a:rPr dirty="0"/>
              <a:t> Medicare </a:t>
            </a:r>
            <a:r>
              <a:rPr dirty="0" err="1"/>
              <a:t>pueden</a:t>
            </a:r>
            <a:r>
              <a:rPr dirty="0"/>
              <a:t> </a:t>
            </a:r>
            <a:r>
              <a:rPr dirty="0" err="1"/>
              <a:t>obtener</a:t>
            </a:r>
            <a:r>
              <a:rPr dirty="0"/>
              <a:t> </a:t>
            </a:r>
            <a:r>
              <a:rPr dirty="0" err="1"/>
              <a:t>cobertura</a:t>
            </a:r>
            <a:r>
              <a:rPr dirty="0"/>
              <a:t> de </a:t>
            </a:r>
            <a:r>
              <a:rPr dirty="0" err="1"/>
              <a:t>medicamentos</a:t>
            </a:r>
            <a:r>
              <a:rPr dirty="0"/>
              <a:t> al </a:t>
            </a:r>
            <a:r>
              <a:rPr dirty="0" err="1"/>
              <a:t>inscribirse</a:t>
            </a:r>
            <a:r>
              <a:rPr dirty="0"/>
              <a:t> </a:t>
            </a:r>
            <a:r>
              <a:rPr dirty="0" err="1"/>
              <a:t>en</a:t>
            </a:r>
            <a:r>
              <a:rPr dirty="0"/>
              <a:t> un plan de </a:t>
            </a:r>
            <a:r>
              <a:rPr dirty="0" err="1"/>
              <a:t>medicamentos</a:t>
            </a:r>
            <a:r>
              <a:rPr dirty="0"/>
              <a:t> (</a:t>
            </a:r>
            <a:r>
              <a:rPr dirty="0" err="1"/>
              <a:t>Parte</a:t>
            </a:r>
            <a:r>
              <a:rPr dirty="0"/>
              <a:t> D) </a:t>
            </a:r>
            <a:r>
              <a:rPr dirty="0" err="1"/>
              <a:t>si</a:t>
            </a:r>
            <a:r>
              <a:rPr dirty="0"/>
              <a:t> </a:t>
            </a:r>
            <a:r>
              <a:rPr dirty="0" err="1"/>
              <a:t>cumplen</a:t>
            </a:r>
            <a:r>
              <a:rPr dirty="0"/>
              <a:t> </a:t>
            </a:r>
            <a:r>
              <a:rPr dirty="0" err="1"/>
              <a:t>todas</a:t>
            </a:r>
            <a:r>
              <a:rPr dirty="0"/>
              <a:t> las </a:t>
            </a:r>
            <a:r>
              <a:rPr dirty="0" err="1"/>
              <a:t>condiciones</a:t>
            </a:r>
            <a:r>
              <a:rPr dirty="0"/>
              <a:t> para </a:t>
            </a:r>
            <a:r>
              <a:rPr dirty="0" err="1"/>
              <a:t>inscribirse</a:t>
            </a:r>
            <a:r>
              <a:rPr dirty="0"/>
              <a:t>. Si no </a:t>
            </a:r>
            <a:r>
              <a:rPr dirty="0" err="1"/>
              <a:t>obtiene</a:t>
            </a:r>
            <a:r>
              <a:rPr dirty="0"/>
              <a:t> la </a:t>
            </a:r>
            <a:r>
              <a:rPr dirty="0" err="1"/>
              <a:t>Parte</a:t>
            </a:r>
            <a:r>
              <a:rPr dirty="0"/>
              <a:t> D </a:t>
            </a:r>
            <a:r>
              <a:rPr dirty="0" err="1"/>
              <a:t>cuando</a:t>
            </a:r>
            <a:r>
              <a:rPr dirty="0"/>
              <a:t> es </a:t>
            </a:r>
            <a:r>
              <a:rPr dirty="0" err="1"/>
              <a:t>elegible</a:t>
            </a:r>
            <a:r>
              <a:rPr dirty="0"/>
              <a:t> </a:t>
            </a:r>
            <a:r>
              <a:rPr dirty="0" err="1"/>
              <a:t>por</a:t>
            </a:r>
            <a:r>
              <a:rPr dirty="0"/>
              <a:t> </a:t>
            </a:r>
            <a:r>
              <a:rPr dirty="0" err="1"/>
              <a:t>primera</a:t>
            </a:r>
            <a:r>
              <a:rPr dirty="0"/>
              <a:t> </a:t>
            </a:r>
            <a:r>
              <a:rPr dirty="0" err="1"/>
              <a:t>vez</a:t>
            </a:r>
            <a:r>
              <a:rPr dirty="0"/>
              <a:t> y no </a:t>
            </a:r>
            <a:r>
              <a:rPr dirty="0" err="1"/>
              <a:t>tiene</a:t>
            </a:r>
            <a:r>
              <a:rPr dirty="0"/>
              <a:t> </a:t>
            </a:r>
            <a:r>
              <a:rPr dirty="0" err="1"/>
              <a:t>otra</a:t>
            </a:r>
            <a:r>
              <a:rPr dirty="0"/>
              <a:t> </a:t>
            </a:r>
            <a:r>
              <a:rPr lang="en-US" dirty="0" err="1"/>
              <a:t>cobertura</a:t>
            </a:r>
            <a:r>
              <a:rPr lang="en-US" dirty="0"/>
              <a:t> </a:t>
            </a:r>
            <a:r>
              <a:rPr lang="en-US" dirty="0" err="1"/>
              <a:t>válida</a:t>
            </a:r>
            <a:r>
              <a:rPr lang="en-US" dirty="0"/>
              <a:t> </a:t>
            </a:r>
            <a:r>
              <a:rPr dirty="0"/>
              <a:t>, es </a:t>
            </a:r>
            <a:r>
              <a:rPr dirty="0" err="1"/>
              <a:t>posible</a:t>
            </a:r>
            <a:r>
              <a:rPr dirty="0"/>
              <a:t> </a:t>
            </a:r>
            <a:r>
              <a:rPr dirty="0" err="1"/>
              <a:t>que</a:t>
            </a:r>
            <a:r>
              <a:rPr dirty="0"/>
              <a:t> </a:t>
            </a:r>
            <a:r>
              <a:rPr dirty="0" err="1"/>
              <a:t>tenga</a:t>
            </a:r>
            <a:r>
              <a:rPr dirty="0"/>
              <a:t> </a:t>
            </a:r>
            <a:r>
              <a:rPr dirty="0" err="1"/>
              <a:t>que</a:t>
            </a:r>
            <a:r>
              <a:rPr dirty="0"/>
              <a:t> </a:t>
            </a:r>
            <a:r>
              <a:rPr dirty="0" err="1"/>
              <a:t>pagar</a:t>
            </a:r>
            <a:r>
              <a:rPr dirty="0"/>
              <a:t> </a:t>
            </a:r>
            <a:r>
              <a:rPr dirty="0" err="1"/>
              <a:t>una</a:t>
            </a:r>
            <a:r>
              <a:rPr dirty="0"/>
              <a:t> </a:t>
            </a:r>
            <a:r>
              <a:rPr lang="en-US" dirty="0" err="1"/>
              <a:t>multa</a:t>
            </a:r>
            <a:r>
              <a:rPr lang="en-US" dirty="0"/>
              <a:t> </a:t>
            </a:r>
            <a:r>
              <a:rPr dirty="0" err="1"/>
              <a:t>por</a:t>
            </a:r>
            <a:r>
              <a:rPr dirty="0"/>
              <a:t> </a:t>
            </a:r>
            <a:r>
              <a:rPr dirty="0" err="1"/>
              <a:t>inscripción</a:t>
            </a:r>
            <a:r>
              <a:rPr dirty="0"/>
              <a:t> </a:t>
            </a:r>
            <a:r>
              <a:rPr dirty="0" err="1"/>
              <a:t>tardía</a:t>
            </a:r>
            <a:r>
              <a:rPr dirty="0"/>
              <a:t> </a:t>
            </a:r>
            <a:r>
              <a:rPr dirty="0" err="1"/>
              <a:t>si</a:t>
            </a:r>
            <a:r>
              <a:rPr dirty="0"/>
              <a:t> se </a:t>
            </a:r>
            <a:r>
              <a:rPr dirty="0" err="1"/>
              <a:t>une</a:t>
            </a:r>
            <a:r>
              <a:rPr dirty="0"/>
              <a:t> a un plan de la </a:t>
            </a:r>
            <a:r>
              <a:rPr dirty="0" err="1"/>
              <a:t>Parte</a:t>
            </a:r>
            <a:r>
              <a:rPr dirty="0"/>
              <a:t> D </a:t>
            </a:r>
            <a:r>
              <a:rPr dirty="0" err="1"/>
              <a:t>más</a:t>
            </a:r>
            <a:r>
              <a:rPr dirty="0"/>
              <a:t> </a:t>
            </a:r>
            <a:r>
              <a:rPr dirty="0" err="1"/>
              <a:t>adelante</a:t>
            </a:r>
            <a:r>
              <a:rPr dirty="0"/>
              <a:t>. </a:t>
            </a:r>
            <a:r>
              <a:rPr dirty="0" err="1"/>
              <a:t>Puede</a:t>
            </a:r>
            <a:r>
              <a:rPr dirty="0"/>
              <a:t> </a:t>
            </a:r>
            <a:r>
              <a:rPr dirty="0" err="1"/>
              <a:t>obtener</a:t>
            </a:r>
            <a:r>
              <a:rPr dirty="0"/>
              <a:t> la </a:t>
            </a:r>
            <a:r>
              <a:rPr dirty="0" err="1"/>
              <a:t>Parte</a:t>
            </a:r>
            <a:r>
              <a:rPr dirty="0"/>
              <a:t> D a </a:t>
            </a:r>
            <a:r>
              <a:rPr dirty="0" err="1"/>
              <a:t>través</a:t>
            </a:r>
            <a:r>
              <a:rPr dirty="0"/>
              <a:t> de un plan de </a:t>
            </a:r>
            <a:r>
              <a:rPr dirty="0" err="1"/>
              <a:t>medicamentos</a:t>
            </a:r>
            <a:r>
              <a:rPr dirty="0"/>
              <a:t> de Medicare o de un plan Medicare Advantage con </a:t>
            </a:r>
            <a:r>
              <a:rPr dirty="0" err="1"/>
              <a:t>cobertura</a:t>
            </a:r>
            <a:r>
              <a:rPr dirty="0"/>
              <a:t> de </a:t>
            </a:r>
            <a:r>
              <a:rPr dirty="0" err="1"/>
              <a:t>medicamentos</a:t>
            </a:r>
            <a:r>
              <a:rPr dirty="0"/>
              <a:t> u </a:t>
            </a:r>
            <a:r>
              <a:rPr dirty="0" err="1"/>
              <a:t>otro</a:t>
            </a:r>
            <a:r>
              <a:rPr dirty="0"/>
              <a:t> plan de </a:t>
            </a:r>
            <a:r>
              <a:rPr dirty="0" err="1"/>
              <a:t>salud</a:t>
            </a:r>
            <a:r>
              <a:rPr dirty="0"/>
              <a:t> de Medicare con </a:t>
            </a:r>
            <a:r>
              <a:rPr dirty="0" err="1"/>
              <a:t>cobertura</a:t>
            </a:r>
            <a:r>
              <a:rPr dirty="0"/>
              <a:t> de </a:t>
            </a:r>
            <a:r>
              <a:rPr dirty="0" err="1"/>
              <a:t>medicamentos</a:t>
            </a:r>
            <a:r>
              <a:rPr dirty="0"/>
              <a:t>. Debe </a:t>
            </a:r>
            <a:r>
              <a:rPr dirty="0" err="1"/>
              <a:t>tener</a:t>
            </a:r>
            <a:r>
              <a:rPr dirty="0"/>
              <a:t> la </a:t>
            </a:r>
            <a:r>
              <a:rPr dirty="0" err="1"/>
              <a:t>Parte</a:t>
            </a:r>
            <a:r>
              <a:rPr dirty="0"/>
              <a:t> A de Medicare (</a:t>
            </a:r>
            <a:r>
              <a:rPr lang="en-US" dirty="0" err="1"/>
              <a:t>seguro</a:t>
            </a:r>
            <a:r>
              <a:rPr lang="en-US" dirty="0"/>
              <a:t> de hospital</a:t>
            </a:r>
            <a:r>
              <a:rPr dirty="0"/>
              <a:t>) y la </a:t>
            </a:r>
            <a:r>
              <a:rPr dirty="0" err="1"/>
              <a:t>Parte</a:t>
            </a:r>
            <a:r>
              <a:rPr dirty="0"/>
              <a:t> B de Medicare (</a:t>
            </a:r>
            <a:r>
              <a:rPr dirty="0" err="1"/>
              <a:t>seguro</a:t>
            </a:r>
            <a:r>
              <a:rPr dirty="0"/>
              <a:t> </a:t>
            </a:r>
            <a:r>
              <a:rPr dirty="0" err="1"/>
              <a:t>médico</a:t>
            </a:r>
            <a:r>
              <a:rPr dirty="0"/>
              <a:t>) para </a:t>
            </a:r>
            <a:r>
              <a:rPr dirty="0" err="1"/>
              <a:t>unirse</a:t>
            </a:r>
            <a:r>
              <a:rPr dirty="0"/>
              <a:t> a un plan Medicare Advantage.</a:t>
            </a:r>
          </a:p>
          <a:p>
            <a:pPr marL="119149" indent="-119149">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a:t>Cada plan </a:t>
            </a:r>
            <a:r>
              <a:rPr b="1" dirty="0" err="1"/>
              <a:t>tiene</a:t>
            </a:r>
            <a:r>
              <a:rPr b="1" dirty="0"/>
              <a:t> </a:t>
            </a:r>
            <a:r>
              <a:rPr b="1" dirty="0" err="1"/>
              <a:t>una</a:t>
            </a:r>
            <a:r>
              <a:rPr b="1" dirty="0"/>
              <a:t> </a:t>
            </a:r>
            <a:r>
              <a:rPr b="1" dirty="0" err="1"/>
              <a:t>lista</a:t>
            </a:r>
            <a:r>
              <a:rPr b="1" dirty="0"/>
              <a:t> de </a:t>
            </a:r>
            <a:r>
              <a:rPr b="1" dirty="0" err="1"/>
              <a:t>medicamentos</a:t>
            </a:r>
            <a:r>
              <a:rPr b="1" dirty="0"/>
              <a:t> </a:t>
            </a:r>
            <a:r>
              <a:rPr b="1" dirty="0" err="1"/>
              <a:t>cubiertos</a:t>
            </a:r>
            <a:r>
              <a:rPr b="1" dirty="0"/>
              <a:t> (</a:t>
            </a:r>
            <a:r>
              <a:rPr b="1" dirty="0" err="1"/>
              <a:t>formulario</a:t>
            </a:r>
            <a:r>
              <a:rPr b="1" dirty="0"/>
              <a:t>). </a:t>
            </a:r>
            <a:r>
              <a:rPr dirty="0"/>
              <a:t>El </a:t>
            </a:r>
            <a:r>
              <a:rPr dirty="0" err="1"/>
              <a:t>formulario</a:t>
            </a:r>
            <a:r>
              <a:rPr dirty="0"/>
              <a:t> de </a:t>
            </a:r>
            <a:r>
              <a:rPr dirty="0" err="1"/>
              <a:t>cada</a:t>
            </a:r>
            <a:r>
              <a:rPr dirty="0"/>
              <a:t> plan</a:t>
            </a:r>
            <a:r>
              <a:rPr b="1" dirty="0"/>
              <a:t> </a:t>
            </a:r>
            <a:r>
              <a:rPr dirty="0"/>
              <a:t> </a:t>
            </a:r>
            <a:r>
              <a:rPr dirty="0" err="1"/>
              <a:t>debe</a:t>
            </a:r>
            <a:r>
              <a:rPr dirty="0"/>
              <a:t> </a:t>
            </a:r>
            <a:r>
              <a:rPr dirty="0" err="1"/>
              <a:t>incluir</a:t>
            </a:r>
            <a:r>
              <a:rPr dirty="0"/>
              <a:t> </a:t>
            </a:r>
            <a:r>
              <a:rPr dirty="0" err="1"/>
              <a:t>distintos</a:t>
            </a:r>
            <a:r>
              <a:rPr dirty="0"/>
              <a:t> </a:t>
            </a:r>
            <a:r>
              <a:rPr dirty="0" err="1"/>
              <a:t>medicamentos</a:t>
            </a:r>
            <a:r>
              <a:rPr dirty="0"/>
              <a:t> </a:t>
            </a:r>
            <a:r>
              <a:rPr dirty="0" err="1"/>
              <a:t>en</a:t>
            </a:r>
            <a:r>
              <a:rPr dirty="0"/>
              <a:t> las </a:t>
            </a:r>
            <a:r>
              <a:rPr dirty="0" err="1"/>
              <a:t>categorías</a:t>
            </a:r>
            <a:r>
              <a:rPr dirty="0"/>
              <a:t> </a:t>
            </a:r>
            <a:r>
              <a:rPr dirty="0" err="1"/>
              <a:t>más</a:t>
            </a:r>
            <a:r>
              <a:rPr dirty="0"/>
              <a:t> </a:t>
            </a:r>
            <a:r>
              <a:rPr dirty="0" err="1"/>
              <a:t>comúnmente</a:t>
            </a:r>
            <a:r>
              <a:rPr dirty="0"/>
              <a:t> </a:t>
            </a:r>
            <a:r>
              <a:rPr dirty="0" err="1"/>
              <a:t>recetadas</a:t>
            </a:r>
            <a:r>
              <a:rPr dirty="0"/>
              <a:t>. Esto </a:t>
            </a:r>
            <a:r>
              <a:rPr dirty="0" err="1"/>
              <a:t>garantiza</a:t>
            </a:r>
            <a:r>
              <a:rPr dirty="0"/>
              <a:t> </a:t>
            </a:r>
            <a:r>
              <a:rPr dirty="0" err="1"/>
              <a:t>que</a:t>
            </a:r>
            <a:r>
              <a:rPr dirty="0"/>
              <a:t> las personas con </a:t>
            </a:r>
            <a:r>
              <a:rPr dirty="0" err="1"/>
              <a:t>diferentes</a:t>
            </a:r>
            <a:r>
              <a:rPr dirty="0"/>
              <a:t> </a:t>
            </a:r>
            <a:r>
              <a:rPr lang="en-US" dirty="0" err="1"/>
              <a:t>condiciones</a:t>
            </a:r>
            <a:r>
              <a:rPr dirty="0"/>
              <a:t> </a:t>
            </a:r>
            <a:r>
              <a:rPr dirty="0" err="1"/>
              <a:t>médicas</a:t>
            </a:r>
            <a:r>
              <a:rPr dirty="0"/>
              <a:t> </a:t>
            </a:r>
            <a:r>
              <a:rPr dirty="0" err="1"/>
              <a:t>puedan</a:t>
            </a:r>
            <a:r>
              <a:rPr dirty="0"/>
              <a:t> </a:t>
            </a:r>
            <a:r>
              <a:rPr dirty="0" err="1"/>
              <a:t>recibir</a:t>
            </a:r>
            <a:r>
              <a:rPr dirty="0"/>
              <a:t> </a:t>
            </a:r>
            <a:r>
              <a:rPr dirty="0" err="1"/>
              <a:t>el</a:t>
            </a:r>
            <a:r>
              <a:rPr dirty="0"/>
              <a:t> </a:t>
            </a:r>
            <a:r>
              <a:rPr dirty="0" err="1"/>
              <a:t>tratamiento</a:t>
            </a:r>
            <a:r>
              <a:rPr dirty="0"/>
              <a:t> </a:t>
            </a:r>
            <a:r>
              <a:rPr dirty="0" err="1"/>
              <a:t>que</a:t>
            </a:r>
            <a:r>
              <a:rPr dirty="0"/>
              <a:t> </a:t>
            </a:r>
            <a:r>
              <a:rPr dirty="0" err="1"/>
              <a:t>necesitan</a:t>
            </a:r>
            <a:r>
              <a:rPr dirty="0"/>
              <a:t>. Todos </a:t>
            </a:r>
            <a:r>
              <a:rPr dirty="0" err="1"/>
              <a:t>los</a:t>
            </a:r>
            <a:r>
              <a:rPr dirty="0"/>
              <a:t> planes de </a:t>
            </a:r>
            <a:r>
              <a:rPr dirty="0" err="1"/>
              <a:t>medicamentos</a:t>
            </a:r>
            <a:r>
              <a:rPr dirty="0"/>
              <a:t> </a:t>
            </a:r>
            <a:r>
              <a:rPr dirty="0" err="1"/>
              <a:t>generalmente</a:t>
            </a:r>
            <a:r>
              <a:rPr dirty="0"/>
              <a:t> </a:t>
            </a:r>
            <a:r>
              <a:rPr dirty="0" err="1"/>
              <a:t>deben</a:t>
            </a:r>
            <a:r>
              <a:rPr dirty="0"/>
              <a:t> </a:t>
            </a:r>
            <a:r>
              <a:rPr dirty="0" err="1"/>
              <a:t>cubrir</a:t>
            </a:r>
            <a:r>
              <a:rPr dirty="0"/>
              <a:t> al </a:t>
            </a:r>
            <a:r>
              <a:rPr dirty="0" err="1"/>
              <a:t>menos</a:t>
            </a:r>
            <a:r>
              <a:rPr dirty="0"/>
              <a:t> 2 </a:t>
            </a:r>
            <a:r>
              <a:rPr dirty="0" err="1"/>
              <a:t>medicamentos</a:t>
            </a:r>
            <a:r>
              <a:rPr dirty="0"/>
              <a:t> </a:t>
            </a:r>
            <a:r>
              <a:rPr dirty="0" err="1"/>
              <a:t>en</a:t>
            </a:r>
            <a:r>
              <a:rPr dirty="0"/>
              <a:t> </a:t>
            </a:r>
            <a:r>
              <a:rPr dirty="0" err="1"/>
              <a:t>cada</a:t>
            </a:r>
            <a:r>
              <a:rPr dirty="0"/>
              <a:t> </a:t>
            </a:r>
            <a:r>
              <a:rPr dirty="0" err="1"/>
              <a:t>categoría</a:t>
            </a:r>
            <a:r>
              <a:rPr dirty="0"/>
              <a:t> de </a:t>
            </a:r>
            <a:r>
              <a:rPr dirty="0" err="1"/>
              <a:t>medicamentos</a:t>
            </a:r>
            <a:r>
              <a:rPr dirty="0"/>
              <a:t>, </a:t>
            </a:r>
            <a:r>
              <a:rPr dirty="0" err="1"/>
              <a:t>pero</a:t>
            </a:r>
            <a:r>
              <a:rPr dirty="0"/>
              <a:t> </a:t>
            </a:r>
            <a:r>
              <a:rPr dirty="0" err="1"/>
              <a:t>los</a:t>
            </a:r>
            <a:r>
              <a:rPr dirty="0"/>
              <a:t> planes </a:t>
            </a:r>
            <a:r>
              <a:rPr dirty="0" err="1"/>
              <a:t>pueden</a:t>
            </a:r>
            <a:r>
              <a:rPr dirty="0"/>
              <a:t> </a:t>
            </a:r>
            <a:r>
              <a:rPr dirty="0" err="1"/>
              <a:t>elegir</a:t>
            </a:r>
            <a:r>
              <a:rPr dirty="0"/>
              <a:t> </a:t>
            </a:r>
            <a:r>
              <a:rPr dirty="0" err="1"/>
              <a:t>qué</a:t>
            </a:r>
            <a:r>
              <a:rPr dirty="0"/>
              <a:t> </a:t>
            </a:r>
            <a:r>
              <a:rPr dirty="0" err="1"/>
              <a:t>medicamentos</a:t>
            </a:r>
            <a:r>
              <a:rPr dirty="0"/>
              <a:t> </a:t>
            </a:r>
            <a:r>
              <a:rPr dirty="0" err="1"/>
              <a:t>específicos</a:t>
            </a:r>
            <a:r>
              <a:rPr dirty="0"/>
              <a:t> </a:t>
            </a:r>
            <a:r>
              <a:rPr dirty="0" err="1"/>
              <a:t>cubren</a:t>
            </a:r>
            <a:r>
              <a:rPr dirty="0"/>
              <a:t>.</a:t>
            </a:r>
          </a:p>
          <a:p>
            <a:pPr marL="0" indent="0">
              <a:spcBef>
                <a:spcPts val="0"/>
              </a:spcBef>
              <a:spcAft>
                <a:spcPts val="300"/>
              </a:spcAft>
              <a:buNone/>
              <a:defRPr sz="900" b="1">
                <a:solidFill>
                  <a:prstClr val="black"/>
                </a:solidFill>
                <a:latin typeface="Arial" panose="020B0604020202020204" pitchFamily="34" charset="0"/>
                <a:cs typeface="Arial" panose="020B0604020202020204" pitchFamily="34" charset="0"/>
              </a:defRPr>
            </a:pPr>
            <a:r>
              <a:rPr dirty="0"/>
              <a:t>Todos </a:t>
            </a:r>
            <a:r>
              <a:rPr dirty="0" err="1"/>
              <a:t>los</a:t>
            </a:r>
            <a:r>
              <a:rPr dirty="0"/>
              <a:t> planes </a:t>
            </a:r>
            <a:r>
              <a:rPr dirty="0" err="1"/>
              <a:t>deben</a:t>
            </a:r>
            <a:r>
              <a:rPr dirty="0"/>
              <a:t> </a:t>
            </a:r>
            <a:r>
              <a:rPr dirty="0" err="1"/>
              <a:t>cubrir</a:t>
            </a:r>
            <a:r>
              <a:rPr dirty="0"/>
              <a:t> </a:t>
            </a:r>
            <a:r>
              <a:rPr dirty="0" err="1"/>
              <a:t>una</a:t>
            </a:r>
            <a:r>
              <a:rPr dirty="0"/>
              <a:t> </a:t>
            </a:r>
            <a:r>
              <a:rPr dirty="0" err="1"/>
              <a:t>amplia</a:t>
            </a:r>
            <a:r>
              <a:rPr dirty="0"/>
              <a:t> </a:t>
            </a:r>
            <a:r>
              <a:rPr dirty="0" err="1"/>
              <a:t>gama</a:t>
            </a:r>
            <a:r>
              <a:rPr dirty="0"/>
              <a:t> de </a:t>
            </a:r>
            <a:r>
              <a:rPr dirty="0" err="1"/>
              <a:t>medicamentos</a:t>
            </a:r>
            <a:r>
              <a:rPr dirty="0"/>
              <a:t> </a:t>
            </a:r>
            <a:r>
              <a:rPr dirty="0" err="1"/>
              <a:t>que</a:t>
            </a:r>
            <a:r>
              <a:rPr dirty="0"/>
              <a:t> las personas con Medicare toman, </a:t>
            </a:r>
            <a:r>
              <a:rPr dirty="0" err="1"/>
              <a:t>incluidos</a:t>
            </a:r>
            <a:r>
              <a:rPr dirty="0"/>
              <a:t> la </a:t>
            </a:r>
            <a:r>
              <a:rPr dirty="0" err="1"/>
              <a:t>mayoría</a:t>
            </a:r>
            <a:r>
              <a:rPr dirty="0"/>
              <a:t> de </a:t>
            </a:r>
            <a:r>
              <a:rPr dirty="0" err="1"/>
              <a:t>los</a:t>
            </a:r>
            <a:r>
              <a:rPr dirty="0"/>
              <a:t> </a:t>
            </a:r>
            <a:r>
              <a:rPr dirty="0" err="1"/>
              <a:t>medicamentos</a:t>
            </a:r>
            <a:r>
              <a:rPr dirty="0"/>
              <a:t> </a:t>
            </a:r>
            <a:r>
              <a:rPr dirty="0" err="1"/>
              <a:t>en</a:t>
            </a:r>
            <a:r>
              <a:rPr dirty="0"/>
              <a:t> </a:t>
            </a:r>
            <a:r>
              <a:rPr dirty="0" err="1"/>
              <a:t>ciertas</a:t>
            </a:r>
            <a:r>
              <a:rPr dirty="0"/>
              <a:t> </a:t>
            </a:r>
            <a:r>
              <a:rPr dirty="0" err="1"/>
              <a:t>clases</a:t>
            </a:r>
            <a:r>
              <a:rPr dirty="0"/>
              <a:t> </a:t>
            </a:r>
            <a:r>
              <a:rPr dirty="0" err="1"/>
              <a:t>protegidas</a:t>
            </a:r>
            <a:r>
              <a:rPr dirty="0"/>
              <a:t>, </a:t>
            </a:r>
            <a:r>
              <a:rPr dirty="0" err="1"/>
              <a:t>que</a:t>
            </a:r>
            <a:r>
              <a:rPr dirty="0"/>
              <a:t> </a:t>
            </a:r>
            <a:r>
              <a:rPr dirty="0" err="1"/>
              <a:t>incluyen</a:t>
            </a:r>
            <a:r>
              <a:rPr dirty="0"/>
              <a:t>:</a:t>
            </a:r>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Medicamentos</a:t>
            </a:r>
            <a:r>
              <a:rPr dirty="0"/>
              <a:t> contra </a:t>
            </a:r>
            <a:r>
              <a:rPr dirty="0" err="1"/>
              <a:t>el</a:t>
            </a:r>
            <a:r>
              <a:rPr dirty="0"/>
              <a:t> </a:t>
            </a:r>
            <a:r>
              <a:rPr dirty="0" err="1"/>
              <a:t>cáncer</a:t>
            </a:r>
            <a:endParaRPr dirty="0"/>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Medicamentos</a:t>
            </a:r>
            <a:r>
              <a:rPr dirty="0"/>
              <a:t> para </a:t>
            </a:r>
            <a:r>
              <a:rPr dirty="0" err="1"/>
              <a:t>el</a:t>
            </a:r>
            <a:r>
              <a:rPr dirty="0"/>
              <a:t> VIH/SIDA</a:t>
            </a:r>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Antidepresivos</a:t>
            </a:r>
            <a:endParaRPr dirty="0"/>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Antipsicóticos</a:t>
            </a:r>
            <a:endParaRPr dirty="0"/>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Anticonvulsivos</a:t>
            </a:r>
            <a:endParaRPr dirty="0"/>
          </a:p>
          <a:p>
            <a:pPr marL="184596" lvl="1" indent="-184596" defTabSz="966612">
              <a:spcBef>
                <a:spcPts val="0"/>
              </a:spcBef>
              <a:spcAft>
                <a:spcPts val="300"/>
              </a:spcAft>
              <a:buFont typeface="+mj-lt"/>
              <a:buAutoNum type="arabicPeriod"/>
              <a:defRPr sz="900">
                <a:solidFill>
                  <a:prstClr val="black"/>
                </a:solidFill>
                <a:latin typeface="Arial" panose="020B0604020202020204" pitchFamily="34" charset="0"/>
                <a:cs typeface="Arial" panose="020B0604020202020204" pitchFamily="34" charset="0"/>
              </a:defRPr>
            </a:pPr>
            <a:r>
              <a:rPr dirty="0" err="1"/>
              <a:t>Inmunosupresores</a:t>
            </a:r>
            <a:r>
              <a:rPr dirty="0"/>
              <a:t> para </a:t>
            </a:r>
            <a:r>
              <a:rPr dirty="0" err="1"/>
              <a:t>trasplantes</a:t>
            </a:r>
            <a:r>
              <a:rPr dirty="0"/>
              <a:t> de </a:t>
            </a:r>
            <a:r>
              <a:rPr dirty="0" err="1"/>
              <a:t>órganos</a:t>
            </a:r>
            <a:endParaRPr dirty="0"/>
          </a:p>
          <a:p>
            <a:pPr marL="0" indent="0">
              <a:spcBef>
                <a:spcPts val="0"/>
              </a:spcBef>
              <a:spcAft>
                <a:spcPts val="300"/>
              </a:spcAft>
              <a:buNone/>
              <a:defRPr sz="900">
                <a:solidFill>
                  <a:prstClr val="black"/>
                </a:solidFill>
                <a:latin typeface="Arial" panose="020B0604020202020204" pitchFamily="34" charset="0"/>
                <a:cs typeface="Arial" panose="020B0604020202020204" pitchFamily="34" charset="0"/>
              </a:defRPr>
            </a:pPr>
            <a:r>
              <a:rPr dirty="0" err="1"/>
              <a:t>Además</a:t>
            </a:r>
            <a:r>
              <a:rPr dirty="0"/>
              <a:t>, </a:t>
            </a:r>
            <a:r>
              <a:rPr dirty="0" err="1"/>
              <a:t>los</a:t>
            </a:r>
            <a:r>
              <a:rPr dirty="0"/>
              <a:t> planes de </a:t>
            </a:r>
            <a:r>
              <a:rPr dirty="0" err="1"/>
              <a:t>medicamentos</a:t>
            </a:r>
            <a:r>
              <a:rPr dirty="0"/>
              <a:t> de Medicare </a:t>
            </a:r>
            <a:r>
              <a:rPr dirty="0" err="1"/>
              <a:t>deben</a:t>
            </a:r>
            <a:r>
              <a:rPr dirty="0"/>
              <a:t> </a:t>
            </a:r>
            <a:r>
              <a:rPr dirty="0" err="1"/>
              <a:t>cubrir</a:t>
            </a:r>
            <a:r>
              <a:rPr dirty="0"/>
              <a:t> </a:t>
            </a:r>
            <a:r>
              <a:rPr dirty="0" err="1"/>
              <a:t>todas</a:t>
            </a:r>
            <a:r>
              <a:rPr dirty="0"/>
              <a:t> las </a:t>
            </a:r>
            <a:r>
              <a:rPr dirty="0" err="1"/>
              <a:t>vacunas</a:t>
            </a:r>
            <a:r>
              <a:rPr dirty="0"/>
              <a:t> </a:t>
            </a:r>
            <a:r>
              <a:rPr dirty="0" err="1"/>
              <a:t>disponibles</a:t>
            </a:r>
            <a:r>
              <a:rPr dirty="0"/>
              <a:t> </a:t>
            </a:r>
            <a:r>
              <a:rPr dirty="0" err="1"/>
              <a:t>comercialmente</a:t>
            </a:r>
            <a:r>
              <a:rPr dirty="0"/>
              <a:t> </a:t>
            </a:r>
            <a:r>
              <a:rPr dirty="0" err="1"/>
              <a:t>cuando</a:t>
            </a:r>
            <a:r>
              <a:rPr dirty="0"/>
              <a:t> </a:t>
            </a:r>
            <a:r>
              <a:rPr dirty="0" err="1"/>
              <a:t>sean</a:t>
            </a:r>
            <a:r>
              <a:rPr dirty="0"/>
              <a:t> </a:t>
            </a:r>
            <a:r>
              <a:rPr dirty="0" err="1"/>
              <a:t>médicamente</a:t>
            </a:r>
            <a:r>
              <a:rPr dirty="0"/>
              <a:t> </a:t>
            </a:r>
            <a:r>
              <a:rPr dirty="0" err="1"/>
              <a:t>necesarias</a:t>
            </a:r>
            <a:r>
              <a:rPr dirty="0"/>
              <a:t> para </a:t>
            </a:r>
            <a:r>
              <a:rPr dirty="0" err="1"/>
              <a:t>prevenir</a:t>
            </a:r>
            <a:r>
              <a:rPr dirty="0"/>
              <a:t> </a:t>
            </a:r>
            <a:r>
              <a:rPr dirty="0" err="1"/>
              <a:t>enfermedades</a:t>
            </a:r>
            <a:r>
              <a:rPr dirty="0"/>
              <a:t>, </a:t>
            </a:r>
            <a:r>
              <a:rPr dirty="0" err="1"/>
              <a:t>como</a:t>
            </a:r>
            <a:r>
              <a:rPr dirty="0"/>
              <a:t> las de </a:t>
            </a:r>
            <a:r>
              <a:rPr dirty="0" err="1"/>
              <a:t>culebrilla</a:t>
            </a:r>
            <a:r>
              <a:rPr dirty="0"/>
              <a:t>, virus </a:t>
            </a:r>
            <a:r>
              <a:rPr dirty="0" err="1"/>
              <a:t>respiratorio</a:t>
            </a:r>
            <a:r>
              <a:rPr dirty="0"/>
              <a:t> </a:t>
            </a:r>
            <a:r>
              <a:rPr dirty="0" err="1"/>
              <a:t>sincitial</a:t>
            </a:r>
            <a:r>
              <a:rPr dirty="0"/>
              <a:t> (VRS), </a:t>
            </a:r>
            <a:r>
              <a:rPr dirty="0" err="1"/>
              <a:t>tétanos</a:t>
            </a:r>
            <a:r>
              <a:rPr dirty="0"/>
              <a:t>, </a:t>
            </a:r>
            <a:r>
              <a:rPr dirty="0" err="1"/>
              <a:t>difteria</a:t>
            </a:r>
            <a:r>
              <a:rPr dirty="0"/>
              <a:t> y </a:t>
            </a:r>
            <a:r>
              <a:rPr dirty="0" err="1"/>
              <a:t>tos</a:t>
            </a:r>
            <a:r>
              <a:rPr dirty="0"/>
              <a:t> </a:t>
            </a:r>
            <a:r>
              <a:rPr dirty="0" err="1"/>
              <a:t>ferina</a:t>
            </a:r>
            <a:r>
              <a:rPr dirty="0"/>
              <a:t> (</a:t>
            </a:r>
            <a:r>
              <a:rPr dirty="0" err="1"/>
              <a:t>pero</a:t>
            </a:r>
            <a:r>
              <a:rPr dirty="0"/>
              <a:t> no las </a:t>
            </a:r>
            <a:r>
              <a:rPr dirty="0" err="1"/>
              <a:t>vacunas</a:t>
            </a:r>
            <a:r>
              <a:rPr dirty="0"/>
              <a:t> </a:t>
            </a:r>
            <a:r>
              <a:rPr dirty="0" err="1"/>
              <a:t>cubiertas</a:t>
            </a:r>
            <a:r>
              <a:rPr dirty="0"/>
              <a:t> bajo la </a:t>
            </a:r>
            <a:r>
              <a:rPr dirty="0" err="1"/>
              <a:t>Parte</a:t>
            </a:r>
            <a:r>
              <a:rPr dirty="0"/>
              <a:t> B, </a:t>
            </a:r>
            <a:r>
              <a:rPr dirty="0" err="1"/>
              <a:t>como</a:t>
            </a:r>
            <a:r>
              <a:rPr dirty="0"/>
              <a:t> las </a:t>
            </a:r>
            <a:r>
              <a:rPr dirty="0" err="1"/>
              <a:t>vacunas</a:t>
            </a:r>
            <a:r>
              <a:rPr dirty="0"/>
              <a:t> contra la gripe, las </a:t>
            </a:r>
            <a:r>
              <a:rPr dirty="0" err="1"/>
              <a:t>vacunas</a:t>
            </a:r>
            <a:r>
              <a:rPr dirty="0"/>
              <a:t> </a:t>
            </a:r>
            <a:r>
              <a:rPr dirty="0" err="1"/>
              <a:t>antineumocócicas</a:t>
            </a:r>
            <a:r>
              <a:rPr dirty="0"/>
              <a:t> y las </a:t>
            </a:r>
            <a:r>
              <a:rPr dirty="0" err="1"/>
              <a:t>vacunas</a:t>
            </a:r>
            <a:r>
              <a:rPr dirty="0"/>
              <a:t> contra la COVID-19). Las personas con </a:t>
            </a:r>
            <a:r>
              <a:rPr dirty="0" err="1"/>
              <a:t>cobertura</a:t>
            </a:r>
            <a:r>
              <a:rPr dirty="0"/>
              <a:t> de </a:t>
            </a:r>
            <a:r>
              <a:rPr dirty="0" err="1"/>
              <a:t>medicamentos</a:t>
            </a:r>
            <a:r>
              <a:rPr dirty="0"/>
              <a:t> no pagan nada de </a:t>
            </a:r>
            <a:r>
              <a:rPr dirty="0" err="1"/>
              <a:t>su</a:t>
            </a:r>
            <a:r>
              <a:rPr dirty="0"/>
              <a:t> </a:t>
            </a:r>
            <a:r>
              <a:rPr dirty="0" err="1"/>
              <a:t>bolsillo</a:t>
            </a:r>
            <a:r>
              <a:rPr dirty="0"/>
              <a:t> </a:t>
            </a:r>
            <a:r>
              <a:rPr dirty="0" err="1"/>
              <a:t>por</a:t>
            </a:r>
            <a:r>
              <a:rPr dirty="0"/>
              <a:t> las </a:t>
            </a:r>
            <a:r>
              <a:rPr dirty="0" err="1"/>
              <a:t>vacunas</a:t>
            </a:r>
            <a:r>
              <a:rPr dirty="0"/>
              <a:t> </a:t>
            </a:r>
            <a:r>
              <a:rPr dirty="0" err="1"/>
              <a:t>recomendadas</a:t>
            </a:r>
            <a:r>
              <a:rPr dirty="0"/>
              <a:t> </a:t>
            </a:r>
            <a:r>
              <a:rPr dirty="0" err="1"/>
              <a:t>por</a:t>
            </a:r>
            <a:r>
              <a:rPr dirty="0"/>
              <a:t> </a:t>
            </a:r>
            <a:r>
              <a:rPr dirty="0" err="1"/>
              <a:t>el</a:t>
            </a:r>
            <a:r>
              <a:rPr dirty="0"/>
              <a:t> </a:t>
            </a:r>
            <a:r>
              <a:rPr dirty="0" err="1"/>
              <a:t>comité</a:t>
            </a:r>
            <a:r>
              <a:rPr dirty="0"/>
              <a:t> </a:t>
            </a:r>
            <a:r>
              <a:rPr dirty="0" err="1"/>
              <a:t>asesor</a:t>
            </a:r>
            <a:r>
              <a:rPr dirty="0"/>
              <a:t> </a:t>
            </a:r>
            <a:r>
              <a:rPr dirty="0" err="1"/>
              <a:t>sobre</a:t>
            </a:r>
            <a:r>
              <a:rPr dirty="0"/>
              <a:t> </a:t>
            </a:r>
            <a:r>
              <a:rPr dirty="0" err="1"/>
              <a:t>prácticas</a:t>
            </a:r>
            <a:r>
              <a:rPr dirty="0"/>
              <a:t> de </a:t>
            </a:r>
            <a:r>
              <a:rPr dirty="0" err="1"/>
              <a:t>vacunación</a:t>
            </a:r>
            <a:r>
              <a:rPr dirty="0"/>
              <a:t>. </a:t>
            </a:r>
            <a:r>
              <a:rPr dirty="0" err="1"/>
              <a:t>Usted</a:t>
            </a:r>
            <a:r>
              <a:rPr dirty="0"/>
              <a:t> o </a:t>
            </a:r>
            <a:r>
              <a:rPr dirty="0" err="1"/>
              <a:t>su</a:t>
            </a:r>
            <a:r>
              <a:rPr dirty="0"/>
              <a:t> </a:t>
            </a:r>
            <a:r>
              <a:rPr dirty="0" err="1"/>
              <a:t>proveedor</a:t>
            </a:r>
            <a:r>
              <a:rPr dirty="0"/>
              <a:t> de </a:t>
            </a:r>
            <a:r>
              <a:rPr dirty="0" err="1"/>
              <a:t>atención</a:t>
            </a:r>
            <a:r>
              <a:rPr dirty="0"/>
              <a:t> </a:t>
            </a:r>
            <a:r>
              <a:rPr dirty="0" err="1"/>
              <a:t>médica</a:t>
            </a:r>
            <a:r>
              <a:rPr dirty="0"/>
              <a:t> </a:t>
            </a:r>
            <a:r>
              <a:rPr dirty="0" err="1"/>
              <a:t>pueden</a:t>
            </a:r>
            <a:r>
              <a:rPr dirty="0"/>
              <a:t> </a:t>
            </a:r>
            <a:r>
              <a:rPr dirty="0" err="1"/>
              <a:t>comunicarse</a:t>
            </a:r>
            <a:r>
              <a:rPr dirty="0"/>
              <a:t> con </a:t>
            </a:r>
            <a:r>
              <a:rPr dirty="0" err="1"/>
              <a:t>su</a:t>
            </a:r>
            <a:r>
              <a:rPr dirty="0"/>
              <a:t> plan de </a:t>
            </a:r>
            <a:r>
              <a:rPr dirty="0" err="1"/>
              <a:t>medicamentos</a:t>
            </a:r>
            <a:r>
              <a:rPr dirty="0"/>
              <a:t> para </a:t>
            </a:r>
            <a:r>
              <a:rPr dirty="0" err="1"/>
              <a:t>obtener</a:t>
            </a:r>
            <a:r>
              <a:rPr dirty="0"/>
              <a:t> </a:t>
            </a:r>
            <a:r>
              <a:rPr dirty="0" err="1"/>
              <a:t>más</a:t>
            </a:r>
            <a:r>
              <a:rPr dirty="0"/>
              <a:t> </a:t>
            </a:r>
            <a:r>
              <a:rPr dirty="0" err="1"/>
              <a:t>información</a:t>
            </a:r>
            <a:r>
              <a:rPr dirty="0"/>
              <a:t> </a:t>
            </a:r>
            <a:r>
              <a:rPr dirty="0" err="1"/>
              <a:t>sobre</a:t>
            </a:r>
            <a:r>
              <a:rPr dirty="0"/>
              <a:t> la </a:t>
            </a:r>
            <a:r>
              <a:rPr dirty="0" err="1"/>
              <a:t>cobertura</a:t>
            </a:r>
            <a:r>
              <a:rPr dirty="0"/>
              <a:t> de </a:t>
            </a:r>
            <a:r>
              <a:rPr dirty="0" err="1"/>
              <a:t>vacunas</a:t>
            </a:r>
            <a:r>
              <a:rPr dirty="0"/>
              <a:t>. Revise </a:t>
            </a:r>
            <a:r>
              <a:rPr dirty="0" err="1"/>
              <a:t>el</a:t>
            </a:r>
            <a:r>
              <a:rPr dirty="0"/>
              <a:t> </a:t>
            </a:r>
            <a:r>
              <a:rPr dirty="0" err="1"/>
              <a:t>acceso</a:t>
            </a:r>
            <a:r>
              <a:rPr dirty="0"/>
              <a:t> a </a:t>
            </a:r>
            <a:r>
              <a:rPr dirty="0" err="1"/>
              <a:t>los</a:t>
            </a:r>
            <a:r>
              <a:rPr dirty="0"/>
              <a:t> </a:t>
            </a:r>
            <a:r>
              <a:rPr dirty="0" err="1"/>
              <a:t>medicamentos</a:t>
            </a:r>
            <a:r>
              <a:rPr dirty="0"/>
              <a:t> </a:t>
            </a:r>
            <a:r>
              <a:rPr dirty="0" err="1"/>
              <a:t>cubiertos</a:t>
            </a:r>
            <a:r>
              <a:rPr dirty="0"/>
              <a:t> de la </a:t>
            </a:r>
            <a:r>
              <a:rPr dirty="0" err="1"/>
              <a:t>Parte</a:t>
            </a:r>
            <a:r>
              <a:rPr dirty="0"/>
              <a:t> D del Código de </a:t>
            </a:r>
            <a:r>
              <a:rPr dirty="0" err="1"/>
              <a:t>Reglamentos</a:t>
            </a:r>
            <a:r>
              <a:rPr dirty="0"/>
              <a:t> Federales, </a:t>
            </a:r>
            <a:r>
              <a:rPr i="1" dirty="0"/>
              <a:t>§423.120(d), </a:t>
            </a:r>
            <a:r>
              <a:rPr dirty="0">
                <a:hlinkClick r:id="rId3"/>
              </a:rPr>
              <a:t>eCFR.gov/</a:t>
            </a:r>
            <a:r>
              <a:rPr dirty="0" err="1">
                <a:hlinkClick r:id="rId3"/>
              </a:rPr>
              <a:t>cgi</a:t>
            </a:r>
            <a:r>
              <a:rPr dirty="0">
                <a:hlinkClick r:id="rId3"/>
              </a:rPr>
              <a:t>-bin/</a:t>
            </a:r>
            <a:r>
              <a:rPr dirty="0" err="1">
                <a:hlinkClick r:id="rId3"/>
              </a:rPr>
              <a:t>text-idx?SID</a:t>
            </a:r>
            <a:r>
              <a:rPr dirty="0">
                <a:hlinkClick r:id="rId3"/>
              </a:rPr>
              <a:t>=7805cfe316ca233ff673e2e02b0e6b74&amp;mc=</a:t>
            </a:r>
            <a:r>
              <a:rPr dirty="0" err="1">
                <a:hlinkClick r:id="rId3"/>
              </a:rPr>
              <a:t>true&amp;node</a:t>
            </a:r>
            <a:r>
              <a:rPr dirty="0">
                <a:hlinkClick r:id="rId3"/>
              </a:rPr>
              <a:t>=se 42.3.423_1120&amp;rgn=div8</a:t>
            </a:r>
            <a:r>
              <a:rPr dirty="0"/>
              <a:t>. </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sz="900">
                <a:solidFill>
                  <a:prstClr val="black"/>
                </a:solidFill>
                <a:latin typeface="Arial" panose="020B0604020202020204" pitchFamily="34" charset="0"/>
                <a:cs typeface="Arial" panose="020B0604020202020204" pitchFamily="34" charset="0"/>
              </a:defRPr>
            </a:pPr>
            <a:r>
              <a:rPr b="1" dirty="0" err="1"/>
              <a:t>Recurso</a:t>
            </a:r>
            <a:r>
              <a:rPr b="1" dirty="0"/>
              <a:t>: </a:t>
            </a:r>
            <a:r>
              <a:rPr dirty="0">
                <a:ln>
                  <a:noFill/>
                </a:ln>
                <a:effectLst/>
                <a:uLnTx/>
                <a:uFillTx/>
                <a:hlinkClick r:id="rId4"/>
              </a:rPr>
              <a:t>CMS.gov/files/document/mln908764-medicare-part-d-vaccines.pdf</a:t>
            </a:r>
            <a:endParaRPr kumimoji="0" sz="900" b="0" i="0" u="none" strike="noStrike" kern="1200" cap="none" spc="0" normalizeH="0" baseline="0" dirty="0">
              <a:ln>
                <a:noFill/>
              </a:ln>
              <a:solidFill>
                <a:prstClr val="black"/>
              </a:solidFill>
              <a:effectLst/>
              <a:uLnTx/>
              <a:uFillTx/>
              <a:latin typeface="Arial" panose="020B0604020202020204" pitchFamily="34" charset="0"/>
              <a:cs typeface="Arial" panose="020B0604020202020204" pitchFamily="34" charset="0"/>
            </a:endParaRPr>
          </a:p>
          <a:p>
            <a:pPr marL="0" indent="0" defTabSz="966612">
              <a:spcBef>
                <a:spcPts val="0"/>
              </a:spcBef>
              <a:spcAft>
                <a:spcPts val="600"/>
              </a:spcAft>
              <a:buNone/>
              <a:defRPr sz="900">
                <a:solidFill>
                  <a:prstClr val="black"/>
                </a:solidFill>
                <a:latin typeface="Arial" panose="020B0604020202020204" pitchFamily="34" charset="0"/>
                <a:cs typeface="Arial" panose="020B0604020202020204" pitchFamily="34" charset="0"/>
              </a:defRPr>
            </a:pPr>
            <a:r>
              <a:rPr dirty="0"/>
              <a:t>Su plan </a:t>
            </a:r>
            <a:r>
              <a:rPr dirty="0" err="1"/>
              <a:t>puede</a:t>
            </a:r>
            <a:r>
              <a:rPr dirty="0"/>
              <a:t> </a:t>
            </a:r>
            <a:r>
              <a:rPr dirty="0" err="1"/>
              <a:t>cambiar</a:t>
            </a:r>
            <a:r>
              <a:rPr dirty="0"/>
              <a:t> </a:t>
            </a:r>
            <a:r>
              <a:rPr dirty="0" err="1"/>
              <a:t>su</a:t>
            </a:r>
            <a:r>
              <a:rPr dirty="0"/>
              <a:t> </a:t>
            </a:r>
            <a:r>
              <a:rPr dirty="0" err="1"/>
              <a:t>lista</a:t>
            </a:r>
            <a:r>
              <a:rPr dirty="0"/>
              <a:t> de </a:t>
            </a:r>
            <a:r>
              <a:rPr dirty="0" err="1"/>
              <a:t>medicamentos</a:t>
            </a:r>
            <a:r>
              <a:rPr dirty="0"/>
              <a:t> </a:t>
            </a:r>
            <a:r>
              <a:rPr dirty="0" err="1"/>
              <a:t>cubiertos</a:t>
            </a:r>
            <a:r>
              <a:rPr dirty="0"/>
              <a:t> </a:t>
            </a:r>
            <a:r>
              <a:rPr dirty="0" err="1"/>
              <a:t>durante</a:t>
            </a:r>
            <a:r>
              <a:rPr dirty="0"/>
              <a:t> </a:t>
            </a:r>
            <a:r>
              <a:rPr dirty="0" err="1"/>
              <a:t>el</a:t>
            </a:r>
            <a:r>
              <a:rPr dirty="0"/>
              <a:t> </a:t>
            </a:r>
            <a:r>
              <a:rPr dirty="0" err="1"/>
              <a:t>año</a:t>
            </a:r>
            <a:r>
              <a:rPr dirty="0"/>
              <a:t> </a:t>
            </a:r>
            <a:r>
              <a:rPr dirty="0" err="1"/>
              <a:t>si</a:t>
            </a:r>
            <a:r>
              <a:rPr dirty="0"/>
              <a:t> </a:t>
            </a:r>
            <a:r>
              <a:rPr dirty="0" err="1"/>
              <a:t>sigue</a:t>
            </a:r>
            <a:r>
              <a:rPr dirty="0"/>
              <a:t> las </a:t>
            </a:r>
            <a:r>
              <a:rPr dirty="0" err="1"/>
              <a:t>pautas</a:t>
            </a:r>
            <a:r>
              <a:rPr dirty="0"/>
              <a:t> </a:t>
            </a:r>
            <a:r>
              <a:rPr dirty="0" err="1"/>
              <a:t>establecidas</a:t>
            </a:r>
            <a:r>
              <a:rPr dirty="0"/>
              <a:t> </a:t>
            </a:r>
            <a:r>
              <a:rPr dirty="0" err="1"/>
              <a:t>por</a:t>
            </a:r>
            <a:r>
              <a:rPr dirty="0"/>
              <a:t> Medicare. Le </a:t>
            </a:r>
            <a:r>
              <a:rPr dirty="0" err="1"/>
              <a:t>notificarán</a:t>
            </a:r>
            <a:r>
              <a:rPr dirty="0"/>
              <a:t> </a:t>
            </a:r>
            <a:r>
              <a:rPr dirty="0" err="1"/>
              <a:t>si</a:t>
            </a:r>
            <a:r>
              <a:rPr dirty="0"/>
              <a:t> </a:t>
            </a:r>
            <a:r>
              <a:rPr dirty="0" err="1"/>
              <a:t>algún</a:t>
            </a:r>
            <a:r>
              <a:rPr dirty="0"/>
              <a:t> </a:t>
            </a:r>
            <a:r>
              <a:rPr dirty="0" err="1"/>
              <a:t>cambio</a:t>
            </a:r>
            <a:r>
              <a:rPr dirty="0"/>
              <a:t> </a:t>
            </a:r>
            <a:r>
              <a:rPr dirty="0" err="1"/>
              <a:t>en</a:t>
            </a:r>
            <a:r>
              <a:rPr dirty="0"/>
              <a:t> </a:t>
            </a:r>
            <a:r>
              <a:rPr dirty="0" err="1"/>
              <a:t>el</a:t>
            </a:r>
            <a:r>
              <a:rPr dirty="0"/>
              <a:t> </a:t>
            </a:r>
            <a:r>
              <a:rPr dirty="0" err="1"/>
              <a:t>formulario</a:t>
            </a:r>
            <a:r>
              <a:rPr dirty="0"/>
              <a:t> </a:t>
            </a:r>
            <a:r>
              <a:rPr dirty="0" err="1"/>
              <a:t>afecta</a:t>
            </a:r>
            <a:r>
              <a:rPr dirty="0"/>
              <a:t> a </a:t>
            </a:r>
            <a:r>
              <a:rPr dirty="0" err="1"/>
              <a:t>los</a:t>
            </a:r>
            <a:r>
              <a:rPr dirty="0"/>
              <a:t> </a:t>
            </a:r>
            <a:r>
              <a:rPr dirty="0" err="1"/>
              <a:t>medicamentos</a:t>
            </a:r>
            <a:r>
              <a:rPr dirty="0"/>
              <a:t> </a:t>
            </a:r>
            <a:r>
              <a:rPr dirty="0" err="1"/>
              <a:t>que</a:t>
            </a:r>
            <a:r>
              <a:rPr dirty="0"/>
              <a:t> </a:t>
            </a:r>
            <a:r>
              <a:rPr dirty="0" err="1"/>
              <a:t>está</a:t>
            </a:r>
            <a:r>
              <a:rPr dirty="0"/>
              <a:t> </a:t>
            </a:r>
            <a:r>
              <a:rPr dirty="0" err="1"/>
              <a:t>tomando</a:t>
            </a:r>
            <a:r>
              <a:rPr dirty="0"/>
              <a:t>. </a:t>
            </a:r>
            <a:r>
              <a:rPr dirty="0" err="1"/>
              <a:t>Además</a:t>
            </a:r>
            <a:r>
              <a:rPr dirty="0"/>
              <a:t>, </a:t>
            </a:r>
            <a:r>
              <a:rPr dirty="0" err="1"/>
              <a:t>los</a:t>
            </a:r>
            <a:r>
              <a:rPr dirty="0"/>
              <a:t> planes </a:t>
            </a:r>
            <a:r>
              <a:rPr dirty="0" err="1"/>
              <a:t>pueden</a:t>
            </a:r>
            <a:r>
              <a:rPr dirty="0"/>
              <a:t> </a:t>
            </a:r>
            <a:r>
              <a:rPr dirty="0" err="1"/>
              <a:t>tener</a:t>
            </a:r>
            <a:r>
              <a:rPr dirty="0"/>
              <a:t> </a:t>
            </a:r>
            <a:r>
              <a:rPr dirty="0" err="1"/>
              <a:t>farmacias</a:t>
            </a:r>
            <a:r>
              <a:rPr dirty="0"/>
              <a:t> </a:t>
            </a:r>
            <a:r>
              <a:rPr dirty="0" err="1"/>
              <a:t>preferidas</a:t>
            </a:r>
            <a:r>
              <a:rPr dirty="0"/>
              <a:t>. Si </a:t>
            </a:r>
            <a:r>
              <a:rPr dirty="0" err="1"/>
              <a:t>utiliza</a:t>
            </a:r>
            <a:r>
              <a:rPr dirty="0"/>
              <a:t> </a:t>
            </a:r>
            <a:r>
              <a:rPr dirty="0" err="1"/>
              <a:t>una</a:t>
            </a:r>
            <a:r>
              <a:rPr dirty="0"/>
              <a:t> </a:t>
            </a:r>
            <a:r>
              <a:rPr dirty="0" err="1"/>
              <a:t>farmacia</a:t>
            </a:r>
            <a:r>
              <a:rPr dirty="0"/>
              <a:t> </a:t>
            </a:r>
            <a:r>
              <a:rPr dirty="0" err="1"/>
              <a:t>preferida</a:t>
            </a:r>
            <a:r>
              <a:rPr dirty="0"/>
              <a:t>, sus </a:t>
            </a:r>
            <a:r>
              <a:rPr dirty="0" err="1"/>
              <a:t>costos</a:t>
            </a:r>
            <a:r>
              <a:rPr dirty="0"/>
              <a:t> de </a:t>
            </a:r>
            <a:r>
              <a:rPr dirty="0" err="1"/>
              <a:t>bolsillo</a:t>
            </a:r>
            <a:r>
              <a:rPr dirty="0"/>
              <a:t> </a:t>
            </a:r>
            <a:r>
              <a:rPr dirty="0" err="1"/>
              <a:t>pueden</a:t>
            </a:r>
            <a:r>
              <a:rPr dirty="0"/>
              <a:t> ser </a:t>
            </a:r>
            <a:r>
              <a:rPr dirty="0" err="1"/>
              <a:t>más</a:t>
            </a:r>
            <a:r>
              <a:rPr dirty="0"/>
              <a:t> </a:t>
            </a:r>
            <a:r>
              <a:rPr dirty="0" err="1"/>
              <a:t>bajos</a:t>
            </a:r>
            <a:r>
              <a:rPr dirty="0"/>
              <a:t>.</a:t>
            </a:r>
          </a:p>
          <a:p>
            <a:pPr marL="0" indent="0" defTabSz="966612">
              <a:spcBef>
                <a:spcPts val="0"/>
              </a:spcBef>
              <a:spcAft>
                <a:spcPts val="300"/>
              </a:spcAft>
              <a:buNone/>
              <a:defRPr sz="900">
                <a:solidFill>
                  <a:prstClr val="black"/>
                </a:solidFill>
                <a:latin typeface="Arial" panose="020B0604020202020204" pitchFamily="34" charset="0"/>
                <a:cs typeface="Arial" panose="020B0604020202020204" pitchFamily="34" charset="0"/>
              </a:defRPr>
            </a:pPr>
            <a:r>
              <a:rPr b="1" dirty="0"/>
              <a:t>Las personas con </a:t>
            </a:r>
            <a:r>
              <a:rPr b="1" dirty="0" err="1"/>
              <a:t>ingresos</a:t>
            </a:r>
            <a:r>
              <a:rPr b="1" dirty="0"/>
              <a:t> y </a:t>
            </a:r>
            <a:r>
              <a:rPr b="1" dirty="0" err="1"/>
              <a:t>recursos</a:t>
            </a:r>
            <a:r>
              <a:rPr b="1" dirty="0"/>
              <a:t> </a:t>
            </a:r>
            <a:r>
              <a:rPr b="1" dirty="0" err="1"/>
              <a:t>limitados</a:t>
            </a:r>
            <a:r>
              <a:rPr b="1" dirty="0"/>
              <a:t> </a:t>
            </a:r>
            <a:r>
              <a:rPr b="1" dirty="0" err="1"/>
              <a:t>pueden</a:t>
            </a:r>
            <a:r>
              <a:rPr b="1" dirty="0"/>
              <a:t> </a:t>
            </a:r>
            <a:r>
              <a:rPr b="1" dirty="0" err="1"/>
              <a:t>obtener</a:t>
            </a:r>
            <a:r>
              <a:rPr b="1" dirty="0"/>
              <a:t> </a:t>
            </a:r>
            <a:r>
              <a:rPr b="1" dirty="0" err="1"/>
              <a:t>ayuda</a:t>
            </a:r>
            <a:r>
              <a:rPr b="1" dirty="0"/>
              <a:t> </a:t>
            </a:r>
            <a:r>
              <a:rPr b="1" dirty="0" err="1"/>
              <a:t>adicional</a:t>
            </a:r>
            <a:r>
              <a:rPr b="1" dirty="0"/>
              <a:t> para </a:t>
            </a:r>
            <a:r>
              <a:rPr b="1" dirty="0" err="1"/>
              <a:t>pagar</a:t>
            </a:r>
            <a:r>
              <a:rPr b="1" dirty="0"/>
              <a:t> sus </a:t>
            </a:r>
            <a:r>
              <a:rPr b="1" dirty="0" err="1"/>
              <a:t>costos</a:t>
            </a:r>
            <a:r>
              <a:rPr b="1" dirty="0"/>
              <a:t> de </a:t>
            </a:r>
            <a:r>
              <a:rPr b="1" dirty="0" err="1"/>
              <a:t>medicamentos</a:t>
            </a:r>
            <a:r>
              <a:rPr b="1" dirty="0"/>
              <a:t> de Medicare. </a:t>
            </a:r>
            <a:r>
              <a:rPr dirty="0"/>
              <a:t>Para </a:t>
            </a:r>
            <a:r>
              <a:rPr dirty="0" err="1"/>
              <a:t>obtener</a:t>
            </a:r>
            <a:r>
              <a:rPr dirty="0"/>
              <a:t> </a:t>
            </a:r>
            <a:r>
              <a:rPr dirty="0" err="1"/>
              <a:t>más</a:t>
            </a:r>
            <a:r>
              <a:rPr dirty="0"/>
              <a:t> </a:t>
            </a:r>
            <a:r>
              <a:rPr dirty="0" err="1"/>
              <a:t>información</a:t>
            </a:r>
            <a:r>
              <a:rPr dirty="0"/>
              <a:t> </a:t>
            </a:r>
            <a:r>
              <a:rPr dirty="0" err="1"/>
              <a:t>sobre</a:t>
            </a:r>
            <a:r>
              <a:rPr dirty="0"/>
              <a:t> la </a:t>
            </a:r>
            <a:r>
              <a:rPr lang="en-US" dirty="0"/>
              <a:t>A</a:t>
            </a:r>
            <a:r>
              <a:rPr dirty="0"/>
              <a:t>yuda </a:t>
            </a:r>
            <a:r>
              <a:rPr lang="en-US" dirty="0" err="1"/>
              <a:t>A</a:t>
            </a:r>
            <a:r>
              <a:rPr dirty="0" err="1"/>
              <a:t>dicional</a:t>
            </a:r>
            <a:r>
              <a:rPr dirty="0"/>
              <a:t>, </a:t>
            </a:r>
            <a:r>
              <a:rPr dirty="0" err="1"/>
              <a:t>visite</a:t>
            </a:r>
            <a:r>
              <a:rPr dirty="0"/>
              <a:t> </a:t>
            </a:r>
            <a:r>
              <a:rPr lang="en-US" u="sng" dirty="0"/>
              <a:t>https://es.medicare.gov/basics/costs/help/drug-costs</a:t>
            </a:r>
            <a:endParaRPr lang="en-US" sz="900" u="sng" dirty="0">
              <a:solidFill>
                <a:prstClr val="black"/>
              </a:solidFill>
              <a:latin typeface="Arial" panose="020B0604020202020204" pitchFamily="34" charset="0"/>
              <a:cs typeface="Arial" panose="020B0604020202020204" pitchFamily="34" charset="0"/>
              <a:hlinkClick r:id="rId5"/>
            </a:endParaRPr>
          </a:p>
        </p:txBody>
      </p:sp>
    </p:spTree>
    <p:extLst>
      <p:ext uri="{BB962C8B-B14F-4D97-AF65-F5344CB8AC3E}">
        <p14:creationId xmlns:p14="http://schemas.microsoft.com/office/powerpoint/2010/main" val="3062179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03320"/>
            <a:ext cx="5778500" cy="5734878"/>
          </a:xfrm>
        </p:spPr>
        <p:txBody>
          <a:bodyPr/>
          <a:lstStyle/>
          <a:p>
            <a:pPr marL="241300" indent="-241300" defTabSz="966612">
              <a:spcBef>
                <a:spcPts val="0"/>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100" b="0">
              <a:latin typeface="Arial" panose="020B0604020202020204" pitchFamily="34" charset="0"/>
              <a:ea typeface="Calibri" panose="020F0502020204030204"/>
              <a:cs typeface="Arial" panose="020B0604020202020204" pitchFamily="34" charset="0"/>
            </a:endParaRPr>
          </a:p>
          <a:p>
            <a:pPr marL="241300" indent="-241300" defTabSz="966612">
              <a:spcBef>
                <a:spcPts val="0"/>
              </a:spcBef>
              <a:spcAft>
                <a:spcPts val="600"/>
              </a:spcAft>
              <a:buNone/>
              <a:defRPr sz="1100" b="1">
                <a:latin typeface="Arial" panose="020B0604020202020204" pitchFamily="34" charset="0"/>
                <a:cs typeface="Arial" panose="020B0604020202020204" pitchFamily="34" charset="0"/>
              </a:defRPr>
            </a:pPr>
            <a:r>
              <a:rPr err="1"/>
              <a:t>Notas</a:t>
            </a:r>
            <a:r>
              <a:t> del </a:t>
            </a:r>
            <a:r>
              <a:rPr err="1"/>
              <a:t>presentador</a:t>
            </a:r>
            <a:endParaRPr sz="1100" b="1">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sz="1100">
                <a:latin typeface="Arial" panose="020B0604020202020204" pitchFamily="34" charset="0"/>
                <a:cs typeface="Arial" panose="020B0604020202020204" pitchFamily="34" charset="0"/>
              </a:defRPr>
            </a:pPr>
            <a:r>
              <a:t>Sus </a:t>
            </a:r>
            <a:r>
              <a:rPr err="1"/>
              <a:t>costos</a:t>
            </a:r>
            <a:r>
              <a:t> de </a:t>
            </a:r>
            <a:r>
              <a:rPr err="1"/>
              <a:t>medicamentos</a:t>
            </a:r>
            <a:r>
              <a:t> </a:t>
            </a:r>
            <a:r>
              <a:rPr err="1"/>
              <a:t>variarán</a:t>
            </a:r>
            <a:r>
              <a:t> </a:t>
            </a:r>
            <a:r>
              <a:rPr err="1"/>
              <a:t>según</a:t>
            </a:r>
            <a:r>
              <a:t> </a:t>
            </a:r>
            <a:r>
              <a:rPr err="1"/>
              <a:t>el</a:t>
            </a:r>
            <a:r>
              <a:t> plan </a:t>
            </a:r>
            <a:r>
              <a:rPr err="1"/>
              <a:t>que</a:t>
            </a:r>
            <a:r>
              <a:t> </a:t>
            </a:r>
            <a:r>
              <a:rPr err="1"/>
              <a:t>elija</a:t>
            </a:r>
            <a:r>
              <a:t>. </a:t>
            </a:r>
            <a:r>
              <a:rPr err="1"/>
              <a:t>Recuerde</a:t>
            </a:r>
            <a:r>
              <a:t> </a:t>
            </a:r>
            <a:r>
              <a:rPr err="1"/>
              <a:t>que</a:t>
            </a:r>
            <a:r>
              <a:t> la </a:t>
            </a:r>
            <a:r>
              <a:rPr err="1"/>
              <a:t>cobertura</a:t>
            </a:r>
            <a:r>
              <a:t> y </a:t>
            </a:r>
            <a:r>
              <a:rPr err="1"/>
              <a:t>los</a:t>
            </a:r>
            <a:r>
              <a:t> </a:t>
            </a:r>
            <a:r>
              <a:rPr err="1"/>
              <a:t>costos</a:t>
            </a:r>
            <a:r>
              <a:t> del plan </a:t>
            </a:r>
            <a:r>
              <a:rPr err="1"/>
              <a:t>pueden</a:t>
            </a:r>
            <a:r>
              <a:t> </a:t>
            </a:r>
            <a:r>
              <a:rPr err="1"/>
              <a:t>cambiar</a:t>
            </a:r>
            <a:r>
              <a:t> </a:t>
            </a:r>
            <a:r>
              <a:rPr err="1"/>
              <a:t>cada</a:t>
            </a:r>
            <a:r>
              <a:t> </a:t>
            </a:r>
            <a:r>
              <a:rPr err="1"/>
              <a:t>año</a:t>
            </a:r>
            <a:r>
              <a:t>. Es </a:t>
            </a:r>
            <a:r>
              <a:rPr err="1"/>
              <a:t>posible</a:t>
            </a:r>
            <a:r>
              <a:t> </a:t>
            </a:r>
            <a:r>
              <a:rPr err="1"/>
              <a:t>que</a:t>
            </a:r>
            <a:r>
              <a:t> </a:t>
            </a:r>
            <a:r>
              <a:rPr err="1"/>
              <a:t>tenga</a:t>
            </a:r>
            <a:r>
              <a:t> </a:t>
            </a:r>
            <a:r>
              <a:rPr err="1"/>
              <a:t>que</a:t>
            </a:r>
            <a:r>
              <a:t> </a:t>
            </a:r>
            <a:r>
              <a:rPr err="1"/>
              <a:t>pagar</a:t>
            </a:r>
            <a:r>
              <a:t> </a:t>
            </a:r>
            <a:r>
              <a:rPr err="1"/>
              <a:t>una</a:t>
            </a:r>
            <a:r>
              <a:t> prima, un deducible, </a:t>
            </a:r>
            <a:r>
              <a:rPr err="1"/>
              <a:t>copagos</a:t>
            </a:r>
            <a:r>
              <a:t> o </a:t>
            </a:r>
            <a:r>
              <a:rPr err="1"/>
              <a:t>coseguro</a:t>
            </a:r>
            <a:r>
              <a:t> </a:t>
            </a:r>
            <a:r>
              <a:rPr err="1"/>
              <a:t>durante</a:t>
            </a:r>
            <a:r>
              <a:t> </a:t>
            </a:r>
            <a:r>
              <a:rPr err="1"/>
              <a:t>todo</a:t>
            </a:r>
            <a:r>
              <a:t> </a:t>
            </a:r>
            <a:r>
              <a:rPr err="1"/>
              <a:t>el</a:t>
            </a:r>
            <a:r>
              <a:t> </a:t>
            </a:r>
            <a:r>
              <a:rPr err="1"/>
              <a:t>año</a:t>
            </a:r>
            <a:r>
              <a:t>. </a:t>
            </a:r>
            <a:endParaRPr sz="1100">
              <a:latin typeface="Arial" panose="020B0604020202020204" pitchFamily="34" charset="0"/>
              <a:ea typeface="Calibri"/>
              <a:cs typeface="Arial" panose="020B0604020202020204" pitchFamily="34" charset="0"/>
            </a:endParaRPr>
          </a:p>
          <a:p>
            <a:pPr marL="241300" indent="-241300" defTabSz="966612">
              <a:spcBef>
                <a:spcPts val="0"/>
              </a:spcBef>
              <a:spcAft>
                <a:spcPts val="600"/>
              </a:spcAft>
              <a:buNone/>
              <a:defRPr sz="1100" b="1">
                <a:solidFill>
                  <a:prstClr val="black"/>
                </a:solidFill>
                <a:latin typeface="Arial" panose="020B0604020202020204" pitchFamily="34" charset="0"/>
                <a:cs typeface="Arial" panose="020B0604020202020204" pitchFamily="34" charset="0"/>
              </a:defRPr>
            </a:pPr>
            <a:r>
              <a:t>La </a:t>
            </a:r>
            <a:r>
              <a:rPr err="1"/>
              <a:t>mayoría</a:t>
            </a:r>
            <a:r>
              <a:t> de las personas </a:t>
            </a:r>
            <a:r>
              <a:rPr err="1"/>
              <a:t>pagarán</a:t>
            </a:r>
            <a:r>
              <a:t>:</a:t>
            </a:r>
            <a:endParaRPr sz="1100" b="1">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t>Una prima </a:t>
            </a:r>
            <a:r>
              <a:rPr err="1"/>
              <a:t>mensual</a:t>
            </a:r>
            <a:r>
              <a:t> (</a:t>
            </a:r>
            <a:r>
              <a:rPr err="1"/>
              <a:t>varía</a:t>
            </a:r>
            <a:r>
              <a:t> </a:t>
            </a:r>
            <a:r>
              <a:rPr err="1"/>
              <a:t>según</a:t>
            </a:r>
            <a:r>
              <a:t> </a:t>
            </a:r>
            <a:r>
              <a:rPr err="1"/>
              <a:t>el</a:t>
            </a:r>
            <a:r>
              <a:t> plan y </a:t>
            </a:r>
            <a:r>
              <a:rPr err="1"/>
              <a:t>los</a:t>
            </a:r>
            <a:r>
              <a:t> </a:t>
            </a:r>
            <a:r>
              <a:rPr err="1"/>
              <a:t>ingresos</a:t>
            </a:r>
            <a:r>
              <a:t>)</a:t>
            </a:r>
            <a:endParaRPr sz="110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t>Un deducible </a:t>
            </a:r>
            <a:r>
              <a:rPr err="1"/>
              <a:t>anual</a:t>
            </a:r>
            <a:r>
              <a:t> (</a:t>
            </a:r>
            <a:r>
              <a:rPr err="1"/>
              <a:t>si</a:t>
            </a:r>
            <a:r>
              <a:t> </a:t>
            </a:r>
            <a:r>
              <a:rPr err="1"/>
              <a:t>corresponde</a:t>
            </a:r>
            <a:r>
              <a:t>)</a:t>
            </a:r>
            <a:endParaRPr sz="110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0"/>
              </a:spcBef>
              <a:spcAft>
                <a:spcPts val="600"/>
              </a:spcAft>
              <a:defRPr sz="1100">
                <a:solidFill>
                  <a:prstClr val="black"/>
                </a:solidFill>
                <a:latin typeface="Arial" panose="020B0604020202020204" pitchFamily="34" charset="0"/>
                <a:cs typeface="Arial" panose="020B0604020202020204" pitchFamily="34" charset="0"/>
              </a:defRPr>
            </a:pPr>
            <a:r>
              <a:rPr err="1"/>
              <a:t>Copagos</a:t>
            </a:r>
            <a:r>
              <a:t> o </a:t>
            </a:r>
            <a:r>
              <a:rPr err="1"/>
              <a:t>coseguro</a:t>
            </a:r>
            <a:endParaRPr sz="1100">
              <a:solidFill>
                <a:prstClr val="black"/>
              </a:solidFill>
              <a:latin typeface="Arial" panose="020B0604020202020204" pitchFamily="34" charset="0"/>
              <a:ea typeface="Calibri"/>
              <a:cs typeface="Arial" panose="020B0604020202020204" pitchFamily="34" charset="0"/>
            </a:endParaRPr>
          </a:p>
          <a:p>
            <a:pPr marL="112395" indent="-112395" defTabSz="966612">
              <a:spcBef>
                <a:spcPts val="0"/>
              </a:spcBef>
              <a:spcAft>
                <a:spcPts val="600"/>
              </a:spcAft>
              <a:defRPr sz="1100">
                <a:latin typeface="Arial" panose="020B0604020202020204" pitchFamily="34" charset="0"/>
                <a:cs typeface="Arial" panose="020B0604020202020204" pitchFamily="34" charset="0"/>
              </a:defRPr>
            </a:pPr>
            <a:r>
              <a:rPr b="1" err="1"/>
              <a:t>Límites</a:t>
            </a:r>
            <a:r>
              <a:rPr b="1"/>
              <a:t> de </a:t>
            </a:r>
            <a:r>
              <a:rPr b="1" err="1"/>
              <a:t>costos</a:t>
            </a:r>
            <a:r>
              <a:rPr b="1"/>
              <a:t> de </a:t>
            </a:r>
            <a:r>
              <a:rPr b="1" err="1"/>
              <a:t>bolsillo</a:t>
            </a:r>
            <a:r>
              <a:rPr b="1"/>
              <a:t>. En 2026</a:t>
            </a:r>
            <a:r>
              <a:t>, </a:t>
            </a:r>
            <a:r>
              <a:rPr err="1"/>
              <a:t>todos</a:t>
            </a:r>
            <a:r>
              <a:t> </a:t>
            </a:r>
            <a:r>
              <a:rPr err="1"/>
              <a:t>los</a:t>
            </a:r>
            <a:r>
              <a:t> planes de Medicare </a:t>
            </a:r>
            <a:r>
              <a:rPr err="1"/>
              <a:t>incluirán</a:t>
            </a:r>
            <a:r>
              <a:t> un </a:t>
            </a:r>
            <a:r>
              <a:rPr err="1"/>
              <a:t>límite</a:t>
            </a:r>
            <a:r>
              <a:t> de $2,100 </a:t>
            </a:r>
            <a:r>
              <a:rPr err="1"/>
              <a:t>en</a:t>
            </a:r>
            <a:r>
              <a:t> lo </a:t>
            </a:r>
            <a:r>
              <a:rPr err="1"/>
              <a:t>que</a:t>
            </a:r>
            <a:r>
              <a:t> </a:t>
            </a:r>
            <a:r>
              <a:rPr err="1"/>
              <a:t>paga</a:t>
            </a:r>
            <a:r>
              <a:t> de </a:t>
            </a:r>
            <a:r>
              <a:rPr err="1"/>
              <a:t>su</a:t>
            </a:r>
            <a:r>
              <a:t> </a:t>
            </a:r>
            <a:r>
              <a:rPr err="1"/>
              <a:t>bolsillo</a:t>
            </a:r>
            <a:r>
              <a:t> </a:t>
            </a:r>
            <a:r>
              <a:rPr err="1"/>
              <a:t>por</a:t>
            </a:r>
            <a:r>
              <a:t> </a:t>
            </a:r>
            <a:r>
              <a:rPr err="1"/>
              <a:t>los</a:t>
            </a:r>
            <a:r>
              <a:t> </a:t>
            </a:r>
            <a:r>
              <a:rPr err="1"/>
              <a:t>medicamentos</a:t>
            </a:r>
            <a:r>
              <a:t> de la </a:t>
            </a:r>
            <a:r>
              <a:rPr err="1"/>
              <a:t>Parte</a:t>
            </a:r>
            <a:r>
              <a:t> D </a:t>
            </a:r>
            <a:r>
              <a:rPr err="1"/>
              <a:t>cubiertos</a:t>
            </a:r>
            <a:r>
              <a:t>. Si sus </a:t>
            </a:r>
            <a:r>
              <a:rPr err="1"/>
              <a:t>gastos</a:t>
            </a:r>
            <a:r>
              <a:t> de </a:t>
            </a:r>
            <a:r>
              <a:rPr err="1"/>
              <a:t>bolsillo</a:t>
            </a:r>
            <a:r>
              <a:t> </a:t>
            </a:r>
            <a:r>
              <a:rPr err="1"/>
              <a:t>en</a:t>
            </a:r>
            <a:r>
              <a:t> </a:t>
            </a:r>
            <a:r>
              <a:rPr err="1"/>
              <a:t>medicamentos</a:t>
            </a:r>
            <a:r>
              <a:t> de la </a:t>
            </a:r>
            <a:r>
              <a:rPr err="1"/>
              <a:t>Parte</a:t>
            </a:r>
            <a:r>
              <a:t> D </a:t>
            </a:r>
            <a:r>
              <a:rPr err="1"/>
              <a:t>cubiertos</a:t>
            </a:r>
            <a:r>
              <a:t> </a:t>
            </a:r>
            <a:r>
              <a:rPr err="1"/>
              <a:t>alcanzan</a:t>
            </a:r>
            <a:r>
              <a:t> </a:t>
            </a:r>
            <a:r>
              <a:rPr err="1"/>
              <a:t>los</a:t>
            </a:r>
            <a:r>
              <a:t> $2,100 (</a:t>
            </a:r>
            <a:r>
              <a:rPr err="1"/>
              <a:t>incluidos</a:t>
            </a:r>
            <a:r>
              <a:t> </a:t>
            </a:r>
            <a:r>
              <a:rPr err="1"/>
              <a:t>ciertos</a:t>
            </a:r>
            <a:r>
              <a:t> </a:t>
            </a:r>
            <a:r>
              <a:rPr err="1"/>
              <a:t>pagos</a:t>
            </a:r>
            <a:r>
              <a:t> </a:t>
            </a:r>
            <a:r>
              <a:rPr err="1"/>
              <a:t>realizados</a:t>
            </a:r>
            <a:r>
              <a:t> </a:t>
            </a:r>
            <a:r>
              <a:rPr err="1"/>
              <a:t>en</a:t>
            </a:r>
            <a:r>
              <a:t> </a:t>
            </a:r>
            <a:r>
              <a:rPr err="1"/>
              <a:t>su</a:t>
            </a:r>
            <a:r>
              <a:t> </a:t>
            </a:r>
            <a:r>
              <a:rPr err="1"/>
              <a:t>nombre</a:t>
            </a:r>
            <a:r>
              <a:t>, </a:t>
            </a:r>
            <a:r>
              <a:rPr err="1"/>
              <a:t>como</a:t>
            </a:r>
            <a:r>
              <a:t> a </a:t>
            </a:r>
            <a:r>
              <a:rPr err="1"/>
              <a:t>través</a:t>
            </a:r>
            <a:r>
              <a:t> del </a:t>
            </a:r>
            <a:r>
              <a:rPr err="1"/>
              <a:t>programa</a:t>
            </a:r>
            <a:r>
              <a:t> de </a:t>
            </a:r>
            <a:r>
              <a:rPr err="1"/>
              <a:t>ayuda</a:t>
            </a:r>
            <a:r>
              <a:t> </a:t>
            </a:r>
            <a:r>
              <a:rPr err="1"/>
              <a:t>adicional</a:t>
            </a:r>
            <a:r>
              <a:t>), </a:t>
            </a:r>
            <a:r>
              <a:rPr err="1"/>
              <a:t>obtendrá</a:t>
            </a:r>
            <a:r>
              <a:t> </a:t>
            </a:r>
            <a:r>
              <a:rPr err="1"/>
              <a:t>automáticamente</a:t>
            </a:r>
            <a:r>
              <a:t> “</a:t>
            </a:r>
            <a:r>
              <a:rPr err="1"/>
              <a:t>cobertura</a:t>
            </a:r>
            <a:r>
              <a:t> </a:t>
            </a:r>
            <a:r>
              <a:rPr err="1"/>
              <a:t>catastrófica</a:t>
            </a:r>
            <a:r>
              <a:t>”. Eso </a:t>
            </a:r>
            <a:r>
              <a:rPr err="1"/>
              <a:t>significa</a:t>
            </a:r>
            <a:r>
              <a:t> </a:t>
            </a:r>
            <a:r>
              <a:rPr err="1"/>
              <a:t>que</a:t>
            </a:r>
            <a:r>
              <a:t> no </a:t>
            </a:r>
            <a:r>
              <a:rPr err="1"/>
              <a:t>tendrá</a:t>
            </a:r>
            <a:r>
              <a:t> </a:t>
            </a:r>
            <a:r>
              <a:rPr err="1"/>
              <a:t>que</a:t>
            </a:r>
            <a:r>
              <a:t> </a:t>
            </a:r>
            <a:r>
              <a:rPr err="1"/>
              <a:t>pagar</a:t>
            </a:r>
            <a:r>
              <a:t> de </a:t>
            </a:r>
            <a:r>
              <a:rPr err="1"/>
              <a:t>su</a:t>
            </a:r>
            <a:r>
              <a:t> </a:t>
            </a:r>
            <a:r>
              <a:rPr err="1"/>
              <a:t>bolsillo</a:t>
            </a:r>
            <a:r>
              <a:t> </a:t>
            </a:r>
            <a:r>
              <a:rPr err="1"/>
              <a:t>por</a:t>
            </a:r>
            <a:r>
              <a:t> </a:t>
            </a:r>
            <a:r>
              <a:rPr err="1"/>
              <a:t>los</a:t>
            </a:r>
            <a:r>
              <a:t> </a:t>
            </a:r>
            <a:r>
              <a:rPr err="1"/>
              <a:t>medicamentos</a:t>
            </a:r>
            <a:r>
              <a:t> de la </a:t>
            </a:r>
            <a:r>
              <a:rPr err="1"/>
              <a:t>Parte</a:t>
            </a:r>
            <a:r>
              <a:t> D </a:t>
            </a:r>
            <a:r>
              <a:rPr err="1"/>
              <a:t>cubiertos</a:t>
            </a:r>
            <a:r>
              <a:t> </a:t>
            </a:r>
            <a:r>
              <a:rPr err="1"/>
              <a:t>durante</a:t>
            </a:r>
            <a:r>
              <a:t> </a:t>
            </a:r>
            <a:r>
              <a:rPr err="1"/>
              <a:t>el</a:t>
            </a:r>
            <a:r>
              <a:t> resto del </a:t>
            </a:r>
            <a:r>
              <a:rPr err="1"/>
              <a:t>año</a:t>
            </a:r>
            <a:r>
              <a:t> </a:t>
            </a:r>
            <a:r>
              <a:rPr err="1"/>
              <a:t>calendario</a:t>
            </a:r>
            <a:r>
              <a:t>. Si </a:t>
            </a:r>
            <a:r>
              <a:rPr err="1"/>
              <a:t>tiene</a:t>
            </a:r>
            <a:r>
              <a:t> un plan de Medicare con </a:t>
            </a:r>
            <a:r>
              <a:rPr err="1"/>
              <a:t>cobertura</a:t>
            </a:r>
            <a:r>
              <a:t> de </a:t>
            </a:r>
            <a:r>
              <a:rPr err="1"/>
              <a:t>medicamentos</a:t>
            </a:r>
            <a:r>
              <a:t>, compare </a:t>
            </a:r>
            <a:r>
              <a:rPr err="1"/>
              <a:t>los</a:t>
            </a:r>
            <a:r>
              <a:t> planes </a:t>
            </a:r>
            <a:r>
              <a:rPr err="1"/>
              <a:t>durante</a:t>
            </a:r>
            <a:r>
              <a:t> la </a:t>
            </a:r>
            <a:r>
              <a:rPr err="1"/>
              <a:t>inscripción</a:t>
            </a:r>
            <a:r>
              <a:t> </a:t>
            </a:r>
            <a:r>
              <a:rPr err="1"/>
              <a:t>abierta</a:t>
            </a:r>
            <a:r>
              <a:t> de Medicare (15 de </a:t>
            </a:r>
            <a:r>
              <a:rPr err="1"/>
              <a:t>octubre</a:t>
            </a:r>
            <a:r>
              <a:t>–7 de </a:t>
            </a:r>
            <a:r>
              <a:rPr err="1"/>
              <a:t>diciembre</a:t>
            </a:r>
            <a:r>
              <a:t>) para </a:t>
            </a:r>
            <a:r>
              <a:rPr err="1"/>
              <a:t>asegurarse</a:t>
            </a:r>
            <a:r>
              <a:t> de </a:t>
            </a:r>
            <a:r>
              <a:rPr err="1"/>
              <a:t>que</a:t>
            </a:r>
            <a:r>
              <a:t> </a:t>
            </a:r>
            <a:r>
              <a:rPr err="1"/>
              <a:t>su</a:t>
            </a:r>
            <a:r>
              <a:t> plan </a:t>
            </a:r>
            <a:r>
              <a:rPr err="1"/>
              <a:t>cubra</a:t>
            </a:r>
            <a:r>
              <a:t> </a:t>
            </a:r>
            <a:r>
              <a:rPr err="1"/>
              <a:t>los</a:t>
            </a:r>
            <a:r>
              <a:t> </a:t>
            </a:r>
            <a:r>
              <a:rPr err="1"/>
              <a:t>medicamentos</a:t>
            </a:r>
            <a:r>
              <a:t> </a:t>
            </a:r>
            <a:r>
              <a:rPr err="1"/>
              <a:t>que</a:t>
            </a:r>
            <a:r>
              <a:t> </a:t>
            </a:r>
            <a:r>
              <a:rPr err="1"/>
              <a:t>toma</a:t>
            </a:r>
            <a:r>
              <a:t> y </a:t>
            </a:r>
            <a:r>
              <a:rPr err="1"/>
              <a:t>satisfaga</a:t>
            </a:r>
            <a:r>
              <a:t> sus </a:t>
            </a:r>
            <a:r>
              <a:rPr err="1"/>
              <a:t>necesidades</a:t>
            </a:r>
            <a:r>
              <a:t>.</a:t>
            </a:r>
            <a:endParaRPr sz="1100">
              <a:latin typeface="Arial" panose="020B0604020202020204" pitchFamily="34" charset="0"/>
              <a:ea typeface="Calibri"/>
              <a:cs typeface="Arial" panose="020B0604020202020204" pitchFamily="34" charset="0"/>
            </a:endParaRPr>
          </a:p>
          <a:p>
            <a:pPr marL="0" marR="0" lvl="0" indent="0" algn="l" defTabSz="966612" rtl="0" eaLnBrk="1" fontAlgn="auto" latinLnBrk="0" hangingPunct="1">
              <a:spcBef>
                <a:spcPts val="0"/>
              </a:spcBef>
              <a:spcAft>
                <a:spcPts val="600"/>
              </a:spcAft>
              <a:buClrTx/>
              <a:buSzTx/>
              <a:buFont typeface="Wingdings" panose="05000000000000000000" pitchFamily="2" charset="2"/>
              <a:buNone/>
              <a:tabLst/>
              <a:defRPr sz="1100">
                <a:solidFill>
                  <a:prstClr val="black"/>
                </a:solidFill>
                <a:latin typeface="Arial" panose="020B0604020202020204" pitchFamily="34" charset="0"/>
                <a:cs typeface="Arial" panose="020B0604020202020204" pitchFamily="34" charset="0"/>
              </a:defRPr>
            </a:pPr>
            <a:r>
              <a:rPr b="1"/>
              <a:t>Si </a:t>
            </a:r>
            <a:r>
              <a:rPr b="1" err="1"/>
              <a:t>tiene</a:t>
            </a:r>
            <a:r>
              <a:rPr b="1"/>
              <a:t> </a:t>
            </a:r>
            <a:r>
              <a:rPr b="1" err="1"/>
              <a:t>ingresos</a:t>
            </a:r>
            <a:r>
              <a:rPr b="1"/>
              <a:t> y </a:t>
            </a:r>
            <a:r>
              <a:rPr b="1" err="1"/>
              <a:t>recursos</a:t>
            </a:r>
            <a:r>
              <a:rPr b="1"/>
              <a:t> </a:t>
            </a:r>
            <a:r>
              <a:rPr b="1" err="1"/>
              <a:t>limitados</a:t>
            </a:r>
            <a:r>
              <a:rPr b="1"/>
              <a:t>, </a:t>
            </a:r>
            <a:r>
              <a:rPr err="1"/>
              <a:t>podría</a:t>
            </a:r>
            <a:r>
              <a:t> </a:t>
            </a:r>
            <a:r>
              <a:rPr err="1"/>
              <a:t>calificar</a:t>
            </a:r>
            <a:r>
              <a:t> para la </a:t>
            </a:r>
            <a:r>
              <a:rPr err="1"/>
              <a:t>ayuda</a:t>
            </a:r>
            <a:r>
              <a:t> </a:t>
            </a:r>
            <a:r>
              <a:rPr err="1"/>
              <a:t>adicional</a:t>
            </a:r>
            <a:r>
              <a:t> para </a:t>
            </a:r>
            <a:r>
              <a:rPr err="1"/>
              <a:t>pagar</a:t>
            </a:r>
            <a:r>
              <a:t> </a:t>
            </a:r>
            <a:r>
              <a:rPr err="1"/>
              <a:t>su</a:t>
            </a:r>
            <a:r>
              <a:t> </a:t>
            </a:r>
            <a:r>
              <a:rPr err="1"/>
              <a:t>cobertura</a:t>
            </a:r>
            <a:r>
              <a:t> de </a:t>
            </a:r>
            <a:r>
              <a:rPr err="1"/>
              <a:t>medicamentos</a:t>
            </a:r>
            <a:r>
              <a:t> (</a:t>
            </a:r>
            <a:r>
              <a:rPr err="1"/>
              <a:t>consulte</a:t>
            </a:r>
            <a:r>
              <a:t> </a:t>
            </a:r>
            <a:r>
              <a:rPr err="1"/>
              <a:t>el</a:t>
            </a:r>
            <a:r>
              <a:t> Tema 6).</a:t>
            </a:r>
            <a:endParaRPr sz="1100">
              <a:solidFill>
                <a:prstClr val="black"/>
              </a:solidFill>
              <a:latin typeface="Arial" panose="020B0604020202020204" pitchFamily="34" charset="0"/>
              <a:ea typeface="Calibri"/>
              <a:cs typeface="Arial" panose="020B0604020202020204" pitchFamily="34" charset="0"/>
            </a:endParaRPr>
          </a:p>
          <a:p>
            <a:pPr marL="0" lvl="0" indent="0" defTabSz="966612">
              <a:spcBef>
                <a:spcPts val="0"/>
              </a:spcBef>
              <a:spcAft>
                <a:spcPts val="600"/>
              </a:spcAft>
              <a:buNone/>
              <a:defRPr sz="1100">
                <a:solidFill>
                  <a:prstClr val="black"/>
                </a:solidFill>
                <a:latin typeface="Arial" panose="020B0604020202020204" pitchFamily="34" charset="0"/>
                <a:cs typeface="Arial" panose="020B0604020202020204" pitchFamily="34" charset="0"/>
              </a:defRPr>
            </a:pPr>
            <a:r>
              <a:t>Para </a:t>
            </a:r>
            <a:r>
              <a:rPr err="1"/>
              <a:t>obtener</a:t>
            </a:r>
            <a:r>
              <a:t> </a:t>
            </a:r>
            <a:r>
              <a:rPr err="1"/>
              <a:t>más</a:t>
            </a:r>
            <a:r>
              <a:t> </a:t>
            </a:r>
            <a:r>
              <a:rPr err="1"/>
              <a:t>información</a:t>
            </a:r>
            <a:r>
              <a:t> </a:t>
            </a:r>
            <a:r>
              <a:rPr err="1"/>
              <a:t>sobre</a:t>
            </a:r>
            <a:r>
              <a:t> </a:t>
            </a:r>
            <a:r>
              <a:rPr err="1"/>
              <a:t>los</a:t>
            </a:r>
            <a:r>
              <a:t> </a:t>
            </a:r>
            <a:r>
              <a:rPr err="1"/>
              <a:t>costos</a:t>
            </a:r>
            <a:r>
              <a:t> de la </a:t>
            </a:r>
            <a:r>
              <a:rPr err="1"/>
              <a:t>Parte</a:t>
            </a:r>
            <a:r>
              <a:t> D, </a:t>
            </a:r>
            <a:r>
              <a:rPr err="1"/>
              <a:t>visite</a:t>
            </a:r>
            <a:r>
              <a:t> </a:t>
            </a:r>
            <a:r>
              <a:rPr lang="en-US" u="sng"/>
              <a:t>https://es.medicare.gov/health-drug-plans/part-d/basics/costs</a:t>
            </a:r>
            <a:endParaRPr lang="en-US" sz="1100" u="sng">
              <a:solidFill>
                <a:prstClr val="black"/>
              </a:solidFill>
              <a:latin typeface="Arial" panose="020B0604020202020204" pitchFamily="34" charset="0"/>
              <a:ea typeface="Calibri"/>
              <a:cs typeface="Arial" panose="020B0604020202020204" pitchFamily="34" charset="0"/>
            </a:endParaRPr>
          </a:p>
          <a:p>
            <a:pPr marL="112395" marR="0" lvl="0" indent="-112395"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sz="1100">
                <a:latin typeface="Arial" panose="020B0604020202020204" pitchFamily="34" charset="0"/>
                <a:cs typeface="Arial" panose="020B0604020202020204" pitchFamily="34" charset="0"/>
              </a:defRPr>
            </a:pPr>
            <a:r>
              <a:rPr err="1"/>
              <a:t>Referencia</a:t>
            </a:r>
            <a:r>
              <a:t>:  </a:t>
            </a:r>
            <a:r>
              <a:rPr u="sng">
                <a:effectLst/>
                <a:hlinkClick r:id="rId3"/>
              </a:rPr>
              <a:t>CMS.gov/newsroom/press-releases/cms-releases-proposed-2026-payment-policy-updates-medicare-advantage-and-part-d-programs</a:t>
            </a:r>
            <a:r>
              <a:rPr>
                <a:effectLst/>
              </a:rPr>
              <a:t>  </a:t>
            </a:r>
          </a:p>
        </p:txBody>
      </p:sp>
    </p:spTree>
    <p:extLst>
      <p:ext uri="{BB962C8B-B14F-4D97-AF65-F5344CB8AC3E}">
        <p14:creationId xmlns:p14="http://schemas.microsoft.com/office/powerpoint/2010/main" val="25865644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62000" y="3632200"/>
            <a:ext cx="5778500" cy="5821901"/>
          </a:xfrm>
        </p:spPr>
        <p:txBody>
          <a:bodyPr/>
          <a:lstStyle/>
          <a:p>
            <a:pPr marL="0" indent="0" defTabSz="966612">
              <a:spcBef>
                <a:spcPts val="634"/>
              </a:spcBef>
              <a:spcAft>
                <a:spcPts val="300"/>
              </a:spcAft>
              <a:buNone/>
              <a:defRPr sz="10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lvl="0" indent="0">
              <a:spcBef>
                <a:spcPts val="0"/>
              </a:spcBef>
              <a:spcAft>
                <a:spcPts val="300"/>
              </a:spcAft>
              <a:buNone/>
              <a:defRPr sz="1000">
                <a:latin typeface="Arial" panose="020B0604020202020204" pitchFamily="34" charset="0"/>
                <a:cs typeface="Arial" panose="020B0604020202020204" pitchFamily="34" charset="0"/>
              </a:defRPr>
            </a:pPr>
            <a:r>
              <a:rPr dirty="0"/>
              <a:t>La </a:t>
            </a:r>
            <a:r>
              <a:rPr dirty="0" err="1"/>
              <a:t>mayoría</a:t>
            </a:r>
            <a:r>
              <a:rPr dirty="0"/>
              <a:t> de las personas </a:t>
            </a:r>
            <a:r>
              <a:rPr dirty="0" err="1"/>
              <a:t>pagará</a:t>
            </a:r>
            <a:r>
              <a:rPr dirty="0"/>
              <a:t> </a:t>
            </a:r>
            <a:r>
              <a:rPr dirty="0" err="1"/>
              <a:t>el</a:t>
            </a:r>
            <a:r>
              <a:rPr dirty="0"/>
              <a:t> </a:t>
            </a:r>
            <a:r>
              <a:rPr dirty="0" err="1"/>
              <a:t>monto</a:t>
            </a:r>
            <a:r>
              <a:rPr dirty="0"/>
              <a:t> </a:t>
            </a:r>
            <a:r>
              <a:rPr dirty="0" err="1"/>
              <a:t>estándar</a:t>
            </a:r>
            <a:r>
              <a:rPr dirty="0"/>
              <a:t> de la prima </a:t>
            </a:r>
            <a:r>
              <a:rPr dirty="0" err="1"/>
              <a:t>por</a:t>
            </a:r>
            <a:r>
              <a:rPr dirty="0"/>
              <a:t> la </a:t>
            </a:r>
            <a:r>
              <a:rPr dirty="0" err="1"/>
              <a:t>cobertura</a:t>
            </a:r>
            <a:r>
              <a:rPr dirty="0"/>
              <a:t> de </a:t>
            </a:r>
            <a:r>
              <a:rPr dirty="0" err="1"/>
              <a:t>medicamentos</a:t>
            </a:r>
            <a:r>
              <a:rPr dirty="0"/>
              <a:t>. Si sus </a:t>
            </a:r>
            <a:r>
              <a:rPr dirty="0" err="1"/>
              <a:t>ingresos</a:t>
            </a:r>
            <a:r>
              <a:rPr dirty="0"/>
              <a:t> </a:t>
            </a:r>
            <a:r>
              <a:rPr dirty="0" err="1"/>
              <a:t>brutos</a:t>
            </a:r>
            <a:r>
              <a:rPr dirty="0"/>
              <a:t> </a:t>
            </a:r>
            <a:r>
              <a:rPr dirty="0" err="1"/>
              <a:t>ajustados</a:t>
            </a:r>
            <a:r>
              <a:rPr dirty="0"/>
              <a:t> </a:t>
            </a:r>
            <a:r>
              <a:rPr dirty="0" err="1"/>
              <a:t>modificados</a:t>
            </a:r>
            <a:r>
              <a:rPr dirty="0"/>
              <a:t> (MAGI) de </a:t>
            </a:r>
            <a:r>
              <a:rPr dirty="0" err="1"/>
              <a:t>hace</a:t>
            </a:r>
            <a:r>
              <a:rPr dirty="0"/>
              <a:t> 2 </a:t>
            </a:r>
            <a:r>
              <a:rPr dirty="0" err="1"/>
              <a:t>años</a:t>
            </a:r>
            <a:r>
              <a:rPr dirty="0"/>
              <a:t> </a:t>
            </a:r>
            <a:r>
              <a:rPr dirty="0" err="1"/>
              <a:t>fueron</a:t>
            </a:r>
            <a:r>
              <a:rPr dirty="0"/>
              <a:t> superior a un </a:t>
            </a:r>
            <a:r>
              <a:rPr dirty="0" err="1"/>
              <a:t>cierto</a:t>
            </a:r>
            <a:r>
              <a:rPr dirty="0"/>
              <a:t> </a:t>
            </a:r>
            <a:r>
              <a:rPr dirty="0" err="1"/>
              <a:t>monto</a:t>
            </a:r>
            <a:r>
              <a:rPr dirty="0"/>
              <a:t>, también </a:t>
            </a:r>
            <a:r>
              <a:rPr dirty="0" err="1"/>
              <a:t>podría</a:t>
            </a:r>
            <a:r>
              <a:rPr dirty="0"/>
              <a:t> </a:t>
            </a:r>
            <a:r>
              <a:rPr dirty="0" err="1"/>
              <a:t>pagar</a:t>
            </a:r>
            <a:r>
              <a:rPr dirty="0"/>
              <a:t> un </a:t>
            </a:r>
            <a:r>
              <a:rPr dirty="0" err="1">
                <a:solidFill>
                  <a:prstClr val="black"/>
                </a:solidFill>
              </a:rPr>
              <a:t>Importe</a:t>
            </a:r>
            <a:r>
              <a:rPr dirty="0">
                <a:solidFill>
                  <a:prstClr val="black"/>
                </a:solidFill>
              </a:rPr>
              <a:t> de </a:t>
            </a:r>
            <a:r>
              <a:rPr dirty="0" err="1">
                <a:solidFill>
                  <a:prstClr val="black"/>
                </a:solidFill>
              </a:rPr>
              <a:t>Ajuste</a:t>
            </a:r>
            <a:r>
              <a:rPr dirty="0">
                <a:solidFill>
                  <a:prstClr val="black"/>
                </a:solidFill>
              </a:rPr>
              <a:t> </a:t>
            </a:r>
            <a:r>
              <a:rPr dirty="0" err="1">
                <a:solidFill>
                  <a:prstClr val="black"/>
                </a:solidFill>
              </a:rPr>
              <a:t>Mensual</a:t>
            </a:r>
            <a:r>
              <a:rPr dirty="0">
                <a:solidFill>
                  <a:prstClr val="black"/>
                </a:solidFill>
              </a:rPr>
              <a:t> </a:t>
            </a:r>
            <a:r>
              <a:rPr dirty="0" err="1">
                <a:solidFill>
                  <a:prstClr val="black"/>
                </a:solidFill>
              </a:rPr>
              <a:t>Relacionado</a:t>
            </a:r>
            <a:r>
              <a:rPr dirty="0">
                <a:solidFill>
                  <a:prstClr val="black"/>
                </a:solidFill>
              </a:rPr>
              <a:t> con </a:t>
            </a:r>
            <a:r>
              <a:rPr dirty="0" err="1">
                <a:solidFill>
                  <a:prstClr val="black"/>
                </a:solidFill>
              </a:rPr>
              <a:t>los</a:t>
            </a:r>
            <a:r>
              <a:rPr dirty="0">
                <a:solidFill>
                  <a:prstClr val="black"/>
                </a:solidFill>
              </a:rPr>
              <a:t> </a:t>
            </a:r>
            <a:r>
              <a:rPr dirty="0" err="1">
                <a:solidFill>
                  <a:prstClr val="black"/>
                </a:solidFill>
              </a:rPr>
              <a:t>Ingresos</a:t>
            </a:r>
            <a:r>
              <a:rPr dirty="0">
                <a:solidFill>
                  <a:prstClr val="black"/>
                </a:solidFill>
              </a:rPr>
              <a:t> (</a:t>
            </a:r>
            <a:r>
              <a:rPr dirty="0"/>
              <a:t>IRMAA). </a:t>
            </a:r>
            <a:r>
              <a:rPr dirty="0" err="1"/>
              <a:t>Aproximadamente</a:t>
            </a:r>
            <a:r>
              <a:rPr dirty="0"/>
              <a:t> </a:t>
            </a:r>
            <a:r>
              <a:rPr dirty="0" err="1"/>
              <a:t>el</a:t>
            </a:r>
            <a:r>
              <a:rPr dirty="0"/>
              <a:t> 8</a:t>
            </a:r>
            <a:r>
              <a:rPr lang="en-US" dirty="0"/>
              <a:t>%</a:t>
            </a:r>
            <a:r>
              <a:rPr dirty="0"/>
              <a:t> de las personas con Medicare </a:t>
            </a:r>
            <a:r>
              <a:rPr dirty="0" err="1"/>
              <a:t>paga</a:t>
            </a:r>
            <a:r>
              <a:rPr dirty="0"/>
              <a:t> un IRMAA. </a:t>
            </a:r>
            <a:r>
              <a:rPr dirty="0">
                <a:solidFill>
                  <a:prstClr val="black"/>
                </a:solidFill>
              </a:rPr>
              <a:t>Las </a:t>
            </a:r>
            <a:r>
              <a:rPr dirty="0" err="1">
                <a:solidFill>
                  <a:prstClr val="black"/>
                </a:solidFill>
              </a:rPr>
              <a:t>primas</a:t>
            </a:r>
            <a:r>
              <a:rPr dirty="0">
                <a:solidFill>
                  <a:prstClr val="black"/>
                </a:solidFill>
              </a:rPr>
              <a:t> </a:t>
            </a:r>
            <a:r>
              <a:rPr dirty="0" err="1">
                <a:solidFill>
                  <a:prstClr val="black"/>
                </a:solidFill>
              </a:rPr>
              <a:t>totales</a:t>
            </a:r>
            <a:r>
              <a:rPr dirty="0">
                <a:solidFill>
                  <a:prstClr val="black"/>
                </a:solidFill>
              </a:rPr>
              <a:t> de la </a:t>
            </a:r>
            <a:r>
              <a:rPr dirty="0" err="1">
                <a:solidFill>
                  <a:prstClr val="black"/>
                </a:solidFill>
              </a:rPr>
              <a:t>Parte</a:t>
            </a:r>
            <a:r>
              <a:rPr dirty="0">
                <a:solidFill>
                  <a:prstClr val="black"/>
                </a:solidFill>
              </a:rPr>
              <a:t> D de 2026 para las personas con </a:t>
            </a:r>
            <a:r>
              <a:rPr dirty="0" err="1">
                <a:solidFill>
                  <a:prstClr val="black"/>
                </a:solidFill>
              </a:rPr>
              <a:t>ingresos</a:t>
            </a:r>
            <a:r>
              <a:rPr dirty="0">
                <a:solidFill>
                  <a:prstClr val="black"/>
                </a:solidFill>
              </a:rPr>
              <a:t> </a:t>
            </a:r>
            <a:r>
              <a:rPr dirty="0" err="1">
                <a:solidFill>
                  <a:prstClr val="black"/>
                </a:solidFill>
              </a:rPr>
              <a:t>más</a:t>
            </a:r>
            <a:r>
              <a:rPr dirty="0">
                <a:solidFill>
                  <a:prstClr val="black"/>
                </a:solidFill>
              </a:rPr>
              <a:t> altos se </a:t>
            </a:r>
            <a:r>
              <a:rPr dirty="0" err="1">
                <a:solidFill>
                  <a:prstClr val="black"/>
                </a:solidFill>
              </a:rPr>
              <a:t>muestran</a:t>
            </a:r>
            <a:r>
              <a:rPr dirty="0">
                <a:solidFill>
                  <a:prstClr val="black"/>
                </a:solidFill>
              </a:rPr>
              <a:t> a </a:t>
            </a:r>
            <a:r>
              <a:rPr dirty="0" err="1">
                <a:solidFill>
                  <a:prstClr val="black"/>
                </a:solidFill>
              </a:rPr>
              <a:t>continuación</a:t>
            </a:r>
            <a:r>
              <a:rPr dirty="0">
                <a:solidFill>
                  <a:prstClr val="black"/>
                </a:solidFill>
              </a:rPr>
              <a:t>.</a:t>
            </a:r>
          </a:p>
          <a:p>
            <a:pPr marL="0" indent="0">
              <a:spcBef>
                <a:spcPts val="0"/>
              </a:spcBef>
              <a:spcAft>
                <a:spcPts val="300"/>
              </a:spcAft>
              <a:buNone/>
              <a:defRPr sz="1000">
                <a:latin typeface="Arial" panose="020B0604020202020204" pitchFamily="34" charset="0"/>
                <a:cs typeface="Arial" panose="020B0604020202020204" pitchFamily="34" charset="0"/>
              </a:defRPr>
            </a:pPr>
            <a:r>
              <a:rPr dirty="0">
                <a:solidFill>
                  <a:prstClr val="black"/>
                </a:solidFill>
              </a:rPr>
              <a:t>La Ley de </a:t>
            </a:r>
            <a:r>
              <a:rPr dirty="0" err="1">
                <a:solidFill>
                  <a:prstClr val="black"/>
                </a:solidFill>
              </a:rPr>
              <a:t>Presupuesto</a:t>
            </a:r>
            <a:r>
              <a:rPr dirty="0">
                <a:solidFill>
                  <a:prstClr val="black"/>
                </a:solidFill>
              </a:rPr>
              <a:t> </a:t>
            </a:r>
            <a:r>
              <a:rPr dirty="0" err="1">
                <a:solidFill>
                  <a:prstClr val="black"/>
                </a:solidFill>
              </a:rPr>
              <a:t>Bipartidista</a:t>
            </a:r>
            <a:r>
              <a:rPr dirty="0">
                <a:solidFill>
                  <a:prstClr val="black"/>
                </a:solidFill>
              </a:rPr>
              <a:t> de 2018 </a:t>
            </a:r>
            <a:r>
              <a:rPr dirty="0" err="1">
                <a:solidFill>
                  <a:prstClr val="black"/>
                </a:solidFill>
              </a:rPr>
              <a:t>cambió</a:t>
            </a:r>
            <a:r>
              <a:rPr dirty="0">
                <a:solidFill>
                  <a:prstClr val="black"/>
                </a:solidFill>
              </a:rPr>
              <a:t> la </a:t>
            </a:r>
            <a:r>
              <a:rPr dirty="0" err="1">
                <a:solidFill>
                  <a:prstClr val="black"/>
                </a:solidFill>
              </a:rPr>
              <a:t>política</a:t>
            </a:r>
            <a:r>
              <a:rPr dirty="0">
                <a:solidFill>
                  <a:prstClr val="black"/>
                </a:solidFill>
              </a:rPr>
              <a:t> de </a:t>
            </a:r>
            <a:r>
              <a:rPr dirty="0" err="1">
                <a:solidFill>
                  <a:prstClr val="black"/>
                </a:solidFill>
              </a:rPr>
              <a:t>primas</a:t>
            </a:r>
            <a:r>
              <a:rPr dirty="0">
                <a:solidFill>
                  <a:prstClr val="black"/>
                </a:solidFill>
              </a:rPr>
              <a:t> </a:t>
            </a:r>
            <a:r>
              <a:rPr dirty="0" err="1">
                <a:solidFill>
                  <a:prstClr val="black"/>
                </a:solidFill>
              </a:rPr>
              <a:t>relacionadas</a:t>
            </a:r>
            <a:r>
              <a:rPr dirty="0">
                <a:solidFill>
                  <a:prstClr val="black"/>
                </a:solidFill>
              </a:rPr>
              <a:t> con </a:t>
            </a:r>
            <a:r>
              <a:rPr dirty="0" err="1">
                <a:solidFill>
                  <a:prstClr val="black"/>
                </a:solidFill>
              </a:rPr>
              <a:t>los</a:t>
            </a:r>
            <a:r>
              <a:rPr dirty="0">
                <a:solidFill>
                  <a:prstClr val="black"/>
                </a:solidFill>
              </a:rPr>
              <a:t> </a:t>
            </a:r>
            <a:r>
              <a:rPr dirty="0" err="1">
                <a:solidFill>
                  <a:prstClr val="black"/>
                </a:solidFill>
              </a:rPr>
              <a:t>ingresos</a:t>
            </a:r>
            <a:r>
              <a:rPr dirty="0">
                <a:solidFill>
                  <a:prstClr val="black"/>
                </a:solidFill>
              </a:rPr>
              <a:t> y </a:t>
            </a:r>
            <a:r>
              <a:rPr dirty="0" err="1">
                <a:solidFill>
                  <a:prstClr val="black"/>
                </a:solidFill>
              </a:rPr>
              <a:t>ajustó</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umbrales</a:t>
            </a:r>
            <a:r>
              <a:rPr dirty="0">
                <a:solidFill>
                  <a:prstClr val="black"/>
                </a:solidFill>
              </a:rPr>
              <a:t> de </a:t>
            </a:r>
            <a:r>
              <a:rPr dirty="0" err="1">
                <a:solidFill>
                  <a:prstClr val="black"/>
                </a:solidFill>
              </a:rPr>
              <a:t>ingresos</a:t>
            </a:r>
            <a:r>
              <a:rPr dirty="0">
                <a:solidFill>
                  <a:prstClr val="black"/>
                </a:solidFill>
              </a:rPr>
              <a:t> para </a:t>
            </a:r>
            <a:r>
              <a:rPr dirty="0" err="1">
                <a:solidFill>
                  <a:prstClr val="black"/>
                </a:solidFill>
              </a:rPr>
              <a:t>determinar</a:t>
            </a:r>
            <a:r>
              <a:rPr dirty="0">
                <a:solidFill>
                  <a:prstClr val="black"/>
                </a:solidFill>
              </a:rPr>
              <a:t> </a:t>
            </a:r>
            <a:r>
              <a:rPr dirty="0" err="1">
                <a:solidFill>
                  <a:prstClr val="black"/>
                </a:solidFill>
              </a:rPr>
              <a:t>el</a:t>
            </a:r>
            <a:r>
              <a:rPr dirty="0">
                <a:solidFill>
                  <a:prstClr val="black"/>
                </a:solidFill>
              </a:rPr>
              <a:t> IRMAA.</a:t>
            </a:r>
            <a:r>
              <a:rPr dirty="0">
                <a:solidFill>
                  <a:srgbClr val="FF0000"/>
                </a:solidFill>
              </a:rPr>
              <a:t> </a:t>
            </a:r>
            <a:r>
              <a:rPr dirty="0"/>
              <a:t>El IRMAA se </a:t>
            </a:r>
            <a:r>
              <a:rPr dirty="0" err="1"/>
              <a:t>ajusta</a:t>
            </a:r>
            <a:r>
              <a:rPr dirty="0"/>
              <a:t> </a:t>
            </a:r>
            <a:r>
              <a:rPr dirty="0" err="1"/>
              <a:t>cada</a:t>
            </a:r>
            <a:r>
              <a:rPr dirty="0"/>
              <a:t> </a:t>
            </a:r>
            <a:r>
              <a:rPr dirty="0" err="1"/>
              <a:t>año</a:t>
            </a:r>
            <a:r>
              <a:rPr dirty="0"/>
              <a:t>. Se </a:t>
            </a:r>
            <a:r>
              <a:rPr dirty="0" err="1"/>
              <a:t>calcula</a:t>
            </a:r>
            <a:r>
              <a:rPr dirty="0"/>
              <a:t> </a:t>
            </a:r>
            <a:r>
              <a:rPr dirty="0" err="1"/>
              <a:t>sobre</a:t>
            </a:r>
            <a:r>
              <a:rPr dirty="0"/>
              <a:t> la prima base </a:t>
            </a:r>
            <a:r>
              <a:rPr dirty="0" err="1"/>
              <a:t>nacional</a:t>
            </a:r>
            <a:r>
              <a:rPr dirty="0"/>
              <a:t> del </a:t>
            </a:r>
            <a:r>
              <a:rPr dirty="0" err="1"/>
              <a:t>beneficiario</a:t>
            </a:r>
            <a:r>
              <a:rPr dirty="0"/>
              <a:t>.</a:t>
            </a:r>
          </a:p>
          <a:p>
            <a:pPr marL="0" indent="0" defTabSz="1021718">
              <a:spcBef>
                <a:spcPts val="0"/>
              </a:spcBef>
              <a:spcAft>
                <a:spcPts val="300"/>
              </a:spcAft>
              <a:buNone/>
              <a:defRPr sz="1000" b="1">
                <a:solidFill>
                  <a:prstClr val="black"/>
                </a:solidFill>
                <a:latin typeface="Arial" panose="020B0604020202020204" pitchFamily="34" charset="0"/>
                <a:cs typeface="Arial" panose="020B0604020202020204" pitchFamily="34" charset="0"/>
              </a:defRPr>
            </a:pPr>
            <a:r>
              <a:rPr dirty="0"/>
              <a:t>Para 2026:</a:t>
            </a:r>
          </a:p>
          <a:p>
            <a:pPr marL="118813" indent="-118813" defTabSz="1021718">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err="1"/>
              <a:t>Usted</a:t>
            </a:r>
            <a:r>
              <a:rPr dirty="0"/>
              <a:t> </a:t>
            </a:r>
            <a:r>
              <a:rPr dirty="0" err="1"/>
              <a:t>paga</a:t>
            </a:r>
            <a:r>
              <a:rPr dirty="0"/>
              <a:t> solo la prima de </a:t>
            </a:r>
            <a:r>
              <a:rPr dirty="0" err="1"/>
              <a:t>su</a:t>
            </a:r>
            <a:r>
              <a:rPr dirty="0"/>
              <a:t> plan </a:t>
            </a:r>
            <a:r>
              <a:rPr dirty="0" err="1"/>
              <a:t>si</a:t>
            </a:r>
            <a:r>
              <a:rPr dirty="0"/>
              <a:t> sus </a:t>
            </a:r>
            <a:r>
              <a:rPr dirty="0" err="1"/>
              <a:t>ingresos</a:t>
            </a:r>
            <a:r>
              <a:rPr dirty="0"/>
              <a:t> </a:t>
            </a:r>
            <a:r>
              <a:rPr dirty="0" err="1"/>
              <a:t>anuales</a:t>
            </a:r>
            <a:r>
              <a:rPr dirty="0"/>
              <a:t> </a:t>
            </a:r>
            <a:r>
              <a:rPr dirty="0" err="1"/>
              <a:t>en</a:t>
            </a:r>
            <a:r>
              <a:rPr dirty="0"/>
              <a:t> 2024 </a:t>
            </a:r>
            <a:r>
              <a:rPr dirty="0" err="1"/>
              <a:t>fueron</a:t>
            </a:r>
            <a:r>
              <a:rPr dirty="0"/>
              <a:t> de $109,000 o </a:t>
            </a:r>
            <a:r>
              <a:rPr dirty="0" err="1"/>
              <a:t>menos</a:t>
            </a:r>
            <a:r>
              <a:rPr dirty="0"/>
              <a:t> para </a:t>
            </a:r>
            <a:r>
              <a:rPr dirty="0" err="1"/>
              <a:t>una</a:t>
            </a:r>
            <a:r>
              <a:rPr dirty="0"/>
              <a:t> persona, o de $218,000 o </a:t>
            </a:r>
            <a:r>
              <a:rPr dirty="0" err="1"/>
              <a:t>menos</a:t>
            </a:r>
            <a:r>
              <a:rPr dirty="0"/>
              <a:t> para </a:t>
            </a:r>
            <a:r>
              <a:rPr dirty="0" err="1"/>
              <a:t>una</a:t>
            </a:r>
            <a:r>
              <a:rPr dirty="0"/>
              <a:t> pareja </a:t>
            </a:r>
            <a:r>
              <a:rPr dirty="0" err="1"/>
              <a:t>casada</a:t>
            </a:r>
            <a:r>
              <a:rPr dirty="0"/>
              <a:t>.</a:t>
            </a:r>
          </a:p>
          <a:p>
            <a:pPr marL="118813" indent="-118813" defTabSz="1021718">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Si </a:t>
            </a:r>
            <a:r>
              <a:rPr dirty="0" err="1"/>
              <a:t>informó</a:t>
            </a:r>
            <a:r>
              <a:rPr dirty="0"/>
              <a:t> MAGI </a:t>
            </a:r>
            <a:r>
              <a:rPr dirty="0" err="1"/>
              <a:t>superiores</a:t>
            </a:r>
            <a:r>
              <a:rPr dirty="0"/>
              <a:t> a $109,000 y hasta $137,000, y </a:t>
            </a:r>
            <a:r>
              <a:rPr dirty="0" err="1"/>
              <a:t>presenta</a:t>
            </a:r>
            <a:r>
              <a:rPr dirty="0"/>
              <a:t> </a:t>
            </a:r>
            <a:r>
              <a:rPr dirty="0" err="1"/>
              <a:t>una</a:t>
            </a:r>
            <a:r>
              <a:rPr dirty="0"/>
              <a:t> </a:t>
            </a:r>
            <a:r>
              <a:rPr dirty="0" err="1"/>
              <a:t>declaración</a:t>
            </a:r>
            <a:r>
              <a:rPr dirty="0"/>
              <a:t> de </a:t>
            </a:r>
            <a:r>
              <a:rPr dirty="0" err="1"/>
              <a:t>impuestos</a:t>
            </a:r>
            <a:r>
              <a:rPr dirty="0"/>
              <a:t> individual, o </a:t>
            </a:r>
            <a:r>
              <a:rPr dirty="0" err="1"/>
              <a:t>presenta</a:t>
            </a:r>
            <a:r>
              <a:rPr dirty="0"/>
              <a:t> </a:t>
            </a:r>
            <a:r>
              <a:rPr dirty="0" err="1"/>
              <a:t>una</a:t>
            </a:r>
            <a:r>
              <a:rPr dirty="0"/>
              <a:t> </a:t>
            </a:r>
            <a:r>
              <a:rPr dirty="0" err="1"/>
              <a:t>declaración</a:t>
            </a:r>
            <a:r>
              <a:rPr dirty="0"/>
              <a:t> de </a:t>
            </a:r>
            <a:r>
              <a:rPr dirty="0" err="1"/>
              <a:t>impuestos</a:t>
            </a:r>
            <a:r>
              <a:rPr dirty="0"/>
              <a:t> </a:t>
            </a:r>
            <a:r>
              <a:rPr dirty="0" err="1"/>
              <a:t>conjunta</a:t>
            </a:r>
            <a:r>
              <a:rPr dirty="0"/>
              <a:t> con un </a:t>
            </a:r>
            <a:r>
              <a:rPr dirty="0" err="1"/>
              <a:t>ingreso</a:t>
            </a:r>
            <a:r>
              <a:rPr dirty="0"/>
              <a:t> superior a $218,000 y hasta $274,000, </a:t>
            </a:r>
            <a:r>
              <a:rPr dirty="0" err="1"/>
              <a:t>usted</a:t>
            </a:r>
            <a:r>
              <a:rPr dirty="0"/>
              <a:t> </a:t>
            </a:r>
            <a:r>
              <a:rPr dirty="0" err="1"/>
              <a:t>paga</a:t>
            </a:r>
            <a:r>
              <a:rPr dirty="0"/>
              <a:t> la prima de </a:t>
            </a:r>
            <a:r>
              <a:rPr dirty="0" err="1"/>
              <a:t>su</a:t>
            </a:r>
            <a:r>
              <a:rPr dirty="0"/>
              <a:t> plan y </a:t>
            </a:r>
            <a:r>
              <a:rPr dirty="0" err="1"/>
              <a:t>su</a:t>
            </a:r>
            <a:r>
              <a:rPr dirty="0"/>
              <a:t> IRMAA de $14.50.</a:t>
            </a:r>
          </a:p>
          <a:p>
            <a:pPr marL="118813" indent="-118813" defTabSz="1021718">
              <a:spcBef>
                <a:spcPts val="0"/>
              </a:spcBef>
              <a:spcAft>
                <a:spcPts val="300"/>
              </a:spcAft>
              <a:defRPr sz="1000">
                <a:latin typeface="Arial" panose="020B0604020202020204" pitchFamily="34" charset="0"/>
                <a:cs typeface="Arial" panose="020B0604020202020204" pitchFamily="34" charset="0"/>
              </a:defRPr>
            </a:pPr>
            <a:r>
              <a:rPr dirty="0"/>
              <a:t>Si </a:t>
            </a:r>
            <a:r>
              <a:rPr dirty="0" err="1"/>
              <a:t>informó</a:t>
            </a:r>
            <a:r>
              <a:rPr dirty="0"/>
              <a:t> MAGI </a:t>
            </a:r>
            <a:r>
              <a:rPr dirty="0" err="1"/>
              <a:t>superiores</a:t>
            </a:r>
            <a:r>
              <a:rPr dirty="0"/>
              <a:t> a $137,000 y hasta $171,000, y </a:t>
            </a:r>
            <a:r>
              <a:rPr dirty="0" err="1"/>
              <a:t>presenta</a:t>
            </a:r>
            <a:r>
              <a:rPr dirty="0"/>
              <a:t> </a:t>
            </a:r>
            <a:r>
              <a:rPr dirty="0" err="1"/>
              <a:t>una</a:t>
            </a:r>
            <a:r>
              <a:rPr dirty="0"/>
              <a:t> </a:t>
            </a:r>
            <a:r>
              <a:rPr dirty="0" err="1"/>
              <a:t>declaración</a:t>
            </a:r>
            <a:r>
              <a:rPr dirty="0"/>
              <a:t> de </a:t>
            </a:r>
            <a:r>
              <a:rPr dirty="0" err="1"/>
              <a:t>impuestos</a:t>
            </a:r>
            <a:r>
              <a:rPr dirty="0"/>
              <a:t> individual, o </a:t>
            </a:r>
            <a:r>
              <a:rPr dirty="0" err="1"/>
              <a:t>presenta</a:t>
            </a:r>
            <a:r>
              <a:rPr dirty="0"/>
              <a:t> </a:t>
            </a:r>
            <a:r>
              <a:rPr dirty="0" err="1"/>
              <a:t>una</a:t>
            </a:r>
            <a:r>
              <a:rPr dirty="0"/>
              <a:t> </a:t>
            </a:r>
            <a:r>
              <a:rPr dirty="0" err="1"/>
              <a:t>declaración</a:t>
            </a:r>
            <a:r>
              <a:rPr dirty="0"/>
              <a:t> de </a:t>
            </a:r>
            <a:r>
              <a:rPr dirty="0" err="1"/>
              <a:t>impuestos</a:t>
            </a:r>
            <a:r>
              <a:rPr dirty="0"/>
              <a:t> </a:t>
            </a:r>
            <a:r>
              <a:rPr dirty="0" err="1"/>
              <a:t>conjunta</a:t>
            </a:r>
            <a:r>
              <a:rPr dirty="0"/>
              <a:t> con un </a:t>
            </a:r>
            <a:r>
              <a:rPr dirty="0" err="1"/>
              <a:t>ingreso</a:t>
            </a:r>
            <a:r>
              <a:rPr dirty="0"/>
              <a:t> superior a $274,000 y hasta $342,000, </a:t>
            </a:r>
            <a:r>
              <a:rPr dirty="0" err="1"/>
              <a:t>usted</a:t>
            </a:r>
            <a:r>
              <a:rPr dirty="0"/>
              <a:t> </a:t>
            </a:r>
            <a:r>
              <a:rPr dirty="0" err="1"/>
              <a:t>paga</a:t>
            </a:r>
            <a:r>
              <a:rPr dirty="0"/>
              <a:t> la prima de </a:t>
            </a:r>
            <a:r>
              <a:rPr dirty="0" err="1"/>
              <a:t>su</a:t>
            </a:r>
            <a:r>
              <a:rPr dirty="0"/>
              <a:t> plan y </a:t>
            </a:r>
            <a:r>
              <a:rPr dirty="0" err="1"/>
              <a:t>su</a:t>
            </a:r>
            <a:r>
              <a:rPr dirty="0"/>
              <a:t> IRMAA de $37.50.</a:t>
            </a:r>
          </a:p>
          <a:p>
            <a:pPr marL="118813" indent="-118813" defTabSz="1021718">
              <a:spcBef>
                <a:spcPts val="0"/>
              </a:spcBef>
              <a:spcAft>
                <a:spcPts val="300"/>
              </a:spcAft>
              <a:defRPr sz="1000">
                <a:latin typeface="Arial" panose="020B0604020202020204" pitchFamily="34" charset="0"/>
                <a:cs typeface="Arial" panose="020B0604020202020204" pitchFamily="34" charset="0"/>
              </a:defRPr>
            </a:pPr>
            <a:r>
              <a:rPr dirty="0"/>
              <a:t>Si </a:t>
            </a:r>
            <a:r>
              <a:rPr dirty="0" err="1"/>
              <a:t>informó</a:t>
            </a:r>
            <a:r>
              <a:rPr dirty="0"/>
              <a:t> MAGI </a:t>
            </a:r>
            <a:r>
              <a:rPr dirty="0" err="1"/>
              <a:t>superiores</a:t>
            </a:r>
            <a:r>
              <a:rPr dirty="0"/>
              <a:t> a $171,000 y hasta $205,000, y </a:t>
            </a:r>
            <a:r>
              <a:rPr dirty="0" err="1"/>
              <a:t>presenta</a:t>
            </a:r>
            <a:r>
              <a:rPr dirty="0"/>
              <a:t> </a:t>
            </a:r>
            <a:r>
              <a:rPr dirty="0" err="1"/>
              <a:t>una</a:t>
            </a:r>
            <a:r>
              <a:rPr dirty="0"/>
              <a:t> </a:t>
            </a:r>
            <a:r>
              <a:rPr dirty="0" err="1"/>
              <a:t>declaración</a:t>
            </a:r>
            <a:r>
              <a:rPr dirty="0"/>
              <a:t> de </a:t>
            </a:r>
            <a:r>
              <a:rPr dirty="0" err="1"/>
              <a:t>impuestos</a:t>
            </a:r>
            <a:r>
              <a:rPr dirty="0"/>
              <a:t> individual, o </a:t>
            </a:r>
            <a:r>
              <a:rPr dirty="0" err="1"/>
              <a:t>presenta</a:t>
            </a:r>
            <a:r>
              <a:rPr dirty="0"/>
              <a:t> </a:t>
            </a:r>
            <a:r>
              <a:rPr dirty="0" err="1"/>
              <a:t>una</a:t>
            </a:r>
            <a:r>
              <a:rPr dirty="0"/>
              <a:t> </a:t>
            </a:r>
            <a:r>
              <a:rPr dirty="0" err="1"/>
              <a:t>declaración</a:t>
            </a:r>
            <a:r>
              <a:rPr dirty="0"/>
              <a:t> de </a:t>
            </a:r>
            <a:r>
              <a:rPr dirty="0" err="1"/>
              <a:t>impuestos</a:t>
            </a:r>
            <a:r>
              <a:rPr dirty="0"/>
              <a:t> </a:t>
            </a:r>
            <a:r>
              <a:rPr dirty="0" err="1"/>
              <a:t>conjunta</a:t>
            </a:r>
            <a:r>
              <a:rPr dirty="0"/>
              <a:t> con un </a:t>
            </a:r>
            <a:r>
              <a:rPr dirty="0" err="1"/>
              <a:t>ingreso</a:t>
            </a:r>
            <a:r>
              <a:rPr dirty="0"/>
              <a:t> superior a $342,000 y hasta $410,000, </a:t>
            </a:r>
            <a:r>
              <a:rPr dirty="0" err="1"/>
              <a:t>usted</a:t>
            </a:r>
            <a:r>
              <a:rPr dirty="0"/>
              <a:t> </a:t>
            </a:r>
            <a:r>
              <a:rPr dirty="0" err="1"/>
              <a:t>paga</a:t>
            </a:r>
            <a:r>
              <a:rPr dirty="0"/>
              <a:t> la prima de </a:t>
            </a:r>
            <a:r>
              <a:rPr dirty="0" err="1"/>
              <a:t>su</a:t>
            </a:r>
            <a:r>
              <a:rPr dirty="0"/>
              <a:t> plan y </a:t>
            </a:r>
            <a:r>
              <a:rPr dirty="0" err="1"/>
              <a:t>su</a:t>
            </a:r>
            <a:r>
              <a:rPr dirty="0"/>
              <a:t> IRMAA de $60.40.</a:t>
            </a:r>
          </a:p>
          <a:p>
            <a:pPr marL="118813" indent="-118813" defTabSz="1021718">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Si </a:t>
            </a:r>
            <a:r>
              <a:rPr dirty="0" err="1"/>
              <a:t>informó</a:t>
            </a:r>
            <a:r>
              <a:rPr dirty="0"/>
              <a:t> MAGI </a:t>
            </a:r>
            <a:r>
              <a:rPr dirty="0" err="1"/>
              <a:t>superiores</a:t>
            </a:r>
            <a:r>
              <a:rPr dirty="0"/>
              <a:t> a $205,000 y hasta $500,000, y </a:t>
            </a:r>
            <a:r>
              <a:rPr dirty="0" err="1"/>
              <a:t>presenta</a:t>
            </a:r>
            <a:r>
              <a:rPr dirty="0"/>
              <a:t> </a:t>
            </a:r>
            <a:r>
              <a:rPr dirty="0" err="1"/>
              <a:t>una</a:t>
            </a:r>
            <a:r>
              <a:rPr dirty="0"/>
              <a:t> </a:t>
            </a:r>
            <a:r>
              <a:rPr dirty="0" err="1"/>
              <a:t>declaración</a:t>
            </a:r>
            <a:r>
              <a:rPr dirty="0"/>
              <a:t> de </a:t>
            </a:r>
            <a:r>
              <a:rPr dirty="0" err="1"/>
              <a:t>impuestos</a:t>
            </a:r>
            <a:r>
              <a:rPr dirty="0"/>
              <a:t> individual, o </a:t>
            </a:r>
            <a:r>
              <a:rPr dirty="0" err="1"/>
              <a:t>presenta</a:t>
            </a:r>
            <a:r>
              <a:rPr dirty="0"/>
              <a:t> </a:t>
            </a:r>
            <a:r>
              <a:rPr dirty="0" err="1"/>
              <a:t>una</a:t>
            </a:r>
            <a:r>
              <a:rPr dirty="0"/>
              <a:t> </a:t>
            </a:r>
            <a:r>
              <a:rPr dirty="0" err="1"/>
              <a:t>declaración</a:t>
            </a:r>
            <a:r>
              <a:rPr dirty="0"/>
              <a:t> de </a:t>
            </a:r>
            <a:r>
              <a:rPr dirty="0" err="1"/>
              <a:t>impuestos</a:t>
            </a:r>
            <a:r>
              <a:rPr dirty="0"/>
              <a:t> </a:t>
            </a:r>
            <a:r>
              <a:rPr dirty="0" err="1"/>
              <a:t>conjunta</a:t>
            </a:r>
            <a:r>
              <a:rPr dirty="0"/>
              <a:t> con un </a:t>
            </a:r>
            <a:r>
              <a:rPr dirty="0" err="1"/>
              <a:t>ingreso</a:t>
            </a:r>
            <a:r>
              <a:rPr dirty="0"/>
              <a:t> superior a $410,000 y hasta $750,000, </a:t>
            </a:r>
            <a:r>
              <a:rPr dirty="0" err="1"/>
              <a:t>usted</a:t>
            </a:r>
            <a:r>
              <a:rPr dirty="0"/>
              <a:t> </a:t>
            </a:r>
            <a:r>
              <a:rPr dirty="0" err="1"/>
              <a:t>paga</a:t>
            </a:r>
            <a:r>
              <a:rPr dirty="0"/>
              <a:t> la prima de </a:t>
            </a:r>
            <a:r>
              <a:rPr dirty="0" err="1"/>
              <a:t>su</a:t>
            </a:r>
            <a:r>
              <a:rPr dirty="0"/>
              <a:t> plan y </a:t>
            </a:r>
            <a:r>
              <a:rPr dirty="0" err="1"/>
              <a:t>su</a:t>
            </a:r>
            <a:r>
              <a:rPr dirty="0"/>
              <a:t> IRMAA de $83.30 al </a:t>
            </a:r>
            <a:r>
              <a:rPr dirty="0" err="1"/>
              <a:t>mes</a:t>
            </a:r>
            <a:r>
              <a:rPr dirty="0"/>
              <a:t>.</a:t>
            </a:r>
          </a:p>
          <a:p>
            <a:pPr marL="118813" indent="-118813" defTabSz="1021718">
              <a:spcBef>
                <a:spcPts val="0"/>
              </a:spcBef>
              <a:spcAft>
                <a:spcPts val="300"/>
              </a:spcAft>
              <a:defRPr sz="1000">
                <a:solidFill>
                  <a:prstClr val="black"/>
                </a:solidFill>
                <a:latin typeface="Arial" panose="020B0604020202020204" pitchFamily="34" charset="0"/>
                <a:cs typeface="Arial" panose="020B0604020202020204" pitchFamily="34" charset="0"/>
              </a:defRPr>
            </a:pPr>
            <a:r>
              <a:rPr dirty="0"/>
              <a:t>Si </a:t>
            </a:r>
            <a:r>
              <a:rPr dirty="0" err="1"/>
              <a:t>informó</a:t>
            </a:r>
            <a:r>
              <a:rPr dirty="0"/>
              <a:t> MAGI de $500,000 o </a:t>
            </a:r>
            <a:r>
              <a:rPr dirty="0" err="1"/>
              <a:t>más</a:t>
            </a:r>
            <a:r>
              <a:rPr dirty="0"/>
              <a:t>, y </a:t>
            </a:r>
            <a:r>
              <a:rPr dirty="0" err="1"/>
              <a:t>presenta</a:t>
            </a:r>
            <a:r>
              <a:rPr dirty="0"/>
              <a:t> </a:t>
            </a:r>
            <a:r>
              <a:rPr dirty="0" err="1"/>
              <a:t>una</a:t>
            </a:r>
            <a:r>
              <a:rPr dirty="0"/>
              <a:t> </a:t>
            </a:r>
            <a:r>
              <a:rPr dirty="0" err="1"/>
              <a:t>declaración</a:t>
            </a:r>
            <a:r>
              <a:rPr dirty="0"/>
              <a:t> de </a:t>
            </a:r>
            <a:r>
              <a:rPr dirty="0" err="1"/>
              <a:t>impuestos</a:t>
            </a:r>
            <a:r>
              <a:rPr dirty="0"/>
              <a:t> individual, o </a:t>
            </a:r>
            <a:r>
              <a:rPr dirty="0" err="1"/>
              <a:t>presenta</a:t>
            </a:r>
            <a:r>
              <a:rPr dirty="0"/>
              <a:t> </a:t>
            </a:r>
            <a:r>
              <a:rPr dirty="0" err="1"/>
              <a:t>una</a:t>
            </a:r>
            <a:r>
              <a:rPr dirty="0"/>
              <a:t> </a:t>
            </a:r>
            <a:r>
              <a:rPr dirty="0" err="1"/>
              <a:t>declaración</a:t>
            </a:r>
            <a:r>
              <a:rPr dirty="0"/>
              <a:t> de </a:t>
            </a:r>
            <a:r>
              <a:rPr dirty="0" err="1"/>
              <a:t>impuestos</a:t>
            </a:r>
            <a:r>
              <a:rPr dirty="0"/>
              <a:t> </a:t>
            </a:r>
            <a:r>
              <a:rPr dirty="0" err="1"/>
              <a:t>conjunta</a:t>
            </a:r>
            <a:r>
              <a:rPr dirty="0"/>
              <a:t> con un </a:t>
            </a:r>
            <a:r>
              <a:rPr dirty="0" err="1"/>
              <a:t>ingreso</a:t>
            </a:r>
            <a:r>
              <a:rPr dirty="0"/>
              <a:t> superior a $750,000, </a:t>
            </a:r>
            <a:r>
              <a:rPr dirty="0" err="1"/>
              <a:t>usted</a:t>
            </a:r>
            <a:r>
              <a:rPr dirty="0"/>
              <a:t> </a:t>
            </a:r>
            <a:r>
              <a:rPr dirty="0" err="1"/>
              <a:t>paga</a:t>
            </a:r>
            <a:r>
              <a:rPr dirty="0"/>
              <a:t> la prima de </a:t>
            </a:r>
            <a:r>
              <a:rPr dirty="0" err="1"/>
              <a:t>su</a:t>
            </a:r>
            <a:r>
              <a:rPr dirty="0"/>
              <a:t> plan y </a:t>
            </a:r>
            <a:r>
              <a:rPr dirty="0" err="1"/>
              <a:t>su</a:t>
            </a:r>
            <a:r>
              <a:rPr dirty="0"/>
              <a:t> IRMAA de $91.00 al </a:t>
            </a:r>
            <a:r>
              <a:rPr dirty="0" err="1"/>
              <a:t>mes</a:t>
            </a:r>
            <a:r>
              <a:rPr dirty="0"/>
              <a:t>.</a:t>
            </a:r>
          </a:p>
          <a:p>
            <a:pPr marL="0" indent="0" defTabSz="966612">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b="1" dirty="0"/>
              <a:t>NOTA: </a:t>
            </a:r>
            <a:r>
              <a:rPr dirty="0"/>
              <a:t>Si </a:t>
            </a:r>
            <a:r>
              <a:rPr dirty="0" err="1"/>
              <a:t>está</a:t>
            </a:r>
            <a:r>
              <a:rPr dirty="0"/>
              <a:t> </a:t>
            </a:r>
            <a:r>
              <a:rPr dirty="0" err="1"/>
              <a:t>casado</a:t>
            </a:r>
            <a:r>
              <a:rPr dirty="0"/>
              <a:t> y </a:t>
            </a:r>
            <a:r>
              <a:rPr dirty="0" err="1"/>
              <a:t>presenta</a:t>
            </a:r>
            <a:r>
              <a:rPr dirty="0"/>
              <a:t> </a:t>
            </a:r>
            <a:r>
              <a:rPr dirty="0" err="1"/>
              <a:t>una</a:t>
            </a:r>
            <a:r>
              <a:rPr dirty="0"/>
              <a:t> </a:t>
            </a:r>
            <a:r>
              <a:rPr dirty="0" err="1"/>
              <a:t>declaración</a:t>
            </a:r>
            <a:r>
              <a:rPr dirty="0"/>
              <a:t> </a:t>
            </a:r>
            <a:r>
              <a:rPr dirty="0" err="1"/>
              <a:t>por</a:t>
            </a:r>
            <a:r>
              <a:rPr dirty="0"/>
              <a:t> </a:t>
            </a:r>
            <a:r>
              <a:rPr dirty="0" err="1"/>
              <a:t>separado</a:t>
            </a:r>
            <a:r>
              <a:rPr dirty="0"/>
              <a:t>, </a:t>
            </a:r>
            <a:r>
              <a:rPr dirty="0" err="1"/>
              <a:t>pero</a:t>
            </a:r>
            <a:r>
              <a:rPr dirty="0"/>
              <a:t> </a:t>
            </a:r>
            <a:r>
              <a:rPr dirty="0" err="1"/>
              <a:t>vivió</a:t>
            </a:r>
            <a:r>
              <a:rPr dirty="0"/>
              <a:t> con </a:t>
            </a:r>
            <a:r>
              <a:rPr dirty="0" err="1"/>
              <a:t>su</a:t>
            </a:r>
            <a:r>
              <a:rPr dirty="0"/>
              <a:t> </a:t>
            </a:r>
            <a:r>
              <a:rPr dirty="0" err="1"/>
              <a:t>cónyuge</a:t>
            </a:r>
            <a:r>
              <a:rPr dirty="0"/>
              <a:t> </a:t>
            </a:r>
            <a:r>
              <a:rPr dirty="0" err="1"/>
              <a:t>en</a:t>
            </a:r>
            <a:r>
              <a:rPr dirty="0"/>
              <a:t> </a:t>
            </a:r>
            <a:r>
              <a:rPr dirty="0" err="1"/>
              <a:t>cualquier</a:t>
            </a:r>
            <a:r>
              <a:rPr dirty="0"/>
              <a:t> </a:t>
            </a:r>
            <a:r>
              <a:rPr dirty="0" err="1"/>
              <a:t>momento</a:t>
            </a:r>
            <a:r>
              <a:rPr dirty="0"/>
              <a:t> </a:t>
            </a:r>
            <a:r>
              <a:rPr dirty="0" err="1"/>
              <a:t>durante</a:t>
            </a:r>
            <a:r>
              <a:rPr dirty="0"/>
              <a:t> </a:t>
            </a:r>
            <a:r>
              <a:rPr dirty="0" err="1"/>
              <a:t>el</a:t>
            </a:r>
            <a:r>
              <a:rPr dirty="0"/>
              <a:t> </a:t>
            </a:r>
            <a:r>
              <a:rPr dirty="0" err="1"/>
              <a:t>año</a:t>
            </a:r>
            <a:r>
              <a:rPr dirty="0"/>
              <a:t> fiscal, y sus </a:t>
            </a:r>
            <a:r>
              <a:rPr dirty="0" err="1"/>
              <a:t>ingresos</a:t>
            </a:r>
            <a:r>
              <a:rPr dirty="0"/>
              <a:t> son de $109,000 o </a:t>
            </a:r>
            <a:r>
              <a:rPr dirty="0" err="1"/>
              <a:t>menos</a:t>
            </a:r>
            <a:r>
              <a:rPr dirty="0"/>
              <a:t>, </a:t>
            </a:r>
            <a:r>
              <a:rPr dirty="0" err="1"/>
              <a:t>usted</a:t>
            </a:r>
            <a:r>
              <a:rPr dirty="0"/>
              <a:t> </a:t>
            </a:r>
            <a:r>
              <a:rPr dirty="0" err="1"/>
              <a:t>paga</a:t>
            </a:r>
            <a:r>
              <a:rPr dirty="0"/>
              <a:t> la prima de </a:t>
            </a:r>
            <a:r>
              <a:rPr dirty="0" err="1"/>
              <a:t>su</a:t>
            </a:r>
            <a:r>
              <a:rPr dirty="0"/>
              <a:t> plan. Si </a:t>
            </a:r>
            <a:r>
              <a:rPr dirty="0" err="1"/>
              <a:t>está</a:t>
            </a:r>
            <a:r>
              <a:rPr dirty="0"/>
              <a:t> </a:t>
            </a:r>
            <a:r>
              <a:rPr dirty="0" err="1"/>
              <a:t>casado</a:t>
            </a:r>
            <a:r>
              <a:rPr dirty="0"/>
              <a:t> y </a:t>
            </a:r>
            <a:r>
              <a:rPr dirty="0" err="1"/>
              <a:t>presenta</a:t>
            </a:r>
            <a:r>
              <a:rPr dirty="0"/>
              <a:t> </a:t>
            </a:r>
            <a:r>
              <a:rPr dirty="0" err="1"/>
              <a:t>una</a:t>
            </a:r>
            <a:r>
              <a:rPr dirty="0"/>
              <a:t> </a:t>
            </a:r>
            <a:r>
              <a:rPr dirty="0" err="1"/>
              <a:t>declaración</a:t>
            </a:r>
            <a:r>
              <a:rPr dirty="0"/>
              <a:t> </a:t>
            </a:r>
            <a:r>
              <a:rPr dirty="0" err="1"/>
              <a:t>por</a:t>
            </a:r>
            <a:r>
              <a:rPr dirty="0"/>
              <a:t> </a:t>
            </a:r>
            <a:r>
              <a:rPr dirty="0" err="1"/>
              <a:t>separado</a:t>
            </a:r>
            <a:r>
              <a:rPr dirty="0"/>
              <a:t>, </a:t>
            </a:r>
            <a:r>
              <a:rPr dirty="0" err="1"/>
              <a:t>pero</a:t>
            </a:r>
            <a:r>
              <a:rPr dirty="0"/>
              <a:t> </a:t>
            </a:r>
            <a:r>
              <a:rPr dirty="0" err="1"/>
              <a:t>vivió</a:t>
            </a:r>
            <a:r>
              <a:rPr dirty="0"/>
              <a:t> con </a:t>
            </a:r>
            <a:r>
              <a:rPr dirty="0" err="1"/>
              <a:t>su</a:t>
            </a:r>
            <a:r>
              <a:rPr dirty="0"/>
              <a:t> </a:t>
            </a:r>
            <a:r>
              <a:rPr dirty="0" err="1"/>
              <a:t>cónyuge</a:t>
            </a:r>
            <a:r>
              <a:rPr dirty="0"/>
              <a:t> </a:t>
            </a:r>
            <a:r>
              <a:rPr dirty="0" err="1"/>
              <a:t>en</a:t>
            </a:r>
            <a:r>
              <a:rPr dirty="0"/>
              <a:t> </a:t>
            </a:r>
            <a:r>
              <a:rPr dirty="0" err="1"/>
              <a:t>cualquier</a:t>
            </a:r>
            <a:r>
              <a:rPr dirty="0"/>
              <a:t> </a:t>
            </a:r>
            <a:r>
              <a:rPr dirty="0" err="1"/>
              <a:t>momento</a:t>
            </a:r>
            <a:r>
              <a:rPr dirty="0"/>
              <a:t> </a:t>
            </a:r>
            <a:r>
              <a:rPr dirty="0" err="1"/>
              <a:t>durante</a:t>
            </a:r>
            <a:r>
              <a:rPr dirty="0"/>
              <a:t> </a:t>
            </a:r>
            <a:r>
              <a:rPr dirty="0" err="1"/>
              <a:t>el</a:t>
            </a:r>
            <a:r>
              <a:rPr dirty="0"/>
              <a:t> </a:t>
            </a:r>
            <a:r>
              <a:rPr dirty="0" err="1"/>
              <a:t>año</a:t>
            </a:r>
            <a:r>
              <a:rPr dirty="0"/>
              <a:t> fiscal, y sus </a:t>
            </a:r>
            <a:r>
              <a:rPr dirty="0" err="1"/>
              <a:t>ingresos</a:t>
            </a:r>
            <a:r>
              <a:rPr dirty="0"/>
              <a:t> </a:t>
            </a:r>
            <a:r>
              <a:rPr dirty="0" err="1"/>
              <a:t>están</a:t>
            </a:r>
            <a:r>
              <a:rPr dirty="0"/>
              <a:t> </a:t>
            </a:r>
            <a:r>
              <a:rPr dirty="0" err="1"/>
              <a:t>por</a:t>
            </a:r>
            <a:r>
              <a:rPr dirty="0"/>
              <a:t> </a:t>
            </a:r>
            <a:r>
              <a:rPr dirty="0" err="1"/>
              <a:t>encima</a:t>
            </a:r>
            <a:r>
              <a:rPr dirty="0"/>
              <a:t> de $109,000 y </a:t>
            </a:r>
            <a:r>
              <a:rPr dirty="0" err="1"/>
              <a:t>por</a:t>
            </a:r>
            <a:r>
              <a:rPr dirty="0"/>
              <a:t> </a:t>
            </a:r>
            <a:r>
              <a:rPr dirty="0" err="1"/>
              <a:t>debajo</a:t>
            </a:r>
            <a:r>
              <a:rPr dirty="0"/>
              <a:t> de $391,000, </a:t>
            </a:r>
            <a:r>
              <a:rPr dirty="0" err="1"/>
              <a:t>paga</a:t>
            </a:r>
            <a:r>
              <a:rPr dirty="0"/>
              <a:t> YPP e IRMAA de $83.30 </a:t>
            </a:r>
            <a:r>
              <a:rPr dirty="0" err="1"/>
              <a:t>cada</a:t>
            </a:r>
            <a:r>
              <a:rPr dirty="0"/>
              <a:t> </a:t>
            </a:r>
            <a:r>
              <a:rPr dirty="0" err="1"/>
              <a:t>mes</a:t>
            </a:r>
            <a:r>
              <a:rPr dirty="0"/>
              <a:t>. Si </a:t>
            </a:r>
            <a:r>
              <a:rPr dirty="0" err="1"/>
              <a:t>está</a:t>
            </a:r>
            <a:r>
              <a:rPr dirty="0"/>
              <a:t> </a:t>
            </a:r>
            <a:r>
              <a:rPr dirty="0" err="1"/>
              <a:t>casado</a:t>
            </a:r>
            <a:r>
              <a:rPr dirty="0"/>
              <a:t> y </a:t>
            </a:r>
            <a:r>
              <a:rPr dirty="0" err="1"/>
              <a:t>presenta</a:t>
            </a:r>
            <a:r>
              <a:rPr dirty="0"/>
              <a:t> la </a:t>
            </a:r>
            <a:r>
              <a:rPr dirty="0" err="1"/>
              <a:t>declaración</a:t>
            </a:r>
            <a:r>
              <a:rPr dirty="0"/>
              <a:t> </a:t>
            </a:r>
            <a:r>
              <a:rPr dirty="0" err="1"/>
              <a:t>por</a:t>
            </a:r>
            <a:r>
              <a:rPr dirty="0"/>
              <a:t> </a:t>
            </a:r>
            <a:r>
              <a:rPr dirty="0" err="1"/>
              <a:t>separado</a:t>
            </a:r>
            <a:r>
              <a:rPr dirty="0"/>
              <a:t>, </a:t>
            </a:r>
            <a:r>
              <a:rPr dirty="0" err="1"/>
              <a:t>pero</a:t>
            </a:r>
            <a:r>
              <a:rPr dirty="0"/>
              <a:t> </a:t>
            </a:r>
            <a:r>
              <a:rPr dirty="0" err="1"/>
              <a:t>vivió</a:t>
            </a:r>
            <a:r>
              <a:rPr dirty="0"/>
              <a:t> con </a:t>
            </a:r>
            <a:r>
              <a:rPr dirty="0" err="1"/>
              <a:t>su</a:t>
            </a:r>
            <a:r>
              <a:rPr dirty="0"/>
              <a:t> </a:t>
            </a:r>
            <a:r>
              <a:rPr dirty="0" err="1"/>
              <a:t>cónyuge</a:t>
            </a:r>
            <a:r>
              <a:rPr dirty="0"/>
              <a:t> </a:t>
            </a:r>
            <a:r>
              <a:rPr dirty="0" err="1"/>
              <a:t>en</a:t>
            </a:r>
            <a:r>
              <a:rPr dirty="0"/>
              <a:t> </a:t>
            </a:r>
            <a:r>
              <a:rPr dirty="0" err="1"/>
              <a:t>cualquier</a:t>
            </a:r>
            <a:r>
              <a:rPr dirty="0"/>
              <a:t> </a:t>
            </a:r>
            <a:r>
              <a:rPr dirty="0" err="1"/>
              <a:t>momento</a:t>
            </a:r>
            <a:r>
              <a:rPr dirty="0"/>
              <a:t> </a:t>
            </a:r>
            <a:r>
              <a:rPr dirty="0" err="1"/>
              <a:t>durante</a:t>
            </a:r>
            <a:r>
              <a:rPr dirty="0"/>
              <a:t> </a:t>
            </a:r>
            <a:r>
              <a:rPr dirty="0" err="1"/>
              <a:t>el</a:t>
            </a:r>
            <a:r>
              <a:rPr dirty="0"/>
              <a:t> </a:t>
            </a:r>
            <a:r>
              <a:rPr dirty="0" err="1"/>
              <a:t>año</a:t>
            </a:r>
            <a:r>
              <a:rPr dirty="0"/>
              <a:t> fiscal, y sus </a:t>
            </a:r>
            <a:r>
              <a:rPr dirty="0" err="1"/>
              <a:t>ingresos</a:t>
            </a:r>
            <a:r>
              <a:rPr dirty="0"/>
              <a:t> son de $391,000 o </a:t>
            </a:r>
            <a:r>
              <a:rPr dirty="0" err="1"/>
              <a:t>más</a:t>
            </a:r>
            <a:r>
              <a:rPr dirty="0"/>
              <a:t>, </a:t>
            </a:r>
            <a:r>
              <a:rPr dirty="0" err="1"/>
              <a:t>paga</a:t>
            </a:r>
            <a:r>
              <a:rPr dirty="0"/>
              <a:t> YPP e IRMAA de $91.00 </a:t>
            </a:r>
            <a:r>
              <a:rPr dirty="0" err="1"/>
              <a:t>cada</a:t>
            </a:r>
            <a:r>
              <a:rPr dirty="0"/>
              <a:t> </a:t>
            </a:r>
            <a:r>
              <a:rPr dirty="0" err="1"/>
              <a:t>mes</a:t>
            </a:r>
            <a:r>
              <a:rPr dirty="0"/>
              <a:t>.</a:t>
            </a:r>
          </a:p>
          <a:p>
            <a:pPr marL="0" indent="0">
              <a:spcBef>
                <a:spcPts val="0"/>
              </a:spcBef>
              <a:spcAft>
                <a:spcPts val="300"/>
              </a:spcAft>
              <a:buNone/>
              <a:defRPr sz="1000">
                <a:solidFill>
                  <a:prstClr val="black"/>
                </a:solidFill>
                <a:latin typeface="Arial" panose="020B0604020202020204" pitchFamily="34" charset="0"/>
                <a:cs typeface="Arial" panose="020B0604020202020204" pitchFamily="34" charset="0"/>
              </a:defRPr>
            </a:pPr>
            <a:r>
              <a:rPr dirty="0"/>
              <a:t>Si sus </a:t>
            </a:r>
            <a:r>
              <a:rPr dirty="0" err="1"/>
              <a:t>ingresos</a:t>
            </a:r>
            <a:r>
              <a:rPr dirty="0"/>
              <a:t> </a:t>
            </a:r>
            <a:r>
              <a:rPr dirty="0" err="1"/>
              <a:t>cambian</a:t>
            </a:r>
            <a:r>
              <a:rPr dirty="0"/>
              <a:t> </a:t>
            </a:r>
            <a:r>
              <a:rPr dirty="0" err="1"/>
              <a:t>por</a:t>
            </a:r>
            <a:r>
              <a:rPr dirty="0"/>
              <a:t> </a:t>
            </a:r>
            <a:r>
              <a:rPr dirty="0" err="1"/>
              <a:t>ciertas</a:t>
            </a:r>
            <a:r>
              <a:rPr dirty="0"/>
              <a:t> </a:t>
            </a:r>
            <a:r>
              <a:rPr dirty="0" err="1"/>
              <a:t>razones</a:t>
            </a:r>
            <a:r>
              <a:rPr dirty="0"/>
              <a:t>, </a:t>
            </a:r>
            <a:r>
              <a:rPr dirty="0" err="1"/>
              <a:t>como</a:t>
            </a:r>
            <a:r>
              <a:rPr dirty="0"/>
              <a:t> un </a:t>
            </a:r>
            <a:r>
              <a:rPr dirty="0" err="1"/>
              <a:t>divorcio</a:t>
            </a:r>
            <a:r>
              <a:rPr dirty="0"/>
              <a:t> o la </a:t>
            </a:r>
            <a:r>
              <a:rPr dirty="0" err="1"/>
              <a:t>jubilación</a:t>
            </a:r>
            <a:r>
              <a:rPr dirty="0"/>
              <a:t>, es </a:t>
            </a:r>
            <a:r>
              <a:rPr dirty="0" err="1"/>
              <a:t>posible</a:t>
            </a:r>
            <a:r>
              <a:rPr dirty="0"/>
              <a:t> </a:t>
            </a:r>
            <a:r>
              <a:rPr dirty="0" err="1"/>
              <a:t>que</a:t>
            </a:r>
            <a:r>
              <a:rPr dirty="0"/>
              <a:t> </a:t>
            </a:r>
            <a:r>
              <a:rPr dirty="0" err="1"/>
              <a:t>pueda</a:t>
            </a:r>
            <a:r>
              <a:rPr dirty="0"/>
              <a:t> </a:t>
            </a:r>
            <a:r>
              <a:rPr dirty="0" err="1"/>
              <a:t>reducir</a:t>
            </a:r>
            <a:r>
              <a:rPr dirty="0"/>
              <a:t> </a:t>
            </a:r>
            <a:r>
              <a:rPr dirty="0" err="1"/>
              <a:t>su</a:t>
            </a:r>
            <a:r>
              <a:rPr dirty="0"/>
              <a:t> IRMAA. </a:t>
            </a:r>
            <a:r>
              <a:rPr dirty="0" err="1"/>
              <a:t>Visite</a:t>
            </a:r>
            <a:r>
              <a:rPr dirty="0"/>
              <a:t> </a:t>
            </a:r>
            <a:r>
              <a:rPr dirty="0">
                <a:hlinkClick r:id="rId3"/>
              </a:rPr>
              <a:t>SSA.gov/forms/ssa-44.pdf</a:t>
            </a:r>
            <a:r>
              <a:rPr dirty="0"/>
              <a:t> para </a:t>
            </a:r>
            <a:r>
              <a:rPr dirty="0" err="1"/>
              <a:t>imprimir</a:t>
            </a:r>
            <a:r>
              <a:rPr dirty="0"/>
              <a:t> </a:t>
            </a:r>
            <a:r>
              <a:rPr dirty="0" err="1"/>
              <a:t>una</a:t>
            </a:r>
            <a:r>
              <a:rPr dirty="0"/>
              <a:t> </a:t>
            </a:r>
            <a:r>
              <a:rPr dirty="0" err="1"/>
              <a:t>copia</a:t>
            </a:r>
            <a:r>
              <a:rPr dirty="0"/>
              <a:t> del </a:t>
            </a:r>
            <a:r>
              <a:rPr dirty="0" err="1"/>
              <a:t>formulario</a:t>
            </a:r>
            <a:r>
              <a:rPr dirty="0"/>
              <a:t> de </a:t>
            </a:r>
            <a:r>
              <a:rPr dirty="0" err="1"/>
              <a:t>monto</a:t>
            </a:r>
            <a:r>
              <a:rPr dirty="0"/>
              <a:t> de </a:t>
            </a:r>
            <a:r>
              <a:rPr dirty="0" err="1"/>
              <a:t>ajuste</a:t>
            </a:r>
            <a:r>
              <a:rPr dirty="0"/>
              <a:t> </a:t>
            </a:r>
            <a:r>
              <a:rPr dirty="0" err="1"/>
              <a:t>mensual</a:t>
            </a:r>
            <a:r>
              <a:rPr dirty="0"/>
              <a:t> </a:t>
            </a:r>
            <a:r>
              <a:rPr dirty="0" err="1"/>
              <a:t>relacionado</a:t>
            </a:r>
            <a:r>
              <a:rPr dirty="0"/>
              <a:t> con </a:t>
            </a:r>
            <a:r>
              <a:rPr dirty="0" err="1"/>
              <a:t>los</a:t>
            </a:r>
            <a:r>
              <a:rPr dirty="0"/>
              <a:t> </a:t>
            </a:r>
            <a:r>
              <a:rPr dirty="0" err="1"/>
              <a:t>ingresos</a:t>
            </a:r>
            <a:r>
              <a:rPr dirty="0"/>
              <a:t> de Medicare, </a:t>
            </a:r>
            <a:r>
              <a:rPr dirty="0" err="1"/>
              <a:t>evento</a:t>
            </a:r>
            <a:r>
              <a:rPr dirty="0"/>
              <a:t> vital.</a:t>
            </a:r>
          </a:p>
        </p:txBody>
      </p:sp>
    </p:spTree>
    <p:extLst>
      <p:ext uri="{BB962C8B-B14F-4D97-AF65-F5344CB8AC3E}">
        <p14:creationId xmlns:p14="http://schemas.microsoft.com/office/powerpoint/2010/main" val="8306784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589486"/>
            <a:ext cx="5791200" cy="5831240"/>
          </a:xfrm>
        </p:spPr>
        <p:txBody>
          <a:bodyPr/>
          <a:lstStyle/>
          <a:p>
            <a:pPr marL="0" indent="0" defTabSz="966612">
              <a:spcBef>
                <a:spcPts val="634"/>
              </a:spcBef>
              <a:spcAft>
                <a:spcPts val="6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b="0" dirty="0">
              <a:latin typeface="Arial" panose="020B0604020202020204" pitchFamily="34" charset="0"/>
              <a:cs typeface="Arial" panose="020B0604020202020204" pitchFamily="34" charset="0"/>
            </a:endParaRPr>
          </a:p>
          <a:p>
            <a:pPr marL="0" indent="0" defTabSz="966612">
              <a:spcBef>
                <a:spcPts val="634"/>
              </a:spcBef>
              <a:spcAft>
                <a:spcPts val="600"/>
              </a:spcAft>
              <a:buNone/>
              <a:defRPr sz="1100" b="1">
                <a:latin typeface="Arial" panose="020B0604020202020204" pitchFamily="34" charset="0"/>
                <a:cs typeface="Arial" panose="020B0604020202020204" pitchFamily="34" charset="0"/>
              </a:defRPr>
            </a:pPr>
            <a:r>
              <a:rPr dirty="0" err="1"/>
              <a:t>Notas</a:t>
            </a:r>
            <a:r>
              <a:rPr dirty="0"/>
              <a:t> del </a:t>
            </a:r>
            <a:r>
              <a:rPr dirty="0" err="1"/>
              <a:t>presentador</a:t>
            </a:r>
            <a:endParaRPr sz="1100" b="1" dirty="0">
              <a:latin typeface="Arial" panose="020B0604020202020204" pitchFamily="34" charset="0"/>
              <a:ea typeface="Calibri"/>
              <a:cs typeface="Arial" panose="020B0604020202020204" pitchFamily="34" charset="0"/>
            </a:endParaRPr>
          </a:p>
          <a:p>
            <a:pPr marL="118745" indent="-118745">
              <a:spcBef>
                <a:spcPts val="634"/>
              </a:spcBef>
              <a:spcAft>
                <a:spcPts val="600"/>
              </a:spcAft>
              <a:defRPr sz="1100">
                <a:latin typeface="Arial" panose="020B0604020202020204" pitchFamily="34" charset="0"/>
                <a:cs typeface="Arial" panose="020B0604020202020204" pitchFamily="34" charset="0"/>
              </a:defRPr>
            </a:pPr>
            <a:r>
              <a:rPr b="1" dirty="0">
                <a:solidFill>
                  <a:prstClr val="black"/>
                </a:solidFill>
              </a:rPr>
              <a:t>Es </a:t>
            </a:r>
            <a:r>
              <a:rPr b="1" dirty="0" err="1">
                <a:solidFill>
                  <a:prstClr val="black"/>
                </a:solidFill>
              </a:rPr>
              <a:t>posible</a:t>
            </a:r>
            <a:r>
              <a:rPr b="1" dirty="0">
                <a:solidFill>
                  <a:prstClr val="black"/>
                </a:solidFill>
              </a:rPr>
              <a:t> </a:t>
            </a:r>
            <a:r>
              <a:rPr b="1" dirty="0" err="1">
                <a:solidFill>
                  <a:prstClr val="black"/>
                </a:solidFill>
              </a:rPr>
              <a:t>que</a:t>
            </a:r>
            <a:r>
              <a:rPr b="1" dirty="0">
                <a:solidFill>
                  <a:prstClr val="black"/>
                </a:solidFill>
              </a:rPr>
              <a:t> </a:t>
            </a:r>
            <a:r>
              <a:rPr b="1" dirty="0" err="1">
                <a:solidFill>
                  <a:prstClr val="black"/>
                </a:solidFill>
              </a:rPr>
              <a:t>deba</a:t>
            </a:r>
            <a:r>
              <a:rPr b="1" dirty="0">
                <a:solidFill>
                  <a:prstClr val="black"/>
                </a:solidFill>
              </a:rPr>
              <a:t> </a:t>
            </a:r>
            <a:r>
              <a:rPr b="1" dirty="0" err="1">
                <a:solidFill>
                  <a:prstClr val="black"/>
                </a:solidFill>
              </a:rPr>
              <a:t>pagar</a:t>
            </a:r>
            <a:r>
              <a:rPr b="1" dirty="0">
                <a:solidFill>
                  <a:prstClr val="black"/>
                </a:solidFill>
              </a:rPr>
              <a:t> </a:t>
            </a:r>
            <a:r>
              <a:rPr b="1" dirty="0" err="1">
                <a:solidFill>
                  <a:prstClr val="black"/>
                </a:solidFill>
              </a:rPr>
              <a:t>una</a:t>
            </a:r>
            <a:r>
              <a:rPr b="1" dirty="0">
                <a:solidFill>
                  <a:prstClr val="black"/>
                </a:solidFill>
              </a:rPr>
              <a:t> </a:t>
            </a:r>
            <a:r>
              <a:rPr lang="en-US" b="1" dirty="0" err="1">
                <a:solidFill>
                  <a:prstClr val="black"/>
                </a:solidFill>
              </a:rPr>
              <a:t>multa</a:t>
            </a:r>
            <a:r>
              <a:rPr b="1" dirty="0">
                <a:solidFill>
                  <a:prstClr val="black"/>
                </a:solidFill>
              </a:rPr>
              <a:t> </a:t>
            </a:r>
            <a:r>
              <a:rPr b="1" dirty="0" err="1">
                <a:solidFill>
                  <a:prstClr val="black"/>
                </a:solidFill>
              </a:rPr>
              <a:t>por</a:t>
            </a:r>
            <a:r>
              <a:rPr b="1" dirty="0">
                <a:solidFill>
                  <a:prstClr val="black"/>
                </a:solidFill>
              </a:rPr>
              <a:t> </a:t>
            </a:r>
            <a:r>
              <a:rPr b="1" dirty="0" err="1">
                <a:solidFill>
                  <a:prstClr val="black"/>
                </a:solidFill>
              </a:rPr>
              <a:t>inscripción</a:t>
            </a:r>
            <a:r>
              <a:rPr b="1" dirty="0">
                <a:solidFill>
                  <a:prstClr val="black"/>
                </a:solidFill>
              </a:rPr>
              <a:t> </a:t>
            </a:r>
            <a:r>
              <a:rPr b="1" dirty="0" err="1">
                <a:solidFill>
                  <a:prstClr val="black"/>
                </a:solidFill>
              </a:rPr>
              <a:t>tardía</a:t>
            </a:r>
            <a:r>
              <a:rPr b="1" dirty="0">
                <a:solidFill>
                  <a:prstClr val="black"/>
                </a:solidFill>
              </a:rPr>
              <a:t> (</a:t>
            </a:r>
            <a:r>
              <a:rPr b="1" dirty="0" err="1">
                <a:solidFill>
                  <a:prstClr val="black"/>
                </a:solidFill>
              </a:rPr>
              <a:t>además</a:t>
            </a:r>
            <a:r>
              <a:rPr b="1" dirty="0">
                <a:solidFill>
                  <a:prstClr val="black"/>
                </a:solidFill>
              </a:rPr>
              <a:t> de </a:t>
            </a:r>
            <a:r>
              <a:rPr b="1" dirty="0" err="1">
                <a:solidFill>
                  <a:prstClr val="black"/>
                </a:solidFill>
              </a:rPr>
              <a:t>su</a:t>
            </a:r>
            <a:r>
              <a:rPr b="1" dirty="0">
                <a:solidFill>
                  <a:prstClr val="black"/>
                </a:solidFill>
              </a:rPr>
              <a:t> prima </a:t>
            </a:r>
            <a:r>
              <a:rPr b="1" dirty="0" err="1">
                <a:solidFill>
                  <a:prstClr val="black"/>
                </a:solidFill>
              </a:rPr>
              <a:t>mensual</a:t>
            </a:r>
            <a:r>
              <a:rPr b="1" dirty="0">
                <a:solidFill>
                  <a:prstClr val="black"/>
                </a:solidFill>
              </a:rPr>
              <a:t> regular) </a:t>
            </a:r>
            <a:r>
              <a:rPr b="1" dirty="0" err="1">
                <a:solidFill>
                  <a:prstClr val="black"/>
                </a:solidFill>
              </a:rPr>
              <a:t>si</a:t>
            </a:r>
            <a:r>
              <a:rPr b="1" dirty="0">
                <a:solidFill>
                  <a:prstClr val="black"/>
                </a:solidFill>
              </a:rPr>
              <a:t> no se inscribe </a:t>
            </a:r>
            <a:r>
              <a:rPr b="1" dirty="0" err="1">
                <a:solidFill>
                  <a:prstClr val="black"/>
                </a:solidFill>
              </a:rPr>
              <a:t>en</a:t>
            </a:r>
            <a:r>
              <a:rPr b="1" dirty="0">
                <a:solidFill>
                  <a:prstClr val="black"/>
                </a:solidFill>
              </a:rPr>
              <a:t> un plan de </a:t>
            </a:r>
            <a:r>
              <a:rPr b="1" dirty="0" err="1">
                <a:solidFill>
                  <a:prstClr val="black"/>
                </a:solidFill>
              </a:rPr>
              <a:t>medicamentos</a:t>
            </a:r>
            <a:r>
              <a:rPr b="1" dirty="0">
                <a:solidFill>
                  <a:prstClr val="black"/>
                </a:solidFill>
              </a:rPr>
              <a:t> </a:t>
            </a:r>
            <a:r>
              <a:rPr b="1" dirty="0" err="1">
                <a:solidFill>
                  <a:prstClr val="black"/>
                </a:solidFill>
              </a:rPr>
              <a:t>durante</a:t>
            </a:r>
            <a:r>
              <a:rPr b="1" dirty="0">
                <a:solidFill>
                  <a:prstClr val="black"/>
                </a:solidFill>
              </a:rPr>
              <a:t> </a:t>
            </a:r>
            <a:r>
              <a:rPr b="1" dirty="0" err="1">
                <a:solidFill>
                  <a:prstClr val="black"/>
                </a:solidFill>
              </a:rPr>
              <a:t>su</a:t>
            </a:r>
            <a:r>
              <a:rPr b="1" dirty="0">
                <a:solidFill>
                  <a:prstClr val="black"/>
                </a:solidFill>
              </a:rPr>
              <a:t> </a:t>
            </a:r>
            <a:r>
              <a:rPr b="1" dirty="0" err="1">
                <a:solidFill>
                  <a:prstClr val="black"/>
                </a:solidFill>
              </a:rPr>
              <a:t>período</a:t>
            </a:r>
            <a:r>
              <a:rPr b="1" dirty="0">
                <a:solidFill>
                  <a:prstClr val="black"/>
                </a:solidFill>
              </a:rPr>
              <a:t> de </a:t>
            </a:r>
            <a:r>
              <a:rPr b="1" dirty="0" err="1">
                <a:solidFill>
                  <a:prstClr val="black"/>
                </a:solidFill>
              </a:rPr>
              <a:t>inscripción</a:t>
            </a:r>
            <a:r>
              <a:rPr b="1" dirty="0">
                <a:solidFill>
                  <a:prstClr val="black"/>
                </a:solidFill>
              </a:rPr>
              <a:t> </a:t>
            </a:r>
            <a:r>
              <a:rPr b="1" dirty="0" err="1">
                <a:solidFill>
                  <a:prstClr val="black"/>
                </a:solidFill>
              </a:rPr>
              <a:t>inicial</a:t>
            </a:r>
            <a:r>
              <a:rPr b="1" dirty="0">
                <a:solidFill>
                  <a:prstClr val="black"/>
                </a:solidFill>
              </a:rPr>
              <a:t> (IEP) y </a:t>
            </a:r>
            <a:r>
              <a:rPr b="1" dirty="0" err="1">
                <a:solidFill>
                  <a:prstClr val="black"/>
                </a:solidFill>
              </a:rPr>
              <a:t>pasa</a:t>
            </a:r>
            <a:r>
              <a:rPr b="1" dirty="0">
                <a:solidFill>
                  <a:prstClr val="black"/>
                </a:solidFill>
              </a:rPr>
              <a:t> al </a:t>
            </a:r>
            <a:r>
              <a:rPr b="1" dirty="0" err="1">
                <a:solidFill>
                  <a:prstClr val="black"/>
                </a:solidFill>
              </a:rPr>
              <a:t>menos</a:t>
            </a:r>
            <a:r>
              <a:rPr b="1" dirty="0">
                <a:solidFill>
                  <a:prstClr val="black"/>
                </a:solidFill>
              </a:rPr>
              <a:t> 63 días </a:t>
            </a:r>
            <a:r>
              <a:rPr b="1" dirty="0" err="1">
                <a:solidFill>
                  <a:prstClr val="black"/>
                </a:solidFill>
              </a:rPr>
              <a:t>seguidos</a:t>
            </a:r>
            <a:r>
              <a:rPr b="1" dirty="0">
                <a:solidFill>
                  <a:prstClr val="black"/>
                </a:solidFill>
              </a:rPr>
              <a:t> sin la </a:t>
            </a:r>
            <a:r>
              <a:rPr b="1" dirty="0" err="1">
                <a:solidFill>
                  <a:prstClr val="black"/>
                </a:solidFill>
              </a:rPr>
              <a:t>Parte</a:t>
            </a:r>
            <a:r>
              <a:rPr b="1" dirty="0">
                <a:solidFill>
                  <a:prstClr val="black"/>
                </a:solidFill>
              </a:rPr>
              <a:t> D </a:t>
            </a:r>
            <a:r>
              <a:rPr b="1" dirty="0" err="1">
                <a:solidFill>
                  <a:prstClr val="black"/>
                </a:solidFill>
              </a:rPr>
              <a:t>ni</a:t>
            </a:r>
            <a:r>
              <a:rPr b="1" dirty="0">
                <a:solidFill>
                  <a:prstClr val="black"/>
                </a:solidFill>
              </a:rPr>
              <a:t> </a:t>
            </a:r>
            <a:r>
              <a:rPr b="1" dirty="0" err="1">
                <a:solidFill>
                  <a:prstClr val="black"/>
                </a:solidFill>
              </a:rPr>
              <a:t>otra</a:t>
            </a:r>
            <a:r>
              <a:rPr b="1" dirty="0">
                <a:solidFill>
                  <a:prstClr val="black"/>
                </a:solidFill>
              </a:rPr>
              <a:t> </a:t>
            </a:r>
            <a:r>
              <a:rPr lang="en-US" b="1" dirty="0" err="1">
                <a:solidFill>
                  <a:prstClr val="black"/>
                </a:solidFill>
              </a:rPr>
              <a:t>cobertura</a:t>
            </a:r>
            <a:r>
              <a:rPr lang="en-US" b="1" dirty="0">
                <a:solidFill>
                  <a:prstClr val="black"/>
                </a:solidFill>
              </a:rPr>
              <a:t> </a:t>
            </a:r>
            <a:r>
              <a:rPr lang="en-US" b="1" dirty="0" err="1">
                <a:solidFill>
                  <a:prstClr val="black"/>
                </a:solidFill>
              </a:rPr>
              <a:t>válida</a:t>
            </a:r>
            <a:r>
              <a:rPr lang="en-US" b="1" dirty="0">
                <a:solidFill>
                  <a:prstClr val="black"/>
                </a:solidFill>
              </a:rPr>
              <a:t> </a:t>
            </a:r>
            <a:r>
              <a:rPr b="1" dirty="0">
                <a:solidFill>
                  <a:prstClr val="black"/>
                </a:solidFill>
              </a:rPr>
              <a:t>de </a:t>
            </a:r>
            <a:r>
              <a:rPr b="1" dirty="0" err="1">
                <a:solidFill>
                  <a:prstClr val="black"/>
                </a:solidFill>
              </a:rPr>
              <a:t>medicamentos</a:t>
            </a:r>
            <a:r>
              <a:rPr b="1" dirty="0">
                <a:solidFill>
                  <a:prstClr val="black"/>
                </a:solidFill>
              </a:rPr>
              <a:t> </a:t>
            </a:r>
            <a:r>
              <a:rPr b="1" dirty="0" err="1">
                <a:solidFill>
                  <a:prstClr val="black"/>
                </a:solidFill>
              </a:rPr>
              <a:t>recetados</a:t>
            </a:r>
            <a:r>
              <a:rPr b="1" dirty="0">
                <a:solidFill>
                  <a:prstClr val="black"/>
                </a:solidFill>
              </a:rPr>
              <a:t>. </a:t>
            </a:r>
            <a:r>
              <a:rPr dirty="0"/>
              <a:t>La </a:t>
            </a:r>
            <a:r>
              <a:rPr lang="en-US" dirty="0" err="1"/>
              <a:t>cobertura</a:t>
            </a:r>
            <a:r>
              <a:rPr lang="en-US" dirty="0"/>
              <a:t> </a:t>
            </a:r>
            <a:r>
              <a:rPr lang="en-US" dirty="0" err="1"/>
              <a:t>válida</a:t>
            </a:r>
            <a:r>
              <a:rPr lang="en-US" dirty="0"/>
              <a:t> </a:t>
            </a:r>
            <a:r>
              <a:rPr dirty="0"/>
              <a:t>de </a:t>
            </a:r>
            <a:r>
              <a:rPr dirty="0" err="1"/>
              <a:t>medicamentos</a:t>
            </a:r>
            <a:r>
              <a:rPr dirty="0"/>
              <a:t> </a:t>
            </a:r>
            <a:r>
              <a:rPr dirty="0" err="1"/>
              <a:t>recetados</a:t>
            </a:r>
            <a:r>
              <a:rPr dirty="0"/>
              <a:t> (</a:t>
            </a:r>
            <a:r>
              <a:rPr dirty="0" err="1"/>
              <a:t>por</a:t>
            </a:r>
            <a:r>
              <a:rPr dirty="0"/>
              <a:t> </a:t>
            </a:r>
            <a:r>
              <a:rPr dirty="0" err="1"/>
              <a:t>ejemplo</a:t>
            </a:r>
            <a:r>
              <a:rPr dirty="0"/>
              <a:t>, de un </a:t>
            </a:r>
            <a:r>
              <a:rPr dirty="0" err="1"/>
              <a:t>empleador</a:t>
            </a:r>
            <a:r>
              <a:rPr dirty="0"/>
              <a:t> o </a:t>
            </a:r>
            <a:r>
              <a:rPr dirty="0" err="1"/>
              <a:t>sindicato</a:t>
            </a:r>
            <a:r>
              <a:rPr dirty="0"/>
              <a:t> actual o anterior, TRICARE, </a:t>
            </a:r>
            <a:r>
              <a:rPr dirty="0" err="1"/>
              <a:t>el</a:t>
            </a:r>
            <a:r>
              <a:rPr dirty="0"/>
              <a:t> Indian Health Service, </a:t>
            </a:r>
            <a:r>
              <a:rPr dirty="0" err="1"/>
              <a:t>el</a:t>
            </a:r>
            <a:r>
              <a:rPr dirty="0"/>
              <a:t> Departamento de </a:t>
            </a:r>
            <a:r>
              <a:rPr dirty="0" err="1"/>
              <a:t>Asuntos</a:t>
            </a:r>
            <a:r>
              <a:rPr dirty="0"/>
              <a:t> para </a:t>
            </a:r>
            <a:r>
              <a:rPr dirty="0" err="1"/>
              <a:t>los</a:t>
            </a:r>
            <a:r>
              <a:rPr dirty="0"/>
              <a:t> </a:t>
            </a:r>
            <a:r>
              <a:rPr dirty="0" err="1"/>
              <a:t>Veteranos</a:t>
            </a:r>
            <a:r>
              <a:rPr dirty="0"/>
              <a:t> o </a:t>
            </a:r>
            <a:r>
              <a:rPr dirty="0" err="1"/>
              <a:t>una</a:t>
            </a:r>
            <a:r>
              <a:rPr dirty="0"/>
              <a:t> </a:t>
            </a:r>
            <a:r>
              <a:rPr dirty="0" err="1"/>
              <a:t>cobertura</a:t>
            </a:r>
            <a:r>
              <a:rPr dirty="0"/>
              <a:t> de </a:t>
            </a:r>
            <a:r>
              <a:rPr dirty="0" err="1"/>
              <a:t>seguro</a:t>
            </a:r>
            <a:r>
              <a:rPr dirty="0"/>
              <a:t> </a:t>
            </a:r>
            <a:r>
              <a:rPr dirty="0" err="1"/>
              <a:t>médico</a:t>
            </a:r>
            <a:r>
              <a:rPr dirty="0"/>
              <a:t> individual) es </a:t>
            </a:r>
            <a:r>
              <a:rPr dirty="0" err="1"/>
              <a:t>una</a:t>
            </a:r>
            <a:r>
              <a:rPr dirty="0"/>
              <a:t> </a:t>
            </a:r>
            <a:r>
              <a:rPr dirty="0" err="1"/>
              <a:t>cobertura</a:t>
            </a:r>
            <a:r>
              <a:rPr dirty="0"/>
              <a:t> de </a:t>
            </a:r>
            <a:r>
              <a:rPr dirty="0" err="1"/>
              <a:t>medicamentos</a:t>
            </a:r>
            <a:r>
              <a:rPr dirty="0"/>
              <a:t> </a:t>
            </a:r>
            <a:r>
              <a:rPr dirty="0" err="1"/>
              <a:t>recetados</a:t>
            </a:r>
            <a:r>
              <a:rPr dirty="0"/>
              <a:t> </a:t>
            </a:r>
            <a:r>
              <a:rPr dirty="0" err="1"/>
              <a:t>que</a:t>
            </a:r>
            <a:r>
              <a:rPr dirty="0"/>
              <a:t> se </a:t>
            </a:r>
            <a:r>
              <a:rPr dirty="0" err="1"/>
              <a:t>espera</a:t>
            </a:r>
            <a:r>
              <a:rPr dirty="0"/>
              <a:t> </a:t>
            </a:r>
            <a:r>
              <a:rPr dirty="0" err="1"/>
              <a:t>que</a:t>
            </a:r>
            <a:r>
              <a:rPr dirty="0"/>
              <a:t> </a:t>
            </a:r>
            <a:r>
              <a:rPr dirty="0" err="1"/>
              <a:t>pague</a:t>
            </a:r>
            <a:r>
              <a:rPr dirty="0"/>
              <a:t>, </a:t>
            </a:r>
            <a:r>
              <a:rPr dirty="0" err="1"/>
              <a:t>en</a:t>
            </a:r>
            <a:r>
              <a:rPr dirty="0"/>
              <a:t> </a:t>
            </a:r>
            <a:r>
              <a:rPr dirty="0" err="1"/>
              <a:t>promedio</a:t>
            </a:r>
            <a:r>
              <a:rPr dirty="0"/>
              <a:t>, al </a:t>
            </a:r>
            <a:r>
              <a:rPr dirty="0" err="1"/>
              <a:t>menos</a:t>
            </a:r>
            <a:r>
              <a:rPr dirty="0"/>
              <a:t> tanto </a:t>
            </a:r>
            <a:r>
              <a:rPr dirty="0" err="1"/>
              <a:t>como</a:t>
            </a:r>
            <a:r>
              <a:rPr dirty="0"/>
              <a:t> la </a:t>
            </a:r>
            <a:r>
              <a:rPr dirty="0" err="1"/>
              <a:t>cobertura</a:t>
            </a:r>
            <a:r>
              <a:rPr dirty="0"/>
              <a:t> </a:t>
            </a:r>
            <a:r>
              <a:rPr dirty="0" err="1"/>
              <a:t>estándar</a:t>
            </a:r>
            <a:r>
              <a:rPr dirty="0"/>
              <a:t> de </a:t>
            </a:r>
            <a:r>
              <a:rPr dirty="0" err="1"/>
              <a:t>medicamentos</a:t>
            </a:r>
            <a:r>
              <a:rPr dirty="0"/>
              <a:t> de Medicare. Su plan </a:t>
            </a:r>
            <a:r>
              <a:rPr dirty="0" err="1"/>
              <a:t>debe</a:t>
            </a:r>
            <a:r>
              <a:rPr dirty="0"/>
              <a:t> </a:t>
            </a:r>
            <a:r>
              <a:rPr dirty="0" err="1"/>
              <a:t>informarle</a:t>
            </a:r>
            <a:r>
              <a:rPr dirty="0"/>
              <a:t> </a:t>
            </a:r>
            <a:r>
              <a:rPr dirty="0" err="1"/>
              <a:t>cada</a:t>
            </a:r>
            <a:r>
              <a:rPr dirty="0"/>
              <a:t> </a:t>
            </a:r>
            <a:r>
              <a:rPr dirty="0" err="1"/>
              <a:t>año</a:t>
            </a:r>
            <a:r>
              <a:rPr dirty="0"/>
              <a:t> </a:t>
            </a:r>
            <a:r>
              <a:rPr dirty="0" err="1"/>
              <a:t>si</a:t>
            </a:r>
            <a:r>
              <a:rPr dirty="0"/>
              <a:t> </a:t>
            </a:r>
            <a:r>
              <a:rPr dirty="0" err="1"/>
              <a:t>su</a:t>
            </a:r>
            <a:r>
              <a:rPr dirty="0"/>
              <a:t> </a:t>
            </a:r>
            <a:r>
              <a:rPr dirty="0" err="1"/>
              <a:t>cobertura</a:t>
            </a:r>
            <a:r>
              <a:rPr dirty="0"/>
              <a:t> de </a:t>
            </a:r>
            <a:r>
              <a:rPr dirty="0" err="1"/>
              <a:t>medicamentos</a:t>
            </a:r>
            <a:r>
              <a:rPr dirty="0"/>
              <a:t> </a:t>
            </a:r>
            <a:r>
              <a:rPr dirty="0" err="1"/>
              <a:t>que</a:t>
            </a:r>
            <a:r>
              <a:rPr dirty="0"/>
              <a:t> no es de Medicare es </a:t>
            </a:r>
            <a:r>
              <a:rPr dirty="0" err="1"/>
              <a:t>una</a:t>
            </a:r>
            <a:r>
              <a:rPr dirty="0"/>
              <a:t> </a:t>
            </a:r>
            <a:r>
              <a:rPr lang="en-US" dirty="0" err="1"/>
              <a:t>cobertura</a:t>
            </a:r>
            <a:r>
              <a:rPr lang="en-US" dirty="0"/>
              <a:t> </a:t>
            </a:r>
            <a:r>
              <a:rPr lang="en-US" dirty="0" err="1"/>
              <a:t>válida</a:t>
            </a:r>
            <a:r>
              <a:rPr lang="en-US" dirty="0"/>
              <a:t> </a:t>
            </a:r>
            <a:r>
              <a:rPr dirty="0"/>
              <a:t>. </a:t>
            </a:r>
            <a:r>
              <a:rPr dirty="0">
                <a:solidFill>
                  <a:prstClr val="black"/>
                </a:solidFill>
              </a:rPr>
              <a:t>El </a:t>
            </a:r>
            <a:r>
              <a:rPr dirty="0" err="1">
                <a:solidFill>
                  <a:prstClr val="black"/>
                </a:solidFill>
              </a:rPr>
              <a:t>monto</a:t>
            </a:r>
            <a:r>
              <a:rPr dirty="0">
                <a:solidFill>
                  <a:prstClr val="black"/>
                </a:solidFill>
              </a:rPr>
              <a:t> de la </a:t>
            </a:r>
            <a:r>
              <a:rPr lang="en-US" dirty="0" err="1">
                <a:solidFill>
                  <a:prstClr val="black"/>
                </a:solidFill>
              </a:rPr>
              <a:t>multa</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a:t>
            </a:r>
            <a:r>
              <a:rPr dirty="0" err="1">
                <a:solidFill>
                  <a:prstClr val="black"/>
                </a:solidFill>
              </a:rPr>
              <a:t>depende</a:t>
            </a:r>
            <a:r>
              <a:rPr dirty="0">
                <a:solidFill>
                  <a:prstClr val="black"/>
                </a:solidFill>
              </a:rPr>
              <a:t> de </a:t>
            </a:r>
            <a:r>
              <a:rPr dirty="0" err="1">
                <a:solidFill>
                  <a:prstClr val="black"/>
                </a:solidFill>
              </a:rPr>
              <a:t>cuánto</a:t>
            </a:r>
            <a:r>
              <a:rPr dirty="0">
                <a:solidFill>
                  <a:prstClr val="black"/>
                </a:solidFill>
              </a:rPr>
              <a:t> </a:t>
            </a:r>
            <a:r>
              <a:rPr dirty="0" err="1">
                <a:solidFill>
                  <a:prstClr val="black"/>
                </a:solidFill>
              </a:rPr>
              <a:t>tiempo</a:t>
            </a:r>
            <a:r>
              <a:rPr dirty="0">
                <a:solidFill>
                  <a:prstClr val="black"/>
                </a:solidFill>
              </a:rPr>
              <a:t> </a:t>
            </a:r>
            <a:r>
              <a:rPr dirty="0" err="1">
                <a:solidFill>
                  <a:prstClr val="black"/>
                </a:solidFill>
              </a:rPr>
              <a:t>estuvo</a:t>
            </a:r>
            <a:r>
              <a:rPr dirty="0">
                <a:solidFill>
                  <a:prstClr val="black"/>
                </a:solidFill>
              </a:rPr>
              <a:t> sin la </a:t>
            </a:r>
            <a:r>
              <a:rPr dirty="0" err="1">
                <a:solidFill>
                  <a:prstClr val="black"/>
                </a:solidFill>
              </a:rPr>
              <a:t>Parte</a:t>
            </a:r>
            <a:r>
              <a:rPr dirty="0">
                <a:solidFill>
                  <a:prstClr val="black"/>
                </a:solidFill>
              </a:rPr>
              <a:t> D </a:t>
            </a:r>
            <a:r>
              <a:rPr dirty="0" err="1">
                <a:solidFill>
                  <a:prstClr val="black"/>
                </a:solidFill>
              </a:rPr>
              <a:t>ni</a:t>
            </a:r>
            <a:r>
              <a:rPr dirty="0">
                <a:solidFill>
                  <a:prstClr val="black"/>
                </a:solidFill>
              </a:rPr>
              <a:t> </a:t>
            </a:r>
            <a:r>
              <a:rPr dirty="0" err="1">
                <a:solidFill>
                  <a:prstClr val="black"/>
                </a:solidFill>
              </a:rPr>
              <a:t>otra</a:t>
            </a:r>
            <a:r>
              <a:rPr dirty="0">
                <a:solidFill>
                  <a:prstClr val="black"/>
                </a:solidFill>
              </a:rPr>
              <a:t> </a:t>
            </a:r>
            <a:r>
              <a:rPr lang="en-US" dirty="0" err="1">
                <a:solidFill>
                  <a:prstClr val="black"/>
                </a:solidFill>
              </a:rPr>
              <a:t>cobertura</a:t>
            </a:r>
            <a:r>
              <a:rPr lang="en-US" dirty="0">
                <a:solidFill>
                  <a:prstClr val="black"/>
                </a:solidFill>
              </a:rPr>
              <a:t> </a:t>
            </a:r>
            <a:r>
              <a:rPr lang="en-US" dirty="0" err="1">
                <a:solidFill>
                  <a:prstClr val="black"/>
                </a:solidFill>
              </a:rPr>
              <a:t>válida</a:t>
            </a:r>
            <a:r>
              <a:rPr lang="en-US" dirty="0">
                <a:solidFill>
                  <a:prstClr val="black"/>
                </a:solidFill>
              </a:rPr>
              <a:t> </a:t>
            </a:r>
            <a:r>
              <a:rPr dirty="0">
                <a:solidFill>
                  <a:prstClr val="black"/>
                </a:solidFill>
              </a:rPr>
              <a:t>de </a:t>
            </a:r>
            <a:r>
              <a:rPr dirty="0" err="1">
                <a:solidFill>
                  <a:prstClr val="black"/>
                </a:solidFill>
              </a:rPr>
              <a:t>medicamentos</a:t>
            </a:r>
            <a:r>
              <a:rPr dirty="0">
                <a:solidFill>
                  <a:prstClr val="black"/>
                </a:solidFill>
              </a:rPr>
              <a:t> </a:t>
            </a:r>
            <a:r>
              <a:rPr dirty="0" err="1">
                <a:solidFill>
                  <a:prstClr val="black"/>
                </a:solidFill>
              </a:rPr>
              <a:t>recetados</a:t>
            </a:r>
            <a:r>
              <a:rPr dirty="0">
                <a:solidFill>
                  <a:prstClr val="black"/>
                </a:solidFill>
              </a:rPr>
              <a:t>. Si </a:t>
            </a:r>
            <a:r>
              <a:rPr dirty="0" err="1">
                <a:solidFill>
                  <a:prstClr val="black"/>
                </a:solidFill>
              </a:rPr>
              <a:t>califica</a:t>
            </a:r>
            <a:r>
              <a:rPr dirty="0">
                <a:solidFill>
                  <a:prstClr val="black"/>
                </a:solidFill>
              </a:rPr>
              <a:t> para la </a:t>
            </a:r>
            <a:r>
              <a:rPr dirty="0" err="1">
                <a:solidFill>
                  <a:prstClr val="black"/>
                </a:solidFill>
              </a:rPr>
              <a:t>ayuda</a:t>
            </a:r>
            <a:r>
              <a:rPr dirty="0">
                <a:solidFill>
                  <a:prstClr val="black"/>
                </a:solidFill>
              </a:rPr>
              <a:t> </a:t>
            </a:r>
            <a:r>
              <a:rPr dirty="0" err="1">
                <a:solidFill>
                  <a:prstClr val="black"/>
                </a:solidFill>
              </a:rPr>
              <a:t>adicional</a:t>
            </a:r>
            <a:r>
              <a:rPr dirty="0">
                <a:solidFill>
                  <a:prstClr val="black"/>
                </a:solidFill>
              </a:rPr>
              <a:t>, no </a:t>
            </a:r>
            <a:r>
              <a:rPr dirty="0" err="1">
                <a:solidFill>
                  <a:prstClr val="black"/>
                </a:solidFill>
              </a:rPr>
              <a:t>tendrá</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una</a:t>
            </a:r>
            <a:r>
              <a:rPr dirty="0">
                <a:solidFill>
                  <a:prstClr val="black"/>
                </a:solidFill>
              </a:rPr>
              <a:t> </a:t>
            </a:r>
            <a:r>
              <a:rPr lang="en-US" dirty="0" err="1">
                <a:solidFill>
                  <a:prstClr val="black"/>
                </a:solidFill>
              </a:rPr>
              <a:t>multa</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a:t>
            </a:r>
            <a:endParaRPr sz="1100" dirty="0">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sz="1100">
                <a:solidFill>
                  <a:prstClr val="black"/>
                </a:solidFill>
                <a:latin typeface="Arial" panose="020B0604020202020204" pitchFamily="34" charset="0"/>
                <a:cs typeface="Arial" panose="020B0604020202020204" pitchFamily="34" charset="0"/>
              </a:defRPr>
            </a:pPr>
            <a:r>
              <a:rPr b="1" dirty="0"/>
              <a:t>Medicare </a:t>
            </a:r>
            <a:r>
              <a:rPr b="1" dirty="0" err="1"/>
              <a:t>calcula</a:t>
            </a:r>
            <a:r>
              <a:rPr b="1" dirty="0"/>
              <a:t> la </a:t>
            </a:r>
            <a:r>
              <a:rPr lang="en-US" b="1" dirty="0" err="1"/>
              <a:t>multa</a:t>
            </a:r>
            <a:r>
              <a:rPr b="1" dirty="0"/>
              <a:t> </a:t>
            </a:r>
            <a:r>
              <a:rPr b="1" dirty="0" err="1"/>
              <a:t>por</a:t>
            </a:r>
            <a:r>
              <a:rPr b="1" dirty="0"/>
              <a:t> </a:t>
            </a:r>
            <a:r>
              <a:rPr b="1" dirty="0" err="1"/>
              <a:t>inscripción</a:t>
            </a:r>
            <a:r>
              <a:rPr b="1" dirty="0"/>
              <a:t> </a:t>
            </a:r>
            <a:r>
              <a:rPr b="1" dirty="0" err="1"/>
              <a:t>tardía</a:t>
            </a:r>
            <a:r>
              <a:rPr b="1" dirty="0"/>
              <a:t> </a:t>
            </a:r>
            <a:r>
              <a:rPr dirty="0" err="1"/>
              <a:t>multiplicando</a:t>
            </a:r>
            <a:r>
              <a:rPr dirty="0"/>
              <a:t> 1</a:t>
            </a:r>
            <a:r>
              <a:rPr lang="en-US" dirty="0"/>
              <a:t>%</a:t>
            </a:r>
            <a:r>
              <a:rPr dirty="0"/>
              <a:t> </a:t>
            </a:r>
            <a:r>
              <a:rPr dirty="0" err="1"/>
              <a:t>por</a:t>
            </a:r>
            <a:r>
              <a:rPr dirty="0"/>
              <a:t> </a:t>
            </a:r>
            <a:r>
              <a:rPr dirty="0" err="1"/>
              <a:t>el</a:t>
            </a:r>
            <a:r>
              <a:rPr dirty="0"/>
              <a:t> </a:t>
            </a:r>
            <a:r>
              <a:rPr dirty="0" err="1"/>
              <a:t>número</a:t>
            </a:r>
            <a:r>
              <a:rPr dirty="0"/>
              <a:t> de meses </a:t>
            </a:r>
            <a:r>
              <a:rPr dirty="0" err="1"/>
              <a:t>completos</a:t>
            </a:r>
            <a:r>
              <a:rPr dirty="0"/>
              <a:t> sin </a:t>
            </a:r>
            <a:r>
              <a:rPr dirty="0" err="1"/>
              <a:t>cobertura</a:t>
            </a:r>
            <a:r>
              <a:rPr dirty="0"/>
              <a:t> </a:t>
            </a:r>
            <a:r>
              <a:rPr dirty="0" err="1"/>
              <a:t>que</a:t>
            </a:r>
            <a:r>
              <a:rPr dirty="0"/>
              <a:t> no </a:t>
            </a:r>
            <a:r>
              <a:rPr dirty="0" err="1"/>
              <a:t>tuvo</a:t>
            </a:r>
            <a:r>
              <a:rPr dirty="0"/>
              <a:t> </a:t>
            </a:r>
            <a:r>
              <a:rPr dirty="0" err="1"/>
              <a:t>cobertura</a:t>
            </a:r>
            <a:r>
              <a:rPr dirty="0"/>
              <a:t> de </a:t>
            </a:r>
            <a:r>
              <a:rPr dirty="0" err="1"/>
              <a:t>medicamentos</a:t>
            </a:r>
            <a:r>
              <a:rPr dirty="0"/>
              <a:t> de Medicare (</a:t>
            </a:r>
            <a:r>
              <a:rPr dirty="0" err="1"/>
              <a:t>una</a:t>
            </a:r>
            <a:r>
              <a:rPr dirty="0"/>
              <a:t> </a:t>
            </a:r>
            <a:r>
              <a:rPr dirty="0" err="1"/>
              <a:t>vez</a:t>
            </a:r>
            <a:r>
              <a:rPr dirty="0"/>
              <a:t> </a:t>
            </a:r>
            <a:r>
              <a:rPr dirty="0" err="1"/>
              <a:t>que</a:t>
            </a:r>
            <a:r>
              <a:rPr dirty="0"/>
              <a:t> </a:t>
            </a:r>
            <a:r>
              <a:rPr dirty="0" err="1"/>
              <a:t>calificó</a:t>
            </a:r>
            <a:r>
              <a:rPr dirty="0"/>
              <a:t>) u </a:t>
            </a:r>
            <a:r>
              <a:rPr dirty="0" err="1"/>
              <a:t>otra</a:t>
            </a:r>
            <a:r>
              <a:rPr dirty="0"/>
              <a:t> </a:t>
            </a:r>
            <a:r>
              <a:rPr lang="en-US" dirty="0" err="1"/>
              <a:t>cobertura</a:t>
            </a:r>
            <a:r>
              <a:rPr lang="en-US" dirty="0"/>
              <a:t> </a:t>
            </a:r>
            <a:r>
              <a:rPr lang="en-US" dirty="0" err="1"/>
              <a:t>válida</a:t>
            </a:r>
            <a:r>
              <a:rPr lang="en-US" dirty="0"/>
              <a:t> </a:t>
            </a:r>
            <a:r>
              <a:rPr dirty="0"/>
              <a:t>de </a:t>
            </a:r>
            <a:r>
              <a:rPr dirty="0" err="1"/>
              <a:t>medicamentos</a:t>
            </a:r>
            <a:r>
              <a:rPr dirty="0"/>
              <a:t> </a:t>
            </a:r>
            <a:r>
              <a:rPr dirty="0" err="1"/>
              <a:t>por</a:t>
            </a:r>
            <a:r>
              <a:rPr dirty="0"/>
              <a:t> la actual "prima base </a:t>
            </a:r>
            <a:r>
              <a:rPr dirty="0" err="1"/>
              <a:t>nacional</a:t>
            </a:r>
            <a:r>
              <a:rPr dirty="0"/>
              <a:t> del </a:t>
            </a:r>
            <a:r>
              <a:rPr dirty="0" err="1"/>
              <a:t>beneficiario</a:t>
            </a:r>
            <a:r>
              <a:rPr dirty="0"/>
              <a:t>" ($38.99 </a:t>
            </a:r>
            <a:r>
              <a:rPr dirty="0" err="1"/>
              <a:t>en</a:t>
            </a:r>
            <a:r>
              <a:rPr dirty="0"/>
              <a:t> 2026). El </a:t>
            </a:r>
            <a:r>
              <a:rPr dirty="0" err="1"/>
              <a:t>monto</a:t>
            </a:r>
            <a:r>
              <a:rPr dirty="0"/>
              <a:t> final se </a:t>
            </a:r>
            <a:r>
              <a:rPr dirty="0" err="1"/>
              <a:t>redondea</a:t>
            </a:r>
            <a:r>
              <a:rPr dirty="0"/>
              <a:t> a </a:t>
            </a:r>
            <a:r>
              <a:rPr dirty="0" err="1"/>
              <a:t>los</a:t>
            </a:r>
            <a:r>
              <a:rPr dirty="0"/>
              <a:t> $0.10 </a:t>
            </a:r>
            <a:r>
              <a:rPr dirty="0" err="1"/>
              <a:t>más</a:t>
            </a:r>
            <a:r>
              <a:rPr dirty="0"/>
              <a:t> </a:t>
            </a:r>
            <a:r>
              <a:rPr dirty="0" err="1"/>
              <a:t>cercanos</a:t>
            </a:r>
            <a:r>
              <a:rPr dirty="0"/>
              <a:t> y se </a:t>
            </a:r>
            <a:r>
              <a:rPr dirty="0" err="1"/>
              <a:t>añade</a:t>
            </a:r>
            <a:r>
              <a:rPr dirty="0"/>
              <a:t> a la prima </a:t>
            </a:r>
            <a:r>
              <a:rPr dirty="0" err="1"/>
              <a:t>mensual</a:t>
            </a:r>
            <a:r>
              <a:rPr dirty="0"/>
              <a:t> de </a:t>
            </a:r>
            <a:r>
              <a:rPr dirty="0" err="1"/>
              <a:t>su</a:t>
            </a:r>
            <a:r>
              <a:rPr dirty="0"/>
              <a:t> plan. La prima base </a:t>
            </a:r>
            <a:r>
              <a:rPr dirty="0" err="1"/>
              <a:t>nacional</a:t>
            </a:r>
            <a:r>
              <a:rPr dirty="0"/>
              <a:t> del </a:t>
            </a:r>
            <a:r>
              <a:rPr dirty="0" err="1"/>
              <a:t>beneficiario</a:t>
            </a:r>
            <a:r>
              <a:rPr dirty="0"/>
              <a:t> </a:t>
            </a:r>
            <a:r>
              <a:rPr dirty="0" err="1"/>
              <a:t>puede</a:t>
            </a:r>
            <a:r>
              <a:rPr dirty="0"/>
              <a:t> </a:t>
            </a:r>
            <a:r>
              <a:rPr dirty="0" err="1"/>
              <a:t>cambiar</a:t>
            </a:r>
            <a:r>
              <a:rPr dirty="0"/>
              <a:t> </a:t>
            </a:r>
            <a:r>
              <a:rPr dirty="0" err="1"/>
              <a:t>cada</a:t>
            </a:r>
            <a:r>
              <a:rPr dirty="0"/>
              <a:t> </a:t>
            </a:r>
            <a:r>
              <a:rPr dirty="0" err="1"/>
              <a:t>año</a:t>
            </a:r>
            <a:r>
              <a:rPr dirty="0"/>
              <a:t>, </a:t>
            </a:r>
            <a:r>
              <a:rPr dirty="0" err="1"/>
              <a:t>por</a:t>
            </a:r>
            <a:r>
              <a:rPr dirty="0"/>
              <a:t> lo </a:t>
            </a:r>
            <a:r>
              <a:rPr dirty="0" err="1"/>
              <a:t>que</a:t>
            </a:r>
            <a:r>
              <a:rPr dirty="0"/>
              <a:t> </a:t>
            </a:r>
            <a:r>
              <a:rPr dirty="0" err="1"/>
              <a:t>el</a:t>
            </a:r>
            <a:r>
              <a:rPr dirty="0"/>
              <a:t> </a:t>
            </a:r>
            <a:r>
              <a:rPr dirty="0" err="1"/>
              <a:t>monto</a:t>
            </a:r>
            <a:r>
              <a:rPr dirty="0"/>
              <a:t> de la </a:t>
            </a:r>
            <a:r>
              <a:rPr lang="en-US" dirty="0" err="1"/>
              <a:t>multa</a:t>
            </a:r>
            <a:r>
              <a:rPr dirty="0"/>
              <a:t> también </a:t>
            </a:r>
            <a:r>
              <a:rPr dirty="0" err="1"/>
              <a:t>puede</a:t>
            </a:r>
            <a:r>
              <a:rPr dirty="0"/>
              <a:t> </a:t>
            </a:r>
            <a:r>
              <a:rPr dirty="0" err="1"/>
              <a:t>cambiar</a:t>
            </a:r>
            <a:r>
              <a:rPr dirty="0"/>
              <a:t> </a:t>
            </a:r>
            <a:r>
              <a:rPr dirty="0" err="1"/>
              <a:t>cada</a:t>
            </a:r>
            <a:r>
              <a:rPr dirty="0"/>
              <a:t> </a:t>
            </a:r>
            <a:r>
              <a:rPr dirty="0" err="1"/>
              <a:t>año</a:t>
            </a:r>
            <a:r>
              <a:rPr dirty="0"/>
              <a:t>. Por lo general, </a:t>
            </a:r>
            <a:r>
              <a:rPr dirty="0" err="1"/>
              <a:t>tiene</a:t>
            </a:r>
            <a:r>
              <a:rPr dirty="0"/>
              <a:t> </a:t>
            </a:r>
            <a:r>
              <a:rPr dirty="0" err="1"/>
              <a:t>que</a:t>
            </a:r>
            <a:r>
              <a:rPr dirty="0"/>
              <a:t> </a:t>
            </a:r>
            <a:r>
              <a:rPr dirty="0" err="1"/>
              <a:t>pagar</a:t>
            </a:r>
            <a:r>
              <a:rPr dirty="0"/>
              <a:t> </a:t>
            </a:r>
            <a:r>
              <a:rPr dirty="0" err="1"/>
              <a:t>esta</a:t>
            </a:r>
            <a:r>
              <a:rPr dirty="0"/>
              <a:t> </a:t>
            </a:r>
            <a:r>
              <a:rPr lang="en-US" dirty="0" err="1"/>
              <a:t>multa</a:t>
            </a:r>
            <a:r>
              <a:rPr dirty="0"/>
              <a:t> </a:t>
            </a:r>
            <a:r>
              <a:rPr dirty="0" err="1"/>
              <a:t>mientras</a:t>
            </a:r>
            <a:r>
              <a:rPr dirty="0"/>
              <a:t> </a:t>
            </a:r>
            <a:r>
              <a:rPr dirty="0" err="1"/>
              <a:t>tenga</a:t>
            </a:r>
            <a:r>
              <a:rPr dirty="0"/>
              <a:t> un plan de </a:t>
            </a:r>
            <a:r>
              <a:rPr dirty="0" err="1"/>
              <a:t>medicamentos</a:t>
            </a:r>
            <a:r>
              <a:rPr dirty="0"/>
              <a:t>.</a:t>
            </a:r>
            <a:endParaRPr sz="11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a:spcBef>
                <a:spcPts val="634"/>
              </a:spcBef>
              <a:spcAft>
                <a:spcPts val="600"/>
              </a:spcAft>
              <a:defRPr sz="1100">
                <a:solidFill>
                  <a:prstClr val="black"/>
                </a:solidFill>
                <a:latin typeface="Arial" panose="020B0604020202020204" pitchFamily="34" charset="0"/>
                <a:cs typeface="Arial" panose="020B0604020202020204" pitchFamily="34" charset="0"/>
              </a:defRPr>
            </a:pPr>
            <a:r>
              <a:rPr b="1" dirty="0"/>
              <a:t>Su plan de </a:t>
            </a:r>
            <a:r>
              <a:rPr b="1" dirty="0" err="1"/>
              <a:t>medicamentos</a:t>
            </a:r>
            <a:r>
              <a:rPr b="1" dirty="0"/>
              <a:t> de Medicare </a:t>
            </a:r>
            <a:r>
              <a:rPr b="1" dirty="0" err="1"/>
              <a:t>está</a:t>
            </a:r>
            <a:r>
              <a:rPr b="1" dirty="0"/>
              <a:t> </a:t>
            </a:r>
            <a:r>
              <a:rPr b="1" dirty="0" err="1"/>
              <a:t>obligado</a:t>
            </a:r>
            <a:r>
              <a:rPr b="1" dirty="0"/>
              <a:t> a </a:t>
            </a:r>
            <a:r>
              <a:rPr b="1" dirty="0" err="1"/>
              <a:t>informarle</a:t>
            </a:r>
            <a:r>
              <a:rPr b="1" dirty="0"/>
              <a:t> </a:t>
            </a:r>
            <a:r>
              <a:rPr b="1" dirty="0" err="1"/>
              <a:t>si</a:t>
            </a:r>
            <a:r>
              <a:rPr b="1" dirty="0"/>
              <a:t> </a:t>
            </a:r>
            <a:r>
              <a:rPr b="1" dirty="0" err="1"/>
              <a:t>debe</a:t>
            </a:r>
            <a:r>
              <a:rPr b="1" dirty="0"/>
              <a:t> </a:t>
            </a:r>
            <a:r>
              <a:rPr b="1" dirty="0" err="1"/>
              <a:t>pagar</a:t>
            </a:r>
            <a:r>
              <a:rPr b="1" dirty="0"/>
              <a:t> </a:t>
            </a:r>
            <a:r>
              <a:rPr b="1" dirty="0" err="1"/>
              <a:t>una</a:t>
            </a:r>
            <a:r>
              <a:rPr b="1" dirty="0"/>
              <a:t> </a:t>
            </a:r>
            <a:r>
              <a:rPr lang="en-US" b="1" dirty="0" err="1"/>
              <a:t>multa</a:t>
            </a:r>
            <a:r>
              <a:rPr b="1" dirty="0"/>
              <a:t> y </a:t>
            </a:r>
            <a:r>
              <a:rPr b="1" dirty="0" err="1"/>
              <a:t>cuál</a:t>
            </a:r>
            <a:r>
              <a:rPr b="1" dirty="0"/>
              <a:t> </a:t>
            </a:r>
            <a:r>
              <a:rPr b="1" dirty="0" err="1"/>
              <a:t>será</a:t>
            </a:r>
            <a:r>
              <a:rPr b="1" dirty="0"/>
              <a:t> </a:t>
            </a:r>
            <a:r>
              <a:rPr b="1" dirty="0" err="1"/>
              <a:t>su</a:t>
            </a:r>
            <a:r>
              <a:rPr b="1" dirty="0"/>
              <a:t> </a:t>
            </a:r>
            <a:r>
              <a:rPr b="1" dirty="0" err="1"/>
              <a:t>pago</a:t>
            </a:r>
            <a:r>
              <a:rPr b="1" dirty="0"/>
              <a:t>. </a:t>
            </a:r>
            <a:r>
              <a:rPr dirty="0"/>
              <a:t>La </a:t>
            </a:r>
            <a:r>
              <a:rPr lang="en-US" dirty="0" err="1"/>
              <a:t>multa</a:t>
            </a:r>
            <a:r>
              <a:rPr dirty="0"/>
              <a:t> </a:t>
            </a:r>
            <a:r>
              <a:rPr dirty="0" err="1"/>
              <a:t>por</a:t>
            </a:r>
            <a:r>
              <a:rPr dirty="0"/>
              <a:t> </a:t>
            </a:r>
            <a:r>
              <a:rPr dirty="0" err="1"/>
              <a:t>inscripción</a:t>
            </a:r>
            <a:r>
              <a:rPr dirty="0"/>
              <a:t> </a:t>
            </a:r>
            <a:r>
              <a:rPr dirty="0" err="1"/>
              <a:t>tardía</a:t>
            </a:r>
            <a:r>
              <a:rPr dirty="0"/>
              <a:t> </a:t>
            </a:r>
            <a:r>
              <a:rPr dirty="0" err="1"/>
              <a:t>va</a:t>
            </a:r>
            <a:r>
              <a:rPr dirty="0"/>
              <a:t> al </a:t>
            </a:r>
            <a:r>
              <a:rPr dirty="0" err="1"/>
              <a:t>fondo</a:t>
            </a:r>
            <a:r>
              <a:rPr dirty="0"/>
              <a:t> </a:t>
            </a:r>
            <a:r>
              <a:rPr dirty="0" err="1"/>
              <a:t>fiduciario</a:t>
            </a:r>
            <a:r>
              <a:rPr dirty="0"/>
              <a:t> de Medicare, no al plan. Si no </a:t>
            </a:r>
            <a:r>
              <a:rPr dirty="0" err="1"/>
              <a:t>está</a:t>
            </a:r>
            <a:r>
              <a:rPr dirty="0"/>
              <a:t> de </a:t>
            </a:r>
            <a:r>
              <a:rPr dirty="0" err="1"/>
              <a:t>acuerdo</a:t>
            </a:r>
            <a:r>
              <a:rPr dirty="0"/>
              <a:t> con </a:t>
            </a:r>
            <a:r>
              <a:rPr dirty="0" err="1"/>
              <a:t>su</a:t>
            </a:r>
            <a:r>
              <a:rPr dirty="0"/>
              <a:t> </a:t>
            </a:r>
            <a:r>
              <a:rPr lang="en-US" dirty="0" err="1"/>
              <a:t>multa</a:t>
            </a:r>
            <a:r>
              <a:rPr dirty="0"/>
              <a:t> </a:t>
            </a:r>
            <a:r>
              <a:rPr dirty="0" err="1"/>
              <a:t>por</a:t>
            </a:r>
            <a:r>
              <a:rPr dirty="0"/>
              <a:t> </a:t>
            </a:r>
            <a:r>
              <a:rPr dirty="0" err="1"/>
              <a:t>inscripción</a:t>
            </a:r>
            <a:r>
              <a:rPr dirty="0"/>
              <a:t> </a:t>
            </a:r>
            <a:r>
              <a:rPr dirty="0" err="1"/>
              <a:t>tardía</a:t>
            </a:r>
            <a:r>
              <a:rPr dirty="0"/>
              <a:t>, </a:t>
            </a:r>
            <a:r>
              <a:rPr dirty="0" err="1"/>
              <a:t>puede</a:t>
            </a:r>
            <a:r>
              <a:rPr dirty="0"/>
              <a:t> </a:t>
            </a:r>
            <a:r>
              <a:rPr dirty="0" err="1"/>
              <a:t>solicitar</a:t>
            </a:r>
            <a:r>
              <a:rPr dirty="0"/>
              <a:t> a Medicare </a:t>
            </a:r>
            <a:r>
              <a:rPr dirty="0" err="1"/>
              <a:t>una</a:t>
            </a:r>
            <a:r>
              <a:rPr dirty="0"/>
              <a:t> </a:t>
            </a:r>
            <a:r>
              <a:rPr dirty="0" err="1"/>
              <a:t>revisión</a:t>
            </a:r>
            <a:r>
              <a:rPr dirty="0"/>
              <a:t> o </a:t>
            </a:r>
            <a:r>
              <a:rPr dirty="0" err="1"/>
              <a:t>reconsideración</a:t>
            </a:r>
            <a:r>
              <a:rPr dirty="0"/>
              <a:t>. </a:t>
            </a:r>
            <a:r>
              <a:rPr dirty="0" err="1"/>
              <a:t>Tendrá</a:t>
            </a:r>
            <a:r>
              <a:rPr dirty="0"/>
              <a:t> </a:t>
            </a:r>
            <a:r>
              <a:rPr dirty="0" err="1"/>
              <a:t>que</a:t>
            </a:r>
            <a:r>
              <a:rPr dirty="0"/>
              <a:t> </a:t>
            </a:r>
            <a:r>
              <a:rPr dirty="0" err="1"/>
              <a:t>completar</a:t>
            </a:r>
            <a:r>
              <a:rPr dirty="0"/>
              <a:t> un </a:t>
            </a:r>
            <a:r>
              <a:rPr dirty="0" err="1"/>
              <a:t>formulario</a:t>
            </a:r>
            <a:r>
              <a:rPr dirty="0"/>
              <a:t> de </a:t>
            </a:r>
            <a:r>
              <a:rPr dirty="0" err="1"/>
              <a:t>solicitud</a:t>
            </a:r>
            <a:r>
              <a:rPr dirty="0"/>
              <a:t> de </a:t>
            </a:r>
            <a:r>
              <a:rPr dirty="0" err="1"/>
              <a:t>reconsideración</a:t>
            </a:r>
            <a:r>
              <a:rPr dirty="0"/>
              <a:t> (</a:t>
            </a:r>
            <a:r>
              <a:rPr dirty="0" err="1"/>
              <a:t>que</a:t>
            </a:r>
            <a:r>
              <a:rPr dirty="0"/>
              <a:t> </a:t>
            </a:r>
            <a:r>
              <a:rPr dirty="0" err="1"/>
              <a:t>su</a:t>
            </a:r>
            <a:r>
              <a:rPr dirty="0"/>
              <a:t> plan le </a:t>
            </a:r>
            <a:r>
              <a:rPr dirty="0" err="1"/>
              <a:t>enviará</a:t>
            </a:r>
            <a:r>
              <a:rPr dirty="0"/>
              <a:t>), y </a:t>
            </a:r>
            <a:r>
              <a:rPr dirty="0" err="1"/>
              <a:t>tendrá</a:t>
            </a:r>
            <a:r>
              <a:rPr dirty="0"/>
              <a:t> la </a:t>
            </a:r>
            <a:r>
              <a:rPr dirty="0" err="1"/>
              <a:t>oportunidad</a:t>
            </a:r>
            <a:r>
              <a:rPr dirty="0"/>
              <a:t> de </a:t>
            </a:r>
            <a:r>
              <a:rPr dirty="0" err="1"/>
              <a:t>enviar</a:t>
            </a:r>
            <a:r>
              <a:rPr dirty="0"/>
              <a:t> </a:t>
            </a:r>
            <a:r>
              <a:rPr dirty="0" err="1"/>
              <a:t>pruebas</a:t>
            </a:r>
            <a:r>
              <a:rPr dirty="0"/>
              <a:t> </a:t>
            </a:r>
            <a:r>
              <a:rPr dirty="0" err="1"/>
              <a:t>que</a:t>
            </a:r>
            <a:r>
              <a:rPr dirty="0"/>
              <a:t> </a:t>
            </a:r>
            <a:r>
              <a:rPr dirty="0" err="1"/>
              <a:t>respalden</a:t>
            </a:r>
            <a:r>
              <a:rPr dirty="0"/>
              <a:t> </a:t>
            </a:r>
            <a:r>
              <a:rPr dirty="0" err="1"/>
              <a:t>su</a:t>
            </a:r>
            <a:r>
              <a:rPr dirty="0"/>
              <a:t> </a:t>
            </a:r>
            <a:r>
              <a:rPr dirty="0" err="1"/>
              <a:t>caso</a:t>
            </a:r>
            <a:r>
              <a:rPr dirty="0"/>
              <a:t>.</a:t>
            </a:r>
            <a:endParaRPr sz="1100" dirty="0">
              <a:solidFill>
                <a:prstClr val="black"/>
              </a:solidFill>
              <a:latin typeface="Arial" panose="020B0604020202020204" pitchFamily="34" charset="0"/>
              <a:ea typeface="Calibri" panose="020F0502020204030204"/>
              <a:cs typeface="Arial" panose="020B0604020202020204" pitchFamily="34" charset="0"/>
            </a:endParaRPr>
          </a:p>
          <a:p>
            <a:pPr marL="118745" indent="-118745">
              <a:spcBef>
                <a:spcPts val="611"/>
              </a:spcBef>
              <a:spcAft>
                <a:spcPts val="600"/>
              </a:spcAft>
              <a:defRPr sz="1100">
                <a:solidFill>
                  <a:prstClr val="black"/>
                </a:solidFill>
                <a:latin typeface="Arial" panose="020B0604020202020204" pitchFamily="34" charset="0"/>
                <a:cs typeface="Arial" panose="020B0604020202020204" pitchFamily="34" charset="0"/>
              </a:defRPr>
            </a:pPr>
            <a:r>
              <a:rPr b="1" dirty="0"/>
              <a:t>Para </a:t>
            </a:r>
            <a:r>
              <a:rPr b="1" dirty="0" err="1"/>
              <a:t>obtener</a:t>
            </a:r>
            <a:r>
              <a:rPr b="1" dirty="0"/>
              <a:t> </a:t>
            </a:r>
            <a:r>
              <a:rPr b="1" dirty="0" err="1"/>
              <a:t>más</a:t>
            </a:r>
            <a:r>
              <a:rPr b="1" dirty="0"/>
              <a:t> </a:t>
            </a:r>
            <a:r>
              <a:rPr b="1" dirty="0" err="1"/>
              <a:t>información</a:t>
            </a:r>
            <a:r>
              <a:rPr b="1" dirty="0"/>
              <a:t>, </a:t>
            </a:r>
            <a:r>
              <a:rPr dirty="0" err="1"/>
              <a:t>visite</a:t>
            </a:r>
            <a:r>
              <a:rPr dirty="0"/>
              <a:t> </a:t>
            </a:r>
            <a:r>
              <a:rPr lang="en-US" u="sng" dirty="0"/>
              <a:t>https://es.medicare.gov/health-drug-plans/part-d/basics/costs</a:t>
            </a:r>
            <a:endParaRPr lang="en-US" sz="1100" u="sng" dirty="0">
              <a:solidFill>
                <a:prstClr val="black"/>
              </a:solidFill>
              <a:latin typeface="Arial" panose="020B0604020202020204" pitchFamily="34" charset="0"/>
              <a:ea typeface="Calibri"/>
              <a:cs typeface="Arial" panose="020B0604020202020204" pitchFamily="34" charset="0"/>
            </a:endParaRPr>
          </a:p>
          <a:p>
            <a:pPr marL="112395" indent="-112395" defTabSz="966612">
              <a:spcBef>
                <a:spcPts val="611"/>
              </a:spcBef>
              <a:spcAft>
                <a:spcPts val="600"/>
              </a:spcAft>
              <a:defRPr sz="1100">
                <a:solidFill>
                  <a:prstClr val="black"/>
                </a:solidFill>
                <a:latin typeface="Arial" panose="020B0604020202020204" pitchFamily="34" charset="0"/>
                <a:cs typeface="Arial" panose="020B0604020202020204" pitchFamily="34" charset="0"/>
              </a:defRPr>
            </a:pPr>
            <a:r>
              <a:rPr dirty="0" err="1"/>
              <a:t>Referencia</a:t>
            </a:r>
            <a:r>
              <a:rPr dirty="0"/>
              <a:t>: </a:t>
            </a:r>
            <a:r>
              <a:rPr dirty="0">
                <a:hlinkClick r:id="rId3"/>
              </a:rPr>
              <a:t>CMS.gov/newsroom/fact-sheets/2026-medicare-part-d-bid-information-and-part-d-premium-stabilization-demonstration-parameters</a:t>
            </a:r>
            <a:r>
              <a:rPr dirty="0"/>
              <a:t> </a:t>
            </a:r>
            <a:endParaRPr sz="1100" dirty="0">
              <a:solidFill>
                <a:prstClr val="black"/>
              </a:solidFill>
              <a:latin typeface="Arial" panose="020B0604020202020204" pitchFamily="34" charset="0"/>
              <a:ea typeface="Calibri"/>
              <a:cs typeface="Arial" panose="020B0604020202020204" pitchFamily="34" charset="0"/>
            </a:endParaRPr>
          </a:p>
          <a:p>
            <a:pPr marL="118745" indent="-118745" defTabSz="966612">
              <a:spcBef>
                <a:spcPts val="611"/>
              </a:spcBef>
              <a:spcAft>
                <a:spcPts val="600"/>
              </a:spcAft>
            </a:pPr>
            <a:endParaRPr sz="1100" dirty="0">
              <a:solidFill>
                <a:prstClr val="black"/>
              </a:solidFill>
              <a:latin typeface="Arial" panose="020B0604020202020204" pitchFamily="34" charset="0"/>
              <a:ea typeface="Calibri"/>
              <a:cs typeface="Arial" panose="020B0604020202020204" pitchFamily="34" charset="0"/>
            </a:endParaRPr>
          </a:p>
          <a:p>
            <a:pPr marL="0" indent="0" defTabSz="966612">
              <a:spcBef>
                <a:spcPts val="634"/>
              </a:spcBef>
              <a:spcAft>
                <a:spcPts val="600"/>
              </a:spcAft>
              <a:buNone/>
            </a:pPr>
            <a:endParaRPr sz="1100" dirty="0">
              <a:solidFill>
                <a:prstClr val="black"/>
              </a:solidFill>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12396475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0737"/>
            <a:ext cx="5759450" cy="5144347"/>
          </a:xfrm>
        </p:spPr>
        <p:txBody>
          <a:bodyPr/>
          <a:lstStyle/>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Para </a:t>
            </a:r>
            <a:r>
              <a:rPr b="1" dirty="0" err="1"/>
              <a:t>unirse</a:t>
            </a:r>
            <a:r>
              <a:rPr b="1" dirty="0"/>
              <a:t> a un plan de </a:t>
            </a:r>
            <a:r>
              <a:rPr b="1" dirty="0" err="1"/>
              <a:t>medicamentos</a:t>
            </a:r>
            <a:r>
              <a:rPr b="1" dirty="0"/>
              <a:t>, </a:t>
            </a:r>
            <a:r>
              <a:rPr dirty="0" err="1"/>
              <a:t>debe</a:t>
            </a:r>
            <a:r>
              <a:rPr dirty="0"/>
              <a:t> </a:t>
            </a:r>
            <a:r>
              <a:rPr dirty="0" err="1"/>
              <a:t>tener</a:t>
            </a:r>
            <a:r>
              <a:rPr dirty="0"/>
              <a:t> la </a:t>
            </a:r>
            <a:r>
              <a:rPr dirty="0" err="1"/>
              <a:t>Parte</a:t>
            </a:r>
            <a:r>
              <a:rPr dirty="0"/>
              <a:t> A y/o la </a:t>
            </a:r>
            <a:r>
              <a:rPr dirty="0" err="1"/>
              <a:t>Parte</a:t>
            </a:r>
            <a:r>
              <a:rPr dirty="0"/>
              <a:t> B.</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Para </a:t>
            </a:r>
            <a:r>
              <a:rPr b="1" dirty="0" err="1"/>
              <a:t>unirse</a:t>
            </a:r>
            <a:r>
              <a:rPr b="1" dirty="0"/>
              <a:t> a un plan Medicare Advantage con </a:t>
            </a:r>
            <a:r>
              <a:rPr b="1" dirty="0" err="1"/>
              <a:t>cobertura</a:t>
            </a:r>
            <a:r>
              <a:rPr b="1" dirty="0"/>
              <a:t> de </a:t>
            </a:r>
            <a:r>
              <a:rPr b="1" dirty="0" err="1"/>
              <a:t>medicamentos</a:t>
            </a:r>
            <a:r>
              <a:rPr b="1" dirty="0"/>
              <a:t>,</a:t>
            </a:r>
            <a:r>
              <a:rPr dirty="0"/>
              <a:t> </a:t>
            </a:r>
            <a:r>
              <a:rPr dirty="0" err="1"/>
              <a:t>debe</a:t>
            </a:r>
            <a:r>
              <a:rPr dirty="0"/>
              <a:t> </a:t>
            </a:r>
            <a:r>
              <a:rPr dirty="0" err="1"/>
              <a:t>tener</a:t>
            </a:r>
            <a:r>
              <a:rPr dirty="0"/>
              <a:t> tanto la </a:t>
            </a:r>
            <a:r>
              <a:rPr dirty="0" err="1"/>
              <a:t>Parte</a:t>
            </a:r>
            <a:r>
              <a:rPr dirty="0"/>
              <a:t> A </a:t>
            </a:r>
            <a:r>
              <a:rPr dirty="0" err="1"/>
              <a:t>como</a:t>
            </a:r>
            <a:r>
              <a:rPr dirty="0"/>
              <a:t> la </a:t>
            </a:r>
            <a:r>
              <a:rPr dirty="0" err="1"/>
              <a:t>Parte</a:t>
            </a:r>
            <a:r>
              <a:rPr dirty="0"/>
              <a:t> B.</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Para </a:t>
            </a:r>
            <a:r>
              <a:rPr b="1" dirty="0" err="1"/>
              <a:t>unirse</a:t>
            </a:r>
            <a:r>
              <a:rPr b="1" dirty="0"/>
              <a:t> a un plan de </a:t>
            </a:r>
            <a:r>
              <a:rPr b="1" dirty="0" err="1"/>
              <a:t>costos</a:t>
            </a:r>
            <a:r>
              <a:rPr b="1" dirty="0"/>
              <a:t> de Medicare con </a:t>
            </a:r>
            <a:r>
              <a:rPr b="1" dirty="0" err="1"/>
              <a:t>cobertura</a:t>
            </a:r>
            <a:r>
              <a:rPr b="1" dirty="0"/>
              <a:t> de </a:t>
            </a:r>
            <a:r>
              <a:rPr b="1" dirty="0" err="1"/>
              <a:t>medicamentos</a:t>
            </a:r>
            <a:r>
              <a:rPr b="1" dirty="0"/>
              <a:t> o a un </a:t>
            </a:r>
            <a:r>
              <a:rPr lang="en-US" b="1" dirty="0" err="1"/>
              <a:t>Programa</a:t>
            </a:r>
            <a:r>
              <a:rPr lang="en-US" b="1" dirty="0"/>
              <a:t> de Cuidado Integral para </a:t>
            </a:r>
            <a:r>
              <a:rPr lang="en-US" b="1" dirty="0" err="1"/>
              <a:t>Ancianos</a:t>
            </a:r>
            <a:r>
              <a:rPr b="1" dirty="0"/>
              <a:t>(PACE),</a:t>
            </a:r>
            <a:r>
              <a:rPr dirty="0"/>
              <a:t> </a:t>
            </a:r>
            <a:r>
              <a:rPr dirty="0" err="1"/>
              <a:t>debe</a:t>
            </a:r>
            <a:r>
              <a:rPr dirty="0"/>
              <a:t> </a:t>
            </a:r>
            <a:r>
              <a:rPr dirty="0" err="1"/>
              <a:t>tener</a:t>
            </a:r>
            <a:r>
              <a:rPr dirty="0"/>
              <a:t> la </a:t>
            </a:r>
            <a:r>
              <a:rPr dirty="0" err="1"/>
              <a:t>Parte</a:t>
            </a:r>
            <a:r>
              <a:rPr dirty="0"/>
              <a:t> A y la </a:t>
            </a:r>
            <a:r>
              <a:rPr dirty="0" err="1"/>
              <a:t>Parte</a:t>
            </a:r>
            <a:r>
              <a:rPr dirty="0"/>
              <a:t> B o </a:t>
            </a:r>
            <a:r>
              <a:rPr dirty="0" err="1"/>
              <a:t>tener</a:t>
            </a:r>
            <a:r>
              <a:rPr dirty="0"/>
              <a:t> solo la </a:t>
            </a:r>
            <a:r>
              <a:rPr dirty="0" err="1"/>
              <a:t>Parte</a:t>
            </a:r>
            <a:r>
              <a:rPr dirty="0"/>
              <a:t> B. Los planes de </a:t>
            </a:r>
            <a:r>
              <a:rPr dirty="0" err="1"/>
              <a:t>costo</a:t>
            </a:r>
            <a:r>
              <a:rPr dirty="0"/>
              <a:t> y </a:t>
            </a:r>
            <a:r>
              <a:rPr dirty="0" err="1"/>
              <a:t>los</a:t>
            </a:r>
            <a:r>
              <a:rPr dirty="0"/>
              <a:t> </a:t>
            </a:r>
            <a:r>
              <a:rPr dirty="0" err="1"/>
              <a:t>programas</a:t>
            </a:r>
            <a:r>
              <a:rPr dirty="0"/>
              <a:t> PACE son </a:t>
            </a:r>
            <a:r>
              <a:rPr dirty="0" err="1"/>
              <a:t>tipos</a:t>
            </a:r>
            <a:r>
              <a:rPr dirty="0"/>
              <a:t> de planes de </a:t>
            </a:r>
            <a:r>
              <a:rPr dirty="0" err="1"/>
              <a:t>salud</a:t>
            </a:r>
            <a:r>
              <a:rPr dirty="0"/>
              <a:t> de Medicare </a:t>
            </a:r>
            <a:r>
              <a:rPr dirty="0" err="1"/>
              <a:t>disponibles</a:t>
            </a:r>
            <a:r>
              <a:rPr dirty="0"/>
              <a:t> </a:t>
            </a:r>
            <a:r>
              <a:rPr dirty="0" err="1"/>
              <a:t>en</a:t>
            </a:r>
            <a:r>
              <a:rPr dirty="0"/>
              <a:t> </a:t>
            </a:r>
            <a:r>
              <a:rPr dirty="0" err="1"/>
              <a:t>ciertas</a:t>
            </a:r>
            <a:r>
              <a:rPr dirty="0"/>
              <a:t> </a:t>
            </a:r>
            <a:r>
              <a:rPr dirty="0" err="1"/>
              <a:t>áreas</a:t>
            </a:r>
            <a:r>
              <a:rPr dirty="0"/>
              <a:t> </a:t>
            </a:r>
            <a:r>
              <a:rPr dirty="0" err="1"/>
              <a:t>limitadas</a:t>
            </a:r>
            <a:r>
              <a:rPr dirty="0"/>
              <a:t> del </a:t>
            </a:r>
            <a:r>
              <a:rPr dirty="0" err="1"/>
              <a:t>país</a:t>
            </a:r>
            <a:r>
              <a:rPr dirty="0"/>
              <a:t> (</a:t>
            </a:r>
            <a:r>
              <a:rPr dirty="0" err="1"/>
              <a:t>obtenga</a:t>
            </a:r>
            <a:r>
              <a:rPr dirty="0"/>
              <a:t> </a:t>
            </a:r>
            <a:r>
              <a:rPr dirty="0" err="1"/>
              <a:t>más</a:t>
            </a:r>
            <a:r>
              <a:rPr dirty="0"/>
              <a:t> </a:t>
            </a:r>
            <a:r>
              <a:rPr dirty="0" err="1"/>
              <a:t>información</a:t>
            </a:r>
            <a:r>
              <a:rPr dirty="0"/>
              <a:t> </a:t>
            </a:r>
            <a:r>
              <a:rPr dirty="0" err="1"/>
              <a:t>en</a:t>
            </a:r>
            <a:r>
              <a:rPr dirty="0"/>
              <a:t> </a:t>
            </a:r>
            <a:r>
              <a:rPr dirty="0" err="1"/>
              <a:t>el</a:t>
            </a:r>
            <a:r>
              <a:rPr dirty="0"/>
              <a:t> Tema 5). </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Cada plan </a:t>
            </a:r>
            <a:r>
              <a:rPr b="1" dirty="0" err="1"/>
              <a:t>tiene</a:t>
            </a:r>
            <a:r>
              <a:rPr b="1" dirty="0"/>
              <a:t> </a:t>
            </a:r>
            <a:r>
              <a:rPr b="1" dirty="0" err="1"/>
              <a:t>su</a:t>
            </a:r>
            <a:r>
              <a:rPr b="1" dirty="0"/>
              <a:t> </a:t>
            </a:r>
            <a:r>
              <a:rPr b="1" dirty="0" err="1"/>
              <a:t>propia</a:t>
            </a:r>
            <a:r>
              <a:rPr b="1" dirty="0"/>
              <a:t> </a:t>
            </a:r>
            <a:r>
              <a:rPr b="1" dirty="0" err="1"/>
              <a:t>área</a:t>
            </a:r>
            <a:r>
              <a:rPr b="1" dirty="0"/>
              <a:t> de </a:t>
            </a:r>
            <a:r>
              <a:rPr b="1" dirty="0" err="1"/>
              <a:t>servicio</a:t>
            </a:r>
            <a:r>
              <a:rPr b="1" dirty="0"/>
              <a:t>, </a:t>
            </a:r>
            <a:r>
              <a:rPr b="1" dirty="0" err="1"/>
              <a:t>en</a:t>
            </a:r>
            <a:r>
              <a:rPr b="1" dirty="0"/>
              <a:t> la </a:t>
            </a:r>
            <a:r>
              <a:rPr b="1" dirty="0" err="1"/>
              <a:t>que</a:t>
            </a:r>
            <a:r>
              <a:rPr b="1" dirty="0"/>
              <a:t> </a:t>
            </a:r>
            <a:r>
              <a:rPr b="1" dirty="0" err="1"/>
              <a:t>debe</a:t>
            </a:r>
            <a:r>
              <a:rPr b="1" dirty="0"/>
              <a:t> </a:t>
            </a:r>
            <a:r>
              <a:rPr b="1" dirty="0" err="1"/>
              <a:t>residir</a:t>
            </a:r>
            <a:r>
              <a:rPr b="1" dirty="0"/>
              <a:t> para </a:t>
            </a:r>
            <a:r>
              <a:rPr b="1" dirty="0" err="1"/>
              <a:t>inscribirse</a:t>
            </a:r>
            <a:r>
              <a:rPr b="1" dirty="0"/>
              <a:t>. </a:t>
            </a:r>
            <a:r>
              <a:rPr dirty="0"/>
              <a:t>Las personas </a:t>
            </a:r>
            <a:r>
              <a:rPr dirty="0" err="1"/>
              <a:t>que</a:t>
            </a:r>
            <a:r>
              <a:rPr dirty="0"/>
              <a:t> </a:t>
            </a:r>
            <a:r>
              <a:rPr dirty="0" err="1"/>
              <a:t>residen</a:t>
            </a:r>
            <a:r>
              <a:rPr dirty="0"/>
              <a:t> </a:t>
            </a:r>
            <a:r>
              <a:rPr dirty="0" err="1"/>
              <a:t>en</a:t>
            </a:r>
            <a:r>
              <a:rPr dirty="0"/>
              <a:t> </a:t>
            </a:r>
            <a:r>
              <a:rPr dirty="0" err="1"/>
              <a:t>los</a:t>
            </a:r>
            <a:r>
              <a:rPr dirty="0"/>
              <a:t> </a:t>
            </a:r>
            <a:r>
              <a:rPr dirty="0" err="1"/>
              <a:t>territorios</a:t>
            </a:r>
            <a:r>
              <a:rPr dirty="0"/>
              <a:t> de </a:t>
            </a:r>
            <a:r>
              <a:rPr dirty="0" err="1"/>
              <a:t>los</a:t>
            </a:r>
            <a:r>
              <a:rPr dirty="0"/>
              <a:t> EE. UU., </a:t>
            </a:r>
            <a:r>
              <a:rPr dirty="0" err="1"/>
              <a:t>incluidos</a:t>
            </a:r>
            <a:r>
              <a:rPr dirty="0"/>
              <a:t> Puerto Rico, las Islas Vírgenes de </a:t>
            </a:r>
            <a:r>
              <a:rPr dirty="0" err="1"/>
              <a:t>los</a:t>
            </a:r>
            <a:r>
              <a:rPr dirty="0"/>
              <a:t> EE. UU.,  Guam, las Islas Marianas del Norte y Samoa Americana </a:t>
            </a:r>
            <a:r>
              <a:rPr dirty="0" err="1"/>
              <a:t>pueden</a:t>
            </a:r>
            <a:r>
              <a:rPr dirty="0"/>
              <a:t> </a:t>
            </a:r>
            <a:r>
              <a:rPr dirty="0" err="1"/>
              <a:t>unirse</a:t>
            </a:r>
            <a:r>
              <a:rPr dirty="0"/>
              <a:t>. Si reside fuera de </a:t>
            </a:r>
            <a:r>
              <a:rPr dirty="0" err="1"/>
              <a:t>los</a:t>
            </a:r>
            <a:r>
              <a:rPr dirty="0"/>
              <a:t> EE. UU. y sus </a:t>
            </a:r>
            <a:r>
              <a:rPr dirty="0" err="1"/>
              <a:t>territorios</a:t>
            </a:r>
            <a:r>
              <a:rPr dirty="0"/>
              <a:t>, o </a:t>
            </a:r>
            <a:r>
              <a:rPr dirty="0" err="1"/>
              <a:t>si</a:t>
            </a:r>
            <a:r>
              <a:rPr dirty="0"/>
              <a:t> </a:t>
            </a:r>
            <a:r>
              <a:rPr dirty="0" err="1"/>
              <a:t>está</a:t>
            </a:r>
            <a:r>
              <a:rPr dirty="0"/>
              <a:t> </a:t>
            </a:r>
            <a:r>
              <a:rPr dirty="0" err="1"/>
              <a:t>encarcelado</a:t>
            </a:r>
            <a:r>
              <a:rPr dirty="0"/>
              <a:t>, no es </a:t>
            </a:r>
            <a:r>
              <a:rPr dirty="0" err="1"/>
              <a:t>elegible</a:t>
            </a:r>
            <a:r>
              <a:rPr dirty="0"/>
              <a:t> para </a:t>
            </a:r>
            <a:r>
              <a:rPr dirty="0" err="1"/>
              <a:t>inscribirse</a:t>
            </a:r>
            <a:r>
              <a:rPr dirty="0"/>
              <a:t> </a:t>
            </a:r>
            <a:r>
              <a:rPr dirty="0" err="1"/>
              <a:t>en</a:t>
            </a:r>
            <a:r>
              <a:rPr dirty="0"/>
              <a:t> un plan. Esto </a:t>
            </a:r>
            <a:r>
              <a:rPr dirty="0" err="1"/>
              <a:t>significa</a:t>
            </a:r>
            <a:r>
              <a:rPr dirty="0"/>
              <a:t> </a:t>
            </a:r>
            <a:r>
              <a:rPr dirty="0" err="1"/>
              <a:t>que</a:t>
            </a:r>
            <a:r>
              <a:rPr dirty="0"/>
              <a:t> no </a:t>
            </a:r>
            <a:r>
              <a:rPr dirty="0" err="1"/>
              <a:t>puede</a:t>
            </a:r>
            <a:r>
              <a:rPr dirty="0"/>
              <a:t> </a:t>
            </a:r>
            <a:r>
              <a:rPr dirty="0" err="1"/>
              <a:t>obtener</a:t>
            </a:r>
            <a:r>
              <a:rPr dirty="0"/>
              <a:t> </a:t>
            </a:r>
            <a:r>
              <a:rPr dirty="0" err="1"/>
              <a:t>cobertura</a:t>
            </a:r>
            <a:r>
              <a:rPr dirty="0"/>
              <a:t> de </a:t>
            </a:r>
            <a:r>
              <a:rPr dirty="0" err="1"/>
              <a:t>medicamentos</a:t>
            </a:r>
            <a:r>
              <a:rPr dirty="0"/>
              <a:t> de la </a:t>
            </a:r>
            <a:r>
              <a:rPr dirty="0" err="1"/>
              <a:t>Parte</a:t>
            </a:r>
            <a:r>
              <a:rPr dirty="0"/>
              <a:t> D. Debe </a:t>
            </a:r>
            <a:r>
              <a:rPr dirty="0" err="1"/>
              <a:t>estar</a:t>
            </a:r>
            <a:r>
              <a:rPr dirty="0"/>
              <a:t> </a:t>
            </a:r>
            <a:r>
              <a:rPr dirty="0" err="1"/>
              <a:t>legalmente</a:t>
            </a:r>
            <a:r>
              <a:rPr dirty="0"/>
              <a:t> </a:t>
            </a:r>
            <a:r>
              <a:rPr dirty="0" err="1"/>
              <a:t>presente</a:t>
            </a:r>
            <a:r>
              <a:rPr dirty="0"/>
              <a:t> </a:t>
            </a:r>
            <a:r>
              <a:rPr dirty="0" err="1"/>
              <a:t>en</a:t>
            </a:r>
            <a:r>
              <a:rPr dirty="0"/>
              <a:t> </a:t>
            </a:r>
            <a:r>
              <a:rPr dirty="0" err="1"/>
              <a:t>los</a:t>
            </a:r>
            <a:r>
              <a:rPr dirty="0"/>
              <a:t> EE. UU. para </a:t>
            </a:r>
            <a:r>
              <a:rPr dirty="0" err="1"/>
              <a:t>inscribirse</a:t>
            </a:r>
            <a:r>
              <a:rPr dirty="0"/>
              <a:t> </a:t>
            </a:r>
            <a:r>
              <a:rPr dirty="0" err="1"/>
              <a:t>en</a:t>
            </a:r>
            <a:r>
              <a:rPr dirty="0"/>
              <a:t> un plan.</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La </a:t>
            </a:r>
            <a:r>
              <a:rPr b="1" dirty="0" err="1"/>
              <a:t>mayoría</a:t>
            </a:r>
            <a:r>
              <a:rPr b="1" dirty="0"/>
              <a:t> de las personas </a:t>
            </a:r>
            <a:r>
              <a:rPr b="1" dirty="0" err="1"/>
              <a:t>deben</a:t>
            </a:r>
            <a:r>
              <a:rPr b="1" dirty="0"/>
              <a:t> </a:t>
            </a:r>
            <a:r>
              <a:rPr b="1" dirty="0" err="1"/>
              <a:t>inscribirse</a:t>
            </a:r>
            <a:r>
              <a:rPr b="1" dirty="0"/>
              <a:t> </a:t>
            </a:r>
            <a:r>
              <a:rPr b="1" dirty="0" err="1"/>
              <a:t>en</a:t>
            </a:r>
            <a:r>
              <a:rPr b="1" dirty="0"/>
              <a:t> un plan de </a:t>
            </a:r>
            <a:r>
              <a:rPr b="1" dirty="0" err="1"/>
              <a:t>medicamentos</a:t>
            </a:r>
            <a:r>
              <a:rPr b="1" dirty="0"/>
              <a:t> para </a:t>
            </a:r>
            <a:r>
              <a:rPr b="1" dirty="0" err="1"/>
              <a:t>obtener</a:t>
            </a:r>
            <a:r>
              <a:rPr b="1" dirty="0"/>
              <a:t> </a:t>
            </a:r>
            <a:r>
              <a:rPr b="1" dirty="0" err="1"/>
              <a:t>cobertura</a:t>
            </a:r>
            <a:r>
              <a:rPr b="1" dirty="0"/>
              <a:t> de </a:t>
            </a:r>
            <a:r>
              <a:rPr b="1" dirty="0" err="1"/>
              <a:t>medicamentos</a:t>
            </a:r>
            <a:r>
              <a:rPr b="1" dirty="0"/>
              <a:t>. </a:t>
            </a:r>
            <a:r>
              <a:rPr dirty="0" err="1"/>
              <a:t>Así</a:t>
            </a:r>
            <a:r>
              <a:rPr dirty="0"/>
              <a:t> </a:t>
            </a:r>
            <a:r>
              <a:rPr dirty="0" err="1"/>
              <a:t>que</a:t>
            </a:r>
            <a:r>
              <a:rPr dirty="0"/>
              <a:t>, </a:t>
            </a:r>
            <a:r>
              <a:rPr dirty="0" err="1"/>
              <a:t>aunque</a:t>
            </a:r>
            <a:r>
              <a:rPr dirty="0"/>
              <a:t> </a:t>
            </a:r>
            <a:r>
              <a:rPr dirty="0" err="1"/>
              <a:t>todas</a:t>
            </a:r>
            <a:r>
              <a:rPr dirty="0"/>
              <a:t> las personas con Medicare </a:t>
            </a:r>
            <a:r>
              <a:rPr dirty="0" err="1"/>
              <a:t>pueden</a:t>
            </a:r>
            <a:r>
              <a:rPr dirty="0"/>
              <a:t> </a:t>
            </a:r>
            <a:r>
              <a:rPr dirty="0" err="1"/>
              <a:t>tener</a:t>
            </a:r>
            <a:r>
              <a:rPr dirty="0"/>
              <a:t> </a:t>
            </a:r>
            <a:r>
              <a:rPr dirty="0" err="1"/>
              <a:t>esta</a:t>
            </a:r>
            <a:r>
              <a:rPr dirty="0"/>
              <a:t> </a:t>
            </a:r>
            <a:r>
              <a:rPr dirty="0" err="1"/>
              <a:t>cobertura</a:t>
            </a:r>
            <a:r>
              <a:rPr dirty="0"/>
              <a:t>, </a:t>
            </a:r>
            <a:r>
              <a:rPr dirty="0" err="1"/>
              <a:t>usted</a:t>
            </a:r>
            <a:r>
              <a:rPr dirty="0"/>
              <a:t> </a:t>
            </a:r>
            <a:r>
              <a:rPr dirty="0" err="1"/>
              <a:t>debe</a:t>
            </a:r>
            <a:r>
              <a:rPr dirty="0"/>
              <a:t> </a:t>
            </a:r>
            <a:r>
              <a:rPr dirty="0" err="1"/>
              <a:t>tomar</a:t>
            </a:r>
            <a:r>
              <a:rPr dirty="0"/>
              <a:t> </a:t>
            </a:r>
            <a:r>
              <a:rPr dirty="0" err="1"/>
              <a:t>medidas</a:t>
            </a:r>
            <a:r>
              <a:rPr dirty="0"/>
              <a:t> para </a:t>
            </a:r>
            <a:r>
              <a:rPr dirty="0" err="1"/>
              <a:t>obtenerla</a:t>
            </a:r>
            <a:r>
              <a:rPr dirty="0"/>
              <a:t>. Si </a:t>
            </a:r>
            <a:r>
              <a:rPr dirty="0" err="1"/>
              <a:t>reúne</a:t>
            </a:r>
            <a:r>
              <a:rPr dirty="0"/>
              <a:t> </a:t>
            </a:r>
            <a:r>
              <a:rPr dirty="0" err="1"/>
              <a:t>los</a:t>
            </a:r>
            <a:r>
              <a:rPr dirty="0"/>
              <a:t> </a:t>
            </a:r>
            <a:r>
              <a:rPr dirty="0" err="1"/>
              <a:t>requisitos</a:t>
            </a:r>
            <a:r>
              <a:rPr dirty="0"/>
              <a:t> para </a:t>
            </a:r>
            <a:r>
              <a:rPr dirty="0" err="1"/>
              <a:t>recibir</a:t>
            </a:r>
            <a:r>
              <a:rPr dirty="0"/>
              <a:t> </a:t>
            </a:r>
            <a:r>
              <a:rPr dirty="0" err="1"/>
              <a:t>ayuda</a:t>
            </a:r>
            <a:r>
              <a:rPr dirty="0"/>
              <a:t> </a:t>
            </a:r>
            <a:r>
              <a:rPr dirty="0" err="1"/>
              <a:t>adicional</a:t>
            </a:r>
            <a:r>
              <a:rPr dirty="0"/>
              <a:t> para </a:t>
            </a:r>
            <a:r>
              <a:rPr dirty="0" err="1"/>
              <a:t>pagar</a:t>
            </a:r>
            <a:r>
              <a:rPr dirty="0"/>
              <a:t> sus </a:t>
            </a:r>
            <a:r>
              <a:rPr dirty="0" err="1"/>
              <a:t>medicamentos</a:t>
            </a:r>
            <a:r>
              <a:rPr dirty="0"/>
              <a:t> </a:t>
            </a:r>
            <a:r>
              <a:rPr dirty="0" err="1"/>
              <a:t>recetados</a:t>
            </a:r>
            <a:r>
              <a:rPr dirty="0"/>
              <a:t>, Medicare lo </a:t>
            </a:r>
            <a:r>
              <a:rPr dirty="0" err="1"/>
              <a:t>inscribirá</a:t>
            </a:r>
            <a:r>
              <a:rPr dirty="0"/>
              <a:t> </a:t>
            </a:r>
            <a:r>
              <a:rPr dirty="0" err="1"/>
              <a:t>en</a:t>
            </a:r>
            <a:r>
              <a:rPr dirty="0"/>
              <a:t> un plan de </a:t>
            </a:r>
            <a:r>
              <a:rPr dirty="0" err="1"/>
              <a:t>medicamentos</a:t>
            </a:r>
            <a:r>
              <a:rPr dirty="0"/>
              <a:t> a </a:t>
            </a:r>
            <a:r>
              <a:rPr dirty="0" err="1"/>
              <a:t>menos</a:t>
            </a:r>
            <a:r>
              <a:rPr dirty="0"/>
              <a:t> </a:t>
            </a:r>
            <a:r>
              <a:rPr dirty="0" err="1"/>
              <a:t>que</a:t>
            </a:r>
            <a:r>
              <a:rPr dirty="0"/>
              <a:t> </a:t>
            </a:r>
            <a:r>
              <a:rPr dirty="0" err="1"/>
              <a:t>rechace</a:t>
            </a:r>
            <a:r>
              <a:rPr dirty="0"/>
              <a:t> la </a:t>
            </a:r>
            <a:r>
              <a:rPr dirty="0" err="1"/>
              <a:t>cobertura</a:t>
            </a:r>
            <a:r>
              <a:rPr dirty="0"/>
              <a:t> o se </a:t>
            </a:r>
            <a:r>
              <a:rPr dirty="0" err="1"/>
              <a:t>inscriba</a:t>
            </a:r>
            <a:r>
              <a:rPr dirty="0"/>
              <a:t> </a:t>
            </a:r>
            <a:r>
              <a:rPr dirty="0" err="1"/>
              <a:t>usted</a:t>
            </a:r>
            <a:r>
              <a:rPr dirty="0"/>
              <a:t> </a:t>
            </a:r>
            <a:r>
              <a:rPr dirty="0" err="1"/>
              <a:t>mismo</a:t>
            </a:r>
            <a:r>
              <a:rPr dirty="0"/>
              <a:t> </a:t>
            </a:r>
            <a:r>
              <a:rPr dirty="0" err="1"/>
              <a:t>en</a:t>
            </a:r>
            <a:r>
              <a:rPr dirty="0"/>
              <a:t> un plan (</a:t>
            </a:r>
            <a:r>
              <a:rPr dirty="0" err="1"/>
              <a:t>obtenga</a:t>
            </a:r>
            <a:r>
              <a:rPr dirty="0"/>
              <a:t> </a:t>
            </a:r>
            <a:r>
              <a:rPr dirty="0" err="1"/>
              <a:t>más</a:t>
            </a:r>
            <a:r>
              <a:rPr dirty="0"/>
              <a:t> </a:t>
            </a:r>
            <a:r>
              <a:rPr dirty="0" err="1"/>
              <a:t>información</a:t>
            </a:r>
            <a:r>
              <a:rPr dirty="0"/>
              <a:t> </a:t>
            </a:r>
            <a:r>
              <a:rPr dirty="0" err="1"/>
              <a:t>en</a:t>
            </a:r>
            <a:r>
              <a:rPr dirty="0"/>
              <a:t> </a:t>
            </a:r>
            <a:r>
              <a:rPr dirty="0" err="1"/>
              <a:t>el</a:t>
            </a:r>
            <a:r>
              <a:rPr dirty="0"/>
              <a:t> Tema 7). Solo </a:t>
            </a:r>
            <a:r>
              <a:rPr dirty="0" err="1"/>
              <a:t>puede</a:t>
            </a:r>
            <a:r>
              <a:rPr dirty="0"/>
              <a:t> </a:t>
            </a:r>
            <a:r>
              <a:rPr dirty="0" err="1"/>
              <a:t>tener</a:t>
            </a:r>
            <a:r>
              <a:rPr dirty="0"/>
              <a:t> un plan de </a:t>
            </a:r>
            <a:r>
              <a:rPr dirty="0" err="1"/>
              <a:t>medicamentos</a:t>
            </a:r>
            <a:r>
              <a:rPr dirty="0"/>
              <a:t> a la </a:t>
            </a:r>
            <a:r>
              <a:rPr dirty="0" err="1"/>
              <a:t>vez</a:t>
            </a:r>
            <a:r>
              <a:rPr dirty="0"/>
              <a:t>.</a:t>
            </a:r>
          </a:p>
          <a:p>
            <a:pPr marL="0" indent="0" defTabSz="966612">
              <a:spcBef>
                <a:spcPts val="0"/>
              </a:spcBef>
              <a:spcAft>
                <a:spcPts val="600"/>
              </a:spcAft>
              <a:buNone/>
            </a:pPr>
            <a:endParaRPr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pPr>
            <a:endParaRPr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5603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3757507"/>
            <a:ext cx="5852160" cy="5449993"/>
          </a:xfrm>
        </p:spPr>
        <p:txBody>
          <a:bodyPr/>
          <a:lstStyle/>
          <a:p>
            <a:pPr marL="0" indent="0" defTabSz="966612">
              <a:spcBef>
                <a:spcPts val="0"/>
              </a:spcBef>
              <a:spcAft>
                <a:spcPts val="300"/>
              </a:spcAft>
              <a:buNone/>
              <a:defRPr sz="9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900" dirty="0">
              <a:latin typeface="Arial" panose="020B0604020202020204" pitchFamily="34" charset="0"/>
              <a:cs typeface="Arial" panose="020B0604020202020204" pitchFamily="34" charset="0"/>
            </a:endParaRPr>
          </a:p>
          <a:p>
            <a:pPr marL="0" indent="0" defTabSz="966612">
              <a:spcBef>
                <a:spcPts val="0"/>
              </a:spcBef>
              <a:spcAft>
                <a:spcPts val="300"/>
              </a:spcAft>
              <a:buNone/>
              <a:defRPr sz="9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err="1"/>
              <a:t>Puede</a:t>
            </a:r>
            <a:r>
              <a:rPr b="1" dirty="0"/>
              <a:t> </a:t>
            </a:r>
            <a:r>
              <a:rPr b="1" dirty="0" err="1"/>
              <a:t>unirse</a:t>
            </a:r>
            <a:r>
              <a:rPr b="1" dirty="0"/>
              <a:t> a la </a:t>
            </a:r>
            <a:r>
              <a:rPr b="1" dirty="0" err="1"/>
              <a:t>cobertura</a:t>
            </a:r>
            <a:r>
              <a:rPr b="1" dirty="0"/>
              <a:t> de </a:t>
            </a:r>
            <a:r>
              <a:rPr b="1" dirty="0" err="1"/>
              <a:t>medicamentos</a:t>
            </a:r>
            <a:r>
              <a:rPr b="1" dirty="0"/>
              <a:t> de Medicare </a:t>
            </a:r>
            <a:r>
              <a:rPr b="1" dirty="0" err="1"/>
              <a:t>durante</a:t>
            </a:r>
            <a:r>
              <a:rPr b="1" dirty="0"/>
              <a:t> </a:t>
            </a:r>
            <a:r>
              <a:rPr b="1" dirty="0" err="1"/>
              <a:t>su</a:t>
            </a:r>
            <a:r>
              <a:rPr b="1" dirty="0"/>
              <a:t> IEP de 7 meses. </a:t>
            </a:r>
            <a:r>
              <a:rPr dirty="0"/>
              <a:t>Su IEP </a:t>
            </a:r>
            <a:r>
              <a:rPr dirty="0" err="1"/>
              <a:t>comienza</a:t>
            </a:r>
            <a:r>
              <a:rPr dirty="0"/>
              <a:t> 3 meses antes del </a:t>
            </a:r>
            <a:r>
              <a:rPr dirty="0" err="1"/>
              <a:t>mes</a:t>
            </a:r>
            <a:r>
              <a:rPr dirty="0"/>
              <a:t> </a:t>
            </a:r>
            <a:r>
              <a:rPr dirty="0" err="1"/>
              <a:t>en</a:t>
            </a:r>
            <a:r>
              <a:rPr dirty="0"/>
              <a:t> </a:t>
            </a:r>
            <a:r>
              <a:rPr dirty="0" err="1"/>
              <a:t>que</a:t>
            </a:r>
            <a:r>
              <a:rPr dirty="0"/>
              <a:t> </a:t>
            </a:r>
            <a:r>
              <a:rPr dirty="0" err="1"/>
              <a:t>cumple</a:t>
            </a:r>
            <a:r>
              <a:rPr dirty="0"/>
              <a:t> 65 </a:t>
            </a:r>
            <a:r>
              <a:rPr dirty="0" err="1"/>
              <a:t>años</a:t>
            </a:r>
            <a:r>
              <a:rPr dirty="0"/>
              <a:t>, </a:t>
            </a:r>
            <a:r>
              <a:rPr dirty="0" err="1"/>
              <a:t>incluye</a:t>
            </a:r>
            <a:r>
              <a:rPr dirty="0"/>
              <a:t> </a:t>
            </a:r>
            <a:r>
              <a:rPr dirty="0" err="1"/>
              <a:t>el</a:t>
            </a:r>
            <a:r>
              <a:rPr dirty="0"/>
              <a:t> </a:t>
            </a:r>
            <a:r>
              <a:rPr dirty="0" err="1"/>
              <a:t>mes</a:t>
            </a:r>
            <a:r>
              <a:rPr dirty="0"/>
              <a:t> </a:t>
            </a:r>
            <a:r>
              <a:rPr dirty="0" err="1"/>
              <a:t>en</a:t>
            </a:r>
            <a:r>
              <a:rPr dirty="0"/>
              <a:t> </a:t>
            </a:r>
            <a:r>
              <a:rPr dirty="0" err="1"/>
              <a:t>que</a:t>
            </a:r>
            <a:r>
              <a:rPr dirty="0"/>
              <a:t> </a:t>
            </a:r>
            <a:r>
              <a:rPr dirty="0" err="1"/>
              <a:t>cumple</a:t>
            </a:r>
            <a:r>
              <a:rPr dirty="0"/>
              <a:t> 65 </a:t>
            </a:r>
            <a:r>
              <a:rPr dirty="0" err="1"/>
              <a:t>años</a:t>
            </a:r>
            <a:r>
              <a:rPr dirty="0"/>
              <a:t> y termina 3 meses </a:t>
            </a:r>
            <a:r>
              <a:rPr dirty="0" err="1"/>
              <a:t>después</a:t>
            </a:r>
            <a:r>
              <a:rPr dirty="0"/>
              <a:t> del </a:t>
            </a:r>
            <a:r>
              <a:rPr dirty="0" err="1"/>
              <a:t>mes</a:t>
            </a:r>
            <a:r>
              <a:rPr dirty="0"/>
              <a:t> </a:t>
            </a:r>
            <a:r>
              <a:rPr dirty="0" err="1"/>
              <a:t>en</a:t>
            </a:r>
            <a:r>
              <a:rPr dirty="0"/>
              <a:t> </a:t>
            </a:r>
            <a:r>
              <a:rPr dirty="0" err="1"/>
              <a:t>que</a:t>
            </a:r>
            <a:r>
              <a:rPr dirty="0"/>
              <a:t> </a:t>
            </a:r>
            <a:r>
              <a:rPr dirty="0" err="1"/>
              <a:t>cumple</a:t>
            </a:r>
            <a:r>
              <a:rPr dirty="0"/>
              <a:t> 65 </a:t>
            </a:r>
            <a:r>
              <a:rPr dirty="0" err="1"/>
              <a:t>años</a:t>
            </a:r>
            <a:r>
              <a:rPr dirty="0"/>
              <a:t>. La </a:t>
            </a:r>
            <a:r>
              <a:rPr dirty="0" err="1"/>
              <a:t>fecha</a:t>
            </a:r>
            <a:r>
              <a:rPr dirty="0"/>
              <a:t> de </a:t>
            </a:r>
            <a:r>
              <a:rPr dirty="0" err="1"/>
              <a:t>inicio</a:t>
            </a:r>
            <a:r>
              <a:rPr dirty="0"/>
              <a:t> de </a:t>
            </a:r>
            <a:r>
              <a:rPr dirty="0" err="1"/>
              <a:t>su</a:t>
            </a:r>
            <a:r>
              <a:rPr dirty="0"/>
              <a:t> </a:t>
            </a:r>
            <a:r>
              <a:rPr dirty="0" err="1"/>
              <a:t>cobertura</a:t>
            </a:r>
            <a:r>
              <a:rPr dirty="0"/>
              <a:t> </a:t>
            </a:r>
            <a:r>
              <a:rPr dirty="0" err="1"/>
              <a:t>depende</a:t>
            </a:r>
            <a:r>
              <a:rPr dirty="0"/>
              <a:t> del </a:t>
            </a:r>
            <a:r>
              <a:rPr dirty="0" err="1"/>
              <a:t>mes</a:t>
            </a:r>
            <a:r>
              <a:rPr dirty="0"/>
              <a:t> </a:t>
            </a:r>
            <a:r>
              <a:rPr dirty="0" err="1"/>
              <a:t>en</a:t>
            </a:r>
            <a:r>
              <a:rPr dirty="0"/>
              <a:t> </a:t>
            </a:r>
            <a:r>
              <a:rPr dirty="0" err="1"/>
              <a:t>que</a:t>
            </a:r>
            <a:r>
              <a:rPr dirty="0"/>
              <a:t> se </a:t>
            </a:r>
            <a:r>
              <a:rPr dirty="0" err="1"/>
              <a:t>inscriba</a:t>
            </a:r>
            <a:r>
              <a:rPr dirty="0"/>
              <a:t>. También </a:t>
            </a:r>
            <a:r>
              <a:rPr dirty="0" err="1"/>
              <a:t>puede</a:t>
            </a:r>
            <a:r>
              <a:rPr dirty="0"/>
              <a:t> </a:t>
            </a:r>
            <a:r>
              <a:rPr dirty="0" err="1"/>
              <a:t>inscribirse</a:t>
            </a:r>
            <a:r>
              <a:rPr dirty="0"/>
              <a:t> </a:t>
            </a:r>
            <a:r>
              <a:rPr dirty="0" err="1"/>
              <a:t>en</a:t>
            </a:r>
            <a:r>
              <a:rPr dirty="0"/>
              <a:t> la </a:t>
            </a:r>
            <a:r>
              <a:rPr dirty="0" err="1"/>
              <a:t>cobertura</a:t>
            </a:r>
            <a:r>
              <a:rPr dirty="0"/>
              <a:t> de </a:t>
            </a:r>
            <a:r>
              <a:rPr dirty="0" err="1"/>
              <a:t>medicamentos</a:t>
            </a:r>
            <a:r>
              <a:rPr dirty="0"/>
              <a:t> de Medicare </a:t>
            </a:r>
            <a:r>
              <a:rPr dirty="0" err="1"/>
              <a:t>durante</a:t>
            </a:r>
            <a:r>
              <a:rPr dirty="0"/>
              <a:t> </a:t>
            </a:r>
            <a:r>
              <a:rPr dirty="0" err="1"/>
              <a:t>el</a:t>
            </a:r>
            <a:r>
              <a:rPr dirty="0"/>
              <a:t> </a:t>
            </a:r>
            <a:r>
              <a:rPr dirty="0" err="1"/>
              <a:t>período</a:t>
            </a:r>
            <a:r>
              <a:rPr dirty="0"/>
              <a:t> de 7 meses </a:t>
            </a:r>
            <a:r>
              <a:rPr dirty="0" err="1"/>
              <a:t>alrededor</a:t>
            </a:r>
            <a:r>
              <a:rPr dirty="0"/>
              <a:t> de </a:t>
            </a:r>
            <a:r>
              <a:rPr dirty="0" err="1"/>
              <a:t>su</a:t>
            </a:r>
            <a:r>
              <a:rPr dirty="0"/>
              <a:t> </a:t>
            </a:r>
            <a:r>
              <a:rPr lang="en-US" dirty="0" err="1"/>
              <a:t>mes</a:t>
            </a:r>
            <a:r>
              <a:rPr lang="en-US" dirty="0"/>
              <a:t> 25 de </a:t>
            </a:r>
            <a:r>
              <a:rPr dirty="0" err="1"/>
              <a:t>recibir</a:t>
            </a:r>
            <a:r>
              <a:rPr dirty="0"/>
              <a:t> </a:t>
            </a:r>
            <a:r>
              <a:rPr dirty="0" err="1"/>
              <a:t>beneficios</a:t>
            </a:r>
            <a:r>
              <a:rPr dirty="0"/>
              <a:t> </a:t>
            </a:r>
            <a:r>
              <a:rPr dirty="0" err="1"/>
              <a:t>por</a:t>
            </a:r>
            <a:r>
              <a:rPr dirty="0"/>
              <a:t> </a:t>
            </a:r>
            <a:r>
              <a:rPr dirty="0" err="1"/>
              <a:t>discapacidad</a:t>
            </a:r>
            <a:r>
              <a:rPr dirty="0"/>
              <a:t>. Si </a:t>
            </a:r>
            <a:r>
              <a:rPr dirty="0" err="1"/>
              <a:t>obtiene</a:t>
            </a:r>
            <a:r>
              <a:rPr dirty="0"/>
              <a:t> Medicare </a:t>
            </a:r>
            <a:r>
              <a:rPr dirty="0" err="1"/>
              <a:t>debido</a:t>
            </a:r>
            <a:r>
              <a:rPr dirty="0"/>
              <a:t> a </a:t>
            </a:r>
            <a:r>
              <a:rPr dirty="0" err="1"/>
              <a:t>una</a:t>
            </a:r>
            <a:r>
              <a:rPr dirty="0"/>
              <a:t> </a:t>
            </a:r>
            <a:r>
              <a:rPr dirty="0" err="1"/>
              <a:t>discapacidad</a:t>
            </a:r>
            <a:r>
              <a:rPr dirty="0"/>
              <a:t>, </a:t>
            </a:r>
            <a:r>
              <a:rPr dirty="0" err="1"/>
              <a:t>puede</a:t>
            </a:r>
            <a:r>
              <a:rPr dirty="0"/>
              <a:t> </a:t>
            </a:r>
            <a:r>
              <a:rPr dirty="0" err="1"/>
              <a:t>inscribirse</a:t>
            </a:r>
            <a:r>
              <a:rPr dirty="0"/>
              <a:t> </a:t>
            </a:r>
            <a:r>
              <a:rPr dirty="0" err="1"/>
              <a:t>en</a:t>
            </a:r>
            <a:r>
              <a:rPr dirty="0"/>
              <a:t> la </a:t>
            </a:r>
            <a:r>
              <a:rPr dirty="0" err="1"/>
              <a:t>cobertura</a:t>
            </a:r>
            <a:r>
              <a:rPr dirty="0"/>
              <a:t> de </a:t>
            </a:r>
            <a:r>
              <a:rPr dirty="0" err="1"/>
              <a:t>medicamentos</a:t>
            </a:r>
            <a:r>
              <a:rPr dirty="0"/>
              <a:t> de Medicare a </a:t>
            </a:r>
            <a:r>
              <a:rPr dirty="0" err="1"/>
              <a:t>partir</a:t>
            </a:r>
            <a:r>
              <a:rPr dirty="0"/>
              <a:t> de 3 meses antes de </a:t>
            </a:r>
            <a:r>
              <a:rPr dirty="0" err="1"/>
              <a:t>su</a:t>
            </a:r>
            <a:r>
              <a:rPr dirty="0"/>
              <a:t> </a:t>
            </a:r>
            <a:r>
              <a:rPr lang="en-US" dirty="0" err="1"/>
              <a:t>mes</a:t>
            </a:r>
            <a:r>
              <a:rPr lang="en-US" dirty="0"/>
              <a:t> 25 de </a:t>
            </a:r>
            <a:r>
              <a:rPr dirty="0" err="1"/>
              <a:t>discapacidad</a:t>
            </a:r>
            <a:r>
              <a:rPr dirty="0"/>
              <a:t> y hasta 3 meses </a:t>
            </a:r>
            <a:r>
              <a:rPr dirty="0" err="1"/>
              <a:t>después</a:t>
            </a:r>
            <a:r>
              <a:rPr dirty="0"/>
              <a:t> de </a:t>
            </a:r>
            <a:r>
              <a:rPr dirty="0" err="1"/>
              <a:t>su</a:t>
            </a:r>
            <a:r>
              <a:rPr dirty="0"/>
              <a:t> </a:t>
            </a:r>
            <a:r>
              <a:rPr lang="en-US" dirty="0" err="1"/>
              <a:t>mes</a:t>
            </a:r>
            <a:r>
              <a:rPr lang="en-US" dirty="0"/>
              <a:t> 25 de </a:t>
            </a:r>
            <a:r>
              <a:rPr dirty="0" err="1"/>
              <a:t>discapacidad</a:t>
            </a:r>
            <a:r>
              <a:rPr dirty="0"/>
              <a:t>. La </a:t>
            </a:r>
            <a:r>
              <a:rPr dirty="0" err="1"/>
              <a:t>fecha</a:t>
            </a:r>
            <a:r>
              <a:rPr dirty="0"/>
              <a:t> de </a:t>
            </a:r>
            <a:r>
              <a:rPr dirty="0" err="1"/>
              <a:t>inicio</a:t>
            </a:r>
            <a:r>
              <a:rPr dirty="0"/>
              <a:t> de </a:t>
            </a:r>
            <a:r>
              <a:rPr dirty="0" err="1"/>
              <a:t>su</a:t>
            </a:r>
            <a:r>
              <a:rPr dirty="0"/>
              <a:t> </a:t>
            </a:r>
            <a:r>
              <a:rPr dirty="0" err="1"/>
              <a:t>cobertura</a:t>
            </a:r>
            <a:r>
              <a:rPr dirty="0"/>
              <a:t> </a:t>
            </a:r>
            <a:r>
              <a:rPr dirty="0" err="1"/>
              <a:t>depende</a:t>
            </a:r>
            <a:r>
              <a:rPr dirty="0"/>
              <a:t> del </a:t>
            </a:r>
            <a:r>
              <a:rPr dirty="0" err="1"/>
              <a:t>mes</a:t>
            </a:r>
            <a:r>
              <a:rPr dirty="0"/>
              <a:t> </a:t>
            </a:r>
            <a:r>
              <a:rPr dirty="0" err="1"/>
              <a:t>en</a:t>
            </a:r>
            <a:r>
              <a:rPr dirty="0"/>
              <a:t> </a:t>
            </a:r>
            <a:r>
              <a:rPr dirty="0" err="1"/>
              <a:t>que</a:t>
            </a:r>
            <a:r>
              <a:rPr dirty="0"/>
              <a:t> se </a:t>
            </a:r>
            <a:r>
              <a:rPr dirty="0" err="1"/>
              <a:t>inscriba</a:t>
            </a:r>
            <a:r>
              <a:rPr dirty="0"/>
              <a:t>. </a:t>
            </a:r>
          </a:p>
          <a:p>
            <a:pPr marL="119149" indent="-119149" defTabSz="966612">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a:t>Si </a:t>
            </a:r>
            <a:r>
              <a:rPr b="1" dirty="0" err="1"/>
              <a:t>reúne</a:t>
            </a:r>
            <a:r>
              <a:rPr b="1" dirty="0"/>
              <a:t> </a:t>
            </a:r>
            <a:r>
              <a:rPr b="1" dirty="0" err="1"/>
              <a:t>los</a:t>
            </a:r>
            <a:r>
              <a:rPr b="1" dirty="0"/>
              <a:t> </a:t>
            </a:r>
            <a:r>
              <a:rPr b="1" dirty="0" err="1"/>
              <a:t>requisitos</a:t>
            </a:r>
            <a:r>
              <a:rPr b="1" dirty="0"/>
              <a:t>, </a:t>
            </a:r>
            <a:r>
              <a:rPr b="1" dirty="0" err="1"/>
              <a:t>puede</a:t>
            </a:r>
            <a:r>
              <a:rPr b="1" dirty="0"/>
              <a:t> </a:t>
            </a:r>
            <a:r>
              <a:rPr b="1" dirty="0" err="1"/>
              <a:t>inscribirse</a:t>
            </a:r>
            <a:r>
              <a:rPr b="1" dirty="0"/>
              <a:t>, </a:t>
            </a:r>
            <a:r>
              <a:rPr b="1" dirty="0" err="1"/>
              <a:t>cambiar</a:t>
            </a:r>
            <a:r>
              <a:rPr b="1" dirty="0"/>
              <a:t> o </a:t>
            </a:r>
            <a:r>
              <a:rPr b="1" dirty="0" err="1"/>
              <a:t>cancelar</a:t>
            </a:r>
            <a:r>
              <a:rPr b="1" dirty="0"/>
              <a:t> la </a:t>
            </a:r>
            <a:r>
              <a:rPr b="1" dirty="0" err="1"/>
              <a:t>cobertura</a:t>
            </a:r>
            <a:r>
              <a:rPr b="1" dirty="0"/>
              <a:t> de </a:t>
            </a:r>
            <a:r>
              <a:rPr b="1" dirty="0" err="1"/>
              <a:t>medicamentos</a:t>
            </a:r>
            <a:r>
              <a:rPr b="1" dirty="0"/>
              <a:t> de Medicare </a:t>
            </a:r>
            <a:r>
              <a:rPr b="1" dirty="0" err="1"/>
              <a:t>durante</a:t>
            </a:r>
            <a:r>
              <a:rPr b="1" dirty="0"/>
              <a:t> </a:t>
            </a:r>
            <a:r>
              <a:rPr b="1" dirty="0" err="1"/>
              <a:t>el</a:t>
            </a:r>
            <a:r>
              <a:rPr b="1" dirty="0"/>
              <a:t> </a:t>
            </a:r>
            <a:r>
              <a:rPr b="1" dirty="0" err="1"/>
              <a:t>período</a:t>
            </a:r>
            <a:r>
              <a:rPr b="1" dirty="0"/>
              <a:t> de </a:t>
            </a:r>
            <a:r>
              <a:rPr b="1" dirty="0" err="1"/>
              <a:t>inscripción</a:t>
            </a:r>
            <a:r>
              <a:rPr b="1" dirty="0"/>
              <a:t> </a:t>
            </a:r>
            <a:r>
              <a:rPr b="1" dirty="0" err="1"/>
              <a:t>abierta</a:t>
            </a:r>
            <a:r>
              <a:rPr b="1" dirty="0"/>
              <a:t> (OEP) </a:t>
            </a:r>
            <a:r>
              <a:rPr b="1" dirty="0" err="1"/>
              <a:t>anual</a:t>
            </a:r>
            <a:r>
              <a:rPr b="1" dirty="0"/>
              <a:t> del 15 de </a:t>
            </a:r>
            <a:r>
              <a:rPr b="1" dirty="0" err="1"/>
              <a:t>octubre</a:t>
            </a:r>
            <a:r>
              <a:rPr b="1" dirty="0"/>
              <a:t> al 7 de </a:t>
            </a:r>
            <a:r>
              <a:rPr b="1" dirty="0" err="1"/>
              <a:t>diciembre</a:t>
            </a:r>
            <a:r>
              <a:rPr b="1" dirty="0"/>
              <a:t>. </a:t>
            </a:r>
            <a:r>
              <a:rPr dirty="0"/>
              <a:t>Si </a:t>
            </a:r>
            <a:r>
              <a:rPr dirty="0" err="1"/>
              <a:t>realiza</a:t>
            </a:r>
            <a:r>
              <a:rPr dirty="0"/>
              <a:t> un </a:t>
            </a:r>
            <a:r>
              <a:rPr dirty="0" err="1"/>
              <a:t>cambio</a:t>
            </a:r>
            <a:r>
              <a:rPr dirty="0"/>
              <a:t> </a:t>
            </a:r>
            <a:r>
              <a:rPr dirty="0" err="1"/>
              <a:t>durante</a:t>
            </a:r>
            <a:r>
              <a:rPr dirty="0"/>
              <a:t> </a:t>
            </a:r>
            <a:r>
              <a:rPr dirty="0" err="1"/>
              <a:t>el</a:t>
            </a:r>
            <a:r>
              <a:rPr dirty="0"/>
              <a:t> OEP, </a:t>
            </a:r>
            <a:r>
              <a:rPr dirty="0" err="1"/>
              <a:t>su</a:t>
            </a:r>
            <a:r>
              <a:rPr dirty="0"/>
              <a:t> </a:t>
            </a:r>
            <a:r>
              <a:rPr dirty="0" err="1"/>
              <a:t>cobertura</a:t>
            </a:r>
            <a:r>
              <a:rPr dirty="0"/>
              <a:t> </a:t>
            </a:r>
            <a:r>
              <a:rPr dirty="0" err="1"/>
              <a:t>comienza</a:t>
            </a:r>
            <a:r>
              <a:rPr dirty="0"/>
              <a:t> </a:t>
            </a:r>
            <a:r>
              <a:rPr dirty="0" err="1"/>
              <a:t>el</a:t>
            </a:r>
            <a:r>
              <a:rPr dirty="0"/>
              <a:t> 1 de </a:t>
            </a:r>
            <a:r>
              <a:rPr dirty="0" err="1"/>
              <a:t>enero</a:t>
            </a:r>
            <a:r>
              <a:rPr dirty="0"/>
              <a:t> (</a:t>
            </a:r>
            <a:r>
              <a:rPr dirty="0" err="1"/>
              <a:t>siempre</a:t>
            </a:r>
            <a:r>
              <a:rPr dirty="0"/>
              <a:t> </a:t>
            </a:r>
            <a:r>
              <a:rPr dirty="0" err="1"/>
              <a:t>que</a:t>
            </a:r>
            <a:r>
              <a:rPr dirty="0"/>
              <a:t> </a:t>
            </a:r>
            <a:r>
              <a:rPr dirty="0" err="1"/>
              <a:t>su</a:t>
            </a:r>
            <a:r>
              <a:rPr dirty="0"/>
              <a:t> plan </a:t>
            </a:r>
            <a:r>
              <a:rPr dirty="0" err="1"/>
              <a:t>reciba</a:t>
            </a:r>
            <a:r>
              <a:rPr dirty="0"/>
              <a:t> </a:t>
            </a:r>
            <a:r>
              <a:rPr dirty="0" err="1"/>
              <a:t>su</a:t>
            </a:r>
            <a:r>
              <a:rPr dirty="0"/>
              <a:t> </a:t>
            </a:r>
            <a:r>
              <a:rPr dirty="0" err="1"/>
              <a:t>solicitud</a:t>
            </a:r>
            <a:r>
              <a:rPr dirty="0"/>
              <a:t> antes del 7 de </a:t>
            </a:r>
            <a:r>
              <a:rPr dirty="0" err="1"/>
              <a:t>diciembre</a:t>
            </a:r>
            <a:r>
              <a:rPr dirty="0"/>
              <a:t>). Para la </a:t>
            </a:r>
            <a:r>
              <a:rPr dirty="0" err="1"/>
              <a:t>mayoría</a:t>
            </a:r>
            <a:r>
              <a:rPr dirty="0"/>
              <a:t> de las personas, </a:t>
            </a:r>
            <a:r>
              <a:rPr dirty="0" err="1"/>
              <a:t>esta</a:t>
            </a:r>
            <a:r>
              <a:rPr dirty="0"/>
              <a:t> es la </a:t>
            </a:r>
            <a:r>
              <a:rPr dirty="0" err="1"/>
              <a:t>única</a:t>
            </a:r>
            <a:r>
              <a:rPr dirty="0"/>
              <a:t> </a:t>
            </a:r>
            <a:r>
              <a:rPr dirty="0" err="1"/>
              <a:t>vez</a:t>
            </a:r>
            <a:r>
              <a:rPr dirty="0"/>
              <a:t> al </a:t>
            </a:r>
            <a:r>
              <a:rPr dirty="0" err="1"/>
              <a:t>año</a:t>
            </a:r>
            <a:r>
              <a:rPr dirty="0"/>
              <a:t> </a:t>
            </a:r>
            <a:r>
              <a:rPr dirty="0" err="1"/>
              <a:t>en</a:t>
            </a:r>
            <a:r>
              <a:rPr dirty="0"/>
              <a:t> </a:t>
            </a:r>
            <a:r>
              <a:rPr dirty="0" err="1"/>
              <a:t>que</a:t>
            </a:r>
            <a:r>
              <a:rPr dirty="0"/>
              <a:t> </a:t>
            </a:r>
            <a:r>
              <a:rPr dirty="0" err="1"/>
              <a:t>pueden</a:t>
            </a:r>
            <a:r>
              <a:rPr dirty="0"/>
              <a:t> </a:t>
            </a:r>
            <a:r>
              <a:rPr dirty="0" err="1"/>
              <a:t>hacer</a:t>
            </a:r>
            <a:r>
              <a:rPr dirty="0"/>
              <a:t> </a:t>
            </a:r>
            <a:r>
              <a:rPr dirty="0" err="1"/>
              <a:t>cambios</a:t>
            </a:r>
            <a:r>
              <a:rPr dirty="0"/>
              <a:t>.</a:t>
            </a:r>
          </a:p>
          <a:p>
            <a:pPr marL="119149" indent="-119149" defTabSz="966612">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a:t>Si </a:t>
            </a:r>
            <a:r>
              <a:rPr b="1" dirty="0" err="1"/>
              <a:t>tiene</a:t>
            </a:r>
            <a:r>
              <a:rPr b="1" dirty="0"/>
              <a:t> </a:t>
            </a:r>
            <a:r>
              <a:rPr b="1" dirty="0" err="1"/>
              <a:t>que</a:t>
            </a:r>
            <a:r>
              <a:rPr b="1" dirty="0"/>
              <a:t> </a:t>
            </a:r>
            <a:r>
              <a:rPr b="1" dirty="0" err="1"/>
              <a:t>comprar</a:t>
            </a:r>
            <a:r>
              <a:rPr b="1" dirty="0"/>
              <a:t> la </a:t>
            </a:r>
            <a:r>
              <a:rPr b="1" dirty="0" err="1"/>
              <a:t>Parte</a:t>
            </a:r>
            <a:r>
              <a:rPr b="1" dirty="0"/>
              <a:t> A, </a:t>
            </a:r>
            <a:r>
              <a:rPr dirty="0"/>
              <a:t>y se inscribe </a:t>
            </a:r>
            <a:r>
              <a:rPr dirty="0" err="1"/>
              <a:t>en</a:t>
            </a:r>
            <a:r>
              <a:rPr dirty="0"/>
              <a:t> la </a:t>
            </a:r>
            <a:r>
              <a:rPr dirty="0" err="1"/>
              <a:t>Parte</a:t>
            </a:r>
            <a:r>
              <a:rPr dirty="0"/>
              <a:t> B </a:t>
            </a:r>
            <a:r>
              <a:rPr dirty="0" err="1"/>
              <a:t>durante</a:t>
            </a:r>
            <a:r>
              <a:rPr dirty="0"/>
              <a:t> </a:t>
            </a:r>
            <a:r>
              <a:rPr dirty="0" err="1"/>
              <a:t>el</a:t>
            </a:r>
            <a:r>
              <a:rPr dirty="0"/>
              <a:t> </a:t>
            </a:r>
            <a:r>
              <a:rPr dirty="0" err="1"/>
              <a:t>período</a:t>
            </a:r>
            <a:r>
              <a:rPr dirty="0"/>
              <a:t> de </a:t>
            </a:r>
            <a:r>
              <a:rPr dirty="0" err="1"/>
              <a:t>inscripción</a:t>
            </a:r>
            <a:r>
              <a:rPr dirty="0"/>
              <a:t> general (GEP) de la </a:t>
            </a:r>
            <a:r>
              <a:rPr dirty="0" err="1"/>
              <a:t>Parte</a:t>
            </a:r>
            <a:r>
              <a:rPr dirty="0"/>
              <a:t> B del 1 de </a:t>
            </a:r>
            <a:r>
              <a:rPr dirty="0" err="1"/>
              <a:t>enero</a:t>
            </a:r>
            <a:r>
              <a:rPr dirty="0"/>
              <a:t> al 31 de </a:t>
            </a:r>
            <a:r>
              <a:rPr dirty="0" err="1"/>
              <a:t>marzo</a:t>
            </a:r>
            <a:r>
              <a:rPr dirty="0"/>
              <a:t>, </a:t>
            </a:r>
            <a:r>
              <a:rPr dirty="0" err="1"/>
              <a:t>puede</a:t>
            </a:r>
            <a:r>
              <a:rPr dirty="0"/>
              <a:t> </a:t>
            </a:r>
            <a:r>
              <a:rPr dirty="0" err="1"/>
              <a:t>unirse</a:t>
            </a:r>
            <a:r>
              <a:rPr dirty="0"/>
              <a:t> a la </a:t>
            </a:r>
            <a:r>
              <a:rPr dirty="0" err="1"/>
              <a:t>cobertura</a:t>
            </a:r>
            <a:r>
              <a:rPr dirty="0"/>
              <a:t> de </a:t>
            </a:r>
            <a:r>
              <a:rPr dirty="0" err="1"/>
              <a:t>medicamentos</a:t>
            </a:r>
            <a:r>
              <a:rPr dirty="0"/>
              <a:t> de Medicare a </a:t>
            </a:r>
            <a:r>
              <a:rPr dirty="0" err="1"/>
              <a:t>partir</a:t>
            </a:r>
            <a:r>
              <a:rPr dirty="0"/>
              <a:t> de la </a:t>
            </a:r>
            <a:r>
              <a:rPr dirty="0" err="1"/>
              <a:t>fecha</a:t>
            </a:r>
            <a:r>
              <a:rPr dirty="0"/>
              <a:t> </a:t>
            </a:r>
            <a:r>
              <a:rPr dirty="0" err="1"/>
              <a:t>en</a:t>
            </a:r>
            <a:r>
              <a:rPr dirty="0"/>
              <a:t> </a:t>
            </a:r>
            <a:r>
              <a:rPr dirty="0" err="1"/>
              <a:t>que</a:t>
            </a:r>
            <a:r>
              <a:rPr dirty="0"/>
              <a:t> </a:t>
            </a:r>
            <a:r>
              <a:rPr dirty="0" err="1"/>
              <a:t>presente</a:t>
            </a:r>
            <a:r>
              <a:rPr dirty="0"/>
              <a:t> </a:t>
            </a:r>
            <a:r>
              <a:rPr dirty="0" err="1"/>
              <a:t>su</a:t>
            </a:r>
            <a:r>
              <a:rPr dirty="0"/>
              <a:t> </a:t>
            </a:r>
            <a:r>
              <a:rPr dirty="0" err="1"/>
              <a:t>solicitud</a:t>
            </a:r>
            <a:r>
              <a:rPr dirty="0"/>
              <a:t> para la </a:t>
            </a:r>
            <a:r>
              <a:rPr dirty="0" err="1"/>
              <a:t>Parte</a:t>
            </a:r>
            <a:r>
              <a:rPr dirty="0"/>
              <a:t> B. El SEP </a:t>
            </a:r>
            <a:r>
              <a:rPr dirty="0" err="1"/>
              <a:t>continúa</a:t>
            </a:r>
            <a:r>
              <a:rPr dirty="0"/>
              <a:t> </a:t>
            </a:r>
            <a:r>
              <a:rPr dirty="0" err="1"/>
              <a:t>durante</a:t>
            </a:r>
            <a:r>
              <a:rPr dirty="0"/>
              <a:t> </a:t>
            </a:r>
            <a:r>
              <a:rPr dirty="0" err="1"/>
              <a:t>los</a:t>
            </a:r>
            <a:r>
              <a:rPr dirty="0"/>
              <a:t> primeros 2 meses de </a:t>
            </a:r>
            <a:r>
              <a:rPr dirty="0" err="1"/>
              <a:t>inscripción</a:t>
            </a:r>
            <a:r>
              <a:rPr dirty="0"/>
              <a:t> </a:t>
            </a:r>
            <a:r>
              <a:rPr dirty="0" err="1"/>
              <a:t>en</a:t>
            </a:r>
            <a:r>
              <a:rPr dirty="0"/>
              <a:t> la </a:t>
            </a:r>
            <a:r>
              <a:rPr dirty="0" err="1"/>
              <a:t>Parte</a:t>
            </a:r>
            <a:r>
              <a:rPr dirty="0"/>
              <a:t> B. Su </a:t>
            </a:r>
            <a:r>
              <a:rPr dirty="0" err="1"/>
              <a:t>cobertura</a:t>
            </a:r>
            <a:r>
              <a:rPr dirty="0"/>
              <a:t> </a:t>
            </a:r>
            <a:r>
              <a:rPr dirty="0" err="1"/>
              <a:t>comienza</a:t>
            </a:r>
            <a:r>
              <a:rPr dirty="0"/>
              <a:t> </a:t>
            </a:r>
            <a:r>
              <a:rPr dirty="0" err="1"/>
              <a:t>el</a:t>
            </a:r>
            <a:r>
              <a:rPr dirty="0"/>
              <a:t> primer </a:t>
            </a:r>
            <a:r>
              <a:rPr dirty="0" err="1"/>
              <a:t>mes</a:t>
            </a:r>
            <a:r>
              <a:rPr dirty="0"/>
              <a:t> </a:t>
            </a:r>
            <a:r>
              <a:rPr dirty="0" err="1"/>
              <a:t>después</a:t>
            </a:r>
            <a:r>
              <a:rPr dirty="0"/>
              <a:t> del </a:t>
            </a:r>
            <a:r>
              <a:rPr dirty="0" err="1"/>
              <a:t>mes</a:t>
            </a:r>
            <a:r>
              <a:rPr dirty="0"/>
              <a:t> </a:t>
            </a:r>
            <a:r>
              <a:rPr dirty="0" err="1"/>
              <a:t>en</a:t>
            </a:r>
            <a:r>
              <a:rPr dirty="0"/>
              <a:t> </a:t>
            </a:r>
            <a:r>
              <a:rPr dirty="0" err="1"/>
              <a:t>que</a:t>
            </a:r>
            <a:r>
              <a:rPr dirty="0"/>
              <a:t> </a:t>
            </a:r>
            <a:r>
              <a:rPr dirty="0" err="1"/>
              <a:t>el</a:t>
            </a:r>
            <a:r>
              <a:rPr dirty="0"/>
              <a:t> plan de la </a:t>
            </a:r>
            <a:r>
              <a:rPr dirty="0" err="1"/>
              <a:t>Parte</a:t>
            </a:r>
            <a:r>
              <a:rPr dirty="0"/>
              <a:t> D </a:t>
            </a:r>
            <a:r>
              <a:rPr dirty="0" err="1"/>
              <a:t>recibe</a:t>
            </a:r>
            <a:r>
              <a:rPr dirty="0"/>
              <a:t> </a:t>
            </a:r>
            <a:r>
              <a:rPr dirty="0" err="1"/>
              <a:t>su</a:t>
            </a:r>
            <a:r>
              <a:rPr dirty="0"/>
              <a:t> </a:t>
            </a:r>
            <a:r>
              <a:rPr dirty="0" err="1"/>
              <a:t>solicitud</a:t>
            </a:r>
            <a:r>
              <a:rPr dirty="0"/>
              <a:t> de </a:t>
            </a:r>
            <a:r>
              <a:rPr dirty="0" err="1"/>
              <a:t>inscripción</a:t>
            </a:r>
            <a:r>
              <a:rPr dirty="0"/>
              <a:t>. </a:t>
            </a:r>
          </a:p>
          <a:p>
            <a:pPr marL="112713" indent="-112713">
              <a:spcBef>
                <a:spcPts val="0"/>
              </a:spcBef>
              <a:spcAft>
                <a:spcPts val="300"/>
              </a:spcAft>
              <a:defRPr sz="900">
                <a:solidFill>
                  <a:prstClr val="black"/>
                </a:solidFill>
                <a:latin typeface="Arial" panose="020B0604020202020204" pitchFamily="34" charset="0"/>
                <a:cs typeface="Arial" panose="020B0604020202020204" pitchFamily="34" charset="0"/>
              </a:defRPr>
            </a:pPr>
            <a:r>
              <a:rPr b="1" dirty="0" err="1"/>
              <a:t>Generalmente</a:t>
            </a:r>
            <a:r>
              <a:rPr b="1" dirty="0"/>
              <a:t>, </a:t>
            </a:r>
            <a:r>
              <a:rPr b="1" dirty="0" err="1"/>
              <a:t>debe</a:t>
            </a:r>
            <a:r>
              <a:rPr b="1" dirty="0"/>
              <a:t> </a:t>
            </a:r>
            <a:r>
              <a:rPr b="1" dirty="0" err="1"/>
              <a:t>permanecer</a:t>
            </a:r>
            <a:r>
              <a:rPr b="1" dirty="0"/>
              <a:t> </a:t>
            </a:r>
            <a:r>
              <a:rPr b="1" dirty="0" err="1"/>
              <a:t>inscrito</a:t>
            </a:r>
            <a:r>
              <a:rPr b="1" dirty="0"/>
              <a:t> </a:t>
            </a:r>
            <a:r>
              <a:rPr b="1" dirty="0" err="1"/>
              <a:t>durante</a:t>
            </a:r>
            <a:r>
              <a:rPr b="1" dirty="0"/>
              <a:t> </a:t>
            </a:r>
            <a:r>
              <a:rPr b="1" dirty="0" err="1"/>
              <a:t>el</a:t>
            </a:r>
            <a:r>
              <a:rPr b="1" dirty="0"/>
              <a:t> </a:t>
            </a:r>
            <a:r>
              <a:rPr b="1" dirty="0" err="1"/>
              <a:t>año</a:t>
            </a:r>
            <a:r>
              <a:rPr b="1" dirty="0"/>
              <a:t> </a:t>
            </a:r>
            <a:r>
              <a:rPr b="1" dirty="0" err="1"/>
              <a:t>calendario</a:t>
            </a:r>
            <a:r>
              <a:rPr b="1" dirty="0"/>
              <a:t>. </a:t>
            </a:r>
            <a:r>
              <a:rPr dirty="0"/>
              <a:t>Sin embargo, </a:t>
            </a:r>
            <a:r>
              <a:rPr dirty="0" err="1"/>
              <a:t>en</a:t>
            </a:r>
            <a:r>
              <a:rPr dirty="0"/>
              <a:t> </a:t>
            </a:r>
            <a:r>
              <a:rPr dirty="0" err="1"/>
              <a:t>ciertas</a:t>
            </a:r>
            <a:r>
              <a:rPr dirty="0"/>
              <a:t> </a:t>
            </a:r>
            <a:r>
              <a:rPr dirty="0" err="1"/>
              <a:t>situaciones</a:t>
            </a:r>
            <a:r>
              <a:rPr dirty="0"/>
              <a:t> </a:t>
            </a:r>
            <a:r>
              <a:rPr dirty="0" err="1"/>
              <a:t>usted</a:t>
            </a:r>
            <a:r>
              <a:rPr dirty="0"/>
              <a:t> </a:t>
            </a:r>
            <a:r>
              <a:rPr dirty="0" err="1"/>
              <a:t>puede</a:t>
            </a:r>
            <a:r>
              <a:rPr dirty="0"/>
              <a:t> </a:t>
            </a:r>
            <a:r>
              <a:rPr dirty="0" err="1"/>
              <a:t>cambiar</a:t>
            </a:r>
            <a:r>
              <a:rPr dirty="0"/>
              <a:t> de plan (</a:t>
            </a:r>
            <a:r>
              <a:rPr dirty="0" err="1"/>
              <a:t>por</a:t>
            </a:r>
            <a:r>
              <a:rPr dirty="0"/>
              <a:t> </a:t>
            </a:r>
            <a:r>
              <a:rPr dirty="0" err="1"/>
              <a:t>ejemplo</a:t>
            </a:r>
            <a:r>
              <a:rPr dirty="0"/>
              <a:t>, </a:t>
            </a:r>
            <a:r>
              <a:rPr dirty="0" err="1"/>
              <a:t>si</a:t>
            </a:r>
            <a:r>
              <a:rPr dirty="0"/>
              <a:t> cambia de Medicare Advantage a </a:t>
            </a:r>
            <a:r>
              <a:rPr lang="en-US" dirty="0"/>
              <a:t>Medicare Original</a:t>
            </a:r>
            <a:r>
              <a:rPr dirty="0"/>
              <a:t> </a:t>
            </a:r>
            <a:r>
              <a:rPr dirty="0" err="1"/>
              <a:t>durante</a:t>
            </a:r>
            <a:r>
              <a:rPr dirty="0"/>
              <a:t> </a:t>
            </a:r>
            <a:r>
              <a:rPr dirty="0" err="1"/>
              <a:t>el</a:t>
            </a:r>
            <a:r>
              <a:rPr dirty="0"/>
              <a:t> OEP de Medicare Advantage, </a:t>
            </a:r>
            <a:r>
              <a:rPr dirty="0" err="1"/>
              <a:t>puede</a:t>
            </a:r>
            <a:r>
              <a:rPr dirty="0"/>
              <a:t> </a:t>
            </a:r>
            <a:r>
              <a:rPr dirty="0" err="1"/>
              <a:t>agregar</a:t>
            </a:r>
            <a:r>
              <a:rPr dirty="0"/>
              <a:t> </a:t>
            </a:r>
            <a:r>
              <a:rPr dirty="0" err="1"/>
              <a:t>cobertura</a:t>
            </a:r>
            <a:r>
              <a:rPr dirty="0"/>
              <a:t> de </a:t>
            </a:r>
            <a:r>
              <a:rPr dirty="0" err="1"/>
              <a:t>medicamentos</a:t>
            </a:r>
            <a:r>
              <a:rPr dirty="0"/>
              <a:t>). El </a:t>
            </a:r>
            <a:r>
              <a:rPr dirty="0" err="1"/>
              <a:t>período</a:t>
            </a:r>
            <a:r>
              <a:rPr dirty="0"/>
              <a:t> de </a:t>
            </a:r>
            <a:r>
              <a:rPr dirty="0" err="1"/>
              <a:t>inscripción</a:t>
            </a:r>
            <a:r>
              <a:rPr dirty="0"/>
              <a:t> </a:t>
            </a:r>
            <a:r>
              <a:rPr dirty="0" err="1"/>
              <a:t>abierta</a:t>
            </a:r>
            <a:r>
              <a:rPr dirty="0"/>
              <a:t> de Medicare Advantage es del 1 de </a:t>
            </a:r>
            <a:r>
              <a:rPr dirty="0" err="1"/>
              <a:t>enero</a:t>
            </a:r>
            <a:r>
              <a:rPr dirty="0"/>
              <a:t> al 31 de </a:t>
            </a:r>
            <a:r>
              <a:rPr dirty="0" err="1"/>
              <a:t>marzo</a:t>
            </a:r>
            <a:r>
              <a:rPr dirty="0"/>
              <a:t> de </a:t>
            </a:r>
            <a:r>
              <a:rPr dirty="0" err="1"/>
              <a:t>cada</a:t>
            </a:r>
            <a:r>
              <a:rPr dirty="0"/>
              <a:t> </a:t>
            </a:r>
            <a:r>
              <a:rPr dirty="0" err="1"/>
              <a:t>año</a:t>
            </a:r>
            <a:r>
              <a:rPr dirty="0"/>
              <a:t>. Su </a:t>
            </a:r>
            <a:r>
              <a:rPr dirty="0" err="1"/>
              <a:t>cobertura</a:t>
            </a:r>
            <a:r>
              <a:rPr dirty="0"/>
              <a:t> </a:t>
            </a:r>
            <a:r>
              <a:rPr dirty="0" err="1"/>
              <a:t>comienza</a:t>
            </a:r>
            <a:r>
              <a:rPr dirty="0"/>
              <a:t> </a:t>
            </a:r>
            <a:r>
              <a:rPr lang="en-US" dirty="0" err="1"/>
              <a:t>el</a:t>
            </a:r>
            <a:r>
              <a:rPr lang="en-US" dirty="0"/>
              <a:t> día 1</a:t>
            </a:r>
            <a:r>
              <a:rPr dirty="0"/>
              <a:t> del </a:t>
            </a:r>
            <a:r>
              <a:rPr dirty="0" err="1"/>
              <a:t>mes</a:t>
            </a:r>
            <a:r>
              <a:rPr dirty="0"/>
              <a:t> </a:t>
            </a:r>
            <a:r>
              <a:rPr dirty="0" err="1"/>
              <a:t>después</a:t>
            </a:r>
            <a:r>
              <a:rPr dirty="0"/>
              <a:t> de </a:t>
            </a:r>
            <a:r>
              <a:rPr dirty="0" err="1"/>
              <a:t>que</a:t>
            </a:r>
            <a:r>
              <a:rPr dirty="0"/>
              <a:t> se </a:t>
            </a:r>
            <a:r>
              <a:rPr dirty="0" err="1"/>
              <a:t>inscriba</a:t>
            </a:r>
            <a:r>
              <a:rPr dirty="0"/>
              <a:t> </a:t>
            </a:r>
            <a:r>
              <a:rPr dirty="0" err="1"/>
              <a:t>en</a:t>
            </a:r>
            <a:r>
              <a:rPr dirty="0"/>
              <a:t> </a:t>
            </a:r>
            <a:r>
              <a:rPr dirty="0" err="1"/>
              <a:t>el</a:t>
            </a:r>
            <a:r>
              <a:rPr dirty="0"/>
              <a:t> plan. Debe </a:t>
            </a:r>
            <a:r>
              <a:rPr dirty="0" err="1"/>
              <a:t>tener</a:t>
            </a:r>
            <a:r>
              <a:rPr dirty="0"/>
              <a:t> un plan Medicare Advantage (</a:t>
            </a:r>
            <a:r>
              <a:rPr dirty="0" err="1"/>
              <a:t>en</a:t>
            </a:r>
            <a:r>
              <a:rPr dirty="0"/>
              <a:t> </a:t>
            </a:r>
            <a:r>
              <a:rPr dirty="0" err="1"/>
              <a:t>cualquier</a:t>
            </a:r>
            <a:r>
              <a:rPr dirty="0"/>
              <a:t> </a:t>
            </a:r>
            <a:r>
              <a:rPr dirty="0" err="1"/>
              <a:t>momento</a:t>
            </a:r>
            <a:r>
              <a:rPr dirty="0"/>
              <a:t>) </a:t>
            </a:r>
            <a:r>
              <a:rPr dirty="0" err="1"/>
              <a:t>durante</a:t>
            </a:r>
            <a:r>
              <a:rPr dirty="0"/>
              <a:t> </a:t>
            </a:r>
            <a:r>
              <a:rPr dirty="0" err="1"/>
              <a:t>los</a:t>
            </a:r>
            <a:r>
              <a:rPr dirty="0"/>
              <a:t> primeros 3 meses del </a:t>
            </a:r>
            <a:r>
              <a:rPr dirty="0" err="1"/>
              <a:t>año</a:t>
            </a:r>
            <a:r>
              <a:rPr dirty="0"/>
              <a:t> para usar </a:t>
            </a:r>
            <a:r>
              <a:rPr dirty="0" err="1"/>
              <a:t>este</a:t>
            </a:r>
            <a:r>
              <a:rPr dirty="0"/>
              <a:t> </a:t>
            </a:r>
            <a:r>
              <a:rPr dirty="0" err="1"/>
              <a:t>período</a:t>
            </a:r>
            <a:r>
              <a:rPr dirty="0"/>
              <a:t> de </a:t>
            </a:r>
            <a:r>
              <a:rPr dirty="0" err="1"/>
              <a:t>inscripción</a:t>
            </a:r>
            <a:r>
              <a:rPr dirty="0"/>
              <a:t>. </a:t>
            </a:r>
            <a:r>
              <a:rPr dirty="0" err="1"/>
              <a:t>Además</a:t>
            </a:r>
            <a:r>
              <a:rPr dirty="0"/>
              <a:t>, </a:t>
            </a:r>
            <a:r>
              <a:rPr dirty="0" err="1"/>
              <a:t>si</a:t>
            </a:r>
            <a:r>
              <a:rPr dirty="0"/>
              <a:t> es nuevo </a:t>
            </a:r>
            <a:r>
              <a:rPr dirty="0" err="1"/>
              <a:t>en</a:t>
            </a:r>
            <a:r>
              <a:rPr dirty="0"/>
              <a:t> Medicare y </a:t>
            </a:r>
            <a:r>
              <a:rPr dirty="0" err="1"/>
              <a:t>está</a:t>
            </a:r>
            <a:r>
              <a:rPr dirty="0"/>
              <a:t> </a:t>
            </a:r>
            <a:r>
              <a:rPr dirty="0" err="1"/>
              <a:t>inscrito</a:t>
            </a:r>
            <a:r>
              <a:rPr dirty="0"/>
              <a:t> </a:t>
            </a:r>
            <a:r>
              <a:rPr dirty="0" err="1"/>
              <a:t>en</a:t>
            </a:r>
            <a:r>
              <a:rPr dirty="0"/>
              <a:t> un plan Medicare Advantage </a:t>
            </a:r>
            <a:r>
              <a:rPr dirty="0" err="1"/>
              <a:t>durante</a:t>
            </a:r>
            <a:r>
              <a:rPr dirty="0"/>
              <a:t> </a:t>
            </a:r>
            <a:r>
              <a:rPr dirty="0" err="1"/>
              <a:t>su</a:t>
            </a:r>
            <a:r>
              <a:rPr dirty="0"/>
              <a:t> IEP, </a:t>
            </a:r>
            <a:r>
              <a:rPr dirty="0" err="1"/>
              <a:t>puede</a:t>
            </a:r>
            <a:r>
              <a:rPr dirty="0"/>
              <a:t> </a:t>
            </a:r>
            <a:r>
              <a:rPr dirty="0" err="1"/>
              <a:t>hacer</a:t>
            </a:r>
            <a:r>
              <a:rPr dirty="0"/>
              <a:t> un </a:t>
            </a:r>
            <a:r>
              <a:rPr dirty="0" err="1"/>
              <a:t>cambio</a:t>
            </a:r>
            <a:r>
              <a:rPr dirty="0"/>
              <a:t> </a:t>
            </a:r>
            <a:r>
              <a:rPr dirty="0" err="1"/>
              <a:t>dentro</a:t>
            </a:r>
            <a:r>
              <a:rPr dirty="0"/>
              <a:t> de </a:t>
            </a:r>
            <a:r>
              <a:rPr dirty="0" err="1"/>
              <a:t>los</a:t>
            </a:r>
            <a:r>
              <a:rPr dirty="0"/>
              <a:t> primeros 3 meses </a:t>
            </a:r>
            <a:r>
              <a:rPr dirty="0" err="1"/>
              <a:t>que</a:t>
            </a:r>
            <a:r>
              <a:rPr dirty="0"/>
              <a:t> </a:t>
            </a:r>
            <a:r>
              <a:rPr dirty="0" err="1"/>
              <a:t>tenga</a:t>
            </a:r>
            <a:r>
              <a:rPr dirty="0"/>
              <a:t> Medicare, </a:t>
            </a:r>
            <a:r>
              <a:rPr dirty="0" err="1"/>
              <a:t>utilizando</a:t>
            </a:r>
            <a:r>
              <a:rPr dirty="0"/>
              <a:t> </a:t>
            </a:r>
            <a:r>
              <a:rPr dirty="0" err="1"/>
              <a:t>el</a:t>
            </a:r>
            <a:r>
              <a:rPr dirty="0"/>
              <a:t> OEP de Medicare Advantage.</a:t>
            </a:r>
          </a:p>
          <a:p>
            <a:pPr marL="112713" indent="-112713">
              <a:spcBef>
                <a:spcPts val="0"/>
              </a:spcBef>
              <a:spcAft>
                <a:spcPts val="300"/>
              </a:spcAft>
              <a:defRPr sz="900" b="1">
                <a:solidFill>
                  <a:prstClr val="black"/>
                </a:solidFill>
                <a:latin typeface="Arial" panose="020B0604020202020204" pitchFamily="34" charset="0"/>
                <a:cs typeface="Arial" panose="020B0604020202020204" pitchFamily="34" charset="0"/>
              </a:defRPr>
            </a:pPr>
            <a:r>
              <a:rPr dirty="0"/>
              <a:t>También </a:t>
            </a:r>
            <a:r>
              <a:rPr dirty="0" err="1"/>
              <a:t>puede</a:t>
            </a:r>
            <a:r>
              <a:rPr dirty="0"/>
              <a:t> </a:t>
            </a:r>
            <a:r>
              <a:rPr dirty="0" err="1"/>
              <a:t>calificar</a:t>
            </a:r>
            <a:r>
              <a:rPr dirty="0"/>
              <a:t> para un </a:t>
            </a:r>
            <a:r>
              <a:rPr dirty="0" err="1"/>
              <a:t>período</a:t>
            </a:r>
            <a:r>
              <a:rPr dirty="0"/>
              <a:t> especial de </a:t>
            </a:r>
            <a:r>
              <a:rPr dirty="0" err="1"/>
              <a:t>inscripción</a:t>
            </a:r>
            <a:r>
              <a:rPr dirty="0"/>
              <a:t> (SEP), </a:t>
            </a:r>
            <a:r>
              <a:rPr dirty="0" err="1"/>
              <a:t>que</a:t>
            </a:r>
            <a:r>
              <a:rPr dirty="0"/>
              <a:t> le </a:t>
            </a:r>
            <a:r>
              <a:rPr dirty="0" err="1"/>
              <a:t>permite</a:t>
            </a:r>
            <a:r>
              <a:rPr dirty="0"/>
              <a:t> </a:t>
            </a:r>
            <a:r>
              <a:rPr dirty="0" err="1"/>
              <a:t>unirse</a:t>
            </a:r>
            <a:r>
              <a:rPr dirty="0"/>
              <a:t>, </a:t>
            </a:r>
            <a:r>
              <a:rPr dirty="0" err="1"/>
              <a:t>cambiar</a:t>
            </a:r>
            <a:r>
              <a:rPr dirty="0"/>
              <a:t> o </a:t>
            </a:r>
            <a:r>
              <a:rPr dirty="0" err="1"/>
              <a:t>cancelar</a:t>
            </a:r>
            <a:r>
              <a:rPr dirty="0"/>
              <a:t> </a:t>
            </a:r>
            <a:r>
              <a:rPr dirty="0" err="1"/>
              <a:t>su</a:t>
            </a:r>
            <a:r>
              <a:rPr dirty="0"/>
              <a:t> plan de </a:t>
            </a:r>
            <a:r>
              <a:rPr dirty="0" err="1"/>
              <a:t>medicamentos</a:t>
            </a:r>
            <a:r>
              <a:rPr dirty="0"/>
              <a:t>. En </a:t>
            </a:r>
            <a:r>
              <a:rPr dirty="0" err="1"/>
              <a:t>ciertas</a:t>
            </a:r>
            <a:r>
              <a:rPr dirty="0"/>
              <a:t> </a:t>
            </a:r>
            <a:r>
              <a:rPr dirty="0" err="1"/>
              <a:t>circunstancias</a:t>
            </a:r>
            <a:r>
              <a:rPr dirty="0"/>
              <a:t> </a:t>
            </a:r>
            <a:r>
              <a:rPr dirty="0" err="1"/>
              <a:t>limitadas</a:t>
            </a:r>
            <a:r>
              <a:rPr dirty="0"/>
              <a:t>, es </a:t>
            </a:r>
            <a:r>
              <a:rPr dirty="0" err="1"/>
              <a:t>posible</a:t>
            </a:r>
            <a:r>
              <a:rPr dirty="0"/>
              <a:t> </a:t>
            </a:r>
            <a:r>
              <a:rPr dirty="0" err="1"/>
              <a:t>que</a:t>
            </a:r>
            <a:r>
              <a:rPr dirty="0"/>
              <a:t> </a:t>
            </a:r>
            <a:r>
              <a:rPr dirty="0" err="1"/>
              <a:t>pueda</a:t>
            </a:r>
            <a:r>
              <a:rPr dirty="0"/>
              <a:t> </a:t>
            </a:r>
            <a:r>
              <a:rPr dirty="0" err="1"/>
              <a:t>inscribirse</a:t>
            </a:r>
            <a:r>
              <a:rPr dirty="0"/>
              <a:t>, </a:t>
            </a:r>
            <a:r>
              <a:rPr dirty="0" err="1"/>
              <a:t>cancelar</a:t>
            </a:r>
            <a:r>
              <a:rPr dirty="0"/>
              <a:t> o </a:t>
            </a:r>
            <a:r>
              <a:rPr dirty="0" err="1"/>
              <a:t>cambiar</a:t>
            </a:r>
            <a:r>
              <a:rPr dirty="0"/>
              <a:t> la </a:t>
            </a:r>
            <a:r>
              <a:rPr dirty="0" err="1"/>
              <a:t>cobertura</a:t>
            </a:r>
            <a:r>
              <a:rPr dirty="0"/>
              <a:t> de </a:t>
            </a:r>
            <a:r>
              <a:rPr dirty="0" err="1"/>
              <a:t>medicamentos</a:t>
            </a:r>
            <a:r>
              <a:rPr dirty="0"/>
              <a:t> de Medicare </a:t>
            </a:r>
            <a:r>
              <a:rPr dirty="0" err="1"/>
              <a:t>en</a:t>
            </a:r>
            <a:r>
              <a:rPr dirty="0"/>
              <a:t> </a:t>
            </a:r>
            <a:r>
              <a:rPr dirty="0" err="1"/>
              <a:t>otros</a:t>
            </a:r>
            <a:r>
              <a:rPr dirty="0"/>
              <a:t> </a:t>
            </a:r>
            <a:r>
              <a:rPr dirty="0" err="1"/>
              <a:t>momentos</a:t>
            </a:r>
            <a:r>
              <a:rPr dirty="0"/>
              <a:t>. Por </a:t>
            </a:r>
            <a:r>
              <a:rPr dirty="0" err="1"/>
              <a:t>ejemplo</a:t>
            </a:r>
            <a:r>
              <a:rPr dirty="0"/>
              <a:t>: </a:t>
            </a:r>
          </a:p>
          <a:p>
            <a:pPr marL="288925" lvl="1" indent="-171450">
              <a:spcBef>
                <a:spcPts val="0"/>
              </a:spcBef>
              <a:spcAft>
                <a:spcPts val="300"/>
              </a:spcAft>
              <a:buFont typeface="Arial" panose="020B0604020202020204" pitchFamily="34" charset="0"/>
              <a:buChar char="•"/>
              <a:defRPr sz="900">
                <a:solidFill>
                  <a:prstClr val="black"/>
                </a:solidFill>
                <a:latin typeface="Arial" panose="020B0604020202020204" pitchFamily="34" charset="0"/>
                <a:cs typeface="Arial" panose="020B0604020202020204" pitchFamily="34" charset="0"/>
              </a:defRPr>
            </a:pPr>
            <a:r>
              <a:rPr dirty="0"/>
              <a:t>Si se </a:t>
            </a:r>
            <a:r>
              <a:rPr dirty="0" err="1"/>
              <a:t>muda</a:t>
            </a:r>
            <a:r>
              <a:rPr dirty="0"/>
              <a:t> </a:t>
            </a:r>
            <a:r>
              <a:rPr dirty="0" err="1"/>
              <a:t>permanentemente</a:t>
            </a:r>
            <a:r>
              <a:rPr dirty="0"/>
              <a:t> fuera del </a:t>
            </a:r>
            <a:r>
              <a:rPr dirty="0" err="1"/>
              <a:t>área</a:t>
            </a:r>
            <a:r>
              <a:rPr dirty="0"/>
              <a:t> de </a:t>
            </a:r>
            <a:r>
              <a:rPr dirty="0" err="1"/>
              <a:t>servicio</a:t>
            </a:r>
            <a:r>
              <a:rPr dirty="0"/>
              <a:t> de </a:t>
            </a:r>
            <a:r>
              <a:rPr dirty="0" err="1"/>
              <a:t>su</a:t>
            </a:r>
            <a:r>
              <a:rPr dirty="0"/>
              <a:t> plan, </a:t>
            </a:r>
            <a:r>
              <a:rPr dirty="0" err="1"/>
              <a:t>pierde</a:t>
            </a:r>
            <a:r>
              <a:rPr dirty="0"/>
              <a:t> </a:t>
            </a:r>
            <a:r>
              <a:rPr dirty="0" err="1"/>
              <a:t>su</a:t>
            </a:r>
            <a:r>
              <a:rPr dirty="0"/>
              <a:t> </a:t>
            </a:r>
            <a:r>
              <a:rPr dirty="0" err="1"/>
              <a:t>otra</a:t>
            </a:r>
            <a:r>
              <a:rPr dirty="0"/>
              <a:t> </a:t>
            </a:r>
            <a:r>
              <a:rPr lang="en-US" dirty="0" err="1"/>
              <a:t>cobertura</a:t>
            </a:r>
            <a:r>
              <a:rPr lang="en-US" dirty="0"/>
              <a:t> </a:t>
            </a:r>
            <a:r>
              <a:rPr lang="en-US" dirty="0" err="1"/>
              <a:t>válida</a:t>
            </a:r>
            <a:r>
              <a:rPr lang="en-US" dirty="0"/>
              <a:t> </a:t>
            </a:r>
            <a:r>
              <a:rPr dirty="0"/>
              <a:t>de </a:t>
            </a:r>
            <a:r>
              <a:rPr dirty="0" err="1"/>
              <a:t>medicamentos</a:t>
            </a:r>
            <a:r>
              <a:rPr dirty="0"/>
              <a:t> </a:t>
            </a:r>
            <a:r>
              <a:rPr dirty="0" err="1"/>
              <a:t>recetados</a:t>
            </a:r>
            <a:r>
              <a:rPr dirty="0"/>
              <a:t>, no se le </a:t>
            </a:r>
            <a:r>
              <a:rPr dirty="0" err="1"/>
              <a:t>informó</a:t>
            </a:r>
            <a:r>
              <a:rPr dirty="0"/>
              <a:t> </a:t>
            </a:r>
            <a:r>
              <a:rPr dirty="0" err="1"/>
              <a:t>adecuadamente</a:t>
            </a:r>
            <a:r>
              <a:rPr dirty="0"/>
              <a:t> </a:t>
            </a:r>
            <a:r>
              <a:rPr dirty="0" err="1"/>
              <a:t>que</a:t>
            </a:r>
            <a:r>
              <a:rPr dirty="0"/>
              <a:t> </a:t>
            </a:r>
            <a:r>
              <a:rPr dirty="0" err="1"/>
              <a:t>su</a:t>
            </a:r>
            <a:r>
              <a:rPr dirty="0"/>
              <a:t> </a:t>
            </a:r>
            <a:r>
              <a:rPr dirty="0" err="1"/>
              <a:t>otra</a:t>
            </a:r>
            <a:r>
              <a:rPr dirty="0"/>
              <a:t> </a:t>
            </a:r>
            <a:r>
              <a:rPr dirty="0" err="1"/>
              <a:t>cobertura</a:t>
            </a:r>
            <a:r>
              <a:rPr dirty="0"/>
              <a:t> no era </a:t>
            </a:r>
            <a:r>
              <a:rPr dirty="0" err="1"/>
              <a:t>acreditable</a:t>
            </a:r>
            <a:r>
              <a:rPr dirty="0"/>
              <a:t>, o </a:t>
            </a:r>
            <a:r>
              <a:rPr dirty="0" err="1"/>
              <a:t>que</a:t>
            </a:r>
            <a:r>
              <a:rPr dirty="0"/>
              <a:t> la </a:t>
            </a:r>
            <a:r>
              <a:rPr dirty="0" err="1"/>
              <a:t>cobertura</a:t>
            </a:r>
            <a:r>
              <a:rPr dirty="0"/>
              <a:t> se </a:t>
            </a:r>
            <a:r>
              <a:rPr dirty="0" err="1"/>
              <a:t>redujo</a:t>
            </a:r>
            <a:r>
              <a:rPr dirty="0"/>
              <a:t> de modo </a:t>
            </a:r>
            <a:r>
              <a:rPr dirty="0" err="1"/>
              <a:t>que</a:t>
            </a:r>
            <a:r>
              <a:rPr dirty="0"/>
              <a:t> </a:t>
            </a:r>
            <a:r>
              <a:rPr dirty="0" err="1"/>
              <a:t>ya</a:t>
            </a:r>
            <a:r>
              <a:rPr dirty="0"/>
              <a:t> no es </a:t>
            </a:r>
            <a:r>
              <a:rPr dirty="0" err="1"/>
              <a:t>acreditable</a:t>
            </a:r>
            <a:r>
              <a:rPr dirty="0"/>
              <a:t>; </a:t>
            </a:r>
            <a:r>
              <a:rPr dirty="0" err="1"/>
              <a:t>ingresa</a:t>
            </a:r>
            <a:r>
              <a:rPr dirty="0"/>
              <a:t>, reside o sale de </a:t>
            </a:r>
            <a:r>
              <a:rPr dirty="0" err="1"/>
              <a:t>una</a:t>
            </a:r>
            <a:r>
              <a:rPr dirty="0"/>
              <a:t> </a:t>
            </a:r>
            <a:r>
              <a:rPr dirty="0" err="1"/>
              <a:t>institución</a:t>
            </a:r>
            <a:r>
              <a:rPr dirty="0"/>
              <a:t> (</a:t>
            </a:r>
            <a:r>
              <a:rPr dirty="0" err="1"/>
              <a:t>como</a:t>
            </a:r>
            <a:r>
              <a:rPr dirty="0"/>
              <a:t> un </a:t>
            </a:r>
            <a:r>
              <a:rPr dirty="0" err="1"/>
              <a:t>hogar</a:t>
            </a:r>
            <a:r>
              <a:rPr dirty="0"/>
              <a:t> para personas </a:t>
            </a:r>
            <a:r>
              <a:rPr dirty="0" err="1"/>
              <a:t>mayores</a:t>
            </a:r>
            <a:r>
              <a:rPr dirty="0"/>
              <a:t>), u </a:t>
            </a:r>
            <a:r>
              <a:rPr dirty="0" err="1"/>
              <a:t>obtiene</a:t>
            </a:r>
            <a:r>
              <a:rPr dirty="0"/>
              <a:t>, </a:t>
            </a:r>
            <a:r>
              <a:rPr dirty="0" err="1"/>
              <a:t>pierde</a:t>
            </a:r>
            <a:r>
              <a:rPr dirty="0"/>
              <a:t> o </a:t>
            </a:r>
            <a:r>
              <a:rPr dirty="0" err="1"/>
              <a:t>tiene</a:t>
            </a:r>
            <a:r>
              <a:rPr dirty="0"/>
              <a:t> un </a:t>
            </a:r>
            <a:r>
              <a:rPr dirty="0" err="1"/>
              <a:t>cambio</a:t>
            </a:r>
            <a:r>
              <a:rPr dirty="0"/>
              <a:t> </a:t>
            </a:r>
            <a:r>
              <a:rPr dirty="0" err="1"/>
              <a:t>en</a:t>
            </a:r>
            <a:r>
              <a:rPr dirty="0"/>
              <a:t> </a:t>
            </a:r>
            <a:r>
              <a:rPr dirty="0" err="1"/>
              <a:t>su</a:t>
            </a:r>
            <a:r>
              <a:rPr dirty="0"/>
              <a:t> Medicaid o </a:t>
            </a:r>
            <a:r>
              <a:rPr dirty="0" err="1"/>
              <a:t>ayuda</a:t>
            </a:r>
            <a:r>
              <a:rPr dirty="0"/>
              <a:t> </a:t>
            </a:r>
            <a:r>
              <a:rPr dirty="0" err="1"/>
              <a:t>adicional</a:t>
            </a:r>
            <a:r>
              <a:rPr dirty="0"/>
              <a:t>.</a:t>
            </a:r>
          </a:p>
          <a:p>
            <a:pPr marL="288925" lvl="1" indent="-171450">
              <a:spcBef>
                <a:spcPts val="0"/>
              </a:spcBef>
              <a:spcAft>
                <a:spcPts val="300"/>
              </a:spcAft>
              <a:buFont typeface="Arial" panose="020B0604020202020204" pitchFamily="34" charset="0"/>
              <a:buChar char="•"/>
              <a:defRPr sz="900">
                <a:solidFill>
                  <a:prstClr val="black"/>
                </a:solidFill>
                <a:latin typeface="Arial" panose="020B0604020202020204" pitchFamily="34" charset="0"/>
                <a:cs typeface="Arial" panose="020B0604020202020204" pitchFamily="34" charset="0"/>
              </a:defRPr>
            </a:pPr>
            <a:r>
              <a:rPr dirty="0"/>
              <a:t>Si </a:t>
            </a:r>
            <a:r>
              <a:rPr dirty="0" err="1"/>
              <a:t>tiene</a:t>
            </a:r>
            <a:r>
              <a:rPr dirty="0"/>
              <a:t> </a:t>
            </a:r>
            <a:r>
              <a:rPr dirty="0" err="1"/>
              <a:t>ayuda</a:t>
            </a:r>
            <a:r>
              <a:rPr dirty="0"/>
              <a:t> </a:t>
            </a:r>
            <a:r>
              <a:rPr dirty="0" err="1"/>
              <a:t>adicional</a:t>
            </a:r>
            <a:r>
              <a:rPr dirty="0"/>
              <a:t>. Las personas con </a:t>
            </a:r>
            <a:r>
              <a:rPr dirty="0" err="1"/>
              <a:t>ayuda</a:t>
            </a:r>
            <a:r>
              <a:rPr dirty="0"/>
              <a:t> </a:t>
            </a:r>
            <a:r>
              <a:rPr dirty="0" err="1"/>
              <a:t>adicional</a:t>
            </a:r>
            <a:r>
              <a:rPr dirty="0"/>
              <a:t> </a:t>
            </a:r>
            <a:r>
              <a:rPr dirty="0" err="1"/>
              <a:t>pueden</a:t>
            </a:r>
            <a:r>
              <a:rPr dirty="0"/>
              <a:t> </a:t>
            </a:r>
            <a:r>
              <a:rPr dirty="0" err="1"/>
              <a:t>cambiar</a:t>
            </a:r>
            <a:r>
              <a:rPr dirty="0"/>
              <a:t> de plan </a:t>
            </a:r>
            <a:r>
              <a:rPr dirty="0" err="1"/>
              <a:t>una</a:t>
            </a:r>
            <a:r>
              <a:rPr dirty="0"/>
              <a:t> </a:t>
            </a:r>
            <a:r>
              <a:rPr dirty="0" err="1"/>
              <a:t>vez</a:t>
            </a:r>
            <a:r>
              <a:rPr dirty="0"/>
              <a:t> al </a:t>
            </a:r>
            <a:r>
              <a:rPr dirty="0" err="1"/>
              <a:t>mes</a:t>
            </a:r>
            <a:r>
              <a:rPr dirty="0"/>
              <a:t> a </a:t>
            </a:r>
            <a:r>
              <a:rPr dirty="0" err="1"/>
              <a:t>cualquier</a:t>
            </a:r>
            <a:r>
              <a:rPr dirty="0"/>
              <a:t> plan de </a:t>
            </a:r>
            <a:r>
              <a:rPr dirty="0" err="1"/>
              <a:t>medicamentos</a:t>
            </a:r>
            <a:r>
              <a:rPr dirty="0"/>
              <a:t> </a:t>
            </a:r>
            <a:r>
              <a:rPr dirty="0" err="1"/>
              <a:t>independiente</a:t>
            </a:r>
            <a:r>
              <a:rPr dirty="0"/>
              <a:t>. Si a </a:t>
            </a:r>
            <a:r>
              <a:rPr dirty="0" err="1"/>
              <a:t>alguien</a:t>
            </a:r>
            <a:r>
              <a:rPr dirty="0"/>
              <a:t> se le </a:t>
            </a:r>
            <a:r>
              <a:rPr dirty="0" err="1"/>
              <a:t>notifica</a:t>
            </a:r>
            <a:r>
              <a:rPr dirty="0"/>
              <a:t> </a:t>
            </a:r>
            <a:r>
              <a:rPr dirty="0" err="1"/>
              <a:t>que</a:t>
            </a:r>
            <a:r>
              <a:rPr dirty="0"/>
              <a:t> </a:t>
            </a:r>
            <a:r>
              <a:rPr dirty="0" err="1"/>
              <a:t>está</a:t>
            </a:r>
            <a:r>
              <a:rPr dirty="0"/>
              <a:t> “</a:t>
            </a:r>
            <a:r>
              <a:rPr dirty="0" err="1"/>
              <a:t>potencialmente</a:t>
            </a:r>
            <a:r>
              <a:rPr dirty="0"/>
              <a:t> </a:t>
            </a:r>
            <a:r>
              <a:rPr dirty="0" err="1"/>
              <a:t>en</a:t>
            </a:r>
            <a:r>
              <a:rPr dirty="0"/>
              <a:t> </a:t>
            </a:r>
            <a:r>
              <a:rPr dirty="0" err="1"/>
              <a:t>riesgo</a:t>
            </a:r>
            <a:r>
              <a:rPr dirty="0"/>
              <a:t>” o “</a:t>
            </a:r>
            <a:r>
              <a:rPr dirty="0" err="1"/>
              <a:t>en</a:t>
            </a:r>
            <a:r>
              <a:rPr dirty="0"/>
              <a:t> </a:t>
            </a:r>
            <a:r>
              <a:rPr dirty="0" err="1"/>
              <a:t>riesgo</a:t>
            </a:r>
            <a:r>
              <a:rPr dirty="0"/>
              <a:t>” de </a:t>
            </a:r>
            <a:r>
              <a:rPr dirty="0" err="1"/>
              <a:t>uso</a:t>
            </a:r>
            <a:r>
              <a:rPr dirty="0"/>
              <a:t> </a:t>
            </a:r>
            <a:r>
              <a:rPr dirty="0" err="1"/>
              <a:t>indebido</a:t>
            </a:r>
            <a:r>
              <a:rPr dirty="0"/>
              <a:t> de </a:t>
            </a:r>
            <a:r>
              <a:rPr dirty="0" err="1"/>
              <a:t>opioides</a:t>
            </a:r>
            <a:r>
              <a:rPr dirty="0"/>
              <a:t> y </a:t>
            </a:r>
            <a:r>
              <a:rPr dirty="0" err="1"/>
              <a:t>otros</a:t>
            </a:r>
            <a:r>
              <a:rPr dirty="0"/>
              <a:t> </a:t>
            </a:r>
            <a:r>
              <a:rPr dirty="0" err="1"/>
              <a:t>medicamentos</a:t>
            </a:r>
            <a:r>
              <a:rPr dirty="0"/>
              <a:t> de </a:t>
            </a:r>
            <a:r>
              <a:rPr dirty="0" err="1"/>
              <a:t>uso</a:t>
            </a:r>
            <a:r>
              <a:rPr dirty="0"/>
              <a:t> </a:t>
            </a:r>
            <a:r>
              <a:rPr dirty="0" err="1"/>
              <a:t>frecuente</a:t>
            </a:r>
            <a:r>
              <a:rPr dirty="0"/>
              <a:t> bajo un </a:t>
            </a:r>
            <a:r>
              <a:rPr dirty="0" err="1"/>
              <a:t>programa</a:t>
            </a:r>
            <a:r>
              <a:rPr dirty="0"/>
              <a:t> de </a:t>
            </a:r>
            <a:r>
              <a:rPr dirty="0" err="1"/>
              <a:t>gestión</a:t>
            </a:r>
            <a:r>
              <a:rPr dirty="0"/>
              <a:t> de </a:t>
            </a:r>
            <a:r>
              <a:rPr dirty="0" err="1"/>
              <a:t>medicamentos</a:t>
            </a:r>
            <a:r>
              <a:rPr dirty="0"/>
              <a:t>, no </a:t>
            </a:r>
            <a:r>
              <a:rPr dirty="0" err="1"/>
              <a:t>puede</a:t>
            </a:r>
            <a:r>
              <a:rPr dirty="0"/>
              <a:t> usar </a:t>
            </a:r>
            <a:r>
              <a:rPr dirty="0" err="1"/>
              <a:t>este</a:t>
            </a:r>
            <a:r>
              <a:rPr dirty="0"/>
              <a:t> SEP </a:t>
            </a:r>
            <a:r>
              <a:rPr dirty="0" err="1"/>
              <a:t>mientras</a:t>
            </a:r>
            <a:r>
              <a:rPr dirty="0"/>
              <a:t> </a:t>
            </a:r>
            <a:r>
              <a:rPr dirty="0" err="1"/>
              <a:t>esté</a:t>
            </a:r>
            <a:r>
              <a:rPr dirty="0"/>
              <a:t> </a:t>
            </a:r>
            <a:r>
              <a:rPr dirty="0" err="1"/>
              <a:t>inscrito</a:t>
            </a:r>
            <a:r>
              <a:rPr dirty="0"/>
              <a:t> </a:t>
            </a:r>
            <a:r>
              <a:rPr dirty="0" err="1"/>
              <a:t>en</a:t>
            </a:r>
            <a:r>
              <a:rPr dirty="0"/>
              <a:t> ese plan o hasta </a:t>
            </a:r>
            <a:r>
              <a:rPr dirty="0" err="1"/>
              <a:t>que</a:t>
            </a:r>
            <a:r>
              <a:rPr dirty="0"/>
              <a:t> expire la </a:t>
            </a:r>
            <a:r>
              <a:rPr dirty="0" err="1"/>
              <a:t>determinación</a:t>
            </a:r>
            <a:r>
              <a:rPr dirty="0"/>
              <a:t> de “</a:t>
            </a:r>
            <a:r>
              <a:rPr dirty="0" err="1"/>
              <a:t>en</a:t>
            </a:r>
            <a:r>
              <a:rPr dirty="0"/>
              <a:t> </a:t>
            </a:r>
            <a:r>
              <a:rPr dirty="0" err="1"/>
              <a:t>riesgo</a:t>
            </a:r>
            <a:r>
              <a:rPr dirty="0"/>
              <a:t>”, o hasta </a:t>
            </a:r>
            <a:r>
              <a:rPr dirty="0" err="1"/>
              <a:t>que</a:t>
            </a:r>
            <a:r>
              <a:rPr dirty="0"/>
              <a:t> </a:t>
            </a:r>
            <a:r>
              <a:rPr dirty="0" err="1"/>
              <a:t>el</a:t>
            </a:r>
            <a:r>
              <a:rPr dirty="0"/>
              <a:t> plan la </a:t>
            </a:r>
            <a:r>
              <a:rPr dirty="0" err="1"/>
              <a:t>termine</a:t>
            </a:r>
            <a:r>
              <a:rPr dirty="0"/>
              <a:t>. Sin embargo, </a:t>
            </a:r>
            <a:r>
              <a:rPr dirty="0" err="1"/>
              <a:t>pueden</a:t>
            </a:r>
            <a:r>
              <a:rPr dirty="0"/>
              <a:t> usar </a:t>
            </a:r>
            <a:r>
              <a:rPr dirty="0" err="1"/>
              <a:t>el</a:t>
            </a:r>
            <a:r>
              <a:rPr dirty="0"/>
              <a:t> OEP y </a:t>
            </a:r>
            <a:r>
              <a:rPr dirty="0" err="1"/>
              <a:t>otros</a:t>
            </a:r>
            <a:r>
              <a:rPr dirty="0"/>
              <a:t> SEP para </a:t>
            </a:r>
            <a:r>
              <a:rPr dirty="0" err="1"/>
              <a:t>los</a:t>
            </a:r>
            <a:r>
              <a:rPr dirty="0"/>
              <a:t> </a:t>
            </a:r>
            <a:r>
              <a:rPr dirty="0" err="1"/>
              <a:t>que</a:t>
            </a:r>
            <a:r>
              <a:rPr dirty="0"/>
              <a:t> </a:t>
            </a:r>
            <a:r>
              <a:rPr dirty="0" err="1"/>
              <a:t>califiquen</a:t>
            </a:r>
            <a:r>
              <a:rPr dirty="0"/>
              <a:t>.</a:t>
            </a:r>
          </a:p>
        </p:txBody>
      </p:sp>
    </p:spTree>
    <p:extLst>
      <p:ext uri="{BB962C8B-B14F-4D97-AF65-F5344CB8AC3E}">
        <p14:creationId xmlns:p14="http://schemas.microsoft.com/office/powerpoint/2010/main" val="18860495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812799" y="3797300"/>
            <a:ext cx="5753101" cy="5659521"/>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1"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0"/>
              </a:spcBef>
              <a:spcAft>
                <a:spcPts val="600"/>
              </a:spcAft>
              <a:buNone/>
              <a:defRPr>
                <a:latin typeface="Arial" panose="020B0604020202020204" pitchFamily="34" charset="0"/>
                <a:cs typeface="Arial" panose="020B0604020202020204" pitchFamily="34" charset="0"/>
              </a:defRPr>
            </a:pPr>
            <a:r>
              <a:rPr b="1" dirty="0" err="1">
                <a:solidFill>
                  <a:prstClr val="black"/>
                </a:solidFill>
              </a:rPr>
              <a:t>Todas</a:t>
            </a:r>
            <a:r>
              <a:rPr b="1" dirty="0">
                <a:solidFill>
                  <a:prstClr val="black"/>
                </a:solidFill>
              </a:rPr>
              <a:t> las personas </a:t>
            </a:r>
            <a:r>
              <a:rPr b="1" dirty="0" err="1">
                <a:solidFill>
                  <a:prstClr val="black"/>
                </a:solidFill>
              </a:rPr>
              <a:t>que</a:t>
            </a:r>
            <a:r>
              <a:rPr b="1" dirty="0">
                <a:solidFill>
                  <a:prstClr val="black"/>
                </a:solidFill>
              </a:rPr>
              <a:t> </a:t>
            </a:r>
            <a:r>
              <a:rPr b="1" dirty="0" err="1">
                <a:solidFill>
                  <a:prstClr val="black"/>
                </a:solidFill>
              </a:rPr>
              <a:t>tienen</a:t>
            </a:r>
            <a:r>
              <a:rPr b="1" dirty="0">
                <a:solidFill>
                  <a:prstClr val="black"/>
                </a:solidFill>
              </a:rPr>
              <a:t> Medicare </a:t>
            </a:r>
            <a:r>
              <a:rPr b="1" dirty="0" err="1">
                <a:solidFill>
                  <a:prstClr val="black"/>
                </a:solidFill>
              </a:rPr>
              <a:t>tienen</a:t>
            </a:r>
            <a:r>
              <a:rPr b="1" dirty="0">
                <a:solidFill>
                  <a:prstClr val="black"/>
                </a:solidFill>
              </a:rPr>
              <a:t> </a:t>
            </a:r>
            <a:r>
              <a:rPr b="1" dirty="0" err="1">
                <a:solidFill>
                  <a:prstClr val="black"/>
                </a:solidFill>
              </a:rPr>
              <a:t>que</a:t>
            </a:r>
            <a:r>
              <a:rPr b="1" dirty="0">
                <a:solidFill>
                  <a:prstClr val="black"/>
                </a:solidFill>
              </a:rPr>
              <a:t> </a:t>
            </a:r>
            <a:r>
              <a:rPr b="1" dirty="0" err="1">
                <a:solidFill>
                  <a:prstClr val="black"/>
                </a:solidFill>
              </a:rPr>
              <a:t>tomar</a:t>
            </a:r>
            <a:r>
              <a:rPr b="1" dirty="0">
                <a:solidFill>
                  <a:prstClr val="black"/>
                </a:solidFill>
              </a:rPr>
              <a:t> </a:t>
            </a:r>
            <a:r>
              <a:rPr b="1" dirty="0" err="1">
                <a:solidFill>
                  <a:prstClr val="black"/>
                </a:solidFill>
              </a:rPr>
              <a:t>una</a:t>
            </a:r>
            <a:r>
              <a:rPr b="1" dirty="0">
                <a:solidFill>
                  <a:prstClr val="black"/>
                </a:solidFill>
              </a:rPr>
              <a:t> </a:t>
            </a:r>
            <a:r>
              <a:rPr b="1" dirty="0" err="1">
                <a:solidFill>
                  <a:prstClr val="black"/>
                </a:solidFill>
              </a:rPr>
              <a:t>decisión</a:t>
            </a:r>
            <a:r>
              <a:rPr b="1" dirty="0">
                <a:solidFill>
                  <a:prstClr val="black"/>
                </a:solidFill>
              </a:rPr>
              <a:t> </a:t>
            </a:r>
            <a:r>
              <a:rPr b="1" dirty="0" err="1">
                <a:solidFill>
                  <a:prstClr val="black"/>
                </a:solidFill>
              </a:rPr>
              <a:t>sobre</a:t>
            </a:r>
            <a:r>
              <a:rPr b="1" dirty="0">
                <a:solidFill>
                  <a:prstClr val="black"/>
                </a:solidFill>
              </a:rPr>
              <a:t> la </a:t>
            </a:r>
            <a:r>
              <a:rPr b="1" dirty="0" err="1">
                <a:solidFill>
                  <a:prstClr val="black"/>
                </a:solidFill>
              </a:rPr>
              <a:t>cobertura</a:t>
            </a:r>
            <a:r>
              <a:rPr b="1" dirty="0">
                <a:solidFill>
                  <a:prstClr val="black"/>
                </a:solidFill>
              </a:rPr>
              <a:t> de </a:t>
            </a:r>
            <a:r>
              <a:rPr b="1" dirty="0" err="1">
                <a:solidFill>
                  <a:prstClr val="black"/>
                </a:solidFill>
              </a:rPr>
              <a:t>medicamentos</a:t>
            </a:r>
            <a:r>
              <a:rPr b="1" dirty="0">
                <a:solidFill>
                  <a:prstClr val="black"/>
                </a:solidFill>
              </a:rPr>
              <a:t>. </a:t>
            </a:r>
            <a:r>
              <a:rPr dirty="0">
                <a:solidFill>
                  <a:prstClr val="black"/>
                </a:solidFill>
              </a:rPr>
              <a:t>Si es nuevo </a:t>
            </a:r>
            <a:r>
              <a:rPr dirty="0" err="1">
                <a:solidFill>
                  <a:prstClr val="black"/>
                </a:solidFill>
              </a:rPr>
              <a:t>en</a:t>
            </a:r>
            <a:r>
              <a:rPr dirty="0">
                <a:solidFill>
                  <a:prstClr val="black"/>
                </a:solidFill>
              </a:rPr>
              <a:t> Medicare y </a:t>
            </a:r>
            <a:r>
              <a:rPr dirty="0" err="1">
                <a:solidFill>
                  <a:prstClr val="black"/>
                </a:solidFill>
              </a:rPr>
              <a:t>ya</a:t>
            </a:r>
            <a:r>
              <a:rPr dirty="0">
                <a:solidFill>
                  <a:prstClr val="black"/>
                </a:solidFill>
              </a:rPr>
              <a:t> </a:t>
            </a:r>
            <a:r>
              <a:rPr dirty="0" err="1">
                <a:solidFill>
                  <a:prstClr val="black"/>
                </a:solidFill>
              </a:rPr>
              <a:t>tiene</a:t>
            </a:r>
            <a:r>
              <a:rPr dirty="0">
                <a:solidFill>
                  <a:prstClr val="black"/>
                </a:solidFill>
              </a:rPr>
              <a:t> </a:t>
            </a:r>
            <a:r>
              <a:rPr dirty="0" err="1">
                <a:solidFill>
                  <a:prstClr val="black"/>
                </a:solidFill>
              </a:rPr>
              <a:t>otra</a:t>
            </a:r>
            <a:r>
              <a:rPr dirty="0">
                <a:solidFill>
                  <a:prstClr val="black"/>
                </a:solidFill>
              </a:rPr>
              <a:t> </a:t>
            </a:r>
            <a:r>
              <a:rPr dirty="0" err="1">
                <a:solidFill>
                  <a:prstClr val="black"/>
                </a:solidFill>
              </a:rPr>
              <a:t>cobertura</a:t>
            </a:r>
            <a:r>
              <a:rPr dirty="0">
                <a:solidFill>
                  <a:prstClr val="black"/>
                </a:solidFill>
              </a:rPr>
              <a:t> de </a:t>
            </a:r>
            <a:r>
              <a:rPr dirty="0" err="1">
                <a:solidFill>
                  <a:prstClr val="black"/>
                </a:solidFill>
              </a:rPr>
              <a:t>medicamentos</a:t>
            </a:r>
            <a:r>
              <a:rPr dirty="0">
                <a:solidFill>
                  <a:prstClr val="black"/>
                </a:solidFill>
              </a:rPr>
              <a:t> (</a:t>
            </a:r>
            <a:r>
              <a:rPr dirty="0" err="1">
                <a:solidFill>
                  <a:prstClr val="black"/>
                </a:solidFill>
              </a:rPr>
              <a:t>como</a:t>
            </a:r>
            <a:r>
              <a:rPr dirty="0">
                <a:solidFill>
                  <a:prstClr val="black"/>
                </a:solidFill>
              </a:rPr>
              <a:t> </a:t>
            </a:r>
            <a:r>
              <a:rPr dirty="0"/>
              <a:t>de un </a:t>
            </a:r>
            <a:r>
              <a:rPr dirty="0" err="1"/>
              <a:t>empleador</a:t>
            </a:r>
            <a:r>
              <a:rPr dirty="0"/>
              <a:t> o </a:t>
            </a:r>
            <a:r>
              <a:rPr dirty="0" err="1"/>
              <a:t>sindicato</a:t>
            </a:r>
            <a:r>
              <a:rPr dirty="0"/>
              <a:t>),</a:t>
            </a:r>
            <a:r>
              <a:rPr dirty="0">
                <a:solidFill>
                  <a:prstClr val="black"/>
                </a:solidFill>
              </a:rPr>
              <a:t> </a:t>
            </a:r>
            <a:r>
              <a:rPr dirty="0" err="1"/>
              <a:t>infórmese</a:t>
            </a:r>
            <a:r>
              <a:rPr dirty="0"/>
              <a:t> </a:t>
            </a:r>
            <a:r>
              <a:rPr dirty="0" err="1"/>
              <a:t>sobre</a:t>
            </a:r>
            <a:r>
              <a:rPr dirty="0"/>
              <a:t> </a:t>
            </a:r>
            <a:r>
              <a:rPr dirty="0" err="1"/>
              <a:t>cómo</a:t>
            </a:r>
            <a:r>
              <a:rPr dirty="0"/>
              <a:t> </a:t>
            </a:r>
            <a:r>
              <a:rPr dirty="0" err="1"/>
              <a:t>su</a:t>
            </a:r>
            <a:r>
              <a:rPr dirty="0"/>
              <a:t> </a:t>
            </a:r>
            <a:r>
              <a:rPr dirty="0" err="1"/>
              <a:t>cobertura</a:t>
            </a:r>
            <a:r>
              <a:rPr dirty="0"/>
              <a:t> de </a:t>
            </a:r>
            <a:r>
              <a:rPr dirty="0" err="1"/>
              <a:t>medicamentos</a:t>
            </a:r>
            <a:r>
              <a:rPr dirty="0"/>
              <a:t> del </a:t>
            </a:r>
            <a:r>
              <a:rPr dirty="0" err="1"/>
              <a:t>empleador</a:t>
            </a:r>
            <a:r>
              <a:rPr dirty="0"/>
              <a:t> o </a:t>
            </a:r>
            <a:r>
              <a:rPr dirty="0" err="1"/>
              <a:t>sindicato</a:t>
            </a:r>
            <a:r>
              <a:rPr dirty="0"/>
              <a:t> </a:t>
            </a:r>
            <a:r>
              <a:rPr dirty="0" err="1"/>
              <a:t>funciona</a:t>
            </a:r>
            <a:r>
              <a:rPr dirty="0"/>
              <a:t> con Medicare, </a:t>
            </a:r>
            <a:r>
              <a:rPr dirty="0" err="1"/>
              <a:t>porque</a:t>
            </a:r>
            <a:r>
              <a:rPr dirty="0"/>
              <a:t> </a:t>
            </a:r>
            <a:r>
              <a:rPr dirty="0" err="1"/>
              <a:t>su</a:t>
            </a:r>
            <a:r>
              <a:rPr dirty="0"/>
              <a:t> </a:t>
            </a:r>
            <a:r>
              <a:rPr dirty="0" err="1"/>
              <a:t>cobertura</a:t>
            </a:r>
            <a:r>
              <a:rPr dirty="0"/>
              <a:t> </a:t>
            </a:r>
            <a:r>
              <a:rPr dirty="0" err="1"/>
              <a:t>puede</a:t>
            </a:r>
            <a:r>
              <a:rPr dirty="0"/>
              <a:t> </a:t>
            </a:r>
            <a:r>
              <a:rPr dirty="0" err="1"/>
              <a:t>cambiar</a:t>
            </a:r>
            <a:r>
              <a:rPr dirty="0"/>
              <a:t> </a:t>
            </a:r>
            <a:r>
              <a:rPr dirty="0" err="1"/>
              <a:t>si</a:t>
            </a:r>
            <a:r>
              <a:rPr dirty="0"/>
              <a:t> se inscribe </a:t>
            </a:r>
            <a:r>
              <a:rPr dirty="0" err="1"/>
              <a:t>en</a:t>
            </a:r>
            <a:r>
              <a:rPr dirty="0"/>
              <a:t> un plan de la </a:t>
            </a:r>
            <a:r>
              <a:rPr dirty="0" err="1"/>
              <a:t>Parte</a:t>
            </a:r>
            <a:r>
              <a:rPr dirty="0"/>
              <a:t> D. Su </a:t>
            </a:r>
            <a:r>
              <a:rPr dirty="0" err="1"/>
              <a:t>empleador</a:t>
            </a:r>
            <a:r>
              <a:rPr dirty="0"/>
              <a:t> o </a:t>
            </a:r>
            <a:r>
              <a:rPr dirty="0" err="1"/>
              <a:t>sindicato</a:t>
            </a:r>
            <a:r>
              <a:rPr dirty="0"/>
              <a:t> (o </a:t>
            </a:r>
            <a:r>
              <a:rPr dirty="0" err="1"/>
              <a:t>el</a:t>
            </a:r>
            <a:r>
              <a:rPr dirty="0"/>
              <a:t> plan </a:t>
            </a:r>
            <a:r>
              <a:rPr dirty="0" err="1"/>
              <a:t>que</a:t>
            </a:r>
            <a:r>
              <a:rPr dirty="0"/>
              <a:t> </a:t>
            </a:r>
            <a:r>
              <a:rPr dirty="0" err="1"/>
              <a:t>administra</a:t>
            </a:r>
            <a:r>
              <a:rPr dirty="0"/>
              <a:t> </a:t>
            </a:r>
            <a:r>
              <a:rPr dirty="0" err="1"/>
              <a:t>su</a:t>
            </a:r>
            <a:r>
              <a:rPr dirty="0"/>
              <a:t> </a:t>
            </a:r>
            <a:r>
              <a:rPr dirty="0" err="1"/>
              <a:t>cobertura</a:t>
            </a:r>
            <a:r>
              <a:rPr dirty="0"/>
              <a:t> de </a:t>
            </a:r>
            <a:r>
              <a:rPr dirty="0" err="1"/>
              <a:t>medicamentos</a:t>
            </a:r>
            <a:r>
              <a:rPr dirty="0"/>
              <a:t>) le </a:t>
            </a:r>
            <a:r>
              <a:rPr dirty="0" err="1"/>
              <a:t>enviará</a:t>
            </a:r>
            <a:r>
              <a:rPr dirty="0"/>
              <a:t> </a:t>
            </a:r>
            <a:r>
              <a:rPr dirty="0" err="1"/>
              <a:t>una</a:t>
            </a:r>
            <a:r>
              <a:rPr dirty="0"/>
              <a:t> </a:t>
            </a:r>
            <a:r>
              <a:rPr dirty="0" err="1"/>
              <a:t>divulgación</a:t>
            </a:r>
            <a:r>
              <a:rPr dirty="0"/>
              <a:t> de “</a:t>
            </a:r>
            <a:r>
              <a:rPr lang="en-US" dirty="0" err="1"/>
              <a:t>cobertura</a:t>
            </a:r>
            <a:r>
              <a:rPr lang="en-US" dirty="0"/>
              <a:t> </a:t>
            </a:r>
            <a:r>
              <a:rPr lang="en-US" dirty="0" err="1"/>
              <a:t>válida</a:t>
            </a:r>
            <a:r>
              <a:rPr lang="en-US" dirty="0"/>
              <a:t> </a:t>
            </a:r>
            <a:r>
              <a:rPr dirty="0"/>
              <a:t>” </a:t>
            </a:r>
            <a:r>
              <a:rPr dirty="0" err="1"/>
              <a:t>cada</a:t>
            </a:r>
            <a:r>
              <a:rPr dirty="0"/>
              <a:t> </a:t>
            </a:r>
            <a:r>
              <a:rPr dirty="0" err="1"/>
              <a:t>año</a:t>
            </a:r>
            <a:r>
              <a:rPr dirty="0"/>
              <a:t>, </a:t>
            </a:r>
            <a:r>
              <a:rPr dirty="0" err="1"/>
              <a:t>informándole</a:t>
            </a:r>
            <a:r>
              <a:rPr dirty="0"/>
              <a:t> </a:t>
            </a:r>
            <a:r>
              <a:rPr dirty="0" err="1"/>
              <a:t>si</a:t>
            </a:r>
            <a:r>
              <a:rPr dirty="0"/>
              <a:t> se </a:t>
            </a:r>
            <a:r>
              <a:rPr dirty="0" err="1"/>
              <a:t>trata</a:t>
            </a:r>
            <a:r>
              <a:rPr dirty="0"/>
              <a:t> de </a:t>
            </a:r>
            <a:r>
              <a:rPr lang="en-US" dirty="0" err="1"/>
              <a:t>cobertura</a:t>
            </a:r>
            <a:r>
              <a:rPr lang="en-US" dirty="0"/>
              <a:t> </a:t>
            </a:r>
            <a:r>
              <a:rPr lang="en-US" dirty="0" err="1"/>
              <a:t>válida</a:t>
            </a:r>
            <a:r>
              <a:rPr lang="en-US" dirty="0"/>
              <a:t> </a:t>
            </a:r>
            <a:r>
              <a:rPr dirty="0"/>
              <a:t>de </a:t>
            </a:r>
            <a:r>
              <a:rPr dirty="0" err="1"/>
              <a:t>medicamentos</a:t>
            </a:r>
            <a:r>
              <a:rPr dirty="0"/>
              <a:t> </a:t>
            </a:r>
            <a:r>
              <a:rPr dirty="0" err="1"/>
              <a:t>recetados</a:t>
            </a:r>
            <a:r>
              <a:rPr dirty="0"/>
              <a:t> (tan </a:t>
            </a:r>
            <a:r>
              <a:rPr dirty="0" err="1"/>
              <a:t>buena</a:t>
            </a:r>
            <a:r>
              <a:rPr dirty="0"/>
              <a:t> </a:t>
            </a:r>
            <a:r>
              <a:rPr dirty="0" err="1"/>
              <a:t>como</a:t>
            </a:r>
            <a:r>
              <a:rPr dirty="0"/>
              <a:t> la </a:t>
            </a:r>
            <a:r>
              <a:rPr dirty="0" err="1"/>
              <a:t>cobertura</a:t>
            </a:r>
            <a:r>
              <a:rPr dirty="0"/>
              <a:t> de la </a:t>
            </a:r>
            <a:r>
              <a:rPr dirty="0" err="1"/>
              <a:t>Parte</a:t>
            </a:r>
            <a:r>
              <a:rPr dirty="0"/>
              <a:t> D de Medicare). Si no </a:t>
            </a:r>
            <a:r>
              <a:rPr dirty="0" err="1"/>
              <a:t>recibe</a:t>
            </a:r>
            <a:r>
              <a:rPr dirty="0"/>
              <a:t> </a:t>
            </a:r>
            <a:r>
              <a:rPr dirty="0" err="1"/>
              <a:t>esta</a:t>
            </a:r>
            <a:r>
              <a:rPr dirty="0"/>
              <a:t> </a:t>
            </a:r>
            <a:r>
              <a:rPr dirty="0" err="1"/>
              <a:t>información</a:t>
            </a:r>
            <a:r>
              <a:rPr dirty="0"/>
              <a:t>, </a:t>
            </a:r>
            <a:r>
              <a:rPr dirty="0" err="1"/>
              <a:t>solicítela</a:t>
            </a:r>
            <a:r>
              <a:rPr dirty="0"/>
              <a:t> a </a:t>
            </a:r>
            <a:r>
              <a:rPr dirty="0" err="1"/>
              <a:t>su</a:t>
            </a:r>
            <a:r>
              <a:rPr dirty="0"/>
              <a:t> </a:t>
            </a:r>
            <a:r>
              <a:rPr dirty="0" err="1"/>
              <a:t>empleador</a:t>
            </a:r>
            <a:r>
              <a:rPr dirty="0"/>
              <a:t> o </a:t>
            </a:r>
            <a:r>
              <a:rPr dirty="0" err="1"/>
              <a:t>sindicato</a:t>
            </a:r>
            <a:r>
              <a:rPr dirty="0"/>
              <a:t>.</a:t>
            </a:r>
          </a:p>
          <a:p>
            <a:pPr marL="0" indent="0">
              <a:spcBef>
                <a:spcPts val="0"/>
              </a:spcBef>
              <a:spcAft>
                <a:spcPts val="600"/>
              </a:spcAft>
              <a:buNone/>
              <a:defRPr b="1">
                <a:latin typeface="Arial" panose="020B0604020202020204" pitchFamily="34" charset="0"/>
                <a:cs typeface="Arial" panose="020B0604020202020204" pitchFamily="34" charset="0"/>
              </a:defRPr>
            </a:pPr>
            <a:r>
              <a:rPr dirty="0"/>
              <a:t>Antes de </a:t>
            </a:r>
            <a:r>
              <a:rPr dirty="0" err="1"/>
              <a:t>tomar</a:t>
            </a:r>
            <a:r>
              <a:rPr dirty="0"/>
              <a:t> </a:t>
            </a:r>
            <a:r>
              <a:rPr dirty="0" err="1"/>
              <a:t>una</a:t>
            </a:r>
            <a:r>
              <a:rPr dirty="0"/>
              <a:t> </a:t>
            </a:r>
            <a:r>
              <a:rPr dirty="0" err="1"/>
              <a:t>decisión</a:t>
            </a:r>
            <a:r>
              <a:rPr dirty="0"/>
              <a:t>, </a:t>
            </a:r>
            <a:r>
              <a:rPr dirty="0" err="1"/>
              <a:t>aquí</a:t>
            </a:r>
            <a:r>
              <a:rPr dirty="0"/>
              <a:t> hay </a:t>
            </a:r>
            <a:r>
              <a:rPr dirty="0" err="1"/>
              <a:t>algunas</a:t>
            </a:r>
            <a:r>
              <a:rPr dirty="0"/>
              <a:t> </a:t>
            </a:r>
            <a:r>
              <a:rPr dirty="0" err="1"/>
              <a:t>cosas</a:t>
            </a:r>
            <a:r>
              <a:rPr dirty="0"/>
              <a:t> </a:t>
            </a:r>
            <a:r>
              <a:rPr dirty="0" err="1"/>
              <a:t>que</a:t>
            </a:r>
            <a:r>
              <a:rPr dirty="0"/>
              <a:t> </a:t>
            </a:r>
            <a:r>
              <a:rPr dirty="0" err="1"/>
              <a:t>debe</a:t>
            </a:r>
            <a:r>
              <a:rPr dirty="0"/>
              <a:t> </a:t>
            </a:r>
            <a:r>
              <a:rPr dirty="0" err="1"/>
              <a:t>considerar</a:t>
            </a:r>
            <a:r>
              <a:rPr dirty="0"/>
              <a:t>:</a:t>
            </a:r>
          </a:p>
          <a:p>
            <a:pPr marL="118813" indent="-118813">
              <a:spcBef>
                <a:spcPts val="0"/>
              </a:spcBef>
              <a:spcAft>
                <a:spcPts val="600"/>
              </a:spcAft>
              <a:defRPr>
                <a:latin typeface="Arial" panose="020B0604020202020204" pitchFamily="34" charset="0"/>
                <a:cs typeface="Arial" panose="020B0604020202020204" pitchFamily="34" charset="0"/>
              </a:defRPr>
            </a:pPr>
            <a:r>
              <a:rPr dirty="0"/>
              <a:t>¿La </a:t>
            </a:r>
            <a:r>
              <a:rPr dirty="0" err="1"/>
              <a:t>cobertura</a:t>
            </a:r>
            <a:r>
              <a:rPr dirty="0"/>
              <a:t> de </a:t>
            </a:r>
            <a:r>
              <a:rPr dirty="0" err="1"/>
              <a:t>medicamentos</a:t>
            </a:r>
            <a:r>
              <a:rPr dirty="0"/>
              <a:t> de </a:t>
            </a:r>
            <a:r>
              <a:rPr dirty="0" err="1"/>
              <a:t>su</a:t>
            </a:r>
            <a:r>
              <a:rPr dirty="0"/>
              <a:t> </a:t>
            </a:r>
            <a:r>
              <a:rPr dirty="0" err="1"/>
              <a:t>empleador</a:t>
            </a:r>
            <a:r>
              <a:rPr dirty="0"/>
              <a:t> o </a:t>
            </a:r>
            <a:r>
              <a:rPr dirty="0" err="1"/>
              <a:t>sindicato</a:t>
            </a:r>
            <a:r>
              <a:rPr dirty="0"/>
              <a:t> es </a:t>
            </a:r>
            <a:r>
              <a:rPr dirty="0" err="1"/>
              <a:t>acreditable</a:t>
            </a:r>
            <a:r>
              <a:rPr dirty="0"/>
              <a:t>? </a:t>
            </a:r>
            <a:r>
              <a:rPr dirty="0">
                <a:solidFill>
                  <a:prstClr val="black"/>
                </a:solidFill>
              </a:rPr>
              <a:t>Si decide no </a:t>
            </a:r>
            <a:r>
              <a:rPr dirty="0" err="1">
                <a:solidFill>
                  <a:prstClr val="black"/>
                </a:solidFill>
              </a:rPr>
              <a:t>inscribirse</a:t>
            </a:r>
            <a:r>
              <a:rPr dirty="0">
                <a:solidFill>
                  <a:prstClr val="black"/>
                </a:solidFill>
              </a:rPr>
              <a:t> </a:t>
            </a:r>
            <a:r>
              <a:rPr dirty="0" err="1">
                <a:solidFill>
                  <a:prstClr val="black"/>
                </a:solidFill>
              </a:rPr>
              <a:t>en</a:t>
            </a:r>
            <a:r>
              <a:rPr dirty="0">
                <a:solidFill>
                  <a:prstClr val="black"/>
                </a:solidFill>
              </a:rPr>
              <a:t> un plan de </a:t>
            </a:r>
            <a:r>
              <a:rPr dirty="0" err="1">
                <a:solidFill>
                  <a:prstClr val="black"/>
                </a:solidFill>
              </a:rPr>
              <a:t>medicamentos</a:t>
            </a:r>
            <a:r>
              <a:rPr dirty="0">
                <a:solidFill>
                  <a:prstClr val="black"/>
                </a:solidFill>
              </a:rPr>
              <a:t> </a:t>
            </a:r>
            <a:r>
              <a:rPr dirty="0" err="1">
                <a:solidFill>
                  <a:prstClr val="black"/>
                </a:solidFill>
              </a:rPr>
              <a:t>cuando</a:t>
            </a:r>
            <a:r>
              <a:rPr dirty="0">
                <a:solidFill>
                  <a:prstClr val="black"/>
                </a:solidFill>
              </a:rPr>
              <a:t> </a:t>
            </a:r>
            <a:r>
              <a:rPr dirty="0" err="1">
                <a:solidFill>
                  <a:prstClr val="black"/>
                </a:solidFill>
              </a:rPr>
              <a:t>reúne</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requisitos</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primera</a:t>
            </a:r>
            <a:r>
              <a:rPr dirty="0">
                <a:solidFill>
                  <a:prstClr val="black"/>
                </a:solidFill>
              </a:rPr>
              <a:t> </a:t>
            </a:r>
            <a:r>
              <a:rPr dirty="0" err="1">
                <a:solidFill>
                  <a:prstClr val="black"/>
                </a:solidFill>
              </a:rPr>
              <a:t>vez</a:t>
            </a:r>
            <a:r>
              <a:rPr dirty="0">
                <a:solidFill>
                  <a:prstClr val="black"/>
                </a:solidFill>
              </a:rPr>
              <a:t>, y no </a:t>
            </a:r>
            <a:r>
              <a:rPr dirty="0" err="1">
                <a:solidFill>
                  <a:prstClr val="black"/>
                </a:solidFill>
              </a:rPr>
              <a:t>tiene</a:t>
            </a:r>
            <a:r>
              <a:rPr dirty="0">
                <a:solidFill>
                  <a:prstClr val="black"/>
                </a:solidFill>
              </a:rPr>
              <a:t> </a:t>
            </a:r>
            <a:r>
              <a:rPr dirty="0" err="1">
                <a:solidFill>
                  <a:prstClr val="black"/>
                </a:solidFill>
              </a:rPr>
              <a:t>otra</a:t>
            </a:r>
            <a:r>
              <a:rPr dirty="0">
                <a:solidFill>
                  <a:prstClr val="black"/>
                </a:solidFill>
              </a:rPr>
              <a:t> </a:t>
            </a:r>
            <a:r>
              <a:rPr lang="en-US" dirty="0" err="1">
                <a:solidFill>
                  <a:prstClr val="black"/>
                </a:solidFill>
              </a:rPr>
              <a:t>cobertura</a:t>
            </a:r>
            <a:r>
              <a:rPr lang="en-US" dirty="0">
                <a:solidFill>
                  <a:prstClr val="black"/>
                </a:solidFill>
              </a:rPr>
              <a:t> </a:t>
            </a:r>
            <a:r>
              <a:rPr lang="en-US" dirty="0" err="1">
                <a:solidFill>
                  <a:prstClr val="black"/>
                </a:solidFill>
              </a:rPr>
              <a:t>válida</a:t>
            </a:r>
            <a:r>
              <a:rPr lang="en-US" dirty="0">
                <a:solidFill>
                  <a:prstClr val="black"/>
                </a:solidFill>
              </a:rPr>
              <a:t> </a:t>
            </a:r>
            <a:r>
              <a:rPr dirty="0">
                <a:solidFill>
                  <a:prstClr val="black"/>
                </a:solidFill>
              </a:rPr>
              <a:t>de </a:t>
            </a:r>
            <a:r>
              <a:rPr dirty="0" err="1">
                <a:solidFill>
                  <a:prstClr val="black"/>
                </a:solidFill>
              </a:rPr>
              <a:t>medicamentos</a:t>
            </a:r>
            <a:r>
              <a:rPr dirty="0">
                <a:solidFill>
                  <a:prstClr val="black"/>
                </a:solidFill>
              </a:rPr>
              <a:t> </a:t>
            </a:r>
            <a:r>
              <a:rPr dirty="0" err="1">
                <a:solidFill>
                  <a:prstClr val="black"/>
                </a:solidFill>
              </a:rPr>
              <a:t>recetados</a:t>
            </a:r>
            <a:r>
              <a:rPr dirty="0">
                <a:solidFill>
                  <a:prstClr val="black"/>
                </a:solidFill>
              </a:rPr>
              <a:t> </a:t>
            </a:r>
            <a:r>
              <a:rPr dirty="0" err="1">
                <a:solidFill>
                  <a:prstClr val="black"/>
                </a:solidFill>
              </a:rPr>
              <a:t>durante</a:t>
            </a:r>
            <a:r>
              <a:rPr dirty="0">
                <a:solidFill>
                  <a:prstClr val="black"/>
                </a:solidFill>
              </a:rPr>
              <a:t> al </a:t>
            </a:r>
            <a:r>
              <a:rPr dirty="0" err="1">
                <a:solidFill>
                  <a:prstClr val="black"/>
                </a:solidFill>
              </a:rPr>
              <a:t>menos</a:t>
            </a:r>
            <a:r>
              <a:rPr dirty="0">
                <a:solidFill>
                  <a:prstClr val="black"/>
                </a:solidFill>
              </a:rPr>
              <a:t> </a:t>
            </a:r>
            <a:r>
              <a:rPr dirty="0"/>
              <a:t>63 días o </a:t>
            </a:r>
            <a:r>
              <a:rPr dirty="0" err="1"/>
              <a:t>más</a:t>
            </a:r>
            <a:r>
              <a:rPr dirty="0"/>
              <a:t> </a:t>
            </a:r>
            <a:r>
              <a:rPr dirty="0" err="1"/>
              <a:t>seguidos</a:t>
            </a:r>
            <a:r>
              <a:rPr dirty="0"/>
              <a:t>, </a:t>
            </a:r>
            <a:r>
              <a:rPr dirty="0">
                <a:solidFill>
                  <a:prstClr val="black"/>
                </a:solidFill>
              </a:rPr>
              <a:t>o no </a:t>
            </a:r>
            <a:r>
              <a:rPr dirty="0" err="1">
                <a:solidFill>
                  <a:prstClr val="black"/>
                </a:solidFill>
              </a:rPr>
              <a:t>recibe</a:t>
            </a:r>
            <a:r>
              <a:rPr dirty="0">
                <a:solidFill>
                  <a:prstClr val="black"/>
                </a:solidFill>
              </a:rPr>
              <a:t> </a:t>
            </a:r>
            <a:r>
              <a:rPr dirty="0" err="1">
                <a:solidFill>
                  <a:prstClr val="black"/>
                </a:solidFill>
              </a:rPr>
              <a:t>ayuda</a:t>
            </a:r>
            <a:r>
              <a:rPr dirty="0">
                <a:solidFill>
                  <a:prstClr val="black"/>
                </a:solidFill>
              </a:rPr>
              <a:t> </a:t>
            </a:r>
            <a:r>
              <a:rPr dirty="0" err="1">
                <a:solidFill>
                  <a:prstClr val="black"/>
                </a:solidFill>
              </a:rPr>
              <a:t>adicional</a:t>
            </a:r>
            <a:r>
              <a:rPr dirty="0">
                <a:solidFill>
                  <a:prstClr val="black"/>
                </a:solidFill>
              </a:rPr>
              <a:t>, es probable </a:t>
            </a:r>
            <a:r>
              <a:rPr dirty="0" err="1">
                <a:solidFill>
                  <a:prstClr val="black"/>
                </a:solidFill>
              </a:rPr>
              <a:t>que</a:t>
            </a:r>
            <a:r>
              <a:rPr dirty="0">
                <a:solidFill>
                  <a:prstClr val="black"/>
                </a:solidFill>
              </a:rPr>
              <a:t> </a:t>
            </a:r>
            <a:r>
              <a:rPr dirty="0" err="1">
                <a:solidFill>
                  <a:prstClr val="black"/>
                </a:solidFill>
              </a:rPr>
              <a:t>tenga</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pagar</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sanción</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inscripción</a:t>
            </a:r>
            <a:r>
              <a:rPr dirty="0">
                <a:solidFill>
                  <a:prstClr val="black"/>
                </a:solidFill>
              </a:rPr>
              <a:t> </a:t>
            </a:r>
            <a:r>
              <a:rPr dirty="0" err="1">
                <a:solidFill>
                  <a:prstClr val="black"/>
                </a:solidFill>
              </a:rPr>
              <a:t>tardía</a:t>
            </a:r>
            <a:r>
              <a:rPr dirty="0">
                <a:solidFill>
                  <a:prstClr val="black"/>
                </a:solidFill>
              </a:rPr>
              <a:t> de </a:t>
            </a:r>
            <a:r>
              <a:rPr dirty="0" err="1">
                <a:solidFill>
                  <a:prstClr val="black"/>
                </a:solidFill>
              </a:rPr>
              <a:t>por</a:t>
            </a:r>
            <a:r>
              <a:rPr dirty="0">
                <a:solidFill>
                  <a:prstClr val="black"/>
                </a:solidFill>
              </a:rPr>
              <a:t> </a:t>
            </a:r>
            <a:r>
              <a:rPr dirty="0" err="1">
                <a:solidFill>
                  <a:prstClr val="black"/>
                </a:solidFill>
              </a:rPr>
              <a:t>vida</a:t>
            </a:r>
            <a:r>
              <a:rPr dirty="0">
                <a:solidFill>
                  <a:prstClr val="black"/>
                </a:solidFill>
              </a:rPr>
              <a:t> </a:t>
            </a:r>
            <a:r>
              <a:rPr dirty="0" err="1">
                <a:solidFill>
                  <a:prstClr val="black"/>
                </a:solidFill>
              </a:rPr>
              <a:t>si</a:t>
            </a:r>
            <a:r>
              <a:rPr dirty="0">
                <a:solidFill>
                  <a:prstClr val="black"/>
                </a:solidFill>
              </a:rPr>
              <a:t> se inscribe </a:t>
            </a:r>
            <a:r>
              <a:rPr dirty="0" err="1">
                <a:solidFill>
                  <a:prstClr val="black"/>
                </a:solidFill>
              </a:rPr>
              <a:t>en</a:t>
            </a:r>
            <a:r>
              <a:rPr dirty="0">
                <a:solidFill>
                  <a:prstClr val="black"/>
                </a:solidFill>
              </a:rPr>
              <a:t> un plan de la </a:t>
            </a:r>
            <a:r>
              <a:rPr dirty="0" err="1">
                <a:solidFill>
                  <a:prstClr val="black"/>
                </a:solidFill>
              </a:rPr>
              <a:t>Parte</a:t>
            </a:r>
            <a:r>
              <a:rPr dirty="0">
                <a:solidFill>
                  <a:prstClr val="black"/>
                </a:solidFill>
              </a:rPr>
              <a:t> D </a:t>
            </a:r>
            <a:r>
              <a:rPr dirty="0" err="1">
                <a:solidFill>
                  <a:prstClr val="black"/>
                </a:solidFill>
              </a:rPr>
              <a:t>más</a:t>
            </a:r>
            <a:r>
              <a:rPr dirty="0">
                <a:solidFill>
                  <a:prstClr val="black"/>
                </a:solidFill>
              </a:rPr>
              <a:t> </a:t>
            </a:r>
            <a:r>
              <a:rPr dirty="0" err="1">
                <a:solidFill>
                  <a:prstClr val="black"/>
                </a:solidFill>
              </a:rPr>
              <a:t>adelante</a:t>
            </a:r>
            <a:r>
              <a:rPr dirty="0">
                <a:solidFill>
                  <a:prstClr val="black"/>
                </a:solidFill>
              </a:rPr>
              <a:t>.</a:t>
            </a:r>
          </a:p>
          <a:p>
            <a:pPr marL="118813" indent="-118813">
              <a:spcBef>
                <a:spcPts val="0"/>
              </a:spcBef>
              <a:spcAft>
                <a:spcPts val="600"/>
              </a:spcAft>
              <a:defRPr>
                <a:latin typeface="Arial" panose="020B0604020202020204" pitchFamily="34" charset="0"/>
                <a:cs typeface="Arial" panose="020B0604020202020204" pitchFamily="34" charset="0"/>
              </a:defRPr>
            </a:pPr>
            <a:r>
              <a:rPr dirty="0"/>
              <a:t>¿</a:t>
            </a:r>
            <a:r>
              <a:rPr dirty="0" err="1"/>
              <a:t>Usted</a:t>
            </a:r>
            <a:r>
              <a:rPr dirty="0"/>
              <a:t> o </a:t>
            </a:r>
            <a:r>
              <a:rPr dirty="0" err="1"/>
              <a:t>su</a:t>
            </a:r>
            <a:r>
              <a:rPr dirty="0"/>
              <a:t> </a:t>
            </a:r>
            <a:r>
              <a:rPr dirty="0" err="1"/>
              <a:t>cónyuge</a:t>
            </a:r>
            <a:r>
              <a:rPr dirty="0"/>
              <a:t> o </a:t>
            </a:r>
            <a:r>
              <a:rPr dirty="0" err="1"/>
              <a:t>dependientes</a:t>
            </a:r>
            <a:r>
              <a:rPr dirty="0"/>
              <a:t> </a:t>
            </a:r>
            <a:r>
              <a:rPr dirty="0" err="1"/>
              <a:t>perderán</a:t>
            </a:r>
            <a:r>
              <a:rPr dirty="0"/>
              <a:t> </a:t>
            </a:r>
            <a:r>
              <a:rPr dirty="0" err="1"/>
              <a:t>toda</a:t>
            </a:r>
            <a:r>
              <a:rPr dirty="0"/>
              <a:t> </a:t>
            </a:r>
            <a:r>
              <a:rPr dirty="0" err="1"/>
              <a:t>su</a:t>
            </a:r>
            <a:r>
              <a:rPr dirty="0"/>
              <a:t> </a:t>
            </a:r>
            <a:r>
              <a:rPr dirty="0" err="1"/>
              <a:t>cobertura</a:t>
            </a:r>
            <a:r>
              <a:rPr dirty="0"/>
              <a:t> de </a:t>
            </a:r>
            <a:r>
              <a:rPr dirty="0" err="1"/>
              <a:t>salud</a:t>
            </a:r>
            <a:r>
              <a:rPr dirty="0"/>
              <a:t> del </a:t>
            </a:r>
            <a:r>
              <a:rPr dirty="0" err="1"/>
              <a:t>empleador</a:t>
            </a:r>
            <a:r>
              <a:rPr dirty="0"/>
              <a:t> o del </a:t>
            </a:r>
            <a:r>
              <a:rPr dirty="0" err="1"/>
              <a:t>sindicato</a:t>
            </a:r>
            <a:r>
              <a:rPr dirty="0"/>
              <a:t> </a:t>
            </a:r>
            <a:r>
              <a:rPr dirty="0" err="1"/>
              <a:t>si</a:t>
            </a:r>
            <a:r>
              <a:rPr dirty="0"/>
              <a:t> se inscribe </a:t>
            </a:r>
            <a:r>
              <a:rPr dirty="0" err="1"/>
              <a:t>en</a:t>
            </a:r>
            <a:r>
              <a:rPr dirty="0"/>
              <a:t> un plan de la </a:t>
            </a:r>
            <a:r>
              <a:rPr dirty="0" err="1"/>
              <a:t>Parte</a:t>
            </a:r>
            <a:r>
              <a:rPr dirty="0"/>
              <a:t> D?</a:t>
            </a:r>
          </a:p>
          <a:p>
            <a:pPr marL="118813" indent="-118813">
              <a:spcBef>
                <a:spcPts val="0"/>
              </a:spcBef>
              <a:spcAft>
                <a:spcPts val="600"/>
              </a:spcAft>
              <a:defRPr>
                <a:latin typeface="Arial" panose="020B0604020202020204" pitchFamily="34" charset="0"/>
                <a:cs typeface="Arial" panose="020B0604020202020204" pitchFamily="34" charset="0"/>
              </a:defRPr>
            </a:pPr>
            <a:r>
              <a:rPr dirty="0"/>
              <a:t>¿</a:t>
            </a:r>
            <a:r>
              <a:rPr dirty="0" err="1"/>
              <a:t>Cómo</a:t>
            </a:r>
            <a:r>
              <a:rPr dirty="0"/>
              <a:t> se </a:t>
            </a:r>
            <a:r>
              <a:rPr dirty="0" err="1"/>
              <a:t>comparan</a:t>
            </a:r>
            <a:r>
              <a:rPr dirty="0"/>
              <a:t> sus </a:t>
            </a:r>
            <a:r>
              <a:rPr dirty="0" err="1"/>
              <a:t>costos</a:t>
            </a:r>
            <a:r>
              <a:rPr dirty="0"/>
              <a:t> de </a:t>
            </a:r>
            <a:r>
              <a:rPr dirty="0" err="1"/>
              <a:t>medicamentos</a:t>
            </a:r>
            <a:r>
              <a:rPr dirty="0"/>
              <a:t> de </a:t>
            </a:r>
            <a:r>
              <a:rPr dirty="0" err="1"/>
              <a:t>bolsillo</a:t>
            </a:r>
            <a:r>
              <a:rPr dirty="0"/>
              <a:t> con la </a:t>
            </a:r>
            <a:r>
              <a:rPr dirty="0" err="1"/>
              <a:t>cobertura</a:t>
            </a:r>
            <a:r>
              <a:rPr dirty="0"/>
              <a:t> de </a:t>
            </a:r>
            <a:r>
              <a:rPr dirty="0" err="1"/>
              <a:t>medicamentos</a:t>
            </a:r>
            <a:r>
              <a:rPr dirty="0"/>
              <a:t> de </a:t>
            </a:r>
            <a:r>
              <a:rPr dirty="0" err="1"/>
              <a:t>su</a:t>
            </a:r>
            <a:r>
              <a:rPr dirty="0"/>
              <a:t> </a:t>
            </a:r>
            <a:r>
              <a:rPr dirty="0" err="1"/>
              <a:t>empleador</a:t>
            </a:r>
            <a:r>
              <a:rPr dirty="0"/>
              <a:t> o </a:t>
            </a:r>
            <a:r>
              <a:rPr dirty="0" err="1"/>
              <a:t>sindicato</a:t>
            </a:r>
            <a:r>
              <a:rPr dirty="0"/>
              <a:t> con </a:t>
            </a:r>
            <a:r>
              <a:rPr dirty="0" err="1"/>
              <a:t>los</a:t>
            </a:r>
            <a:r>
              <a:rPr dirty="0"/>
              <a:t> </a:t>
            </a:r>
            <a:r>
              <a:rPr dirty="0" err="1"/>
              <a:t>costos</a:t>
            </a:r>
            <a:r>
              <a:rPr dirty="0"/>
              <a:t> de </a:t>
            </a:r>
            <a:r>
              <a:rPr dirty="0" err="1"/>
              <a:t>medicamentos</a:t>
            </a:r>
            <a:r>
              <a:rPr dirty="0"/>
              <a:t> de </a:t>
            </a:r>
            <a:r>
              <a:rPr dirty="0" err="1"/>
              <a:t>bolsillo</a:t>
            </a:r>
            <a:r>
              <a:rPr dirty="0"/>
              <a:t> con un plan de la </a:t>
            </a:r>
            <a:r>
              <a:rPr dirty="0" err="1"/>
              <a:t>Parte</a:t>
            </a:r>
            <a:r>
              <a:rPr dirty="0"/>
              <a:t> D?</a:t>
            </a:r>
          </a:p>
          <a:p>
            <a:pPr marL="118813" indent="-118813">
              <a:spcBef>
                <a:spcPts val="0"/>
              </a:spcBef>
              <a:spcAft>
                <a:spcPts val="600"/>
              </a:spcAft>
              <a:defRPr>
                <a:latin typeface="Arial" panose="020B0604020202020204" pitchFamily="34" charset="0"/>
                <a:cs typeface="Arial" panose="020B0604020202020204" pitchFamily="34" charset="0"/>
              </a:defRPr>
            </a:pPr>
            <a:r>
              <a:rPr dirty="0"/>
              <a:t>¿</a:t>
            </a:r>
            <a:r>
              <a:rPr dirty="0" err="1"/>
              <a:t>Cómo</a:t>
            </a:r>
            <a:r>
              <a:rPr dirty="0"/>
              <a:t> </a:t>
            </a:r>
            <a:r>
              <a:rPr dirty="0" err="1"/>
              <a:t>cambiarán</a:t>
            </a:r>
            <a:r>
              <a:rPr dirty="0"/>
              <a:t> sus </a:t>
            </a:r>
            <a:r>
              <a:rPr dirty="0" err="1"/>
              <a:t>costos</a:t>
            </a:r>
            <a:r>
              <a:rPr dirty="0"/>
              <a:t> </a:t>
            </a:r>
            <a:r>
              <a:rPr dirty="0" err="1"/>
              <a:t>si</a:t>
            </a:r>
            <a:r>
              <a:rPr dirty="0"/>
              <a:t> </a:t>
            </a:r>
            <a:r>
              <a:rPr dirty="0" err="1"/>
              <a:t>recibe</a:t>
            </a:r>
            <a:r>
              <a:rPr dirty="0"/>
              <a:t> </a:t>
            </a:r>
            <a:r>
              <a:rPr dirty="0" err="1"/>
              <a:t>ayuda</a:t>
            </a:r>
            <a:r>
              <a:rPr dirty="0"/>
              <a:t> </a:t>
            </a:r>
            <a:r>
              <a:rPr dirty="0" err="1"/>
              <a:t>adicional</a:t>
            </a:r>
            <a:r>
              <a:rPr dirty="0"/>
              <a:t> con </a:t>
            </a:r>
            <a:r>
              <a:rPr dirty="0" err="1"/>
              <a:t>los</a:t>
            </a:r>
            <a:r>
              <a:rPr dirty="0"/>
              <a:t> </a:t>
            </a:r>
            <a:r>
              <a:rPr dirty="0" err="1"/>
              <a:t>costos</a:t>
            </a:r>
            <a:r>
              <a:rPr dirty="0"/>
              <a:t> de </a:t>
            </a:r>
            <a:r>
              <a:rPr dirty="0" err="1"/>
              <a:t>su</a:t>
            </a:r>
            <a:r>
              <a:rPr dirty="0"/>
              <a:t> plan de la </a:t>
            </a:r>
            <a:r>
              <a:rPr dirty="0" err="1"/>
              <a:t>Parte</a:t>
            </a:r>
            <a:r>
              <a:rPr dirty="0"/>
              <a:t> D?</a:t>
            </a:r>
          </a:p>
        </p:txBody>
      </p:sp>
    </p:spTree>
    <p:extLst>
      <p:ext uri="{BB962C8B-B14F-4D97-AF65-F5344CB8AC3E}">
        <p14:creationId xmlns:p14="http://schemas.microsoft.com/office/powerpoint/2010/main" val="4177550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700" y="3771900"/>
            <a:ext cx="5803900" cy="49538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lang="en-US" dirty="0" err="1"/>
              <a:t>diapositiva</a:t>
            </a:r>
            <a:r>
              <a:rPr dirty="0"/>
              <a:t> </a:t>
            </a:r>
            <a:r>
              <a:rPr lang="en-US" dirty="0" err="1"/>
              <a:t>tiene</a:t>
            </a:r>
            <a:r>
              <a:rPr dirty="0"/>
              <a:t> </a:t>
            </a:r>
            <a:r>
              <a:rPr lang="en-US" dirty="0" err="1"/>
              <a:t>animación</a:t>
            </a:r>
            <a:r>
              <a:rPr dirty="0"/>
              <a:t>.</a:t>
            </a:r>
            <a:endParaRPr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lang="en-US" dirty="0" err="1"/>
              <a:t>Notas</a:t>
            </a:r>
            <a:r>
              <a:rPr dirty="0"/>
              <a:t> del </a:t>
            </a:r>
            <a:r>
              <a:rPr lang="en-US" dirty="0" err="1"/>
              <a:t>presentador</a:t>
            </a:r>
            <a:endParaRPr dirty="0"/>
          </a:p>
          <a:p>
            <a:pPr marL="119149" indent="-119149">
              <a:spcBef>
                <a:spcPts val="0"/>
              </a:spcBef>
              <a:spcAft>
                <a:spcPts val="600"/>
              </a:spcAft>
              <a:defRPr>
                <a:latin typeface="Arial" panose="020B0604020202020204" pitchFamily="34" charset="0"/>
                <a:cs typeface="Arial" panose="020B0604020202020204" pitchFamily="34" charset="0"/>
              </a:defRPr>
            </a:pPr>
            <a:r>
              <a:rPr b="1" dirty="0">
                <a:solidFill>
                  <a:prstClr val="black"/>
                </a:solidFill>
              </a:rPr>
              <a:t>Hay </a:t>
            </a:r>
            <a:r>
              <a:rPr lang="en-US" b="1" dirty="0" err="1">
                <a:solidFill>
                  <a:prstClr val="black"/>
                </a:solidFill>
              </a:rPr>
              <a:t>ayuda</a:t>
            </a:r>
            <a:r>
              <a:rPr b="1" dirty="0">
                <a:solidFill>
                  <a:prstClr val="black"/>
                </a:solidFill>
              </a:rPr>
              <a:t> disponible para </a:t>
            </a:r>
            <a:r>
              <a:rPr lang="en-US" b="1" dirty="0" err="1">
                <a:solidFill>
                  <a:prstClr val="black"/>
                </a:solidFill>
              </a:rPr>
              <a:t>encontrar</a:t>
            </a:r>
            <a:r>
              <a:rPr b="1" dirty="0">
                <a:solidFill>
                  <a:prstClr val="black"/>
                </a:solidFill>
              </a:rPr>
              <a:t> </a:t>
            </a:r>
            <a:r>
              <a:rPr lang="en-US" b="1" dirty="0" err="1">
                <a:solidFill>
                  <a:prstClr val="black"/>
                </a:solidFill>
              </a:rPr>
              <a:t>el</a:t>
            </a:r>
            <a:r>
              <a:rPr b="1" dirty="0">
                <a:solidFill>
                  <a:prstClr val="black"/>
                </a:solidFill>
              </a:rPr>
              <a:t> plan de </a:t>
            </a:r>
            <a:r>
              <a:rPr lang="en-US" b="1" dirty="0" err="1">
                <a:solidFill>
                  <a:prstClr val="black"/>
                </a:solidFill>
              </a:rPr>
              <a:t>medicamentos</a:t>
            </a:r>
            <a:r>
              <a:rPr b="1" dirty="0">
                <a:solidFill>
                  <a:prstClr val="black"/>
                </a:solidFill>
              </a:rPr>
              <a:t> </a:t>
            </a:r>
            <a:r>
              <a:rPr lang="en-US" b="1" dirty="0" err="1">
                <a:solidFill>
                  <a:prstClr val="black"/>
                </a:solidFill>
              </a:rPr>
              <a:t>adecuado</a:t>
            </a:r>
            <a:r>
              <a:rPr b="1" dirty="0">
                <a:solidFill>
                  <a:prstClr val="black"/>
                </a:solidFill>
              </a:rPr>
              <a:t> para </a:t>
            </a:r>
            <a:r>
              <a:rPr lang="en-US" b="1" dirty="0" err="1">
                <a:solidFill>
                  <a:prstClr val="black"/>
                </a:solidFill>
              </a:rPr>
              <a:t>usted</a:t>
            </a:r>
            <a:r>
              <a:rPr b="1" dirty="0">
                <a:solidFill>
                  <a:prstClr val="black"/>
                </a:solidFill>
              </a:rPr>
              <a:t>. </a:t>
            </a:r>
            <a:r>
              <a:rPr lang="en-US" dirty="0" err="1">
                <a:solidFill>
                  <a:prstClr val="black"/>
                </a:solidFill>
              </a:rPr>
              <a:t>Puede</a:t>
            </a:r>
            <a:r>
              <a:rPr dirty="0">
                <a:solidFill>
                  <a:prstClr val="black"/>
                </a:solidFill>
              </a:rPr>
              <a:t> </a:t>
            </a:r>
            <a:r>
              <a:rPr lang="en-US" dirty="0" err="1">
                <a:solidFill>
                  <a:prstClr val="black"/>
                </a:solidFill>
              </a:rPr>
              <a:t>visitar</a:t>
            </a:r>
            <a:r>
              <a:rPr dirty="0">
                <a:solidFill>
                  <a:prstClr val="black"/>
                </a:solidFill>
              </a:rPr>
              <a:t> </a:t>
            </a:r>
            <a:r>
              <a:rPr lang="en-US" u="sng" dirty="0"/>
              <a:t>https://www.medicare.gov/plan-compare/#/?lang=es&amp;year=2026</a:t>
            </a:r>
            <a:r>
              <a:rPr dirty="0"/>
              <a:t>. </a:t>
            </a:r>
            <a:r>
              <a:rPr dirty="0">
                <a:solidFill>
                  <a:prstClr val="black"/>
                </a:solidFill>
              </a:rPr>
              <a:t>También </a:t>
            </a:r>
            <a:r>
              <a:rPr lang="en-US" dirty="0" err="1">
                <a:solidFill>
                  <a:prstClr val="black"/>
                </a:solidFill>
              </a:rPr>
              <a:t>puede</a:t>
            </a:r>
            <a:r>
              <a:rPr dirty="0">
                <a:solidFill>
                  <a:prstClr val="black"/>
                </a:solidFill>
              </a:rPr>
              <a:t> </a:t>
            </a:r>
            <a:r>
              <a:rPr lang="en-US" dirty="0" err="1">
                <a:solidFill>
                  <a:prstClr val="black"/>
                </a:solidFill>
              </a:rPr>
              <a:t>ponerse</a:t>
            </a:r>
            <a:r>
              <a:rPr dirty="0">
                <a:solidFill>
                  <a:prstClr val="black"/>
                </a:solidFill>
              </a:rPr>
              <a:t> </a:t>
            </a:r>
            <a:r>
              <a:rPr lang="en-US" dirty="0" err="1">
                <a:solidFill>
                  <a:prstClr val="black"/>
                </a:solidFill>
              </a:rPr>
              <a:t>en</a:t>
            </a:r>
            <a:r>
              <a:rPr dirty="0">
                <a:solidFill>
                  <a:prstClr val="black"/>
                </a:solidFill>
              </a:rPr>
              <a:t> </a:t>
            </a:r>
            <a:r>
              <a:rPr lang="en-US" dirty="0" err="1">
                <a:solidFill>
                  <a:prstClr val="black"/>
                </a:solidFill>
              </a:rPr>
              <a:t>contacto</a:t>
            </a:r>
            <a:r>
              <a:rPr dirty="0">
                <a:solidFill>
                  <a:prstClr val="black"/>
                </a:solidFill>
              </a:rPr>
              <a:t> con </a:t>
            </a:r>
            <a:r>
              <a:rPr lang="en-US" dirty="0" err="1">
                <a:solidFill>
                  <a:prstClr val="black"/>
                </a:solidFill>
              </a:rPr>
              <a:t>su</a:t>
            </a:r>
            <a:r>
              <a:rPr dirty="0">
                <a:solidFill>
                  <a:prstClr val="black"/>
                </a:solidFill>
              </a:rPr>
              <a:t> SHIP para </a:t>
            </a:r>
            <a:r>
              <a:rPr lang="en-US" dirty="0" err="1">
                <a:solidFill>
                  <a:prstClr val="black"/>
                </a:solidFill>
              </a:rPr>
              <a:t>obtener</a:t>
            </a:r>
            <a:r>
              <a:rPr dirty="0">
                <a:solidFill>
                  <a:prstClr val="black"/>
                </a:solidFill>
              </a:rPr>
              <a:t> </a:t>
            </a:r>
            <a:r>
              <a:rPr lang="en-US" dirty="0" err="1">
                <a:solidFill>
                  <a:prstClr val="black"/>
                </a:solidFill>
              </a:rPr>
              <a:t>ayuda</a:t>
            </a:r>
            <a:r>
              <a:rPr dirty="0">
                <a:solidFill>
                  <a:prstClr val="black"/>
                </a:solidFill>
              </a:rPr>
              <a:t> </a:t>
            </a:r>
            <a:r>
              <a:rPr lang="en-US" dirty="0" err="1">
                <a:solidFill>
                  <a:prstClr val="black"/>
                </a:solidFill>
              </a:rPr>
              <a:t>gratuita</a:t>
            </a:r>
            <a:r>
              <a:rPr dirty="0">
                <a:solidFill>
                  <a:prstClr val="black"/>
                </a:solidFill>
              </a:rPr>
              <a:t> para </a:t>
            </a:r>
            <a:r>
              <a:rPr lang="en-US" dirty="0" err="1">
                <a:solidFill>
                  <a:prstClr val="black"/>
                </a:solidFill>
              </a:rPr>
              <a:t>comparar</a:t>
            </a:r>
            <a:r>
              <a:rPr dirty="0">
                <a:solidFill>
                  <a:prstClr val="black"/>
                </a:solidFill>
              </a:rPr>
              <a:t> planes de </a:t>
            </a:r>
            <a:r>
              <a:rPr lang="en-US" dirty="0" err="1">
                <a:solidFill>
                  <a:prstClr val="black"/>
                </a:solidFill>
              </a:rPr>
              <a:t>medicamentos</a:t>
            </a:r>
            <a:r>
              <a:rPr dirty="0">
                <a:solidFill>
                  <a:prstClr val="black"/>
                </a:solidFill>
              </a:rPr>
              <a:t>. Para </a:t>
            </a:r>
            <a:r>
              <a:rPr lang="en-US" dirty="0" err="1">
                <a:solidFill>
                  <a:prstClr val="black"/>
                </a:solidFill>
              </a:rPr>
              <a:t>encontrar</a:t>
            </a:r>
            <a:r>
              <a:rPr dirty="0">
                <a:solidFill>
                  <a:prstClr val="black"/>
                </a:solidFill>
              </a:rPr>
              <a:t> la </a:t>
            </a:r>
            <a:r>
              <a:rPr lang="en-US" dirty="0" err="1">
                <a:solidFill>
                  <a:prstClr val="black"/>
                </a:solidFill>
              </a:rPr>
              <a:t>información</a:t>
            </a:r>
            <a:r>
              <a:rPr dirty="0">
                <a:solidFill>
                  <a:prstClr val="black"/>
                </a:solidFill>
              </a:rPr>
              <a:t> de </a:t>
            </a:r>
            <a:r>
              <a:rPr lang="en-US" dirty="0" err="1">
                <a:solidFill>
                  <a:prstClr val="black"/>
                </a:solidFill>
              </a:rPr>
              <a:t>contacto</a:t>
            </a:r>
            <a:r>
              <a:rPr dirty="0">
                <a:solidFill>
                  <a:prstClr val="black"/>
                </a:solidFill>
              </a:rPr>
              <a:t> de </a:t>
            </a:r>
            <a:r>
              <a:rPr lang="en-US" dirty="0" err="1">
                <a:solidFill>
                  <a:prstClr val="black"/>
                </a:solidFill>
              </a:rPr>
              <a:t>su</a:t>
            </a:r>
            <a:r>
              <a:rPr dirty="0">
                <a:solidFill>
                  <a:prstClr val="black"/>
                </a:solidFill>
              </a:rPr>
              <a:t> SHIP local, </a:t>
            </a:r>
            <a:r>
              <a:rPr lang="en-US" dirty="0" err="1">
                <a:solidFill>
                  <a:prstClr val="black"/>
                </a:solidFill>
              </a:rPr>
              <a:t>visite</a:t>
            </a:r>
            <a:r>
              <a:rPr dirty="0">
                <a:solidFill>
                  <a:prstClr val="black"/>
                </a:solidFill>
              </a:rPr>
              <a:t> </a:t>
            </a:r>
            <a:r>
              <a:rPr dirty="0">
                <a:solidFill>
                  <a:srgbClr val="00529B"/>
                </a:solidFill>
                <a:hlinkClick r:id="rId3"/>
              </a:rPr>
              <a:t>shiphelp.org</a:t>
            </a:r>
            <a:r>
              <a:rPr dirty="0">
                <a:solidFill>
                  <a:prstClr val="black"/>
                </a:solidFill>
              </a:rPr>
              <a:t>. </a:t>
            </a:r>
          </a:p>
          <a:p>
            <a:pPr marL="119149" indent="-119149">
              <a:spcBef>
                <a:spcPts val="0"/>
              </a:spcBef>
              <a:spcAft>
                <a:spcPts val="600"/>
              </a:spcAft>
              <a:defRPr>
                <a:latin typeface="Arial" panose="020B0604020202020204" pitchFamily="34" charset="0"/>
                <a:cs typeface="Arial" panose="020B0604020202020204" pitchFamily="34" charset="0"/>
              </a:defRPr>
            </a:pPr>
            <a:r>
              <a:rPr lang="en-US" b="1" dirty="0" err="1">
                <a:solidFill>
                  <a:prstClr val="black"/>
                </a:solidFill>
              </a:rPr>
              <a:t>Después</a:t>
            </a:r>
            <a:r>
              <a:rPr b="1" dirty="0">
                <a:solidFill>
                  <a:prstClr val="black"/>
                </a:solidFill>
              </a:rPr>
              <a:t> de </a:t>
            </a:r>
            <a:r>
              <a:rPr lang="en-US" b="1" dirty="0" err="1">
                <a:solidFill>
                  <a:prstClr val="black"/>
                </a:solidFill>
              </a:rPr>
              <a:t>elegir</a:t>
            </a:r>
            <a:r>
              <a:rPr b="1" dirty="0">
                <a:solidFill>
                  <a:prstClr val="black"/>
                </a:solidFill>
              </a:rPr>
              <a:t> un plan </a:t>
            </a:r>
            <a:r>
              <a:rPr lang="en-US" b="1" dirty="0" err="1">
                <a:solidFill>
                  <a:prstClr val="black"/>
                </a:solidFill>
              </a:rPr>
              <a:t>que</a:t>
            </a:r>
            <a:r>
              <a:rPr b="1" dirty="0">
                <a:solidFill>
                  <a:prstClr val="black"/>
                </a:solidFill>
              </a:rPr>
              <a:t> </a:t>
            </a:r>
            <a:r>
              <a:rPr lang="en-US" b="1" dirty="0" err="1">
                <a:solidFill>
                  <a:prstClr val="black"/>
                </a:solidFill>
              </a:rPr>
              <a:t>satisfaga</a:t>
            </a:r>
            <a:r>
              <a:rPr b="1" dirty="0">
                <a:solidFill>
                  <a:prstClr val="black"/>
                </a:solidFill>
              </a:rPr>
              <a:t> sus </a:t>
            </a:r>
            <a:r>
              <a:rPr lang="en-US" b="1" dirty="0" err="1">
                <a:solidFill>
                  <a:prstClr val="black"/>
                </a:solidFill>
              </a:rPr>
              <a:t>necesidades</a:t>
            </a:r>
            <a:r>
              <a:rPr b="1" dirty="0">
                <a:solidFill>
                  <a:prstClr val="black"/>
                </a:solidFill>
              </a:rPr>
              <a:t>, </a:t>
            </a:r>
            <a:r>
              <a:rPr lang="en-US" b="1" dirty="0" err="1">
                <a:solidFill>
                  <a:prstClr val="black"/>
                </a:solidFill>
              </a:rPr>
              <a:t>llame</a:t>
            </a:r>
            <a:r>
              <a:rPr b="1" dirty="0">
                <a:solidFill>
                  <a:prstClr val="black"/>
                </a:solidFill>
              </a:rPr>
              <a:t> a la </a:t>
            </a:r>
            <a:r>
              <a:rPr lang="en-US" b="1" dirty="0" err="1">
                <a:solidFill>
                  <a:prstClr val="black"/>
                </a:solidFill>
              </a:rPr>
              <a:t>compañía</a:t>
            </a:r>
            <a:r>
              <a:rPr b="1" dirty="0">
                <a:solidFill>
                  <a:prstClr val="black"/>
                </a:solidFill>
              </a:rPr>
              <a:t> </a:t>
            </a:r>
            <a:r>
              <a:rPr lang="en-US" b="1" dirty="0" err="1">
                <a:solidFill>
                  <a:prstClr val="black"/>
                </a:solidFill>
              </a:rPr>
              <a:t>que</a:t>
            </a:r>
            <a:r>
              <a:rPr b="1" dirty="0">
                <a:solidFill>
                  <a:prstClr val="black"/>
                </a:solidFill>
              </a:rPr>
              <a:t> lo </a:t>
            </a:r>
            <a:r>
              <a:rPr lang="en-US" b="1" dirty="0" err="1">
                <a:solidFill>
                  <a:prstClr val="black"/>
                </a:solidFill>
              </a:rPr>
              <a:t>ofrece</a:t>
            </a:r>
            <a:r>
              <a:rPr b="1" dirty="0">
                <a:solidFill>
                  <a:prstClr val="black"/>
                </a:solidFill>
              </a:rPr>
              <a:t> y </a:t>
            </a:r>
            <a:r>
              <a:rPr lang="en-US" b="1" dirty="0" err="1">
                <a:solidFill>
                  <a:prstClr val="black"/>
                </a:solidFill>
              </a:rPr>
              <a:t>pregunte</a:t>
            </a:r>
            <a:r>
              <a:rPr b="1" dirty="0">
                <a:solidFill>
                  <a:prstClr val="black"/>
                </a:solidFill>
              </a:rPr>
              <a:t> </a:t>
            </a:r>
            <a:r>
              <a:rPr lang="en-US" b="1" dirty="0" err="1">
                <a:solidFill>
                  <a:prstClr val="black"/>
                </a:solidFill>
              </a:rPr>
              <a:t>cómo</a:t>
            </a:r>
            <a:r>
              <a:rPr b="1" dirty="0">
                <a:solidFill>
                  <a:prstClr val="black"/>
                </a:solidFill>
              </a:rPr>
              <a:t> </a:t>
            </a:r>
            <a:r>
              <a:rPr lang="en-US" b="1" dirty="0" err="1">
                <a:solidFill>
                  <a:prstClr val="black"/>
                </a:solidFill>
              </a:rPr>
              <a:t>inscribirse</a:t>
            </a:r>
            <a:r>
              <a:rPr b="1" dirty="0">
                <a:solidFill>
                  <a:prstClr val="black"/>
                </a:solidFill>
              </a:rPr>
              <a:t>. </a:t>
            </a:r>
            <a:r>
              <a:rPr dirty="0">
                <a:solidFill>
                  <a:prstClr val="black"/>
                </a:solidFill>
              </a:rPr>
              <a:t>Todos </a:t>
            </a:r>
            <a:r>
              <a:rPr lang="en-US" dirty="0" err="1">
                <a:solidFill>
                  <a:prstClr val="black"/>
                </a:solidFill>
              </a:rPr>
              <a:t>los</a:t>
            </a:r>
            <a:r>
              <a:rPr dirty="0">
                <a:solidFill>
                  <a:prstClr val="black"/>
                </a:solidFill>
              </a:rPr>
              <a:t> planes </a:t>
            </a:r>
            <a:r>
              <a:rPr lang="en-US" dirty="0" err="1">
                <a:solidFill>
                  <a:prstClr val="black"/>
                </a:solidFill>
              </a:rPr>
              <a:t>deben</a:t>
            </a:r>
            <a:r>
              <a:rPr dirty="0">
                <a:solidFill>
                  <a:prstClr val="black"/>
                </a:solidFill>
              </a:rPr>
              <a:t> </a:t>
            </a:r>
            <a:r>
              <a:rPr lang="en-US" dirty="0" err="1">
                <a:solidFill>
                  <a:prstClr val="black"/>
                </a:solidFill>
              </a:rPr>
              <a:t>ofrecer</a:t>
            </a:r>
            <a:r>
              <a:rPr dirty="0">
                <a:solidFill>
                  <a:prstClr val="black"/>
                </a:solidFill>
              </a:rPr>
              <a:t> solicitudes de </a:t>
            </a:r>
            <a:r>
              <a:rPr lang="en-US" dirty="0" err="1">
                <a:solidFill>
                  <a:prstClr val="black"/>
                </a:solidFill>
              </a:rPr>
              <a:t>inscripción</a:t>
            </a:r>
            <a:r>
              <a:rPr dirty="0">
                <a:solidFill>
                  <a:prstClr val="black"/>
                </a:solidFill>
              </a:rPr>
              <a:t> </a:t>
            </a:r>
            <a:r>
              <a:rPr lang="en-US" dirty="0" err="1">
                <a:solidFill>
                  <a:prstClr val="black"/>
                </a:solidFill>
              </a:rPr>
              <a:t>en</a:t>
            </a:r>
            <a:r>
              <a:rPr dirty="0">
                <a:solidFill>
                  <a:prstClr val="black"/>
                </a:solidFill>
              </a:rPr>
              <a:t> </a:t>
            </a:r>
            <a:r>
              <a:rPr lang="en-US" dirty="0" err="1">
                <a:solidFill>
                  <a:prstClr val="black"/>
                </a:solidFill>
              </a:rPr>
              <a:t>papel</a:t>
            </a:r>
            <a:r>
              <a:rPr dirty="0">
                <a:solidFill>
                  <a:prstClr val="black"/>
                </a:solidFill>
              </a:rPr>
              <a:t>. </a:t>
            </a:r>
            <a:r>
              <a:rPr lang="en-US" dirty="0" err="1">
                <a:solidFill>
                  <a:prstClr val="black"/>
                </a:solidFill>
              </a:rPr>
              <a:t>Además</a:t>
            </a:r>
            <a:r>
              <a:rPr dirty="0">
                <a:solidFill>
                  <a:prstClr val="black"/>
                </a:solidFill>
              </a:rPr>
              <a:t>, </a:t>
            </a:r>
            <a:r>
              <a:rPr lang="en-US" dirty="0" err="1">
                <a:solidFill>
                  <a:prstClr val="black"/>
                </a:solidFill>
              </a:rPr>
              <a:t>los</a:t>
            </a:r>
            <a:r>
              <a:rPr dirty="0">
                <a:solidFill>
                  <a:prstClr val="black"/>
                </a:solidFill>
              </a:rPr>
              <a:t> planes </a:t>
            </a:r>
            <a:r>
              <a:rPr lang="en-US" dirty="0" err="1">
                <a:solidFill>
                  <a:prstClr val="black"/>
                </a:solidFill>
              </a:rPr>
              <a:t>pueden</a:t>
            </a:r>
            <a:r>
              <a:rPr dirty="0">
                <a:solidFill>
                  <a:prstClr val="black"/>
                </a:solidFill>
              </a:rPr>
              <a:t> </a:t>
            </a:r>
            <a:r>
              <a:rPr lang="en-US" dirty="0" err="1">
                <a:solidFill>
                  <a:prstClr val="black"/>
                </a:solidFill>
              </a:rPr>
              <a:t>permitirle</a:t>
            </a:r>
            <a:r>
              <a:rPr dirty="0">
                <a:solidFill>
                  <a:prstClr val="black"/>
                </a:solidFill>
              </a:rPr>
              <a:t> </a:t>
            </a:r>
            <a:r>
              <a:rPr lang="en-US" dirty="0" err="1">
                <a:solidFill>
                  <a:prstClr val="black"/>
                </a:solidFill>
              </a:rPr>
              <a:t>inscribirse</a:t>
            </a:r>
            <a:r>
              <a:rPr dirty="0">
                <a:solidFill>
                  <a:prstClr val="black"/>
                </a:solidFill>
              </a:rPr>
              <a:t> a </a:t>
            </a:r>
            <a:r>
              <a:rPr lang="en-US" dirty="0" err="1">
                <a:solidFill>
                  <a:prstClr val="black"/>
                </a:solidFill>
              </a:rPr>
              <a:t>través</a:t>
            </a:r>
            <a:r>
              <a:rPr dirty="0">
                <a:solidFill>
                  <a:prstClr val="black"/>
                </a:solidFill>
              </a:rPr>
              <a:t> de </a:t>
            </a:r>
            <a:r>
              <a:rPr lang="en-US" dirty="0" err="1">
                <a:solidFill>
                  <a:prstClr val="black"/>
                </a:solidFill>
              </a:rPr>
              <a:t>su</a:t>
            </a:r>
            <a:r>
              <a:rPr dirty="0">
                <a:solidFill>
                  <a:prstClr val="black"/>
                </a:solidFill>
              </a:rPr>
              <a:t> sitio web o </a:t>
            </a:r>
            <a:r>
              <a:rPr lang="en-US" dirty="0" err="1">
                <a:solidFill>
                  <a:prstClr val="black"/>
                </a:solidFill>
              </a:rPr>
              <a:t>por</a:t>
            </a:r>
            <a:r>
              <a:rPr dirty="0">
                <a:solidFill>
                  <a:prstClr val="black"/>
                </a:solidFill>
              </a:rPr>
              <a:t> </a:t>
            </a:r>
            <a:r>
              <a:rPr lang="en-US" dirty="0" err="1">
                <a:solidFill>
                  <a:prstClr val="black"/>
                </a:solidFill>
              </a:rPr>
              <a:t>teléfono</a:t>
            </a:r>
            <a:r>
              <a:rPr dirty="0">
                <a:solidFill>
                  <a:prstClr val="black"/>
                </a:solidFill>
              </a:rPr>
              <a:t>. La </a:t>
            </a:r>
            <a:r>
              <a:rPr lang="en-US" dirty="0" err="1">
                <a:solidFill>
                  <a:prstClr val="black"/>
                </a:solidFill>
              </a:rPr>
              <a:t>mayoría</a:t>
            </a:r>
            <a:r>
              <a:rPr dirty="0">
                <a:solidFill>
                  <a:prstClr val="black"/>
                </a:solidFill>
              </a:rPr>
              <a:t> de </a:t>
            </a:r>
            <a:r>
              <a:rPr lang="en-US" dirty="0" err="1">
                <a:solidFill>
                  <a:prstClr val="black"/>
                </a:solidFill>
              </a:rPr>
              <a:t>los</a:t>
            </a:r>
            <a:r>
              <a:rPr dirty="0">
                <a:solidFill>
                  <a:prstClr val="black"/>
                </a:solidFill>
              </a:rPr>
              <a:t> planes también </a:t>
            </a:r>
            <a:r>
              <a:rPr lang="en-US" dirty="0" err="1">
                <a:solidFill>
                  <a:prstClr val="black"/>
                </a:solidFill>
              </a:rPr>
              <a:t>participan</a:t>
            </a:r>
            <a:r>
              <a:rPr dirty="0">
                <a:solidFill>
                  <a:prstClr val="black"/>
                </a:solidFill>
              </a:rPr>
              <a:t> y </a:t>
            </a:r>
            <a:r>
              <a:rPr lang="en-US" dirty="0" err="1">
                <a:solidFill>
                  <a:prstClr val="black"/>
                </a:solidFill>
              </a:rPr>
              <a:t>ofrecen</a:t>
            </a:r>
            <a:r>
              <a:rPr dirty="0">
                <a:solidFill>
                  <a:prstClr val="black"/>
                </a:solidFill>
              </a:rPr>
              <a:t> </a:t>
            </a:r>
            <a:r>
              <a:rPr lang="en-US" dirty="0" err="1">
                <a:solidFill>
                  <a:prstClr val="black"/>
                </a:solidFill>
              </a:rPr>
              <a:t>inscripción</a:t>
            </a:r>
            <a:r>
              <a:rPr dirty="0">
                <a:solidFill>
                  <a:prstClr val="black"/>
                </a:solidFill>
              </a:rPr>
              <a:t> a </a:t>
            </a:r>
            <a:r>
              <a:rPr lang="en-US" dirty="0" err="1">
                <a:solidFill>
                  <a:prstClr val="black"/>
                </a:solidFill>
              </a:rPr>
              <a:t>través</a:t>
            </a:r>
            <a:r>
              <a:rPr dirty="0">
                <a:solidFill>
                  <a:prstClr val="black"/>
                </a:solidFill>
              </a:rPr>
              <a:t> de </a:t>
            </a:r>
            <a:r>
              <a:rPr lang="en-US" u="sng" dirty="0"/>
              <a:t>https://www.medicare.gov/plan-compare/#/?lang=es&amp;year=2026</a:t>
            </a:r>
            <a:r>
              <a:rPr dirty="0">
                <a:solidFill>
                  <a:prstClr val="black"/>
                </a:solidFill>
              </a:rPr>
              <a:t>. También </a:t>
            </a:r>
            <a:r>
              <a:rPr lang="en-US" dirty="0" err="1">
                <a:solidFill>
                  <a:prstClr val="black"/>
                </a:solidFill>
              </a:rPr>
              <a:t>puede</a:t>
            </a:r>
            <a:r>
              <a:rPr dirty="0">
                <a:solidFill>
                  <a:prstClr val="black"/>
                </a:solidFill>
              </a:rPr>
              <a:t> </a:t>
            </a:r>
            <a:r>
              <a:rPr lang="en-US" dirty="0" err="1">
                <a:solidFill>
                  <a:prstClr val="black"/>
                </a:solidFill>
              </a:rPr>
              <a:t>llamar</a:t>
            </a:r>
            <a:r>
              <a:rPr dirty="0">
                <a:solidFill>
                  <a:prstClr val="black"/>
                </a:solidFill>
              </a:rPr>
              <a:t> a Medicare para </a:t>
            </a:r>
            <a:r>
              <a:rPr lang="en-US" dirty="0" err="1">
                <a:solidFill>
                  <a:prstClr val="black"/>
                </a:solidFill>
              </a:rPr>
              <a:t>inscribirse</a:t>
            </a:r>
            <a:r>
              <a:rPr dirty="0">
                <a:solidFill>
                  <a:prstClr val="black"/>
                </a:solidFill>
              </a:rPr>
              <a:t> al 1-800-MEDICARE.</a:t>
            </a:r>
          </a:p>
          <a:p>
            <a:pPr marL="119149" indent="-119149">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Los planes </a:t>
            </a:r>
            <a:r>
              <a:rPr lang="en-US" b="1" dirty="0" err="1"/>
              <a:t>deben</a:t>
            </a:r>
            <a:r>
              <a:rPr b="1" dirty="0"/>
              <a:t> </a:t>
            </a:r>
            <a:r>
              <a:rPr lang="en-US" b="1" dirty="0" err="1"/>
              <a:t>procesar</a:t>
            </a:r>
            <a:r>
              <a:rPr b="1" dirty="0"/>
              <a:t> las solicitudes de </a:t>
            </a:r>
            <a:r>
              <a:rPr lang="en-US" b="1" dirty="0" err="1"/>
              <a:t>manera</a:t>
            </a:r>
            <a:r>
              <a:rPr b="1" dirty="0"/>
              <a:t> </a:t>
            </a:r>
            <a:r>
              <a:rPr lang="en-US" b="1" dirty="0" err="1"/>
              <a:t>oportuna</a:t>
            </a:r>
            <a:r>
              <a:rPr b="1" dirty="0"/>
              <a:t>. </a:t>
            </a:r>
            <a:r>
              <a:rPr lang="en-US" dirty="0" err="1"/>
              <a:t>Después</a:t>
            </a:r>
            <a:r>
              <a:rPr dirty="0"/>
              <a:t> de </a:t>
            </a:r>
            <a:r>
              <a:rPr lang="en-US" dirty="0" err="1"/>
              <a:t>que</a:t>
            </a:r>
            <a:r>
              <a:rPr dirty="0"/>
              <a:t> </a:t>
            </a:r>
            <a:r>
              <a:rPr lang="en-US" dirty="0" err="1"/>
              <a:t>presente</a:t>
            </a:r>
            <a:r>
              <a:rPr dirty="0"/>
              <a:t> </a:t>
            </a:r>
            <a:r>
              <a:rPr lang="en-US" dirty="0" err="1"/>
              <a:t>su</a:t>
            </a:r>
            <a:r>
              <a:rPr dirty="0"/>
              <a:t> </a:t>
            </a:r>
            <a:r>
              <a:rPr lang="en-US" dirty="0" err="1"/>
              <a:t>solicitud</a:t>
            </a:r>
            <a:r>
              <a:rPr dirty="0"/>
              <a:t>, </a:t>
            </a:r>
            <a:r>
              <a:rPr lang="en-US" dirty="0" err="1"/>
              <a:t>el</a:t>
            </a:r>
            <a:r>
              <a:rPr dirty="0"/>
              <a:t> plan </a:t>
            </a:r>
            <a:r>
              <a:rPr lang="en-US" dirty="0" err="1"/>
              <a:t>debe</a:t>
            </a:r>
            <a:r>
              <a:rPr dirty="0"/>
              <a:t> </a:t>
            </a:r>
            <a:r>
              <a:rPr lang="en-US" dirty="0" err="1"/>
              <a:t>informarle</a:t>
            </a:r>
            <a:r>
              <a:rPr dirty="0"/>
              <a:t> </a:t>
            </a:r>
            <a:r>
              <a:rPr lang="en-US" dirty="0" err="1"/>
              <a:t>si</a:t>
            </a:r>
            <a:r>
              <a:rPr dirty="0"/>
              <a:t> ha </a:t>
            </a:r>
            <a:r>
              <a:rPr lang="en-US" dirty="0" err="1"/>
              <a:t>aceptado</a:t>
            </a:r>
            <a:r>
              <a:rPr dirty="0"/>
              <a:t> o </a:t>
            </a:r>
            <a:r>
              <a:rPr lang="en-US" dirty="0" err="1"/>
              <a:t>denegado</a:t>
            </a:r>
            <a:r>
              <a:rPr dirty="0"/>
              <a:t> </a:t>
            </a:r>
            <a:r>
              <a:rPr lang="en-US" dirty="0" err="1"/>
              <a:t>su</a:t>
            </a:r>
            <a:r>
              <a:rPr dirty="0"/>
              <a:t> </a:t>
            </a:r>
            <a:r>
              <a:rPr lang="en-US" dirty="0" err="1"/>
              <a:t>solicitud</a:t>
            </a:r>
            <a:r>
              <a:rPr dirty="0"/>
              <a:t>. Los planes no </a:t>
            </a:r>
            <a:r>
              <a:rPr lang="en-US" dirty="0" err="1"/>
              <a:t>pueden</a:t>
            </a:r>
            <a:r>
              <a:rPr dirty="0"/>
              <a:t> </a:t>
            </a:r>
            <a:r>
              <a:rPr lang="en-US" dirty="0" err="1"/>
              <a:t>denegar</a:t>
            </a:r>
            <a:r>
              <a:rPr dirty="0"/>
              <a:t> </a:t>
            </a:r>
            <a:r>
              <a:rPr lang="en-US" dirty="0" err="1"/>
              <a:t>su</a:t>
            </a:r>
            <a:r>
              <a:rPr dirty="0"/>
              <a:t> </a:t>
            </a:r>
            <a:r>
              <a:rPr lang="en-US" dirty="0" err="1"/>
              <a:t>solicitud</a:t>
            </a:r>
            <a:r>
              <a:rPr dirty="0"/>
              <a:t> </a:t>
            </a:r>
            <a:r>
              <a:rPr lang="en-US" dirty="0" err="1"/>
              <a:t>basándose</a:t>
            </a:r>
            <a:r>
              <a:rPr dirty="0"/>
              <a:t> </a:t>
            </a:r>
            <a:r>
              <a:rPr lang="en-US" dirty="0" err="1"/>
              <a:t>en</a:t>
            </a:r>
            <a:r>
              <a:rPr dirty="0"/>
              <a:t> </a:t>
            </a:r>
            <a:r>
              <a:rPr lang="en-US" dirty="0" err="1"/>
              <a:t>su</a:t>
            </a:r>
            <a:r>
              <a:rPr dirty="0"/>
              <a:t> </a:t>
            </a:r>
            <a:r>
              <a:rPr lang="en-US" dirty="0" err="1"/>
              <a:t>estado</a:t>
            </a:r>
            <a:r>
              <a:rPr dirty="0"/>
              <a:t> de </a:t>
            </a:r>
            <a:r>
              <a:rPr lang="en-US" dirty="0" err="1"/>
              <a:t>salud</a:t>
            </a:r>
            <a:r>
              <a:rPr dirty="0"/>
              <a:t> o </a:t>
            </a:r>
            <a:r>
              <a:rPr lang="en-US" dirty="0" err="1"/>
              <a:t>en</a:t>
            </a:r>
            <a:r>
              <a:rPr dirty="0"/>
              <a:t> </a:t>
            </a:r>
            <a:r>
              <a:rPr lang="en-US" dirty="0" err="1"/>
              <a:t>los</a:t>
            </a:r>
            <a:r>
              <a:rPr dirty="0"/>
              <a:t> </a:t>
            </a:r>
            <a:r>
              <a:rPr lang="en-US" dirty="0" err="1"/>
              <a:t>medicamentos</a:t>
            </a:r>
            <a:r>
              <a:rPr dirty="0"/>
              <a:t> </a:t>
            </a:r>
            <a:r>
              <a:rPr lang="en-US" dirty="0" err="1"/>
              <a:t>que</a:t>
            </a:r>
            <a:r>
              <a:rPr dirty="0"/>
              <a:t> </a:t>
            </a:r>
            <a:r>
              <a:rPr lang="en-US" dirty="0" err="1"/>
              <a:t>toma</a:t>
            </a:r>
            <a:r>
              <a:rPr dirty="0"/>
              <a:t>.</a:t>
            </a:r>
          </a:p>
          <a:p>
            <a:pPr marL="0" indent="0">
              <a:spcBef>
                <a:spcPts val="0"/>
              </a:spcBef>
              <a:spcAft>
                <a:spcPts val="600"/>
              </a:spcAft>
              <a:buNone/>
            </a:pPr>
            <a:endParaRPr dirty="0">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pPr>
            <a:endParaRPr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1961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274638"/>
            <a:ext cx="5759450" cy="3240087"/>
          </a:xfrm>
        </p:spPr>
      </p:sp>
      <p:sp>
        <p:nvSpPr>
          <p:cNvPr id="3" name="Notes Placeholder 2"/>
          <p:cNvSpPr>
            <a:spLocks noGrp="1"/>
          </p:cNvSpPr>
          <p:nvPr>
            <p:ph type="body" idx="1"/>
          </p:nvPr>
        </p:nvSpPr>
        <p:spPr>
          <a:xfrm>
            <a:off x="777875" y="3743325"/>
            <a:ext cx="5759450" cy="4982422"/>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600"/>
              </a:spcAft>
              <a:buNone/>
              <a:defRPr>
                <a:latin typeface="Arial" panose="020B0604020202020204" pitchFamily="34" charset="0"/>
                <a:cs typeface="Arial" panose="020B0604020202020204" pitchFamily="34" charset="0"/>
              </a:defRPr>
            </a:pPr>
            <a:r>
              <a:rPr dirty="0">
                <a:solidFill>
                  <a:prstClr val="black"/>
                </a:solidFill>
              </a:rPr>
              <a:t>El Tema 5 </a:t>
            </a:r>
            <a:r>
              <a:rPr dirty="0" err="1">
                <a:solidFill>
                  <a:prstClr val="black"/>
                </a:solidFill>
              </a:rPr>
              <a:t>explica</a:t>
            </a:r>
            <a:r>
              <a:rPr dirty="0">
                <a:solidFill>
                  <a:prstClr val="black"/>
                </a:solidFill>
              </a:rPr>
              <a:t> Medicare Advantage (</a:t>
            </a:r>
            <a:r>
              <a:rPr dirty="0" err="1">
                <a:solidFill>
                  <a:prstClr val="black"/>
                </a:solidFill>
              </a:rPr>
              <a:t>Parte</a:t>
            </a:r>
            <a:r>
              <a:rPr dirty="0">
                <a:solidFill>
                  <a:prstClr val="black"/>
                </a:solidFill>
              </a:rPr>
              <a:t> C), </a:t>
            </a:r>
            <a:r>
              <a:rPr dirty="0" err="1">
                <a:solidFill>
                  <a:prstClr val="black"/>
                </a:solidFill>
              </a:rPr>
              <a:t>los</a:t>
            </a:r>
            <a:r>
              <a:rPr dirty="0">
                <a:solidFill>
                  <a:prstClr val="black"/>
                </a:solidFill>
              </a:rPr>
              <a:t> planes de </a:t>
            </a:r>
            <a:r>
              <a:rPr dirty="0" err="1">
                <a:solidFill>
                  <a:prstClr val="black"/>
                </a:solidFill>
              </a:rPr>
              <a:t>costo</a:t>
            </a:r>
            <a:r>
              <a:rPr dirty="0">
                <a:solidFill>
                  <a:prstClr val="black"/>
                </a:solidFill>
              </a:rPr>
              <a:t> y </a:t>
            </a:r>
            <a:r>
              <a:rPr dirty="0" err="1">
                <a:solidFill>
                  <a:prstClr val="black"/>
                </a:solidFill>
              </a:rPr>
              <a:t>los</a:t>
            </a:r>
            <a:r>
              <a:rPr dirty="0">
                <a:solidFill>
                  <a:prstClr val="black"/>
                </a:solidFill>
              </a:rPr>
              <a:t> </a:t>
            </a:r>
            <a:r>
              <a:rPr lang="en-US" dirty="0" err="1">
                <a:solidFill>
                  <a:prstClr val="black"/>
                </a:solidFill>
              </a:rPr>
              <a:t>Programa</a:t>
            </a:r>
            <a:r>
              <a:rPr lang="en-US" dirty="0">
                <a:solidFill>
                  <a:prstClr val="black"/>
                </a:solidFill>
              </a:rPr>
              <a:t> de Cuidado Integral para </a:t>
            </a:r>
            <a:r>
              <a:rPr lang="en-US" dirty="0" err="1">
                <a:solidFill>
                  <a:prstClr val="black"/>
                </a:solidFill>
              </a:rPr>
              <a:t>Ancianos</a:t>
            </a:r>
            <a:r>
              <a:rPr dirty="0"/>
              <a:t>(PACE)</a:t>
            </a:r>
            <a:r>
              <a:rPr dirty="0">
                <a:solidFill>
                  <a:prstClr val="black"/>
                </a:solidFill>
              </a:rPr>
              <a:t>. </a:t>
            </a:r>
          </a:p>
        </p:txBody>
      </p:sp>
    </p:spTree>
    <p:extLst>
      <p:ext uri="{BB962C8B-B14F-4D97-AF65-F5344CB8AC3E}">
        <p14:creationId xmlns:p14="http://schemas.microsoft.com/office/powerpoint/2010/main" val="204700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54697" y="3677194"/>
            <a:ext cx="5805805"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a:latin typeface="Arial" panose="020B0604020202020204" pitchFamily="34" charset="0"/>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b="1" err="1"/>
              <a:t>Notas</a:t>
            </a:r>
            <a:r>
              <a:rPr b="1"/>
              <a:t> del </a:t>
            </a:r>
            <a:r>
              <a:rPr b="1" err="1"/>
              <a:t>presentador</a:t>
            </a:r>
            <a:endParaRPr b="1"/>
          </a:p>
          <a:p>
            <a:pPr marL="125525" indent="-125525">
              <a:spcBef>
                <a:spcPts val="0"/>
              </a:spcBef>
              <a:spcAft>
                <a:spcPts val="600"/>
              </a:spcAft>
              <a:buFont typeface="Wingdings,Sans-Serif"/>
              <a:buChar char="§"/>
              <a:defRPr>
                <a:latin typeface="Arial" panose="020B0604020202020204" pitchFamily="34" charset="0"/>
                <a:cs typeface="Arial" panose="020B0604020202020204" pitchFamily="34" charset="0"/>
              </a:defRPr>
            </a:pPr>
            <a:r>
              <a:t>El Seguro Social inscribe a la </a:t>
            </a:r>
            <a:r>
              <a:rPr err="1"/>
              <a:t>mayoría</a:t>
            </a:r>
            <a:r>
              <a:t> de las personas </a:t>
            </a:r>
            <a:r>
              <a:rPr err="1"/>
              <a:t>en</a:t>
            </a:r>
            <a:r>
              <a:t> Medicare.</a:t>
            </a:r>
          </a:p>
          <a:p>
            <a:pPr marL="125525" indent="-125525">
              <a:spcBef>
                <a:spcPts val="0"/>
              </a:spcBef>
              <a:spcAft>
                <a:spcPts val="600"/>
              </a:spcAft>
              <a:buFont typeface="Wingdings,Sans-Serif"/>
              <a:buChar char="§"/>
              <a:defRPr>
                <a:latin typeface="Arial" panose="020B0604020202020204" pitchFamily="34" charset="0"/>
                <a:cs typeface="Arial" panose="020B0604020202020204" pitchFamily="34" charset="0"/>
              </a:defRPr>
            </a:pPr>
            <a:r>
              <a:rPr lang="en-US"/>
              <a:t>Junta de Retiro </a:t>
            </a:r>
            <a:r>
              <a:rPr lang="en-US" err="1"/>
              <a:t>Ferroviario</a:t>
            </a:r>
            <a:r>
              <a:rPr lang="en-US"/>
              <a:t> </a:t>
            </a:r>
            <a:r>
              <a:t>(</a:t>
            </a:r>
            <a:r>
              <a:rPr lang="es-ES"/>
              <a:t>RRB, por sus siglas en inglés</a:t>
            </a:r>
            <a:r>
              <a:t>) inscribe tanto a </a:t>
            </a:r>
            <a:r>
              <a:rPr err="1"/>
              <a:t>los</a:t>
            </a:r>
            <a:r>
              <a:t> </a:t>
            </a:r>
            <a:r>
              <a:rPr err="1"/>
              <a:t>jubilados</a:t>
            </a:r>
            <a:r>
              <a:t> </a:t>
            </a:r>
            <a:r>
              <a:rPr err="1"/>
              <a:t>ferroviarios</a:t>
            </a:r>
            <a:r>
              <a:t> </a:t>
            </a:r>
            <a:r>
              <a:rPr err="1"/>
              <a:t>como</a:t>
            </a:r>
            <a:r>
              <a:t> a </a:t>
            </a:r>
            <a:r>
              <a:rPr err="1"/>
              <a:t>los</a:t>
            </a:r>
            <a:r>
              <a:t> </a:t>
            </a:r>
            <a:r>
              <a:rPr err="1"/>
              <a:t>empleados</a:t>
            </a:r>
            <a:r>
              <a:t> </a:t>
            </a:r>
            <a:r>
              <a:rPr err="1"/>
              <a:t>activos</a:t>
            </a:r>
            <a:r>
              <a:t> </a:t>
            </a:r>
            <a:r>
              <a:rPr err="1"/>
              <a:t>en</a:t>
            </a:r>
            <a:r>
              <a:t> Medicare.</a:t>
            </a:r>
          </a:p>
          <a:p>
            <a:pPr marL="125525" indent="-125525">
              <a:spcBef>
                <a:spcPts val="0"/>
              </a:spcBef>
              <a:spcAft>
                <a:spcPts val="600"/>
              </a:spcAft>
              <a:buFont typeface="Wingdings,Sans-Serif"/>
              <a:buChar char="§"/>
              <a:defRPr>
                <a:latin typeface="Arial" panose="020B0604020202020204" pitchFamily="34" charset="0"/>
                <a:cs typeface="Arial" panose="020B0604020202020204" pitchFamily="34" charset="0"/>
              </a:defRPr>
            </a:pPr>
            <a:r>
              <a:t>El Seguro Social y RRB también </a:t>
            </a:r>
            <a:r>
              <a:rPr err="1"/>
              <a:t>determinan</a:t>
            </a:r>
            <a:r>
              <a:t> </a:t>
            </a:r>
            <a:r>
              <a:rPr err="1"/>
              <a:t>los</a:t>
            </a:r>
            <a:r>
              <a:t> </a:t>
            </a:r>
            <a:r>
              <a:rPr lang="en-US" err="1"/>
              <a:t>costos</a:t>
            </a:r>
            <a:r>
              <a:rPr lang="en-US"/>
              <a:t> </a:t>
            </a:r>
            <a:r>
              <a:t>de las </a:t>
            </a:r>
            <a:r>
              <a:rPr err="1"/>
              <a:t>primas</a:t>
            </a:r>
            <a:r>
              <a:t> de la </a:t>
            </a:r>
            <a:r>
              <a:rPr err="1"/>
              <a:t>Parte</a:t>
            </a:r>
            <a:r>
              <a:t> A de Medicare (</a:t>
            </a:r>
            <a:r>
              <a:rPr lang="en-US" err="1"/>
              <a:t>seguro</a:t>
            </a:r>
            <a:r>
              <a:rPr lang="en-US"/>
              <a:t> de hospital</a:t>
            </a:r>
            <a:r>
              <a:t>) (</a:t>
            </a:r>
            <a:r>
              <a:rPr err="1"/>
              <a:t>si</a:t>
            </a:r>
            <a:r>
              <a:t> </a:t>
            </a:r>
            <a:r>
              <a:rPr err="1"/>
              <a:t>tiene</a:t>
            </a:r>
            <a:r>
              <a:t> </a:t>
            </a:r>
            <a:r>
              <a:rPr err="1"/>
              <a:t>que</a:t>
            </a:r>
            <a:r>
              <a:t> </a:t>
            </a:r>
            <a:r>
              <a:rPr err="1"/>
              <a:t>comprarla</a:t>
            </a:r>
            <a:r>
              <a:t>) y de la </a:t>
            </a:r>
            <a:r>
              <a:rPr err="1"/>
              <a:t>Parte</a:t>
            </a:r>
            <a:r>
              <a:t> B de Medicare (</a:t>
            </a:r>
            <a:r>
              <a:rPr err="1"/>
              <a:t>seguro</a:t>
            </a:r>
            <a:r>
              <a:t> </a:t>
            </a:r>
            <a:r>
              <a:rPr err="1"/>
              <a:t>médico</a:t>
            </a:r>
            <a:r>
              <a:t>), las </a:t>
            </a:r>
            <a:r>
              <a:rPr lang="en-US" err="1"/>
              <a:t>multas</a:t>
            </a:r>
            <a:r>
              <a:t> </a:t>
            </a:r>
            <a:r>
              <a:rPr err="1"/>
              <a:t>por</a:t>
            </a:r>
            <a:r>
              <a:t> </a:t>
            </a:r>
            <a:r>
              <a:rPr err="1"/>
              <a:t>inscripción</a:t>
            </a:r>
            <a:r>
              <a:t> </a:t>
            </a:r>
            <a:r>
              <a:rPr err="1"/>
              <a:t>tardía</a:t>
            </a:r>
            <a:r>
              <a:t> (</a:t>
            </a:r>
            <a:r>
              <a:rPr err="1"/>
              <a:t>si</a:t>
            </a:r>
            <a:r>
              <a:t> </a:t>
            </a:r>
            <a:r>
              <a:rPr err="1"/>
              <a:t>corresponde</a:t>
            </a:r>
            <a:r>
              <a:t>) y </a:t>
            </a:r>
            <a:r>
              <a:rPr err="1"/>
              <a:t>los</a:t>
            </a:r>
            <a:r>
              <a:t> </a:t>
            </a:r>
            <a:r>
              <a:rPr err="1"/>
              <a:t>importes</a:t>
            </a:r>
            <a:r>
              <a:t> </a:t>
            </a:r>
            <a:r>
              <a:rPr err="1"/>
              <a:t>mensuales</a:t>
            </a:r>
            <a:r>
              <a:t> de </a:t>
            </a:r>
            <a:r>
              <a:rPr err="1"/>
              <a:t>ajuste</a:t>
            </a:r>
            <a:r>
              <a:t> </a:t>
            </a:r>
            <a:r>
              <a:rPr err="1"/>
              <a:t>relacionados</a:t>
            </a:r>
            <a:r>
              <a:t> con </a:t>
            </a:r>
            <a:r>
              <a:rPr err="1"/>
              <a:t>los</a:t>
            </a:r>
            <a:r>
              <a:t> </a:t>
            </a:r>
            <a:r>
              <a:rPr err="1"/>
              <a:t>ingresos</a:t>
            </a:r>
            <a:r>
              <a:t> (IRMAA).</a:t>
            </a:r>
          </a:p>
          <a:p>
            <a:pPr marL="125525" indent="-125525">
              <a:spcBef>
                <a:spcPts val="0"/>
              </a:spcBef>
              <a:spcAft>
                <a:spcPts val="600"/>
              </a:spcAft>
              <a:buFont typeface="Wingdings,Sans-Serif"/>
              <a:buChar char="§"/>
              <a:defRPr>
                <a:latin typeface="Arial" panose="020B0604020202020204" pitchFamily="34" charset="0"/>
                <a:cs typeface="Arial" panose="020B0604020202020204" pitchFamily="34" charset="0"/>
              </a:defRPr>
            </a:pPr>
            <a:r>
              <a:rPr lang="es-ES"/>
              <a:t>Oficina de Administración de Personal (OPM) </a:t>
            </a:r>
            <a:r>
              <a:rPr lang="en-US" err="1"/>
              <a:t>administra</a:t>
            </a:r>
            <a:r>
              <a:t> las </a:t>
            </a:r>
            <a:r>
              <a:rPr err="1"/>
              <a:t>primas</a:t>
            </a:r>
            <a:r>
              <a:t> de </a:t>
            </a:r>
            <a:r>
              <a:rPr err="1"/>
              <a:t>los</a:t>
            </a:r>
            <a:r>
              <a:t> </a:t>
            </a:r>
            <a:r>
              <a:rPr err="1"/>
              <a:t>jubilados</a:t>
            </a:r>
            <a:r>
              <a:t> federales. </a:t>
            </a:r>
          </a:p>
          <a:p>
            <a:pPr marL="125525" indent="-125525">
              <a:spcBef>
                <a:spcPts val="0"/>
              </a:spcBef>
              <a:spcAft>
                <a:spcPts val="600"/>
              </a:spcAft>
              <a:buFont typeface="Wingdings,Sans-Serif"/>
              <a:buChar char="§"/>
              <a:defRPr>
                <a:latin typeface="Arial" panose="020B0604020202020204" pitchFamily="34" charset="0"/>
                <a:cs typeface="Arial" panose="020B0604020202020204" pitchFamily="34" charset="0"/>
              </a:defRPr>
            </a:pPr>
            <a:r>
              <a:t>Los Centros de </a:t>
            </a:r>
            <a:r>
              <a:rPr err="1"/>
              <a:t>Servicios</a:t>
            </a:r>
            <a:r>
              <a:t> de Medicare y Medicaid (CMS) </a:t>
            </a:r>
            <a:r>
              <a:rPr err="1"/>
              <a:t>establecen</a:t>
            </a:r>
            <a:r>
              <a:t> las </a:t>
            </a:r>
            <a:r>
              <a:rPr err="1"/>
              <a:t>políticas</a:t>
            </a:r>
            <a:r>
              <a:t> de Medicare y </a:t>
            </a:r>
            <a:r>
              <a:rPr err="1"/>
              <a:t>determinan</a:t>
            </a:r>
            <a:r>
              <a:t> la </a:t>
            </a:r>
            <a:r>
              <a:rPr err="1"/>
              <a:t>elegibilidad</a:t>
            </a:r>
            <a:r>
              <a:t> de </a:t>
            </a:r>
            <a:r>
              <a:rPr err="1"/>
              <a:t>una</a:t>
            </a:r>
            <a:r>
              <a:t> persona para </a:t>
            </a:r>
            <a:r>
              <a:rPr err="1"/>
              <a:t>los</a:t>
            </a:r>
            <a:r>
              <a:t> </a:t>
            </a:r>
            <a:r>
              <a:rPr err="1"/>
              <a:t>beneficios</a:t>
            </a:r>
            <a:r>
              <a:t> </a:t>
            </a:r>
            <a:r>
              <a:rPr err="1"/>
              <a:t>en</a:t>
            </a:r>
            <a:r>
              <a:t> consulta con </a:t>
            </a:r>
            <a:r>
              <a:rPr err="1"/>
              <a:t>el</a:t>
            </a:r>
            <a:r>
              <a:t> Seguro Social. CMS también </a:t>
            </a:r>
            <a:r>
              <a:rPr err="1"/>
              <a:t>administra</a:t>
            </a:r>
            <a:r>
              <a:t> la </a:t>
            </a:r>
            <a:r>
              <a:rPr err="1"/>
              <a:t>cobertura</a:t>
            </a:r>
            <a:r>
              <a:t>, </a:t>
            </a:r>
            <a:r>
              <a:rPr err="1"/>
              <a:t>los</a:t>
            </a:r>
            <a:r>
              <a:t> </a:t>
            </a:r>
            <a:r>
              <a:rPr err="1"/>
              <a:t>beneficios</a:t>
            </a:r>
            <a:r>
              <a:t> y </a:t>
            </a:r>
            <a:r>
              <a:rPr err="1"/>
              <a:t>los</a:t>
            </a:r>
            <a:r>
              <a:t> </a:t>
            </a:r>
            <a:r>
              <a:rPr err="1"/>
              <a:t>pagos</a:t>
            </a:r>
            <a:r>
              <a:t> de Medicare.</a:t>
            </a:r>
          </a:p>
        </p:txBody>
      </p:sp>
    </p:spTree>
    <p:extLst>
      <p:ext uri="{BB962C8B-B14F-4D97-AF65-F5344CB8AC3E}">
        <p14:creationId xmlns:p14="http://schemas.microsoft.com/office/powerpoint/2010/main" val="21789810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1100"/>
            <a:ext cx="5759450" cy="5023697"/>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rPr dirty="0"/>
              <a:t>Al final de </a:t>
            </a:r>
            <a:r>
              <a:rPr dirty="0" err="1"/>
              <a:t>este</a:t>
            </a:r>
            <a:r>
              <a:rPr dirty="0"/>
              <a:t> </a:t>
            </a:r>
            <a:r>
              <a:rPr dirty="0" err="1"/>
              <a:t>tema</a:t>
            </a:r>
            <a:r>
              <a:rPr dirty="0"/>
              <a:t>, </a:t>
            </a:r>
            <a:r>
              <a:rPr dirty="0" err="1"/>
              <a:t>podrá</a:t>
            </a:r>
            <a:r>
              <a:rPr dirty="0"/>
              <a:t>:</a:t>
            </a:r>
            <a:endParaRPr b="0" dirty="0">
              <a:solidFill>
                <a:prstClr val="black"/>
              </a:solidFill>
              <a:latin typeface="Arial" panose="020B0604020202020204" pitchFamily="34" charset="0"/>
              <a:cs typeface="Arial" panose="020B0604020202020204" pitchFamily="34" charset="0"/>
            </a:endParaRPr>
          </a:p>
          <a:p>
            <a:pPr marL="125525" indent="-125525">
              <a:spcBef>
                <a:spcPts val="0"/>
              </a:spcBef>
              <a:spcAft>
                <a:spcPts val="600"/>
              </a:spcAft>
              <a:defRPr>
                <a:latin typeface="Arial" panose="020B0604020202020204" pitchFamily="34" charset="0"/>
                <a:cs typeface="Arial" panose="020B0604020202020204" pitchFamily="34" charset="0"/>
              </a:defRPr>
            </a:pPr>
            <a:r>
              <a:rPr dirty="0" err="1">
                <a:solidFill>
                  <a:prstClr val="black"/>
                </a:solidFill>
              </a:rPr>
              <a:t>Explicar</a:t>
            </a:r>
            <a:r>
              <a:rPr dirty="0"/>
              <a:t> </a:t>
            </a:r>
            <a:r>
              <a:rPr dirty="0" err="1"/>
              <a:t>los</a:t>
            </a:r>
            <a:r>
              <a:rPr dirty="0"/>
              <a:t> planes Medicare Advantage y </a:t>
            </a:r>
            <a:r>
              <a:rPr dirty="0" err="1"/>
              <a:t>cómo</a:t>
            </a:r>
            <a:r>
              <a:rPr dirty="0"/>
              <a:t> </a:t>
            </a:r>
            <a:r>
              <a:rPr dirty="0" err="1"/>
              <a:t>funcionan</a:t>
            </a:r>
            <a:endParaRPr dirty="0"/>
          </a:p>
          <a:p>
            <a:pPr marL="125525" indent="-125525">
              <a:spcBef>
                <a:spcPts val="0"/>
              </a:spcBef>
              <a:spcAft>
                <a:spcPts val="600"/>
              </a:spcAft>
              <a:defRPr>
                <a:latin typeface="Arial" panose="020B0604020202020204" pitchFamily="34" charset="0"/>
                <a:cs typeface="Arial" panose="020B0604020202020204" pitchFamily="34" charset="0"/>
              </a:defRPr>
            </a:pPr>
            <a:r>
              <a:rPr dirty="0" err="1"/>
              <a:t>Analizar</a:t>
            </a:r>
            <a:r>
              <a:rPr dirty="0"/>
              <a:t> </a:t>
            </a:r>
            <a:r>
              <a:rPr dirty="0" err="1"/>
              <a:t>qué</a:t>
            </a:r>
            <a:r>
              <a:rPr dirty="0"/>
              <a:t> </a:t>
            </a:r>
            <a:r>
              <a:rPr dirty="0" err="1"/>
              <a:t>considerar</a:t>
            </a:r>
            <a:r>
              <a:rPr dirty="0"/>
              <a:t> al </a:t>
            </a:r>
            <a:r>
              <a:rPr dirty="0" err="1"/>
              <a:t>decidir</a:t>
            </a:r>
            <a:r>
              <a:rPr dirty="0"/>
              <a:t> </a:t>
            </a:r>
            <a:r>
              <a:rPr dirty="0" err="1"/>
              <a:t>si</a:t>
            </a:r>
            <a:r>
              <a:rPr dirty="0"/>
              <a:t> </a:t>
            </a:r>
            <a:r>
              <a:rPr dirty="0" err="1"/>
              <a:t>inscribirse</a:t>
            </a:r>
            <a:r>
              <a:rPr dirty="0"/>
              <a:t> </a:t>
            </a:r>
            <a:r>
              <a:rPr dirty="0" err="1"/>
              <a:t>en</a:t>
            </a:r>
            <a:r>
              <a:rPr dirty="0"/>
              <a:t> un plan Medicare Advantage, </a:t>
            </a:r>
            <a:r>
              <a:rPr dirty="0" err="1"/>
              <a:t>como</a:t>
            </a:r>
            <a:r>
              <a:rPr dirty="0"/>
              <a:t> la </a:t>
            </a:r>
            <a:r>
              <a:rPr dirty="0" err="1"/>
              <a:t>cobertura</a:t>
            </a:r>
            <a:r>
              <a:rPr dirty="0"/>
              <a:t> y </a:t>
            </a:r>
            <a:r>
              <a:rPr dirty="0" err="1"/>
              <a:t>los</a:t>
            </a:r>
            <a:r>
              <a:rPr dirty="0"/>
              <a:t> </a:t>
            </a:r>
            <a:r>
              <a:rPr dirty="0" err="1"/>
              <a:t>costos</a:t>
            </a:r>
            <a:endParaRPr dirty="0"/>
          </a:p>
          <a:p>
            <a:pPr marL="125525" indent="-125525">
              <a:spcBef>
                <a:spcPts val="0"/>
              </a:spcBef>
              <a:spcAft>
                <a:spcPts val="600"/>
              </a:spcAft>
              <a:defRPr>
                <a:latin typeface="Arial" panose="020B0604020202020204" pitchFamily="34" charset="0"/>
                <a:cs typeface="Arial" panose="020B0604020202020204" pitchFamily="34" charset="0"/>
              </a:defRPr>
            </a:pPr>
            <a:r>
              <a:rPr dirty="0" err="1"/>
              <a:t>Explicar</a:t>
            </a:r>
            <a:r>
              <a:rPr dirty="0"/>
              <a:t> </a:t>
            </a:r>
            <a:r>
              <a:rPr dirty="0" err="1"/>
              <a:t>quién</a:t>
            </a:r>
            <a:r>
              <a:rPr dirty="0"/>
              <a:t> </a:t>
            </a:r>
            <a:r>
              <a:rPr dirty="0" err="1"/>
              <a:t>puede</a:t>
            </a:r>
            <a:r>
              <a:rPr dirty="0"/>
              <a:t> </a:t>
            </a:r>
            <a:r>
              <a:rPr dirty="0" err="1"/>
              <a:t>unirse</a:t>
            </a:r>
            <a:r>
              <a:rPr dirty="0"/>
              <a:t> a un plan, y </a:t>
            </a:r>
            <a:r>
              <a:rPr dirty="0" err="1"/>
              <a:t>cuándo</a:t>
            </a:r>
            <a:r>
              <a:rPr dirty="0"/>
              <a:t> y </a:t>
            </a:r>
            <a:r>
              <a:rPr dirty="0" err="1"/>
              <a:t>cómo</a:t>
            </a:r>
            <a:r>
              <a:rPr dirty="0"/>
              <a:t> </a:t>
            </a:r>
            <a:r>
              <a:rPr dirty="0" err="1"/>
              <a:t>unirse</a:t>
            </a:r>
            <a:endParaRPr dirty="0"/>
          </a:p>
          <a:p>
            <a:pPr marL="125525" indent="-125525">
              <a:spcBef>
                <a:spcPts val="0"/>
              </a:spcBef>
              <a:spcAft>
                <a:spcPts val="600"/>
              </a:spcAft>
              <a:defRPr>
                <a:latin typeface="Arial" panose="020B0604020202020204" pitchFamily="34" charset="0"/>
                <a:cs typeface="Arial" panose="020B0604020202020204" pitchFamily="34" charset="0"/>
              </a:defRPr>
            </a:pPr>
            <a:r>
              <a:rPr dirty="0" err="1"/>
              <a:t>Explicar</a:t>
            </a:r>
            <a:r>
              <a:rPr dirty="0"/>
              <a:t> la </a:t>
            </a:r>
            <a:r>
              <a:rPr dirty="0" err="1"/>
              <a:t>diferencia</a:t>
            </a:r>
            <a:r>
              <a:rPr dirty="0"/>
              <a:t> entre </a:t>
            </a:r>
            <a:r>
              <a:rPr dirty="0" err="1"/>
              <a:t>los</a:t>
            </a:r>
            <a:r>
              <a:rPr dirty="0"/>
              <a:t> planes Medicare Advantage y las </a:t>
            </a:r>
            <a:r>
              <a:rPr dirty="0" err="1"/>
              <a:t>pólizas</a:t>
            </a:r>
            <a:r>
              <a:rPr dirty="0"/>
              <a:t> de </a:t>
            </a:r>
            <a:r>
              <a:rPr dirty="0" err="1"/>
              <a:t>seguro</a:t>
            </a:r>
            <a:r>
              <a:rPr dirty="0"/>
              <a:t> </a:t>
            </a:r>
            <a:r>
              <a:rPr dirty="0" err="1"/>
              <a:t>suplementario</a:t>
            </a:r>
            <a:r>
              <a:rPr dirty="0"/>
              <a:t> de Medicare (Medigap)</a:t>
            </a:r>
          </a:p>
          <a:p>
            <a:pPr marL="125525" indent="-125525" defTabSz="966612">
              <a:spcBef>
                <a:spcPts val="0"/>
              </a:spcBef>
              <a:spcAft>
                <a:spcPts val="600"/>
              </a:spcAft>
              <a:defRPr>
                <a:latin typeface="Arial" panose="020B0604020202020204" pitchFamily="34" charset="0"/>
                <a:cs typeface="Arial" panose="020B0604020202020204" pitchFamily="34" charset="0"/>
              </a:defRPr>
            </a:pPr>
            <a:r>
              <a:rPr dirty="0" err="1"/>
              <a:t>Describir</a:t>
            </a:r>
            <a:r>
              <a:rPr dirty="0"/>
              <a:t> </a:t>
            </a:r>
            <a:r>
              <a:rPr dirty="0" err="1"/>
              <a:t>otros</a:t>
            </a:r>
            <a:r>
              <a:rPr dirty="0"/>
              <a:t> </a:t>
            </a:r>
            <a:r>
              <a:rPr dirty="0" err="1"/>
              <a:t>tipos</a:t>
            </a:r>
            <a:r>
              <a:rPr dirty="0"/>
              <a:t> de planes de </a:t>
            </a:r>
            <a:r>
              <a:rPr dirty="0" err="1"/>
              <a:t>salud</a:t>
            </a:r>
            <a:r>
              <a:rPr dirty="0"/>
              <a:t> de Medicare, </a:t>
            </a:r>
            <a:r>
              <a:rPr dirty="0" err="1"/>
              <a:t>como</a:t>
            </a:r>
            <a:r>
              <a:rPr dirty="0"/>
              <a:t> </a:t>
            </a:r>
            <a:r>
              <a:rPr dirty="0" err="1"/>
              <a:t>los</a:t>
            </a:r>
            <a:r>
              <a:rPr dirty="0"/>
              <a:t> planes de </a:t>
            </a:r>
            <a:r>
              <a:rPr dirty="0" err="1"/>
              <a:t>costos</a:t>
            </a:r>
            <a:r>
              <a:rPr dirty="0"/>
              <a:t> de Medicare y </a:t>
            </a:r>
            <a:r>
              <a:rPr dirty="0" err="1"/>
              <a:t>los</a:t>
            </a:r>
            <a:r>
              <a:rPr dirty="0"/>
              <a:t> </a:t>
            </a:r>
            <a:r>
              <a:rPr lang="en-US" dirty="0" err="1"/>
              <a:t>Programa</a:t>
            </a:r>
            <a:r>
              <a:rPr lang="en-US" dirty="0"/>
              <a:t> de Cuidado Integral para </a:t>
            </a:r>
            <a:r>
              <a:rPr lang="en-US" dirty="0" err="1"/>
              <a:t>Ancianos</a:t>
            </a:r>
            <a:r>
              <a:rPr dirty="0"/>
              <a:t>(PACE) </a:t>
            </a:r>
            <a:r>
              <a:rPr dirty="0" err="1"/>
              <a:t>que</a:t>
            </a:r>
            <a:r>
              <a:rPr dirty="0"/>
              <a:t> </a:t>
            </a:r>
            <a:r>
              <a:rPr dirty="0" err="1"/>
              <a:t>pueden</a:t>
            </a:r>
            <a:r>
              <a:rPr dirty="0"/>
              <a:t> </a:t>
            </a:r>
            <a:r>
              <a:rPr dirty="0" err="1"/>
              <a:t>estar</a:t>
            </a:r>
            <a:r>
              <a:rPr dirty="0"/>
              <a:t> </a:t>
            </a:r>
            <a:r>
              <a:rPr dirty="0" err="1"/>
              <a:t>disponibles</a:t>
            </a:r>
            <a:endParaRPr dirty="0"/>
          </a:p>
        </p:txBody>
      </p:sp>
    </p:spTree>
    <p:extLst>
      <p:ext uri="{BB962C8B-B14F-4D97-AF65-F5344CB8AC3E}">
        <p14:creationId xmlns:p14="http://schemas.microsoft.com/office/powerpoint/2010/main" val="3876710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08400"/>
            <a:ext cx="5759450" cy="5017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err="1"/>
              <a:t>Notas</a:t>
            </a:r>
            <a:r>
              <a:t> del </a:t>
            </a:r>
            <a:r>
              <a:rPr err="1"/>
              <a:t>presentador</a:t>
            </a:r>
            <a:endParaRPr/>
          </a:p>
          <a:p>
            <a:pPr marL="119149" indent="-119149">
              <a:spcBef>
                <a:spcPts val="0"/>
              </a:spcBef>
              <a:spcAft>
                <a:spcPts val="600"/>
              </a:spcAft>
              <a:defRPr>
                <a:latin typeface="Arial" panose="020B0604020202020204" pitchFamily="34" charset="0"/>
                <a:cs typeface="Arial" panose="020B0604020202020204" pitchFamily="34" charset="0"/>
              </a:defRPr>
            </a:pPr>
            <a:r>
              <a:rPr b="1">
                <a:solidFill>
                  <a:prstClr val="black"/>
                </a:solidFill>
              </a:rPr>
              <a:t>Un plan Medicare Advantage es </a:t>
            </a:r>
            <a:r>
              <a:rPr b="1" err="1">
                <a:solidFill>
                  <a:prstClr val="black"/>
                </a:solidFill>
              </a:rPr>
              <a:t>otra</a:t>
            </a:r>
            <a:r>
              <a:rPr b="1">
                <a:solidFill>
                  <a:prstClr val="black"/>
                </a:solidFill>
              </a:rPr>
              <a:t> forma (</a:t>
            </a:r>
            <a:r>
              <a:rPr b="1" err="1">
                <a:solidFill>
                  <a:prstClr val="black"/>
                </a:solidFill>
              </a:rPr>
              <a:t>distinta</a:t>
            </a:r>
            <a:r>
              <a:rPr b="1">
                <a:solidFill>
                  <a:prstClr val="black"/>
                </a:solidFill>
              </a:rPr>
              <a:t> de </a:t>
            </a:r>
            <a:r>
              <a:rPr lang="en-US" b="1">
                <a:solidFill>
                  <a:prstClr val="black"/>
                </a:solidFill>
              </a:rPr>
              <a:t>Medicare Original</a:t>
            </a:r>
            <a:r>
              <a:rPr b="1">
                <a:solidFill>
                  <a:prstClr val="black"/>
                </a:solidFill>
              </a:rPr>
              <a:t>) de </a:t>
            </a:r>
            <a:r>
              <a:rPr b="1" err="1">
                <a:solidFill>
                  <a:prstClr val="black"/>
                </a:solidFill>
              </a:rPr>
              <a:t>obtener</a:t>
            </a:r>
            <a:r>
              <a:rPr b="1">
                <a:solidFill>
                  <a:prstClr val="black"/>
                </a:solidFill>
              </a:rPr>
              <a:t> </a:t>
            </a:r>
            <a:r>
              <a:rPr b="1" err="1">
                <a:solidFill>
                  <a:prstClr val="black"/>
                </a:solidFill>
              </a:rPr>
              <a:t>su</a:t>
            </a:r>
            <a:r>
              <a:rPr b="1">
                <a:solidFill>
                  <a:prstClr val="black"/>
                </a:solidFill>
              </a:rPr>
              <a:t> </a:t>
            </a:r>
            <a:r>
              <a:rPr b="1" err="1">
                <a:solidFill>
                  <a:prstClr val="black"/>
                </a:solidFill>
              </a:rPr>
              <a:t>cobertura</a:t>
            </a:r>
            <a:r>
              <a:rPr b="1">
                <a:solidFill>
                  <a:prstClr val="black"/>
                </a:solidFill>
              </a:rPr>
              <a:t> de la </a:t>
            </a:r>
            <a:r>
              <a:rPr b="1" err="1">
                <a:solidFill>
                  <a:prstClr val="black"/>
                </a:solidFill>
              </a:rPr>
              <a:t>Parte</a:t>
            </a:r>
            <a:r>
              <a:rPr b="1">
                <a:solidFill>
                  <a:prstClr val="black"/>
                </a:solidFill>
              </a:rPr>
              <a:t> A de Medicare (</a:t>
            </a:r>
            <a:r>
              <a:rPr lang="en-US" b="1" err="1">
                <a:solidFill>
                  <a:prstClr val="black"/>
                </a:solidFill>
              </a:rPr>
              <a:t>seguro</a:t>
            </a:r>
            <a:r>
              <a:rPr lang="en-US" b="1">
                <a:solidFill>
                  <a:prstClr val="black"/>
                </a:solidFill>
              </a:rPr>
              <a:t> de hospital</a:t>
            </a:r>
            <a:r>
              <a:rPr b="1">
                <a:solidFill>
                  <a:prstClr val="black"/>
                </a:solidFill>
              </a:rPr>
              <a:t>) y la </a:t>
            </a:r>
            <a:r>
              <a:rPr b="1" err="1">
                <a:solidFill>
                  <a:prstClr val="black"/>
                </a:solidFill>
              </a:rPr>
              <a:t>Parte</a:t>
            </a:r>
            <a:r>
              <a:rPr b="1">
                <a:solidFill>
                  <a:prstClr val="black"/>
                </a:solidFill>
              </a:rPr>
              <a:t> B (</a:t>
            </a:r>
            <a:r>
              <a:rPr b="1" err="1">
                <a:solidFill>
                  <a:prstClr val="black"/>
                </a:solidFill>
              </a:rPr>
              <a:t>seguro</a:t>
            </a:r>
            <a:r>
              <a:rPr b="1">
                <a:solidFill>
                  <a:prstClr val="black"/>
                </a:solidFill>
              </a:rPr>
              <a:t> </a:t>
            </a:r>
            <a:r>
              <a:rPr b="1" err="1">
                <a:solidFill>
                  <a:prstClr val="black"/>
                </a:solidFill>
              </a:rPr>
              <a:t>médico</a:t>
            </a:r>
            <a:r>
              <a:rPr b="1">
                <a:solidFill>
                  <a:prstClr val="black"/>
                </a:solidFill>
              </a:rPr>
              <a:t>). </a:t>
            </a:r>
            <a:r>
              <a:rPr>
                <a:solidFill>
                  <a:prstClr val="black"/>
                </a:solidFill>
              </a:rPr>
              <a:t>Los planes, a </a:t>
            </a:r>
            <a:r>
              <a:rPr err="1">
                <a:solidFill>
                  <a:prstClr val="black"/>
                </a:solidFill>
              </a:rPr>
              <a:t>veces</a:t>
            </a:r>
            <a:r>
              <a:rPr>
                <a:solidFill>
                  <a:prstClr val="black"/>
                </a:solidFill>
              </a:rPr>
              <a:t> </a:t>
            </a:r>
            <a:r>
              <a:rPr err="1">
                <a:solidFill>
                  <a:prstClr val="black"/>
                </a:solidFill>
              </a:rPr>
              <a:t>llamados</a:t>
            </a:r>
            <a:r>
              <a:rPr>
                <a:solidFill>
                  <a:prstClr val="black"/>
                </a:solidFill>
              </a:rPr>
              <a:t> “</a:t>
            </a:r>
            <a:r>
              <a:rPr err="1">
                <a:solidFill>
                  <a:prstClr val="black"/>
                </a:solidFill>
              </a:rPr>
              <a:t>Parte</a:t>
            </a:r>
            <a:r>
              <a:rPr>
                <a:solidFill>
                  <a:prstClr val="black"/>
                </a:solidFill>
              </a:rPr>
              <a:t> C”, son </a:t>
            </a:r>
            <a:r>
              <a:rPr err="1">
                <a:solidFill>
                  <a:prstClr val="black"/>
                </a:solidFill>
              </a:rPr>
              <a:t>ofrecidos</a:t>
            </a:r>
            <a:r>
              <a:rPr>
                <a:solidFill>
                  <a:prstClr val="black"/>
                </a:solidFill>
              </a:rPr>
              <a:t> </a:t>
            </a:r>
            <a:r>
              <a:rPr err="1">
                <a:solidFill>
                  <a:prstClr val="black"/>
                </a:solidFill>
              </a:rPr>
              <a:t>por</a:t>
            </a:r>
            <a:r>
              <a:rPr>
                <a:solidFill>
                  <a:prstClr val="black"/>
                </a:solidFill>
              </a:rPr>
              <a:t> </a:t>
            </a:r>
            <a:r>
              <a:rPr err="1">
                <a:solidFill>
                  <a:prstClr val="black"/>
                </a:solidFill>
              </a:rPr>
              <a:t>compañías</a:t>
            </a:r>
            <a:r>
              <a:rPr>
                <a:solidFill>
                  <a:prstClr val="black"/>
                </a:solidFill>
              </a:rPr>
              <a:t> </a:t>
            </a:r>
            <a:r>
              <a:rPr err="1">
                <a:solidFill>
                  <a:prstClr val="black"/>
                </a:solidFill>
              </a:rPr>
              <a:t>privadas</a:t>
            </a:r>
            <a:r>
              <a:rPr>
                <a:solidFill>
                  <a:prstClr val="black"/>
                </a:solidFill>
              </a:rPr>
              <a:t> </a:t>
            </a:r>
            <a:r>
              <a:rPr err="1">
                <a:solidFill>
                  <a:prstClr val="black"/>
                </a:solidFill>
              </a:rPr>
              <a:t>aprobadas</a:t>
            </a:r>
            <a:r>
              <a:rPr>
                <a:solidFill>
                  <a:prstClr val="black"/>
                </a:solidFill>
              </a:rPr>
              <a:t> </a:t>
            </a:r>
            <a:r>
              <a:rPr err="1">
                <a:solidFill>
                  <a:prstClr val="black"/>
                </a:solidFill>
              </a:rPr>
              <a:t>por</a:t>
            </a:r>
            <a:r>
              <a:rPr>
                <a:solidFill>
                  <a:prstClr val="black"/>
                </a:solidFill>
              </a:rPr>
              <a:t> Medicare </a:t>
            </a:r>
            <a:r>
              <a:rPr err="1">
                <a:solidFill>
                  <a:prstClr val="black"/>
                </a:solidFill>
              </a:rPr>
              <a:t>que</a:t>
            </a:r>
            <a:r>
              <a:rPr>
                <a:solidFill>
                  <a:prstClr val="black"/>
                </a:solidFill>
              </a:rPr>
              <a:t> </a:t>
            </a:r>
            <a:r>
              <a:rPr err="1">
                <a:solidFill>
                  <a:prstClr val="black"/>
                </a:solidFill>
              </a:rPr>
              <a:t>deben</a:t>
            </a:r>
            <a:r>
              <a:rPr>
                <a:solidFill>
                  <a:prstClr val="black"/>
                </a:solidFill>
              </a:rPr>
              <a:t> </a:t>
            </a:r>
            <a:r>
              <a:rPr err="1">
                <a:solidFill>
                  <a:prstClr val="black"/>
                </a:solidFill>
              </a:rPr>
              <a:t>seguir</a:t>
            </a:r>
            <a:r>
              <a:rPr>
                <a:solidFill>
                  <a:prstClr val="black"/>
                </a:solidFill>
              </a:rPr>
              <a:t> las </a:t>
            </a:r>
            <a:r>
              <a:rPr err="1">
                <a:solidFill>
                  <a:prstClr val="black"/>
                </a:solidFill>
              </a:rPr>
              <a:t>reglas</a:t>
            </a:r>
            <a:r>
              <a:rPr>
                <a:solidFill>
                  <a:prstClr val="black"/>
                </a:solidFill>
              </a:rPr>
              <a:t> </a:t>
            </a:r>
            <a:r>
              <a:rPr err="1">
                <a:solidFill>
                  <a:prstClr val="black"/>
                </a:solidFill>
              </a:rPr>
              <a:t>establecidas</a:t>
            </a:r>
            <a:r>
              <a:rPr>
                <a:solidFill>
                  <a:prstClr val="black"/>
                </a:solidFill>
              </a:rPr>
              <a:t> </a:t>
            </a:r>
            <a:r>
              <a:rPr err="1">
                <a:solidFill>
                  <a:prstClr val="black"/>
                </a:solidFill>
              </a:rPr>
              <a:t>por</a:t>
            </a:r>
            <a:r>
              <a:rPr>
                <a:solidFill>
                  <a:prstClr val="black"/>
                </a:solidFill>
              </a:rPr>
              <a:t> Medicare. Si se inscribe </a:t>
            </a:r>
            <a:r>
              <a:rPr err="1">
                <a:solidFill>
                  <a:prstClr val="black"/>
                </a:solidFill>
              </a:rPr>
              <a:t>en</a:t>
            </a:r>
            <a:r>
              <a:rPr>
                <a:solidFill>
                  <a:prstClr val="black"/>
                </a:solidFill>
              </a:rPr>
              <a:t> un plan Medicare Advantage, </a:t>
            </a:r>
            <a:r>
              <a:rPr err="1">
                <a:solidFill>
                  <a:prstClr val="black"/>
                </a:solidFill>
              </a:rPr>
              <a:t>seguirá</a:t>
            </a:r>
            <a:r>
              <a:rPr>
                <a:solidFill>
                  <a:prstClr val="black"/>
                </a:solidFill>
              </a:rPr>
              <a:t> </a:t>
            </a:r>
            <a:r>
              <a:rPr err="1">
                <a:solidFill>
                  <a:prstClr val="black"/>
                </a:solidFill>
              </a:rPr>
              <a:t>teniendo</a:t>
            </a:r>
            <a:r>
              <a:rPr>
                <a:solidFill>
                  <a:prstClr val="black"/>
                </a:solidFill>
              </a:rPr>
              <a:t> Medicare, </a:t>
            </a:r>
            <a:r>
              <a:rPr err="1">
                <a:solidFill>
                  <a:prstClr val="black"/>
                </a:solidFill>
              </a:rPr>
              <a:t>pero</a:t>
            </a:r>
            <a:r>
              <a:rPr>
                <a:solidFill>
                  <a:prstClr val="black"/>
                </a:solidFill>
              </a:rPr>
              <a:t> </a:t>
            </a:r>
            <a:r>
              <a:rPr err="1">
                <a:solidFill>
                  <a:prstClr val="black"/>
                </a:solidFill>
              </a:rPr>
              <a:t>obtendrá</a:t>
            </a:r>
            <a:r>
              <a:rPr>
                <a:solidFill>
                  <a:prstClr val="black"/>
                </a:solidFill>
              </a:rPr>
              <a:t> la mayor </a:t>
            </a:r>
            <a:r>
              <a:rPr err="1">
                <a:solidFill>
                  <a:prstClr val="black"/>
                </a:solidFill>
              </a:rPr>
              <a:t>parte</a:t>
            </a:r>
            <a:r>
              <a:rPr>
                <a:solidFill>
                  <a:prstClr val="black"/>
                </a:solidFill>
              </a:rPr>
              <a:t> de </a:t>
            </a:r>
            <a:r>
              <a:rPr err="1">
                <a:solidFill>
                  <a:prstClr val="black"/>
                </a:solidFill>
              </a:rPr>
              <a:t>su</a:t>
            </a:r>
            <a:r>
              <a:rPr>
                <a:solidFill>
                  <a:prstClr val="black"/>
                </a:solidFill>
              </a:rPr>
              <a:t> </a:t>
            </a:r>
            <a:r>
              <a:rPr err="1">
                <a:solidFill>
                  <a:prstClr val="black"/>
                </a:solidFill>
              </a:rPr>
              <a:t>cobertura</a:t>
            </a:r>
            <a:r>
              <a:rPr>
                <a:solidFill>
                  <a:prstClr val="black"/>
                </a:solidFill>
              </a:rPr>
              <a:t> de la </a:t>
            </a:r>
            <a:r>
              <a:rPr err="1">
                <a:solidFill>
                  <a:prstClr val="black"/>
                </a:solidFill>
              </a:rPr>
              <a:t>Parte</a:t>
            </a:r>
            <a:r>
              <a:rPr>
                <a:solidFill>
                  <a:prstClr val="black"/>
                </a:solidFill>
              </a:rPr>
              <a:t> A y la </a:t>
            </a:r>
            <a:r>
              <a:rPr err="1">
                <a:solidFill>
                  <a:prstClr val="black"/>
                </a:solidFill>
              </a:rPr>
              <a:t>Parte</a:t>
            </a:r>
            <a:r>
              <a:rPr>
                <a:solidFill>
                  <a:prstClr val="black"/>
                </a:solidFill>
              </a:rPr>
              <a:t> B de </a:t>
            </a:r>
            <a:r>
              <a:rPr err="1">
                <a:solidFill>
                  <a:prstClr val="black"/>
                </a:solidFill>
              </a:rPr>
              <a:t>su</a:t>
            </a:r>
            <a:r>
              <a:rPr>
                <a:solidFill>
                  <a:prstClr val="black"/>
                </a:solidFill>
              </a:rPr>
              <a:t> plan Medicare Advantage, no de </a:t>
            </a:r>
            <a:r>
              <a:rPr lang="en-US">
                <a:solidFill>
                  <a:prstClr val="black"/>
                </a:solidFill>
              </a:rPr>
              <a:t>Medicare Original</a:t>
            </a:r>
            <a:r>
              <a:rPr>
                <a:solidFill>
                  <a:prstClr val="black"/>
                </a:solidFill>
              </a:rPr>
              <a:t>. </a:t>
            </a:r>
            <a:r>
              <a:t>La </a:t>
            </a:r>
            <a:r>
              <a:rPr err="1"/>
              <a:t>mayoría</a:t>
            </a:r>
            <a:r>
              <a:t> de </a:t>
            </a:r>
            <a:r>
              <a:rPr err="1"/>
              <a:t>los</a:t>
            </a:r>
            <a:r>
              <a:t> planes Medicare Advantage también </a:t>
            </a:r>
            <a:r>
              <a:rPr err="1"/>
              <a:t>incluyen</a:t>
            </a:r>
            <a:r>
              <a:t> </a:t>
            </a:r>
            <a:r>
              <a:rPr err="1"/>
              <a:t>cobertura</a:t>
            </a:r>
            <a:r>
              <a:t> de </a:t>
            </a:r>
            <a:r>
              <a:rPr err="1"/>
              <a:t>medicamentos</a:t>
            </a:r>
            <a:r>
              <a:t> (</a:t>
            </a:r>
            <a:r>
              <a:rPr err="1"/>
              <a:t>Parte</a:t>
            </a:r>
            <a:r>
              <a:t> D).</a:t>
            </a:r>
            <a:r>
              <a:rPr>
                <a:solidFill>
                  <a:prstClr val="black"/>
                </a:solidFill>
              </a:rPr>
              <a:t> En </a:t>
            </a:r>
            <a:r>
              <a:rPr err="1">
                <a:solidFill>
                  <a:prstClr val="black"/>
                </a:solidFill>
              </a:rPr>
              <a:t>muchos</a:t>
            </a:r>
            <a:r>
              <a:rPr>
                <a:solidFill>
                  <a:prstClr val="black"/>
                </a:solidFill>
              </a:rPr>
              <a:t> </a:t>
            </a:r>
            <a:r>
              <a:rPr err="1">
                <a:solidFill>
                  <a:prstClr val="black"/>
                </a:solidFill>
              </a:rPr>
              <a:t>casos</a:t>
            </a:r>
            <a:r>
              <a:rPr>
                <a:solidFill>
                  <a:prstClr val="black"/>
                </a:solidFill>
              </a:rPr>
              <a:t>, </a:t>
            </a:r>
            <a:r>
              <a:rPr err="1">
                <a:solidFill>
                  <a:prstClr val="black"/>
                </a:solidFill>
              </a:rPr>
              <a:t>deberá</a:t>
            </a:r>
            <a:r>
              <a:rPr>
                <a:solidFill>
                  <a:prstClr val="black"/>
                </a:solidFill>
              </a:rPr>
              <a:t> usar </a:t>
            </a:r>
            <a:r>
              <a:rPr err="1">
                <a:solidFill>
                  <a:prstClr val="black"/>
                </a:solidFill>
              </a:rPr>
              <a:t>proveedores</a:t>
            </a:r>
            <a:r>
              <a:rPr>
                <a:solidFill>
                  <a:prstClr val="black"/>
                </a:solidFill>
              </a:rPr>
              <a:t> de </a:t>
            </a:r>
            <a:r>
              <a:rPr err="1">
                <a:solidFill>
                  <a:prstClr val="black"/>
                </a:solidFill>
              </a:rPr>
              <a:t>atención</a:t>
            </a:r>
            <a:r>
              <a:rPr>
                <a:solidFill>
                  <a:prstClr val="black"/>
                </a:solidFill>
              </a:rPr>
              <a:t> </a:t>
            </a:r>
            <a:r>
              <a:rPr err="1">
                <a:solidFill>
                  <a:prstClr val="black"/>
                </a:solidFill>
              </a:rPr>
              <a:t>médica</a:t>
            </a:r>
            <a:r>
              <a:rPr>
                <a:solidFill>
                  <a:prstClr val="black"/>
                </a:solidFill>
              </a:rPr>
              <a:t> </a:t>
            </a:r>
            <a:r>
              <a:rPr err="1">
                <a:solidFill>
                  <a:prstClr val="black"/>
                </a:solidFill>
              </a:rPr>
              <a:t>que</a:t>
            </a:r>
            <a:r>
              <a:rPr>
                <a:solidFill>
                  <a:prstClr val="black"/>
                </a:solidFill>
              </a:rPr>
              <a:t> </a:t>
            </a:r>
            <a:r>
              <a:rPr err="1">
                <a:solidFill>
                  <a:prstClr val="black"/>
                </a:solidFill>
              </a:rPr>
              <a:t>participen</a:t>
            </a:r>
            <a:r>
              <a:rPr>
                <a:solidFill>
                  <a:prstClr val="black"/>
                </a:solidFill>
              </a:rPr>
              <a:t> </a:t>
            </a:r>
            <a:r>
              <a:rPr err="1">
                <a:solidFill>
                  <a:prstClr val="black"/>
                </a:solidFill>
              </a:rPr>
              <a:t>en</a:t>
            </a:r>
            <a:r>
              <a:rPr>
                <a:solidFill>
                  <a:prstClr val="black"/>
                </a:solidFill>
              </a:rPr>
              <a:t> la red del plan. </a:t>
            </a:r>
            <a:r>
              <a:rPr err="1"/>
              <a:t>Estos</a:t>
            </a:r>
            <a:r>
              <a:t> planes </a:t>
            </a:r>
            <a:r>
              <a:rPr err="1"/>
              <a:t>establecen</a:t>
            </a:r>
            <a:r>
              <a:t> un </a:t>
            </a:r>
            <a:r>
              <a:rPr err="1"/>
              <a:t>límite</a:t>
            </a:r>
            <a:r>
              <a:t> </a:t>
            </a:r>
            <a:r>
              <a:rPr err="1"/>
              <a:t>sobre</a:t>
            </a:r>
            <a:r>
              <a:t> lo </a:t>
            </a:r>
            <a:r>
              <a:rPr err="1"/>
              <a:t>que</a:t>
            </a:r>
            <a:r>
              <a:t> </a:t>
            </a:r>
            <a:r>
              <a:rPr err="1"/>
              <a:t>tendrá</a:t>
            </a:r>
            <a:r>
              <a:t> </a:t>
            </a:r>
            <a:r>
              <a:rPr err="1"/>
              <a:t>que</a:t>
            </a:r>
            <a:r>
              <a:t> </a:t>
            </a:r>
            <a:r>
              <a:rPr err="1"/>
              <a:t>pagar</a:t>
            </a:r>
            <a:r>
              <a:t> de </a:t>
            </a:r>
            <a:r>
              <a:rPr err="1"/>
              <a:t>su</a:t>
            </a:r>
            <a:r>
              <a:t> </a:t>
            </a:r>
            <a:r>
              <a:rPr err="1"/>
              <a:t>bolsillo</a:t>
            </a:r>
            <a:r>
              <a:t> </a:t>
            </a:r>
            <a:r>
              <a:rPr err="1"/>
              <a:t>cada</a:t>
            </a:r>
            <a:r>
              <a:t> </a:t>
            </a:r>
            <a:r>
              <a:rPr err="1"/>
              <a:t>año</a:t>
            </a:r>
            <a:r>
              <a:t> </a:t>
            </a:r>
            <a:r>
              <a:rPr err="1"/>
              <a:t>por</a:t>
            </a:r>
            <a:r>
              <a:t> </a:t>
            </a:r>
            <a:r>
              <a:rPr err="1"/>
              <a:t>los</a:t>
            </a:r>
            <a:r>
              <a:t> </a:t>
            </a:r>
            <a:r>
              <a:rPr err="1"/>
              <a:t>servicios</a:t>
            </a:r>
            <a:r>
              <a:t> </a:t>
            </a:r>
            <a:r>
              <a:rPr err="1"/>
              <a:t>cubiertos</a:t>
            </a:r>
            <a:r>
              <a:t>. </a:t>
            </a:r>
            <a:r>
              <a:rPr err="1"/>
              <a:t>Algunos</a:t>
            </a:r>
            <a:r>
              <a:t> planes </a:t>
            </a:r>
            <a:r>
              <a:rPr err="1"/>
              <a:t>ofrecen</a:t>
            </a:r>
            <a:r>
              <a:t> </a:t>
            </a:r>
            <a:r>
              <a:rPr err="1"/>
              <a:t>cobertura</a:t>
            </a:r>
            <a:r>
              <a:t> fuera de la red para </a:t>
            </a:r>
            <a:r>
              <a:rPr err="1"/>
              <a:t>servicios</a:t>
            </a:r>
            <a:r>
              <a:t> </a:t>
            </a:r>
            <a:r>
              <a:rPr err="1"/>
              <a:t>que</a:t>
            </a:r>
            <a:r>
              <a:t> no son de </a:t>
            </a:r>
            <a:r>
              <a:rPr err="1"/>
              <a:t>emergencia</a:t>
            </a:r>
            <a:r>
              <a:t>, </a:t>
            </a:r>
            <a:r>
              <a:rPr err="1"/>
              <a:t>pero</a:t>
            </a:r>
            <a:r>
              <a:t> </a:t>
            </a:r>
            <a:r>
              <a:rPr err="1"/>
              <a:t>normalmente</a:t>
            </a:r>
            <a:r>
              <a:t> a un </a:t>
            </a:r>
            <a:r>
              <a:rPr err="1"/>
              <a:t>costo</a:t>
            </a:r>
            <a:r>
              <a:t> </a:t>
            </a:r>
            <a:r>
              <a:rPr err="1"/>
              <a:t>más</a:t>
            </a:r>
            <a:r>
              <a:t> alto. En </a:t>
            </a:r>
            <a:r>
              <a:rPr err="1"/>
              <a:t>muchos</a:t>
            </a:r>
            <a:r>
              <a:t> </a:t>
            </a:r>
            <a:r>
              <a:rPr err="1"/>
              <a:t>casos</a:t>
            </a:r>
            <a:r>
              <a:t>, es </a:t>
            </a:r>
            <a:r>
              <a:rPr err="1"/>
              <a:t>posible</a:t>
            </a:r>
            <a:r>
              <a:t> </a:t>
            </a:r>
            <a:r>
              <a:rPr err="1"/>
              <a:t>que</a:t>
            </a:r>
            <a:r>
              <a:t> </a:t>
            </a:r>
            <a:r>
              <a:rPr err="1"/>
              <a:t>necesite</a:t>
            </a:r>
            <a:r>
              <a:t> </a:t>
            </a:r>
            <a:r>
              <a:rPr err="1"/>
              <a:t>obtener</a:t>
            </a:r>
            <a:r>
              <a:t> </a:t>
            </a:r>
            <a:r>
              <a:rPr err="1"/>
              <a:t>aprobación</a:t>
            </a:r>
            <a:r>
              <a:t>, también </a:t>
            </a:r>
            <a:r>
              <a:rPr err="1"/>
              <a:t>llamada</a:t>
            </a:r>
            <a:r>
              <a:t> </a:t>
            </a:r>
            <a:r>
              <a:rPr err="1"/>
              <a:t>autorización</a:t>
            </a:r>
            <a:r>
              <a:t> previa, de </a:t>
            </a:r>
            <a:r>
              <a:rPr err="1"/>
              <a:t>su</a:t>
            </a:r>
            <a:r>
              <a:t> plan antes de </a:t>
            </a:r>
            <a:r>
              <a:rPr err="1"/>
              <a:t>que</a:t>
            </a:r>
            <a:r>
              <a:t> </a:t>
            </a:r>
            <a:r>
              <a:rPr err="1"/>
              <a:t>cubra</a:t>
            </a:r>
            <a:r>
              <a:t> </a:t>
            </a:r>
            <a:r>
              <a:rPr err="1"/>
              <a:t>ciertos</a:t>
            </a:r>
            <a:r>
              <a:t> </a:t>
            </a:r>
            <a:r>
              <a:rPr err="1"/>
              <a:t>medicamentos</a:t>
            </a:r>
            <a:r>
              <a:t> o </a:t>
            </a:r>
            <a:r>
              <a:rPr err="1"/>
              <a:t>servicios</a:t>
            </a:r>
            <a:r>
              <a:t>. </a:t>
            </a:r>
            <a:r>
              <a:rPr>
                <a:solidFill>
                  <a:prstClr val="black"/>
                </a:solidFill>
              </a:rPr>
              <a:t> </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Debe usar la </a:t>
            </a:r>
            <a:r>
              <a:rPr err="1"/>
              <a:t>tarjeta</a:t>
            </a:r>
            <a:r>
              <a:t> de </a:t>
            </a:r>
            <a:r>
              <a:rPr err="1"/>
              <a:t>su</a:t>
            </a:r>
            <a:r>
              <a:t> plan Medicare Advantage para </a:t>
            </a:r>
            <a:r>
              <a:rPr err="1"/>
              <a:t>obtener</a:t>
            </a:r>
            <a:r>
              <a:t> sus </a:t>
            </a:r>
            <a:r>
              <a:rPr err="1"/>
              <a:t>servicios</a:t>
            </a:r>
            <a:r>
              <a:t> </a:t>
            </a:r>
            <a:r>
              <a:rPr err="1"/>
              <a:t>cubiertos</a:t>
            </a:r>
            <a:r>
              <a:t> </a:t>
            </a:r>
            <a:r>
              <a:rPr err="1"/>
              <a:t>por</a:t>
            </a:r>
            <a:r>
              <a:t> Medicare. </a:t>
            </a:r>
            <a:r>
              <a:rPr err="1"/>
              <a:t>Guarde</a:t>
            </a:r>
            <a:r>
              <a:t> </a:t>
            </a:r>
            <a:r>
              <a:rPr err="1"/>
              <a:t>su</a:t>
            </a:r>
            <a:r>
              <a:t> </a:t>
            </a:r>
            <a:r>
              <a:rPr err="1"/>
              <a:t>tarjeta</a:t>
            </a:r>
            <a:r>
              <a:t> </a:t>
            </a:r>
            <a:r>
              <a:rPr err="1"/>
              <a:t>roja</a:t>
            </a:r>
            <a:r>
              <a:t>, </a:t>
            </a:r>
            <a:r>
              <a:rPr err="1"/>
              <a:t>blanca</a:t>
            </a:r>
            <a:r>
              <a:t> y </a:t>
            </a:r>
            <a:r>
              <a:rPr err="1"/>
              <a:t>azul</a:t>
            </a:r>
            <a:r>
              <a:t> de Medicare </a:t>
            </a:r>
            <a:r>
              <a:rPr err="1"/>
              <a:t>en</a:t>
            </a:r>
            <a:r>
              <a:t> un </a:t>
            </a:r>
            <a:r>
              <a:rPr err="1"/>
              <a:t>lugar</a:t>
            </a:r>
            <a:r>
              <a:t> </a:t>
            </a:r>
            <a:r>
              <a:rPr err="1"/>
              <a:t>seguro</a:t>
            </a:r>
            <a:r>
              <a:t> </a:t>
            </a:r>
            <a:r>
              <a:rPr err="1"/>
              <a:t>porque</a:t>
            </a:r>
            <a:r>
              <a:t> </a:t>
            </a:r>
            <a:r>
              <a:rPr err="1"/>
              <a:t>podría</a:t>
            </a:r>
            <a:r>
              <a:t> </a:t>
            </a:r>
            <a:r>
              <a:rPr err="1"/>
              <a:t>necesitarla</a:t>
            </a:r>
            <a:r>
              <a:t> </a:t>
            </a:r>
            <a:r>
              <a:rPr err="1"/>
              <a:t>más</a:t>
            </a:r>
            <a:r>
              <a:t> </a:t>
            </a:r>
            <a:r>
              <a:rPr err="1"/>
              <a:t>adelante</a:t>
            </a:r>
            <a:r>
              <a:t>.</a:t>
            </a:r>
          </a:p>
        </p:txBody>
      </p:sp>
    </p:spTree>
    <p:extLst>
      <p:ext uri="{BB962C8B-B14F-4D97-AF65-F5344CB8AC3E}">
        <p14:creationId xmlns:p14="http://schemas.microsoft.com/office/powerpoint/2010/main" val="2401213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59200"/>
            <a:ext cx="5765800" cy="5428826"/>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b="1" dirty="0">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dirty="0"/>
              <a:t>En un plan Medicare Advantage, </a:t>
            </a:r>
            <a:r>
              <a:rPr dirty="0" err="1"/>
              <a:t>usted</a:t>
            </a:r>
            <a:r>
              <a:rPr dirty="0"/>
              <a:t>:</a:t>
            </a:r>
            <a:endParaRPr b="1"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a:t>Sigue </a:t>
            </a:r>
            <a:r>
              <a:rPr dirty="0" err="1"/>
              <a:t>en</a:t>
            </a:r>
            <a:r>
              <a:rPr dirty="0"/>
              <a:t> Medicare con </a:t>
            </a:r>
            <a:r>
              <a:rPr dirty="0" err="1"/>
              <a:t>todos</a:t>
            </a:r>
            <a:r>
              <a:rPr dirty="0"/>
              <a:t> sus derechos y </a:t>
            </a:r>
            <a:r>
              <a:rPr dirty="0" err="1"/>
              <a:t>protecciones</a:t>
            </a:r>
            <a:r>
              <a:rPr dirty="0"/>
              <a:t>.</a:t>
            </a:r>
            <a:endParaRPr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a:t>Sigue recibiendo </a:t>
            </a:r>
            <a:r>
              <a:rPr dirty="0" err="1"/>
              <a:t>servicios</a:t>
            </a:r>
            <a:r>
              <a:rPr dirty="0"/>
              <a:t> </a:t>
            </a:r>
            <a:r>
              <a:rPr dirty="0" err="1"/>
              <a:t>cubiertos</a:t>
            </a:r>
            <a:r>
              <a:rPr dirty="0"/>
              <a:t> </a:t>
            </a:r>
            <a:r>
              <a:rPr dirty="0" err="1"/>
              <a:t>por</a:t>
            </a:r>
            <a:r>
              <a:rPr dirty="0"/>
              <a:t> la </a:t>
            </a:r>
            <a:r>
              <a:rPr dirty="0" err="1"/>
              <a:t>Parte</a:t>
            </a:r>
            <a:r>
              <a:rPr dirty="0"/>
              <a:t> A y la </a:t>
            </a:r>
            <a:r>
              <a:rPr dirty="0" err="1"/>
              <a:t>Parte</a:t>
            </a:r>
            <a:r>
              <a:rPr dirty="0"/>
              <a:t> B, </a:t>
            </a:r>
            <a:r>
              <a:rPr dirty="0" err="1"/>
              <a:t>pero</a:t>
            </a:r>
            <a:r>
              <a:rPr dirty="0"/>
              <a:t> </a:t>
            </a:r>
            <a:r>
              <a:rPr dirty="0" err="1"/>
              <a:t>el</a:t>
            </a:r>
            <a:r>
              <a:rPr dirty="0"/>
              <a:t> plan Medicare Advantage </a:t>
            </a:r>
            <a:r>
              <a:rPr dirty="0" err="1"/>
              <a:t>cubre</a:t>
            </a:r>
            <a:r>
              <a:rPr dirty="0"/>
              <a:t> </a:t>
            </a:r>
            <a:r>
              <a:rPr dirty="0" err="1"/>
              <a:t>esos</a:t>
            </a:r>
            <a:r>
              <a:rPr dirty="0"/>
              <a:t> </a:t>
            </a:r>
            <a:r>
              <a:rPr dirty="0" err="1"/>
              <a:t>servicios</a:t>
            </a:r>
            <a:r>
              <a:rPr dirty="0"/>
              <a:t> </a:t>
            </a:r>
            <a:r>
              <a:rPr dirty="0" err="1"/>
              <a:t>en</a:t>
            </a:r>
            <a:r>
              <a:rPr dirty="0"/>
              <a:t> </a:t>
            </a:r>
            <a:r>
              <a:rPr dirty="0" err="1"/>
              <a:t>lugar</a:t>
            </a:r>
            <a:r>
              <a:rPr dirty="0"/>
              <a:t> de </a:t>
            </a:r>
            <a:r>
              <a:rPr lang="en-US" dirty="0"/>
              <a:t>Medicare Original </a:t>
            </a:r>
            <a:r>
              <a:rPr dirty="0"/>
              <a:t>(</a:t>
            </a:r>
            <a:r>
              <a:rPr dirty="0" err="1"/>
              <a:t>debe</a:t>
            </a:r>
            <a:r>
              <a:rPr dirty="0"/>
              <a:t> </a:t>
            </a:r>
            <a:r>
              <a:rPr dirty="0" err="1"/>
              <a:t>tener</a:t>
            </a:r>
            <a:r>
              <a:rPr dirty="0"/>
              <a:t> tanto la </a:t>
            </a:r>
            <a:r>
              <a:rPr dirty="0" err="1"/>
              <a:t>Parte</a:t>
            </a:r>
            <a:r>
              <a:rPr dirty="0"/>
              <a:t> A </a:t>
            </a:r>
            <a:r>
              <a:rPr dirty="0" err="1"/>
              <a:t>como</a:t>
            </a:r>
            <a:r>
              <a:rPr dirty="0"/>
              <a:t> la </a:t>
            </a:r>
            <a:r>
              <a:rPr dirty="0" err="1"/>
              <a:t>Parte</a:t>
            </a:r>
            <a:r>
              <a:rPr dirty="0"/>
              <a:t> B para </a:t>
            </a:r>
            <a:r>
              <a:rPr dirty="0" err="1"/>
              <a:t>unirse</a:t>
            </a:r>
            <a:r>
              <a:rPr dirty="0"/>
              <a:t> a un plan Medicare Advantage).</a:t>
            </a:r>
            <a:endParaRPr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a:t>No se le </a:t>
            </a:r>
            <a:r>
              <a:rPr dirty="0" err="1"/>
              <a:t>puede</a:t>
            </a:r>
            <a:r>
              <a:rPr dirty="0"/>
              <a:t> </a:t>
            </a:r>
            <a:r>
              <a:rPr dirty="0" err="1"/>
              <a:t>cobrar</a:t>
            </a:r>
            <a:r>
              <a:rPr dirty="0"/>
              <a:t> </a:t>
            </a:r>
            <a:r>
              <a:rPr dirty="0" err="1"/>
              <a:t>más</a:t>
            </a:r>
            <a:r>
              <a:rPr dirty="0"/>
              <a:t> </a:t>
            </a:r>
            <a:r>
              <a:rPr dirty="0" err="1"/>
              <a:t>que</a:t>
            </a:r>
            <a:r>
              <a:rPr dirty="0"/>
              <a:t> </a:t>
            </a:r>
            <a:r>
              <a:rPr lang="en-US" dirty="0"/>
              <a:t>Medicare Original</a:t>
            </a:r>
            <a:r>
              <a:rPr dirty="0"/>
              <a:t> </a:t>
            </a:r>
            <a:r>
              <a:rPr dirty="0" err="1"/>
              <a:t>por</a:t>
            </a:r>
            <a:r>
              <a:rPr dirty="0"/>
              <a:t> </a:t>
            </a:r>
            <a:r>
              <a:rPr dirty="0" err="1"/>
              <a:t>ciertos</a:t>
            </a:r>
            <a:r>
              <a:rPr dirty="0"/>
              <a:t> </a:t>
            </a:r>
            <a:r>
              <a:rPr dirty="0" err="1"/>
              <a:t>servicios</a:t>
            </a:r>
            <a:r>
              <a:rPr dirty="0"/>
              <a:t>, </a:t>
            </a:r>
            <a:r>
              <a:rPr dirty="0" err="1"/>
              <a:t>como</a:t>
            </a:r>
            <a:r>
              <a:rPr dirty="0"/>
              <a:t> </a:t>
            </a:r>
            <a:r>
              <a:rPr dirty="0" err="1"/>
              <a:t>quimioterapia</a:t>
            </a:r>
            <a:r>
              <a:rPr dirty="0"/>
              <a:t>, </a:t>
            </a:r>
            <a:r>
              <a:rPr dirty="0" err="1"/>
              <a:t>diálisis</a:t>
            </a:r>
            <a:r>
              <a:rPr dirty="0"/>
              <a:t> y </a:t>
            </a:r>
            <a:r>
              <a:rPr dirty="0" err="1"/>
              <a:t>atención</a:t>
            </a:r>
            <a:r>
              <a:rPr dirty="0"/>
              <a:t> </a:t>
            </a:r>
            <a:r>
              <a:rPr dirty="0" err="1"/>
              <a:t>en</a:t>
            </a:r>
            <a:r>
              <a:rPr dirty="0"/>
              <a:t> un </a:t>
            </a:r>
            <a:r>
              <a:rPr dirty="0" err="1"/>
              <a:t>centro</a:t>
            </a:r>
            <a:r>
              <a:rPr dirty="0"/>
              <a:t> con </a:t>
            </a:r>
            <a:r>
              <a:rPr dirty="0" err="1"/>
              <a:t>enfermería</a:t>
            </a:r>
            <a:r>
              <a:rPr dirty="0"/>
              <a:t> </a:t>
            </a:r>
            <a:r>
              <a:rPr dirty="0" err="1"/>
              <a:t>especializada</a:t>
            </a:r>
            <a:r>
              <a:rPr dirty="0"/>
              <a:t> (SNF).</a:t>
            </a:r>
            <a:endParaRPr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err="1"/>
              <a:t>Puede</a:t>
            </a:r>
            <a:r>
              <a:rPr dirty="0"/>
              <a:t> </a:t>
            </a:r>
            <a:r>
              <a:rPr dirty="0" err="1"/>
              <a:t>elegir</a:t>
            </a:r>
            <a:r>
              <a:rPr dirty="0"/>
              <a:t> un plan </a:t>
            </a:r>
            <a:r>
              <a:rPr dirty="0" err="1"/>
              <a:t>que</a:t>
            </a:r>
            <a:r>
              <a:rPr dirty="0"/>
              <a:t> </a:t>
            </a:r>
            <a:r>
              <a:rPr dirty="0" err="1"/>
              <a:t>incluya</a:t>
            </a:r>
            <a:r>
              <a:rPr dirty="0"/>
              <a:t> </a:t>
            </a:r>
            <a:r>
              <a:rPr dirty="0" err="1"/>
              <a:t>cobertura</a:t>
            </a:r>
            <a:r>
              <a:rPr dirty="0"/>
              <a:t> de </a:t>
            </a:r>
            <a:r>
              <a:rPr dirty="0" err="1"/>
              <a:t>medicamentos</a:t>
            </a:r>
            <a:r>
              <a:rPr dirty="0"/>
              <a:t>.</a:t>
            </a:r>
            <a:endParaRPr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err="1"/>
              <a:t>Puede</a:t>
            </a:r>
            <a:r>
              <a:rPr dirty="0"/>
              <a:t> </a:t>
            </a:r>
            <a:r>
              <a:rPr dirty="0" err="1"/>
              <a:t>elegir</a:t>
            </a:r>
            <a:r>
              <a:rPr dirty="0"/>
              <a:t> un plan </a:t>
            </a:r>
            <a:r>
              <a:rPr dirty="0" err="1"/>
              <a:t>que</a:t>
            </a:r>
            <a:r>
              <a:rPr dirty="0"/>
              <a:t> </a:t>
            </a:r>
            <a:r>
              <a:rPr dirty="0" err="1"/>
              <a:t>incluya</a:t>
            </a:r>
            <a:r>
              <a:rPr dirty="0"/>
              <a:t> </a:t>
            </a:r>
            <a:r>
              <a:rPr dirty="0" err="1"/>
              <a:t>beneficios</a:t>
            </a:r>
            <a:r>
              <a:rPr dirty="0"/>
              <a:t> </a:t>
            </a:r>
            <a:r>
              <a:rPr dirty="0" err="1"/>
              <a:t>adicionales</a:t>
            </a:r>
            <a:r>
              <a:rPr dirty="0"/>
              <a:t> </a:t>
            </a:r>
            <a:r>
              <a:rPr dirty="0" err="1"/>
              <a:t>que</a:t>
            </a:r>
            <a:r>
              <a:rPr dirty="0"/>
              <a:t> Medicare no </a:t>
            </a:r>
            <a:r>
              <a:rPr dirty="0" err="1"/>
              <a:t>cubre</a:t>
            </a:r>
            <a:r>
              <a:rPr dirty="0"/>
              <a:t>, </a:t>
            </a:r>
            <a:r>
              <a:rPr dirty="0" err="1"/>
              <a:t>como</a:t>
            </a:r>
            <a:r>
              <a:rPr dirty="0"/>
              <a:t> </a:t>
            </a:r>
            <a:r>
              <a:rPr dirty="0" err="1"/>
              <a:t>beneficios</a:t>
            </a:r>
            <a:r>
              <a:rPr dirty="0"/>
              <a:t> </a:t>
            </a:r>
            <a:r>
              <a:rPr dirty="0" err="1"/>
              <a:t>oftalmológicos</a:t>
            </a:r>
            <a:r>
              <a:rPr dirty="0"/>
              <a:t>, </a:t>
            </a:r>
            <a:r>
              <a:rPr dirty="0" err="1"/>
              <a:t>odontológicos</a:t>
            </a:r>
            <a:r>
              <a:rPr dirty="0"/>
              <a:t> o de </a:t>
            </a:r>
            <a:r>
              <a:rPr dirty="0" err="1"/>
              <a:t>bienestar</a:t>
            </a:r>
            <a:r>
              <a:rPr dirty="0"/>
              <a:t> y </a:t>
            </a:r>
            <a:r>
              <a:rPr dirty="0" err="1"/>
              <a:t>acondicionamiento</a:t>
            </a:r>
            <a:r>
              <a:rPr dirty="0"/>
              <a:t> </a:t>
            </a:r>
            <a:r>
              <a:rPr dirty="0" err="1"/>
              <a:t>físico</a:t>
            </a:r>
            <a:r>
              <a:rPr dirty="0"/>
              <a:t>.</a:t>
            </a:r>
            <a:endParaRPr dirty="0">
              <a:solidFill>
                <a:prstClr val="black"/>
              </a:solidFill>
              <a:latin typeface="Arial" panose="020B0604020202020204" pitchFamily="34" charset="0"/>
              <a:ea typeface="Calibri"/>
              <a:cs typeface="Arial" panose="020B0604020202020204" pitchFamily="34" charset="0"/>
            </a:endParaRPr>
          </a:p>
          <a:p>
            <a:pPr marL="180975" lvl="1" indent="-180975"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dirty="0"/>
              <a:t>Tiene un </a:t>
            </a:r>
            <a:r>
              <a:rPr dirty="0" err="1"/>
              <a:t>límite</a:t>
            </a:r>
            <a:r>
              <a:rPr dirty="0"/>
              <a:t> </a:t>
            </a:r>
            <a:r>
              <a:rPr dirty="0" err="1"/>
              <a:t>anual</a:t>
            </a:r>
            <a:r>
              <a:rPr dirty="0"/>
              <a:t> </a:t>
            </a:r>
            <a:r>
              <a:rPr dirty="0" err="1"/>
              <a:t>en</a:t>
            </a:r>
            <a:r>
              <a:rPr dirty="0"/>
              <a:t> sus </a:t>
            </a:r>
            <a:r>
              <a:rPr dirty="0" err="1"/>
              <a:t>costos</a:t>
            </a:r>
            <a:r>
              <a:rPr dirty="0"/>
              <a:t> de </a:t>
            </a:r>
            <a:r>
              <a:rPr dirty="0" err="1"/>
              <a:t>bolsillo</a:t>
            </a:r>
            <a:r>
              <a:rPr dirty="0"/>
              <a:t>.</a:t>
            </a:r>
            <a:endParaRPr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rPr b="1" dirty="0"/>
              <a:t>NOTA:</a:t>
            </a:r>
            <a:r>
              <a:rPr dirty="0"/>
              <a:t> Los planes Medicare Advantage </a:t>
            </a:r>
            <a:r>
              <a:rPr dirty="0" err="1"/>
              <a:t>pueden</a:t>
            </a:r>
            <a:r>
              <a:rPr dirty="0"/>
              <a:t> </a:t>
            </a:r>
            <a:r>
              <a:rPr dirty="0" err="1"/>
              <a:t>cubrir</a:t>
            </a:r>
            <a:r>
              <a:rPr dirty="0"/>
              <a:t> </a:t>
            </a:r>
            <a:r>
              <a:rPr dirty="0" err="1"/>
              <a:t>más</a:t>
            </a:r>
            <a:r>
              <a:rPr dirty="0"/>
              <a:t> </a:t>
            </a:r>
            <a:r>
              <a:rPr dirty="0" err="1"/>
              <a:t>beneficios</a:t>
            </a:r>
            <a:r>
              <a:rPr dirty="0"/>
              <a:t> </a:t>
            </a:r>
            <a:r>
              <a:rPr dirty="0" err="1"/>
              <a:t>adicionales</a:t>
            </a:r>
            <a:r>
              <a:rPr dirty="0"/>
              <a:t> </a:t>
            </a:r>
            <a:r>
              <a:rPr dirty="0" err="1"/>
              <a:t>que</a:t>
            </a:r>
            <a:r>
              <a:rPr dirty="0"/>
              <a:t> </a:t>
            </a:r>
            <a:r>
              <a:rPr dirty="0" err="1"/>
              <a:t>en</a:t>
            </a:r>
            <a:r>
              <a:rPr dirty="0"/>
              <a:t> </a:t>
            </a:r>
            <a:r>
              <a:rPr dirty="0" err="1"/>
              <a:t>el</a:t>
            </a:r>
            <a:r>
              <a:rPr dirty="0"/>
              <a:t> </a:t>
            </a:r>
            <a:r>
              <a:rPr dirty="0" err="1"/>
              <a:t>pasado</a:t>
            </a:r>
            <a:r>
              <a:rPr dirty="0"/>
              <a:t>, </a:t>
            </a:r>
            <a:r>
              <a:rPr dirty="0" err="1"/>
              <a:t>incluidos</a:t>
            </a:r>
            <a:r>
              <a:rPr dirty="0"/>
              <a:t> </a:t>
            </a:r>
            <a:r>
              <a:rPr dirty="0" err="1"/>
              <a:t>el</a:t>
            </a:r>
            <a:r>
              <a:rPr dirty="0"/>
              <a:t> </a:t>
            </a:r>
            <a:r>
              <a:rPr dirty="0" err="1"/>
              <a:t>transporte</a:t>
            </a:r>
            <a:r>
              <a:rPr dirty="0"/>
              <a:t> a las visitas al </a:t>
            </a:r>
            <a:r>
              <a:rPr dirty="0" err="1"/>
              <a:t>médico</a:t>
            </a:r>
            <a:r>
              <a:rPr dirty="0"/>
              <a:t>, </a:t>
            </a:r>
            <a:r>
              <a:rPr dirty="0" err="1"/>
              <a:t>los</a:t>
            </a:r>
            <a:r>
              <a:rPr dirty="0"/>
              <a:t> </a:t>
            </a:r>
            <a:r>
              <a:rPr dirty="0" err="1"/>
              <a:t>medicamentos</a:t>
            </a:r>
            <a:r>
              <a:rPr dirty="0"/>
              <a:t> de </a:t>
            </a:r>
            <a:r>
              <a:rPr dirty="0" err="1"/>
              <a:t>venta</a:t>
            </a:r>
            <a:r>
              <a:rPr dirty="0"/>
              <a:t> libre, </a:t>
            </a:r>
            <a:r>
              <a:rPr dirty="0" err="1"/>
              <a:t>los</a:t>
            </a:r>
            <a:r>
              <a:rPr dirty="0"/>
              <a:t> </a:t>
            </a:r>
            <a:r>
              <a:rPr dirty="0" err="1"/>
              <a:t>servicios</a:t>
            </a:r>
            <a:r>
              <a:rPr dirty="0"/>
              <a:t> de </a:t>
            </a:r>
            <a:r>
              <a:rPr dirty="0" err="1"/>
              <a:t>guardería</a:t>
            </a:r>
            <a:r>
              <a:rPr dirty="0"/>
              <a:t> para </a:t>
            </a:r>
            <a:r>
              <a:rPr dirty="0" err="1"/>
              <a:t>adultos</a:t>
            </a:r>
            <a:r>
              <a:rPr dirty="0"/>
              <a:t> y </a:t>
            </a:r>
            <a:r>
              <a:rPr dirty="0" err="1"/>
              <a:t>otros</a:t>
            </a:r>
            <a:r>
              <a:rPr dirty="0"/>
              <a:t> </a:t>
            </a:r>
            <a:r>
              <a:rPr dirty="0" err="1"/>
              <a:t>servicios</a:t>
            </a:r>
            <a:r>
              <a:rPr dirty="0"/>
              <a:t> </a:t>
            </a:r>
            <a:r>
              <a:rPr dirty="0" err="1"/>
              <a:t>que</a:t>
            </a:r>
            <a:r>
              <a:rPr dirty="0"/>
              <a:t> </a:t>
            </a:r>
            <a:r>
              <a:rPr dirty="0" err="1"/>
              <a:t>promueven</a:t>
            </a:r>
            <a:r>
              <a:rPr dirty="0"/>
              <a:t> </a:t>
            </a:r>
            <a:r>
              <a:rPr dirty="0" err="1"/>
              <a:t>su</a:t>
            </a:r>
            <a:r>
              <a:rPr dirty="0"/>
              <a:t> </a:t>
            </a:r>
            <a:r>
              <a:rPr dirty="0" err="1"/>
              <a:t>salud</a:t>
            </a:r>
            <a:r>
              <a:rPr dirty="0"/>
              <a:t> y </a:t>
            </a:r>
            <a:r>
              <a:rPr dirty="0" err="1"/>
              <a:t>bienestar</a:t>
            </a:r>
            <a:r>
              <a:rPr dirty="0"/>
              <a:t>. Los planes también </a:t>
            </a:r>
            <a:r>
              <a:rPr dirty="0" err="1"/>
              <a:t>pueden</a:t>
            </a:r>
            <a:r>
              <a:rPr dirty="0"/>
              <a:t> </a:t>
            </a:r>
            <a:r>
              <a:rPr dirty="0" err="1"/>
              <a:t>adaptar</a:t>
            </a:r>
            <a:r>
              <a:rPr dirty="0"/>
              <a:t> sus </a:t>
            </a:r>
            <a:r>
              <a:rPr dirty="0" err="1"/>
              <a:t>ofertas</a:t>
            </a:r>
            <a:r>
              <a:rPr dirty="0"/>
              <a:t> de planes a personas con </a:t>
            </a:r>
            <a:r>
              <a:rPr dirty="0" err="1"/>
              <a:t>ciertas</a:t>
            </a:r>
            <a:r>
              <a:rPr dirty="0"/>
              <a:t> </a:t>
            </a:r>
            <a:r>
              <a:rPr dirty="0" err="1"/>
              <a:t>afecciones</a:t>
            </a:r>
            <a:r>
              <a:rPr dirty="0"/>
              <a:t> </a:t>
            </a:r>
            <a:r>
              <a:rPr dirty="0" err="1"/>
              <a:t>crónicas</a:t>
            </a:r>
            <a:r>
              <a:rPr dirty="0"/>
              <a:t>. </a:t>
            </a:r>
            <a:r>
              <a:rPr dirty="0" err="1"/>
              <a:t>Puede</a:t>
            </a:r>
            <a:r>
              <a:rPr dirty="0"/>
              <a:t> </a:t>
            </a:r>
            <a:r>
              <a:rPr dirty="0" err="1"/>
              <a:t>obtener</a:t>
            </a:r>
            <a:r>
              <a:rPr dirty="0"/>
              <a:t> </a:t>
            </a:r>
            <a:r>
              <a:rPr dirty="0" err="1"/>
              <a:t>más</a:t>
            </a:r>
            <a:r>
              <a:rPr dirty="0"/>
              <a:t> </a:t>
            </a:r>
            <a:r>
              <a:rPr dirty="0" err="1"/>
              <a:t>detalles</a:t>
            </a:r>
            <a:r>
              <a:rPr dirty="0"/>
              <a:t> </a:t>
            </a:r>
            <a:r>
              <a:rPr dirty="0" err="1"/>
              <a:t>sobre</a:t>
            </a:r>
            <a:r>
              <a:rPr dirty="0"/>
              <a:t> </a:t>
            </a:r>
            <a:r>
              <a:rPr dirty="0" err="1"/>
              <a:t>estos</a:t>
            </a:r>
            <a:r>
              <a:rPr dirty="0"/>
              <a:t> </a:t>
            </a:r>
            <a:r>
              <a:rPr dirty="0" err="1"/>
              <a:t>beneficios</a:t>
            </a:r>
            <a:r>
              <a:rPr dirty="0"/>
              <a:t> </a:t>
            </a:r>
            <a:r>
              <a:rPr dirty="0" err="1"/>
              <a:t>en</a:t>
            </a:r>
            <a:r>
              <a:rPr dirty="0"/>
              <a:t> </a:t>
            </a:r>
            <a:r>
              <a:rPr dirty="0" err="1"/>
              <a:t>los</a:t>
            </a:r>
            <a:r>
              <a:rPr dirty="0"/>
              <a:t> </a:t>
            </a:r>
            <a:r>
              <a:rPr dirty="0" err="1"/>
              <a:t>materiales</a:t>
            </a:r>
            <a:r>
              <a:rPr dirty="0"/>
              <a:t> del plan. Para </a:t>
            </a:r>
            <a:r>
              <a:rPr dirty="0" err="1"/>
              <a:t>que</a:t>
            </a:r>
            <a:r>
              <a:rPr dirty="0"/>
              <a:t> CMS </a:t>
            </a:r>
            <a:r>
              <a:rPr dirty="0" err="1"/>
              <a:t>apruebe</a:t>
            </a:r>
            <a:r>
              <a:rPr dirty="0"/>
              <a:t> un </a:t>
            </a:r>
            <a:r>
              <a:rPr dirty="0" err="1"/>
              <a:t>beneficio</a:t>
            </a:r>
            <a:r>
              <a:rPr dirty="0"/>
              <a:t> </a:t>
            </a:r>
            <a:r>
              <a:rPr dirty="0" err="1"/>
              <a:t>adicional</a:t>
            </a:r>
            <a:r>
              <a:rPr dirty="0"/>
              <a:t>, </a:t>
            </a:r>
            <a:r>
              <a:rPr dirty="0" err="1"/>
              <a:t>el</a:t>
            </a:r>
            <a:r>
              <a:rPr dirty="0"/>
              <a:t> </a:t>
            </a:r>
            <a:r>
              <a:rPr dirty="0" err="1"/>
              <a:t>beneficio</a:t>
            </a:r>
            <a:r>
              <a:rPr dirty="0"/>
              <a:t> </a:t>
            </a:r>
            <a:r>
              <a:rPr dirty="0" err="1"/>
              <a:t>debe</a:t>
            </a:r>
            <a:r>
              <a:rPr dirty="0"/>
              <a:t> </a:t>
            </a:r>
            <a:r>
              <a:rPr dirty="0" err="1"/>
              <a:t>centrarse</a:t>
            </a:r>
            <a:r>
              <a:rPr dirty="0"/>
              <a:t> </a:t>
            </a:r>
            <a:r>
              <a:rPr dirty="0" err="1"/>
              <a:t>directamente</a:t>
            </a:r>
            <a:r>
              <a:rPr dirty="0"/>
              <a:t> </a:t>
            </a:r>
            <a:r>
              <a:rPr dirty="0" err="1"/>
              <a:t>en</a:t>
            </a:r>
            <a:r>
              <a:rPr dirty="0"/>
              <a:t> las </a:t>
            </a:r>
            <a:r>
              <a:rPr dirty="0" err="1"/>
              <a:t>necesidades</a:t>
            </a:r>
            <a:r>
              <a:rPr dirty="0"/>
              <a:t> de </a:t>
            </a:r>
            <a:r>
              <a:rPr dirty="0" err="1"/>
              <a:t>atención</a:t>
            </a:r>
            <a:r>
              <a:rPr dirty="0"/>
              <a:t> </a:t>
            </a:r>
            <a:r>
              <a:rPr dirty="0" err="1"/>
              <a:t>médica</a:t>
            </a:r>
            <a:r>
              <a:rPr dirty="0"/>
              <a:t> de un </a:t>
            </a:r>
            <a:r>
              <a:rPr dirty="0" err="1"/>
              <a:t>afiliado</a:t>
            </a:r>
            <a:r>
              <a:rPr dirty="0"/>
              <a:t> y ser </a:t>
            </a:r>
            <a:r>
              <a:rPr dirty="0" err="1"/>
              <a:t>recomendado</a:t>
            </a:r>
            <a:r>
              <a:rPr dirty="0"/>
              <a:t> </a:t>
            </a:r>
            <a:r>
              <a:rPr dirty="0" err="1"/>
              <a:t>por</a:t>
            </a:r>
            <a:r>
              <a:rPr dirty="0"/>
              <a:t> un </a:t>
            </a:r>
            <a:r>
              <a:rPr dirty="0" err="1"/>
              <a:t>profesional</a:t>
            </a:r>
            <a:r>
              <a:rPr dirty="0"/>
              <a:t> </a:t>
            </a:r>
            <a:r>
              <a:rPr dirty="0" err="1"/>
              <a:t>médico</a:t>
            </a:r>
            <a:r>
              <a:rPr dirty="0"/>
              <a:t> con </a:t>
            </a:r>
            <a:r>
              <a:rPr dirty="0" err="1"/>
              <a:t>habilitación</a:t>
            </a:r>
            <a:r>
              <a:rPr dirty="0"/>
              <a:t> </a:t>
            </a:r>
            <a:r>
              <a:rPr dirty="0" err="1"/>
              <a:t>como</a:t>
            </a:r>
            <a:r>
              <a:rPr dirty="0"/>
              <a:t> </a:t>
            </a:r>
            <a:r>
              <a:rPr dirty="0" err="1"/>
              <a:t>parte</a:t>
            </a:r>
            <a:r>
              <a:rPr dirty="0"/>
              <a:t> de un plan de </a:t>
            </a:r>
            <a:r>
              <a:rPr dirty="0" err="1"/>
              <a:t>atención</a:t>
            </a:r>
            <a:r>
              <a:rPr dirty="0"/>
              <a:t>, </a:t>
            </a:r>
            <a:r>
              <a:rPr dirty="0" err="1"/>
              <a:t>si</a:t>
            </a:r>
            <a:r>
              <a:rPr dirty="0"/>
              <a:t> no es </a:t>
            </a:r>
            <a:r>
              <a:rPr dirty="0" err="1"/>
              <a:t>proporcionado</a:t>
            </a:r>
            <a:r>
              <a:rPr dirty="0"/>
              <a:t> </a:t>
            </a:r>
            <a:r>
              <a:rPr dirty="0" err="1"/>
              <a:t>directamente</a:t>
            </a:r>
            <a:r>
              <a:rPr dirty="0"/>
              <a:t> </a:t>
            </a:r>
            <a:r>
              <a:rPr dirty="0" err="1"/>
              <a:t>por</a:t>
            </a:r>
            <a:r>
              <a:rPr dirty="0"/>
              <a:t> uno. </a:t>
            </a:r>
            <a:endParaRPr dirty="0">
              <a:solidFill>
                <a:prstClr val="black"/>
              </a:solidFill>
              <a:latin typeface="Arial" panose="020B0604020202020204" pitchFamily="34" charset="0"/>
              <a:ea typeface="Calibri"/>
              <a:cs typeface="Arial" panose="020B0604020202020204" pitchFamily="34" charset="0"/>
            </a:endParaRPr>
          </a:p>
          <a:p>
            <a:pPr marL="0" indent="0" defTabSz="966612">
              <a:spcBef>
                <a:spcPts val="0"/>
              </a:spcBef>
              <a:spcAft>
                <a:spcPts val="600"/>
              </a:spcAft>
              <a:buNone/>
            </a:pPr>
            <a:endParaRPr sz="15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1884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71900"/>
            <a:ext cx="5749925" cy="5424593"/>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b="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err="1"/>
              <a:t>Notas</a:t>
            </a:r>
            <a:r>
              <a:t> del </a:t>
            </a:r>
            <a:r>
              <a:rPr err="1"/>
              <a:t>presentador</a:t>
            </a:r>
            <a:endParaRPr/>
          </a:p>
          <a:p>
            <a:pPr marL="180569" indent="-18056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Cada plan </a:t>
            </a:r>
            <a:r>
              <a:rPr err="1"/>
              <a:t>tiene</a:t>
            </a:r>
            <a:r>
              <a:t> un </a:t>
            </a:r>
            <a:r>
              <a:rPr err="1"/>
              <a:t>área</a:t>
            </a:r>
            <a:r>
              <a:t> de </a:t>
            </a:r>
            <a:r>
              <a:rPr err="1"/>
              <a:t>servicio</a:t>
            </a:r>
            <a:r>
              <a:t> </a:t>
            </a:r>
            <a:r>
              <a:rPr err="1"/>
              <a:t>en</a:t>
            </a:r>
            <a:r>
              <a:t> la </a:t>
            </a:r>
            <a:r>
              <a:rPr err="1"/>
              <a:t>que</a:t>
            </a:r>
            <a:r>
              <a:t> </a:t>
            </a:r>
            <a:r>
              <a:rPr err="1"/>
              <a:t>deben</a:t>
            </a:r>
            <a:r>
              <a:t> </a:t>
            </a:r>
            <a:r>
              <a:rPr err="1"/>
              <a:t>vivir</a:t>
            </a:r>
            <a:r>
              <a:t> sus </a:t>
            </a:r>
            <a:r>
              <a:rPr err="1"/>
              <a:t>afiliados</a:t>
            </a:r>
            <a:r>
              <a:t>.</a:t>
            </a:r>
          </a:p>
          <a:p>
            <a:pPr marL="180569" indent="-18056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err="1"/>
              <a:t>Usted</a:t>
            </a:r>
            <a:r>
              <a:t> (o un </a:t>
            </a:r>
            <a:r>
              <a:rPr err="1"/>
              <a:t>proveedor</a:t>
            </a:r>
            <a:r>
              <a:t> </a:t>
            </a:r>
            <a:r>
              <a:rPr err="1"/>
              <a:t>que</a:t>
            </a:r>
            <a:r>
              <a:t> </a:t>
            </a:r>
            <a:r>
              <a:rPr err="1"/>
              <a:t>actúe</a:t>
            </a:r>
            <a:r>
              <a:t> </a:t>
            </a:r>
            <a:r>
              <a:rPr err="1"/>
              <a:t>en</a:t>
            </a:r>
            <a:r>
              <a:t> </a:t>
            </a:r>
            <a:r>
              <a:rPr err="1"/>
              <a:t>su</a:t>
            </a:r>
            <a:r>
              <a:t> </a:t>
            </a:r>
            <a:r>
              <a:rPr err="1"/>
              <a:t>representación</a:t>
            </a:r>
            <a:r>
              <a:t>) </a:t>
            </a:r>
            <a:r>
              <a:rPr err="1"/>
              <a:t>puede</a:t>
            </a:r>
            <a:r>
              <a:t> </a:t>
            </a:r>
            <a:r>
              <a:rPr err="1"/>
              <a:t>preguntar</a:t>
            </a:r>
            <a:r>
              <a:t> con </a:t>
            </a:r>
            <a:r>
              <a:rPr err="1"/>
              <a:t>anticipación</a:t>
            </a:r>
            <a:r>
              <a:t> </a:t>
            </a:r>
            <a:r>
              <a:rPr err="1"/>
              <a:t>si</a:t>
            </a:r>
            <a:r>
              <a:t> </a:t>
            </a:r>
            <a:r>
              <a:rPr err="1"/>
              <a:t>el</a:t>
            </a:r>
            <a:r>
              <a:t> plan </a:t>
            </a:r>
            <a:r>
              <a:rPr err="1"/>
              <a:t>cubre</a:t>
            </a:r>
            <a:r>
              <a:t> un </a:t>
            </a:r>
            <a:r>
              <a:rPr err="1"/>
              <a:t>elemento</a:t>
            </a:r>
            <a:r>
              <a:t> o </a:t>
            </a:r>
            <a:r>
              <a:rPr err="1"/>
              <a:t>servicio</a:t>
            </a:r>
            <a:r>
              <a:t>. A </a:t>
            </a:r>
            <a:r>
              <a:rPr err="1"/>
              <a:t>veces</a:t>
            </a:r>
            <a:r>
              <a:t> </a:t>
            </a:r>
            <a:r>
              <a:rPr err="1"/>
              <a:t>debe</a:t>
            </a:r>
            <a:r>
              <a:t> </a:t>
            </a:r>
            <a:r>
              <a:rPr err="1"/>
              <a:t>hacer</a:t>
            </a:r>
            <a:r>
              <a:t> </a:t>
            </a:r>
            <a:r>
              <a:rPr err="1"/>
              <a:t>esto</a:t>
            </a:r>
            <a:r>
              <a:t> para </a:t>
            </a:r>
            <a:r>
              <a:rPr err="1"/>
              <a:t>que</a:t>
            </a:r>
            <a:r>
              <a:t> </a:t>
            </a:r>
            <a:r>
              <a:rPr err="1"/>
              <a:t>el</a:t>
            </a:r>
            <a:r>
              <a:t> </a:t>
            </a:r>
            <a:r>
              <a:rPr err="1"/>
              <a:t>servicio</a:t>
            </a:r>
            <a:r>
              <a:t> </a:t>
            </a:r>
            <a:r>
              <a:rPr err="1"/>
              <a:t>esté</a:t>
            </a:r>
            <a:r>
              <a:t> </a:t>
            </a:r>
            <a:r>
              <a:rPr err="1"/>
              <a:t>cubierto</a:t>
            </a:r>
            <a:r>
              <a:t>. Esto se llama </a:t>
            </a:r>
            <a:r>
              <a:rPr err="1"/>
              <a:t>una</a:t>
            </a:r>
            <a:r>
              <a:t> “</a:t>
            </a:r>
            <a:r>
              <a:rPr err="1"/>
              <a:t>determinación</a:t>
            </a:r>
            <a:r>
              <a:t> de la </a:t>
            </a:r>
            <a:r>
              <a:rPr err="1"/>
              <a:t>organización</a:t>
            </a:r>
            <a:r>
              <a:t>”. </a:t>
            </a:r>
            <a:r>
              <a:rPr err="1"/>
              <a:t>Póngase</a:t>
            </a:r>
            <a:r>
              <a:t> </a:t>
            </a:r>
            <a:r>
              <a:rPr err="1"/>
              <a:t>en</a:t>
            </a:r>
            <a:r>
              <a:t> </a:t>
            </a:r>
            <a:r>
              <a:rPr err="1"/>
              <a:t>contacto</a:t>
            </a:r>
            <a:r>
              <a:t> con </a:t>
            </a:r>
            <a:r>
              <a:rPr err="1"/>
              <a:t>su</a:t>
            </a:r>
            <a:r>
              <a:t> plan para </a:t>
            </a:r>
            <a:r>
              <a:rPr err="1"/>
              <a:t>obtener</a:t>
            </a:r>
            <a:r>
              <a:t> </a:t>
            </a:r>
            <a:r>
              <a:rPr err="1"/>
              <a:t>más</a:t>
            </a:r>
            <a:r>
              <a:t> </a:t>
            </a:r>
            <a:r>
              <a:rPr err="1"/>
              <a:t>información</a:t>
            </a:r>
            <a:r>
              <a:t>.</a:t>
            </a:r>
          </a:p>
          <a:p>
            <a:pPr marL="180569" indent="-180569">
              <a:spcBef>
                <a:spcPts val="0"/>
              </a:spcBef>
              <a:spcAft>
                <a:spcPts val="600"/>
              </a:spcAft>
              <a:defRPr>
                <a:solidFill>
                  <a:prstClr val="black"/>
                </a:solidFill>
                <a:latin typeface="Arial" panose="020B0604020202020204" pitchFamily="34" charset="0"/>
                <a:cs typeface="Arial" panose="020B0604020202020204" pitchFamily="34" charset="0"/>
              </a:defRPr>
            </a:pPr>
            <a:r>
              <a:t>Medicare </a:t>
            </a:r>
            <a:r>
              <a:rPr err="1"/>
              <a:t>paga</a:t>
            </a:r>
            <a:r>
              <a:t> un </a:t>
            </a:r>
            <a:r>
              <a:rPr err="1"/>
              <a:t>monto</a:t>
            </a:r>
            <a:r>
              <a:t> </a:t>
            </a:r>
            <a:r>
              <a:rPr err="1"/>
              <a:t>fijo</a:t>
            </a:r>
            <a:r>
              <a:t> </a:t>
            </a:r>
            <a:r>
              <a:rPr err="1"/>
              <a:t>por</a:t>
            </a:r>
            <a:r>
              <a:t> </a:t>
            </a:r>
            <a:r>
              <a:rPr err="1"/>
              <a:t>su</a:t>
            </a:r>
            <a:r>
              <a:t> </a:t>
            </a:r>
            <a:r>
              <a:rPr err="1"/>
              <a:t>cobertura</a:t>
            </a:r>
            <a:r>
              <a:t> </a:t>
            </a:r>
            <a:r>
              <a:rPr err="1"/>
              <a:t>cada</a:t>
            </a:r>
            <a:r>
              <a:t> </a:t>
            </a:r>
            <a:r>
              <a:rPr err="1"/>
              <a:t>mes</a:t>
            </a:r>
            <a:r>
              <a:t> a las </a:t>
            </a:r>
            <a:r>
              <a:rPr err="1"/>
              <a:t>compañías</a:t>
            </a:r>
            <a:r>
              <a:t> </a:t>
            </a:r>
            <a:r>
              <a:rPr err="1"/>
              <a:t>que</a:t>
            </a:r>
            <a:r>
              <a:t> </a:t>
            </a:r>
            <a:r>
              <a:rPr err="1"/>
              <a:t>ofrecen</a:t>
            </a:r>
            <a:r>
              <a:t> planes Medicare Advantage.</a:t>
            </a:r>
          </a:p>
          <a:p>
            <a:pPr marL="181237" indent="-181237"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Cada plan Medicare Advantage </a:t>
            </a:r>
            <a:r>
              <a:rPr err="1"/>
              <a:t>puede</a:t>
            </a:r>
            <a:r>
              <a:t> </a:t>
            </a:r>
            <a:r>
              <a:rPr err="1"/>
              <a:t>cobrar</a:t>
            </a:r>
            <a:r>
              <a:t> </a:t>
            </a:r>
            <a:r>
              <a:rPr err="1"/>
              <a:t>diferentes</a:t>
            </a:r>
            <a:r>
              <a:t> </a:t>
            </a:r>
            <a:r>
              <a:rPr err="1"/>
              <a:t>costos</a:t>
            </a:r>
            <a:r>
              <a:t> de </a:t>
            </a:r>
            <a:r>
              <a:rPr err="1"/>
              <a:t>bolsillo</a:t>
            </a:r>
            <a:r>
              <a:t> y </a:t>
            </a:r>
            <a:r>
              <a:rPr err="1"/>
              <a:t>tener</a:t>
            </a:r>
            <a:r>
              <a:t> </a:t>
            </a:r>
            <a:r>
              <a:rPr err="1"/>
              <a:t>diferentes</a:t>
            </a:r>
            <a:r>
              <a:t> </a:t>
            </a:r>
            <a:r>
              <a:rPr err="1"/>
              <a:t>reglas</a:t>
            </a:r>
            <a:r>
              <a:t> </a:t>
            </a:r>
            <a:r>
              <a:rPr err="1"/>
              <a:t>sobre</a:t>
            </a:r>
            <a:r>
              <a:t> </a:t>
            </a:r>
            <a:r>
              <a:rPr err="1"/>
              <a:t>cómo</a:t>
            </a:r>
            <a:r>
              <a:t> </a:t>
            </a:r>
            <a:r>
              <a:rPr err="1"/>
              <a:t>obtiene</a:t>
            </a:r>
            <a:r>
              <a:t> </a:t>
            </a:r>
            <a:r>
              <a:rPr err="1"/>
              <a:t>los</a:t>
            </a:r>
            <a:r>
              <a:t> </a:t>
            </a:r>
            <a:r>
              <a:rPr err="1"/>
              <a:t>servicios</a:t>
            </a:r>
            <a:r>
              <a:t> (</a:t>
            </a:r>
            <a:r>
              <a:rPr err="1"/>
              <a:t>como</a:t>
            </a:r>
            <a:r>
              <a:t> </a:t>
            </a:r>
            <a:r>
              <a:rPr err="1"/>
              <a:t>si</a:t>
            </a:r>
            <a:r>
              <a:t> </a:t>
            </a:r>
            <a:r>
              <a:rPr err="1"/>
              <a:t>necesita</a:t>
            </a:r>
            <a:r>
              <a:t> </a:t>
            </a:r>
            <a:r>
              <a:rPr err="1"/>
              <a:t>una</a:t>
            </a:r>
            <a:r>
              <a:t> </a:t>
            </a:r>
            <a:r>
              <a:rPr err="1"/>
              <a:t>remisión</a:t>
            </a:r>
            <a:r>
              <a:t> para </a:t>
            </a:r>
            <a:r>
              <a:rPr err="1"/>
              <a:t>consultar</a:t>
            </a:r>
            <a:r>
              <a:t> a un </a:t>
            </a:r>
            <a:r>
              <a:rPr err="1"/>
              <a:t>especialista</a:t>
            </a:r>
            <a:r>
              <a:t> o </a:t>
            </a:r>
            <a:r>
              <a:rPr err="1"/>
              <a:t>si</a:t>
            </a:r>
            <a:r>
              <a:t> </a:t>
            </a:r>
            <a:r>
              <a:rPr err="1"/>
              <a:t>tiene</a:t>
            </a:r>
            <a:r>
              <a:t> </a:t>
            </a:r>
            <a:r>
              <a:rPr err="1"/>
              <a:t>que</a:t>
            </a:r>
            <a:r>
              <a:t> </a:t>
            </a:r>
            <a:r>
              <a:rPr err="1"/>
              <a:t>acudir</a:t>
            </a:r>
            <a:r>
              <a:t> a </a:t>
            </a:r>
            <a:r>
              <a:rPr err="1"/>
              <a:t>médicos</a:t>
            </a:r>
            <a:r>
              <a:t>, </a:t>
            </a:r>
            <a:r>
              <a:rPr err="1"/>
              <a:t>centros</a:t>
            </a:r>
            <a:r>
              <a:t> o </a:t>
            </a:r>
            <a:r>
              <a:rPr err="1"/>
              <a:t>proveedores</a:t>
            </a:r>
            <a:r>
              <a:t> </a:t>
            </a:r>
            <a:r>
              <a:rPr err="1"/>
              <a:t>que</a:t>
            </a:r>
            <a:r>
              <a:t> </a:t>
            </a:r>
            <a:r>
              <a:rPr err="1"/>
              <a:t>pertenezcan</a:t>
            </a:r>
            <a:r>
              <a:t> a la red del plan para </a:t>
            </a:r>
            <a:r>
              <a:rPr err="1"/>
              <a:t>recibir</a:t>
            </a:r>
            <a:r>
              <a:t> </a:t>
            </a:r>
            <a:r>
              <a:rPr err="1"/>
              <a:t>atención</a:t>
            </a:r>
            <a:r>
              <a:t> </a:t>
            </a:r>
            <a:r>
              <a:rPr err="1"/>
              <a:t>que</a:t>
            </a:r>
            <a:r>
              <a:t> no sea de </a:t>
            </a:r>
            <a:r>
              <a:rPr err="1"/>
              <a:t>emergencia</a:t>
            </a:r>
            <a:r>
              <a:t> o no </a:t>
            </a:r>
            <a:r>
              <a:rPr err="1"/>
              <a:t>urgente</a:t>
            </a:r>
            <a:r>
              <a:t>). </a:t>
            </a:r>
            <a:r>
              <a:rPr err="1"/>
              <a:t>Estas</a:t>
            </a:r>
            <a:r>
              <a:t> </a:t>
            </a:r>
            <a:r>
              <a:rPr err="1"/>
              <a:t>reglas</a:t>
            </a:r>
            <a:r>
              <a:t> </a:t>
            </a:r>
            <a:r>
              <a:rPr err="1"/>
              <a:t>pueden</a:t>
            </a:r>
            <a:r>
              <a:t> </a:t>
            </a:r>
            <a:r>
              <a:rPr err="1"/>
              <a:t>cambiar</a:t>
            </a:r>
            <a:r>
              <a:t> </a:t>
            </a:r>
            <a:r>
              <a:rPr err="1"/>
              <a:t>cada</a:t>
            </a:r>
            <a:r>
              <a:t> </a:t>
            </a:r>
            <a:r>
              <a:rPr err="1"/>
              <a:t>año</a:t>
            </a:r>
            <a:r>
              <a:t>. El plan </a:t>
            </a:r>
            <a:r>
              <a:rPr err="1"/>
              <a:t>debe</a:t>
            </a:r>
            <a:r>
              <a:t> </a:t>
            </a:r>
            <a:r>
              <a:rPr err="1"/>
              <a:t>notificarle</a:t>
            </a:r>
            <a:r>
              <a:t> </a:t>
            </a:r>
            <a:r>
              <a:rPr err="1"/>
              <a:t>sobre</a:t>
            </a:r>
            <a:r>
              <a:t> </a:t>
            </a:r>
            <a:r>
              <a:rPr err="1"/>
              <a:t>cualquier</a:t>
            </a:r>
            <a:r>
              <a:t> </a:t>
            </a:r>
            <a:r>
              <a:rPr err="1"/>
              <a:t>cambio</a:t>
            </a:r>
            <a:r>
              <a:t> antes del </a:t>
            </a:r>
            <a:r>
              <a:rPr err="1"/>
              <a:t>inicio</a:t>
            </a:r>
            <a:r>
              <a:t> del </a:t>
            </a:r>
            <a:r>
              <a:rPr err="1"/>
              <a:t>próximo</a:t>
            </a:r>
            <a:r>
              <a:t> </a:t>
            </a:r>
            <a:r>
              <a:rPr err="1"/>
              <a:t>año</a:t>
            </a:r>
            <a:r>
              <a:t> de </a:t>
            </a:r>
            <a:r>
              <a:rPr err="1"/>
              <a:t>inscripción</a:t>
            </a:r>
            <a:r>
              <a:t>.</a:t>
            </a:r>
          </a:p>
          <a:p>
            <a:pPr marL="180569" indent="-180569" defTabSz="966612">
              <a:spcBef>
                <a:spcPts val="0"/>
              </a:spcBef>
              <a:spcAft>
                <a:spcPts val="600"/>
              </a:spcAft>
              <a:defRPr>
                <a:latin typeface="Arial" panose="020B0604020202020204" pitchFamily="34" charset="0"/>
                <a:cs typeface="Arial" panose="020B0604020202020204" pitchFamily="34" charset="0"/>
              </a:defRPr>
            </a:pPr>
            <a:r>
              <a:rPr lang="en-US">
                <a:solidFill>
                  <a:prstClr val="black"/>
                </a:solidFill>
              </a:rPr>
              <a:t>Medicare Original</a:t>
            </a:r>
            <a:r>
              <a:rPr>
                <a:solidFill>
                  <a:prstClr val="black"/>
                </a:solidFill>
              </a:rPr>
              <a:t> </a:t>
            </a:r>
            <a:r>
              <a:rPr err="1">
                <a:solidFill>
                  <a:prstClr val="black"/>
                </a:solidFill>
              </a:rPr>
              <a:t>cubre</a:t>
            </a:r>
            <a:r>
              <a:rPr>
                <a:solidFill>
                  <a:prstClr val="black"/>
                </a:solidFill>
              </a:rPr>
              <a:t> </a:t>
            </a:r>
            <a:r>
              <a:rPr err="1">
                <a:solidFill>
                  <a:prstClr val="black"/>
                </a:solidFill>
              </a:rPr>
              <a:t>cuidados</a:t>
            </a:r>
            <a:r>
              <a:rPr>
                <a:solidFill>
                  <a:prstClr val="black"/>
                </a:solidFill>
              </a:rPr>
              <a:t> </a:t>
            </a:r>
            <a:r>
              <a:rPr err="1">
                <a:solidFill>
                  <a:prstClr val="black"/>
                </a:solidFill>
              </a:rPr>
              <a:t>paliativos</a:t>
            </a:r>
            <a:r>
              <a:t>, </a:t>
            </a:r>
            <a:r>
              <a:rPr err="1"/>
              <a:t>algunos</a:t>
            </a:r>
            <a:r>
              <a:t> </a:t>
            </a:r>
            <a:r>
              <a:rPr err="1"/>
              <a:t>nuevos</a:t>
            </a:r>
            <a:r>
              <a:t> </a:t>
            </a:r>
            <a:r>
              <a:rPr err="1"/>
              <a:t>beneficios</a:t>
            </a:r>
            <a:r>
              <a:t> de Medicare y </a:t>
            </a:r>
            <a:r>
              <a:rPr err="1"/>
              <a:t>algunos</a:t>
            </a:r>
            <a:r>
              <a:t> </a:t>
            </a:r>
            <a:r>
              <a:rPr err="1"/>
              <a:t>costos</a:t>
            </a:r>
            <a:r>
              <a:t> de </a:t>
            </a:r>
            <a:r>
              <a:rPr err="1"/>
              <a:t>estudios</a:t>
            </a:r>
            <a:r>
              <a:t> de </a:t>
            </a:r>
            <a:r>
              <a:rPr err="1"/>
              <a:t>investigación</a:t>
            </a:r>
            <a:r>
              <a:t> </a:t>
            </a:r>
            <a:r>
              <a:rPr err="1"/>
              <a:t>clínica</a:t>
            </a:r>
            <a:r>
              <a:t> </a:t>
            </a:r>
            <a:r>
              <a:rPr err="1"/>
              <a:t>incluso</a:t>
            </a:r>
            <a:r>
              <a:t> </a:t>
            </a:r>
            <a:r>
              <a:rPr err="1"/>
              <a:t>si</a:t>
            </a:r>
            <a:r>
              <a:t> </a:t>
            </a:r>
            <a:r>
              <a:rPr err="1"/>
              <a:t>tiene</a:t>
            </a:r>
            <a:r>
              <a:t> un plan Medicare Advantage. </a:t>
            </a:r>
            <a:endParaRPr>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b="1">
                <a:solidFill>
                  <a:prstClr val="black"/>
                </a:solidFill>
                <a:latin typeface="Arial" panose="020B0604020202020204" pitchFamily="34" charset="0"/>
                <a:cs typeface="Arial" panose="020B0604020202020204" pitchFamily="34" charset="0"/>
              </a:defRPr>
            </a:pPr>
            <a:r>
              <a:t>Fuentes:</a:t>
            </a:r>
          </a:p>
          <a:p>
            <a:pPr>
              <a:spcBef>
                <a:spcPts val="0"/>
              </a:spcBef>
              <a:spcAft>
                <a:spcPts val="600"/>
              </a:spcAft>
              <a:defRPr>
                <a:latin typeface="Arial" panose="020B0604020202020204" pitchFamily="34" charset="0"/>
                <a:cs typeface="Arial" panose="020B0604020202020204" pitchFamily="34" charset="0"/>
              </a:defRPr>
            </a:pPr>
            <a:r>
              <a:rPr lang="en-US" u="sng"/>
              <a:t>https://es.medicare.gov/health-drug-plans/health-plans</a:t>
            </a:r>
          </a:p>
          <a:p>
            <a:pPr>
              <a:spcBef>
                <a:spcPts val="0"/>
              </a:spcBef>
              <a:spcAft>
                <a:spcPts val="600"/>
              </a:spcAft>
              <a:defRPr>
                <a:latin typeface="Arial" panose="020B0604020202020204" pitchFamily="34" charset="0"/>
                <a:cs typeface="Arial" panose="020B0604020202020204" pitchFamily="34" charset="0"/>
              </a:defRPr>
            </a:pPr>
            <a:r>
              <a:rPr lang="en-US" u="sng"/>
              <a:t>https://es.medicare.gov/health-drug-plans/health-plans/your-health-plan-options</a:t>
            </a:r>
          </a:p>
        </p:txBody>
      </p:sp>
    </p:spTree>
    <p:extLst>
      <p:ext uri="{BB962C8B-B14F-4D97-AF65-F5344CB8AC3E}">
        <p14:creationId xmlns:p14="http://schemas.microsoft.com/office/powerpoint/2010/main" val="735746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3757507"/>
            <a:ext cx="5765800" cy="5502380"/>
          </a:xfrm>
        </p:spPr>
        <p:txBody>
          <a:bodyPr/>
          <a:lstStyle/>
          <a:p>
            <a:pPr marL="0" indent="0" defTabSz="966612">
              <a:spcAft>
                <a:spcPts val="300"/>
              </a:spcAft>
              <a:buNone/>
              <a:defRPr sz="1050" b="1">
                <a:solidFill>
                  <a:prstClr val="black"/>
                </a:solidFill>
                <a:latin typeface="Arial" panose="020B0604020202020204" pitchFamily="34" charset="0"/>
                <a:ea typeface="ＭＳ Ｐゴシック" pitchFamily="84" charset="-128"/>
                <a:cs typeface="Arial" panose="020B0604020202020204" pitchFamily="34" charset="0"/>
              </a:defRPr>
            </a:pPr>
            <a:r>
              <a:rPr err="1"/>
              <a:t>Notas</a:t>
            </a:r>
            <a:r>
              <a:t> del </a:t>
            </a:r>
            <a:r>
              <a:rPr err="1"/>
              <a:t>presentador</a:t>
            </a:r>
            <a:endParaRPr/>
          </a:p>
          <a:p>
            <a:pPr marL="0" indent="0">
              <a:spcAft>
                <a:spcPts val="300"/>
              </a:spcAft>
              <a:buNone/>
              <a:defRPr sz="1050">
                <a:latin typeface="Arial" panose="020B0604020202020204" pitchFamily="34" charset="0"/>
                <a:cs typeface="Arial" panose="020B0604020202020204" pitchFamily="34" charset="0"/>
              </a:defRPr>
            </a:pPr>
            <a:r>
              <a:t>Los </a:t>
            </a:r>
            <a:r>
              <a:rPr err="1"/>
              <a:t>diferentes</a:t>
            </a:r>
            <a:r>
              <a:t> </a:t>
            </a:r>
            <a:r>
              <a:rPr err="1"/>
              <a:t>tipos</a:t>
            </a:r>
            <a:r>
              <a:t> de planes Medicare Advantage son:</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sz="1050">
                <a:latin typeface="Arial" panose="020B0604020202020204" pitchFamily="34" charset="0"/>
                <a:cs typeface="Arial" panose="020B0604020202020204" pitchFamily="34" charset="0"/>
              </a:defRPr>
            </a:pPr>
            <a:r>
              <a:t>Plan de Organización para </a:t>
            </a:r>
            <a:r>
              <a:rPr err="1"/>
              <a:t>el</a:t>
            </a:r>
            <a:r>
              <a:t> </a:t>
            </a:r>
            <a:r>
              <a:rPr err="1"/>
              <a:t>Mantenimiento</a:t>
            </a:r>
            <a:r>
              <a:t> de la Salud (HMO) - Un plan de HMO es un </a:t>
            </a:r>
            <a:r>
              <a:rPr err="1"/>
              <a:t>tipo</a:t>
            </a:r>
            <a:r>
              <a:t> de plan Medicare Advantage </a:t>
            </a:r>
            <a:r>
              <a:rPr err="1"/>
              <a:t>que</a:t>
            </a:r>
            <a:r>
              <a:t> </a:t>
            </a:r>
            <a:r>
              <a:rPr err="1"/>
              <a:t>generalmente</a:t>
            </a:r>
            <a:r>
              <a:t> </a:t>
            </a:r>
            <a:r>
              <a:rPr err="1"/>
              <a:t>proporciona</a:t>
            </a:r>
            <a:r>
              <a:t> </a:t>
            </a:r>
            <a:r>
              <a:rPr err="1"/>
              <a:t>cobertura</a:t>
            </a:r>
            <a:r>
              <a:t> de </a:t>
            </a:r>
            <a:r>
              <a:rPr err="1"/>
              <a:t>atención</a:t>
            </a:r>
            <a:r>
              <a:t> </a:t>
            </a:r>
            <a:r>
              <a:rPr err="1"/>
              <a:t>médica</a:t>
            </a:r>
            <a:r>
              <a:t> </a:t>
            </a:r>
            <a:r>
              <a:rPr err="1"/>
              <a:t>exclusivamente</a:t>
            </a:r>
            <a:r>
              <a:t> de </a:t>
            </a:r>
            <a:r>
              <a:rPr err="1"/>
              <a:t>médicos</a:t>
            </a:r>
            <a:r>
              <a:t>, </a:t>
            </a:r>
            <a:r>
              <a:rPr err="1"/>
              <a:t>otros</a:t>
            </a:r>
            <a:r>
              <a:t> </a:t>
            </a:r>
            <a:r>
              <a:rPr err="1"/>
              <a:t>proveedores</a:t>
            </a:r>
            <a:r>
              <a:t> de </a:t>
            </a:r>
            <a:r>
              <a:rPr err="1"/>
              <a:t>atención</a:t>
            </a:r>
            <a:r>
              <a:t> </a:t>
            </a:r>
            <a:r>
              <a:rPr err="1"/>
              <a:t>médica</a:t>
            </a:r>
            <a:r>
              <a:t> u </a:t>
            </a:r>
            <a:r>
              <a:rPr err="1"/>
              <a:t>hospitales</a:t>
            </a:r>
            <a:r>
              <a:t> de la red del plan (</a:t>
            </a:r>
            <a:r>
              <a:rPr err="1"/>
              <a:t>excepto</a:t>
            </a:r>
            <a:r>
              <a:t> </a:t>
            </a:r>
            <a:r>
              <a:rPr err="1"/>
              <a:t>atención</a:t>
            </a:r>
            <a:r>
              <a:t> de </a:t>
            </a:r>
            <a:r>
              <a:rPr err="1"/>
              <a:t>emergencia</a:t>
            </a:r>
            <a:r>
              <a:t>, </a:t>
            </a:r>
            <a:r>
              <a:rPr err="1"/>
              <a:t>atención</a:t>
            </a:r>
            <a:r>
              <a:t> </a:t>
            </a:r>
            <a:r>
              <a:rPr err="1"/>
              <a:t>urgente</a:t>
            </a:r>
            <a:r>
              <a:t> fuera del </a:t>
            </a:r>
            <a:r>
              <a:rPr err="1"/>
              <a:t>área</a:t>
            </a:r>
            <a:r>
              <a:t> o </a:t>
            </a:r>
            <a:r>
              <a:rPr err="1"/>
              <a:t>diálisis</a:t>
            </a:r>
            <a:r>
              <a:t> temporal fuera del </a:t>
            </a:r>
            <a:r>
              <a:rPr err="1"/>
              <a:t>área</a:t>
            </a:r>
            <a:r>
              <a:t>). Una red es un </a:t>
            </a:r>
            <a:r>
              <a:rPr err="1"/>
              <a:t>grupo</a:t>
            </a:r>
            <a:r>
              <a:t> de </a:t>
            </a:r>
            <a:r>
              <a:rPr err="1"/>
              <a:t>médicos</a:t>
            </a:r>
            <a:r>
              <a:t>, </a:t>
            </a:r>
            <a:r>
              <a:rPr err="1"/>
              <a:t>hospitales</a:t>
            </a:r>
            <a:r>
              <a:t> y </a:t>
            </a:r>
            <a:r>
              <a:rPr err="1"/>
              <a:t>centros</a:t>
            </a:r>
            <a:r>
              <a:t> </a:t>
            </a:r>
            <a:r>
              <a:rPr err="1"/>
              <a:t>médicos</a:t>
            </a:r>
            <a:r>
              <a:t> </a:t>
            </a:r>
            <a:r>
              <a:rPr err="1"/>
              <a:t>que</a:t>
            </a:r>
            <a:r>
              <a:t> </a:t>
            </a:r>
            <a:r>
              <a:rPr err="1"/>
              <a:t>tienen</a:t>
            </a:r>
            <a:r>
              <a:t> </a:t>
            </a:r>
            <a:r>
              <a:rPr err="1"/>
              <a:t>contrato</a:t>
            </a:r>
            <a:r>
              <a:t> con un plan para </a:t>
            </a:r>
            <a:r>
              <a:rPr err="1"/>
              <a:t>prestar</a:t>
            </a:r>
            <a:r>
              <a:t> </a:t>
            </a:r>
            <a:r>
              <a:rPr err="1"/>
              <a:t>servicios</a:t>
            </a:r>
            <a:r>
              <a:t>. La </a:t>
            </a:r>
            <a:r>
              <a:rPr err="1"/>
              <a:t>mayoría</a:t>
            </a:r>
            <a:r>
              <a:t> de las HMO también </a:t>
            </a:r>
            <a:r>
              <a:rPr err="1"/>
              <a:t>requieren</a:t>
            </a:r>
            <a:r>
              <a:t> </a:t>
            </a:r>
            <a:r>
              <a:rPr err="1"/>
              <a:t>que</a:t>
            </a:r>
            <a:r>
              <a:t> </a:t>
            </a:r>
            <a:r>
              <a:rPr err="1"/>
              <a:t>obtenga</a:t>
            </a:r>
            <a:r>
              <a:t> </a:t>
            </a:r>
            <a:r>
              <a:rPr err="1"/>
              <a:t>una</a:t>
            </a:r>
            <a:r>
              <a:t> </a:t>
            </a:r>
            <a:r>
              <a:rPr err="1"/>
              <a:t>derivación</a:t>
            </a:r>
            <a:r>
              <a:t> de </a:t>
            </a:r>
            <a:r>
              <a:rPr err="1"/>
              <a:t>su</a:t>
            </a:r>
            <a:r>
              <a:t> </a:t>
            </a:r>
            <a:r>
              <a:rPr err="1"/>
              <a:t>médico</a:t>
            </a:r>
            <a:r>
              <a:t> de </a:t>
            </a:r>
            <a:r>
              <a:rPr err="1"/>
              <a:t>atención</a:t>
            </a:r>
            <a:r>
              <a:t> </a:t>
            </a:r>
            <a:r>
              <a:rPr err="1"/>
              <a:t>primaria</a:t>
            </a:r>
            <a:r>
              <a:t> para la </a:t>
            </a:r>
            <a:r>
              <a:rPr err="1"/>
              <a:t>atención</a:t>
            </a:r>
            <a:r>
              <a:t> de </a:t>
            </a:r>
            <a:r>
              <a:rPr err="1"/>
              <a:t>especialistas</a:t>
            </a:r>
            <a:r>
              <a:t>, de modo </a:t>
            </a:r>
            <a:r>
              <a:rPr err="1"/>
              <a:t>que</a:t>
            </a:r>
            <a:r>
              <a:t> </a:t>
            </a:r>
            <a:r>
              <a:rPr err="1"/>
              <a:t>su</a:t>
            </a:r>
            <a:r>
              <a:t> </a:t>
            </a:r>
            <a:r>
              <a:rPr err="1"/>
              <a:t>atención</a:t>
            </a:r>
            <a:r>
              <a:t> </a:t>
            </a:r>
            <a:r>
              <a:rPr err="1"/>
              <a:t>esté</a:t>
            </a:r>
            <a:r>
              <a:t> </a:t>
            </a:r>
            <a:r>
              <a:rPr err="1"/>
              <a:t>coordinada</a:t>
            </a:r>
            <a:r>
              <a:t>.</a:t>
            </a:r>
            <a:r>
              <a:rPr>
                <a:effectLst/>
              </a:rPr>
              <a:t> </a:t>
            </a:r>
            <a:r>
              <a:rPr err="1">
                <a:effectLst/>
              </a:rPr>
              <a:t>Algunas</a:t>
            </a:r>
            <a:r>
              <a:rPr>
                <a:effectLst/>
              </a:rPr>
              <a:t> HMO son planes de punto de </a:t>
            </a:r>
            <a:r>
              <a:rPr err="1">
                <a:effectLst/>
              </a:rPr>
              <a:t>servicio</a:t>
            </a:r>
            <a:r>
              <a:rPr>
                <a:effectLst/>
              </a:rPr>
              <a:t> (HMOPOS) </a:t>
            </a:r>
            <a:r>
              <a:rPr err="1">
                <a:effectLst/>
              </a:rPr>
              <a:t>que</a:t>
            </a:r>
            <a:r>
              <a:rPr>
                <a:effectLst/>
              </a:rPr>
              <a:t> </a:t>
            </a:r>
            <a:r>
              <a:rPr err="1">
                <a:effectLst/>
              </a:rPr>
              <a:t>pueden</a:t>
            </a:r>
            <a:r>
              <a:rPr>
                <a:effectLst/>
              </a:rPr>
              <a:t> </a:t>
            </a:r>
            <a:r>
              <a:rPr err="1">
                <a:effectLst/>
              </a:rPr>
              <a:t>permitirle</a:t>
            </a:r>
            <a:r>
              <a:rPr>
                <a:effectLst/>
              </a:rPr>
              <a:t> </a:t>
            </a:r>
            <a:r>
              <a:rPr err="1">
                <a:effectLst/>
              </a:rPr>
              <a:t>obtener</a:t>
            </a:r>
            <a:r>
              <a:rPr>
                <a:effectLst/>
              </a:rPr>
              <a:t> </a:t>
            </a:r>
            <a:r>
              <a:rPr err="1">
                <a:effectLst/>
              </a:rPr>
              <a:t>algunos</a:t>
            </a:r>
            <a:r>
              <a:rPr>
                <a:effectLst/>
              </a:rPr>
              <a:t> </a:t>
            </a:r>
            <a:r>
              <a:rPr err="1">
                <a:effectLst/>
              </a:rPr>
              <a:t>servicios</a:t>
            </a:r>
            <a:r>
              <a:rPr>
                <a:effectLst/>
              </a:rPr>
              <a:t> fuera de la red </a:t>
            </a:r>
            <a:r>
              <a:rPr err="1">
                <a:effectLst/>
              </a:rPr>
              <a:t>por</a:t>
            </a:r>
            <a:r>
              <a:rPr>
                <a:effectLst/>
              </a:rPr>
              <a:t> un </a:t>
            </a:r>
            <a:r>
              <a:rPr err="1">
                <a:effectLst/>
              </a:rPr>
              <a:t>copago</a:t>
            </a:r>
            <a:r>
              <a:rPr>
                <a:effectLst/>
              </a:rPr>
              <a:t> o </a:t>
            </a:r>
            <a:r>
              <a:rPr err="1">
                <a:effectLst/>
              </a:rPr>
              <a:t>coseguro</a:t>
            </a:r>
            <a:r>
              <a:rPr>
                <a:effectLst/>
              </a:rPr>
              <a:t> </a:t>
            </a:r>
            <a:r>
              <a:rPr err="1">
                <a:effectLst/>
              </a:rPr>
              <a:t>más</a:t>
            </a:r>
            <a:r>
              <a:rPr>
                <a:effectLst/>
              </a:rPr>
              <a:t> altos. Es </a:t>
            </a:r>
            <a:r>
              <a:rPr err="1">
                <a:effectLst/>
              </a:rPr>
              <a:t>importante</a:t>
            </a:r>
            <a:r>
              <a:rPr>
                <a:effectLst/>
              </a:rPr>
              <a:t> </a:t>
            </a:r>
            <a:r>
              <a:rPr err="1">
                <a:effectLst/>
              </a:rPr>
              <a:t>que</a:t>
            </a:r>
            <a:r>
              <a:rPr>
                <a:effectLst/>
              </a:rPr>
              <a:t> </a:t>
            </a:r>
            <a:r>
              <a:rPr err="1">
                <a:effectLst/>
              </a:rPr>
              <a:t>siga</a:t>
            </a:r>
            <a:r>
              <a:rPr>
                <a:effectLst/>
              </a:rPr>
              <a:t> las </a:t>
            </a:r>
            <a:r>
              <a:rPr err="1">
                <a:effectLst/>
              </a:rPr>
              <a:t>reglas</a:t>
            </a:r>
            <a:r>
              <a:rPr>
                <a:effectLst/>
              </a:rPr>
              <a:t> del plan, </a:t>
            </a:r>
            <a:r>
              <a:rPr err="1">
                <a:effectLst/>
              </a:rPr>
              <a:t>como</a:t>
            </a:r>
            <a:r>
              <a:rPr>
                <a:effectLst/>
              </a:rPr>
              <a:t> </a:t>
            </a:r>
            <a:r>
              <a:rPr err="1">
                <a:effectLst/>
              </a:rPr>
              <a:t>obtener</a:t>
            </a:r>
            <a:r>
              <a:rPr>
                <a:effectLst/>
              </a:rPr>
              <a:t> la </a:t>
            </a:r>
            <a:r>
              <a:rPr err="1">
                <a:effectLst/>
              </a:rPr>
              <a:t>aprobación</a:t>
            </a:r>
            <a:r>
              <a:rPr>
                <a:effectLst/>
              </a:rPr>
              <a:t> previa para un </a:t>
            </a:r>
            <a:r>
              <a:rPr err="1">
                <a:effectLst/>
              </a:rPr>
              <a:t>determinado</a:t>
            </a:r>
            <a:r>
              <a:rPr>
                <a:effectLst/>
              </a:rPr>
              <a:t> </a:t>
            </a:r>
            <a:r>
              <a:rPr err="1">
                <a:effectLst/>
              </a:rPr>
              <a:t>servicio</a:t>
            </a:r>
            <a:r>
              <a:rPr>
                <a:effectLst/>
              </a:rPr>
              <a:t> </a:t>
            </a:r>
            <a:r>
              <a:rPr err="1">
                <a:effectLst/>
              </a:rPr>
              <a:t>cuando</a:t>
            </a:r>
            <a:r>
              <a:rPr>
                <a:effectLst/>
              </a:rPr>
              <a:t> </a:t>
            </a:r>
            <a:r>
              <a:rPr err="1">
                <a:effectLst/>
              </a:rPr>
              <a:t>el</a:t>
            </a:r>
            <a:r>
              <a:rPr>
                <a:effectLst/>
              </a:rPr>
              <a:t> plan lo </a:t>
            </a:r>
            <a:r>
              <a:rPr err="1">
                <a:effectLst/>
              </a:rPr>
              <a:t>requiera</a:t>
            </a:r>
            <a:r>
              <a:rPr>
                <a:effectLst/>
              </a:rPr>
              <a:t>.</a:t>
            </a:r>
            <a:endParaRPr sz="1050">
              <a:latin typeface="Arial" panose="020B0604020202020204" pitchFamily="34" charset="0"/>
              <a:cs typeface="Arial" panose="020B0604020202020204" pitchFamily="34" charset="0"/>
            </a:endParaRP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sz="1050">
                <a:latin typeface="Arial" panose="020B0604020202020204" pitchFamily="34" charset="0"/>
                <a:cs typeface="Arial" panose="020B0604020202020204" pitchFamily="34" charset="0"/>
              </a:defRPr>
            </a:pPr>
            <a:r>
              <a:t>Plan de Organización de </a:t>
            </a:r>
            <a:r>
              <a:rPr err="1"/>
              <a:t>Proveedores</a:t>
            </a:r>
            <a:r>
              <a:t> </a:t>
            </a:r>
            <a:r>
              <a:rPr err="1"/>
              <a:t>Preferidos</a:t>
            </a:r>
            <a:r>
              <a:t> (PPO) – Un PPO es un plan Medicare Advantage </a:t>
            </a:r>
            <a:r>
              <a:rPr err="1"/>
              <a:t>que</a:t>
            </a:r>
            <a:r>
              <a:t> </a:t>
            </a:r>
            <a:r>
              <a:rPr err="1"/>
              <a:t>tiene</a:t>
            </a:r>
            <a:r>
              <a:t> </a:t>
            </a:r>
            <a:r>
              <a:rPr err="1"/>
              <a:t>una</a:t>
            </a:r>
            <a:r>
              <a:t> red de </a:t>
            </a:r>
            <a:r>
              <a:rPr err="1"/>
              <a:t>médicos</a:t>
            </a:r>
            <a:r>
              <a:t>, </a:t>
            </a:r>
            <a:r>
              <a:rPr err="1"/>
              <a:t>especialistas</a:t>
            </a:r>
            <a:r>
              <a:t>, </a:t>
            </a:r>
            <a:r>
              <a:rPr err="1"/>
              <a:t>hospitales</a:t>
            </a:r>
            <a:r>
              <a:t> y </a:t>
            </a:r>
            <a:r>
              <a:rPr err="1"/>
              <a:t>otros</a:t>
            </a:r>
            <a:r>
              <a:t> </a:t>
            </a:r>
            <a:r>
              <a:rPr err="1"/>
              <a:t>proveedores</a:t>
            </a:r>
            <a:r>
              <a:t> de </a:t>
            </a:r>
            <a:r>
              <a:rPr err="1"/>
              <a:t>atención</a:t>
            </a:r>
            <a:r>
              <a:t> </a:t>
            </a:r>
            <a:r>
              <a:rPr err="1"/>
              <a:t>médica</a:t>
            </a:r>
            <a:r>
              <a:t> </a:t>
            </a:r>
            <a:r>
              <a:rPr err="1"/>
              <a:t>que</a:t>
            </a:r>
            <a:r>
              <a:t> </a:t>
            </a:r>
            <a:r>
              <a:rPr err="1"/>
              <a:t>puede</a:t>
            </a:r>
            <a:r>
              <a:t> usar. Por lo general, </a:t>
            </a:r>
            <a:r>
              <a:rPr err="1"/>
              <a:t>puede</a:t>
            </a:r>
            <a:r>
              <a:t> </a:t>
            </a:r>
            <a:r>
              <a:rPr err="1"/>
              <a:t>acudir</a:t>
            </a:r>
            <a:r>
              <a:t> a </a:t>
            </a:r>
            <a:r>
              <a:rPr err="1"/>
              <a:t>proveedores</a:t>
            </a:r>
            <a:r>
              <a:t> fuera de la red para </a:t>
            </a:r>
            <a:r>
              <a:rPr err="1"/>
              <a:t>los</a:t>
            </a:r>
            <a:r>
              <a:t> </a:t>
            </a:r>
            <a:r>
              <a:rPr err="1"/>
              <a:t>servicios</a:t>
            </a:r>
            <a:r>
              <a:t> </a:t>
            </a:r>
            <a:r>
              <a:rPr err="1"/>
              <a:t>cubiertos</a:t>
            </a:r>
            <a:r>
              <a:t>, </a:t>
            </a:r>
            <a:r>
              <a:rPr err="1"/>
              <a:t>pero</a:t>
            </a:r>
            <a:r>
              <a:t> </a:t>
            </a:r>
            <a:r>
              <a:rPr err="1"/>
              <a:t>normalmente</a:t>
            </a:r>
            <a:r>
              <a:t> </a:t>
            </a:r>
            <a:r>
              <a:rPr err="1"/>
              <a:t>pagará</a:t>
            </a:r>
            <a:r>
              <a:t> </a:t>
            </a:r>
            <a:r>
              <a:rPr err="1"/>
              <a:t>más</a:t>
            </a:r>
            <a:r>
              <a:t>.</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sz="1050">
                <a:latin typeface="Arial" panose="020B0604020202020204" pitchFamily="34" charset="0"/>
                <a:cs typeface="Arial" panose="020B0604020202020204" pitchFamily="34" charset="0"/>
              </a:defRPr>
            </a:pPr>
            <a:r>
              <a:t>Plan de </a:t>
            </a:r>
            <a:r>
              <a:rPr err="1"/>
              <a:t>Necesidades</a:t>
            </a:r>
            <a:r>
              <a:t> Especiales (SNP) – Un SNP </a:t>
            </a:r>
            <a:r>
              <a:rPr err="1"/>
              <a:t>proporciona</a:t>
            </a:r>
            <a:r>
              <a:t> </a:t>
            </a:r>
            <a:r>
              <a:rPr err="1"/>
              <a:t>beneficios</a:t>
            </a:r>
            <a:r>
              <a:t> y </a:t>
            </a:r>
            <a:r>
              <a:rPr err="1"/>
              <a:t>servicios</a:t>
            </a:r>
            <a:r>
              <a:t> a personas con </a:t>
            </a:r>
            <a:r>
              <a:rPr err="1"/>
              <a:t>enfermedades</a:t>
            </a:r>
            <a:r>
              <a:t> </a:t>
            </a:r>
            <a:r>
              <a:rPr err="1"/>
              <a:t>específicas</a:t>
            </a:r>
            <a:r>
              <a:t>, </a:t>
            </a:r>
            <a:r>
              <a:rPr err="1"/>
              <a:t>ciertas</a:t>
            </a:r>
            <a:r>
              <a:t> </a:t>
            </a:r>
            <a:r>
              <a:rPr err="1"/>
              <a:t>necesidades</a:t>
            </a:r>
            <a:r>
              <a:t> de </a:t>
            </a:r>
            <a:r>
              <a:rPr err="1"/>
              <a:t>atención</a:t>
            </a:r>
            <a:r>
              <a:t> </a:t>
            </a:r>
            <a:r>
              <a:rPr err="1"/>
              <a:t>médica</a:t>
            </a:r>
            <a:r>
              <a:t> o </a:t>
            </a:r>
            <a:r>
              <a:rPr err="1"/>
              <a:t>que</a:t>
            </a:r>
            <a:r>
              <a:t> también </a:t>
            </a:r>
            <a:r>
              <a:rPr err="1"/>
              <a:t>tienen</a:t>
            </a:r>
            <a:r>
              <a:t> </a:t>
            </a:r>
            <a:r>
              <a:rPr err="1"/>
              <a:t>cobertura</a:t>
            </a:r>
            <a:r>
              <a:t> de Medicaid. Los SNP </a:t>
            </a:r>
            <a:r>
              <a:rPr err="1"/>
              <a:t>adaptan</a:t>
            </a:r>
            <a:r>
              <a:t> sus </a:t>
            </a:r>
            <a:r>
              <a:rPr err="1"/>
              <a:t>beneficios</a:t>
            </a:r>
            <a:r>
              <a:t>, </a:t>
            </a:r>
            <a:r>
              <a:rPr err="1"/>
              <a:t>opciones</a:t>
            </a:r>
            <a:r>
              <a:t> de </a:t>
            </a:r>
            <a:r>
              <a:rPr err="1"/>
              <a:t>proveedores</a:t>
            </a:r>
            <a:r>
              <a:t> y </a:t>
            </a:r>
            <a:r>
              <a:rPr err="1"/>
              <a:t>los</a:t>
            </a:r>
            <a:r>
              <a:t> </a:t>
            </a:r>
            <a:r>
              <a:rPr err="1"/>
              <a:t>medicamentos</a:t>
            </a:r>
            <a:r>
              <a:t> </a:t>
            </a:r>
            <a:r>
              <a:rPr err="1"/>
              <a:t>que</a:t>
            </a:r>
            <a:r>
              <a:t> </a:t>
            </a:r>
            <a:r>
              <a:rPr err="1"/>
              <a:t>cubren</a:t>
            </a:r>
            <a:r>
              <a:t> para </a:t>
            </a:r>
            <a:r>
              <a:rPr err="1"/>
              <a:t>satisfacer</a:t>
            </a:r>
            <a:r>
              <a:t> </a:t>
            </a:r>
            <a:r>
              <a:rPr err="1"/>
              <a:t>mejor</a:t>
            </a:r>
            <a:r>
              <a:t> las </a:t>
            </a:r>
            <a:r>
              <a:rPr err="1"/>
              <a:t>necesidades</a:t>
            </a:r>
            <a:r>
              <a:t> </a:t>
            </a:r>
            <a:r>
              <a:rPr err="1"/>
              <a:t>específicas</a:t>
            </a:r>
            <a:r>
              <a:t> de </a:t>
            </a:r>
            <a:r>
              <a:rPr err="1"/>
              <a:t>los</a:t>
            </a:r>
            <a:r>
              <a:t> </a:t>
            </a:r>
            <a:r>
              <a:rPr err="1"/>
              <a:t>grupos</a:t>
            </a:r>
            <a:r>
              <a:t> a </a:t>
            </a:r>
            <a:r>
              <a:rPr err="1"/>
              <a:t>los</a:t>
            </a:r>
            <a:r>
              <a:t> </a:t>
            </a:r>
            <a:r>
              <a:rPr err="1"/>
              <a:t>que</a:t>
            </a:r>
            <a:r>
              <a:t> </a:t>
            </a:r>
            <a:r>
              <a:rPr err="1"/>
              <a:t>sirven</a:t>
            </a:r>
            <a:r>
              <a:t>.</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sz="1050">
                <a:latin typeface="Arial" panose="020B0604020202020204" pitchFamily="34" charset="0"/>
                <a:cs typeface="Arial" panose="020B0604020202020204" pitchFamily="34" charset="0"/>
              </a:defRPr>
            </a:pPr>
            <a:r>
              <a:t>Plan de Tarifa </a:t>
            </a:r>
            <a:r>
              <a:rPr err="1"/>
              <a:t>por</a:t>
            </a:r>
            <a:r>
              <a:t> Servicio Privado (PFFS) - Un plan PFFS es </a:t>
            </a:r>
            <a:r>
              <a:rPr err="1"/>
              <a:t>otro</a:t>
            </a:r>
            <a:r>
              <a:t> </a:t>
            </a:r>
            <a:r>
              <a:rPr err="1"/>
              <a:t>tipo</a:t>
            </a:r>
            <a:r>
              <a:t> de plan Medicare Advantage </a:t>
            </a:r>
            <a:r>
              <a:rPr err="1"/>
              <a:t>ofrecido</a:t>
            </a:r>
            <a:r>
              <a:t> </a:t>
            </a:r>
            <a:r>
              <a:rPr err="1"/>
              <a:t>por</a:t>
            </a:r>
            <a:r>
              <a:t> </a:t>
            </a:r>
            <a:r>
              <a:rPr err="1"/>
              <a:t>una</a:t>
            </a:r>
            <a:r>
              <a:t> </a:t>
            </a:r>
            <a:r>
              <a:rPr err="1"/>
              <a:t>compañía</a:t>
            </a:r>
            <a:r>
              <a:t> </a:t>
            </a:r>
            <a:r>
              <a:rPr err="1"/>
              <a:t>privada</a:t>
            </a:r>
            <a:r>
              <a:t> de </a:t>
            </a:r>
            <a:r>
              <a:rPr err="1"/>
              <a:t>seguro</a:t>
            </a:r>
            <a:r>
              <a:t> </a:t>
            </a:r>
            <a:r>
              <a:rPr err="1"/>
              <a:t>médico</a:t>
            </a:r>
            <a:r>
              <a:t>. El plan </a:t>
            </a:r>
            <a:r>
              <a:rPr err="1"/>
              <a:t>determina</a:t>
            </a:r>
            <a:r>
              <a:t> </a:t>
            </a:r>
            <a:r>
              <a:rPr err="1"/>
              <a:t>cuánto</a:t>
            </a:r>
            <a:r>
              <a:t> </a:t>
            </a:r>
            <a:r>
              <a:rPr err="1"/>
              <a:t>pagará</a:t>
            </a:r>
            <a:r>
              <a:t> a </a:t>
            </a:r>
            <a:r>
              <a:rPr err="1"/>
              <a:t>los</a:t>
            </a:r>
            <a:r>
              <a:t> </a:t>
            </a:r>
            <a:r>
              <a:rPr err="1"/>
              <a:t>médicos</a:t>
            </a:r>
            <a:r>
              <a:t>, </a:t>
            </a:r>
            <a:r>
              <a:rPr err="1"/>
              <a:t>otros</a:t>
            </a:r>
            <a:r>
              <a:t> </a:t>
            </a:r>
            <a:r>
              <a:rPr err="1"/>
              <a:t>proveedores</a:t>
            </a:r>
            <a:r>
              <a:t> de </a:t>
            </a:r>
            <a:r>
              <a:rPr err="1"/>
              <a:t>atención</a:t>
            </a:r>
            <a:r>
              <a:t> </a:t>
            </a:r>
            <a:r>
              <a:rPr err="1"/>
              <a:t>médica</a:t>
            </a:r>
            <a:r>
              <a:t> y </a:t>
            </a:r>
            <a:r>
              <a:rPr err="1"/>
              <a:t>hospitales</a:t>
            </a:r>
            <a:r>
              <a:t>, y </a:t>
            </a:r>
            <a:r>
              <a:rPr err="1"/>
              <a:t>cuánto</a:t>
            </a:r>
            <a:r>
              <a:t> </a:t>
            </a:r>
            <a:r>
              <a:rPr err="1"/>
              <a:t>debe</a:t>
            </a:r>
            <a:r>
              <a:t> </a:t>
            </a:r>
            <a:r>
              <a:rPr err="1"/>
              <a:t>pagar</a:t>
            </a:r>
            <a:r>
              <a:t> </a:t>
            </a:r>
            <a:r>
              <a:rPr err="1"/>
              <a:t>usted</a:t>
            </a:r>
            <a:r>
              <a:t> </a:t>
            </a:r>
            <a:r>
              <a:rPr err="1"/>
              <a:t>cuando</a:t>
            </a:r>
            <a:r>
              <a:t> </a:t>
            </a:r>
            <a:r>
              <a:rPr err="1"/>
              <a:t>reciba</a:t>
            </a:r>
            <a:r>
              <a:t> </a:t>
            </a:r>
            <a:r>
              <a:rPr err="1"/>
              <a:t>atención</a:t>
            </a:r>
            <a:r>
              <a:t>. </a:t>
            </a:r>
          </a:p>
          <a:p>
            <a:pPr marL="114300" marR="0" lvl="0" indent="-114300" algn="l" defTabSz="914400" rtl="0" eaLnBrk="1" fontAlgn="auto" latinLnBrk="0" hangingPunct="1">
              <a:spcBef>
                <a:spcPts val="0"/>
              </a:spcBef>
              <a:spcAft>
                <a:spcPts val="300"/>
              </a:spcAft>
              <a:buClrTx/>
              <a:buSzTx/>
              <a:buFont typeface="Wingdings" panose="05000000000000000000" pitchFamily="2" charset="2"/>
              <a:buChar char="§"/>
              <a:tabLst/>
              <a:defRPr sz="1050">
                <a:latin typeface="Arial" panose="020B0604020202020204" pitchFamily="34" charset="0"/>
                <a:cs typeface="Arial" panose="020B0604020202020204" pitchFamily="34" charset="0"/>
              </a:defRPr>
            </a:pPr>
            <a:r>
              <a:t>Plan de </a:t>
            </a:r>
            <a:r>
              <a:rPr err="1"/>
              <a:t>Cuenta</a:t>
            </a:r>
            <a:r>
              <a:t> de Ahorros </a:t>
            </a:r>
            <a:r>
              <a:rPr err="1"/>
              <a:t>Médicos</a:t>
            </a:r>
            <a:r>
              <a:t> (MSA) – Un Plan MSA </a:t>
            </a:r>
            <a:r>
              <a:rPr err="1"/>
              <a:t>combina</a:t>
            </a:r>
            <a:r>
              <a:t> un plan de </a:t>
            </a:r>
            <a:r>
              <a:rPr err="1"/>
              <a:t>seguro</a:t>
            </a:r>
            <a:r>
              <a:t> con deducible alto con </a:t>
            </a:r>
            <a:r>
              <a:rPr err="1"/>
              <a:t>una</a:t>
            </a:r>
            <a:r>
              <a:t> </a:t>
            </a:r>
            <a:r>
              <a:rPr err="1"/>
              <a:t>cuenta</a:t>
            </a:r>
            <a:r>
              <a:t> de </a:t>
            </a:r>
            <a:r>
              <a:rPr err="1"/>
              <a:t>ahorros</a:t>
            </a:r>
            <a:r>
              <a:t> </a:t>
            </a:r>
            <a:r>
              <a:rPr err="1"/>
              <a:t>médicos</a:t>
            </a:r>
            <a:r>
              <a:t>:</a:t>
            </a:r>
          </a:p>
          <a:p>
            <a:pPr marL="346075" lvl="1" indent="-228600" defTabSz="914400">
              <a:spcBef>
                <a:spcPts val="0"/>
              </a:spcBef>
              <a:spcAft>
                <a:spcPts val="300"/>
              </a:spcAft>
              <a:buFont typeface="+mj-lt"/>
              <a:buAutoNum type="arabicPeriod"/>
              <a:defRPr sz="1050">
                <a:latin typeface="Arial" panose="020B0604020202020204" pitchFamily="34" charset="0"/>
                <a:cs typeface="Arial" panose="020B0604020202020204" pitchFamily="34" charset="0"/>
              </a:defRPr>
            </a:pPr>
            <a:r>
              <a:t>Plan de </a:t>
            </a:r>
            <a:r>
              <a:rPr err="1"/>
              <a:t>salud</a:t>
            </a:r>
            <a:r>
              <a:t> con deducible alto: La </a:t>
            </a:r>
            <a:r>
              <a:rPr err="1"/>
              <a:t>primera</a:t>
            </a:r>
            <a:r>
              <a:t> </a:t>
            </a:r>
            <a:r>
              <a:rPr err="1"/>
              <a:t>parte</a:t>
            </a:r>
            <a:r>
              <a:t> de un plan MSA es un </a:t>
            </a:r>
            <a:r>
              <a:rPr err="1"/>
              <a:t>tipo</a:t>
            </a:r>
            <a:r>
              <a:t> especial de plan Medicare Advantage con deducible alto. El plan solo </a:t>
            </a:r>
            <a:r>
              <a:rPr err="1"/>
              <a:t>comenzará</a:t>
            </a:r>
            <a:r>
              <a:t> a </a:t>
            </a:r>
            <a:r>
              <a:rPr err="1"/>
              <a:t>cubrir</a:t>
            </a:r>
            <a:r>
              <a:t> sus </a:t>
            </a:r>
            <a:r>
              <a:rPr err="1"/>
              <a:t>costos</a:t>
            </a:r>
            <a:r>
              <a:t> </a:t>
            </a:r>
            <a:r>
              <a:rPr err="1"/>
              <a:t>una</a:t>
            </a:r>
            <a:r>
              <a:t> </a:t>
            </a:r>
            <a:r>
              <a:rPr err="1"/>
              <a:t>vez</a:t>
            </a:r>
            <a:r>
              <a:t> </a:t>
            </a:r>
            <a:r>
              <a:rPr err="1"/>
              <a:t>que</a:t>
            </a:r>
            <a:r>
              <a:t> </a:t>
            </a:r>
            <a:r>
              <a:rPr err="1"/>
              <a:t>cumpla</a:t>
            </a:r>
            <a:r>
              <a:t> con un deducible </a:t>
            </a:r>
            <a:r>
              <a:rPr err="1"/>
              <a:t>anual</a:t>
            </a:r>
            <a:r>
              <a:t> alto, </a:t>
            </a:r>
            <a:r>
              <a:rPr err="1"/>
              <a:t>que</a:t>
            </a:r>
            <a:r>
              <a:t> </a:t>
            </a:r>
            <a:r>
              <a:rPr err="1"/>
              <a:t>varía</a:t>
            </a:r>
            <a:r>
              <a:t> </a:t>
            </a:r>
            <a:r>
              <a:rPr err="1"/>
              <a:t>según</a:t>
            </a:r>
            <a:r>
              <a:t> </a:t>
            </a:r>
            <a:r>
              <a:rPr err="1"/>
              <a:t>el</a:t>
            </a:r>
            <a:r>
              <a:t> plan.</a:t>
            </a:r>
          </a:p>
          <a:p>
            <a:pPr marL="346075" lvl="1" indent="-228600" defTabSz="914400">
              <a:spcBef>
                <a:spcPts val="0"/>
              </a:spcBef>
              <a:spcAft>
                <a:spcPts val="300"/>
              </a:spcAft>
              <a:buFont typeface="+mj-lt"/>
              <a:buAutoNum type="arabicPeriod"/>
              <a:defRPr sz="1050">
                <a:latin typeface="Arial" panose="020B0604020202020204" pitchFamily="34" charset="0"/>
                <a:cs typeface="Arial" panose="020B0604020202020204" pitchFamily="34" charset="0"/>
              </a:defRPr>
            </a:pPr>
            <a:r>
              <a:rPr err="1"/>
              <a:t>Cuenta</a:t>
            </a:r>
            <a:r>
              <a:t> de </a:t>
            </a:r>
            <a:r>
              <a:rPr err="1"/>
              <a:t>ahorros</a:t>
            </a:r>
            <a:r>
              <a:t> </a:t>
            </a:r>
            <a:r>
              <a:rPr err="1"/>
              <a:t>médicos</a:t>
            </a:r>
            <a:r>
              <a:t>: La </a:t>
            </a:r>
            <a:r>
              <a:rPr err="1"/>
              <a:t>segunda</a:t>
            </a:r>
            <a:r>
              <a:t> </a:t>
            </a:r>
            <a:r>
              <a:rPr err="1"/>
              <a:t>parte</a:t>
            </a:r>
            <a:r>
              <a:t> de </a:t>
            </a:r>
            <a:r>
              <a:rPr err="1"/>
              <a:t>una</a:t>
            </a:r>
            <a:r>
              <a:t> MSA es un </a:t>
            </a:r>
            <a:r>
              <a:rPr err="1"/>
              <a:t>tipo</a:t>
            </a:r>
            <a:r>
              <a:t> especial de </a:t>
            </a:r>
            <a:r>
              <a:rPr err="1"/>
              <a:t>cuenta</a:t>
            </a:r>
            <a:r>
              <a:t> de </a:t>
            </a:r>
            <a:r>
              <a:rPr err="1"/>
              <a:t>ahorros</a:t>
            </a:r>
            <a:r>
              <a:t>. El plan MSA </a:t>
            </a:r>
            <a:r>
              <a:rPr err="1"/>
              <a:t>deposita</a:t>
            </a:r>
            <a:r>
              <a:t> dinero </a:t>
            </a:r>
            <a:r>
              <a:rPr err="1"/>
              <a:t>en</a:t>
            </a:r>
            <a:r>
              <a:t> </a:t>
            </a:r>
            <a:r>
              <a:rPr err="1"/>
              <a:t>su</a:t>
            </a:r>
            <a:r>
              <a:t> </a:t>
            </a:r>
            <a:r>
              <a:rPr err="1"/>
              <a:t>cuenta</a:t>
            </a:r>
            <a:r>
              <a:t> </a:t>
            </a:r>
            <a:r>
              <a:rPr err="1"/>
              <a:t>que</a:t>
            </a:r>
            <a:r>
              <a:t> </a:t>
            </a:r>
            <a:r>
              <a:rPr err="1"/>
              <a:t>usted</a:t>
            </a:r>
            <a:r>
              <a:t> </a:t>
            </a:r>
            <a:r>
              <a:rPr err="1"/>
              <a:t>puede</a:t>
            </a:r>
            <a:r>
              <a:t> usar para </a:t>
            </a:r>
            <a:r>
              <a:rPr err="1"/>
              <a:t>pagar</a:t>
            </a:r>
            <a:r>
              <a:t> sus </a:t>
            </a:r>
            <a:r>
              <a:rPr err="1"/>
              <a:t>costos</a:t>
            </a:r>
            <a:r>
              <a:t> de </a:t>
            </a:r>
            <a:r>
              <a:rPr err="1"/>
              <a:t>atención</a:t>
            </a:r>
            <a:r>
              <a:t> </a:t>
            </a:r>
            <a:r>
              <a:rPr err="1"/>
              <a:t>médica</a:t>
            </a:r>
            <a:r>
              <a:t>. </a:t>
            </a:r>
          </a:p>
        </p:txBody>
      </p:sp>
    </p:spTree>
    <p:extLst>
      <p:ext uri="{BB962C8B-B14F-4D97-AF65-F5344CB8AC3E}">
        <p14:creationId xmlns:p14="http://schemas.microsoft.com/office/powerpoint/2010/main" val="37409984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7399" y="3757507"/>
            <a:ext cx="5753101" cy="5144347"/>
          </a:xfrm>
        </p:spPr>
        <p:txBody>
          <a:bodyPr>
            <a:normAutofit fontScale="92500" lnSpcReduction="10000"/>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sz="1200" b="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err="1"/>
              <a:t>Notas</a:t>
            </a:r>
            <a:r>
              <a:t> del </a:t>
            </a:r>
            <a:r>
              <a:rPr err="1"/>
              <a:t>presentador</a:t>
            </a:r>
            <a:endParaRP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err="1"/>
              <a:t>Puede</a:t>
            </a:r>
            <a:r>
              <a:t> </a:t>
            </a:r>
            <a:r>
              <a:rPr err="1"/>
              <a:t>unirse</a:t>
            </a:r>
            <a:r>
              <a:t> a un plan Medicare Advantage </a:t>
            </a:r>
            <a:r>
              <a:rPr err="1"/>
              <a:t>cuando</a:t>
            </a:r>
            <a:r>
              <a:t> </a:t>
            </a:r>
            <a:r>
              <a:rPr err="1"/>
              <a:t>reúna</a:t>
            </a:r>
            <a:r>
              <a:t> </a:t>
            </a:r>
            <a:r>
              <a:rPr err="1"/>
              <a:t>por</a:t>
            </a:r>
            <a:r>
              <a:t> </a:t>
            </a:r>
            <a:r>
              <a:rPr err="1"/>
              <a:t>primera</a:t>
            </a:r>
            <a:r>
              <a:t> </a:t>
            </a:r>
            <a:r>
              <a:rPr err="1"/>
              <a:t>vez</a:t>
            </a:r>
            <a:r>
              <a:t> </a:t>
            </a:r>
            <a:r>
              <a:rPr err="1"/>
              <a:t>los</a:t>
            </a:r>
            <a:r>
              <a:t> </a:t>
            </a:r>
            <a:r>
              <a:rPr err="1"/>
              <a:t>requisitos</a:t>
            </a:r>
            <a:r>
              <a:t> para Medicare </a:t>
            </a:r>
            <a:r>
              <a:rPr err="1"/>
              <a:t>durante</a:t>
            </a:r>
            <a:r>
              <a:t> </a:t>
            </a:r>
            <a:r>
              <a:rPr err="1"/>
              <a:t>su</a:t>
            </a:r>
            <a:r>
              <a:t> </a:t>
            </a:r>
            <a:r>
              <a:rPr lang="en-US" err="1"/>
              <a:t>Período</a:t>
            </a:r>
            <a:r>
              <a:rPr lang="en-US"/>
              <a:t> </a:t>
            </a:r>
            <a:r>
              <a:t>de </a:t>
            </a:r>
            <a:r>
              <a:rPr lang="en-US" err="1"/>
              <a:t>Inscripción</a:t>
            </a:r>
            <a:r>
              <a:rPr lang="en-US"/>
              <a:t> </a:t>
            </a:r>
            <a:r>
              <a:rPr lang="en-US" err="1"/>
              <a:t>Inicial</a:t>
            </a:r>
            <a:r>
              <a:t>, </a:t>
            </a:r>
            <a:r>
              <a:rPr err="1"/>
              <a:t>que</a:t>
            </a:r>
            <a:r>
              <a:t> </a:t>
            </a:r>
            <a:r>
              <a:rPr err="1"/>
              <a:t>comienza</a:t>
            </a:r>
            <a:r>
              <a:t> 3 meses antes de </a:t>
            </a:r>
            <a:r>
              <a:rPr err="1"/>
              <a:t>que</a:t>
            </a:r>
            <a:r>
              <a:t> </a:t>
            </a:r>
            <a:r>
              <a:rPr err="1"/>
              <a:t>reúna</a:t>
            </a:r>
            <a:r>
              <a:t> </a:t>
            </a:r>
            <a:r>
              <a:rPr err="1"/>
              <a:t>por</a:t>
            </a:r>
            <a:r>
              <a:t> </a:t>
            </a:r>
            <a:r>
              <a:rPr err="1"/>
              <a:t>primera</a:t>
            </a:r>
            <a:r>
              <a:t> </a:t>
            </a:r>
            <a:r>
              <a:rPr err="1"/>
              <a:t>vez</a:t>
            </a:r>
            <a:r>
              <a:t> </a:t>
            </a:r>
            <a:r>
              <a:rPr err="1"/>
              <a:t>los</a:t>
            </a:r>
            <a:r>
              <a:t> </a:t>
            </a:r>
            <a:r>
              <a:rPr err="1"/>
              <a:t>requisitos</a:t>
            </a:r>
            <a:r>
              <a:t> para la </a:t>
            </a:r>
            <a:r>
              <a:rPr err="1"/>
              <a:t>Parte</a:t>
            </a:r>
            <a:r>
              <a:t> A y la </a:t>
            </a:r>
            <a:r>
              <a:rPr err="1"/>
              <a:t>Parte</a:t>
            </a:r>
            <a:r>
              <a:t> B y termina 3 meses </a:t>
            </a:r>
            <a:r>
              <a:rPr err="1"/>
              <a:t>después</a:t>
            </a:r>
            <a:r>
              <a:t> de </a:t>
            </a:r>
            <a:r>
              <a:rPr err="1"/>
              <a:t>que</a:t>
            </a:r>
            <a:r>
              <a:t> </a:t>
            </a:r>
            <a:r>
              <a:rPr err="1"/>
              <a:t>obtenga</a:t>
            </a:r>
            <a:r>
              <a:t> Medicare.</a:t>
            </a:r>
          </a:p>
          <a:p>
            <a:pPr marL="125525" indent="-125525">
              <a:spcBef>
                <a:spcPts val="0"/>
              </a:spcBef>
              <a:spcAft>
                <a:spcPts val="600"/>
              </a:spcAft>
              <a:defRPr>
                <a:latin typeface="Arial" panose="020B0604020202020204" pitchFamily="34" charset="0"/>
                <a:cs typeface="Arial" panose="020B0604020202020204" pitchFamily="34" charset="0"/>
              </a:defRPr>
            </a:pPr>
            <a:r>
              <a:t>Si </a:t>
            </a:r>
            <a:r>
              <a:rPr err="1"/>
              <a:t>tiene</a:t>
            </a:r>
            <a:r>
              <a:t> </a:t>
            </a:r>
            <a:r>
              <a:rPr err="1"/>
              <a:t>cobertura</a:t>
            </a:r>
            <a:r>
              <a:t> de la </a:t>
            </a:r>
            <a:r>
              <a:rPr err="1"/>
              <a:t>Parte</a:t>
            </a:r>
            <a:r>
              <a:t> A y </a:t>
            </a:r>
            <a:r>
              <a:rPr err="1"/>
              <a:t>obtiene</a:t>
            </a:r>
            <a:r>
              <a:t> la </a:t>
            </a:r>
            <a:r>
              <a:rPr err="1"/>
              <a:t>Parte</a:t>
            </a:r>
            <a:r>
              <a:t> B </a:t>
            </a:r>
            <a:r>
              <a:rPr err="1"/>
              <a:t>por</a:t>
            </a:r>
            <a:r>
              <a:t> </a:t>
            </a:r>
            <a:r>
              <a:rPr err="1"/>
              <a:t>primera</a:t>
            </a:r>
            <a:r>
              <a:t> </a:t>
            </a:r>
            <a:r>
              <a:rPr err="1"/>
              <a:t>vez</a:t>
            </a:r>
            <a:r>
              <a:t> </a:t>
            </a:r>
            <a:r>
              <a:rPr err="1"/>
              <a:t>durante</a:t>
            </a:r>
            <a:r>
              <a:t> un </a:t>
            </a:r>
            <a:r>
              <a:rPr lang="en-US" err="1"/>
              <a:t>Período</a:t>
            </a:r>
            <a:r>
              <a:rPr lang="en-US"/>
              <a:t> </a:t>
            </a:r>
            <a:r>
              <a:t>de </a:t>
            </a:r>
            <a:r>
              <a:rPr lang="en-US" err="1"/>
              <a:t>Inscripción</a:t>
            </a:r>
            <a:r>
              <a:rPr lang="en-US"/>
              <a:t> General </a:t>
            </a:r>
            <a:r>
              <a:t>(GEP), o </a:t>
            </a:r>
            <a:r>
              <a:rPr err="1"/>
              <a:t>si</a:t>
            </a:r>
            <a:r>
              <a:t> </a:t>
            </a:r>
            <a:r>
              <a:rPr err="1"/>
              <a:t>usa</a:t>
            </a:r>
            <a:r>
              <a:t> un SEP para </a:t>
            </a:r>
            <a:r>
              <a:rPr err="1"/>
              <a:t>inscribirse</a:t>
            </a:r>
            <a:r>
              <a:t> </a:t>
            </a:r>
            <a:r>
              <a:rPr err="1"/>
              <a:t>en</a:t>
            </a:r>
            <a:r>
              <a:t> la </a:t>
            </a:r>
            <a:r>
              <a:rPr err="1"/>
              <a:t>Parte</a:t>
            </a:r>
            <a:r>
              <a:t> B, </a:t>
            </a:r>
            <a:r>
              <a:rPr err="1"/>
              <a:t>puede</a:t>
            </a:r>
            <a:r>
              <a:t> </a:t>
            </a:r>
            <a:r>
              <a:rPr err="1"/>
              <a:t>unirse</a:t>
            </a:r>
            <a:r>
              <a:t> a un plan Medicare Advantage con o sin </a:t>
            </a:r>
            <a:r>
              <a:rPr err="1"/>
              <a:t>cobertura</a:t>
            </a:r>
            <a:r>
              <a:t> de </a:t>
            </a:r>
            <a:r>
              <a:rPr err="1"/>
              <a:t>medicamentos</a:t>
            </a:r>
            <a:r>
              <a:t> a </a:t>
            </a:r>
            <a:r>
              <a:rPr err="1"/>
              <a:t>partir</a:t>
            </a:r>
            <a:r>
              <a:t> de 3 meses </a:t>
            </a:r>
            <a:r>
              <a:rPr err="1"/>
              <a:t>inmediatamente</a:t>
            </a:r>
            <a:r>
              <a:t> antes de la </a:t>
            </a:r>
            <a:r>
              <a:rPr err="1"/>
              <a:t>fecha</a:t>
            </a:r>
            <a:r>
              <a:t> </a:t>
            </a:r>
            <a:r>
              <a:rPr err="1"/>
              <a:t>en</a:t>
            </a:r>
            <a:r>
              <a:t> </a:t>
            </a:r>
            <a:r>
              <a:rPr err="1"/>
              <a:t>que</a:t>
            </a:r>
            <a:r>
              <a:t> </a:t>
            </a:r>
            <a:r>
              <a:rPr err="1"/>
              <a:t>tenga</a:t>
            </a:r>
            <a:r>
              <a:t> </a:t>
            </a:r>
            <a:r>
              <a:rPr err="1"/>
              <a:t>por</a:t>
            </a:r>
            <a:r>
              <a:t> </a:t>
            </a:r>
            <a:r>
              <a:rPr err="1"/>
              <a:t>primera</a:t>
            </a:r>
            <a:r>
              <a:t> </a:t>
            </a:r>
            <a:r>
              <a:rPr err="1"/>
              <a:t>vez</a:t>
            </a:r>
            <a:r>
              <a:t> tanto la </a:t>
            </a:r>
            <a:r>
              <a:rPr err="1"/>
              <a:t>Parte</a:t>
            </a:r>
            <a:r>
              <a:t> A </a:t>
            </a:r>
            <a:r>
              <a:rPr err="1"/>
              <a:t>como</a:t>
            </a:r>
            <a:r>
              <a:t> la </a:t>
            </a:r>
            <a:r>
              <a:rPr err="1"/>
              <a:t>Parte</a:t>
            </a:r>
            <a:r>
              <a:t> B, hasta </a:t>
            </a:r>
            <a:r>
              <a:rPr err="1"/>
              <a:t>el</a:t>
            </a:r>
            <a:r>
              <a:t> </a:t>
            </a:r>
            <a:r>
              <a:rPr err="1"/>
              <a:t>último</a:t>
            </a:r>
            <a:r>
              <a:t> día del </a:t>
            </a:r>
            <a:r>
              <a:rPr err="1"/>
              <a:t>segundo</a:t>
            </a:r>
            <a:r>
              <a:t> </a:t>
            </a:r>
            <a:r>
              <a:rPr err="1"/>
              <a:t>mes</a:t>
            </a:r>
            <a:r>
              <a:t> </a:t>
            </a:r>
            <a:r>
              <a:rPr err="1"/>
              <a:t>después</a:t>
            </a:r>
            <a:r>
              <a:t> del </a:t>
            </a:r>
            <a:r>
              <a:rPr err="1"/>
              <a:t>mes</a:t>
            </a:r>
            <a:r>
              <a:t> </a:t>
            </a:r>
            <a:r>
              <a:rPr err="1"/>
              <a:t>en</a:t>
            </a:r>
            <a:r>
              <a:t> </a:t>
            </a:r>
            <a:r>
              <a:rPr err="1"/>
              <a:t>que</a:t>
            </a:r>
            <a:r>
              <a:t> </a:t>
            </a:r>
            <a:r>
              <a:rPr err="1"/>
              <a:t>tenga</a:t>
            </a:r>
            <a:r>
              <a:t> derecho </a:t>
            </a:r>
            <a:r>
              <a:rPr err="1"/>
              <a:t>por</a:t>
            </a:r>
            <a:r>
              <a:t> </a:t>
            </a:r>
            <a:r>
              <a:rPr err="1"/>
              <a:t>primera</a:t>
            </a:r>
            <a:r>
              <a:t> </a:t>
            </a:r>
            <a:r>
              <a:rPr err="1"/>
              <a:t>vez</a:t>
            </a:r>
            <a:r>
              <a:t> a la </a:t>
            </a:r>
            <a:r>
              <a:rPr err="1"/>
              <a:t>Parte</a:t>
            </a:r>
            <a:r>
              <a:t> A y </a:t>
            </a:r>
            <a:r>
              <a:rPr err="1"/>
              <a:t>esté</a:t>
            </a:r>
            <a:r>
              <a:t> </a:t>
            </a:r>
            <a:r>
              <a:rPr err="1"/>
              <a:t>inscrito</a:t>
            </a:r>
            <a:r>
              <a:t> </a:t>
            </a:r>
            <a:r>
              <a:rPr err="1"/>
              <a:t>en</a:t>
            </a:r>
            <a:r>
              <a:t> la </a:t>
            </a:r>
            <a:r>
              <a:rPr err="1"/>
              <a:t>Parte</a:t>
            </a:r>
            <a:r>
              <a:t> B. </a:t>
            </a:r>
            <a:r>
              <a:rPr err="1"/>
              <a:t>Recuerde</a:t>
            </a:r>
            <a:r>
              <a:t> </a:t>
            </a:r>
            <a:r>
              <a:rPr err="1"/>
              <a:t>que</a:t>
            </a:r>
            <a:r>
              <a:t> </a:t>
            </a:r>
            <a:r>
              <a:rPr err="1"/>
              <a:t>debe</a:t>
            </a:r>
            <a:r>
              <a:t> </a:t>
            </a:r>
            <a:r>
              <a:rPr err="1"/>
              <a:t>tener</a:t>
            </a:r>
            <a:r>
              <a:t> tanto la </a:t>
            </a:r>
            <a:r>
              <a:rPr err="1"/>
              <a:t>Parte</a:t>
            </a:r>
            <a:r>
              <a:t> A </a:t>
            </a:r>
            <a:r>
              <a:rPr err="1"/>
              <a:t>como</a:t>
            </a:r>
            <a:r>
              <a:t> la </a:t>
            </a:r>
            <a:r>
              <a:rPr err="1"/>
              <a:t>Parte</a:t>
            </a:r>
            <a:r>
              <a:t> B para </a:t>
            </a:r>
            <a:r>
              <a:rPr err="1"/>
              <a:t>unirse</a:t>
            </a:r>
            <a:r>
              <a:t> a un plan Medicare Advantage.</a:t>
            </a:r>
            <a:endParaRPr sz="1200">
              <a:latin typeface="Arial" panose="020B0604020202020204" pitchFamily="34" charset="0"/>
              <a:cs typeface="Arial" panose="020B0604020202020204" pitchFamily="34" charset="0"/>
            </a:endParaRPr>
          </a:p>
          <a:p>
            <a:pPr marL="119149" indent="-119149">
              <a:spcBef>
                <a:spcPts val="0"/>
              </a:spcBef>
              <a:spcAft>
                <a:spcPts val="600"/>
              </a:spcAft>
              <a:defRPr>
                <a:solidFill>
                  <a:prstClr val="black"/>
                </a:solidFill>
                <a:latin typeface="Arial" panose="020B0604020202020204" pitchFamily="34" charset="0"/>
                <a:cs typeface="Arial" panose="020B0604020202020204" pitchFamily="34" charset="0"/>
              </a:defRPr>
            </a:pPr>
            <a:r>
              <a:rPr err="1"/>
              <a:t>Después</a:t>
            </a:r>
            <a:r>
              <a:t> de </a:t>
            </a:r>
            <a:r>
              <a:rPr err="1"/>
              <a:t>inscribirse</a:t>
            </a:r>
            <a:r>
              <a:t> </a:t>
            </a:r>
            <a:r>
              <a:rPr err="1"/>
              <a:t>en</a:t>
            </a:r>
            <a:r>
              <a:t> un plan Medicare Advantage, </a:t>
            </a:r>
            <a:r>
              <a:rPr err="1"/>
              <a:t>puede</a:t>
            </a:r>
            <a:r>
              <a:t> </a:t>
            </a:r>
            <a:r>
              <a:rPr err="1"/>
              <a:t>hacer</a:t>
            </a:r>
            <a:r>
              <a:t> </a:t>
            </a:r>
            <a:r>
              <a:rPr err="1"/>
              <a:t>cambios</a:t>
            </a:r>
            <a:r>
              <a:t>:</a:t>
            </a:r>
          </a:p>
          <a:p>
            <a:pPr marL="342900" lvl="1" indent="-114300">
              <a:spcBef>
                <a:spcPts val="0"/>
              </a:spcBef>
              <a:spcAft>
                <a:spcPts val="600"/>
              </a:spcAft>
              <a:buFont typeface="Arial" panose="020B0604020202020204" pitchFamily="34" charset="0"/>
              <a:buChar char="•"/>
              <a:defRPr>
                <a:solidFill>
                  <a:prstClr val="black"/>
                </a:solidFill>
                <a:latin typeface="Arial" panose="020B0604020202020204" pitchFamily="34" charset="0"/>
                <a:cs typeface="Arial" panose="020B0604020202020204" pitchFamily="34" charset="0"/>
              </a:defRPr>
            </a:pPr>
            <a:r>
              <a:t>Durante </a:t>
            </a:r>
            <a:r>
              <a:rPr err="1"/>
              <a:t>el</a:t>
            </a:r>
            <a:r>
              <a:t> </a:t>
            </a:r>
            <a:r>
              <a:rPr lang="en-US" err="1"/>
              <a:t>Período</a:t>
            </a:r>
            <a:r>
              <a:rPr lang="en-US"/>
              <a:t> </a:t>
            </a:r>
            <a:r>
              <a:t>de </a:t>
            </a:r>
            <a:r>
              <a:rPr lang="en-US" err="1"/>
              <a:t>Inscripción</a:t>
            </a:r>
            <a:r>
              <a:rPr lang="en-US"/>
              <a:t> </a:t>
            </a:r>
            <a:r>
              <a:rPr lang="en-US" err="1"/>
              <a:t>Abierta</a:t>
            </a:r>
            <a:r>
              <a:rPr lang="en-US"/>
              <a:t> </a:t>
            </a:r>
            <a:r>
              <a:t>(OEP) </a:t>
            </a:r>
            <a:r>
              <a:rPr err="1"/>
              <a:t>anual</a:t>
            </a:r>
            <a:r>
              <a:t>, </a:t>
            </a:r>
            <a:r>
              <a:rPr err="1"/>
              <a:t>que</a:t>
            </a:r>
            <a:r>
              <a:t> </a:t>
            </a:r>
            <a:r>
              <a:rPr err="1"/>
              <a:t>comienza</a:t>
            </a:r>
            <a:r>
              <a:t> </a:t>
            </a:r>
            <a:r>
              <a:rPr err="1"/>
              <a:t>el</a:t>
            </a:r>
            <a:r>
              <a:t> 15 de </a:t>
            </a:r>
            <a:r>
              <a:rPr err="1"/>
              <a:t>octubre</a:t>
            </a:r>
            <a:r>
              <a:t> y termina </a:t>
            </a:r>
            <a:r>
              <a:rPr err="1"/>
              <a:t>el</a:t>
            </a:r>
            <a:r>
              <a:t> 7 de </a:t>
            </a:r>
            <a:r>
              <a:rPr err="1"/>
              <a:t>diciembre</a:t>
            </a:r>
            <a:r>
              <a:t> de </a:t>
            </a:r>
            <a:r>
              <a:rPr err="1"/>
              <a:t>cada</a:t>
            </a:r>
            <a:r>
              <a:t> </a:t>
            </a:r>
            <a:r>
              <a:rPr err="1"/>
              <a:t>año</a:t>
            </a:r>
            <a:r>
              <a:t>. </a:t>
            </a:r>
          </a:p>
          <a:p>
            <a:pPr marL="342900" lvl="1" indent="-114300">
              <a:spcBef>
                <a:spcPts val="0"/>
              </a:spcBef>
              <a:spcAft>
                <a:spcPts val="600"/>
              </a:spcAft>
              <a:buFont typeface="Arial" panose="020B0604020202020204" pitchFamily="34" charset="0"/>
              <a:buChar char="•"/>
              <a:defRPr>
                <a:solidFill>
                  <a:prstClr val="black"/>
                </a:solidFill>
                <a:latin typeface="Arial" panose="020B0604020202020204" pitchFamily="34" charset="0"/>
                <a:cs typeface="Arial" panose="020B0604020202020204" pitchFamily="34" charset="0"/>
              </a:defRPr>
            </a:pPr>
            <a:r>
              <a:t>Durante </a:t>
            </a:r>
            <a:r>
              <a:rPr err="1"/>
              <a:t>su</a:t>
            </a:r>
            <a:r>
              <a:t> </a:t>
            </a:r>
            <a:r>
              <a:rPr lang="en-US" err="1"/>
              <a:t>Período</a:t>
            </a:r>
            <a:r>
              <a:rPr lang="en-US"/>
              <a:t> </a:t>
            </a:r>
            <a:r>
              <a:t>de </a:t>
            </a:r>
            <a:r>
              <a:rPr lang="en-US" err="1"/>
              <a:t>Inscripción</a:t>
            </a:r>
            <a:r>
              <a:rPr lang="en-US"/>
              <a:t> </a:t>
            </a:r>
            <a:r>
              <a:rPr lang="en-US" err="1"/>
              <a:t>Abierta</a:t>
            </a:r>
            <a:r>
              <a:rPr lang="en-US"/>
              <a:t> </a:t>
            </a:r>
            <a:r>
              <a:t>de Medicare Advantage (Medicare Advantage OEP). Debe </a:t>
            </a:r>
            <a:r>
              <a:rPr err="1"/>
              <a:t>estar</a:t>
            </a:r>
            <a:r>
              <a:t> </a:t>
            </a:r>
            <a:r>
              <a:rPr err="1"/>
              <a:t>inscrito</a:t>
            </a:r>
            <a:r>
              <a:t> </a:t>
            </a:r>
            <a:r>
              <a:rPr err="1"/>
              <a:t>en</a:t>
            </a:r>
            <a:r>
              <a:t> un plan Medicare Advantage (</a:t>
            </a:r>
            <a:r>
              <a:rPr err="1"/>
              <a:t>en</a:t>
            </a:r>
            <a:r>
              <a:t> </a:t>
            </a:r>
            <a:r>
              <a:rPr err="1"/>
              <a:t>cualquier</a:t>
            </a:r>
            <a:r>
              <a:t> </a:t>
            </a:r>
            <a:r>
              <a:rPr err="1"/>
              <a:t>momento</a:t>
            </a:r>
            <a:r>
              <a:t>) </a:t>
            </a:r>
            <a:r>
              <a:rPr err="1"/>
              <a:t>durante</a:t>
            </a:r>
            <a:r>
              <a:t> </a:t>
            </a:r>
            <a:r>
              <a:rPr err="1"/>
              <a:t>los</a:t>
            </a:r>
            <a:r>
              <a:t> primeros 3 meses del </a:t>
            </a:r>
            <a:r>
              <a:rPr err="1"/>
              <a:t>año</a:t>
            </a:r>
            <a:r>
              <a:t> para usar </a:t>
            </a:r>
            <a:r>
              <a:rPr err="1"/>
              <a:t>este</a:t>
            </a:r>
            <a:r>
              <a:t> </a:t>
            </a:r>
            <a:r>
              <a:rPr err="1"/>
              <a:t>período</a:t>
            </a:r>
            <a:r>
              <a:t> de </a:t>
            </a:r>
            <a:r>
              <a:rPr err="1"/>
              <a:t>inscripción</a:t>
            </a:r>
            <a:r>
              <a:t>. El OEP de Medicare Advantage se </a:t>
            </a:r>
            <a:r>
              <a:rPr err="1"/>
              <a:t>extiende</a:t>
            </a:r>
            <a:r>
              <a:t> del 1 de </a:t>
            </a:r>
            <a:r>
              <a:rPr err="1"/>
              <a:t>enero</a:t>
            </a:r>
            <a:r>
              <a:t> al 31 de </a:t>
            </a:r>
            <a:r>
              <a:rPr err="1"/>
              <a:t>marzo</a:t>
            </a:r>
            <a:r>
              <a:t> de </a:t>
            </a:r>
            <a:r>
              <a:rPr err="1"/>
              <a:t>cada</a:t>
            </a:r>
            <a:r>
              <a:t> </a:t>
            </a:r>
            <a:r>
              <a:rPr err="1"/>
              <a:t>año</a:t>
            </a:r>
            <a:r>
              <a:t>.</a:t>
            </a:r>
          </a:p>
          <a:p>
            <a:pPr marL="342900" lvl="1" indent="-114300">
              <a:spcBef>
                <a:spcPts val="0"/>
              </a:spcBef>
              <a:spcAft>
                <a:spcPts val="600"/>
              </a:spcAft>
              <a:buFont typeface="Arial" panose="020B0604020202020204" pitchFamily="34" charset="0"/>
              <a:buChar char="•"/>
              <a:defRPr>
                <a:solidFill>
                  <a:prstClr val="black"/>
                </a:solidFill>
                <a:latin typeface="Arial" panose="020B0604020202020204" pitchFamily="34" charset="0"/>
                <a:cs typeface="Arial" panose="020B0604020202020204" pitchFamily="34" charset="0"/>
              </a:defRPr>
            </a:pPr>
            <a:r>
              <a:t>Durante </a:t>
            </a:r>
            <a:r>
              <a:rPr err="1"/>
              <a:t>el</a:t>
            </a:r>
            <a:r>
              <a:t> </a:t>
            </a:r>
            <a:r>
              <a:rPr lang="en-US" err="1"/>
              <a:t>Período</a:t>
            </a:r>
            <a:r>
              <a:rPr lang="en-US"/>
              <a:t> </a:t>
            </a:r>
            <a:r>
              <a:t>de </a:t>
            </a:r>
            <a:r>
              <a:rPr lang="en-US" err="1"/>
              <a:t>Inscripción</a:t>
            </a:r>
            <a:r>
              <a:rPr lang="en-US"/>
              <a:t> </a:t>
            </a:r>
            <a:r>
              <a:rPr lang="en-US" err="1"/>
              <a:t>Abierta</a:t>
            </a:r>
            <a:r>
              <a:rPr lang="en-US"/>
              <a:t> </a:t>
            </a:r>
            <a:r>
              <a:t>para personas </a:t>
            </a:r>
            <a:r>
              <a:rPr err="1"/>
              <a:t>Institucionalizadas</a:t>
            </a:r>
            <a:r>
              <a:t> (OEPI), </a:t>
            </a:r>
            <a:r>
              <a:rPr err="1"/>
              <a:t>que</a:t>
            </a:r>
            <a:r>
              <a:t> </a:t>
            </a:r>
            <a:r>
              <a:rPr err="1"/>
              <a:t>permite</a:t>
            </a:r>
            <a:r>
              <a:t> a </a:t>
            </a:r>
            <a:r>
              <a:rPr err="1"/>
              <a:t>una</a:t>
            </a:r>
            <a:r>
              <a:t> persona </a:t>
            </a:r>
            <a:r>
              <a:rPr err="1"/>
              <a:t>cambiar</a:t>
            </a:r>
            <a:r>
              <a:t> de plan </a:t>
            </a:r>
            <a:r>
              <a:rPr err="1"/>
              <a:t>si</a:t>
            </a:r>
            <a:r>
              <a:t> se </a:t>
            </a:r>
            <a:r>
              <a:rPr err="1"/>
              <a:t>muda</a:t>
            </a:r>
            <a:r>
              <a:t> a </a:t>
            </a:r>
            <a:r>
              <a:rPr err="1"/>
              <a:t>una</a:t>
            </a:r>
            <a:r>
              <a:t> </a:t>
            </a:r>
            <a:r>
              <a:rPr err="1"/>
              <a:t>institución</a:t>
            </a:r>
            <a:r>
              <a:t>, reside </a:t>
            </a:r>
            <a:r>
              <a:rPr err="1"/>
              <a:t>en</a:t>
            </a:r>
            <a:r>
              <a:t> </a:t>
            </a:r>
            <a:r>
              <a:rPr err="1"/>
              <a:t>una</a:t>
            </a:r>
            <a:r>
              <a:t> </a:t>
            </a:r>
            <a:r>
              <a:rPr err="1"/>
              <a:t>institución</a:t>
            </a:r>
            <a:r>
              <a:t> o sale de </a:t>
            </a:r>
            <a:r>
              <a:rPr err="1"/>
              <a:t>una</a:t>
            </a:r>
            <a:r>
              <a:t> </a:t>
            </a:r>
            <a:r>
              <a:rPr err="1"/>
              <a:t>institución</a:t>
            </a:r>
            <a:r>
              <a:t>.</a:t>
            </a:r>
          </a:p>
          <a:p>
            <a:pPr marL="342900" lvl="1" indent="-114300">
              <a:spcBef>
                <a:spcPts val="0"/>
              </a:spcBef>
              <a:spcAft>
                <a:spcPts val="600"/>
              </a:spcAft>
              <a:buFont typeface="Arial" panose="020B0604020202020204" pitchFamily="34" charset="0"/>
              <a:buChar char="•"/>
              <a:defRPr>
                <a:solidFill>
                  <a:prstClr val="black"/>
                </a:solidFill>
                <a:latin typeface="Arial" panose="020B0604020202020204" pitchFamily="34" charset="0"/>
                <a:cs typeface="Arial" panose="020B0604020202020204" pitchFamily="34" charset="0"/>
              </a:defRPr>
            </a:pPr>
            <a:r>
              <a:t>Usar un </a:t>
            </a:r>
            <a:r>
              <a:rPr lang="en-US" err="1"/>
              <a:t>Período</a:t>
            </a:r>
            <a:r>
              <a:rPr lang="en-US"/>
              <a:t> Especial </a:t>
            </a:r>
            <a:r>
              <a:t>de </a:t>
            </a:r>
            <a:r>
              <a:rPr lang="en-US" err="1"/>
              <a:t>Inscripción</a:t>
            </a:r>
            <a:r>
              <a:rPr lang="en-US"/>
              <a:t> </a:t>
            </a:r>
            <a:r>
              <a:t>(SEP) para </a:t>
            </a:r>
            <a:r>
              <a:rPr err="1"/>
              <a:t>el</a:t>
            </a:r>
            <a:r>
              <a:t> </a:t>
            </a:r>
            <a:r>
              <a:rPr err="1"/>
              <a:t>que</a:t>
            </a:r>
            <a:r>
              <a:t> </a:t>
            </a:r>
            <a:r>
              <a:rPr err="1"/>
              <a:t>usted</a:t>
            </a:r>
            <a:r>
              <a:t> es </a:t>
            </a:r>
            <a:r>
              <a:rPr err="1"/>
              <a:t>elegible</a:t>
            </a:r>
            <a:r>
              <a:t>. </a:t>
            </a:r>
            <a:endParaRPr>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defRPr>
                <a:solidFill>
                  <a:prstClr val="black"/>
                </a:solidFill>
                <a:latin typeface="Arial" panose="020B0604020202020204" pitchFamily="34" charset="0"/>
                <a:cs typeface="Arial" panose="020B0604020202020204" pitchFamily="34" charset="0"/>
              </a:defRPr>
            </a:pPr>
            <a:r>
              <a:rPr b="1"/>
              <a:t>Fuente: </a:t>
            </a:r>
            <a:r>
              <a:rPr lang="en-US" u="sng"/>
              <a:t>https://es.medicare.gov/basics/get-started-with-medicare/get-more-coverage/joining-a-plan</a:t>
            </a:r>
            <a:endParaRPr lang="en-US" sz="1200" u="sng">
              <a:solidFill>
                <a:prstClr val="black"/>
              </a:solidFill>
              <a:latin typeface="Arial" panose="020B0604020202020204" pitchFamily="34" charset="0"/>
              <a:cs typeface="Arial" panose="020B0604020202020204" pitchFamily="34" charset="0"/>
            </a:endParaRPr>
          </a:p>
          <a:p>
            <a:pPr marL="0" indent="0">
              <a:spcBef>
                <a:spcPts val="0"/>
              </a:spcBef>
              <a:spcAft>
                <a:spcPts val="600"/>
              </a:spcAft>
              <a:buNone/>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7452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1068"/>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lang="en-US" dirty="0" err="1"/>
              <a:t>diapositiva</a:t>
            </a:r>
            <a:r>
              <a:rPr dirty="0"/>
              <a:t> </a:t>
            </a:r>
            <a:r>
              <a:rPr lang="en-US" dirty="0" err="1"/>
              <a:t>tiene</a:t>
            </a:r>
            <a:r>
              <a:rPr dirty="0"/>
              <a:t> </a:t>
            </a:r>
            <a:r>
              <a:rPr lang="en-US" dirty="0" err="1"/>
              <a:t>animación</a:t>
            </a:r>
            <a:r>
              <a:rPr dirty="0"/>
              <a:t>.</a:t>
            </a:r>
            <a:endParaRPr b="0"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lang="en-US" dirty="0" err="1"/>
              <a:t>Notas</a:t>
            </a:r>
            <a:r>
              <a:rPr dirty="0"/>
              <a:t> del </a:t>
            </a:r>
            <a:r>
              <a:rPr lang="en-US" dirty="0" err="1"/>
              <a:t>presentador</a:t>
            </a:r>
            <a:endParaRPr dirty="0"/>
          </a:p>
          <a:p>
            <a:pPr marL="0" indent="0" defTabSz="966612">
              <a:spcBef>
                <a:spcPts val="0"/>
              </a:spcBef>
              <a:spcAft>
                <a:spcPts val="600"/>
              </a:spcAft>
              <a:buNone/>
              <a:defRPr>
                <a:latin typeface="Arial" panose="020B0604020202020204" pitchFamily="34" charset="0"/>
                <a:cs typeface="Arial" panose="020B0604020202020204" pitchFamily="34" charset="0"/>
              </a:defRPr>
            </a:pPr>
            <a:r>
              <a:rPr dirty="0">
                <a:solidFill>
                  <a:prstClr val="black"/>
                </a:solidFill>
              </a:rPr>
              <a:t>No </a:t>
            </a:r>
            <a:r>
              <a:rPr lang="en-US" dirty="0" err="1">
                <a:solidFill>
                  <a:prstClr val="black"/>
                </a:solidFill>
              </a:rPr>
              <a:t>todos</a:t>
            </a:r>
            <a:r>
              <a:rPr dirty="0">
                <a:solidFill>
                  <a:prstClr val="black"/>
                </a:solidFill>
              </a:rPr>
              <a:t> </a:t>
            </a:r>
            <a:r>
              <a:rPr lang="en-US" dirty="0" err="1">
                <a:solidFill>
                  <a:prstClr val="black"/>
                </a:solidFill>
              </a:rPr>
              <a:t>los</a:t>
            </a:r>
            <a:r>
              <a:rPr dirty="0">
                <a:solidFill>
                  <a:prstClr val="black"/>
                </a:solidFill>
              </a:rPr>
              <a:t> planes Medicare Advantage </a:t>
            </a:r>
            <a:r>
              <a:rPr lang="en-US" dirty="0" err="1">
                <a:solidFill>
                  <a:prstClr val="black"/>
                </a:solidFill>
              </a:rPr>
              <a:t>funcionan</a:t>
            </a:r>
            <a:r>
              <a:rPr dirty="0">
                <a:solidFill>
                  <a:prstClr val="black"/>
                </a:solidFill>
              </a:rPr>
              <a:t> de la </a:t>
            </a:r>
            <a:r>
              <a:rPr lang="en-US" dirty="0" err="1">
                <a:solidFill>
                  <a:prstClr val="black"/>
                </a:solidFill>
              </a:rPr>
              <a:t>misma</a:t>
            </a:r>
            <a:r>
              <a:rPr dirty="0">
                <a:solidFill>
                  <a:prstClr val="black"/>
                </a:solidFill>
              </a:rPr>
              <a:t> </a:t>
            </a:r>
            <a:r>
              <a:rPr lang="en-US" dirty="0" err="1">
                <a:solidFill>
                  <a:prstClr val="black"/>
                </a:solidFill>
              </a:rPr>
              <a:t>manera</a:t>
            </a:r>
            <a:r>
              <a:rPr dirty="0">
                <a:solidFill>
                  <a:prstClr val="black"/>
                </a:solidFill>
              </a:rPr>
              <a:t>. </a:t>
            </a:r>
            <a:r>
              <a:rPr lang="en-US" dirty="0" err="1">
                <a:solidFill>
                  <a:prstClr val="black"/>
                </a:solidFill>
              </a:rPr>
              <a:t>Encuentre</a:t>
            </a:r>
            <a:r>
              <a:rPr dirty="0">
                <a:solidFill>
                  <a:prstClr val="black"/>
                </a:solidFill>
              </a:rPr>
              <a:t> e </a:t>
            </a:r>
            <a:r>
              <a:rPr lang="en-US" dirty="0" err="1">
                <a:solidFill>
                  <a:prstClr val="black"/>
                </a:solidFill>
              </a:rPr>
              <a:t>inscríbase</a:t>
            </a:r>
            <a:r>
              <a:rPr dirty="0">
                <a:solidFill>
                  <a:prstClr val="black"/>
                </a:solidFill>
              </a:rPr>
              <a:t> </a:t>
            </a:r>
            <a:r>
              <a:rPr lang="en-US" dirty="0" err="1">
                <a:solidFill>
                  <a:prstClr val="black"/>
                </a:solidFill>
              </a:rPr>
              <a:t>en</a:t>
            </a:r>
            <a:r>
              <a:rPr dirty="0">
                <a:solidFill>
                  <a:prstClr val="black"/>
                </a:solidFill>
              </a:rPr>
              <a:t> planes de </a:t>
            </a:r>
            <a:r>
              <a:rPr lang="en-US" dirty="0" err="1">
                <a:solidFill>
                  <a:prstClr val="black"/>
                </a:solidFill>
              </a:rPr>
              <a:t>salud</a:t>
            </a:r>
            <a:r>
              <a:rPr dirty="0">
                <a:solidFill>
                  <a:prstClr val="black"/>
                </a:solidFill>
              </a:rPr>
              <a:t> y de </a:t>
            </a:r>
            <a:r>
              <a:rPr lang="en-US" dirty="0" err="1">
                <a:solidFill>
                  <a:prstClr val="black"/>
                </a:solidFill>
              </a:rPr>
              <a:t>medicamentos</a:t>
            </a:r>
            <a:r>
              <a:rPr dirty="0">
                <a:solidFill>
                  <a:prstClr val="black"/>
                </a:solidFill>
              </a:rPr>
              <a:t> </a:t>
            </a:r>
            <a:r>
              <a:rPr lang="en-US" dirty="0" err="1">
                <a:solidFill>
                  <a:prstClr val="black"/>
                </a:solidFill>
              </a:rPr>
              <a:t>en</a:t>
            </a:r>
            <a:r>
              <a:rPr dirty="0">
                <a:solidFill>
                  <a:prstClr val="black"/>
                </a:solidFill>
              </a:rPr>
              <a:t> </a:t>
            </a:r>
            <a:r>
              <a:rPr lang="es-US" noProof="0" dirty="0">
                <a:hlinkClick r:id="rId3">
                  <a:extLst>
                    <a:ext uri="{A12FA001-AC4F-418D-AE19-62706E023703}">
                      <ahyp:hlinkClr xmlns:ahyp="http://schemas.microsoft.com/office/drawing/2018/hyperlinkcolor" val="tx"/>
                    </a:ext>
                  </a:extLst>
                </a:hlinkClick>
              </a:rPr>
              <a:t>es.Medicare.gov/plan-compare</a:t>
            </a:r>
            <a:r>
              <a:rPr lang="es-US" noProof="0" dirty="0"/>
              <a:t> </a:t>
            </a:r>
            <a:r>
              <a:rPr dirty="0"/>
              <a:t>.</a:t>
            </a:r>
            <a:endParaRPr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dirty="0"/>
              <a:t>Una </a:t>
            </a:r>
            <a:r>
              <a:rPr lang="en-US" dirty="0" err="1"/>
              <a:t>vez</a:t>
            </a:r>
            <a:r>
              <a:rPr dirty="0"/>
              <a:t> </a:t>
            </a:r>
            <a:r>
              <a:rPr lang="en-US" dirty="0" err="1"/>
              <a:t>que</a:t>
            </a:r>
            <a:r>
              <a:rPr dirty="0"/>
              <a:t> </a:t>
            </a:r>
            <a:r>
              <a:rPr lang="en-US" dirty="0" err="1"/>
              <a:t>comprenda</a:t>
            </a:r>
            <a:r>
              <a:rPr dirty="0"/>
              <a:t> las </a:t>
            </a:r>
            <a:r>
              <a:rPr lang="en-US" dirty="0" err="1"/>
              <a:t>reglas</a:t>
            </a:r>
            <a:r>
              <a:rPr dirty="0"/>
              <a:t> y </a:t>
            </a:r>
            <a:r>
              <a:rPr lang="en-US" dirty="0" err="1"/>
              <a:t>los</a:t>
            </a:r>
            <a:r>
              <a:rPr dirty="0"/>
              <a:t> </a:t>
            </a:r>
            <a:r>
              <a:rPr lang="en-US" dirty="0" err="1"/>
              <a:t>costos</a:t>
            </a:r>
            <a:r>
              <a:rPr dirty="0"/>
              <a:t> del plan, </a:t>
            </a:r>
            <a:r>
              <a:rPr lang="en-US" dirty="0" err="1"/>
              <a:t>aquí</a:t>
            </a:r>
            <a:r>
              <a:rPr dirty="0"/>
              <a:t> hay </a:t>
            </a:r>
            <a:r>
              <a:rPr lang="en-US" dirty="0" err="1"/>
              <a:t>otras</a:t>
            </a:r>
            <a:r>
              <a:rPr dirty="0"/>
              <a:t> formas de </a:t>
            </a:r>
            <a:r>
              <a:rPr lang="en-US" dirty="0" err="1"/>
              <a:t>inscribirse</a:t>
            </a:r>
            <a:r>
              <a:rPr dirty="0"/>
              <a:t>:</a:t>
            </a:r>
          </a:p>
          <a:p>
            <a:pPr marL="181240" indent="-18124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lang="en-US" dirty="0" err="1"/>
              <a:t>Visite</a:t>
            </a:r>
            <a:r>
              <a:rPr dirty="0"/>
              <a:t> </a:t>
            </a:r>
            <a:r>
              <a:rPr lang="en-US" dirty="0" err="1"/>
              <a:t>el</a:t>
            </a:r>
            <a:r>
              <a:rPr dirty="0"/>
              <a:t> sitio web del plan para </a:t>
            </a:r>
            <a:r>
              <a:rPr lang="en-US" dirty="0" err="1"/>
              <a:t>averiguar</a:t>
            </a:r>
            <a:r>
              <a:rPr dirty="0"/>
              <a:t> </a:t>
            </a:r>
            <a:r>
              <a:rPr lang="en-US" dirty="0" err="1"/>
              <a:t>si</a:t>
            </a:r>
            <a:r>
              <a:rPr dirty="0"/>
              <a:t> </a:t>
            </a:r>
            <a:r>
              <a:rPr lang="en-US" dirty="0" err="1"/>
              <a:t>puede</a:t>
            </a:r>
            <a:r>
              <a:rPr dirty="0"/>
              <a:t> </a:t>
            </a:r>
            <a:r>
              <a:rPr lang="en-US" dirty="0" err="1"/>
              <a:t>inscribirse</a:t>
            </a:r>
            <a:r>
              <a:rPr dirty="0"/>
              <a:t> </a:t>
            </a:r>
            <a:r>
              <a:rPr lang="en-US" dirty="0" err="1"/>
              <a:t>en</a:t>
            </a:r>
            <a:r>
              <a:rPr dirty="0"/>
              <a:t> </a:t>
            </a:r>
            <a:r>
              <a:rPr lang="en-US" dirty="0" err="1"/>
              <a:t>línea</a:t>
            </a:r>
            <a:r>
              <a:rPr dirty="0"/>
              <a:t>.</a:t>
            </a:r>
          </a:p>
          <a:p>
            <a:pPr marL="181240" indent="-18124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dirty="0"/>
              <a:t>Complete un </a:t>
            </a:r>
            <a:r>
              <a:rPr lang="en-US" dirty="0" err="1"/>
              <a:t>formulario</a:t>
            </a:r>
            <a:r>
              <a:rPr dirty="0"/>
              <a:t> de </a:t>
            </a:r>
            <a:r>
              <a:rPr lang="en-US" dirty="0" err="1"/>
              <a:t>inscripción</a:t>
            </a:r>
            <a:r>
              <a:rPr dirty="0"/>
              <a:t> </a:t>
            </a:r>
            <a:r>
              <a:rPr lang="en-US" dirty="0" err="1"/>
              <a:t>en</a:t>
            </a:r>
            <a:r>
              <a:rPr dirty="0"/>
              <a:t> </a:t>
            </a:r>
            <a:r>
              <a:rPr lang="en-US" dirty="0" err="1"/>
              <a:t>papel</a:t>
            </a:r>
            <a:r>
              <a:rPr dirty="0"/>
              <a:t>. </a:t>
            </a:r>
            <a:r>
              <a:rPr lang="en-US" dirty="0" err="1"/>
              <a:t>Contacte</a:t>
            </a:r>
            <a:r>
              <a:rPr dirty="0"/>
              <a:t> al plan para </a:t>
            </a:r>
            <a:r>
              <a:rPr lang="en-US" dirty="0" err="1"/>
              <a:t>obtener</a:t>
            </a:r>
            <a:r>
              <a:rPr dirty="0"/>
              <a:t> un </a:t>
            </a:r>
            <a:r>
              <a:rPr lang="en-US" dirty="0" err="1"/>
              <a:t>formulario</a:t>
            </a:r>
            <a:r>
              <a:rPr dirty="0"/>
              <a:t> de </a:t>
            </a:r>
            <a:r>
              <a:rPr lang="en-US" dirty="0" err="1"/>
              <a:t>inscripción</a:t>
            </a:r>
            <a:r>
              <a:rPr dirty="0"/>
              <a:t>, </a:t>
            </a:r>
            <a:r>
              <a:rPr lang="en-US" dirty="0" err="1"/>
              <a:t>complételo</a:t>
            </a:r>
            <a:r>
              <a:rPr dirty="0"/>
              <a:t> y </a:t>
            </a:r>
            <a:r>
              <a:rPr lang="en-US" dirty="0" err="1"/>
              <a:t>devuélvalo</a:t>
            </a:r>
            <a:r>
              <a:rPr dirty="0"/>
              <a:t> al plan. Todos </a:t>
            </a:r>
            <a:r>
              <a:rPr lang="en-US" dirty="0" err="1"/>
              <a:t>los</a:t>
            </a:r>
            <a:r>
              <a:rPr dirty="0"/>
              <a:t> planes </a:t>
            </a:r>
            <a:r>
              <a:rPr lang="en-US" dirty="0" err="1"/>
              <a:t>deben</a:t>
            </a:r>
            <a:r>
              <a:rPr dirty="0"/>
              <a:t> </a:t>
            </a:r>
            <a:r>
              <a:rPr lang="en-US" dirty="0" err="1"/>
              <a:t>ofrecer</a:t>
            </a:r>
            <a:r>
              <a:rPr dirty="0"/>
              <a:t> </a:t>
            </a:r>
            <a:r>
              <a:rPr lang="en-US" dirty="0" err="1"/>
              <a:t>esta</a:t>
            </a:r>
            <a:r>
              <a:rPr dirty="0"/>
              <a:t> </a:t>
            </a:r>
            <a:r>
              <a:rPr lang="en-US" dirty="0" err="1"/>
              <a:t>opción</a:t>
            </a:r>
            <a:r>
              <a:rPr dirty="0"/>
              <a:t>.</a:t>
            </a:r>
          </a:p>
          <a:p>
            <a:pPr marL="181240" indent="-181240" defTabSz="966612">
              <a:spcBef>
                <a:spcPts val="0"/>
              </a:spcBef>
              <a:spcAft>
                <a:spcPts val="600"/>
              </a:spcAft>
              <a:defRPr>
                <a:latin typeface="Arial" panose="020B0604020202020204" pitchFamily="34" charset="0"/>
                <a:cs typeface="Arial" panose="020B0604020202020204" pitchFamily="34" charset="0"/>
              </a:defRPr>
            </a:pPr>
            <a:r>
              <a:rPr lang="en-US" dirty="0" err="1">
                <a:solidFill>
                  <a:prstClr val="black"/>
                </a:solidFill>
              </a:rPr>
              <a:t>Llame</a:t>
            </a:r>
            <a:r>
              <a:rPr dirty="0">
                <a:solidFill>
                  <a:prstClr val="black"/>
                </a:solidFill>
              </a:rPr>
              <a:t> al plan al </a:t>
            </a:r>
            <a:r>
              <a:rPr lang="en-US" dirty="0" err="1">
                <a:solidFill>
                  <a:prstClr val="black"/>
                </a:solidFill>
              </a:rPr>
              <a:t>que</a:t>
            </a:r>
            <a:r>
              <a:rPr dirty="0">
                <a:solidFill>
                  <a:prstClr val="black"/>
                </a:solidFill>
              </a:rPr>
              <a:t> </a:t>
            </a:r>
            <a:r>
              <a:rPr lang="en-US" dirty="0" err="1">
                <a:solidFill>
                  <a:prstClr val="black"/>
                </a:solidFill>
              </a:rPr>
              <a:t>desea</a:t>
            </a:r>
            <a:r>
              <a:rPr dirty="0">
                <a:solidFill>
                  <a:prstClr val="black"/>
                </a:solidFill>
              </a:rPr>
              <a:t> </a:t>
            </a:r>
            <a:r>
              <a:rPr lang="en-US" dirty="0" err="1">
                <a:solidFill>
                  <a:prstClr val="black"/>
                </a:solidFill>
              </a:rPr>
              <a:t>unirse</a:t>
            </a:r>
            <a:r>
              <a:rPr dirty="0">
                <a:solidFill>
                  <a:prstClr val="black"/>
                </a:solidFill>
              </a:rPr>
              <a:t>. </a:t>
            </a:r>
            <a:r>
              <a:rPr lang="en-US" dirty="0" err="1">
                <a:solidFill>
                  <a:prstClr val="black"/>
                </a:solidFill>
              </a:rPr>
              <a:t>Obtenga</a:t>
            </a:r>
            <a:r>
              <a:rPr dirty="0">
                <a:solidFill>
                  <a:prstClr val="black"/>
                </a:solidFill>
              </a:rPr>
              <a:t> la </a:t>
            </a:r>
            <a:r>
              <a:rPr lang="en-US" dirty="0" err="1">
                <a:solidFill>
                  <a:prstClr val="black"/>
                </a:solidFill>
              </a:rPr>
              <a:t>información</a:t>
            </a:r>
            <a:r>
              <a:rPr dirty="0">
                <a:solidFill>
                  <a:prstClr val="black"/>
                </a:solidFill>
              </a:rPr>
              <a:t> de </a:t>
            </a:r>
            <a:r>
              <a:rPr lang="en-US" dirty="0" err="1">
                <a:solidFill>
                  <a:prstClr val="black"/>
                </a:solidFill>
              </a:rPr>
              <a:t>contacto</a:t>
            </a:r>
            <a:r>
              <a:rPr dirty="0">
                <a:solidFill>
                  <a:prstClr val="black"/>
                </a:solidFill>
              </a:rPr>
              <a:t> de </a:t>
            </a:r>
            <a:r>
              <a:rPr lang="en-US" dirty="0" err="1">
                <a:solidFill>
                  <a:prstClr val="black"/>
                </a:solidFill>
              </a:rPr>
              <a:t>su</a:t>
            </a:r>
            <a:r>
              <a:rPr dirty="0">
                <a:solidFill>
                  <a:prstClr val="black"/>
                </a:solidFill>
              </a:rPr>
              <a:t> plan </a:t>
            </a:r>
            <a:r>
              <a:rPr lang="en-US" dirty="0" err="1">
                <a:solidFill>
                  <a:prstClr val="black"/>
                </a:solidFill>
              </a:rPr>
              <a:t>en</a:t>
            </a:r>
            <a:r>
              <a:rPr dirty="0">
                <a:solidFill>
                  <a:prstClr val="black"/>
                </a:solidFill>
              </a:rPr>
              <a:t> </a:t>
            </a:r>
            <a:r>
              <a:rPr lang="es-US" noProof="0" dirty="0">
                <a:hlinkClick r:id="rId3">
                  <a:extLst>
                    <a:ext uri="{A12FA001-AC4F-418D-AE19-62706E023703}">
                      <ahyp:hlinkClr xmlns:ahyp="http://schemas.microsoft.com/office/drawing/2018/hyperlinkcolor" val="tx"/>
                    </a:ext>
                  </a:extLst>
                </a:hlinkClick>
              </a:rPr>
              <a:t>es.Medicare.gov/plan-compare</a:t>
            </a:r>
            <a:r>
              <a:rPr lang="es-US" noProof="0" dirty="0"/>
              <a:t> </a:t>
            </a:r>
            <a:r>
              <a:rPr dirty="0">
                <a:solidFill>
                  <a:prstClr val="black"/>
                </a:solidFill>
              </a:rPr>
              <a:t>.</a:t>
            </a:r>
          </a:p>
          <a:p>
            <a:pPr marL="181240" indent="-181240"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lang="en-US" dirty="0" err="1"/>
              <a:t>Llame</a:t>
            </a:r>
            <a:r>
              <a:rPr dirty="0"/>
              <a:t> al 1-800-MEDICARE (1-800-633-4227). Los </a:t>
            </a:r>
            <a:r>
              <a:rPr lang="en-US" dirty="0" err="1"/>
              <a:t>usuarios</a:t>
            </a:r>
            <a:r>
              <a:rPr dirty="0"/>
              <a:t> de TTY </a:t>
            </a:r>
            <a:r>
              <a:rPr lang="en-US" dirty="0" err="1"/>
              <a:t>pueden</a:t>
            </a:r>
            <a:r>
              <a:rPr dirty="0"/>
              <a:t> </a:t>
            </a:r>
            <a:r>
              <a:rPr lang="en-US" dirty="0" err="1"/>
              <a:t>llamar</a:t>
            </a:r>
            <a:r>
              <a:rPr dirty="0"/>
              <a:t> al 1-877-486-2048.</a:t>
            </a:r>
          </a:p>
          <a:p>
            <a:pPr marL="0" indent="0">
              <a:spcBef>
                <a:spcPts val="0"/>
              </a:spcBef>
              <a:spcAft>
                <a:spcPts val="600"/>
              </a:spcAft>
              <a:buNone/>
              <a:defRPr>
                <a:latin typeface="Arial" panose="020B0604020202020204" pitchFamily="34" charset="0"/>
                <a:cs typeface="Arial" panose="020B0604020202020204" pitchFamily="34" charset="0"/>
              </a:defRPr>
            </a:pPr>
            <a:r>
              <a:rPr b="1" dirty="0">
                <a:solidFill>
                  <a:prstClr val="black"/>
                </a:solidFill>
              </a:rPr>
              <a:t>NOTA:</a:t>
            </a:r>
            <a:r>
              <a:rPr b="1" dirty="0">
                <a:solidFill>
                  <a:srgbClr val="FF0000"/>
                </a:solidFill>
              </a:rPr>
              <a:t> </a:t>
            </a:r>
            <a:r>
              <a:rPr dirty="0">
                <a:solidFill>
                  <a:prstClr val="black"/>
                </a:solidFill>
              </a:rPr>
              <a:t>Los planes de Medicare no </a:t>
            </a:r>
            <a:r>
              <a:rPr lang="en-US" dirty="0" err="1">
                <a:solidFill>
                  <a:prstClr val="black"/>
                </a:solidFill>
              </a:rPr>
              <a:t>pueden</a:t>
            </a:r>
            <a:r>
              <a:rPr dirty="0">
                <a:solidFill>
                  <a:prstClr val="black"/>
                </a:solidFill>
              </a:rPr>
              <a:t> </a:t>
            </a:r>
            <a:r>
              <a:rPr lang="en-US" dirty="0" err="1">
                <a:solidFill>
                  <a:prstClr val="black"/>
                </a:solidFill>
              </a:rPr>
              <a:t>llamarlo</a:t>
            </a:r>
            <a:r>
              <a:rPr dirty="0">
                <a:solidFill>
                  <a:prstClr val="black"/>
                </a:solidFill>
              </a:rPr>
              <a:t> para </a:t>
            </a:r>
            <a:r>
              <a:rPr lang="en-US" dirty="0" err="1">
                <a:solidFill>
                  <a:prstClr val="black"/>
                </a:solidFill>
              </a:rPr>
              <a:t>inscribirlo</a:t>
            </a:r>
            <a:r>
              <a:rPr dirty="0">
                <a:solidFill>
                  <a:prstClr val="black"/>
                </a:solidFill>
              </a:rPr>
              <a:t> </a:t>
            </a:r>
            <a:r>
              <a:rPr lang="en-US" dirty="0" err="1">
                <a:solidFill>
                  <a:prstClr val="black"/>
                </a:solidFill>
              </a:rPr>
              <a:t>en</a:t>
            </a:r>
            <a:r>
              <a:rPr dirty="0">
                <a:solidFill>
                  <a:prstClr val="black"/>
                </a:solidFill>
              </a:rPr>
              <a:t> un plan, a </a:t>
            </a:r>
            <a:r>
              <a:rPr lang="en-US" dirty="0" err="1">
                <a:solidFill>
                  <a:prstClr val="black"/>
                </a:solidFill>
              </a:rPr>
              <a:t>menos</a:t>
            </a:r>
            <a:r>
              <a:rPr dirty="0">
                <a:solidFill>
                  <a:prstClr val="black"/>
                </a:solidFill>
              </a:rPr>
              <a:t> </a:t>
            </a:r>
            <a:r>
              <a:rPr lang="en-US" dirty="0" err="1">
                <a:solidFill>
                  <a:prstClr val="black"/>
                </a:solidFill>
              </a:rPr>
              <a:t>que</a:t>
            </a:r>
            <a:r>
              <a:rPr dirty="0">
                <a:solidFill>
                  <a:prstClr val="black"/>
                </a:solidFill>
              </a:rPr>
              <a:t> </a:t>
            </a:r>
            <a:r>
              <a:rPr lang="en-US" dirty="0" err="1">
                <a:solidFill>
                  <a:prstClr val="black"/>
                </a:solidFill>
              </a:rPr>
              <a:t>usted</a:t>
            </a:r>
            <a:r>
              <a:rPr dirty="0">
                <a:solidFill>
                  <a:prstClr val="black"/>
                </a:solidFill>
              </a:rPr>
              <a:t> </a:t>
            </a:r>
            <a:r>
              <a:rPr lang="en-US" dirty="0" err="1">
                <a:solidFill>
                  <a:prstClr val="black"/>
                </a:solidFill>
              </a:rPr>
              <a:t>solicite</a:t>
            </a:r>
            <a:r>
              <a:rPr dirty="0">
                <a:solidFill>
                  <a:prstClr val="black"/>
                </a:solidFill>
              </a:rPr>
              <a:t> </a:t>
            </a:r>
            <a:r>
              <a:rPr lang="en-US" dirty="0" err="1">
                <a:solidFill>
                  <a:prstClr val="black"/>
                </a:solidFill>
              </a:rPr>
              <a:t>específicamente</a:t>
            </a:r>
            <a:r>
              <a:rPr dirty="0">
                <a:solidFill>
                  <a:prstClr val="black"/>
                </a:solidFill>
              </a:rPr>
              <a:t> </a:t>
            </a:r>
            <a:r>
              <a:rPr lang="en-US" dirty="0" err="1">
                <a:solidFill>
                  <a:prstClr val="black"/>
                </a:solidFill>
              </a:rPr>
              <a:t>una</a:t>
            </a:r>
            <a:r>
              <a:rPr dirty="0">
                <a:solidFill>
                  <a:prstClr val="black"/>
                </a:solidFill>
              </a:rPr>
              <a:t> </a:t>
            </a:r>
            <a:r>
              <a:rPr lang="en-US" dirty="0" err="1">
                <a:solidFill>
                  <a:prstClr val="black"/>
                </a:solidFill>
              </a:rPr>
              <a:t>llamada</a:t>
            </a:r>
            <a:r>
              <a:rPr dirty="0">
                <a:solidFill>
                  <a:prstClr val="black"/>
                </a:solidFill>
              </a:rPr>
              <a:t>. </a:t>
            </a:r>
            <a:r>
              <a:rPr lang="en-US" dirty="0" err="1">
                <a:solidFill>
                  <a:prstClr val="black"/>
                </a:solidFill>
              </a:rPr>
              <a:t>Además</a:t>
            </a:r>
            <a:r>
              <a:rPr dirty="0">
                <a:solidFill>
                  <a:prstClr val="black"/>
                </a:solidFill>
              </a:rPr>
              <a:t>, </a:t>
            </a:r>
            <a:r>
              <a:rPr lang="en-US" dirty="0" err="1">
                <a:solidFill>
                  <a:prstClr val="black"/>
                </a:solidFill>
              </a:rPr>
              <a:t>los</a:t>
            </a:r>
            <a:r>
              <a:rPr dirty="0">
                <a:solidFill>
                  <a:prstClr val="black"/>
                </a:solidFill>
              </a:rPr>
              <a:t> planes </a:t>
            </a:r>
            <a:r>
              <a:rPr lang="en-US" dirty="0" err="1">
                <a:solidFill>
                  <a:prstClr val="black"/>
                </a:solidFill>
              </a:rPr>
              <a:t>nunca</a:t>
            </a:r>
            <a:r>
              <a:rPr dirty="0">
                <a:solidFill>
                  <a:prstClr val="black"/>
                </a:solidFill>
              </a:rPr>
              <a:t> </a:t>
            </a:r>
            <a:r>
              <a:rPr lang="en-US" dirty="0" err="1">
                <a:solidFill>
                  <a:prstClr val="black"/>
                </a:solidFill>
              </a:rPr>
              <a:t>deben</a:t>
            </a:r>
            <a:r>
              <a:rPr dirty="0">
                <a:solidFill>
                  <a:prstClr val="black"/>
                </a:solidFill>
              </a:rPr>
              <a:t> </a:t>
            </a:r>
            <a:r>
              <a:rPr lang="en-US" dirty="0" err="1">
                <a:solidFill>
                  <a:prstClr val="black"/>
                </a:solidFill>
              </a:rPr>
              <a:t>pedirle</a:t>
            </a:r>
            <a:r>
              <a:rPr dirty="0">
                <a:solidFill>
                  <a:prstClr val="black"/>
                </a:solidFill>
              </a:rPr>
              <a:t> </a:t>
            </a:r>
            <a:r>
              <a:rPr lang="en-US" dirty="0" err="1">
                <a:solidFill>
                  <a:prstClr val="black"/>
                </a:solidFill>
              </a:rPr>
              <a:t>información</a:t>
            </a:r>
            <a:r>
              <a:rPr dirty="0">
                <a:solidFill>
                  <a:prstClr val="black"/>
                </a:solidFill>
              </a:rPr>
              <a:t> </a:t>
            </a:r>
            <a:r>
              <a:rPr lang="en-US" dirty="0" err="1">
                <a:solidFill>
                  <a:prstClr val="black"/>
                </a:solidFill>
              </a:rPr>
              <a:t>financiera</a:t>
            </a:r>
            <a:r>
              <a:rPr dirty="0">
                <a:solidFill>
                  <a:prstClr val="black"/>
                </a:solidFill>
              </a:rPr>
              <a:t>, </a:t>
            </a:r>
            <a:r>
              <a:rPr lang="en-US" dirty="0" err="1">
                <a:solidFill>
                  <a:prstClr val="black"/>
                </a:solidFill>
              </a:rPr>
              <a:t>incluidos</a:t>
            </a:r>
            <a:r>
              <a:rPr dirty="0">
                <a:solidFill>
                  <a:prstClr val="black"/>
                </a:solidFill>
              </a:rPr>
              <a:t> </a:t>
            </a:r>
            <a:r>
              <a:rPr lang="en-US" dirty="0" err="1">
                <a:solidFill>
                  <a:prstClr val="black"/>
                </a:solidFill>
              </a:rPr>
              <a:t>números</a:t>
            </a:r>
            <a:r>
              <a:rPr dirty="0">
                <a:solidFill>
                  <a:prstClr val="black"/>
                </a:solidFill>
              </a:rPr>
              <a:t> de </a:t>
            </a:r>
            <a:r>
              <a:rPr lang="en-US" dirty="0" err="1">
                <a:solidFill>
                  <a:prstClr val="black"/>
                </a:solidFill>
              </a:rPr>
              <a:t>tarjeta</a:t>
            </a:r>
            <a:r>
              <a:rPr dirty="0">
                <a:solidFill>
                  <a:prstClr val="black"/>
                </a:solidFill>
              </a:rPr>
              <a:t> de </a:t>
            </a:r>
            <a:r>
              <a:rPr lang="en-US" dirty="0" err="1">
                <a:solidFill>
                  <a:prstClr val="black"/>
                </a:solidFill>
              </a:rPr>
              <a:t>crédito</a:t>
            </a:r>
            <a:r>
              <a:rPr dirty="0">
                <a:solidFill>
                  <a:prstClr val="black"/>
                </a:solidFill>
              </a:rPr>
              <a:t> o de </a:t>
            </a:r>
            <a:r>
              <a:rPr lang="en-US" dirty="0" err="1">
                <a:solidFill>
                  <a:prstClr val="black"/>
                </a:solidFill>
              </a:rPr>
              <a:t>cuenta</a:t>
            </a:r>
            <a:r>
              <a:rPr dirty="0">
                <a:solidFill>
                  <a:prstClr val="black"/>
                </a:solidFill>
              </a:rPr>
              <a:t> </a:t>
            </a:r>
            <a:r>
              <a:rPr lang="en-US" dirty="0" err="1">
                <a:solidFill>
                  <a:prstClr val="black"/>
                </a:solidFill>
              </a:rPr>
              <a:t>bancaria</a:t>
            </a:r>
            <a:r>
              <a:rPr dirty="0">
                <a:solidFill>
                  <a:prstClr val="black"/>
                </a:solidFill>
              </a:rPr>
              <a:t>, </a:t>
            </a:r>
            <a:r>
              <a:rPr lang="en-US" dirty="0" err="1">
                <a:solidFill>
                  <a:prstClr val="black"/>
                </a:solidFill>
              </a:rPr>
              <a:t>por</a:t>
            </a:r>
            <a:r>
              <a:rPr dirty="0">
                <a:solidFill>
                  <a:prstClr val="black"/>
                </a:solidFill>
              </a:rPr>
              <a:t> </a:t>
            </a:r>
            <a:r>
              <a:rPr lang="en-US" dirty="0" err="1">
                <a:solidFill>
                  <a:prstClr val="black"/>
                </a:solidFill>
              </a:rPr>
              <a:t>teléfono</a:t>
            </a:r>
            <a:r>
              <a:rPr dirty="0">
                <a:solidFill>
                  <a:prstClr val="black"/>
                </a:solidFill>
              </a:rPr>
              <a:t>.</a:t>
            </a:r>
          </a:p>
          <a:p>
            <a:pPr marL="0" indent="0">
              <a:spcBef>
                <a:spcPts val="0"/>
              </a:spcBef>
              <a:spcAft>
                <a:spcPts val="600"/>
              </a:spcAft>
              <a:buNone/>
            </a:pPr>
            <a:endParaRPr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7381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lang="en-US" err="1"/>
              <a:t>diapositiva</a:t>
            </a:r>
            <a:r>
              <a:t> </a:t>
            </a:r>
            <a:r>
              <a:rPr lang="en-US" err="1"/>
              <a:t>tiene</a:t>
            </a:r>
            <a:r>
              <a:t> </a:t>
            </a:r>
            <a:r>
              <a:rPr lang="en-US" err="1"/>
              <a:t>animación</a:t>
            </a:r>
            <a:r>
              <a:t>.</a:t>
            </a:r>
            <a:endParaRPr b="1">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lang="en-US" err="1"/>
              <a:t>Notas</a:t>
            </a:r>
            <a:r>
              <a:t> del </a:t>
            </a:r>
            <a:r>
              <a:rPr lang="en-US" err="1"/>
              <a:t>presentador</a:t>
            </a:r>
            <a:endParaRP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lang="en-US" err="1"/>
              <a:t>Aquí</a:t>
            </a:r>
            <a:r>
              <a:t> hay </a:t>
            </a:r>
            <a:r>
              <a:rPr lang="en-US" err="1"/>
              <a:t>algunas</a:t>
            </a:r>
            <a:r>
              <a:t> </a:t>
            </a:r>
            <a:r>
              <a:rPr lang="en-US" err="1"/>
              <a:t>cosas</a:t>
            </a:r>
            <a:r>
              <a:t> </a:t>
            </a:r>
            <a:r>
              <a:rPr lang="en-US" err="1"/>
              <a:t>que</a:t>
            </a:r>
            <a:r>
              <a:t> </a:t>
            </a:r>
            <a:r>
              <a:rPr lang="en-US" err="1"/>
              <a:t>considerar</a:t>
            </a:r>
            <a:r>
              <a:t> al </a:t>
            </a:r>
            <a:r>
              <a:rPr lang="en-US" err="1"/>
              <a:t>decidir</a:t>
            </a:r>
            <a:r>
              <a:t> </a:t>
            </a:r>
            <a:r>
              <a:rPr lang="en-US" err="1"/>
              <a:t>si</a:t>
            </a:r>
            <a:r>
              <a:t> </a:t>
            </a:r>
            <a:r>
              <a:rPr lang="en-US" err="1"/>
              <a:t>desea</a:t>
            </a:r>
            <a:r>
              <a:t> </a:t>
            </a:r>
            <a:r>
              <a:rPr lang="en-US" err="1"/>
              <a:t>inscribirse</a:t>
            </a:r>
            <a:r>
              <a:t> </a:t>
            </a:r>
            <a:r>
              <a:rPr lang="en-US" err="1"/>
              <a:t>en</a:t>
            </a:r>
            <a:r>
              <a:t> un plan Medicare Advantage:</a:t>
            </a: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Debe </a:t>
            </a:r>
            <a:r>
              <a:rPr lang="en-US" err="1"/>
              <a:t>tener</a:t>
            </a:r>
            <a:r>
              <a:t> la </a:t>
            </a:r>
            <a:r>
              <a:rPr lang="en-US" err="1"/>
              <a:t>Parte</a:t>
            </a:r>
            <a:r>
              <a:t> A y la </a:t>
            </a:r>
            <a:r>
              <a:rPr lang="en-US" err="1"/>
              <a:t>Parte</a:t>
            </a:r>
            <a:r>
              <a:t> B</a:t>
            </a: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lang="en-US" err="1"/>
              <a:t>Además</a:t>
            </a:r>
            <a:r>
              <a:t> de </a:t>
            </a:r>
            <a:r>
              <a:rPr lang="en-US" err="1"/>
              <a:t>pagar</a:t>
            </a:r>
            <a:r>
              <a:t> la prima de la </a:t>
            </a:r>
            <a:r>
              <a:rPr lang="en-US" err="1"/>
              <a:t>Parte</a:t>
            </a:r>
            <a:r>
              <a:t> B, es </a:t>
            </a:r>
            <a:r>
              <a:rPr lang="en-US" err="1"/>
              <a:t>posible</a:t>
            </a:r>
            <a:r>
              <a:t> </a:t>
            </a:r>
            <a:r>
              <a:rPr lang="en-US" err="1"/>
              <a:t>que</a:t>
            </a:r>
            <a:r>
              <a:t> </a:t>
            </a:r>
            <a:r>
              <a:rPr lang="en-US" err="1"/>
              <a:t>tenga</a:t>
            </a:r>
            <a:r>
              <a:t> </a:t>
            </a:r>
            <a:r>
              <a:rPr lang="en-US" err="1"/>
              <a:t>que</a:t>
            </a:r>
            <a:r>
              <a:t> </a:t>
            </a:r>
            <a:r>
              <a:rPr lang="en-US" err="1"/>
              <a:t>pagar</a:t>
            </a:r>
            <a:r>
              <a:t> </a:t>
            </a:r>
            <a:r>
              <a:rPr lang="en-US" err="1"/>
              <a:t>una</a:t>
            </a:r>
            <a:r>
              <a:t> prima </a:t>
            </a:r>
            <a:r>
              <a:rPr lang="en-US" err="1"/>
              <a:t>mensual</a:t>
            </a:r>
            <a:r>
              <a:t> del plan</a:t>
            </a: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¿El plan </a:t>
            </a:r>
            <a:r>
              <a:rPr lang="en-US" err="1"/>
              <a:t>ofrece</a:t>
            </a:r>
            <a:r>
              <a:t> </a:t>
            </a:r>
            <a:r>
              <a:rPr lang="en-US" err="1"/>
              <a:t>beneficios</a:t>
            </a:r>
            <a:r>
              <a:t> </a:t>
            </a:r>
            <a:r>
              <a:rPr lang="en-US" err="1"/>
              <a:t>adicionales</a:t>
            </a:r>
            <a:r>
              <a:t> (</a:t>
            </a:r>
            <a:r>
              <a:rPr lang="en-US" err="1"/>
              <a:t>además</a:t>
            </a:r>
            <a:r>
              <a:t> de </a:t>
            </a:r>
            <a:r>
              <a:rPr lang="en-US" err="1"/>
              <a:t>los</a:t>
            </a:r>
            <a:r>
              <a:t> </a:t>
            </a:r>
            <a:r>
              <a:rPr lang="en-US" err="1"/>
              <a:t>beneficios</a:t>
            </a:r>
            <a:r>
              <a:t> de </a:t>
            </a:r>
            <a:r>
              <a:rPr lang="en-US"/>
              <a:t>Medicare Original</a:t>
            </a:r>
            <a:r>
              <a:t>) y </a:t>
            </a:r>
            <a:r>
              <a:rPr lang="en-US" err="1"/>
              <a:t>tiene</a:t>
            </a:r>
            <a:r>
              <a:t> </a:t>
            </a:r>
            <a:r>
              <a:rPr lang="en-US" err="1"/>
              <a:t>que</a:t>
            </a:r>
            <a:r>
              <a:t> </a:t>
            </a:r>
            <a:r>
              <a:rPr lang="en-US" err="1"/>
              <a:t>pagar</a:t>
            </a:r>
            <a:r>
              <a:t> extra para </a:t>
            </a:r>
            <a:r>
              <a:rPr lang="en-US" err="1"/>
              <a:t>obtenerlos</a:t>
            </a:r>
            <a:r>
              <a:t>?</a:t>
            </a:r>
          </a:p>
          <a:p>
            <a:pPr marL="118813" indent="-118813">
              <a:spcBef>
                <a:spcPts val="0"/>
              </a:spcBef>
              <a:spcAft>
                <a:spcPts val="600"/>
              </a:spcAft>
              <a:defRPr>
                <a:solidFill>
                  <a:prstClr val="black"/>
                </a:solidFill>
                <a:latin typeface="Arial" panose="020B0604020202020204" pitchFamily="34" charset="0"/>
                <a:cs typeface="Arial" panose="020B0604020202020204" pitchFamily="34" charset="0"/>
              </a:defRPr>
            </a:pPr>
            <a:r>
              <a:t>¿Mis </a:t>
            </a:r>
            <a:r>
              <a:rPr lang="en-US" err="1"/>
              <a:t>médicos</a:t>
            </a:r>
            <a:r>
              <a:t> </a:t>
            </a:r>
            <a:r>
              <a:rPr lang="en-US" err="1"/>
              <a:t>están</a:t>
            </a:r>
            <a:r>
              <a:t> </a:t>
            </a:r>
            <a:r>
              <a:rPr lang="en-US" err="1"/>
              <a:t>en</a:t>
            </a:r>
            <a:r>
              <a:t> la red del plan?</a:t>
            </a: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Es </a:t>
            </a:r>
            <a:r>
              <a:rPr lang="en-US" err="1"/>
              <a:t>posible</a:t>
            </a:r>
            <a:r>
              <a:t> </a:t>
            </a:r>
            <a:r>
              <a:rPr lang="en-US" err="1"/>
              <a:t>que</a:t>
            </a:r>
            <a:r>
              <a:t> </a:t>
            </a:r>
            <a:r>
              <a:rPr lang="en-US" err="1"/>
              <a:t>necesite</a:t>
            </a:r>
            <a:r>
              <a:t> </a:t>
            </a:r>
            <a:r>
              <a:rPr lang="en-US"/>
              <a:t>un </a:t>
            </a:r>
            <a:r>
              <a:rPr lang="en-US" err="1"/>
              <a:t>referido</a:t>
            </a:r>
            <a:r>
              <a:t> para </a:t>
            </a:r>
            <a:r>
              <a:rPr lang="en-US" err="1"/>
              <a:t>consultar</a:t>
            </a:r>
            <a:r>
              <a:t> a un </a:t>
            </a:r>
            <a:r>
              <a:rPr lang="en-US" err="1"/>
              <a:t>especialista</a:t>
            </a:r>
            <a:endParaRP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Solo </a:t>
            </a:r>
            <a:r>
              <a:rPr lang="en-US" err="1"/>
              <a:t>puede</a:t>
            </a:r>
            <a:r>
              <a:t> </a:t>
            </a:r>
            <a:r>
              <a:rPr lang="en-US" err="1"/>
              <a:t>unirse</a:t>
            </a:r>
            <a:r>
              <a:t> al plan o </a:t>
            </a:r>
            <a:r>
              <a:rPr lang="en-US" err="1"/>
              <a:t>dejarlo</a:t>
            </a:r>
            <a:r>
              <a:t> </a:t>
            </a:r>
            <a:r>
              <a:rPr lang="en-US" err="1"/>
              <a:t>durante</a:t>
            </a:r>
            <a:r>
              <a:t> </a:t>
            </a:r>
            <a:r>
              <a:rPr lang="en-US" err="1"/>
              <a:t>ciertos</a:t>
            </a:r>
            <a:r>
              <a:t> </a:t>
            </a:r>
            <a:r>
              <a:rPr lang="en-US" err="1"/>
              <a:t>períodos</a:t>
            </a:r>
            <a:endParaRP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Los planes Medicare Advantage no </a:t>
            </a:r>
            <a:r>
              <a:rPr lang="en-US" err="1"/>
              <a:t>funcionan</a:t>
            </a:r>
            <a:r>
              <a:t> con las </a:t>
            </a:r>
            <a:r>
              <a:rPr lang="en-US" err="1"/>
              <a:t>pólizas</a:t>
            </a:r>
            <a:r>
              <a:t> de Medigap</a:t>
            </a:r>
          </a:p>
        </p:txBody>
      </p:sp>
    </p:spTree>
    <p:extLst>
      <p:ext uri="{BB962C8B-B14F-4D97-AF65-F5344CB8AC3E}">
        <p14:creationId xmlns:p14="http://schemas.microsoft.com/office/powerpoint/2010/main" val="33273835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678487"/>
          </a:xfrm>
        </p:spPr>
        <p:txBody>
          <a:bodyPr/>
          <a:lstStyle/>
          <a:p>
            <a:pPr marL="0" indent="0" defTabSz="966612">
              <a:spcBef>
                <a:spcPts val="0"/>
              </a:spcBef>
              <a:spcAft>
                <a:spcPts val="300"/>
              </a:spcAft>
              <a:buNone/>
              <a:defRPr b="1">
                <a:latin typeface="Arial" panose="020B0604020202020204" pitchFamily="34" charset="0"/>
                <a:cs typeface="Arial" panose="020B0604020202020204" pitchFamily="34" charset="0"/>
              </a:defRPr>
            </a:pPr>
            <a:r>
              <a:rPr err="1"/>
              <a:t>Notas</a:t>
            </a:r>
            <a:r>
              <a:t> del </a:t>
            </a:r>
            <a:r>
              <a:rPr err="1"/>
              <a:t>presentador</a:t>
            </a:r>
            <a:endParaRPr/>
          </a:p>
          <a:p>
            <a:pPr marL="0" indent="0">
              <a:spcBef>
                <a:spcPts val="0"/>
              </a:spcBef>
              <a:spcAft>
                <a:spcPts val="300"/>
              </a:spcAft>
              <a:buNone/>
              <a:defRPr b="1">
                <a:solidFill>
                  <a:prstClr val="black"/>
                </a:solidFill>
                <a:latin typeface="Arial" panose="020B0604020202020204" pitchFamily="34" charset="0"/>
                <a:cs typeface="Arial" panose="020B0604020202020204" pitchFamily="34" charset="0"/>
              </a:defRPr>
            </a:pPr>
            <a:r>
              <a:t>Este </a:t>
            </a:r>
            <a:r>
              <a:rPr err="1"/>
              <a:t>cuadro</a:t>
            </a:r>
            <a:r>
              <a:t> </a:t>
            </a:r>
            <a:r>
              <a:rPr err="1"/>
              <a:t>muestra</a:t>
            </a:r>
            <a:r>
              <a:t> </a:t>
            </a:r>
            <a:r>
              <a:rPr err="1"/>
              <a:t>una</a:t>
            </a:r>
            <a:r>
              <a:t> </a:t>
            </a:r>
            <a:r>
              <a:rPr err="1"/>
              <a:t>comparación</a:t>
            </a:r>
            <a:r>
              <a:t> </a:t>
            </a:r>
            <a:r>
              <a:rPr err="1"/>
              <a:t>lado</a:t>
            </a:r>
            <a:r>
              <a:t> a </a:t>
            </a:r>
            <a:r>
              <a:rPr err="1"/>
              <a:t>lado</a:t>
            </a:r>
            <a:r>
              <a:t> de las </a:t>
            </a:r>
            <a:r>
              <a:rPr err="1"/>
              <a:t>pólizas</a:t>
            </a:r>
            <a:r>
              <a:t> de Medigap y </a:t>
            </a:r>
            <a:r>
              <a:rPr err="1"/>
              <a:t>los</a:t>
            </a:r>
            <a:r>
              <a:t> planes Medicare Advantage.</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t>Las </a:t>
            </a:r>
            <a:r>
              <a:rPr err="1"/>
              <a:t>empresas</a:t>
            </a:r>
            <a:r>
              <a:t> </a:t>
            </a:r>
            <a:r>
              <a:rPr err="1"/>
              <a:t>privadas</a:t>
            </a:r>
            <a:r>
              <a:t> </a:t>
            </a:r>
            <a:r>
              <a:rPr err="1"/>
              <a:t>ofrecen</a:t>
            </a:r>
            <a:r>
              <a:t> ambos. </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t>Medigap </a:t>
            </a:r>
            <a:r>
              <a:rPr err="1"/>
              <a:t>debe</a:t>
            </a:r>
            <a:r>
              <a:t> </a:t>
            </a:r>
            <a:r>
              <a:rPr err="1"/>
              <a:t>cumplir</a:t>
            </a:r>
            <a:r>
              <a:t> las </a:t>
            </a:r>
            <a:r>
              <a:rPr err="1"/>
              <a:t>leyes</a:t>
            </a:r>
            <a:r>
              <a:t> federales y </a:t>
            </a:r>
            <a:r>
              <a:rPr err="1"/>
              <a:t>estatales</a:t>
            </a:r>
            <a:r>
              <a:t>, </a:t>
            </a:r>
            <a:r>
              <a:rPr err="1"/>
              <a:t>pero</a:t>
            </a:r>
            <a:r>
              <a:t> </a:t>
            </a:r>
            <a:r>
              <a:rPr err="1"/>
              <a:t>los</a:t>
            </a:r>
            <a:r>
              <a:t> </a:t>
            </a:r>
            <a:r>
              <a:rPr err="1"/>
              <a:t>estados</a:t>
            </a:r>
            <a:r>
              <a:t> son </a:t>
            </a:r>
            <a:r>
              <a:rPr err="1"/>
              <a:t>responsables</a:t>
            </a:r>
            <a:r>
              <a:t> de la </a:t>
            </a:r>
            <a:r>
              <a:rPr err="1"/>
              <a:t>supervisión</a:t>
            </a:r>
            <a:r>
              <a:t> </a:t>
            </a:r>
            <a:r>
              <a:rPr err="1"/>
              <a:t>rutinaria</a:t>
            </a:r>
            <a:r>
              <a:t> </a:t>
            </a:r>
            <a:r>
              <a:rPr err="1"/>
              <a:t>diaria</a:t>
            </a:r>
            <a:r>
              <a:t> de las </a:t>
            </a:r>
            <a:r>
              <a:rPr err="1"/>
              <a:t>pólizas</a:t>
            </a:r>
            <a:r>
              <a:t> </a:t>
            </a:r>
            <a:r>
              <a:rPr err="1"/>
              <a:t>estandarizadas</a:t>
            </a:r>
            <a:r>
              <a:t> de Medigap. Los planes Medicare Advantage </a:t>
            </a:r>
            <a:r>
              <a:rPr err="1"/>
              <a:t>deben</a:t>
            </a:r>
            <a:r>
              <a:t> ser </a:t>
            </a:r>
            <a:r>
              <a:rPr err="1"/>
              <a:t>aprobados</a:t>
            </a:r>
            <a:r>
              <a:t> </a:t>
            </a:r>
            <a:r>
              <a:rPr err="1"/>
              <a:t>por</a:t>
            </a:r>
            <a:r>
              <a:t> Medicare.</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t>Las </a:t>
            </a:r>
            <a:r>
              <a:rPr err="1"/>
              <a:t>pólizas</a:t>
            </a:r>
            <a:r>
              <a:t> de Medigap solo </a:t>
            </a:r>
            <a:r>
              <a:rPr err="1"/>
              <a:t>funcionan</a:t>
            </a:r>
            <a:r>
              <a:t> con </a:t>
            </a:r>
            <a:r>
              <a:rPr lang="en-US"/>
              <a:t>Medicare Original</a:t>
            </a:r>
            <a:r>
              <a:t>. No </a:t>
            </a:r>
            <a:r>
              <a:rPr err="1"/>
              <a:t>funcionan</a:t>
            </a:r>
            <a:r>
              <a:t> con </a:t>
            </a:r>
            <a:r>
              <a:rPr err="1"/>
              <a:t>los</a:t>
            </a:r>
            <a:r>
              <a:t> planes Medicare Advantage. Si se inscribe </a:t>
            </a:r>
            <a:r>
              <a:rPr err="1"/>
              <a:t>en</a:t>
            </a:r>
            <a:r>
              <a:t> un plan Medicare Advantage, no </a:t>
            </a:r>
            <a:r>
              <a:rPr err="1"/>
              <a:t>puede</a:t>
            </a:r>
            <a:r>
              <a:t> usar </a:t>
            </a:r>
            <a:r>
              <a:rPr err="1"/>
              <a:t>una</a:t>
            </a:r>
            <a:r>
              <a:t> </a:t>
            </a:r>
            <a:r>
              <a:rPr err="1"/>
              <a:t>póliza</a:t>
            </a:r>
            <a:r>
              <a:t> de Medigap para </a:t>
            </a:r>
            <a:r>
              <a:rPr err="1"/>
              <a:t>pagar</a:t>
            </a:r>
            <a:r>
              <a:t> </a:t>
            </a:r>
            <a:r>
              <a:rPr err="1"/>
              <a:t>los</a:t>
            </a:r>
            <a:r>
              <a:t> </a:t>
            </a:r>
            <a:r>
              <a:rPr err="1"/>
              <a:t>costos</a:t>
            </a:r>
            <a:r>
              <a:t> de </a:t>
            </a:r>
            <a:r>
              <a:rPr err="1"/>
              <a:t>bolsillo</a:t>
            </a:r>
            <a:r>
              <a:t> </a:t>
            </a:r>
            <a:r>
              <a:rPr err="1"/>
              <a:t>que</a:t>
            </a:r>
            <a:r>
              <a:t> </a:t>
            </a:r>
            <a:r>
              <a:rPr err="1"/>
              <a:t>tenga</a:t>
            </a:r>
            <a:r>
              <a:t> </a:t>
            </a:r>
            <a:r>
              <a:rPr err="1"/>
              <a:t>en</a:t>
            </a:r>
            <a:r>
              <a:t> </a:t>
            </a:r>
            <a:r>
              <a:rPr err="1"/>
              <a:t>el</a:t>
            </a:r>
            <a:r>
              <a:t> plan Medicare Advantage.</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rPr lang="en-US"/>
              <a:t>Medicare Original </a:t>
            </a:r>
            <a:r>
              <a:rPr err="1"/>
              <a:t>paga</a:t>
            </a:r>
            <a:r>
              <a:t> </a:t>
            </a:r>
            <a:r>
              <a:rPr err="1"/>
              <a:t>por</a:t>
            </a:r>
            <a:r>
              <a:t> </a:t>
            </a:r>
            <a:r>
              <a:rPr err="1"/>
              <a:t>muchos</a:t>
            </a:r>
            <a:r>
              <a:t>, </a:t>
            </a:r>
            <a:r>
              <a:rPr err="1"/>
              <a:t>pero</a:t>
            </a:r>
            <a:r>
              <a:t> no </a:t>
            </a:r>
            <a:r>
              <a:rPr err="1"/>
              <a:t>por</a:t>
            </a:r>
            <a:r>
              <a:t> </a:t>
            </a:r>
            <a:r>
              <a:rPr err="1"/>
              <a:t>todos</a:t>
            </a:r>
            <a:r>
              <a:t>, </a:t>
            </a:r>
            <a:r>
              <a:rPr err="1"/>
              <a:t>los</a:t>
            </a:r>
            <a:r>
              <a:t> </a:t>
            </a:r>
            <a:r>
              <a:rPr err="1"/>
              <a:t>servicios</a:t>
            </a:r>
            <a:r>
              <a:t> y </a:t>
            </a:r>
            <a:r>
              <a:rPr err="1"/>
              <a:t>suministros</a:t>
            </a:r>
            <a:r>
              <a:t> de </a:t>
            </a:r>
            <a:r>
              <a:rPr err="1"/>
              <a:t>atención</a:t>
            </a:r>
            <a:r>
              <a:t> </a:t>
            </a:r>
            <a:r>
              <a:rPr err="1"/>
              <a:t>médica</a:t>
            </a:r>
            <a:r>
              <a:t>. Las </a:t>
            </a:r>
            <a:r>
              <a:rPr err="1"/>
              <a:t>compañías</a:t>
            </a:r>
            <a:r>
              <a:t> de </a:t>
            </a:r>
            <a:r>
              <a:rPr err="1"/>
              <a:t>seguros</a:t>
            </a:r>
            <a:r>
              <a:t> </a:t>
            </a:r>
            <a:r>
              <a:rPr err="1"/>
              <a:t>privadas</a:t>
            </a:r>
            <a:r>
              <a:t> </a:t>
            </a:r>
            <a:r>
              <a:rPr err="1"/>
              <a:t>venden</a:t>
            </a:r>
            <a:r>
              <a:t> </a:t>
            </a:r>
            <a:r>
              <a:rPr err="1"/>
              <a:t>pólizas</a:t>
            </a:r>
            <a:r>
              <a:t> de Medigap para </a:t>
            </a:r>
            <a:r>
              <a:rPr err="1"/>
              <a:t>ayudar</a:t>
            </a:r>
            <a:r>
              <a:t> a </a:t>
            </a:r>
            <a:r>
              <a:rPr err="1"/>
              <a:t>pagar</a:t>
            </a:r>
            <a:r>
              <a:t> </a:t>
            </a:r>
            <a:r>
              <a:rPr err="1"/>
              <a:t>algunos</a:t>
            </a:r>
            <a:r>
              <a:t> de </a:t>
            </a:r>
            <a:r>
              <a:rPr err="1"/>
              <a:t>los</a:t>
            </a:r>
            <a:r>
              <a:t> </a:t>
            </a:r>
            <a:r>
              <a:rPr err="1"/>
              <a:t>costos</a:t>
            </a:r>
            <a:r>
              <a:t> de </a:t>
            </a:r>
            <a:r>
              <a:rPr err="1"/>
              <a:t>bolsillo</a:t>
            </a:r>
            <a:r>
              <a:t> (“</a:t>
            </a:r>
            <a:r>
              <a:rPr err="1"/>
              <a:t>brechas</a:t>
            </a:r>
            <a:r>
              <a:t>”) </a:t>
            </a:r>
            <a:r>
              <a:rPr err="1"/>
              <a:t>que</a:t>
            </a:r>
            <a:r>
              <a:t> </a:t>
            </a:r>
            <a:r>
              <a:rPr lang="en-US"/>
              <a:t>Medicare Original </a:t>
            </a:r>
            <a:r>
              <a:t>no </a:t>
            </a:r>
            <a:r>
              <a:rPr err="1"/>
              <a:t>cubre</a:t>
            </a:r>
            <a:r>
              <a:t>. Las </a:t>
            </a:r>
            <a:r>
              <a:rPr err="1"/>
              <a:t>pólizas</a:t>
            </a:r>
            <a:r>
              <a:t> de Medigap no pagan sus </a:t>
            </a:r>
            <a:r>
              <a:rPr err="1"/>
              <a:t>primas</a:t>
            </a:r>
            <a:r>
              <a:t> de Medicare. La </a:t>
            </a:r>
            <a:r>
              <a:rPr err="1"/>
              <a:t>mayoría</a:t>
            </a:r>
            <a:r>
              <a:t> de las </a:t>
            </a:r>
            <a:r>
              <a:rPr err="1"/>
              <a:t>pólizas</a:t>
            </a:r>
            <a:r>
              <a:t> de Medigap no </a:t>
            </a:r>
            <a:r>
              <a:rPr err="1"/>
              <a:t>cubren</a:t>
            </a:r>
            <a:r>
              <a:t> </a:t>
            </a:r>
            <a:r>
              <a:rPr err="1"/>
              <a:t>los</a:t>
            </a:r>
            <a:r>
              <a:t> </a:t>
            </a:r>
            <a:r>
              <a:rPr err="1"/>
              <a:t>gastos</a:t>
            </a:r>
            <a:r>
              <a:t> de </a:t>
            </a:r>
            <a:r>
              <a:rPr err="1"/>
              <a:t>medicamentos</a:t>
            </a:r>
            <a:r>
              <a:t> de </a:t>
            </a:r>
            <a:r>
              <a:rPr err="1"/>
              <a:t>bolsillo</a:t>
            </a:r>
            <a:r>
              <a:t>. Si </a:t>
            </a:r>
            <a:r>
              <a:rPr err="1"/>
              <a:t>desea</a:t>
            </a:r>
            <a:r>
              <a:t> </a:t>
            </a:r>
            <a:r>
              <a:rPr err="1"/>
              <a:t>cobertura</a:t>
            </a:r>
            <a:r>
              <a:t> de </a:t>
            </a:r>
            <a:r>
              <a:rPr err="1"/>
              <a:t>medicamentos</a:t>
            </a:r>
            <a:r>
              <a:t>, </a:t>
            </a:r>
            <a:r>
              <a:rPr err="1"/>
              <a:t>deberá</a:t>
            </a:r>
            <a:r>
              <a:t> </a:t>
            </a:r>
            <a:r>
              <a:rPr err="1"/>
              <a:t>considerar</a:t>
            </a:r>
            <a:r>
              <a:t> </a:t>
            </a:r>
            <a:r>
              <a:rPr err="1"/>
              <a:t>inscribirse</a:t>
            </a:r>
            <a:r>
              <a:t> </a:t>
            </a:r>
            <a:r>
              <a:rPr err="1"/>
              <a:t>en</a:t>
            </a:r>
            <a:r>
              <a:t> un plan de la </a:t>
            </a:r>
            <a:r>
              <a:rPr err="1"/>
              <a:t>Parte</a:t>
            </a:r>
            <a:r>
              <a:t> D. </a:t>
            </a:r>
            <a:r>
              <a:rPr err="1"/>
              <a:t>Algunas</a:t>
            </a:r>
            <a:r>
              <a:t> </a:t>
            </a:r>
            <a:r>
              <a:rPr err="1"/>
              <a:t>pólizas</a:t>
            </a:r>
            <a:r>
              <a:t> </a:t>
            </a:r>
            <a:r>
              <a:rPr err="1"/>
              <a:t>antiguas</a:t>
            </a:r>
            <a:r>
              <a:t> (</a:t>
            </a:r>
            <a:r>
              <a:rPr err="1"/>
              <a:t>ya</a:t>
            </a:r>
            <a:r>
              <a:t> no se </a:t>
            </a:r>
            <a:r>
              <a:rPr err="1"/>
              <a:t>venden</a:t>
            </a:r>
            <a:r>
              <a:t>) </a:t>
            </a:r>
            <a:r>
              <a:rPr err="1"/>
              <a:t>pueden</a:t>
            </a:r>
            <a:r>
              <a:t> </a:t>
            </a:r>
            <a:r>
              <a:rPr err="1"/>
              <a:t>haber</a:t>
            </a:r>
            <a:r>
              <a:t> </a:t>
            </a:r>
            <a:r>
              <a:rPr err="1"/>
              <a:t>incluido</a:t>
            </a:r>
            <a:r>
              <a:t> </a:t>
            </a:r>
            <a:r>
              <a:rPr err="1"/>
              <a:t>cierta</a:t>
            </a:r>
            <a:r>
              <a:t> </a:t>
            </a:r>
            <a:r>
              <a:rPr err="1"/>
              <a:t>cobertura</a:t>
            </a:r>
            <a:r>
              <a:t> de </a:t>
            </a:r>
            <a:r>
              <a:rPr err="1"/>
              <a:t>medicamentos</a:t>
            </a:r>
            <a:r>
              <a:t> (Plan I). Los planes Medicare Advantage </a:t>
            </a:r>
            <a:r>
              <a:rPr err="1"/>
              <a:t>cubren</a:t>
            </a:r>
            <a:r>
              <a:t> </a:t>
            </a:r>
            <a:r>
              <a:rPr err="1"/>
              <a:t>los</a:t>
            </a:r>
            <a:r>
              <a:t> </a:t>
            </a:r>
            <a:r>
              <a:rPr err="1"/>
              <a:t>servicios</a:t>
            </a:r>
            <a:r>
              <a:t> </a:t>
            </a:r>
            <a:r>
              <a:rPr err="1"/>
              <a:t>cubiertos</a:t>
            </a:r>
            <a:r>
              <a:t> </a:t>
            </a:r>
            <a:r>
              <a:rPr err="1"/>
              <a:t>por</a:t>
            </a:r>
            <a:r>
              <a:t> la </a:t>
            </a:r>
            <a:r>
              <a:rPr err="1"/>
              <a:t>Parte</a:t>
            </a:r>
            <a:r>
              <a:t> A y la </a:t>
            </a:r>
            <a:r>
              <a:rPr err="1"/>
              <a:t>Parte</a:t>
            </a:r>
            <a:r>
              <a:t> B, la </a:t>
            </a:r>
            <a:r>
              <a:rPr err="1"/>
              <a:t>mayoría</a:t>
            </a:r>
            <a:r>
              <a:t> </a:t>
            </a:r>
            <a:r>
              <a:rPr err="1"/>
              <a:t>incluye</a:t>
            </a:r>
            <a:r>
              <a:t> la </a:t>
            </a:r>
            <a:r>
              <a:rPr err="1"/>
              <a:t>Parte</a:t>
            </a:r>
            <a:r>
              <a:t> D y </a:t>
            </a:r>
            <a:r>
              <a:rPr err="1"/>
              <a:t>pueden</a:t>
            </a:r>
            <a:r>
              <a:t> </a:t>
            </a:r>
            <a:r>
              <a:rPr err="1"/>
              <a:t>ofrecer</a:t>
            </a:r>
            <a:r>
              <a:t> </a:t>
            </a:r>
            <a:r>
              <a:rPr err="1"/>
              <a:t>cobertura</a:t>
            </a:r>
            <a:r>
              <a:t> </a:t>
            </a:r>
            <a:r>
              <a:rPr err="1"/>
              <a:t>adicional</a:t>
            </a:r>
            <a:r>
              <a:t> </a:t>
            </a:r>
            <a:r>
              <a:rPr err="1"/>
              <a:t>como</a:t>
            </a:r>
            <a:r>
              <a:t> </a:t>
            </a:r>
            <a:r>
              <a:rPr err="1"/>
              <a:t>programas</a:t>
            </a:r>
            <a:r>
              <a:t> de </a:t>
            </a:r>
            <a:r>
              <a:rPr err="1"/>
              <a:t>oftalmología</a:t>
            </a:r>
            <a:r>
              <a:t>, </a:t>
            </a:r>
            <a:r>
              <a:rPr err="1"/>
              <a:t>audición</a:t>
            </a:r>
            <a:r>
              <a:t>, </a:t>
            </a:r>
            <a:r>
              <a:rPr err="1"/>
              <a:t>odontología</a:t>
            </a:r>
            <a:r>
              <a:t> y </a:t>
            </a:r>
            <a:r>
              <a:rPr err="1"/>
              <a:t>bienestar</a:t>
            </a:r>
            <a:r>
              <a:t>.</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t>En ambos </a:t>
            </a:r>
            <a:r>
              <a:rPr err="1"/>
              <a:t>casos</a:t>
            </a:r>
            <a:r>
              <a:t>, </a:t>
            </a:r>
            <a:r>
              <a:rPr err="1"/>
              <a:t>debe</a:t>
            </a:r>
            <a:r>
              <a:t> </a:t>
            </a:r>
            <a:r>
              <a:rPr err="1"/>
              <a:t>tener</a:t>
            </a:r>
            <a:r>
              <a:t> la </a:t>
            </a:r>
            <a:r>
              <a:rPr err="1"/>
              <a:t>Parte</a:t>
            </a:r>
            <a:r>
              <a:t> A y la </a:t>
            </a:r>
            <a:r>
              <a:rPr err="1"/>
              <a:t>Parte</a:t>
            </a:r>
            <a:r>
              <a:t> B.</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rPr err="1"/>
              <a:t>Usted</a:t>
            </a:r>
            <a:r>
              <a:t> </a:t>
            </a:r>
            <a:r>
              <a:rPr err="1"/>
              <a:t>paga</a:t>
            </a:r>
            <a:r>
              <a:t> </a:t>
            </a:r>
            <a:r>
              <a:rPr err="1"/>
              <a:t>una</a:t>
            </a:r>
            <a:r>
              <a:t> prima </a:t>
            </a:r>
            <a:r>
              <a:rPr err="1"/>
              <a:t>por</a:t>
            </a:r>
            <a:r>
              <a:t> </a:t>
            </a:r>
            <a:r>
              <a:rPr err="1"/>
              <a:t>una</a:t>
            </a:r>
            <a:r>
              <a:t> </a:t>
            </a:r>
            <a:r>
              <a:rPr err="1"/>
              <a:t>póliza</a:t>
            </a:r>
            <a:r>
              <a:t> de Medigap, y </a:t>
            </a:r>
            <a:r>
              <a:rPr err="1"/>
              <a:t>paga</a:t>
            </a:r>
            <a:r>
              <a:t> la prima de la </a:t>
            </a:r>
            <a:r>
              <a:rPr err="1"/>
              <a:t>Parte</a:t>
            </a:r>
            <a:r>
              <a:t> B. </a:t>
            </a:r>
            <a:r>
              <a:rPr err="1"/>
              <a:t>Además</a:t>
            </a:r>
            <a:r>
              <a:t> de </a:t>
            </a:r>
            <a:r>
              <a:rPr err="1"/>
              <a:t>pagar</a:t>
            </a:r>
            <a:r>
              <a:t> la prima de la </a:t>
            </a:r>
            <a:r>
              <a:rPr err="1"/>
              <a:t>Parte</a:t>
            </a:r>
            <a:r>
              <a:t> B </a:t>
            </a:r>
            <a:r>
              <a:rPr err="1"/>
              <a:t>en</a:t>
            </a:r>
            <a:r>
              <a:t> un plan Medicare Advantage, es </a:t>
            </a:r>
            <a:r>
              <a:rPr err="1"/>
              <a:t>posible</a:t>
            </a:r>
            <a:r>
              <a:t> </a:t>
            </a:r>
            <a:r>
              <a:rPr err="1"/>
              <a:t>que</a:t>
            </a:r>
            <a:r>
              <a:t> </a:t>
            </a:r>
            <a:r>
              <a:rPr err="1"/>
              <a:t>tenga</a:t>
            </a:r>
            <a:r>
              <a:t> </a:t>
            </a:r>
            <a:r>
              <a:rPr err="1"/>
              <a:t>que</a:t>
            </a:r>
            <a:r>
              <a:t> </a:t>
            </a:r>
            <a:r>
              <a:rPr err="1"/>
              <a:t>pagar</a:t>
            </a:r>
            <a:r>
              <a:t> </a:t>
            </a:r>
            <a:r>
              <a:rPr err="1"/>
              <a:t>una</a:t>
            </a:r>
            <a:r>
              <a:t> prima </a:t>
            </a:r>
            <a:r>
              <a:rPr err="1"/>
              <a:t>mensual</a:t>
            </a:r>
            <a:r>
              <a:t> del plan.</a:t>
            </a:r>
          </a:p>
          <a:p>
            <a:pPr marL="125861" indent="-125861">
              <a:spcBef>
                <a:spcPts val="0"/>
              </a:spcBef>
              <a:spcAft>
                <a:spcPts val="300"/>
              </a:spcAft>
              <a:defRPr>
                <a:solidFill>
                  <a:prstClr val="black"/>
                </a:solidFill>
                <a:latin typeface="Arial" panose="020B0604020202020204" pitchFamily="34" charset="0"/>
                <a:cs typeface="Arial" panose="020B0604020202020204" pitchFamily="34" charset="0"/>
              </a:defRPr>
            </a:pPr>
            <a:r>
              <a:t>Si </a:t>
            </a:r>
            <a:r>
              <a:rPr err="1"/>
              <a:t>ya</a:t>
            </a:r>
            <a:r>
              <a:t> </a:t>
            </a:r>
            <a:r>
              <a:rPr err="1"/>
              <a:t>tiene</a:t>
            </a:r>
            <a:r>
              <a:t> un plan Medicare Advantage, es </a:t>
            </a:r>
            <a:r>
              <a:rPr err="1"/>
              <a:t>ilegal</a:t>
            </a:r>
            <a:r>
              <a:t> </a:t>
            </a:r>
            <a:r>
              <a:rPr err="1"/>
              <a:t>que</a:t>
            </a:r>
            <a:r>
              <a:t> </a:t>
            </a:r>
            <a:r>
              <a:rPr err="1"/>
              <a:t>alguien</a:t>
            </a:r>
            <a:r>
              <a:t> le </a:t>
            </a:r>
            <a:r>
              <a:rPr err="1"/>
              <a:t>venda</a:t>
            </a:r>
            <a:r>
              <a:t> </a:t>
            </a:r>
            <a:r>
              <a:rPr err="1"/>
              <a:t>una</a:t>
            </a:r>
            <a:r>
              <a:t> </a:t>
            </a:r>
            <a:r>
              <a:rPr err="1"/>
              <a:t>póliza</a:t>
            </a:r>
            <a:r>
              <a:t> de Medigap a </a:t>
            </a:r>
            <a:r>
              <a:rPr err="1"/>
              <a:t>menos</a:t>
            </a:r>
            <a:r>
              <a:t> </a:t>
            </a:r>
            <a:r>
              <a:rPr err="1"/>
              <a:t>que</a:t>
            </a:r>
            <a:r>
              <a:t> </a:t>
            </a:r>
            <a:r>
              <a:rPr err="1"/>
              <a:t>abandone</a:t>
            </a:r>
            <a:r>
              <a:t> </a:t>
            </a:r>
            <a:r>
              <a:rPr err="1"/>
              <a:t>su</a:t>
            </a:r>
            <a:r>
              <a:t> plan Medicare Advantage para </a:t>
            </a:r>
            <a:r>
              <a:rPr err="1"/>
              <a:t>volver</a:t>
            </a:r>
            <a:r>
              <a:t> a </a:t>
            </a:r>
            <a:r>
              <a:rPr lang="en-US"/>
              <a:t>Medicare Original</a:t>
            </a:r>
            <a:r>
              <a:t>. </a:t>
            </a:r>
          </a:p>
        </p:txBody>
      </p:sp>
    </p:spTree>
    <p:extLst>
      <p:ext uri="{BB962C8B-B14F-4D97-AF65-F5344CB8AC3E}">
        <p14:creationId xmlns:p14="http://schemas.microsoft.com/office/powerpoint/2010/main" val="2159580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endParaRPr b="0">
              <a:latin typeface="Arial" panose="020B0604020202020204" pitchFamily="34" charset="0"/>
              <a:cs typeface="Arial" panose="020B0604020202020204" pitchFamily="34" charset="0"/>
            </a:endParaRPr>
          </a:p>
          <a:p>
            <a:pPr marL="0" indent="0">
              <a:spcBef>
                <a:spcPts val="0"/>
              </a:spcBef>
              <a:spcAft>
                <a:spcPts val="600"/>
              </a:spcAft>
              <a:buNone/>
              <a:defRPr b="1">
                <a:latin typeface="Arial" panose="020B0604020202020204" pitchFamily="34" charset="0"/>
                <a:cs typeface="Arial" panose="020B0604020202020204" pitchFamily="34" charset="0"/>
              </a:defRPr>
            </a:pPr>
            <a:r>
              <a:rPr err="1"/>
              <a:t>Notas</a:t>
            </a:r>
            <a:r>
              <a:t> del </a:t>
            </a:r>
            <a:r>
              <a:rPr err="1"/>
              <a:t>presentador</a:t>
            </a:r>
            <a:endParaRPr>
              <a:latin typeface="Arial" panose="020B0604020202020204" pitchFamily="34" charset="0"/>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rPr err="1"/>
              <a:t>Existen</a:t>
            </a:r>
            <a:r>
              <a:t> </a:t>
            </a:r>
            <a:r>
              <a:rPr err="1"/>
              <a:t>otros</a:t>
            </a:r>
            <a:r>
              <a:t> </a:t>
            </a:r>
            <a:r>
              <a:rPr err="1"/>
              <a:t>tipos</a:t>
            </a:r>
            <a:r>
              <a:t> de planes de </a:t>
            </a:r>
            <a:r>
              <a:rPr err="1"/>
              <a:t>salud</a:t>
            </a:r>
            <a:r>
              <a:t> de Medicare </a:t>
            </a:r>
            <a:r>
              <a:rPr err="1"/>
              <a:t>que</a:t>
            </a:r>
            <a:r>
              <a:t> </a:t>
            </a:r>
            <a:r>
              <a:rPr err="1"/>
              <a:t>brindan</a:t>
            </a:r>
            <a:r>
              <a:t> </a:t>
            </a:r>
            <a:r>
              <a:rPr err="1"/>
              <a:t>cobertura</a:t>
            </a:r>
            <a:r>
              <a:t> de la </a:t>
            </a:r>
            <a:r>
              <a:rPr err="1"/>
              <a:t>Parte</a:t>
            </a:r>
            <a:r>
              <a:t> A y la </a:t>
            </a:r>
            <a:r>
              <a:rPr err="1"/>
              <a:t>Parte</a:t>
            </a:r>
            <a:r>
              <a:t> B, </a:t>
            </a:r>
            <a:r>
              <a:rPr err="1"/>
              <a:t>mientras</a:t>
            </a:r>
            <a:r>
              <a:t> </a:t>
            </a:r>
            <a:r>
              <a:rPr err="1"/>
              <a:t>que</a:t>
            </a:r>
            <a:r>
              <a:t> </a:t>
            </a:r>
            <a:r>
              <a:rPr err="1"/>
              <a:t>otros</a:t>
            </a:r>
            <a:r>
              <a:t> solo </a:t>
            </a:r>
            <a:r>
              <a:rPr err="1"/>
              <a:t>ofrecen</a:t>
            </a:r>
            <a:r>
              <a:t> la </a:t>
            </a:r>
            <a:r>
              <a:rPr err="1"/>
              <a:t>Parte</a:t>
            </a:r>
            <a:r>
              <a:t> B. </a:t>
            </a:r>
            <a:r>
              <a:rPr err="1"/>
              <a:t>Algunos</a:t>
            </a:r>
            <a:r>
              <a:t> también </a:t>
            </a:r>
            <a:r>
              <a:rPr err="1"/>
              <a:t>ofrecen</a:t>
            </a:r>
            <a:r>
              <a:t> </a:t>
            </a:r>
            <a:r>
              <a:rPr err="1"/>
              <a:t>cobertura</a:t>
            </a:r>
            <a:r>
              <a:t> de </a:t>
            </a:r>
            <a:r>
              <a:rPr err="1"/>
              <a:t>medicamentos</a:t>
            </a:r>
            <a:r>
              <a:t>. </a:t>
            </a:r>
            <a:r>
              <a:rPr err="1"/>
              <a:t>Estos</a:t>
            </a:r>
            <a:r>
              <a:t> planes </a:t>
            </a:r>
            <a:r>
              <a:rPr err="1"/>
              <a:t>tienen</a:t>
            </a:r>
            <a:r>
              <a:t> las </a:t>
            </a:r>
            <a:r>
              <a:rPr err="1"/>
              <a:t>mismas</a:t>
            </a:r>
            <a:r>
              <a:t> </a:t>
            </a:r>
            <a:r>
              <a:rPr err="1"/>
              <a:t>reglas</a:t>
            </a:r>
            <a:r>
              <a:t> </a:t>
            </a:r>
            <a:r>
              <a:rPr err="1"/>
              <a:t>que</a:t>
            </a:r>
            <a:r>
              <a:t> </a:t>
            </a:r>
            <a:r>
              <a:rPr err="1"/>
              <a:t>los</a:t>
            </a:r>
            <a:r>
              <a:t> planes Medicare Advantage. Sin embargo, </a:t>
            </a:r>
            <a:r>
              <a:rPr err="1"/>
              <a:t>cada</a:t>
            </a:r>
            <a:r>
              <a:t> </a:t>
            </a:r>
            <a:r>
              <a:rPr err="1"/>
              <a:t>tipo</a:t>
            </a:r>
            <a:r>
              <a:t> </a:t>
            </a:r>
            <a:r>
              <a:rPr err="1"/>
              <a:t>tiene</a:t>
            </a:r>
            <a:r>
              <a:t> </a:t>
            </a:r>
            <a:r>
              <a:rPr err="1"/>
              <a:t>reglas</a:t>
            </a:r>
            <a:r>
              <a:t> y </a:t>
            </a:r>
            <a:r>
              <a:rPr err="1"/>
              <a:t>excepciones</a:t>
            </a:r>
            <a:r>
              <a:t> </a:t>
            </a:r>
            <a:r>
              <a:rPr err="1"/>
              <a:t>especiales</a:t>
            </a:r>
            <a:r>
              <a:t>.</a:t>
            </a:r>
          </a:p>
          <a:p>
            <a:pPr marL="0" indent="0">
              <a:spcBef>
                <a:spcPts val="0"/>
              </a:spcBef>
              <a:spcAft>
                <a:spcPts val="600"/>
              </a:spcAft>
              <a:buNone/>
              <a:defRPr b="1">
                <a:latin typeface="Arial" panose="020B0604020202020204" pitchFamily="34" charset="0"/>
                <a:cs typeface="Arial" panose="020B0604020202020204" pitchFamily="34" charset="0"/>
              </a:defRPr>
            </a:pPr>
            <a:r>
              <a:t>Un plan de </a:t>
            </a:r>
            <a:r>
              <a:rPr err="1"/>
              <a:t>costos</a:t>
            </a:r>
            <a:r>
              <a:t> de Medicare es un </a:t>
            </a:r>
            <a:r>
              <a:rPr err="1"/>
              <a:t>tipo</a:t>
            </a:r>
            <a:r>
              <a:t> de plan de </a:t>
            </a:r>
            <a:r>
              <a:rPr err="1"/>
              <a:t>salud</a:t>
            </a:r>
            <a:r>
              <a:t> de Medicare </a:t>
            </a:r>
            <a:r>
              <a:rPr err="1"/>
              <a:t>que</a:t>
            </a:r>
            <a:r>
              <a:t> </a:t>
            </a:r>
            <a:r>
              <a:rPr err="1"/>
              <a:t>está</a:t>
            </a:r>
            <a:r>
              <a:t> disponible </a:t>
            </a:r>
            <a:r>
              <a:rPr err="1"/>
              <a:t>en</a:t>
            </a:r>
            <a:r>
              <a:t> </a:t>
            </a:r>
            <a:r>
              <a:rPr err="1"/>
              <a:t>ciertas</a:t>
            </a:r>
            <a:r>
              <a:t> </a:t>
            </a:r>
            <a:r>
              <a:rPr err="1"/>
              <a:t>áreas</a:t>
            </a:r>
            <a:r>
              <a:t> </a:t>
            </a:r>
            <a:r>
              <a:rPr err="1"/>
              <a:t>limitadas</a:t>
            </a:r>
            <a:r>
              <a:t> del </a:t>
            </a:r>
            <a:r>
              <a:rPr err="1"/>
              <a:t>país</a:t>
            </a:r>
            <a:r>
              <a:t>.</a:t>
            </a:r>
            <a:endParaRPr>
              <a:latin typeface="Arial" panose="020B0604020202020204" pitchFamily="34" charset="0"/>
              <a:cs typeface="Arial" panose="020B0604020202020204" pitchFamily="34" charset="0"/>
            </a:endParaRPr>
          </a:p>
          <a:p>
            <a:pPr marL="118813" indent="-118813">
              <a:spcBef>
                <a:spcPts val="0"/>
              </a:spcBef>
              <a:spcAft>
                <a:spcPts val="600"/>
              </a:spcAft>
              <a:buFont typeface="Wingdings"/>
              <a:buChar char="§"/>
              <a:defRPr>
                <a:latin typeface="Arial" panose="020B0604020202020204" pitchFamily="34" charset="0"/>
                <a:cs typeface="Arial" panose="020B0604020202020204" pitchFamily="34" charset="0"/>
              </a:defRPr>
            </a:pPr>
            <a:r>
              <a:rPr err="1"/>
              <a:t>Puede</a:t>
            </a:r>
            <a:r>
              <a:t> </a:t>
            </a:r>
            <a:r>
              <a:rPr err="1"/>
              <a:t>inscribirse</a:t>
            </a:r>
            <a:r>
              <a:t> </a:t>
            </a:r>
            <a:r>
              <a:rPr err="1"/>
              <a:t>incluso</a:t>
            </a:r>
            <a:r>
              <a:t> </a:t>
            </a:r>
            <a:r>
              <a:rPr err="1"/>
              <a:t>si</a:t>
            </a:r>
            <a:r>
              <a:t> solo </a:t>
            </a:r>
            <a:r>
              <a:rPr err="1"/>
              <a:t>tiene</a:t>
            </a:r>
            <a:r>
              <a:t> la </a:t>
            </a:r>
            <a:r>
              <a:rPr err="1"/>
              <a:t>Parte</a:t>
            </a:r>
            <a:r>
              <a:t> B.</a:t>
            </a:r>
          </a:p>
          <a:p>
            <a:pPr marL="118813" indent="-118813">
              <a:spcBef>
                <a:spcPts val="0"/>
              </a:spcBef>
              <a:spcAft>
                <a:spcPts val="600"/>
              </a:spcAft>
              <a:buFont typeface="Wingdings"/>
              <a:buChar char="§"/>
              <a:defRPr>
                <a:latin typeface="Arial" panose="020B0604020202020204" pitchFamily="34" charset="0"/>
                <a:cs typeface="Arial" panose="020B0604020202020204" pitchFamily="34" charset="0"/>
              </a:defRPr>
            </a:pPr>
            <a:r>
              <a:t>Si </a:t>
            </a:r>
            <a:r>
              <a:rPr err="1"/>
              <a:t>tiene</a:t>
            </a:r>
            <a:r>
              <a:t> la </a:t>
            </a:r>
            <a:r>
              <a:rPr err="1"/>
              <a:t>Parte</a:t>
            </a:r>
            <a:r>
              <a:t> A y la </a:t>
            </a:r>
            <a:r>
              <a:rPr err="1"/>
              <a:t>Parte</a:t>
            </a:r>
            <a:r>
              <a:t> B y </a:t>
            </a:r>
            <a:r>
              <a:rPr err="1"/>
              <a:t>acude</a:t>
            </a:r>
            <a:r>
              <a:t> a un </a:t>
            </a:r>
            <a:r>
              <a:rPr err="1"/>
              <a:t>proveedor</a:t>
            </a:r>
            <a:r>
              <a:t> fuera de la red, </a:t>
            </a:r>
            <a:r>
              <a:rPr lang="en-US"/>
              <a:t>Medicare Original </a:t>
            </a:r>
            <a:r>
              <a:rPr err="1"/>
              <a:t>cubre</a:t>
            </a:r>
            <a:r>
              <a:t> </a:t>
            </a:r>
            <a:r>
              <a:rPr err="1"/>
              <a:t>los</a:t>
            </a:r>
            <a:r>
              <a:t> </a:t>
            </a:r>
            <a:r>
              <a:rPr err="1"/>
              <a:t>servicios</a:t>
            </a:r>
            <a:r>
              <a:t>. </a:t>
            </a:r>
            <a:r>
              <a:rPr err="1"/>
              <a:t>Tendrá</a:t>
            </a:r>
            <a:r>
              <a:t> </a:t>
            </a:r>
            <a:r>
              <a:rPr err="1"/>
              <a:t>que</a:t>
            </a:r>
            <a:r>
              <a:t> </a:t>
            </a:r>
            <a:r>
              <a:rPr err="1"/>
              <a:t>pagar</a:t>
            </a:r>
            <a:r>
              <a:t> </a:t>
            </a:r>
            <a:r>
              <a:rPr err="1"/>
              <a:t>el</a:t>
            </a:r>
            <a:r>
              <a:t> </a:t>
            </a:r>
            <a:r>
              <a:rPr err="1"/>
              <a:t>coseguro</a:t>
            </a:r>
            <a:r>
              <a:t> y </a:t>
            </a:r>
            <a:r>
              <a:rPr err="1"/>
              <a:t>los</a:t>
            </a:r>
            <a:r>
              <a:t> </a:t>
            </a:r>
            <a:r>
              <a:rPr err="1"/>
              <a:t>deducibles</a:t>
            </a:r>
            <a:r>
              <a:t> de la </a:t>
            </a:r>
            <a:r>
              <a:rPr err="1"/>
              <a:t>Parte</a:t>
            </a:r>
            <a:r>
              <a:t> A y la </a:t>
            </a:r>
            <a:r>
              <a:rPr err="1"/>
              <a:t>Parte</a:t>
            </a:r>
            <a:r>
              <a:t> B.</a:t>
            </a:r>
          </a:p>
          <a:p>
            <a:pPr marL="118813" indent="-118813">
              <a:spcBef>
                <a:spcPts val="0"/>
              </a:spcBef>
              <a:spcAft>
                <a:spcPts val="600"/>
              </a:spcAft>
              <a:buFont typeface="Wingdings"/>
              <a:buChar char="§"/>
              <a:defRPr>
                <a:latin typeface="Arial" panose="020B0604020202020204" pitchFamily="34" charset="0"/>
                <a:cs typeface="Arial" panose="020B0604020202020204" pitchFamily="34" charset="0"/>
              </a:defRPr>
            </a:pPr>
            <a:r>
              <a:rPr err="1"/>
              <a:t>Puede</a:t>
            </a:r>
            <a:r>
              <a:t> </a:t>
            </a:r>
            <a:r>
              <a:rPr err="1"/>
              <a:t>unirse</a:t>
            </a:r>
            <a:r>
              <a:t> </a:t>
            </a:r>
            <a:r>
              <a:rPr err="1"/>
              <a:t>en</a:t>
            </a:r>
            <a:r>
              <a:t> </a:t>
            </a:r>
            <a:r>
              <a:rPr err="1"/>
              <a:t>cualquier</a:t>
            </a:r>
            <a:r>
              <a:t> </a:t>
            </a:r>
            <a:r>
              <a:rPr err="1"/>
              <a:t>momento</a:t>
            </a:r>
            <a:r>
              <a:t> </a:t>
            </a:r>
            <a:r>
              <a:rPr err="1"/>
              <a:t>en</a:t>
            </a:r>
            <a:r>
              <a:t> </a:t>
            </a:r>
            <a:r>
              <a:rPr err="1"/>
              <a:t>que</a:t>
            </a:r>
            <a:r>
              <a:t> </a:t>
            </a:r>
            <a:r>
              <a:rPr err="1"/>
              <a:t>el</a:t>
            </a:r>
            <a:r>
              <a:t> plan de </a:t>
            </a:r>
            <a:r>
              <a:rPr err="1"/>
              <a:t>costos</a:t>
            </a:r>
            <a:r>
              <a:t> </a:t>
            </a:r>
            <a:r>
              <a:rPr err="1"/>
              <a:t>esté</a:t>
            </a:r>
            <a:r>
              <a:t> </a:t>
            </a:r>
            <a:r>
              <a:rPr err="1"/>
              <a:t>aceptando</a:t>
            </a:r>
            <a:r>
              <a:t> </a:t>
            </a:r>
            <a:r>
              <a:rPr err="1"/>
              <a:t>nuevos</a:t>
            </a:r>
            <a:r>
              <a:t> </a:t>
            </a:r>
            <a:r>
              <a:rPr err="1"/>
              <a:t>miembros</a:t>
            </a:r>
            <a:r>
              <a:t>.</a:t>
            </a:r>
          </a:p>
          <a:p>
            <a:pPr marL="118813" indent="-118813">
              <a:spcBef>
                <a:spcPts val="0"/>
              </a:spcBef>
              <a:spcAft>
                <a:spcPts val="600"/>
              </a:spcAft>
              <a:buFont typeface="Wingdings"/>
              <a:buChar char="§"/>
              <a:defRPr>
                <a:latin typeface="Arial" panose="020B0604020202020204" pitchFamily="34" charset="0"/>
                <a:cs typeface="Arial" panose="020B0604020202020204" pitchFamily="34" charset="0"/>
              </a:defRPr>
            </a:pPr>
            <a:r>
              <a:rPr err="1"/>
              <a:t>Puede</a:t>
            </a:r>
            <a:r>
              <a:t> </a:t>
            </a:r>
            <a:r>
              <a:rPr err="1"/>
              <a:t>irse</a:t>
            </a:r>
            <a:r>
              <a:t> </a:t>
            </a:r>
            <a:r>
              <a:rPr err="1"/>
              <a:t>en</a:t>
            </a:r>
            <a:r>
              <a:t> </a:t>
            </a:r>
            <a:r>
              <a:rPr err="1"/>
              <a:t>cualquier</a:t>
            </a:r>
            <a:r>
              <a:t> </a:t>
            </a:r>
            <a:r>
              <a:rPr err="1"/>
              <a:t>momento</a:t>
            </a:r>
            <a:r>
              <a:t> y </a:t>
            </a:r>
            <a:r>
              <a:rPr err="1"/>
              <a:t>volver</a:t>
            </a:r>
            <a:r>
              <a:t> a </a:t>
            </a:r>
            <a:r>
              <a:rPr lang="en-US"/>
              <a:t>Medicare Original</a:t>
            </a:r>
            <a:r>
              <a:t>.</a:t>
            </a:r>
          </a:p>
          <a:p>
            <a:pPr marL="118813" indent="-118813">
              <a:spcBef>
                <a:spcPts val="0"/>
              </a:spcBef>
              <a:spcAft>
                <a:spcPts val="600"/>
              </a:spcAft>
              <a:buFont typeface="Wingdings"/>
              <a:buChar char="§"/>
              <a:defRPr>
                <a:latin typeface="Arial" panose="020B0604020202020204" pitchFamily="34" charset="0"/>
                <a:cs typeface="Arial" panose="020B0604020202020204" pitchFamily="34" charset="0"/>
              </a:defRPr>
            </a:pPr>
            <a:r>
              <a:rPr err="1"/>
              <a:t>Puede</a:t>
            </a:r>
            <a:r>
              <a:t> </a:t>
            </a:r>
            <a:r>
              <a:rPr err="1"/>
              <a:t>obtener</a:t>
            </a:r>
            <a:r>
              <a:t> </a:t>
            </a:r>
            <a:r>
              <a:rPr err="1"/>
              <a:t>su</a:t>
            </a:r>
            <a:r>
              <a:t> </a:t>
            </a:r>
            <a:r>
              <a:rPr err="1"/>
              <a:t>cobertura</a:t>
            </a:r>
            <a:r>
              <a:t> de </a:t>
            </a:r>
            <a:r>
              <a:rPr err="1"/>
              <a:t>medicamentos</a:t>
            </a:r>
            <a:r>
              <a:t> del plan de </a:t>
            </a:r>
            <a:r>
              <a:rPr err="1"/>
              <a:t>costos</a:t>
            </a:r>
            <a:r>
              <a:t> (</a:t>
            </a:r>
            <a:r>
              <a:rPr err="1"/>
              <a:t>si</a:t>
            </a:r>
            <a:r>
              <a:t> se </a:t>
            </a:r>
            <a:r>
              <a:rPr err="1"/>
              <a:t>ofrece</a:t>
            </a:r>
            <a:r>
              <a:t>), o </a:t>
            </a:r>
            <a:r>
              <a:rPr err="1"/>
              <a:t>puede</a:t>
            </a:r>
            <a:r>
              <a:t> </a:t>
            </a:r>
            <a:r>
              <a:rPr err="1"/>
              <a:t>inscribirse</a:t>
            </a:r>
            <a:r>
              <a:t> </a:t>
            </a:r>
            <a:r>
              <a:rPr err="1"/>
              <a:t>en</a:t>
            </a:r>
            <a:r>
              <a:t> un plan de </a:t>
            </a:r>
            <a:r>
              <a:rPr err="1"/>
              <a:t>medicamentos</a:t>
            </a:r>
            <a:r>
              <a:t>. </a:t>
            </a:r>
            <a:r>
              <a:rPr err="1"/>
              <a:t>Aunque</a:t>
            </a:r>
            <a:r>
              <a:t> </a:t>
            </a:r>
            <a:r>
              <a:rPr err="1"/>
              <a:t>el</a:t>
            </a:r>
            <a:r>
              <a:t> plan de </a:t>
            </a:r>
            <a:r>
              <a:rPr err="1"/>
              <a:t>costos</a:t>
            </a:r>
            <a:r>
              <a:t> </a:t>
            </a:r>
            <a:r>
              <a:rPr err="1"/>
              <a:t>ofrece</a:t>
            </a:r>
            <a:r>
              <a:t> </a:t>
            </a:r>
            <a:r>
              <a:rPr err="1"/>
              <a:t>cobertura</a:t>
            </a:r>
            <a:r>
              <a:t> de </a:t>
            </a:r>
            <a:r>
              <a:rPr err="1"/>
              <a:t>medicamentos</a:t>
            </a:r>
            <a:r>
              <a:t>, </a:t>
            </a:r>
            <a:r>
              <a:rPr err="1"/>
              <a:t>puede</a:t>
            </a:r>
            <a:r>
              <a:t> </a:t>
            </a:r>
            <a:r>
              <a:rPr err="1"/>
              <a:t>elegir</a:t>
            </a:r>
            <a:r>
              <a:t> </a:t>
            </a:r>
            <a:r>
              <a:rPr err="1"/>
              <a:t>obtener</a:t>
            </a:r>
            <a:r>
              <a:t> </a:t>
            </a:r>
            <a:r>
              <a:rPr err="1"/>
              <a:t>cobertura</a:t>
            </a:r>
            <a:r>
              <a:t> de </a:t>
            </a:r>
            <a:r>
              <a:rPr err="1"/>
              <a:t>medicamentos</a:t>
            </a:r>
            <a:r>
              <a:t> de un plan de </a:t>
            </a:r>
            <a:r>
              <a:rPr err="1"/>
              <a:t>medicamentos</a:t>
            </a:r>
            <a:r>
              <a:t> </a:t>
            </a:r>
            <a:r>
              <a:rPr err="1"/>
              <a:t>independiente</a:t>
            </a:r>
            <a:r>
              <a:t>.</a:t>
            </a:r>
          </a:p>
          <a:p>
            <a:pPr marL="0" indent="0">
              <a:spcBef>
                <a:spcPts val="0"/>
              </a:spcBef>
              <a:spcAft>
                <a:spcPts val="600"/>
              </a:spcAft>
              <a:buNone/>
              <a:defRPr>
                <a:latin typeface="Arial" panose="020B0604020202020204" pitchFamily="34" charset="0"/>
                <a:cs typeface="Arial" panose="020B0604020202020204" pitchFamily="34" charset="0"/>
              </a:defRPr>
            </a:pPr>
            <a:r>
              <a:rPr err="1"/>
              <a:t>Visite</a:t>
            </a:r>
            <a:r>
              <a:t> </a:t>
            </a:r>
            <a:r>
              <a:rPr>
                <a:hlinkClick r:id="rId3"/>
              </a:rPr>
              <a:t>Medicare.gov/plan-compare</a:t>
            </a:r>
            <a:r>
              <a:t> o </a:t>
            </a:r>
            <a:r>
              <a:rPr>
                <a:hlinkClick r:id="rId4"/>
              </a:rPr>
              <a:t>Medicare.gov/health-drug-plans/</a:t>
            </a:r>
            <a:r>
              <a:rPr err="1">
                <a:hlinkClick r:id="rId4"/>
              </a:rPr>
              <a:t>medicare</a:t>
            </a:r>
            <a:r>
              <a:rPr>
                <a:hlinkClick r:id="rId4"/>
              </a:rPr>
              <a:t>-health-plans/your-coverage-options/other-</a:t>
            </a:r>
            <a:r>
              <a:rPr err="1">
                <a:hlinkClick r:id="rId4"/>
              </a:rPr>
              <a:t>medicare</a:t>
            </a:r>
            <a:r>
              <a:rPr>
                <a:hlinkClick r:id="rId4"/>
              </a:rPr>
              <a:t>-health-plans</a:t>
            </a:r>
            <a:r>
              <a:t> para </a:t>
            </a:r>
            <a:r>
              <a:rPr err="1"/>
              <a:t>obtener</a:t>
            </a:r>
            <a:r>
              <a:t> </a:t>
            </a:r>
            <a:r>
              <a:rPr err="1"/>
              <a:t>más</a:t>
            </a:r>
            <a:r>
              <a:t> </a:t>
            </a:r>
            <a:r>
              <a:rPr err="1"/>
              <a:t>información</a:t>
            </a:r>
            <a:r>
              <a:t> </a:t>
            </a:r>
            <a:r>
              <a:rPr err="1"/>
              <a:t>sobre</a:t>
            </a:r>
            <a:r>
              <a:t> </a:t>
            </a:r>
            <a:r>
              <a:rPr err="1"/>
              <a:t>los</a:t>
            </a:r>
            <a:r>
              <a:t> planes de </a:t>
            </a:r>
            <a:r>
              <a:rPr err="1"/>
              <a:t>costos</a:t>
            </a:r>
            <a:r>
              <a:t> de Medicare.  </a:t>
            </a:r>
          </a:p>
          <a:p>
            <a:pPr marL="118813" indent="-118813">
              <a:spcBef>
                <a:spcPts val="0"/>
              </a:spcBef>
              <a:spcAft>
                <a:spcPts val="600"/>
              </a:spcAft>
              <a:buFont typeface="Wingdings"/>
              <a:buChar char="§"/>
            </a:pPr>
            <a:endParaRPr>
              <a:latin typeface="Arial" panose="020B0604020202020204" pitchFamily="34" charset="0"/>
              <a:cs typeface="Arial" panose="020B0604020202020204" pitchFamily="34" charset="0"/>
            </a:endParaRPr>
          </a:p>
          <a:p>
            <a:pPr marL="0" indent="0">
              <a:spcBef>
                <a:spcPts val="0"/>
              </a:spcBef>
              <a:spcAft>
                <a:spcPts val="600"/>
              </a:spcAft>
              <a:buNone/>
              <a:defRPr>
                <a:latin typeface="Arial" panose="020B0604020202020204" pitchFamily="34" charset="0"/>
                <a:cs typeface="Arial" panose="020B0604020202020204" pitchFamily="34" charset="0"/>
              </a:defRPr>
            </a:pPr>
            <a:r>
              <a:t>[</a:t>
            </a:r>
            <a:r>
              <a:rPr i="1" err="1"/>
              <a:t>Estas</a:t>
            </a:r>
            <a:r>
              <a:rPr i="1"/>
              <a:t> </a:t>
            </a:r>
            <a:r>
              <a:rPr i="1" err="1"/>
              <a:t>notas</a:t>
            </a:r>
            <a:r>
              <a:rPr i="1"/>
              <a:t> </a:t>
            </a:r>
            <a:r>
              <a:rPr i="1" err="1"/>
              <a:t>pueden</a:t>
            </a:r>
            <a:r>
              <a:rPr i="1"/>
              <a:t> </a:t>
            </a:r>
            <a:r>
              <a:rPr i="1" err="1"/>
              <a:t>personalizarse</a:t>
            </a:r>
            <a:r>
              <a:rPr i="1"/>
              <a:t> para </a:t>
            </a:r>
            <a:r>
              <a:rPr i="1" err="1"/>
              <a:t>incluir</a:t>
            </a:r>
            <a:r>
              <a:rPr i="1"/>
              <a:t> </a:t>
            </a:r>
            <a:r>
              <a:rPr i="1" err="1"/>
              <a:t>si</a:t>
            </a:r>
            <a:r>
              <a:rPr i="1"/>
              <a:t> </a:t>
            </a:r>
            <a:r>
              <a:rPr i="1" err="1"/>
              <a:t>los</a:t>
            </a:r>
            <a:r>
              <a:rPr i="1"/>
              <a:t> planes de </a:t>
            </a:r>
            <a:r>
              <a:rPr i="1" err="1"/>
              <a:t>costos</a:t>
            </a:r>
            <a:r>
              <a:rPr i="1"/>
              <a:t> de Medicare </a:t>
            </a:r>
            <a:r>
              <a:rPr i="1" err="1"/>
              <a:t>están</a:t>
            </a:r>
            <a:r>
              <a:rPr i="1"/>
              <a:t> </a:t>
            </a:r>
            <a:r>
              <a:rPr i="1" err="1"/>
              <a:t>disponibles</a:t>
            </a:r>
            <a:r>
              <a:rPr i="1"/>
              <a:t> </a:t>
            </a:r>
            <a:r>
              <a:rPr i="1" err="1"/>
              <a:t>en</a:t>
            </a:r>
            <a:r>
              <a:rPr i="1"/>
              <a:t> </a:t>
            </a:r>
            <a:r>
              <a:rPr i="1" err="1"/>
              <a:t>su</a:t>
            </a:r>
            <a:r>
              <a:rPr i="1"/>
              <a:t> </a:t>
            </a:r>
            <a:r>
              <a:rPr i="1" err="1"/>
              <a:t>estado</a:t>
            </a:r>
            <a:r>
              <a:rPr i="1"/>
              <a:t>].</a:t>
            </a:r>
          </a:p>
        </p:txBody>
      </p:sp>
    </p:spTree>
    <p:extLst>
      <p:ext uri="{BB962C8B-B14F-4D97-AF65-F5344CB8AC3E}">
        <p14:creationId xmlns:p14="http://schemas.microsoft.com/office/powerpoint/2010/main" val="3517605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805805"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a:solidFill>
                <a:srgbClr val="000000"/>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latin typeface="Arial" panose="020B0604020202020204" pitchFamily="34" charset="0"/>
                <a:cs typeface="Arial" panose="020B0604020202020204" pitchFamily="34" charset="0"/>
              </a:defRPr>
            </a:pPr>
            <a:r>
              <a:rPr b="1">
                <a:solidFill>
                  <a:prstClr val="black"/>
                </a:solidFill>
              </a:rPr>
              <a:t>Opción del </a:t>
            </a:r>
            <a:r>
              <a:rPr b="1" err="1">
                <a:solidFill>
                  <a:prstClr val="black"/>
                </a:solidFill>
              </a:rPr>
              <a:t>presentador</a:t>
            </a:r>
            <a:r>
              <a:rPr b="1">
                <a:solidFill>
                  <a:prstClr val="black"/>
                </a:solidFill>
              </a:rPr>
              <a:t>: </a:t>
            </a:r>
            <a:r>
              <a:rPr err="1">
                <a:solidFill>
                  <a:prstClr val="black"/>
                </a:solidFill>
              </a:rPr>
              <a:t>Puede</a:t>
            </a:r>
            <a:r>
              <a:rPr>
                <a:solidFill>
                  <a:prstClr val="black"/>
                </a:solidFill>
              </a:rPr>
              <a:t> </a:t>
            </a:r>
            <a:r>
              <a:rPr err="1">
                <a:solidFill>
                  <a:srgbClr val="444444"/>
                </a:solidFill>
              </a:rPr>
              <a:t>hacer</a:t>
            </a:r>
            <a:r>
              <a:rPr>
                <a:solidFill>
                  <a:srgbClr val="444444"/>
                </a:solidFill>
              </a:rPr>
              <a:t> </a:t>
            </a:r>
            <a:r>
              <a:rPr err="1">
                <a:solidFill>
                  <a:srgbClr val="444444"/>
                </a:solidFill>
              </a:rPr>
              <a:t>clic</a:t>
            </a:r>
            <a:r>
              <a:rPr>
                <a:solidFill>
                  <a:srgbClr val="444444"/>
                </a:solidFill>
              </a:rPr>
              <a:t> </a:t>
            </a:r>
            <a:r>
              <a:rPr err="1">
                <a:solidFill>
                  <a:srgbClr val="444444"/>
                </a:solidFill>
              </a:rPr>
              <a:t>en</a:t>
            </a:r>
            <a:r>
              <a:rPr>
                <a:solidFill>
                  <a:srgbClr val="444444"/>
                </a:solidFill>
              </a:rPr>
              <a:t> </a:t>
            </a:r>
            <a:r>
              <a:rPr lang="en-US" err="1">
                <a:solidFill>
                  <a:srgbClr val="444444"/>
                </a:solidFill>
              </a:rPr>
              <a:t>el</a:t>
            </a:r>
            <a:r>
              <a:rPr lang="en-US">
                <a:solidFill>
                  <a:srgbClr val="444444"/>
                </a:solidFill>
              </a:rPr>
              <a:t> </a:t>
            </a:r>
            <a:r>
              <a:rPr>
                <a:solidFill>
                  <a:srgbClr val="444444"/>
                </a:solidFill>
              </a:rPr>
              <a:t>URL para </a:t>
            </a:r>
            <a:r>
              <a:rPr err="1">
                <a:solidFill>
                  <a:srgbClr val="444444"/>
                </a:solidFill>
              </a:rPr>
              <a:t>reproducir</a:t>
            </a:r>
            <a:r>
              <a:rPr>
                <a:solidFill>
                  <a:srgbClr val="444444"/>
                </a:solidFill>
              </a:rPr>
              <a:t> </a:t>
            </a:r>
            <a:r>
              <a:rPr err="1">
                <a:solidFill>
                  <a:srgbClr val="444444"/>
                </a:solidFill>
              </a:rPr>
              <a:t>el</a:t>
            </a:r>
            <a:r>
              <a:rPr>
                <a:solidFill>
                  <a:srgbClr val="444444"/>
                </a:solidFill>
              </a:rPr>
              <a:t> video para </a:t>
            </a:r>
            <a:r>
              <a:rPr err="1">
                <a:solidFill>
                  <a:srgbClr val="444444"/>
                </a:solidFill>
              </a:rPr>
              <a:t>aprender</a:t>
            </a:r>
            <a:r>
              <a:rPr>
                <a:solidFill>
                  <a:srgbClr val="444444"/>
                </a:solidFill>
              </a:rPr>
              <a:t> </a:t>
            </a:r>
            <a:r>
              <a:rPr err="1">
                <a:solidFill>
                  <a:srgbClr val="444444"/>
                </a:solidFill>
              </a:rPr>
              <a:t>sobre</a:t>
            </a:r>
            <a:r>
              <a:rPr>
                <a:solidFill>
                  <a:srgbClr val="444444"/>
                </a:solidFill>
              </a:rPr>
              <a:t> las partes de Medicare: </a:t>
            </a:r>
            <a:r>
              <a:rPr lang="en-US" u="sng">
                <a:solidFill>
                  <a:srgbClr val="0079C2"/>
                </a:solidFill>
                <a:highlight>
                  <a:srgbClr val="0079C2"/>
                </a:highlight>
              </a:rPr>
              <a:t>https://es.medicare.gov/basics/get-started-with-medicare/medicare-basics/parts-of-medicare </a:t>
            </a:r>
            <a:r>
              <a:rPr>
                <a:solidFill>
                  <a:srgbClr val="444444"/>
                </a:solidFill>
              </a:rPr>
              <a:t>para </a:t>
            </a:r>
            <a:r>
              <a:rPr err="1">
                <a:solidFill>
                  <a:srgbClr val="444444"/>
                </a:solidFill>
              </a:rPr>
              <a:t>participantes</a:t>
            </a:r>
            <a:r>
              <a:rPr>
                <a:solidFill>
                  <a:srgbClr val="444444"/>
                </a:solidFill>
              </a:rPr>
              <a:t>. </a:t>
            </a:r>
            <a:endParaRPr>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err="1">
                <a:solidFill>
                  <a:srgbClr val="000000"/>
                </a:solidFill>
              </a:rPr>
              <a:t>Notas</a:t>
            </a:r>
            <a:r>
              <a:rPr>
                <a:solidFill>
                  <a:srgbClr val="000000"/>
                </a:solidFill>
              </a:rPr>
              <a:t> del </a:t>
            </a:r>
            <a:r>
              <a:rPr err="1">
                <a:solidFill>
                  <a:srgbClr val="000000"/>
                </a:solidFill>
              </a:rPr>
              <a:t>presentador</a:t>
            </a:r>
            <a:r>
              <a:rPr>
                <a:solidFill>
                  <a:srgbClr val="444444"/>
                </a:solidFill>
              </a:rPr>
              <a:t>​</a:t>
            </a:r>
            <a:endParaRPr b="1">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Las partes de Medicare </a:t>
            </a:r>
            <a:r>
              <a:rPr err="1"/>
              <a:t>incluyen</a:t>
            </a:r>
            <a:r>
              <a:t>:</a:t>
            </a:r>
          </a:p>
          <a:p>
            <a:pPr marL="118813" indent="-118813">
              <a:spcBef>
                <a:spcPts val="0"/>
              </a:spcBef>
              <a:spcAft>
                <a:spcPts val="600"/>
              </a:spcAft>
              <a:defRPr>
                <a:solidFill>
                  <a:prstClr val="black"/>
                </a:solidFill>
                <a:latin typeface="Arial" panose="020B0604020202020204" pitchFamily="34" charset="0"/>
                <a:cs typeface="Arial" panose="020B0604020202020204" pitchFamily="34" charset="0"/>
              </a:defRPr>
            </a:pPr>
            <a:r>
              <a:rPr b="1" err="1"/>
              <a:t>Parte</a:t>
            </a:r>
            <a:r>
              <a:rPr b="1"/>
              <a:t> A </a:t>
            </a:r>
            <a:r>
              <a:t>(</a:t>
            </a:r>
            <a:r>
              <a:rPr lang="en-US" err="1"/>
              <a:t>seguro</a:t>
            </a:r>
            <a:r>
              <a:rPr lang="en-US"/>
              <a:t> de hospital</a:t>
            </a:r>
            <a:r>
              <a:t>) </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err="1"/>
              <a:t>Parte</a:t>
            </a:r>
            <a:r>
              <a:rPr b="1"/>
              <a:t> B</a:t>
            </a:r>
            <a:r>
              <a:t> (</a:t>
            </a:r>
            <a:r>
              <a:rPr err="1"/>
              <a:t>seguro</a:t>
            </a:r>
            <a:r>
              <a:t> </a:t>
            </a:r>
            <a:r>
              <a:rPr err="1"/>
              <a:t>médico</a:t>
            </a:r>
            <a:r>
              <a:t>) </a:t>
            </a:r>
          </a:p>
          <a:p>
            <a:pPr marL="118813" indent="-118813"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err="1"/>
              <a:t>Parte</a:t>
            </a:r>
            <a:r>
              <a:rPr b="1"/>
              <a:t> D</a:t>
            </a:r>
            <a:r>
              <a:t> (</a:t>
            </a:r>
            <a:r>
              <a:rPr err="1"/>
              <a:t>cobertura</a:t>
            </a:r>
            <a:r>
              <a:t> de </a:t>
            </a:r>
            <a:r>
              <a:rPr err="1"/>
              <a:t>medicamentos</a:t>
            </a:r>
            <a:r>
              <a:t> de Medicare)</a:t>
            </a: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Hay </a:t>
            </a:r>
            <a:r>
              <a:rPr err="1"/>
              <a:t>más</a:t>
            </a:r>
            <a:r>
              <a:t> </a:t>
            </a:r>
            <a:r>
              <a:rPr err="1"/>
              <a:t>detalles</a:t>
            </a:r>
            <a:r>
              <a:t> </a:t>
            </a:r>
            <a:r>
              <a:rPr err="1"/>
              <a:t>sobre</a:t>
            </a:r>
            <a:r>
              <a:t> la </a:t>
            </a:r>
            <a:r>
              <a:rPr err="1"/>
              <a:t>Parte</a:t>
            </a:r>
            <a:r>
              <a:t> A, la </a:t>
            </a:r>
            <a:r>
              <a:rPr err="1"/>
              <a:t>Parte</a:t>
            </a:r>
            <a:r>
              <a:t> B y la </a:t>
            </a:r>
            <a:r>
              <a:rPr err="1"/>
              <a:t>Parte</a:t>
            </a:r>
            <a:r>
              <a:t> D </a:t>
            </a:r>
            <a:r>
              <a:rPr err="1"/>
              <a:t>en</a:t>
            </a:r>
            <a:r>
              <a:t> </a:t>
            </a:r>
            <a:r>
              <a:rPr err="1"/>
              <a:t>el</a:t>
            </a:r>
            <a:r>
              <a:t> Tema 2.</a:t>
            </a:r>
          </a:p>
          <a:p>
            <a:pPr marL="0" indent="0" defTabSz="966612">
              <a:spcBef>
                <a:spcPts val="0"/>
              </a:spcBef>
              <a:spcAft>
                <a:spcPts val="600"/>
              </a:spcAft>
              <a:buNone/>
            </a:pPr>
            <a:endParaRPr>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96960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383636"/>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0"/>
              </a:spcBef>
              <a:spcAft>
                <a:spcPts val="600"/>
              </a:spcAft>
              <a:buNone/>
              <a:defRPr>
                <a:latin typeface="Arial" panose="020B0604020202020204" pitchFamily="34" charset="0"/>
                <a:cs typeface="Arial" panose="020B0604020202020204" pitchFamily="34" charset="0"/>
              </a:defRPr>
            </a:pPr>
            <a:r>
              <a:rPr dirty="0"/>
              <a:t>Muchos </a:t>
            </a:r>
            <a:r>
              <a:rPr dirty="0" err="1"/>
              <a:t>estados</a:t>
            </a:r>
            <a:r>
              <a:rPr dirty="0"/>
              <a:t> </a:t>
            </a:r>
            <a:r>
              <a:rPr dirty="0" err="1"/>
              <a:t>ofrecen</a:t>
            </a:r>
            <a:r>
              <a:rPr dirty="0"/>
              <a:t> </a:t>
            </a:r>
            <a:r>
              <a:rPr lang="en-US" sz="1200" b="0" i="0" kern="1200" dirty="0" err="1">
                <a:solidFill>
                  <a:schemeClr val="tx1"/>
                </a:solidFill>
                <a:effectLst/>
                <a:latin typeface="+mn-lt"/>
                <a:ea typeface="+mn-ea"/>
                <a:cs typeface="+mn-cs"/>
              </a:rPr>
              <a:t>Programa</a:t>
            </a:r>
            <a:r>
              <a:rPr lang="en-US" sz="1200" b="0" i="0" kern="1200" dirty="0">
                <a:solidFill>
                  <a:schemeClr val="tx1"/>
                </a:solidFill>
                <a:effectLst/>
                <a:latin typeface="+mn-lt"/>
                <a:ea typeface="+mn-ea"/>
                <a:cs typeface="+mn-cs"/>
              </a:rPr>
              <a:t> de Cuidado Integral para </a:t>
            </a:r>
            <a:r>
              <a:rPr lang="en-US" sz="1200" b="0" i="0" kern="1200" dirty="0" err="1">
                <a:solidFill>
                  <a:schemeClr val="tx1"/>
                </a:solidFill>
                <a:effectLst/>
                <a:latin typeface="+mn-lt"/>
                <a:ea typeface="+mn-ea"/>
                <a:cs typeface="+mn-cs"/>
              </a:rPr>
              <a:t>Ancianos</a:t>
            </a:r>
            <a:r>
              <a:rPr lang="en-US" sz="1200" b="0" i="0" kern="1200" dirty="0">
                <a:solidFill>
                  <a:schemeClr val="tx1"/>
                </a:solidFill>
                <a:effectLst/>
                <a:latin typeface="+mn-lt"/>
                <a:ea typeface="+mn-ea"/>
                <a:cs typeface="+mn-cs"/>
              </a:rPr>
              <a:t> </a:t>
            </a:r>
            <a:r>
              <a:rPr dirty="0"/>
              <a:t>(PACE), un </a:t>
            </a:r>
            <a:r>
              <a:rPr dirty="0" err="1"/>
              <a:t>programa</a:t>
            </a:r>
            <a:r>
              <a:rPr dirty="0"/>
              <a:t> de Medicare y Medicaid </a:t>
            </a:r>
            <a:r>
              <a:rPr dirty="0" err="1"/>
              <a:t>que</a:t>
            </a:r>
            <a:r>
              <a:rPr dirty="0"/>
              <a:t> </a:t>
            </a:r>
            <a:r>
              <a:rPr dirty="0" err="1"/>
              <a:t>ayuda</a:t>
            </a:r>
            <a:r>
              <a:rPr dirty="0"/>
              <a:t> a las personas a </a:t>
            </a:r>
            <a:r>
              <a:rPr dirty="0" err="1"/>
              <a:t>satisfacer</a:t>
            </a:r>
            <a:r>
              <a:rPr dirty="0"/>
              <a:t> sus </a:t>
            </a:r>
            <a:r>
              <a:rPr dirty="0" err="1"/>
              <a:t>necesidades</a:t>
            </a:r>
            <a:r>
              <a:rPr dirty="0"/>
              <a:t> de </a:t>
            </a:r>
            <a:r>
              <a:rPr dirty="0" err="1"/>
              <a:t>atención</a:t>
            </a:r>
            <a:r>
              <a:rPr dirty="0"/>
              <a:t> </a:t>
            </a:r>
            <a:r>
              <a:rPr dirty="0" err="1"/>
              <a:t>médica</a:t>
            </a:r>
            <a:r>
              <a:rPr dirty="0"/>
              <a:t> </a:t>
            </a:r>
            <a:r>
              <a:rPr dirty="0" err="1"/>
              <a:t>en</a:t>
            </a:r>
            <a:r>
              <a:rPr dirty="0"/>
              <a:t> la comunidad </a:t>
            </a:r>
            <a:r>
              <a:rPr dirty="0" err="1"/>
              <a:t>en</a:t>
            </a:r>
            <a:r>
              <a:rPr dirty="0"/>
              <a:t> </a:t>
            </a:r>
            <a:r>
              <a:rPr dirty="0" err="1"/>
              <a:t>lugar</a:t>
            </a:r>
            <a:r>
              <a:rPr dirty="0"/>
              <a:t> de </a:t>
            </a:r>
            <a:r>
              <a:rPr dirty="0" err="1"/>
              <a:t>ir</a:t>
            </a:r>
            <a:r>
              <a:rPr dirty="0"/>
              <a:t> a un </a:t>
            </a:r>
            <a:r>
              <a:rPr dirty="0" err="1"/>
              <a:t>hogar</a:t>
            </a:r>
            <a:r>
              <a:rPr dirty="0"/>
              <a:t> para personas </a:t>
            </a:r>
            <a:r>
              <a:rPr dirty="0" err="1"/>
              <a:t>mayores</a:t>
            </a:r>
            <a:r>
              <a:rPr dirty="0"/>
              <a:t> u </a:t>
            </a:r>
            <a:r>
              <a:rPr dirty="0" err="1"/>
              <a:t>otro</a:t>
            </a:r>
            <a:r>
              <a:rPr dirty="0"/>
              <a:t> </a:t>
            </a:r>
            <a:r>
              <a:rPr dirty="0" err="1"/>
              <a:t>centro</a:t>
            </a:r>
            <a:r>
              <a:rPr dirty="0"/>
              <a:t> de </a:t>
            </a:r>
            <a:r>
              <a:rPr dirty="0" err="1"/>
              <a:t>atención</a:t>
            </a:r>
            <a:r>
              <a:rPr dirty="0"/>
              <a:t>.</a:t>
            </a:r>
          </a:p>
          <a:p>
            <a:pPr marL="0" indent="0">
              <a:spcBef>
                <a:spcPts val="0"/>
              </a:spcBef>
              <a:spcAft>
                <a:spcPts val="600"/>
              </a:spcAft>
              <a:buNone/>
              <a:defRPr>
                <a:latin typeface="Arial" panose="020B0604020202020204" pitchFamily="34" charset="0"/>
                <a:cs typeface="Arial" panose="020B0604020202020204" pitchFamily="34" charset="0"/>
              </a:defRPr>
            </a:pPr>
            <a:r>
              <a:rPr dirty="0">
                <a:effectLst/>
              </a:rPr>
              <a:t>El </a:t>
            </a:r>
            <a:r>
              <a:rPr dirty="0" err="1">
                <a:effectLst/>
              </a:rPr>
              <a:t>programa</a:t>
            </a:r>
            <a:r>
              <a:rPr dirty="0">
                <a:effectLst/>
              </a:rPr>
              <a:t> PACE solo </a:t>
            </a:r>
            <a:r>
              <a:rPr dirty="0" err="1">
                <a:effectLst/>
              </a:rPr>
              <a:t>está</a:t>
            </a:r>
            <a:r>
              <a:rPr dirty="0">
                <a:effectLst/>
              </a:rPr>
              <a:t> disponible </a:t>
            </a:r>
            <a:r>
              <a:rPr dirty="0" err="1">
                <a:effectLst/>
              </a:rPr>
              <a:t>en</a:t>
            </a:r>
            <a:r>
              <a:rPr dirty="0">
                <a:effectLst/>
              </a:rPr>
              <a:t> </a:t>
            </a:r>
            <a:r>
              <a:rPr dirty="0" err="1">
                <a:effectLst/>
              </a:rPr>
              <a:t>algunos</a:t>
            </a:r>
            <a:r>
              <a:rPr dirty="0">
                <a:effectLst/>
              </a:rPr>
              <a:t> </a:t>
            </a:r>
            <a:r>
              <a:rPr dirty="0" err="1">
                <a:effectLst/>
              </a:rPr>
              <a:t>estados</a:t>
            </a:r>
            <a:r>
              <a:rPr dirty="0">
                <a:effectLst/>
              </a:rPr>
              <a:t> </a:t>
            </a:r>
            <a:r>
              <a:rPr dirty="0" err="1">
                <a:effectLst/>
              </a:rPr>
              <a:t>que</a:t>
            </a:r>
            <a:r>
              <a:rPr dirty="0">
                <a:effectLst/>
              </a:rPr>
              <a:t> </a:t>
            </a:r>
            <a:r>
              <a:rPr dirty="0" err="1">
                <a:effectLst/>
              </a:rPr>
              <a:t>ofrecen</a:t>
            </a:r>
            <a:r>
              <a:rPr dirty="0">
                <a:effectLst/>
              </a:rPr>
              <a:t> PACE bajo Medicaid.</a:t>
            </a:r>
          </a:p>
          <a:p>
            <a:pPr marL="0" indent="0">
              <a:spcBef>
                <a:spcPts val="0"/>
              </a:spcBef>
              <a:spcAft>
                <a:spcPts val="600"/>
              </a:spcAft>
              <a:buNone/>
              <a:defRPr b="1">
                <a:latin typeface="Arial" panose="020B0604020202020204" pitchFamily="34" charset="0"/>
                <a:cs typeface="Arial" panose="020B0604020202020204" pitchFamily="34" charset="0"/>
              </a:defRPr>
            </a:pPr>
            <a:r>
              <a:rPr dirty="0"/>
              <a:t>Para </a:t>
            </a:r>
            <a:r>
              <a:rPr dirty="0" err="1"/>
              <a:t>calificar</a:t>
            </a:r>
            <a:r>
              <a:rPr dirty="0"/>
              <a:t> para PACE, </a:t>
            </a:r>
            <a:r>
              <a:rPr dirty="0" err="1"/>
              <a:t>debe</a:t>
            </a:r>
            <a:r>
              <a:rPr dirty="0"/>
              <a:t> </a:t>
            </a:r>
            <a:r>
              <a:rPr dirty="0" err="1"/>
              <a:t>cumplir</a:t>
            </a:r>
            <a:r>
              <a:rPr dirty="0"/>
              <a:t> con </a:t>
            </a:r>
            <a:r>
              <a:rPr dirty="0" err="1"/>
              <a:t>estas</a:t>
            </a:r>
            <a:r>
              <a:rPr dirty="0"/>
              <a:t> </a:t>
            </a:r>
            <a:r>
              <a:rPr dirty="0" err="1"/>
              <a:t>condiciones</a:t>
            </a:r>
            <a:r>
              <a:rPr dirty="0"/>
              <a:t>:</a:t>
            </a:r>
          </a:p>
          <a:p>
            <a:pPr marL="118813" indent="-118813">
              <a:spcBef>
                <a:spcPts val="0"/>
              </a:spcBef>
              <a:spcAft>
                <a:spcPts val="600"/>
              </a:spcAft>
              <a:defRPr>
                <a:latin typeface="Arial" panose="020B0604020202020204" pitchFamily="34" charset="0"/>
                <a:cs typeface="Arial" panose="020B0604020202020204" pitchFamily="34" charset="0"/>
              </a:defRPr>
            </a:pPr>
            <a:r>
              <a:rPr dirty="0"/>
              <a:t>Tener 55 </a:t>
            </a:r>
            <a:r>
              <a:rPr dirty="0" err="1"/>
              <a:t>años</a:t>
            </a:r>
            <a:r>
              <a:rPr dirty="0"/>
              <a:t> o </a:t>
            </a:r>
            <a:r>
              <a:rPr dirty="0" err="1"/>
              <a:t>más</a:t>
            </a:r>
            <a:r>
              <a:rPr dirty="0"/>
              <a:t>.</a:t>
            </a:r>
          </a:p>
          <a:p>
            <a:pPr marL="118813" indent="-118813">
              <a:spcBef>
                <a:spcPts val="0"/>
              </a:spcBef>
              <a:spcAft>
                <a:spcPts val="600"/>
              </a:spcAft>
              <a:defRPr>
                <a:latin typeface="Arial" panose="020B0604020202020204" pitchFamily="34" charset="0"/>
                <a:cs typeface="Arial" panose="020B0604020202020204" pitchFamily="34" charset="0"/>
              </a:defRPr>
            </a:pPr>
            <a:r>
              <a:rPr dirty="0" err="1"/>
              <a:t>Residir</a:t>
            </a:r>
            <a:r>
              <a:rPr dirty="0"/>
              <a:t> </a:t>
            </a:r>
            <a:r>
              <a:rPr dirty="0" err="1"/>
              <a:t>en</a:t>
            </a:r>
            <a:r>
              <a:rPr dirty="0"/>
              <a:t> </a:t>
            </a:r>
            <a:r>
              <a:rPr dirty="0" err="1"/>
              <a:t>el</a:t>
            </a:r>
            <a:r>
              <a:rPr dirty="0"/>
              <a:t> </a:t>
            </a:r>
            <a:r>
              <a:rPr dirty="0" err="1"/>
              <a:t>área</a:t>
            </a:r>
            <a:r>
              <a:rPr dirty="0"/>
              <a:t> de </a:t>
            </a:r>
            <a:r>
              <a:rPr dirty="0" err="1"/>
              <a:t>servicio</a:t>
            </a:r>
            <a:r>
              <a:rPr dirty="0"/>
              <a:t> de </a:t>
            </a:r>
            <a:r>
              <a:rPr dirty="0" err="1"/>
              <a:t>una</a:t>
            </a:r>
            <a:r>
              <a:rPr dirty="0"/>
              <a:t> </a:t>
            </a:r>
            <a:r>
              <a:rPr dirty="0" err="1"/>
              <a:t>organización</a:t>
            </a:r>
            <a:r>
              <a:rPr dirty="0"/>
              <a:t> de PACE.</a:t>
            </a:r>
          </a:p>
          <a:p>
            <a:pPr marL="118813" indent="-118813">
              <a:spcBef>
                <a:spcPts val="0"/>
              </a:spcBef>
              <a:spcAft>
                <a:spcPts val="600"/>
              </a:spcAft>
              <a:defRPr>
                <a:latin typeface="Arial" panose="020B0604020202020204" pitchFamily="34" charset="0"/>
                <a:cs typeface="Arial" panose="020B0604020202020204" pitchFamily="34" charset="0"/>
              </a:defRPr>
            </a:pPr>
            <a:r>
              <a:rPr dirty="0"/>
              <a:t>Su </a:t>
            </a:r>
            <a:r>
              <a:rPr dirty="0" err="1"/>
              <a:t>estado</a:t>
            </a:r>
            <a:r>
              <a:rPr dirty="0"/>
              <a:t> </a:t>
            </a:r>
            <a:r>
              <a:rPr dirty="0" err="1"/>
              <a:t>debe</a:t>
            </a:r>
            <a:r>
              <a:rPr dirty="0"/>
              <a:t> </a:t>
            </a:r>
            <a:r>
              <a:rPr dirty="0" err="1"/>
              <a:t>certificar</a:t>
            </a:r>
            <a:r>
              <a:rPr dirty="0"/>
              <a:t> </a:t>
            </a:r>
            <a:r>
              <a:rPr dirty="0" err="1"/>
              <a:t>que</a:t>
            </a:r>
            <a:r>
              <a:rPr dirty="0"/>
              <a:t> </a:t>
            </a:r>
            <a:r>
              <a:rPr dirty="0" err="1"/>
              <a:t>necesita</a:t>
            </a:r>
            <a:r>
              <a:rPr dirty="0"/>
              <a:t> un </a:t>
            </a:r>
            <a:r>
              <a:rPr dirty="0" err="1"/>
              <a:t>nivel</a:t>
            </a:r>
            <a:r>
              <a:rPr dirty="0"/>
              <a:t> de </a:t>
            </a:r>
            <a:r>
              <a:rPr dirty="0" err="1"/>
              <a:t>atención</a:t>
            </a:r>
            <a:r>
              <a:rPr dirty="0"/>
              <a:t> de </a:t>
            </a:r>
            <a:r>
              <a:rPr dirty="0" err="1"/>
              <a:t>hogar</a:t>
            </a:r>
            <a:r>
              <a:rPr dirty="0"/>
              <a:t> para personas </a:t>
            </a:r>
            <a:r>
              <a:rPr dirty="0" err="1"/>
              <a:t>mayores</a:t>
            </a:r>
            <a:r>
              <a:rPr dirty="0"/>
              <a:t>.</a:t>
            </a:r>
          </a:p>
          <a:p>
            <a:pPr marL="118813" indent="-118813">
              <a:spcBef>
                <a:spcPts val="0"/>
              </a:spcBef>
              <a:spcAft>
                <a:spcPts val="600"/>
              </a:spcAft>
              <a:defRPr>
                <a:latin typeface="Arial" panose="020B0604020202020204" pitchFamily="34" charset="0"/>
                <a:cs typeface="Arial" panose="020B0604020202020204" pitchFamily="34" charset="0"/>
              </a:defRPr>
            </a:pPr>
            <a:r>
              <a:rPr dirty="0"/>
              <a:t>Al </a:t>
            </a:r>
            <a:r>
              <a:rPr dirty="0" err="1"/>
              <a:t>momento</a:t>
            </a:r>
            <a:r>
              <a:rPr dirty="0"/>
              <a:t> de </a:t>
            </a:r>
            <a:r>
              <a:rPr dirty="0" err="1"/>
              <a:t>inscribirse</a:t>
            </a:r>
            <a:r>
              <a:rPr dirty="0"/>
              <a:t>, </a:t>
            </a:r>
            <a:r>
              <a:rPr dirty="0" err="1"/>
              <a:t>usted</a:t>
            </a:r>
            <a:r>
              <a:rPr dirty="0"/>
              <a:t> </a:t>
            </a:r>
            <a:r>
              <a:rPr dirty="0" err="1"/>
              <a:t>puede</a:t>
            </a:r>
            <a:r>
              <a:rPr dirty="0"/>
              <a:t> </a:t>
            </a:r>
            <a:r>
              <a:rPr dirty="0" err="1"/>
              <a:t>vivir</a:t>
            </a:r>
            <a:r>
              <a:rPr dirty="0"/>
              <a:t> de </a:t>
            </a:r>
            <a:r>
              <a:rPr dirty="0" err="1"/>
              <a:t>manera</a:t>
            </a:r>
            <a:r>
              <a:rPr dirty="0"/>
              <a:t> </a:t>
            </a:r>
            <a:r>
              <a:rPr dirty="0" err="1"/>
              <a:t>segura</a:t>
            </a:r>
            <a:r>
              <a:rPr dirty="0"/>
              <a:t> </a:t>
            </a:r>
            <a:r>
              <a:rPr dirty="0" err="1"/>
              <a:t>en</a:t>
            </a:r>
            <a:r>
              <a:rPr dirty="0"/>
              <a:t> la comunidad con la </a:t>
            </a:r>
            <a:r>
              <a:rPr dirty="0" err="1"/>
              <a:t>ayuda</a:t>
            </a:r>
            <a:r>
              <a:rPr dirty="0"/>
              <a:t> de </a:t>
            </a:r>
            <a:r>
              <a:rPr dirty="0" err="1"/>
              <a:t>los</a:t>
            </a:r>
            <a:r>
              <a:rPr dirty="0"/>
              <a:t> </a:t>
            </a:r>
            <a:r>
              <a:rPr dirty="0" err="1"/>
              <a:t>servicios</a:t>
            </a:r>
            <a:r>
              <a:rPr dirty="0"/>
              <a:t> de PACE.</a:t>
            </a:r>
          </a:p>
          <a:p>
            <a:pPr marL="0" indent="0">
              <a:spcBef>
                <a:spcPts val="0"/>
              </a:spcBef>
              <a:spcAft>
                <a:spcPts val="600"/>
              </a:spcAft>
              <a:buNone/>
              <a:defRPr>
                <a:latin typeface="Arial" panose="020B0604020202020204" pitchFamily="34" charset="0"/>
                <a:cs typeface="Arial" panose="020B0604020202020204" pitchFamily="34" charset="0"/>
              </a:defRPr>
            </a:pPr>
            <a:r>
              <a:rPr dirty="0"/>
              <a:t>Las </a:t>
            </a:r>
            <a:r>
              <a:rPr dirty="0" err="1"/>
              <a:t>organizaciones</a:t>
            </a:r>
            <a:r>
              <a:rPr dirty="0"/>
              <a:t> de PACE </a:t>
            </a:r>
            <a:r>
              <a:rPr dirty="0" err="1"/>
              <a:t>pueden</a:t>
            </a:r>
            <a:r>
              <a:rPr dirty="0"/>
              <a:t> </a:t>
            </a:r>
            <a:r>
              <a:rPr dirty="0" err="1"/>
              <a:t>brindar</a:t>
            </a:r>
            <a:r>
              <a:rPr dirty="0"/>
              <a:t> </a:t>
            </a:r>
            <a:r>
              <a:rPr dirty="0" err="1"/>
              <a:t>atención</a:t>
            </a:r>
            <a:r>
              <a:rPr dirty="0"/>
              <a:t> y </a:t>
            </a:r>
            <a:r>
              <a:rPr dirty="0" err="1"/>
              <a:t>servicios</a:t>
            </a:r>
            <a:r>
              <a:rPr dirty="0"/>
              <a:t> </a:t>
            </a:r>
            <a:r>
              <a:rPr dirty="0" err="1"/>
              <a:t>en</a:t>
            </a:r>
            <a:r>
              <a:rPr dirty="0"/>
              <a:t> </a:t>
            </a:r>
            <a:r>
              <a:rPr dirty="0" err="1"/>
              <a:t>el</a:t>
            </a:r>
            <a:r>
              <a:rPr dirty="0"/>
              <a:t> </a:t>
            </a:r>
            <a:r>
              <a:rPr dirty="0" err="1"/>
              <a:t>centro</a:t>
            </a:r>
            <a:r>
              <a:rPr dirty="0"/>
              <a:t> de PACE, </a:t>
            </a:r>
            <a:r>
              <a:rPr dirty="0" err="1"/>
              <a:t>en</a:t>
            </a:r>
            <a:r>
              <a:rPr dirty="0"/>
              <a:t> </a:t>
            </a:r>
            <a:r>
              <a:rPr dirty="0" err="1"/>
              <a:t>su</a:t>
            </a:r>
            <a:r>
              <a:rPr dirty="0"/>
              <a:t> </a:t>
            </a:r>
            <a:r>
              <a:rPr dirty="0" err="1"/>
              <a:t>hogar</a:t>
            </a:r>
            <a:r>
              <a:rPr dirty="0"/>
              <a:t> y </a:t>
            </a:r>
            <a:r>
              <a:rPr dirty="0" err="1"/>
              <a:t>en</a:t>
            </a:r>
            <a:r>
              <a:rPr dirty="0"/>
              <a:t> </a:t>
            </a:r>
            <a:r>
              <a:rPr dirty="0" err="1"/>
              <a:t>centros</a:t>
            </a:r>
            <a:r>
              <a:rPr dirty="0"/>
              <a:t> de </a:t>
            </a:r>
            <a:r>
              <a:rPr dirty="0" err="1"/>
              <a:t>internación</a:t>
            </a:r>
            <a:r>
              <a:rPr dirty="0"/>
              <a:t> (</a:t>
            </a:r>
            <a:r>
              <a:rPr dirty="0" err="1"/>
              <a:t>como</a:t>
            </a:r>
            <a:r>
              <a:rPr dirty="0"/>
              <a:t> </a:t>
            </a:r>
            <a:r>
              <a:rPr dirty="0" err="1"/>
              <a:t>hogares</a:t>
            </a:r>
            <a:r>
              <a:rPr dirty="0"/>
              <a:t> para personas </a:t>
            </a:r>
            <a:r>
              <a:rPr dirty="0" err="1"/>
              <a:t>mayores</a:t>
            </a:r>
            <a:r>
              <a:rPr dirty="0"/>
              <a:t>). </a:t>
            </a:r>
          </a:p>
          <a:p>
            <a:pPr marL="0" indent="0">
              <a:spcBef>
                <a:spcPts val="0"/>
              </a:spcBef>
              <a:spcAft>
                <a:spcPts val="600"/>
              </a:spcAft>
              <a:buNone/>
              <a:defRPr>
                <a:latin typeface="Arial" panose="020B0604020202020204" pitchFamily="34" charset="0"/>
                <a:cs typeface="Arial" panose="020B0604020202020204" pitchFamily="34" charset="0"/>
              </a:defRPr>
            </a:pPr>
            <a:r>
              <a:rPr dirty="0"/>
              <a:t>Los </a:t>
            </a:r>
            <a:r>
              <a:rPr dirty="0" err="1"/>
              <a:t>centros</a:t>
            </a:r>
            <a:r>
              <a:rPr dirty="0"/>
              <a:t> de PACE </a:t>
            </a:r>
            <a:r>
              <a:rPr dirty="0" err="1"/>
              <a:t>deben</a:t>
            </a:r>
            <a:r>
              <a:rPr dirty="0"/>
              <a:t>: </a:t>
            </a:r>
          </a:p>
          <a:p>
            <a:pPr>
              <a:spcBef>
                <a:spcPts val="0"/>
              </a:spcBef>
              <a:spcAft>
                <a:spcPts val="600"/>
              </a:spcAft>
              <a:defRPr>
                <a:latin typeface="Arial" panose="020B0604020202020204" pitchFamily="34" charset="0"/>
                <a:cs typeface="Arial" panose="020B0604020202020204" pitchFamily="34" charset="0"/>
              </a:defRPr>
            </a:pPr>
            <a:r>
              <a:rPr dirty="0" err="1"/>
              <a:t>Cumplir</a:t>
            </a:r>
            <a:r>
              <a:rPr dirty="0"/>
              <a:t> con </a:t>
            </a:r>
            <a:r>
              <a:rPr dirty="0" err="1"/>
              <a:t>los</a:t>
            </a:r>
            <a:r>
              <a:rPr dirty="0"/>
              <a:t> </a:t>
            </a:r>
            <a:r>
              <a:rPr dirty="0" err="1"/>
              <a:t>requisitos</a:t>
            </a:r>
            <a:r>
              <a:rPr dirty="0"/>
              <a:t> de </a:t>
            </a:r>
            <a:r>
              <a:rPr dirty="0" err="1"/>
              <a:t>seguridad</a:t>
            </a:r>
            <a:r>
              <a:rPr dirty="0"/>
              <a:t> </a:t>
            </a:r>
            <a:r>
              <a:rPr dirty="0" err="1"/>
              <a:t>estatales</a:t>
            </a:r>
            <a:r>
              <a:rPr dirty="0"/>
              <a:t> y federales </a:t>
            </a:r>
          </a:p>
          <a:p>
            <a:pPr>
              <a:spcBef>
                <a:spcPts val="0"/>
              </a:spcBef>
              <a:spcAft>
                <a:spcPts val="600"/>
              </a:spcAft>
              <a:defRPr>
                <a:latin typeface="Arial" panose="020B0604020202020204" pitchFamily="34" charset="0"/>
                <a:cs typeface="Arial" panose="020B0604020202020204" pitchFamily="34" charset="0"/>
              </a:defRPr>
            </a:pPr>
            <a:r>
              <a:rPr dirty="0" err="1"/>
              <a:t>Incluir</a:t>
            </a:r>
            <a:r>
              <a:rPr dirty="0"/>
              <a:t> </a:t>
            </a:r>
            <a:r>
              <a:rPr dirty="0" err="1"/>
              <a:t>programas</a:t>
            </a:r>
            <a:r>
              <a:rPr dirty="0"/>
              <a:t> </a:t>
            </a:r>
            <a:r>
              <a:rPr dirty="0" err="1"/>
              <a:t>diurnos</a:t>
            </a:r>
            <a:r>
              <a:rPr dirty="0"/>
              <a:t> para </a:t>
            </a:r>
            <a:r>
              <a:rPr dirty="0" err="1"/>
              <a:t>adultos</a:t>
            </a:r>
            <a:r>
              <a:rPr dirty="0"/>
              <a:t>, </a:t>
            </a:r>
            <a:r>
              <a:rPr dirty="0" err="1"/>
              <a:t>atención</a:t>
            </a:r>
            <a:r>
              <a:rPr dirty="0"/>
              <a:t> </a:t>
            </a:r>
            <a:r>
              <a:rPr dirty="0" err="1"/>
              <a:t>primaria</a:t>
            </a:r>
            <a:r>
              <a:rPr dirty="0"/>
              <a:t> de </a:t>
            </a:r>
            <a:r>
              <a:rPr dirty="0" err="1"/>
              <a:t>médicos</a:t>
            </a:r>
            <a:r>
              <a:rPr dirty="0"/>
              <a:t> y </a:t>
            </a:r>
            <a:r>
              <a:rPr dirty="0" err="1"/>
              <a:t>enfermeras</a:t>
            </a:r>
            <a:r>
              <a:rPr dirty="0"/>
              <a:t>, </a:t>
            </a:r>
            <a:r>
              <a:rPr dirty="0" err="1"/>
              <a:t>actividades</a:t>
            </a:r>
            <a:r>
              <a:rPr dirty="0"/>
              <a:t> y </a:t>
            </a:r>
            <a:r>
              <a:rPr dirty="0" err="1"/>
              <a:t>centros</a:t>
            </a:r>
            <a:r>
              <a:rPr dirty="0"/>
              <a:t> de </a:t>
            </a:r>
            <a:r>
              <a:rPr dirty="0" err="1"/>
              <a:t>terapia</a:t>
            </a:r>
            <a:r>
              <a:rPr dirty="0"/>
              <a:t> </a:t>
            </a:r>
            <a:r>
              <a:rPr dirty="0" err="1"/>
              <a:t>ocupacional</a:t>
            </a:r>
            <a:r>
              <a:rPr dirty="0"/>
              <a:t> y </a:t>
            </a:r>
            <a:r>
              <a:rPr dirty="0" err="1"/>
              <a:t>física</a:t>
            </a:r>
            <a:r>
              <a:rPr dirty="0"/>
              <a:t> </a:t>
            </a:r>
          </a:p>
          <a:p>
            <a:pPr marL="0" indent="0">
              <a:spcBef>
                <a:spcPts val="0"/>
              </a:spcBef>
              <a:spcAft>
                <a:spcPts val="600"/>
              </a:spcAft>
              <a:buNone/>
              <a:defRPr>
                <a:latin typeface="Arial" panose="020B0604020202020204" pitchFamily="34" charset="0"/>
                <a:cs typeface="Arial" panose="020B0604020202020204" pitchFamily="34" charset="0"/>
              </a:defRPr>
            </a:pPr>
            <a:r>
              <a:rPr dirty="0"/>
              <a:t>En un </a:t>
            </a:r>
            <a:r>
              <a:rPr dirty="0" err="1"/>
              <a:t>centro</a:t>
            </a:r>
            <a:r>
              <a:rPr dirty="0"/>
              <a:t> de PACE, </a:t>
            </a:r>
            <a:r>
              <a:rPr dirty="0" err="1"/>
              <a:t>recibirá</a:t>
            </a:r>
            <a:r>
              <a:rPr dirty="0"/>
              <a:t> </a:t>
            </a:r>
            <a:r>
              <a:rPr dirty="0" err="1"/>
              <a:t>atención</a:t>
            </a:r>
            <a:r>
              <a:rPr dirty="0"/>
              <a:t> de </a:t>
            </a:r>
            <a:r>
              <a:rPr dirty="0" err="1"/>
              <a:t>empleados</a:t>
            </a:r>
            <a:r>
              <a:rPr dirty="0"/>
              <a:t> o </a:t>
            </a:r>
            <a:r>
              <a:rPr dirty="0" err="1"/>
              <a:t>contratistas</a:t>
            </a:r>
            <a:r>
              <a:rPr dirty="0"/>
              <a:t> de la </a:t>
            </a:r>
            <a:r>
              <a:rPr dirty="0" err="1"/>
              <a:t>organización</a:t>
            </a:r>
            <a:r>
              <a:rPr dirty="0"/>
              <a:t> de PACE. Las </a:t>
            </a:r>
            <a:r>
              <a:rPr dirty="0" err="1"/>
              <a:t>organizaciones</a:t>
            </a:r>
            <a:r>
              <a:rPr dirty="0"/>
              <a:t> de PACE también </a:t>
            </a:r>
            <a:r>
              <a:rPr dirty="0" err="1"/>
              <a:t>tienen</a:t>
            </a:r>
            <a:r>
              <a:rPr dirty="0"/>
              <a:t> </a:t>
            </a:r>
            <a:r>
              <a:rPr dirty="0" err="1"/>
              <a:t>contratos</a:t>
            </a:r>
            <a:r>
              <a:rPr dirty="0"/>
              <a:t> con </a:t>
            </a:r>
            <a:r>
              <a:rPr dirty="0" err="1"/>
              <a:t>muchos</a:t>
            </a:r>
            <a:r>
              <a:rPr dirty="0"/>
              <a:t> </a:t>
            </a:r>
            <a:r>
              <a:rPr dirty="0" err="1"/>
              <a:t>especialistas</a:t>
            </a:r>
            <a:r>
              <a:rPr dirty="0"/>
              <a:t> y </a:t>
            </a:r>
            <a:r>
              <a:rPr dirty="0" err="1"/>
              <a:t>otros</a:t>
            </a:r>
            <a:r>
              <a:rPr dirty="0"/>
              <a:t> </a:t>
            </a:r>
            <a:r>
              <a:rPr dirty="0" err="1"/>
              <a:t>proveedores</a:t>
            </a:r>
            <a:r>
              <a:rPr dirty="0"/>
              <a:t> de la comunidad para </a:t>
            </a:r>
            <a:r>
              <a:rPr dirty="0" err="1"/>
              <a:t>asegurarse</a:t>
            </a:r>
            <a:r>
              <a:rPr dirty="0"/>
              <a:t> de </a:t>
            </a:r>
            <a:r>
              <a:rPr dirty="0" err="1"/>
              <a:t>que</a:t>
            </a:r>
            <a:r>
              <a:rPr dirty="0"/>
              <a:t> </a:t>
            </a:r>
            <a:r>
              <a:rPr dirty="0" err="1"/>
              <a:t>reciba</a:t>
            </a:r>
            <a:r>
              <a:rPr dirty="0"/>
              <a:t> la </a:t>
            </a:r>
            <a:r>
              <a:rPr dirty="0" err="1"/>
              <a:t>atención</a:t>
            </a:r>
            <a:r>
              <a:rPr dirty="0"/>
              <a:t> </a:t>
            </a:r>
            <a:r>
              <a:rPr dirty="0" err="1"/>
              <a:t>que</a:t>
            </a:r>
            <a:r>
              <a:rPr dirty="0"/>
              <a:t> </a:t>
            </a:r>
            <a:r>
              <a:rPr dirty="0" err="1"/>
              <a:t>necesita</a:t>
            </a:r>
            <a:r>
              <a:rPr dirty="0"/>
              <a:t>.</a:t>
            </a:r>
          </a:p>
        </p:txBody>
      </p:sp>
    </p:spTree>
    <p:extLst>
      <p:ext uri="{BB962C8B-B14F-4D97-AF65-F5344CB8AC3E}">
        <p14:creationId xmlns:p14="http://schemas.microsoft.com/office/powerpoint/2010/main" val="829927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729445"/>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119149" indent="-119149">
              <a:spcBef>
                <a:spcPts val="0"/>
              </a:spcBef>
              <a:spcAft>
                <a:spcPts val="600"/>
              </a:spcAft>
              <a:defRPr>
                <a:latin typeface="Arial" panose="020B0604020202020204" pitchFamily="34" charset="0"/>
                <a:cs typeface="Arial" panose="020B0604020202020204" pitchFamily="34" charset="0"/>
              </a:defRPr>
            </a:pPr>
            <a:r>
              <a:rPr b="1" dirty="0"/>
              <a:t>PACE </a:t>
            </a:r>
            <a:r>
              <a:rPr b="1" dirty="0" err="1"/>
              <a:t>cubre</a:t>
            </a:r>
            <a:r>
              <a:rPr b="1" dirty="0"/>
              <a:t> </a:t>
            </a:r>
            <a:r>
              <a:rPr b="1" dirty="0" err="1"/>
              <a:t>toda</a:t>
            </a:r>
            <a:r>
              <a:rPr b="1" dirty="0"/>
              <a:t> la </a:t>
            </a:r>
            <a:r>
              <a:rPr b="1" dirty="0" err="1"/>
              <a:t>atención</a:t>
            </a:r>
            <a:r>
              <a:rPr b="1" dirty="0"/>
              <a:t> y </a:t>
            </a:r>
            <a:r>
              <a:rPr b="1" dirty="0" err="1"/>
              <a:t>los</a:t>
            </a:r>
            <a:r>
              <a:rPr b="1" dirty="0"/>
              <a:t> </a:t>
            </a:r>
            <a:r>
              <a:rPr b="1" dirty="0" err="1"/>
              <a:t>servicios</a:t>
            </a:r>
            <a:r>
              <a:rPr b="1" dirty="0"/>
              <a:t> </a:t>
            </a:r>
            <a:r>
              <a:rPr b="1" dirty="0" err="1"/>
              <a:t>cubiertos</a:t>
            </a:r>
            <a:r>
              <a:rPr b="1" dirty="0"/>
              <a:t> </a:t>
            </a:r>
            <a:r>
              <a:rPr b="1" dirty="0" err="1"/>
              <a:t>por</a:t>
            </a:r>
            <a:r>
              <a:rPr b="1" dirty="0"/>
              <a:t> Medicare y Medicaid, </a:t>
            </a:r>
            <a:r>
              <a:rPr dirty="0"/>
              <a:t>y </a:t>
            </a:r>
            <a:r>
              <a:rPr dirty="0" err="1"/>
              <a:t>otros</a:t>
            </a:r>
            <a:r>
              <a:rPr dirty="0"/>
              <a:t> </a:t>
            </a:r>
            <a:r>
              <a:rPr dirty="0" err="1"/>
              <a:t>servicios</a:t>
            </a:r>
            <a:r>
              <a:rPr dirty="0"/>
              <a:t> </a:t>
            </a:r>
            <a:r>
              <a:rPr dirty="0" err="1"/>
              <a:t>que</a:t>
            </a:r>
            <a:r>
              <a:rPr dirty="0"/>
              <a:t> </a:t>
            </a:r>
            <a:r>
              <a:rPr dirty="0" err="1"/>
              <a:t>el</a:t>
            </a:r>
            <a:r>
              <a:rPr dirty="0"/>
              <a:t> </a:t>
            </a:r>
            <a:r>
              <a:rPr dirty="0" err="1"/>
              <a:t>equipo</a:t>
            </a:r>
            <a:r>
              <a:rPr dirty="0"/>
              <a:t> de </a:t>
            </a:r>
            <a:r>
              <a:rPr dirty="0" err="1"/>
              <a:t>profesionales</a:t>
            </a:r>
            <a:r>
              <a:rPr dirty="0"/>
              <a:t> de la </a:t>
            </a:r>
            <a:r>
              <a:rPr dirty="0" err="1"/>
              <a:t>salud</a:t>
            </a:r>
            <a:r>
              <a:rPr dirty="0"/>
              <a:t> de PACE decide </a:t>
            </a:r>
            <a:r>
              <a:rPr dirty="0" err="1"/>
              <a:t>que</a:t>
            </a:r>
            <a:r>
              <a:rPr dirty="0"/>
              <a:t> son </a:t>
            </a:r>
            <a:r>
              <a:rPr dirty="0" err="1"/>
              <a:t>necesarios</a:t>
            </a:r>
            <a:r>
              <a:rPr dirty="0"/>
              <a:t> para </a:t>
            </a:r>
            <a:r>
              <a:rPr dirty="0" err="1"/>
              <a:t>mejorar</a:t>
            </a:r>
            <a:r>
              <a:rPr dirty="0"/>
              <a:t> y </a:t>
            </a:r>
            <a:r>
              <a:rPr dirty="0" err="1"/>
              <a:t>mantener</a:t>
            </a:r>
            <a:r>
              <a:rPr dirty="0"/>
              <a:t> </a:t>
            </a:r>
            <a:r>
              <a:rPr dirty="0" err="1"/>
              <a:t>su</a:t>
            </a:r>
            <a:r>
              <a:rPr dirty="0"/>
              <a:t> </a:t>
            </a:r>
            <a:r>
              <a:rPr dirty="0" err="1"/>
              <a:t>salud</a:t>
            </a:r>
            <a:r>
              <a:rPr dirty="0"/>
              <a:t>. Esto </a:t>
            </a:r>
            <a:r>
              <a:rPr dirty="0" err="1"/>
              <a:t>incluye</a:t>
            </a:r>
            <a:r>
              <a:rPr dirty="0"/>
              <a:t> </a:t>
            </a:r>
            <a:r>
              <a:rPr dirty="0" err="1"/>
              <a:t>medicamentos</a:t>
            </a:r>
            <a:r>
              <a:rPr dirty="0"/>
              <a:t> y </a:t>
            </a:r>
            <a:r>
              <a:rPr dirty="0" err="1"/>
              <a:t>cualquier</a:t>
            </a:r>
            <a:r>
              <a:rPr dirty="0"/>
              <a:t> </a:t>
            </a:r>
            <a:r>
              <a:rPr dirty="0" err="1"/>
              <a:t>otra</a:t>
            </a:r>
            <a:r>
              <a:rPr dirty="0"/>
              <a:t> </a:t>
            </a:r>
            <a:r>
              <a:rPr dirty="0" err="1"/>
              <a:t>atención</a:t>
            </a:r>
            <a:r>
              <a:rPr dirty="0"/>
              <a:t> </a:t>
            </a:r>
            <a:r>
              <a:rPr dirty="0" err="1"/>
              <a:t>médicamente</a:t>
            </a:r>
            <a:r>
              <a:rPr dirty="0"/>
              <a:t> </a:t>
            </a:r>
            <a:r>
              <a:rPr dirty="0" err="1"/>
              <a:t>necesaria</a:t>
            </a:r>
            <a:r>
              <a:rPr dirty="0"/>
              <a:t>, </a:t>
            </a:r>
            <a:r>
              <a:rPr dirty="0" err="1"/>
              <a:t>como</a:t>
            </a:r>
            <a:r>
              <a:rPr dirty="0"/>
              <a:t> visitas al </a:t>
            </a:r>
            <a:r>
              <a:rPr dirty="0" err="1"/>
              <a:t>médico</a:t>
            </a:r>
            <a:r>
              <a:rPr dirty="0"/>
              <a:t> o al </a:t>
            </a:r>
            <a:r>
              <a:rPr dirty="0" err="1"/>
              <a:t>proveedor</a:t>
            </a:r>
            <a:r>
              <a:rPr dirty="0"/>
              <a:t> de </a:t>
            </a:r>
            <a:r>
              <a:rPr dirty="0" err="1"/>
              <a:t>atención</a:t>
            </a:r>
            <a:r>
              <a:rPr dirty="0"/>
              <a:t> </a:t>
            </a:r>
            <a:r>
              <a:rPr dirty="0" err="1"/>
              <a:t>médica</a:t>
            </a:r>
            <a:r>
              <a:rPr dirty="0"/>
              <a:t>, </a:t>
            </a:r>
            <a:r>
              <a:rPr dirty="0" err="1"/>
              <a:t>transporte</a:t>
            </a:r>
            <a:r>
              <a:rPr dirty="0"/>
              <a:t>, </a:t>
            </a:r>
            <a:r>
              <a:rPr dirty="0" err="1"/>
              <a:t>atención</a:t>
            </a:r>
            <a:r>
              <a:rPr dirty="0"/>
              <a:t> </a:t>
            </a:r>
            <a:r>
              <a:rPr lang="en-US" dirty="0" err="1"/>
              <a:t>en</a:t>
            </a:r>
            <a:r>
              <a:rPr lang="en-US" dirty="0"/>
              <a:t> </a:t>
            </a:r>
            <a:r>
              <a:rPr lang="en-US" dirty="0" err="1"/>
              <a:t>el</a:t>
            </a:r>
            <a:r>
              <a:rPr lang="en-US" dirty="0"/>
              <a:t> </a:t>
            </a:r>
            <a:r>
              <a:rPr lang="en-US" dirty="0" err="1"/>
              <a:t>hogar</a:t>
            </a:r>
            <a:r>
              <a:rPr dirty="0"/>
              <a:t>, visitas al hospital y estancias </a:t>
            </a:r>
            <a:r>
              <a:rPr dirty="0" err="1"/>
              <a:t>en</a:t>
            </a:r>
            <a:r>
              <a:rPr dirty="0"/>
              <a:t> un </a:t>
            </a:r>
            <a:r>
              <a:rPr dirty="0" err="1"/>
              <a:t>hogar</a:t>
            </a:r>
            <a:r>
              <a:rPr dirty="0"/>
              <a:t> para personas </a:t>
            </a:r>
            <a:r>
              <a:rPr dirty="0" err="1"/>
              <a:t>mayores</a:t>
            </a:r>
            <a:r>
              <a:rPr dirty="0"/>
              <a:t> </a:t>
            </a:r>
            <a:r>
              <a:rPr dirty="0" err="1"/>
              <a:t>cuando</a:t>
            </a:r>
            <a:r>
              <a:rPr dirty="0"/>
              <a:t> sea </a:t>
            </a:r>
            <a:r>
              <a:rPr dirty="0" err="1"/>
              <a:t>necesario</a:t>
            </a:r>
            <a:r>
              <a:rPr dirty="0"/>
              <a:t>.</a:t>
            </a:r>
          </a:p>
          <a:p>
            <a:pPr marL="119149" indent="-119149">
              <a:spcBef>
                <a:spcPts val="0"/>
              </a:spcBef>
              <a:spcAft>
                <a:spcPts val="600"/>
              </a:spcAft>
              <a:defRPr>
                <a:latin typeface="Arial" panose="020B0604020202020204" pitchFamily="34" charset="0"/>
                <a:cs typeface="Arial" panose="020B0604020202020204" pitchFamily="34" charset="0"/>
              </a:defRPr>
            </a:pPr>
            <a:r>
              <a:rPr b="1" dirty="0"/>
              <a:t>Si </a:t>
            </a:r>
            <a:r>
              <a:rPr b="1" dirty="0" err="1"/>
              <a:t>tiene</a:t>
            </a:r>
            <a:r>
              <a:rPr b="1" dirty="0"/>
              <a:t> Medicaid, </a:t>
            </a:r>
            <a:r>
              <a:rPr dirty="0"/>
              <a:t>no </a:t>
            </a:r>
            <a:r>
              <a:rPr dirty="0" err="1"/>
              <a:t>tendrá</a:t>
            </a:r>
            <a:r>
              <a:rPr dirty="0"/>
              <a:t> </a:t>
            </a:r>
            <a:r>
              <a:rPr dirty="0" err="1"/>
              <a:t>que</a:t>
            </a:r>
            <a:r>
              <a:rPr dirty="0"/>
              <a:t> </a:t>
            </a:r>
            <a:r>
              <a:rPr dirty="0" err="1"/>
              <a:t>pagar</a:t>
            </a:r>
            <a:r>
              <a:rPr dirty="0"/>
              <a:t> </a:t>
            </a:r>
            <a:r>
              <a:rPr dirty="0" err="1"/>
              <a:t>una</a:t>
            </a:r>
            <a:r>
              <a:rPr dirty="0"/>
              <a:t> prima </a:t>
            </a:r>
            <a:r>
              <a:rPr dirty="0" err="1"/>
              <a:t>mensual</a:t>
            </a:r>
            <a:r>
              <a:rPr dirty="0"/>
              <a:t> </a:t>
            </a:r>
            <a:r>
              <a:rPr dirty="0" err="1"/>
              <a:t>por</a:t>
            </a:r>
            <a:r>
              <a:rPr dirty="0"/>
              <a:t> la </a:t>
            </a:r>
            <a:r>
              <a:rPr dirty="0" err="1"/>
              <a:t>parte</a:t>
            </a:r>
            <a:r>
              <a:rPr dirty="0"/>
              <a:t> de </a:t>
            </a:r>
            <a:r>
              <a:rPr dirty="0" err="1"/>
              <a:t>atención</a:t>
            </a:r>
            <a:r>
              <a:rPr dirty="0"/>
              <a:t> a largo </a:t>
            </a:r>
            <a:r>
              <a:rPr dirty="0" err="1"/>
              <a:t>plazo</a:t>
            </a:r>
            <a:r>
              <a:rPr dirty="0"/>
              <a:t> del </a:t>
            </a:r>
            <a:r>
              <a:rPr dirty="0" err="1"/>
              <a:t>beneficio</a:t>
            </a:r>
            <a:r>
              <a:rPr dirty="0"/>
              <a:t> de PACE. Si </a:t>
            </a:r>
            <a:r>
              <a:rPr dirty="0" err="1"/>
              <a:t>tiene</a:t>
            </a:r>
            <a:r>
              <a:rPr dirty="0"/>
              <a:t> Medicare </a:t>
            </a:r>
            <a:r>
              <a:rPr dirty="0" err="1"/>
              <a:t>pero</a:t>
            </a:r>
            <a:r>
              <a:rPr dirty="0"/>
              <a:t> no Medicaid, se le </a:t>
            </a:r>
            <a:r>
              <a:rPr dirty="0" err="1"/>
              <a:t>cobrará</a:t>
            </a:r>
            <a:r>
              <a:rPr dirty="0"/>
              <a:t> </a:t>
            </a:r>
            <a:r>
              <a:rPr dirty="0" err="1"/>
              <a:t>una</a:t>
            </a:r>
            <a:r>
              <a:rPr dirty="0"/>
              <a:t> prima </a:t>
            </a:r>
            <a:r>
              <a:rPr dirty="0" err="1"/>
              <a:t>mensual</a:t>
            </a:r>
            <a:r>
              <a:rPr dirty="0"/>
              <a:t> para </a:t>
            </a:r>
            <a:r>
              <a:rPr dirty="0" err="1"/>
              <a:t>cubrir</a:t>
            </a:r>
            <a:r>
              <a:rPr dirty="0"/>
              <a:t> la </a:t>
            </a:r>
            <a:r>
              <a:rPr dirty="0" err="1"/>
              <a:t>parte</a:t>
            </a:r>
            <a:r>
              <a:rPr dirty="0"/>
              <a:t> de </a:t>
            </a:r>
            <a:r>
              <a:rPr dirty="0" err="1"/>
              <a:t>atención</a:t>
            </a:r>
            <a:r>
              <a:rPr dirty="0"/>
              <a:t> a largo </a:t>
            </a:r>
            <a:r>
              <a:rPr dirty="0" err="1"/>
              <a:t>plazo</a:t>
            </a:r>
            <a:r>
              <a:rPr dirty="0"/>
              <a:t> del </a:t>
            </a:r>
            <a:r>
              <a:rPr dirty="0" err="1"/>
              <a:t>beneficio</a:t>
            </a:r>
            <a:r>
              <a:rPr dirty="0"/>
              <a:t> de PACE y </a:t>
            </a:r>
            <a:r>
              <a:rPr dirty="0" err="1"/>
              <a:t>una</a:t>
            </a:r>
            <a:r>
              <a:rPr dirty="0"/>
              <a:t> prima </a:t>
            </a:r>
            <a:r>
              <a:rPr dirty="0" err="1"/>
              <a:t>por</a:t>
            </a:r>
            <a:r>
              <a:rPr dirty="0"/>
              <a:t> </a:t>
            </a:r>
            <a:r>
              <a:rPr dirty="0" err="1"/>
              <a:t>los</a:t>
            </a:r>
            <a:r>
              <a:rPr dirty="0"/>
              <a:t> </a:t>
            </a:r>
            <a:r>
              <a:rPr dirty="0" err="1"/>
              <a:t>medicamentos</a:t>
            </a:r>
            <a:r>
              <a:rPr dirty="0"/>
              <a:t> de la </a:t>
            </a:r>
            <a:r>
              <a:rPr dirty="0" err="1"/>
              <a:t>Parte</a:t>
            </a:r>
            <a:r>
              <a:rPr dirty="0"/>
              <a:t> D de Medicare. Sin embargo, </a:t>
            </a:r>
            <a:r>
              <a:rPr dirty="0" err="1"/>
              <a:t>en</a:t>
            </a:r>
            <a:r>
              <a:rPr dirty="0"/>
              <a:t> PACE, </a:t>
            </a:r>
            <a:r>
              <a:rPr dirty="0" err="1"/>
              <a:t>nunca</a:t>
            </a:r>
            <a:r>
              <a:rPr dirty="0"/>
              <a:t> hay un deducible </a:t>
            </a:r>
            <a:r>
              <a:rPr dirty="0" err="1"/>
              <a:t>ni</a:t>
            </a:r>
            <a:r>
              <a:rPr dirty="0"/>
              <a:t> un </a:t>
            </a:r>
            <a:r>
              <a:rPr dirty="0" err="1"/>
              <a:t>copago</a:t>
            </a:r>
            <a:r>
              <a:rPr dirty="0"/>
              <a:t> </a:t>
            </a:r>
            <a:r>
              <a:rPr dirty="0" err="1"/>
              <a:t>por</a:t>
            </a:r>
            <a:r>
              <a:rPr dirty="0"/>
              <a:t> </a:t>
            </a:r>
            <a:r>
              <a:rPr dirty="0" err="1"/>
              <a:t>ningún</a:t>
            </a:r>
            <a:r>
              <a:rPr dirty="0"/>
              <a:t> </a:t>
            </a:r>
            <a:r>
              <a:rPr dirty="0" err="1"/>
              <a:t>medicamento</a:t>
            </a:r>
            <a:r>
              <a:rPr dirty="0"/>
              <a:t> </a:t>
            </a:r>
            <a:r>
              <a:rPr dirty="0" err="1"/>
              <a:t>recetado</a:t>
            </a:r>
            <a:r>
              <a:rPr dirty="0"/>
              <a:t>, </a:t>
            </a:r>
            <a:r>
              <a:rPr dirty="0" err="1"/>
              <a:t>servicio</a:t>
            </a:r>
            <a:r>
              <a:rPr dirty="0"/>
              <a:t> o </a:t>
            </a:r>
            <a:r>
              <a:rPr dirty="0" err="1"/>
              <a:t>atención</a:t>
            </a:r>
            <a:r>
              <a:rPr dirty="0"/>
              <a:t> </a:t>
            </a:r>
            <a:r>
              <a:rPr dirty="0" err="1"/>
              <a:t>que</a:t>
            </a:r>
            <a:r>
              <a:rPr dirty="0"/>
              <a:t> </a:t>
            </a:r>
            <a:r>
              <a:rPr dirty="0" err="1"/>
              <a:t>apruebe</a:t>
            </a:r>
            <a:r>
              <a:rPr dirty="0"/>
              <a:t> </a:t>
            </a:r>
            <a:r>
              <a:rPr dirty="0" err="1"/>
              <a:t>el</a:t>
            </a:r>
            <a:r>
              <a:rPr dirty="0"/>
              <a:t> </a:t>
            </a:r>
            <a:r>
              <a:rPr dirty="0" err="1"/>
              <a:t>equipo</a:t>
            </a:r>
            <a:r>
              <a:rPr dirty="0"/>
              <a:t> de </a:t>
            </a:r>
            <a:r>
              <a:rPr dirty="0" err="1"/>
              <a:t>profesionales</a:t>
            </a:r>
            <a:r>
              <a:rPr dirty="0"/>
              <a:t> de </a:t>
            </a:r>
            <a:r>
              <a:rPr dirty="0" err="1"/>
              <a:t>atención</a:t>
            </a:r>
            <a:r>
              <a:rPr dirty="0"/>
              <a:t> </a:t>
            </a:r>
            <a:r>
              <a:rPr dirty="0" err="1"/>
              <a:t>médica</a:t>
            </a:r>
            <a:r>
              <a:rPr dirty="0"/>
              <a:t> de PACE.</a:t>
            </a:r>
          </a:p>
          <a:p>
            <a:pPr marL="119149" indent="-119149">
              <a:spcBef>
                <a:spcPts val="0"/>
              </a:spcBef>
              <a:spcAft>
                <a:spcPts val="600"/>
              </a:spcAft>
              <a:defRPr>
                <a:latin typeface="Arial" panose="020B0604020202020204" pitchFamily="34" charset="0"/>
                <a:cs typeface="Arial" panose="020B0604020202020204" pitchFamily="34" charset="0"/>
              </a:defRPr>
            </a:pPr>
            <a:r>
              <a:rPr dirty="0" err="1"/>
              <a:t>Visite</a:t>
            </a:r>
            <a:r>
              <a:rPr dirty="0"/>
              <a:t> </a:t>
            </a:r>
            <a:r>
              <a:rPr lang="en-US" u="sng" dirty="0"/>
              <a:t>https://www.medicare.gov/plan-compare/#/pace?lang=es&amp;year=2026 </a:t>
            </a:r>
            <a:r>
              <a:rPr dirty="0"/>
              <a:t>para </a:t>
            </a:r>
            <a:r>
              <a:rPr dirty="0" err="1"/>
              <a:t>averiguar</a:t>
            </a:r>
            <a:r>
              <a:rPr dirty="0"/>
              <a:t> </a:t>
            </a:r>
            <a:r>
              <a:rPr dirty="0" err="1"/>
              <a:t>si</a:t>
            </a:r>
            <a:r>
              <a:rPr dirty="0"/>
              <a:t> hay </a:t>
            </a:r>
            <a:r>
              <a:rPr dirty="0" err="1"/>
              <a:t>una</a:t>
            </a:r>
            <a:r>
              <a:rPr dirty="0"/>
              <a:t> </a:t>
            </a:r>
            <a:r>
              <a:rPr dirty="0" err="1"/>
              <a:t>organización</a:t>
            </a:r>
            <a:r>
              <a:rPr dirty="0"/>
              <a:t> de PACE </a:t>
            </a:r>
            <a:r>
              <a:rPr dirty="0" err="1"/>
              <a:t>que</a:t>
            </a:r>
            <a:r>
              <a:rPr dirty="0"/>
              <a:t> </a:t>
            </a:r>
            <a:r>
              <a:rPr dirty="0" err="1"/>
              <a:t>atiende</a:t>
            </a:r>
            <a:r>
              <a:rPr dirty="0"/>
              <a:t> a </a:t>
            </a:r>
            <a:r>
              <a:rPr dirty="0" err="1"/>
              <a:t>su</a:t>
            </a:r>
            <a:r>
              <a:rPr dirty="0"/>
              <a:t> comunidad.</a:t>
            </a:r>
          </a:p>
          <a:p>
            <a:pPr marL="119149" indent="-119149">
              <a:spcBef>
                <a:spcPts val="0"/>
              </a:spcBef>
              <a:spcAft>
                <a:spcPts val="600"/>
              </a:spcAft>
              <a:defRPr spc="-10">
                <a:effectLst/>
                <a:latin typeface="Arial" panose="020B0604020202020204" pitchFamily="34" charset="0"/>
                <a:ea typeface="Calibri" panose="020F0502020204030204" pitchFamily="34" charset="0"/>
                <a:cs typeface="Arial" panose="020B0604020202020204" pitchFamily="34" charset="0"/>
              </a:defRPr>
            </a:pPr>
            <a:r>
              <a:rPr dirty="0" err="1"/>
              <a:t>Visite</a:t>
            </a:r>
            <a:r>
              <a:rPr dirty="0"/>
              <a:t> </a:t>
            </a:r>
            <a:r>
              <a:rPr lang="en-US" u="sng" dirty="0">
                <a:solidFill>
                  <a:srgbClr val="0000FF"/>
                </a:solidFill>
              </a:rPr>
              <a:t>https://es.medicare.gov/health-drug-plans/health-plans/your-coverage-options/other-medicare-health-plans/PACE </a:t>
            </a:r>
            <a:r>
              <a:rPr dirty="0"/>
              <a:t>para </a:t>
            </a:r>
            <a:r>
              <a:rPr dirty="0" err="1"/>
              <a:t>obtener</a:t>
            </a:r>
            <a:r>
              <a:rPr dirty="0"/>
              <a:t> </a:t>
            </a:r>
            <a:r>
              <a:rPr dirty="0" err="1"/>
              <a:t>más</a:t>
            </a:r>
            <a:r>
              <a:rPr dirty="0"/>
              <a:t> </a:t>
            </a:r>
            <a:r>
              <a:rPr dirty="0" err="1"/>
              <a:t>información</a:t>
            </a:r>
            <a:r>
              <a:rPr dirty="0"/>
              <a:t> </a:t>
            </a:r>
            <a:r>
              <a:rPr dirty="0" err="1"/>
              <a:t>sobre</a:t>
            </a:r>
            <a:r>
              <a:rPr dirty="0"/>
              <a:t> PACE.</a:t>
            </a:r>
            <a:endParaRPr dirty="0">
              <a:latin typeface="Arial" panose="020B0604020202020204" pitchFamily="34" charset="0"/>
              <a:cs typeface="Arial" panose="020B0604020202020204" pitchFamily="34" charset="0"/>
            </a:endParaRPr>
          </a:p>
          <a:p>
            <a:pPr marL="0" indent="0">
              <a:spcBef>
                <a:spcPts val="0"/>
              </a:spcBef>
              <a:spcAft>
                <a:spcPts val="600"/>
              </a:spcAft>
              <a:buNone/>
            </a:pPr>
            <a:endParaRPr dirty="0">
              <a:latin typeface="Arial" panose="020B0604020202020204" pitchFamily="34" charset="0"/>
              <a:cs typeface="Arial" panose="020B0604020202020204" pitchFamily="34" charset="0"/>
            </a:endParaRPr>
          </a:p>
          <a:p>
            <a:pPr marL="0" indent="0">
              <a:spcBef>
                <a:spcPts val="0"/>
              </a:spcBef>
              <a:spcAft>
                <a:spcPts val="600"/>
              </a:spcAft>
              <a:buNone/>
            </a:pP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89662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77194"/>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err="1"/>
              <a:t>Notas</a:t>
            </a:r>
            <a:r>
              <a:t> del </a:t>
            </a:r>
            <a:r>
              <a:rPr err="1"/>
              <a:t>presentador</a:t>
            </a:r>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El Tema 6 </a:t>
            </a:r>
            <a:r>
              <a:rPr err="1"/>
              <a:t>repasa</a:t>
            </a:r>
            <a:r>
              <a:t> </a:t>
            </a:r>
            <a:r>
              <a:rPr err="1"/>
              <a:t>opciones</a:t>
            </a:r>
            <a:r>
              <a:t> para personas con </a:t>
            </a:r>
            <a:r>
              <a:rPr err="1"/>
              <a:t>ingresos</a:t>
            </a:r>
            <a:r>
              <a:t> y </a:t>
            </a:r>
            <a:r>
              <a:rPr err="1"/>
              <a:t>recursos</a:t>
            </a:r>
            <a:r>
              <a:t> </a:t>
            </a:r>
            <a:r>
              <a:rPr err="1"/>
              <a:t>limitados</a:t>
            </a:r>
            <a:r>
              <a:t>, </a:t>
            </a:r>
            <a:r>
              <a:rPr err="1"/>
              <a:t>como</a:t>
            </a:r>
            <a:r>
              <a:t> </a:t>
            </a:r>
            <a:r>
              <a:rPr err="1"/>
              <a:t>los</a:t>
            </a:r>
            <a:r>
              <a:t> </a:t>
            </a:r>
            <a:r>
              <a:rPr err="1"/>
              <a:t>programas</a:t>
            </a:r>
            <a:r>
              <a:t> de </a:t>
            </a:r>
            <a:r>
              <a:rPr err="1"/>
              <a:t>ahorros</a:t>
            </a:r>
            <a:r>
              <a:t> de Medicare, la </a:t>
            </a:r>
            <a:r>
              <a:rPr err="1"/>
              <a:t>ayuda</a:t>
            </a:r>
            <a:r>
              <a:t> </a:t>
            </a:r>
            <a:r>
              <a:rPr err="1"/>
              <a:t>adicional</a:t>
            </a:r>
            <a:r>
              <a:t>, Medicaid y </a:t>
            </a:r>
            <a:r>
              <a:rPr err="1"/>
              <a:t>el</a:t>
            </a:r>
            <a:r>
              <a:t> </a:t>
            </a:r>
            <a:r>
              <a:rPr err="1"/>
              <a:t>Programa</a:t>
            </a:r>
            <a:r>
              <a:t> de Seguro Médico para </a:t>
            </a:r>
            <a:r>
              <a:rPr err="1"/>
              <a:t>Niños</a:t>
            </a:r>
            <a:r>
              <a:t> (CHIP).</a:t>
            </a:r>
          </a:p>
          <a:p>
            <a:pPr marL="0" indent="0">
              <a:spcBef>
                <a:spcPts val="0"/>
              </a:spcBef>
              <a:spcAft>
                <a:spcPts val="600"/>
              </a:spcAft>
              <a:buNone/>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85535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85903"/>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err="1"/>
              <a:t>Notas</a:t>
            </a:r>
            <a:r>
              <a:t> del </a:t>
            </a:r>
            <a:r>
              <a:rPr err="1"/>
              <a:t>presentador</a:t>
            </a:r>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Al final de </a:t>
            </a:r>
            <a:r>
              <a:rPr err="1"/>
              <a:t>este</a:t>
            </a:r>
            <a:r>
              <a:t> </a:t>
            </a:r>
            <a:r>
              <a:rPr err="1"/>
              <a:t>tema</a:t>
            </a:r>
            <a:r>
              <a:t>, </a:t>
            </a:r>
            <a:r>
              <a:rPr err="1"/>
              <a:t>podrá</a:t>
            </a:r>
            <a:r>
              <a:t>:</a:t>
            </a:r>
          </a:p>
          <a:p>
            <a:pPr marL="125834" indent="-125834"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err="1"/>
              <a:t>Explicar</a:t>
            </a:r>
            <a:r>
              <a:t> </a:t>
            </a:r>
            <a:r>
              <a:rPr err="1"/>
              <a:t>los</a:t>
            </a:r>
            <a:r>
              <a:t> </a:t>
            </a:r>
            <a:r>
              <a:rPr err="1"/>
              <a:t>programas</a:t>
            </a:r>
            <a:r>
              <a:t> de </a:t>
            </a:r>
            <a:r>
              <a:rPr err="1"/>
              <a:t>ahorros</a:t>
            </a:r>
            <a:r>
              <a:t> de Medicare y </a:t>
            </a:r>
            <a:r>
              <a:rPr err="1"/>
              <a:t>los</a:t>
            </a:r>
            <a:r>
              <a:t> </a:t>
            </a:r>
            <a:r>
              <a:rPr err="1"/>
              <a:t>requisitos</a:t>
            </a:r>
            <a:r>
              <a:t> federales </a:t>
            </a:r>
            <a:r>
              <a:rPr err="1"/>
              <a:t>mínimos</a:t>
            </a:r>
            <a:r>
              <a:t> de </a:t>
            </a:r>
            <a:r>
              <a:rPr err="1"/>
              <a:t>elegibilidad</a:t>
            </a:r>
            <a:endParaRPr/>
          </a:p>
          <a:p>
            <a:pPr marL="125834" indent="-125834"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err="1"/>
              <a:t>Explicar</a:t>
            </a:r>
            <a:r>
              <a:t> </a:t>
            </a:r>
            <a:r>
              <a:rPr err="1"/>
              <a:t>otros</a:t>
            </a:r>
            <a:r>
              <a:t> </a:t>
            </a:r>
            <a:r>
              <a:rPr err="1"/>
              <a:t>programas</a:t>
            </a:r>
            <a:r>
              <a:t> (</a:t>
            </a:r>
            <a:r>
              <a:rPr err="1"/>
              <a:t>ayuda</a:t>
            </a:r>
            <a:r>
              <a:t> </a:t>
            </a:r>
            <a:r>
              <a:rPr err="1"/>
              <a:t>adicional</a:t>
            </a:r>
            <a:r>
              <a:t>, Medicaid y </a:t>
            </a:r>
            <a:r>
              <a:rPr err="1"/>
              <a:t>el</a:t>
            </a:r>
            <a:r>
              <a:t> </a:t>
            </a:r>
            <a:r>
              <a:rPr err="1"/>
              <a:t>Programa</a:t>
            </a:r>
            <a:r>
              <a:t> de Seguro Médico para </a:t>
            </a:r>
            <a:r>
              <a:rPr err="1"/>
              <a:t>Niños</a:t>
            </a:r>
            <a:r>
              <a:t> [CHIP]) y </a:t>
            </a:r>
            <a:r>
              <a:rPr err="1"/>
              <a:t>quién</a:t>
            </a:r>
            <a:r>
              <a:t> </a:t>
            </a:r>
            <a:r>
              <a:rPr err="1"/>
              <a:t>califica</a:t>
            </a:r>
            <a:r>
              <a:t> para </a:t>
            </a:r>
            <a:r>
              <a:rPr err="1"/>
              <a:t>ellos</a:t>
            </a:r>
            <a:endParaRPr/>
          </a:p>
          <a:p>
            <a:pPr marL="0" indent="0">
              <a:spcBef>
                <a:spcPts val="0"/>
              </a:spcBef>
              <a:spcAft>
                <a:spcPts val="600"/>
              </a:spcAft>
              <a:buNone/>
            </a:pPr>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224274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399" y="3611087"/>
            <a:ext cx="5778501" cy="5477267"/>
          </a:xfrm>
        </p:spPr>
        <p:txBody>
          <a:bodyPr/>
          <a:lstStyle/>
          <a:p>
            <a:pPr marL="0" indent="0" defTabSz="966612">
              <a:spcBef>
                <a:spcPts val="0"/>
              </a:spcBef>
              <a:spcAft>
                <a:spcPts val="300"/>
              </a:spcAft>
              <a:buNone/>
              <a:defRPr sz="11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100" dirty="0">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sz="1100" b="1">
                <a:solidFill>
                  <a:prstClr val="black"/>
                </a:solidFill>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0"/>
              </a:spcBef>
              <a:spcAft>
                <a:spcPts val="300"/>
              </a:spcAft>
              <a:buNone/>
              <a:defRPr sz="1100">
                <a:solidFill>
                  <a:prstClr val="black"/>
                </a:solidFill>
                <a:latin typeface="Arial" panose="020B0604020202020204" pitchFamily="34" charset="0"/>
                <a:cs typeface="Arial" panose="020B0604020202020204" pitchFamily="34" charset="0"/>
              </a:defRPr>
            </a:pPr>
            <a:r>
              <a:rPr b="1" dirty="0"/>
              <a:t>Hay </a:t>
            </a:r>
            <a:r>
              <a:rPr b="1" dirty="0" err="1"/>
              <a:t>programas</a:t>
            </a:r>
            <a:r>
              <a:rPr b="1" dirty="0"/>
              <a:t> </a:t>
            </a:r>
            <a:r>
              <a:rPr b="1" dirty="0" err="1"/>
              <a:t>disponibles</a:t>
            </a:r>
            <a:r>
              <a:rPr b="1" dirty="0"/>
              <a:t> para </a:t>
            </a:r>
            <a:r>
              <a:rPr b="1" dirty="0" err="1"/>
              <a:t>ayudar</a:t>
            </a:r>
            <a:r>
              <a:rPr b="1" dirty="0"/>
              <a:t> a las personas con </a:t>
            </a:r>
            <a:r>
              <a:rPr b="1" dirty="0" err="1"/>
              <a:t>ingresos</a:t>
            </a:r>
            <a:r>
              <a:rPr b="1" dirty="0"/>
              <a:t> y </a:t>
            </a:r>
            <a:r>
              <a:rPr b="1" dirty="0" err="1"/>
              <a:t>recursos</a:t>
            </a:r>
            <a:r>
              <a:rPr b="1" dirty="0"/>
              <a:t> </a:t>
            </a:r>
            <a:r>
              <a:rPr b="1" dirty="0" err="1"/>
              <a:t>limitados</a:t>
            </a:r>
            <a:r>
              <a:rPr b="1" dirty="0"/>
              <a:t> a </a:t>
            </a:r>
            <a:r>
              <a:rPr b="1" dirty="0" err="1"/>
              <a:t>pagar</a:t>
            </a:r>
            <a:r>
              <a:rPr b="1" dirty="0"/>
              <a:t> sus </a:t>
            </a:r>
            <a:r>
              <a:rPr b="1" dirty="0" err="1"/>
              <a:t>costos</a:t>
            </a:r>
            <a:r>
              <a:rPr b="1" dirty="0"/>
              <a:t> de </a:t>
            </a:r>
            <a:r>
              <a:rPr b="1" dirty="0" err="1"/>
              <a:t>atención</a:t>
            </a:r>
            <a:r>
              <a:rPr b="1" dirty="0"/>
              <a:t> </a:t>
            </a:r>
            <a:r>
              <a:rPr b="1" dirty="0" err="1"/>
              <a:t>médica</a:t>
            </a:r>
            <a:r>
              <a:rPr b="1" dirty="0"/>
              <a:t> y/o </a:t>
            </a:r>
            <a:r>
              <a:rPr b="1" dirty="0" err="1"/>
              <a:t>medicamentos</a:t>
            </a:r>
            <a:r>
              <a:rPr b="1" dirty="0"/>
              <a:t>. </a:t>
            </a:r>
            <a:r>
              <a:rPr dirty="0" err="1"/>
              <a:t>Estos</a:t>
            </a:r>
            <a:r>
              <a:rPr dirty="0"/>
              <a:t> </a:t>
            </a:r>
            <a:r>
              <a:rPr dirty="0" err="1"/>
              <a:t>incluyen</a:t>
            </a:r>
            <a:r>
              <a:rPr dirty="0"/>
              <a:t> </a:t>
            </a:r>
            <a:r>
              <a:rPr dirty="0" err="1"/>
              <a:t>los</a:t>
            </a:r>
            <a:r>
              <a:rPr dirty="0"/>
              <a:t> </a:t>
            </a:r>
            <a:r>
              <a:rPr dirty="0" err="1"/>
              <a:t>programas</a:t>
            </a:r>
            <a:r>
              <a:rPr dirty="0"/>
              <a:t> de </a:t>
            </a:r>
            <a:r>
              <a:rPr dirty="0" err="1"/>
              <a:t>ahorros</a:t>
            </a:r>
            <a:r>
              <a:rPr dirty="0"/>
              <a:t> de Medicare, la </a:t>
            </a:r>
            <a:r>
              <a:rPr dirty="0" err="1"/>
              <a:t>ayuda</a:t>
            </a:r>
            <a:r>
              <a:rPr dirty="0"/>
              <a:t> </a:t>
            </a:r>
            <a:r>
              <a:rPr dirty="0" err="1"/>
              <a:t>adicional</a:t>
            </a:r>
            <a:r>
              <a:rPr dirty="0"/>
              <a:t>, Medicaid y </a:t>
            </a:r>
            <a:r>
              <a:rPr dirty="0" err="1"/>
              <a:t>el</a:t>
            </a:r>
            <a:r>
              <a:rPr dirty="0"/>
              <a:t> </a:t>
            </a:r>
            <a:r>
              <a:rPr dirty="0" err="1"/>
              <a:t>Programa</a:t>
            </a:r>
            <a:r>
              <a:rPr dirty="0"/>
              <a:t> de Seguro Médico para </a:t>
            </a:r>
            <a:r>
              <a:rPr dirty="0" err="1"/>
              <a:t>Niños</a:t>
            </a:r>
            <a:r>
              <a:rPr dirty="0"/>
              <a:t> (CHIP). Debe </a:t>
            </a:r>
            <a:r>
              <a:rPr dirty="0" err="1"/>
              <a:t>solicitar</a:t>
            </a:r>
            <a:r>
              <a:rPr dirty="0"/>
              <a:t> </a:t>
            </a:r>
            <a:r>
              <a:rPr dirty="0" err="1"/>
              <a:t>estos</a:t>
            </a:r>
            <a:r>
              <a:rPr dirty="0"/>
              <a:t> </a:t>
            </a:r>
            <a:r>
              <a:rPr dirty="0" err="1"/>
              <a:t>programas</a:t>
            </a:r>
            <a:r>
              <a:rPr dirty="0"/>
              <a:t> </a:t>
            </a:r>
            <a:r>
              <a:rPr dirty="0" err="1"/>
              <a:t>si</a:t>
            </a:r>
            <a:r>
              <a:rPr dirty="0"/>
              <a:t> </a:t>
            </a:r>
            <a:r>
              <a:rPr dirty="0" err="1"/>
              <a:t>tiene</a:t>
            </a:r>
            <a:r>
              <a:rPr dirty="0"/>
              <a:t> </a:t>
            </a:r>
            <a:r>
              <a:rPr dirty="0" err="1"/>
              <a:t>ingresos</a:t>
            </a:r>
            <a:r>
              <a:rPr dirty="0"/>
              <a:t> y </a:t>
            </a:r>
            <a:r>
              <a:rPr dirty="0" err="1"/>
              <a:t>recursos</a:t>
            </a:r>
            <a:r>
              <a:rPr dirty="0"/>
              <a:t> </a:t>
            </a:r>
            <a:r>
              <a:rPr dirty="0" err="1"/>
              <a:t>limitados</a:t>
            </a:r>
            <a:r>
              <a:rPr dirty="0"/>
              <a:t>, o </a:t>
            </a:r>
            <a:r>
              <a:rPr dirty="0" err="1"/>
              <a:t>si</a:t>
            </a:r>
            <a:r>
              <a:rPr dirty="0"/>
              <a:t> </a:t>
            </a:r>
            <a:r>
              <a:rPr dirty="0" err="1"/>
              <a:t>tiene</a:t>
            </a:r>
            <a:r>
              <a:rPr dirty="0"/>
              <a:t> </a:t>
            </a:r>
            <a:r>
              <a:rPr dirty="0" err="1"/>
              <a:t>gastos</a:t>
            </a:r>
            <a:r>
              <a:rPr dirty="0"/>
              <a:t> </a:t>
            </a:r>
            <a:r>
              <a:rPr dirty="0" err="1"/>
              <a:t>médicos</a:t>
            </a:r>
            <a:r>
              <a:rPr dirty="0"/>
              <a:t> </a:t>
            </a:r>
            <a:r>
              <a:rPr dirty="0" err="1"/>
              <a:t>que</a:t>
            </a:r>
            <a:r>
              <a:rPr dirty="0"/>
              <a:t> </a:t>
            </a:r>
            <a:r>
              <a:rPr dirty="0" err="1"/>
              <a:t>superan</a:t>
            </a:r>
            <a:r>
              <a:rPr dirty="0"/>
              <a:t> sus </a:t>
            </a:r>
            <a:r>
              <a:rPr dirty="0" err="1"/>
              <a:t>ingresos</a:t>
            </a:r>
            <a:r>
              <a:rPr dirty="0"/>
              <a:t> y </a:t>
            </a:r>
            <a:r>
              <a:rPr dirty="0" err="1"/>
              <a:t>recursos</a:t>
            </a:r>
            <a:r>
              <a:rPr dirty="0"/>
              <a:t> </a:t>
            </a:r>
            <a:r>
              <a:rPr dirty="0" err="1"/>
              <a:t>disponibles</a:t>
            </a:r>
            <a:r>
              <a:rPr dirty="0"/>
              <a:t>. </a:t>
            </a:r>
            <a:r>
              <a:rPr dirty="0" err="1"/>
              <a:t>Aunque</a:t>
            </a:r>
            <a:r>
              <a:rPr dirty="0"/>
              <a:t> no </a:t>
            </a:r>
            <a:r>
              <a:rPr dirty="0" err="1"/>
              <a:t>esté</a:t>
            </a:r>
            <a:r>
              <a:rPr dirty="0"/>
              <a:t> </a:t>
            </a:r>
            <a:r>
              <a:rPr dirty="0" err="1"/>
              <a:t>seguro</a:t>
            </a:r>
            <a:r>
              <a:rPr dirty="0"/>
              <a:t> de </a:t>
            </a:r>
            <a:r>
              <a:rPr dirty="0" err="1"/>
              <a:t>que</a:t>
            </a:r>
            <a:r>
              <a:rPr dirty="0"/>
              <a:t> </a:t>
            </a:r>
            <a:r>
              <a:rPr dirty="0" err="1"/>
              <a:t>reúne</a:t>
            </a:r>
            <a:r>
              <a:rPr dirty="0"/>
              <a:t> </a:t>
            </a:r>
            <a:r>
              <a:rPr dirty="0" err="1"/>
              <a:t>los</a:t>
            </a:r>
            <a:r>
              <a:rPr dirty="0"/>
              <a:t> </a:t>
            </a:r>
            <a:r>
              <a:rPr dirty="0" err="1"/>
              <a:t>requisitos</a:t>
            </a:r>
            <a:r>
              <a:rPr dirty="0"/>
              <a:t>, </a:t>
            </a:r>
            <a:r>
              <a:rPr dirty="0" err="1"/>
              <a:t>debe</a:t>
            </a:r>
            <a:r>
              <a:rPr dirty="0"/>
              <a:t> </a:t>
            </a:r>
            <a:r>
              <a:rPr dirty="0" err="1"/>
              <a:t>presentar</a:t>
            </a:r>
            <a:r>
              <a:rPr dirty="0"/>
              <a:t> la </a:t>
            </a:r>
            <a:r>
              <a:rPr dirty="0" err="1"/>
              <a:t>solicitud</a:t>
            </a:r>
            <a:r>
              <a:rPr dirty="0"/>
              <a:t>.</a:t>
            </a:r>
          </a:p>
          <a:p>
            <a:pPr marL="119149" indent="-119149">
              <a:spcBef>
                <a:spcPts val="0"/>
              </a:spcBef>
              <a:spcAft>
                <a:spcPts val="300"/>
              </a:spcAft>
              <a:defRPr sz="1100">
                <a:latin typeface="Arial" panose="020B0604020202020204" pitchFamily="34" charset="0"/>
                <a:cs typeface="Arial" panose="020B0604020202020204" pitchFamily="34" charset="0"/>
              </a:defRPr>
            </a:pPr>
            <a:r>
              <a:rPr b="1" dirty="0" err="1">
                <a:solidFill>
                  <a:prstClr val="black"/>
                </a:solidFill>
              </a:rPr>
              <a:t>Programas</a:t>
            </a:r>
            <a:r>
              <a:rPr b="1" dirty="0">
                <a:solidFill>
                  <a:prstClr val="black"/>
                </a:solidFill>
              </a:rPr>
              <a:t> de </a:t>
            </a:r>
            <a:r>
              <a:rPr b="1" dirty="0" err="1">
                <a:solidFill>
                  <a:prstClr val="black"/>
                </a:solidFill>
              </a:rPr>
              <a:t>ahorro</a:t>
            </a:r>
            <a:r>
              <a:rPr b="1" dirty="0">
                <a:solidFill>
                  <a:prstClr val="black"/>
                </a:solidFill>
              </a:rPr>
              <a:t> de Medicare</a:t>
            </a:r>
            <a:r>
              <a:rPr dirty="0">
                <a:solidFill>
                  <a:prstClr val="black"/>
                </a:solidFill>
              </a:rPr>
              <a:t>: </a:t>
            </a:r>
            <a:r>
              <a:rPr dirty="0" err="1">
                <a:solidFill>
                  <a:prstClr val="black"/>
                </a:solidFill>
              </a:rPr>
              <a:t>Estos</a:t>
            </a:r>
            <a:r>
              <a:rPr dirty="0">
                <a:solidFill>
                  <a:prstClr val="black"/>
                </a:solidFill>
              </a:rPr>
              <a:t> </a:t>
            </a:r>
            <a:r>
              <a:rPr dirty="0" err="1">
                <a:solidFill>
                  <a:prstClr val="black"/>
                </a:solidFill>
              </a:rPr>
              <a:t>programas</a:t>
            </a:r>
            <a:r>
              <a:rPr dirty="0">
                <a:solidFill>
                  <a:prstClr val="black"/>
                </a:solidFill>
              </a:rPr>
              <a:t> </a:t>
            </a:r>
            <a:r>
              <a:rPr dirty="0" err="1">
                <a:solidFill>
                  <a:prstClr val="black"/>
                </a:solidFill>
              </a:rPr>
              <a:t>estatales</a:t>
            </a:r>
            <a:r>
              <a:rPr dirty="0">
                <a:solidFill>
                  <a:prstClr val="black"/>
                </a:solidFill>
              </a:rPr>
              <a:t> </a:t>
            </a:r>
            <a:r>
              <a:rPr dirty="0" err="1">
                <a:solidFill>
                  <a:prstClr val="black"/>
                </a:solidFill>
              </a:rPr>
              <a:t>ayudan</a:t>
            </a:r>
            <a:r>
              <a:rPr dirty="0">
                <a:solidFill>
                  <a:prstClr val="black"/>
                </a:solidFill>
              </a:rPr>
              <a:t> a </a:t>
            </a:r>
            <a:r>
              <a:rPr dirty="0" err="1">
                <a:solidFill>
                  <a:prstClr val="black"/>
                </a:solidFill>
              </a:rPr>
              <a:t>pagar</a:t>
            </a:r>
            <a:r>
              <a:rPr dirty="0">
                <a:solidFill>
                  <a:prstClr val="black"/>
                </a:solidFill>
              </a:rPr>
              <a:t> sus </a:t>
            </a:r>
            <a:r>
              <a:rPr dirty="0" err="1">
                <a:solidFill>
                  <a:prstClr val="black"/>
                </a:solidFill>
              </a:rPr>
              <a:t>costos</a:t>
            </a:r>
            <a:r>
              <a:rPr dirty="0">
                <a:solidFill>
                  <a:prstClr val="black"/>
                </a:solidFill>
              </a:rPr>
              <a:t> de Medicare, </a:t>
            </a:r>
            <a:r>
              <a:rPr dirty="0" err="1">
                <a:solidFill>
                  <a:prstClr val="black"/>
                </a:solidFill>
              </a:rPr>
              <a:t>incluidas</a:t>
            </a:r>
            <a:r>
              <a:rPr dirty="0">
                <a:solidFill>
                  <a:prstClr val="black"/>
                </a:solidFill>
              </a:rPr>
              <a:t> las </a:t>
            </a:r>
            <a:r>
              <a:rPr dirty="0" err="1">
                <a:solidFill>
                  <a:prstClr val="black"/>
                </a:solidFill>
              </a:rPr>
              <a:t>primas</a:t>
            </a:r>
            <a:r>
              <a:rPr dirty="0">
                <a:solidFill>
                  <a:prstClr val="black"/>
                </a:solidFill>
              </a:rPr>
              <a:t> de Medicare, </a:t>
            </a:r>
            <a:r>
              <a:rPr dirty="0" err="1">
                <a:solidFill>
                  <a:prstClr val="black"/>
                </a:solidFill>
              </a:rPr>
              <a:t>los</a:t>
            </a:r>
            <a:r>
              <a:rPr dirty="0">
                <a:solidFill>
                  <a:prstClr val="black"/>
                </a:solidFill>
              </a:rPr>
              <a:t> </a:t>
            </a:r>
            <a:r>
              <a:rPr dirty="0" err="1">
                <a:solidFill>
                  <a:prstClr val="black"/>
                </a:solidFill>
              </a:rPr>
              <a:t>deducibles</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coseguro</a:t>
            </a:r>
            <a:r>
              <a:rPr dirty="0">
                <a:solidFill>
                  <a:prstClr val="black"/>
                </a:solidFill>
              </a:rPr>
              <a:t> y </a:t>
            </a:r>
            <a:r>
              <a:rPr dirty="0" err="1">
                <a:solidFill>
                  <a:prstClr val="black"/>
                </a:solidFill>
              </a:rPr>
              <a:t>los</a:t>
            </a:r>
            <a:r>
              <a:rPr dirty="0">
                <a:solidFill>
                  <a:prstClr val="black"/>
                </a:solidFill>
              </a:rPr>
              <a:t> </a:t>
            </a:r>
            <a:r>
              <a:rPr dirty="0" err="1">
                <a:solidFill>
                  <a:prstClr val="black"/>
                </a:solidFill>
              </a:rPr>
              <a:t>copagos</a:t>
            </a:r>
            <a:r>
              <a:rPr dirty="0">
                <a:solidFill>
                  <a:prstClr val="black"/>
                </a:solidFill>
              </a:rPr>
              <a:t>. A menudo </a:t>
            </a:r>
            <a:r>
              <a:rPr dirty="0" err="1">
                <a:solidFill>
                  <a:prstClr val="black"/>
                </a:solidFill>
              </a:rPr>
              <a:t>tienen</a:t>
            </a:r>
            <a:r>
              <a:rPr dirty="0">
                <a:solidFill>
                  <a:prstClr val="black"/>
                </a:solidFill>
              </a:rPr>
              <a:t> </a:t>
            </a:r>
            <a:r>
              <a:rPr dirty="0" err="1">
                <a:solidFill>
                  <a:prstClr val="black"/>
                </a:solidFill>
              </a:rPr>
              <a:t>pautas</a:t>
            </a:r>
            <a:r>
              <a:rPr dirty="0">
                <a:solidFill>
                  <a:prstClr val="black"/>
                </a:solidFill>
              </a:rPr>
              <a:t> de </a:t>
            </a:r>
            <a:r>
              <a:rPr dirty="0" err="1">
                <a:solidFill>
                  <a:prstClr val="black"/>
                </a:solidFill>
              </a:rPr>
              <a:t>ingresos</a:t>
            </a:r>
            <a:r>
              <a:rPr dirty="0">
                <a:solidFill>
                  <a:prstClr val="black"/>
                </a:solidFill>
              </a:rPr>
              <a:t> y </a:t>
            </a:r>
            <a:r>
              <a:rPr dirty="0" err="1">
                <a:solidFill>
                  <a:prstClr val="black"/>
                </a:solidFill>
              </a:rPr>
              <a:t>recursos</a:t>
            </a:r>
            <a:r>
              <a:rPr dirty="0">
                <a:solidFill>
                  <a:prstClr val="black"/>
                </a:solidFill>
              </a:rPr>
              <a:t> </a:t>
            </a:r>
            <a:r>
              <a:rPr dirty="0" err="1">
                <a:solidFill>
                  <a:prstClr val="black"/>
                </a:solidFill>
              </a:rPr>
              <a:t>más</a:t>
            </a:r>
            <a:r>
              <a:rPr dirty="0">
                <a:solidFill>
                  <a:prstClr val="black"/>
                </a:solidFill>
              </a:rPr>
              <a:t> </a:t>
            </a:r>
            <a:r>
              <a:rPr dirty="0" err="1">
                <a:solidFill>
                  <a:prstClr val="black"/>
                </a:solidFill>
              </a:rPr>
              <a:t>altas</a:t>
            </a:r>
            <a:r>
              <a:rPr dirty="0">
                <a:solidFill>
                  <a:prstClr val="black"/>
                </a:solidFill>
              </a:rPr>
              <a:t> </a:t>
            </a:r>
            <a:r>
              <a:rPr dirty="0" err="1">
                <a:solidFill>
                  <a:prstClr val="black"/>
                </a:solidFill>
              </a:rPr>
              <a:t>que</a:t>
            </a:r>
            <a:r>
              <a:rPr dirty="0">
                <a:solidFill>
                  <a:prstClr val="black"/>
                </a:solidFill>
              </a:rPr>
              <a:t> Medicaid </a:t>
            </a:r>
            <a:r>
              <a:rPr dirty="0" err="1">
                <a:solidFill>
                  <a:prstClr val="black"/>
                </a:solidFill>
              </a:rPr>
              <a:t>completo</a:t>
            </a:r>
            <a:r>
              <a:rPr dirty="0">
                <a:solidFill>
                  <a:prstClr val="black"/>
                </a:solidFill>
              </a:rPr>
              <a:t>.</a:t>
            </a:r>
            <a:r>
              <a:rPr lang="en-US" dirty="0">
                <a:solidFill>
                  <a:prstClr val="black"/>
                </a:solidFill>
              </a:rPr>
              <a:t> </a:t>
            </a:r>
            <a:r>
              <a:rPr dirty="0" err="1">
                <a:effectLst/>
                <a:ea typeface="Calibri" panose="020F0502020204030204" pitchFamily="34" charset="0"/>
              </a:rPr>
              <a:t>Llame</a:t>
            </a:r>
            <a:r>
              <a:rPr dirty="0">
                <a:effectLst/>
                <a:ea typeface="Calibri" panose="020F0502020204030204" pitchFamily="34" charset="0"/>
              </a:rPr>
              <a:t> a </a:t>
            </a:r>
            <a:r>
              <a:rPr dirty="0" err="1">
                <a:effectLst/>
                <a:ea typeface="Calibri" panose="020F0502020204030204" pitchFamily="34" charset="0"/>
              </a:rPr>
              <a:t>su</a:t>
            </a:r>
            <a:r>
              <a:rPr dirty="0">
                <a:effectLst/>
                <a:ea typeface="Calibri" panose="020F0502020204030204" pitchFamily="34" charset="0"/>
              </a:rPr>
              <a:t> </a:t>
            </a:r>
            <a:r>
              <a:rPr dirty="0" err="1">
                <a:effectLst/>
                <a:ea typeface="Calibri" panose="020F0502020204030204" pitchFamily="34" charset="0"/>
              </a:rPr>
              <a:t>oficina</a:t>
            </a:r>
            <a:r>
              <a:rPr dirty="0">
                <a:effectLst/>
                <a:ea typeface="Calibri" panose="020F0502020204030204" pitchFamily="34" charset="0"/>
              </a:rPr>
              <a:t> </a:t>
            </a:r>
            <a:r>
              <a:rPr dirty="0" err="1">
                <a:effectLst/>
                <a:ea typeface="Calibri" panose="020F0502020204030204" pitchFamily="34" charset="0"/>
              </a:rPr>
              <a:t>estatal</a:t>
            </a:r>
            <a:r>
              <a:rPr dirty="0">
                <a:effectLst/>
                <a:ea typeface="Calibri" panose="020F0502020204030204" pitchFamily="34" charset="0"/>
              </a:rPr>
              <a:t> de </a:t>
            </a:r>
            <a:r>
              <a:rPr dirty="0" err="1">
                <a:effectLst/>
                <a:ea typeface="Calibri" panose="020F0502020204030204" pitchFamily="34" charset="0"/>
              </a:rPr>
              <a:t>asistencia</a:t>
            </a:r>
            <a:r>
              <a:rPr dirty="0">
                <a:effectLst/>
                <a:ea typeface="Calibri" panose="020F0502020204030204" pitchFamily="34" charset="0"/>
              </a:rPr>
              <a:t> </a:t>
            </a:r>
            <a:r>
              <a:rPr dirty="0" err="1">
                <a:effectLst/>
                <a:ea typeface="Calibri" panose="020F0502020204030204" pitchFamily="34" charset="0"/>
              </a:rPr>
              <a:t>médica</a:t>
            </a:r>
            <a:r>
              <a:rPr dirty="0">
                <a:effectLst/>
                <a:ea typeface="Calibri" panose="020F0502020204030204" pitchFamily="34" charset="0"/>
              </a:rPr>
              <a:t> (Medicaid). </a:t>
            </a:r>
            <a:r>
              <a:rPr dirty="0" err="1">
                <a:effectLst/>
                <a:ea typeface="Calibri" panose="020F0502020204030204" pitchFamily="34" charset="0"/>
              </a:rPr>
              <a:t>Visite</a:t>
            </a:r>
            <a:r>
              <a:rPr dirty="0">
                <a:effectLst/>
                <a:ea typeface="Calibri" panose="020F0502020204030204" pitchFamily="34" charset="0"/>
              </a:rPr>
              <a:t> </a:t>
            </a:r>
            <a:r>
              <a:rPr dirty="0">
                <a:effectLst/>
                <a:ea typeface="Calibri" panose="020F0502020204030204" pitchFamily="34" charset="0"/>
                <a:hlinkClick r:id="rId3"/>
              </a:rPr>
              <a:t>Medicaid.gov/about-us/beneficiary-resources/</a:t>
            </a:r>
            <a:r>
              <a:rPr dirty="0" err="1">
                <a:effectLst/>
                <a:ea typeface="Calibri" panose="020F0502020204030204" pitchFamily="34" charset="0"/>
                <a:hlinkClick r:id="rId3"/>
              </a:rPr>
              <a:t>index.html#statemenu</a:t>
            </a:r>
            <a:r>
              <a:rPr dirty="0">
                <a:effectLst/>
                <a:ea typeface="Calibri" panose="020F0502020204030204" pitchFamily="34" charset="0"/>
              </a:rPr>
              <a:t> para </a:t>
            </a:r>
            <a:r>
              <a:rPr dirty="0" err="1">
                <a:effectLst/>
                <a:ea typeface="Calibri" panose="020F0502020204030204" pitchFamily="34" charset="0"/>
              </a:rPr>
              <a:t>encontrar</a:t>
            </a:r>
            <a:r>
              <a:rPr dirty="0">
                <a:effectLst/>
                <a:ea typeface="Calibri" panose="020F0502020204030204" pitchFamily="34" charset="0"/>
              </a:rPr>
              <a:t> la </a:t>
            </a:r>
            <a:r>
              <a:rPr dirty="0" err="1">
                <a:effectLst/>
                <a:ea typeface="Calibri" panose="020F0502020204030204" pitchFamily="34" charset="0"/>
              </a:rPr>
              <a:t>oficina</a:t>
            </a:r>
            <a:r>
              <a:rPr dirty="0">
                <a:effectLst/>
                <a:ea typeface="Calibri" panose="020F0502020204030204" pitchFamily="34" charset="0"/>
              </a:rPr>
              <a:t> de Medicaid de </a:t>
            </a:r>
            <a:r>
              <a:rPr dirty="0" err="1">
                <a:effectLst/>
                <a:ea typeface="Calibri" panose="020F0502020204030204" pitchFamily="34" charset="0"/>
              </a:rPr>
              <a:t>su</a:t>
            </a:r>
            <a:r>
              <a:rPr dirty="0">
                <a:effectLst/>
                <a:ea typeface="Calibri" panose="020F0502020204030204" pitchFamily="34" charset="0"/>
              </a:rPr>
              <a:t> </a:t>
            </a:r>
            <a:r>
              <a:rPr dirty="0" err="1">
                <a:effectLst/>
                <a:ea typeface="Calibri" panose="020F0502020204030204" pitchFamily="34" charset="0"/>
              </a:rPr>
              <a:t>estado</a:t>
            </a:r>
            <a:r>
              <a:rPr dirty="0">
                <a:effectLst/>
                <a:ea typeface="Calibri" panose="020F0502020204030204" pitchFamily="34" charset="0"/>
              </a:rPr>
              <a:t>.</a:t>
            </a:r>
            <a:endParaRPr sz="1100" dirty="0">
              <a:solidFill>
                <a:prstClr val="black"/>
              </a:solidFill>
              <a:latin typeface="Arial" panose="020B0604020202020204" pitchFamily="34" charset="0"/>
              <a:cs typeface="Arial" panose="020B0604020202020204" pitchFamily="34" charset="0"/>
            </a:endParaRPr>
          </a:p>
          <a:p>
            <a:pPr marL="119149" indent="-119149" defTabSz="966612">
              <a:spcBef>
                <a:spcPts val="0"/>
              </a:spcBef>
              <a:spcAft>
                <a:spcPts val="300"/>
              </a:spcAft>
              <a:defRPr sz="1100">
                <a:latin typeface="Arial" panose="020B0604020202020204" pitchFamily="34" charset="0"/>
                <a:cs typeface="Arial" panose="020B0604020202020204" pitchFamily="34" charset="0"/>
              </a:defRPr>
            </a:pPr>
            <a:r>
              <a:rPr b="1" dirty="0">
                <a:solidFill>
                  <a:prstClr val="black"/>
                </a:solidFill>
              </a:rPr>
              <a:t>Ayuda </a:t>
            </a:r>
            <a:r>
              <a:rPr lang="en-US" b="1" dirty="0" err="1">
                <a:solidFill>
                  <a:prstClr val="black"/>
                </a:solidFill>
              </a:rPr>
              <a:t>A</a:t>
            </a:r>
            <a:r>
              <a:rPr b="1" dirty="0" err="1">
                <a:solidFill>
                  <a:prstClr val="black"/>
                </a:solidFill>
              </a:rPr>
              <a:t>dicional</a:t>
            </a:r>
            <a:r>
              <a:rPr dirty="0">
                <a:solidFill>
                  <a:prstClr val="black"/>
                </a:solidFill>
              </a:rPr>
              <a:t>: Este </a:t>
            </a:r>
            <a:r>
              <a:rPr dirty="0" err="1">
                <a:solidFill>
                  <a:prstClr val="black"/>
                </a:solidFill>
              </a:rPr>
              <a:t>programa</a:t>
            </a:r>
            <a:r>
              <a:rPr dirty="0">
                <a:solidFill>
                  <a:prstClr val="black"/>
                </a:solidFill>
              </a:rPr>
              <a:t> </a:t>
            </a:r>
            <a:r>
              <a:rPr dirty="0" err="1">
                <a:solidFill>
                  <a:prstClr val="black"/>
                </a:solidFill>
              </a:rPr>
              <a:t>ayuda</a:t>
            </a:r>
            <a:r>
              <a:rPr dirty="0">
                <a:solidFill>
                  <a:prstClr val="black"/>
                </a:solidFill>
              </a:rPr>
              <a:t> a las personas con </a:t>
            </a:r>
            <a:r>
              <a:rPr dirty="0" err="1">
                <a:solidFill>
                  <a:prstClr val="black"/>
                </a:solidFill>
              </a:rPr>
              <a:t>ingresos</a:t>
            </a:r>
            <a:r>
              <a:rPr dirty="0">
                <a:solidFill>
                  <a:prstClr val="black"/>
                </a:solidFill>
              </a:rPr>
              <a:t> y </a:t>
            </a:r>
            <a:r>
              <a:rPr dirty="0" err="1">
                <a:solidFill>
                  <a:prstClr val="black"/>
                </a:solidFill>
              </a:rPr>
              <a:t>recursos</a:t>
            </a:r>
            <a:r>
              <a:rPr dirty="0">
                <a:solidFill>
                  <a:prstClr val="black"/>
                </a:solidFill>
              </a:rPr>
              <a:t> </a:t>
            </a:r>
            <a:r>
              <a:rPr dirty="0" err="1">
                <a:solidFill>
                  <a:prstClr val="black"/>
                </a:solidFill>
              </a:rPr>
              <a:t>limitados</a:t>
            </a:r>
            <a:r>
              <a:rPr dirty="0">
                <a:solidFill>
                  <a:prstClr val="black"/>
                </a:solidFill>
              </a:rPr>
              <a:t> con </a:t>
            </a:r>
            <a:r>
              <a:rPr dirty="0" err="1">
                <a:solidFill>
                  <a:prstClr val="black"/>
                </a:solidFill>
              </a:rPr>
              <a:t>los</a:t>
            </a:r>
            <a:r>
              <a:rPr dirty="0">
                <a:solidFill>
                  <a:prstClr val="black"/>
                </a:solidFill>
              </a:rPr>
              <a:t> </a:t>
            </a:r>
            <a:r>
              <a:rPr dirty="0" err="1">
                <a:solidFill>
                  <a:prstClr val="black"/>
                </a:solidFill>
              </a:rPr>
              <a:t>costos</a:t>
            </a:r>
            <a:r>
              <a:rPr dirty="0">
                <a:solidFill>
                  <a:prstClr val="black"/>
                </a:solidFill>
              </a:rPr>
              <a:t> de la </a:t>
            </a:r>
            <a:r>
              <a:rPr dirty="0" err="1">
                <a:solidFill>
                  <a:prstClr val="black"/>
                </a:solidFill>
              </a:rPr>
              <a:t>cobertura</a:t>
            </a:r>
            <a:r>
              <a:rPr dirty="0">
                <a:solidFill>
                  <a:prstClr val="black"/>
                </a:solidFill>
              </a:rPr>
              <a:t> de </a:t>
            </a:r>
            <a:r>
              <a:rPr dirty="0" err="1">
                <a:solidFill>
                  <a:prstClr val="black"/>
                </a:solidFill>
              </a:rPr>
              <a:t>medicamentos</a:t>
            </a:r>
            <a:r>
              <a:rPr dirty="0">
                <a:solidFill>
                  <a:prstClr val="black"/>
                </a:solidFill>
              </a:rPr>
              <a:t> de Medicare. También se </a:t>
            </a:r>
            <a:r>
              <a:rPr dirty="0" err="1">
                <a:solidFill>
                  <a:prstClr val="black"/>
                </a:solidFill>
              </a:rPr>
              <a:t>denomina</a:t>
            </a:r>
            <a:r>
              <a:rPr dirty="0">
                <a:solidFill>
                  <a:prstClr val="black"/>
                </a:solidFill>
              </a:rPr>
              <a:t> "</a:t>
            </a:r>
            <a:r>
              <a:rPr dirty="0" err="1">
                <a:solidFill>
                  <a:prstClr val="black"/>
                </a:solidFill>
              </a:rPr>
              <a:t>subsidio</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bajos</a:t>
            </a:r>
            <a:r>
              <a:rPr dirty="0">
                <a:solidFill>
                  <a:prstClr val="black"/>
                </a:solidFill>
              </a:rPr>
              <a:t> </a:t>
            </a:r>
            <a:r>
              <a:rPr dirty="0" err="1">
                <a:solidFill>
                  <a:prstClr val="black"/>
                </a:solidFill>
              </a:rPr>
              <a:t>ingresos</a:t>
            </a:r>
            <a:r>
              <a:rPr dirty="0">
                <a:solidFill>
                  <a:prstClr val="black"/>
                </a:solidFill>
              </a:rPr>
              <a:t>". </a:t>
            </a:r>
            <a:r>
              <a:rPr dirty="0" err="1">
                <a:solidFill>
                  <a:prstClr val="black"/>
                </a:solidFill>
              </a:rPr>
              <a:t>Algunas</a:t>
            </a:r>
            <a:r>
              <a:rPr dirty="0">
                <a:solidFill>
                  <a:prstClr val="black"/>
                </a:solidFill>
              </a:rPr>
              <a:t> personas con Medicare </a:t>
            </a:r>
            <a:r>
              <a:rPr dirty="0" err="1">
                <a:solidFill>
                  <a:prstClr val="black"/>
                </a:solidFill>
              </a:rPr>
              <a:t>deben</a:t>
            </a:r>
            <a:r>
              <a:rPr dirty="0">
                <a:solidFill>
                  <a:prstClr val="black"/>
                </a:solidFill>
              </a:rPr>
              <a:t> </a:t>
            </a:r>
            <a:r>
              <a:rPr dirty="0" err="1">
                <a:solidFill>
                  <a:prstClr val="black"/>
                </a:solidFill>
              </a:rPr>
              <a:t>solicitar</a:t>
            </a:r>
            <a:r>
              <a:rPr dirty="0">
                <a:solidFill>
                  <a:prstClr val="black"/>
                </a:solidFill>
              </a:rPr>
              <a:t> </a:t>
            </a:r>
            <a:r>
              <a:rPr dirty="0" err="1">
                <a:solidFill>
                  <a:prstClr val="black"/>
                </a:solidFill>
              </a:rPr>
              <a:t>ayuda</a:t>
            </a:r>
            <a:r>
              <a:rPr dirty="0">
                <a:solidFill>
                  <a:prstClr val="black"/>
                </a:solidFill>
              </a:rPr>
              <a:t> </a:t>
            </a:r>
            <a:r>
              <a:rPr dirty="0" err="1">
                <a:solidFill>
                  <a:prstClr val="black"/>
                </a:solidFill>
              </a:rPr>
              <a:t>adicional</a:t>
            </a:r>
            <a:r>
              <a:rPr dirty="0">
                <a:solidFill>
                  <a:prstClr val="black"/>
                </a:solidFill>
              </a:rPr>
              <a:t> y </a:t>
            </a:r>
            <a:r>
              <a:rPr dirty="0" err="1">
                <a:solidFill>
                  <a:prstClr val="black"/>
                </a:solidFill>
              </a:rPr>
              <a:t>otras</a:t>
            </a:r>
            <a:r>
              <a:rPr dirty="0">
                <a:solidFill>
                  <a:prstClr val="black"/>
                </a:solidFill>
              </a:rPr>
              <a:t> </a:t>
            </a:r>
            <a:r>
              <a:rPr dirty="0" err="1">
                <a:solidFill>
                  <a:prstClr val="black"/>
                </a:solidFill>
              </a:rPr>
              <a:t>califican</a:t>
            </a:r>
            <a:r>
              <a:rPr dirty="0">
                <a:solidFill>
                  <a:prstClr val="black"/>
                </a:solidFill>
              </a:rPr>
              <a:t> </a:t>
            </a:r>
            <a:r>
              <a:rPr dirty="0" err="1">
                <a:solidFill>
                  <a:prstClr val="black"/>
                </a:solidFill>
              </a:rPr>
              <a:t>automáticamente</a:t>
            </a:r>
            <a:r>
              <a:rPr dirty="0">
                <a:solidFill>
                  <a:prstClr val="black"/>
                </a:solidFill>
              </a:rPr>
              <a:t>. </a:t>
            </a:r>
            <a:r>
              <a:rPr dirty="0" err="1">
                <a:solidFill>
                  <a:prstClr val="black"/>
                </a:solidFill>
              </a:rPr>
              <a:t>Puede</a:t>
            </a:r>
            <a:r>
              <a:rPr dirty="0">
                <a:solidFill>
                  <a:prstClr val="black"/>
                </a:solidFill>
              </a:rPr>
              <a:t> </a:t>
            </a:r>
            <a:r>
              <a:rPr dirty="0" err="1">
                <a:solidFill>
                  <a:prstClr val="black"/>
                </a:solidFill>
              </a:rPr>
              <a:t>solicitarla</a:t>
            </a:r>
            <a:r>
              <a:rPr dirty="0">
                <a:solidFill>
                  <a:prstClr val="black"/>
                </a:solidFill>
              </a:rPr>
              <a:t> </a:t>
            </a:r>
            <a:r>
              <a:rPr dirty="0" err="1">
                <a:solidFill>
                  <a:prstClr val="black"/>
                </a:solidFill>
              </a:rPr>
              <a:t>completando</a:t>
            </a:r>
            <a:r>
              <a:rPr dirty="0">
                <a:solidFill>
                  <a:prstClr val="black"/>
                </a:solidFill>
              </a:rPr>
              <a:t> </a:t>
            </a:r>
            <a:r>
              <a:rPr dirty="0" err="1">
                <a:solidFill>
                  <a:prstClr val="black"/>
                </a:solidFill>
              </a:rPr>
              <a:t>una</a:t>
            </a:r>
            <a:r>
              <a:rPr dirty="0">
                <a:solidFill>
                  <a:prstClr val="black"/>
                </a:solidFill>
              </a:rPr>
              <a:t> </a:t>
            </a:r>
            <a:r>
              <a:rPr dirty="0" err="1">
                <a:solidFill>
                  <a:prstClr val="black"/>
                </a:solidFill>
              </a:rPr>
              <a:t>solicitud</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papel</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línea</a:t>
            </a:r>
            <a:r>
              <a:rPr dirty="0">
                <a:solidFill>
                  <a:prstClr val="black"/>
                </a:solidFill>
              </a:rPr>
              <a:t> </a:t>
            </a:r>
            <a:r>
              <a:rPr dirty="0" err="1">
                <a:solidFill>
                  <a:prstClr val="black"/>
                </a:solidFill>
              </a:rPr>
              <a:t>en</a:t>
            </a:r>
            <a:r>
              <a:rPr dirty="0">
                <a:solidFill>
                  <a:prstClr val="black"/>
                </a:solidFill>
              </a:rPr>
              <a:t> </a:t>
            </a:r>
            <a:r>
              <a:rPr dirty="0">
                <a:solidFill>
                  <a:prstClr val="black"/>
                </a:solidFill>
                <a:hlinkClick r:id="rId4"/>
              </a:rPr>
              <a:t>SSA.gov/</a:t>
            </a:r>
            <a:r>
              <a:rPr dirty="0" err="1">
                <a:solidFill>
                  <a:prstClr val="black"/>
                </a:solidFill>
                <a:hlinkClick r:id="rId4"/>
              </a:rPr>
              <a:t>medicare</a:t>
            </a:r>
            <a:r>
              <a:rPr dirty="0">
                <a:solidFill>
                  <a:prstClr val="black"/>
                </a:solidFill>
                <a:hlinkClick r:id="rId4"/>
              </a:rPr>
              <a:t>/part-d-extra-help</a:t>
            </a:r>
            <a:r>
              <a:rPr dirty="0">
                <a:solidFill>
                  <a:prstClr val="black"/>
                </a:solidFill>
              </a:rPr>
              <a:t> o </a:t>
            </a:r>
            <a:r>
              <a:rPr dirty="0" err="1">
                <a:solidFill>
                  <a:prstClr val="black"/>
                </a:solidFill>
              </a:rPr>
              <a:t>contactando</a:t>
            </a:r>
            <a:r>
              <a:rPr dirty="0">
                <a:solidFill>
                  <a:prstClr val="black"/>
                </a:solidFill>
              </a:rPr>
              <a:t> a la </a:t>
            </a:r>
            <a:r>
              <a:rPr dirty="0" err="1">
                <a:solidFill>
                  <a:prstClr val="black"/>
                </a:solidFill>
              </a:rPr>
              <a:t>oficina</a:t>
            </a:r>
            <a:r>
              <a:rPr dirty="0">
                <a:solidFill>
                  <a:prstClr val="black"/>
                </a:solidFill>
              </a:rPr>
              <a:t> de </a:t>
            </a:r>
            <a:r>
              <a:rPr dirty="0" err="1">
                <a:solidFill>
                  <a:prstClr val="black"/>
                </a:solidFill>
              </a:rPr>
              <a:t>asistencia</a:t>
            </a:r>
            <a:r>
              <a:rPr dirty="0">
                <a:solidFill>
                  <a:prstClr val="black"/>
                </a:solidFill>
              </a:rPr>
              <a:t> </a:t>
            </a:r>
            <a:r>
              <a:rPr dirty="0" err="1">
                <a:solidFill>
                  <a:prstClr val="black"/>
                </a:solidFill>
              </a:rPr>
              <a:t>médica</a:t>
            </a:r>
            <a:r>
              <a:rPr dirty="0">
                <a:solidFill>
                  <a:prstClr val="black"/>
                </a:solidFill>
              </a:rPr>
              <a:t> </a:t>
            </a:r>
            <a:r>
              <a:rPr dirty="0" err="1">
                <a:solidFill>
                  <a:prstClr val="black"/>
                </a:solidFill>
              </a:rPr>
              <a:t>estatal</a:t>
            </a:r>
            <a:r>
              <a:rPr dirty="0">
                <a:solidFill>
                  <a:prstClr val="black"/>
                </a:solidFill>
              </a:rPr>
              <a:t> (Medicaid) de </a:t>
            </a:r>
            <a:r>
              <a:rPr dirty="0" err="1">
                <a:solidFill>
                  <a:prstClr val="black"/>
                </a:solidFill>
              </a:rPr>
              <a:t>su</a:t>
            </a:r>
            <a:r>
              <a:rPr dirty="0">
                <a:solidFill>
                  <a:prstClr val="black"/>
                </a:solidFill>
              </a:rPr>
              <a:t> </a:t>
            </a:r>
            <a:r>
              <a:rPr dirty="0" err="1">
                <a:solidFill>
                  <a:prstClr val="black"/>
                </a:solidFill>
              </a:rPr>
              <a:t>estado</a:t>
            </a:r>
            <a:r>
              <a:rPr dirty="0">
                <a:solidFill>
                  <a:prstClr val="black"/>
                </a:solidFill>
              </a:rPr>
              <a:t>. </a:t>
            </a:r>
            <a:r>
              <a:rPr dirty="0" err="1">
                <a:effectLst/>
                <a:ea typeface="Calibri" panose="020F0502020204030204" pitchFamily="34" charset="0"/>
              </a:rPr>
              <a:t>Visite</a:t>
            </a:r>
            <a:r>
              <a:rPr dirty="0">
                <a:effectLst/>
                <a:ea typeface="Calibri" panose="020F0502020204030204" pitchFamily="34" charset="0"/>
              </a:rPr>
              <a:t> </a:t>
            </a:r>
            <a:r>
              <a:rPr dirty="0">
                <a:effectLst/>
                <a:ea typeface="Calibri" panose="020F0502020204030204" pitchFamily="34" charset="0"/>
                <a:hlinkClick r:id="rId3"/>
              </a:rPr>
              <a:t>Medicaid.gov/about-us/beneficiary-resources/</a:t>
            </a:r>
            <a:r>
              <a:rPr dirty="0" err="1">
                <a:effectLst/>
                <a:ea typeface="Calibri" panose="020F0502020204030204" pitchFamily="34" charset="0"/>
                <a:hlinkClick r:id="rId3"/>
              </a:rPr>
              <a:t>index.html#statemenu</a:t>
            </a:r>
            <a:r>
              <a:rPr dirty="0">
                <a:effectLst/>
                <a:ea typeface="Calibri" panose="020F0502020204030204" pitchFamily="34" charset="0"/>
              </a:rPr>
              <a:t> para </a:t>
            </a:r>
            <a:r>
              <a:rPr dirty="0" err="1">
                <a:effectLst/>
                <a:ea typeface="Calibri" panose="020F0502020204030204" pitchFamily="34" charset="0"/>
              </a:rPr>
              <a:t>encontrar</a:t>
            </a:r>
            <a:r>
              <a:rPr dirty="0">
                <a:effectLst/>
                <a:ea typeface="Calibri" panose="020F0502020204030204" pitchFamily="34" charset="0"/>
              </a:rPr>
              <a:t> la </a:t>
            </a:r>
            <a:r>
              <a:rPr dirty="0" err="1">
                <a:effectLst/>
                <a:ea typeface="Calibri" panose="020F0502020204030204" pitchFamily="34" charset="0"/>
              </a:rPr>
              <a:t>oficina</a:t>
            </a:r>
            <a:r>
              <a:rPr dirty="0">
                <a:effectLst/>
                <a:ea typeface="Calibri" panose="020F0502020204030204" pitchFamily="34" charset="0"/>
              </a:rPr>
              <a:t> de Medicaid de </a:t>
            </a:r>
            <a:r>
              <a:rPr dirty="0" err="1">
                <a:effectLst/>
                <a:ea typeface="Calibri" panose="020F0502020204030204" pitchFamily="34" charset="0"/>
              </a:rPr>
              <a:t>su</a:t>
            </a:r>
            <a:r>
              <a:rPr dirty="0">
                <a:effectLst/>
                <a:ea typeface="Calibri" panose="020F0502020204030204" pitchFamily="34" charset="0"/>
              </a:rPr>
              <a:t> </a:t>
            </a:r>
            <a:r>
              <a:rPr dirty="0" err="1">
                <a:effectLst/>
                <a:ea typeface="Calibri" panose="020F0502020204030204" pitchFamily="34" charset="0"/>
              </a:rPr>
              <a:t>estado</a:t>
            </a:r>
            <a:r>
              <a:rPr dirty="0">
                <a:effectLst/>
                <a:ea typeface="Calibri" panose="020F0502020204030204" pitchFamily="34" charset="0"/>
              </a:rPr>
              <a:t>.</a:t>
            </a:r>
            <a:endParaRPr sz="1100" dirty="0">
              <a:solidFill>
                <a:prstClr val="black"/>
              </a:solidFill>
              <a:latin typeface="Arial" panose="020B0604020202020204" pitchFamily="34" charset="0"/>
              <a:cs typeface="Arial" panose="020B0604020202020204" pitchFamily="34" charset="0"/>
            </a:endParaRPr>
          </a:p>
          <a:p>
            <a:pPr marL="119149" indent="-119149" defTabSz="966612">
              <a:spcBef>
                <a:spcPts val="0"/>
              </a:spcBef>
              <a:spcAft>
                <a:spcPts val="300"/>
              </a:spcAft>
              <a:defRPr sz="1100">
                <a:latin typeface="Arial" panose="020B0604020202020204" pitchFamily="34" charset="0"/>
                <a:cs typeface="Arial" panose="020B0604020202020204" pitchFamily="34" charset="0"/>
              </a:defRPr>
            </a:pPr>
            <a:r>
              <a:rPr b="1" dirty="0">
                <a:solidFill>
                  <a:prstClr val="black"/>
                </a:solidFill>
              </a:rPr>
              <a:t>Medicaid</a:t>
            </a:r>
            <a:r>
              <a:rPr dirty="0">
                <a:solidFill>
                  <a:prstClr val="black"/>
                </a:solidFill>
              </a:rPr>
              <a:t>: Este </a:t>
            </a:r>
            <a:r>
              <a:rPr dirty="0" err="1">
                <a:solidFill>
                  <a:prstClr val="black"/>
                </a:solidFill>
              </a:rPr>
              <a:t>programa</a:t>
            </a:r>
            <a:r>
              <a:rPr dirty="0">
                <a:solidFill>
                  <a:prstClr val="black"/>
                </a:solidFill>
              </a:rPr>
              <a:t> </a:t>
            </a:r>
            <a:r>
              <a:rPr dirty="0" err="1">
                <a:solidFill>
                  <a:prstClr val="black"/>
                </a:solidFill>
              </a:rPr>
              <a:t>ayuda</a:t>
            </a:r>
            <a:r>
              <a:rPr dirty="0">
                <a:solidFill>
                  <a:prstClr val="black"/>
                </a:solidFill>
              </a:rPr>
              <a:t> a </a:t>
            </a:r>
            <a:r>
              <a:rPr dirty="0" err="1">
                <a:solidFill>
                  <a:prstClr val="black"/>
                </a:solidFill>
              </a:rPr>
              <a:t>pagar</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costos</a:t>
            </a:r>
            <a:r>
              <a:rPr dirty="0">
                <a:solidFill>
                  <a:prstClr val="black"/>
                </a:solidFill>
              </a:rPr>
              <a:t> </a:t>
            </a:r>
            <a:r>
              <a:rPr dirty="0" err="1">
                <a:solidFill>
                  <a:prstClr val="black"/>
                </a:solidFill>
              </a:rPr>
              <a:t>médicos</a:t>
            </a:r>
            <a:r>
              <a:rPr dirty="0">
                <a:solidFill>
                  <a:prstClr val="black"/>
                </a:solidFill>
              </a:rPr>
              <a:t> de </a:t>
            </a:r>
            <a:r>
              <a:rPr dirty="0" err="1">
                <a:solidFill>
                  <a:prstClr val="black"/>
                </a:solidFill>
              </a:rPr>
              <a:t>algunas</a:t>
            </a:r>
            <a:r>
              <a:rPr dirty="0">
                <a:solidFill>
                  <a:prstClr val="black"/>
                </a:solidFill>
              </a:rPr>
              <a:t> personas con </a:t>
            </a:r>
            <a:r>
              <a:rPr dirty="0" err="1">
                <a:solidFill>
                  <a:prstClr val="black"/>
                </a:solidFill>
              </a:rPr>
              <a:t>ingresos</a:t>
            </a:r>
            <a:r>
              <a:rPr dirty="0">
                <a:solidFill>
                  <a:prstClr val="black"/>
                </a:solidFill>
              </a:rPr>
              <a:t> y </a:t>
            </a:r>
            <a:r>
              <a:rPr dirty="0" err="1">
                <a:solidFill>
                  <a:prstClr val="black"/>
                </a:solidFill>
              </a:rPr>
              <a:t>recursos</a:t>
            </a:r>
            <a:r>
              <a:rPr dirty="0">
                <a:solidFill>
                  <a:prstClr val="black"/>
                </a:solidFill>
              </a:rPr>
              <a:t> </a:t>
            </a:r>
            <a:r>
              <a:rPr dirty="0" err="1">
                <a:solidFill>
                  <a:prstClr val="black"/>
                </a:solidFill>
              </a:rPr>
              <a:t>limitados</a:t>
            </a:r>
            <a:r>
              <a:rPr dirty="0">
                <a:solidFill>
                  <a:prstClr val="black"/>
                </a:solidFill>
              </a:rPr>
              <a:t>. </a:t>
            </a:r>
            <a:r>
              <a:rPr dirty="0" err="1">
                <a:solidFill>
                  <a:prstClr val="black"/>
                </a:solidFill>
              </a:rPr>
              <a:t>Ofrece</a:t>
            </a:r>
            <a:r>
              <a:rPr dirty="0">
                <a:solidFill>
                  <a:prstClr val="black"/>
                </a:solidFill>
              </a:rPr>
              <a:t> </a:t>
            </a:r>
            <a:r>
              <a:rPr dirty="0" err="1">
                <a:solidFill>
                  <a:prstClr val="black"/>
                </a:solidFill>
              </a:rPr>
              <a:t>beneficios</a:t>
            </a:r>
            <a:r>
              <a:rPr dirty="0">
                <a:solidFill>
                  <a:prstClr val="black"/>
                </a:solidFill>
              </a:rPr>
              <a:t> </a:t>
            </a:r>
            <a:r>
              <a:rPr dirty="0" err="1">
                <a:solidFill>
                  <a:prstClr val="black"/>
                </a:solidFill>
              </a:rPr>
              <a:t>que</a:t>
            </a:r>
            <a:r>
              <a:rPr dirty="0">
                <a:solidFill>
                  <a:prstClr val="black"/>
                </a:solidFill>
              </a:rPr>
              <a:t> Medicare </a:t>
            </a:r>
            <a:r>
              <a:rPr dirty="0" err="1">
                <a:solidFill>
                  <a:prstClr val="black"/>
                </a:solidFill>
              </a:rPr>
              <a:t>normalmente</a:t>
            </a:r>
            <a:r>
              <a:rPr dirty="0">
                <a:solidFill>
                  <a:prstClr val="black"/>
                </a:solidFill>
              </a:rPr>
              <a:t> no </a:t>
            </a:r>
            <a:r>
              <a:rPr dirty="0" err="1">
                <a:solidFill>
                  <a:prstClr val="black"/>
                </a:solidFill>
              </a:rPr>
              <a:t>cubre</a:t>
            </a:r>
            <a:r>
              <a:rPr dirty="0">
                <a:solidFill>
                  <a:prstClr val="black"/>
                </a:solidFill>
              </a:rPr>
              <a:t>, </a:t>
            </a:r>
            <a:r>
              <a:rPr dirty="0" err="1">
                <a:solidFill>
                  <a:prstClr val="black"/>
                </a:solidFill>
              </a:rPr>
              <a:t>como</a:t>
            </a:r>
            <a:r>
              <a:rPr dirty="0">
                <a:solidFill>
                  <a:prstClr val="black"/>
                </a:solidFill>
              </a:rPr>
              <a:t> </a:t>
            </a:r>
            <a:r>
              <a:rPr dirty="0" err="1">
                <a:solidFill>
                  <a:prstClr val="black"/>
                </a:solidFill>
              </a:rPr>
              <a:t>atención</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hogares</a:t>
            </a:r>
            <a:r>
              <a:rPr dirty="0">
                <a:solidFill>
                  <a:prstClr val="black"/>
                </a:solidFill>
              </a:rPr>
              <a:t> para personas </a:t>
            </a:r>
            <a:r>
              <a:rPr dirty="0" err="1">
                <a:solidFill>
                  <a:prstClr val="black"/>
                </a:solidFill>
              </a:rPr>
              <a:t>mayores</a:t>
            </a:r>
            <a:r>
              <a:rPr dirty="0">
                <a:solidFill>
                  <a:prstClr val="black"/>
                </a:solidFill>
              </a:rPr>
              <a:t> y </a:t>
            </a:r>
            <a:r>
              <a:rPr dirty="0" err="1">
                <a:solidFill>
                  <a:prstClr val="black"/>
                </a:solidFill>
              </a:rPr>
              <a:t>servicios</a:t>
            </a:r>
            <a:r>
              <a:rPr dirty="0">
                <a:solidFill>
                  <a:prstClr val="black"/>
                </a:solidFill>
              </a:rPr>
              <a:t> de </a:t>
            </a:r>
            <a:r>
              <a:rPr dirty="0" err="1">
                <a:solidFill>
                  <a:prstClr val="black"/>
                </a:solidFill>
              </a:rPr>
              <a:t>cuidado</a:t>
            </a:r>
            <a:r>
              <a:rPr dirty="0">
                <a:solidFill>
                  <a:prstClr val="black"/>
                </a:solidFill>
              </a:rPr>
              <a:t> personal. </a:t>
            </a:r>
            <a:r>
              <a:rPr dirty="0" err="1">
                <a:solidFill>
                  <a:prstClr val="black"/>
                </a:solidFill>
              </a:rPr>
              <a:t>Está</a:t>
            </a:r>
            <a:r>
              <a:rPr dirty="0">
                <a:solidFill>
                  <a:prstClr val="black"/>
                </a:solidFill>
              </a:rPr>
              <a:t> </a:t>
            </a:r>
            <a:r>
              <a:rPr dirty="0" err="1">
                <a:solidFill>
                  <a:prstClr val="black"/>
                </a:solidFill>
              </a:rPr>
              <a:t>financiado</a:t>
            </a:r>
            <a:r>
              <a:rPr dirty="0">
                <a:solidFill>
                  <a:prstClr val="black"/>
                </a:solidFill>
              </a:rPr>
              <a:t> </a:t>
            </a:r>
            <a:r>
              <a:rPr dirty="0" err="1">
                <a:solidFill>
                  <a:prstClr val="black"/>
                </a:solidFill>
              </a:rPr>
              <a:t>conjuntamente</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gobiernos</a:t>
            </a:r>
            <a:r>
              <a:rPr dirty="0">
                <a:solidFill>
                  <a:prstClr val="black"/>
                </a:solidFill>
              </a:rPr>
              <a:t> federal y </a:t>
            </a:r>
            <a:r>
              <a:rPr dirty="0" err="1">
                <a:solidFill>
                  <a:prstClr val="black"/>
                </a:solidFill>
              </a:rPr>
              <a:t>estatales</a:t>
            </a:r>
            <a:r>
              <a:rPr dirty="0">
                <a:solidFill>
                  <a:prstClr val="black"/>
                </a:solidFill>
              </a:rPr>
              <a:t> y es </a:t>
            </a:r>
            <a:r>
              <a:rPr dirty="0" err="1">
                <a:solidFill>
                  <a:prstClr val="black"/>
                </a:solidFill>
              </a:rPr>
              <a:t>administrado</a:t>
            </a:r>
            <a:r>
              <a:rPr dirty="0">
                <a:solidFill>
                  <a:prstClr val="black"/>
                </a:solidFill>
              </a:rPr>
              <a:t> </a:t>
            </a:r>
            <a:r>
              <a:rPr dirty="0" err="1">
                <a:solidFill>
                  <a:prstClr val="black"/>
                </a:solidFill>
              </a:rPr>
              <a:t>por</a:t>
            </a:r>
            <a:r>
              <a:rPr dirty="0">
                <a:solidFill>
                  <a:prstClr val="black"/>
                </a:solidFill>
              </a:rPr>
              <a:t> </a:t>
            </a:r>
            <a:r>
              <a:rPr dirty="0" err="1">
                <a:solidFill>
                  <a:prstClr val="black"/>
                </a:solidFill>
              </a:rPr>
              <a:t>cada</a:t>
            </a:r>
            <a:r>
              <a:rPr dirty="0">
                <a:solidFill>
                  <a:prstClr val="black"/>
                </a:solidFill>
              </a:rPr>
              <a:t> </a:t>
            </a:r>
            <a:r>
              <a:rPr dirty="0" err="1">
                <a:solidFill>
                  <a:prstClr val="black"/>
                </a:solidFill>
              </a:rPr>
              <a:t>estado</a:t>
            </a:r>
            <a:r>
              <a:rPr dirty="0">
                <a:solidFill>
                  <a:prstClr val="black"/>
                </a:solidFill>
              </a:rPr>
              <a:t>. </a:t>
            </a:r>
            <a:r>
              <a:rPr dirty="0" err="1">
                <a:effectLst/>
                <a:ea typeface="Calibri" panose="020F0502020204030204" pitchFamily="34" charset="0"/>
              </a:rPr>
              <a:t>Visite</a:t>
            </a:r>
            <a:r>
              <a:rPr dirty="0">
                <a:effectLst/>
                <a:ea typeface="Calibri" panose="020F0502020204030204" pitchFamily="34" charset="0"/>
              </a:rPr>
              <a:t> </a:t>
            </a:r>
            <a:r>
              <a:rPr dirty="0">
                <a:effectLst/>
                <a:ea typeface="Calibri" panose="020F0502020204030204" pitchFamily="34" charset="0"/>
                <a:hlinkClick r:id="rId3"/>
              </a:rPr>
              <a:t>Medicaid.gov/about-us/beneficiary-resources/</a:t>
            </a:r>
            <a:r>
              <a:rPr dirty="0" err="1">
                <a:effectLst/>
                <a:ea typeface="Calibri" panose="020F0502020204030204" pitchFamily="34" charset="0"/>
                <a:hlinkClick r:id="rId3"/>
              </a:rPr>
              <a:t>index.html#statemenu</a:t>
            </a:r>
            <a:r>
              <a:rPr dirty="0">
                <a:effectLst/>
                <a:ea typeface="Calibri" panose="020F0502020204030204" pitchFamily="34" charset="0"/>
              </a:rPr>
              <a:t> para </a:t>
            </a:r>
            <a:r>
              <a:rPr dirty="0" err="1">
                <a:effectLst/>
                <a:ea typeface="Calibri" panose="020F0502020204030204" pitchFamily="34" charset="0"/>
              </a:rPr>
              <a:t>encontrar</a:t>
            </a:r>
            <a:r>
              <a:rPr dirty="0">
                <a:effectLst/>
                <a:ea typeface="Calibri" panose="020F0502020204030204" pitchFamily="34" charset="0"/>
              </a:rPr>
              <a:t> la </a:t>
            </a:r>
            <a:r>
              <a:rPr dirty="0" err="1">
                <a:effectLst/>
                <a:ea typeface="Calibri" panose="020F0502020204030204" pitchFamily="34" charset="0"/>
              </a:rPr>
              <a:t>oficina</a:t>
            </a:r>
            <a:r>
              <a:rPr dirty="0">
                <a:effectLst/>
                <a:ea typeface="Calibri" panose="020F0502020204030204" pitchFamily="34" charset="0"/>
              </a:rPr>
              <a:t> de Medicaid de </a:t>
            </a:r>
            <a:r>
              <a:rPr dirty="0" err="1">
                <a:effectLst/>
                <a:ea typeface="Calibri" panose="020F0502020204030204" pitchFamily="34" charset="0"/>
              </a:rPr>
              <a:t>su</a:t>
            </a:r>
            <a:r>
              <a:rPr dirty="0">
                <a:effectLst/>
                <a:ea typeface="Calibri" panose="020F0502020204030204" pitchFamily="34" charset="0"/>
              </a:rPr>
              <a:t> </a:t>
            </a:r>
            <a:r>
              <a:rPr dirty="0" err="1">
                <a:effectLst/>
                <a:ea typeface="Calibri" panose="020F0502020204030204" pitchFamily="34" charset="0"/>
              </a:rPr>
              <a:t>estado</a:t>
            </a:r>
            <a:r>
              <a:rPr dirty="0">
                <a:effectLst/>
                <a:ea typeface="Calibri" panose="020F0502020204030204" pitchFamily="34" charset="0"/>
              </a:rPr>
              <a:t>.</a:t>
            </a:r>
            <a:endParaRPr sz="1100" dirty="0">
              <a:solidFill>
                <a:prstClr val="black"/>
              </a:solidFill>
              <a:latin typeface="Arial" panose="020B0604020202020204" pitchFamily="34" charset="0"/>
              <a:cs typeface="Arial" panose="020B0604020202020204" pitchFamily="34" charset="0"/>
            </a:endParaRPr>
          </a:p>
          <a:p>
            <a:pPr marL="119149" indent="-119149">
              <a:spcBef>
                <a:spcPts val="0"/>
              </a:spcBef>
              <a:spcAft>
                <a:spcPts val="300"/>
              </a:spcAft>
              <a:defRPr sz="1100">
                <a:latin typeface="Arial" panose="020B0604020202020204" pitchFamily="34" charset="0"/>
                <a:cs typeface="Arial" panose="020B0604020202020204" pitchFamily="34" charset="0"/>
              </a:defRPr>
            </a:pPr>
            <a:r>
              <a:rPr b="1" dirty="0">
                <a:solidFill>
                  <a:prstClr val="black"/>
                </a:solidFill>
              </a:rPr>
              <a:t>CHIP</a:t>
            </a:r>
            <a:r>
              <a:rPr dirty="0">
                <a:solidFill>
                  <a:prstClr val="black"/>
                </a:solidFill>
              </a:rPr>
              <a:t>: Este </a:t>
            </a:r>
            <a:r>
              <a:rPr dirty="0" err="1">
                <a:solidFill>
                  <a:prstClr val="black"/>
                </a:solidFill>
              </a:rPr>
              <a:t>programa</a:t>
            </a:r>
            <a:r>
              <a:rPr dirty="0">
                <a:solidFill>
                  <a:prstClr val="black"/>
                </a:solidFill>
              </a:rPr>
              <a:t> </a:t>
            </a:r>
            <a:r>
              <a:rPr dirty="0" err="1">
                <a:solidFill>
                  <a:prstClr val="black"/>
                </a:solidFill>
              </a:rPr>
              <a:t>proporciona</a:t>
            </a:r>
            <a:r>
              <a:rPr dirty="0">
                <a:solidFill>
                  <a:prstClr val="black"/>
                </a:solidFill>
              </a:rPr>
              <a:t> </a:t>
            </a:r>
            <a:r>
              <a:rPr dirty="0" err="1">
                <a:solidFill>
                  <a:prstClr val="black"/>
                </a:solidFill>
              </a:rPr>
              <a:t>seguro</a:t>
            </a:r>
            <a:r>
              <a:rPr dirty="0">
                <a:solidFill>
                  <a:prstClr val="black"/>
                </a:solidFill>
              </a:rPr>
              <a:t> </a:t>
            </a:r>
            <a:r>
              <a:rPr dirty="0" err="1">
                <a:solidFill>
                  <a:prstClr val="black"/>
                </a:solidFill>
              </a:rPr>
              <a:t>médico</a:t>
            </a:r>
            <a:r>
              <a:rPr dirty="0">
                <a:solidFill>
                  <a:prstClr val="black"/>
                </a:solidFill>
              </a:rPr>
              <a:t> de bajo </a:t>
            </a:r>
            <a:r>
              <a:rPr dirty="0" err="1">
                <a:solidFill>
                  <a:prstClr val="black"/>
                </a:solidFill>
              </a:rPr>
              <a:t>costo</a:t>
            </a:r>
            <a:r>
              <a:rPr dirty="0">
                <a:solidFill>
                  <a:prstClr val="black"/>
                </a:solidFill>
              </a:rPr>
              <a:t> a </a:t>
            </a:r>
            <a:r>
              <a:rPr dirty="0" err="1">
                <a:solidFill>
                  <a:prstClr val="black"/>
                </a:solidFill>
              </a:rPr>
              <a:t>niños</a:t>
            </a:r>
            <a:r>
              <a:rPr dirty="0">
                <a:solidFill>
                  <a:prstClr val="black"/>
                </a:solidFill>
              </a:rPr>
              <a:t> de </a:t>
            </a:r>
            <a:r>
              <a:rPr dirty="0" err="1">
                <a:solidFill>
                  <a:prstClr val="black"/>
                </a:solidFill>
              </a:rPr>
              <a:t>familias</a:t>
            </a:r>
            <a:r>
              <a:rPr dirty="0">
                <a:solidFill>
                  <a:prstClr val="black"/>
                </a:solidFill>
              </a:rPr>
              <a:t> </a:t>
            </a:r>
            <a:r>
              <a:rPr dirty="0" err="1">
                <a:solidFill>
                  <a:prstClr val="black"/>
                </a:solidFill>
              </a:rPr>
              <a:t>que</a:t>
            </a:r>
            <a:r>
              <a:rPr dirty="0">
                <a:solidFill>
                  <a:prstClr val="black"/>
                </a:solidFill>
              </a:rPr>
              <a:t> </a:t>
            </a:r>
            <a:r>
              <a:rPr dirty="0" err="1">
                <a:solidFill>
                  <a:prstClr val="black"/>
                </a:solidFill>
              </a:rPr>
              <a:t>ganan</a:t>
            </a:r>
            <a:r>
              <a:rPr dirty="0">
                <a:solidFill>
                  <a:prstClr val="black"/>
                </a:solidFill>
              </a:rPr>
              <a:t> </a:t>
            </a:r>
            <a:r>
              <a:rPr dirty="0" err="1">
                <a:solidFill>
                  <a:prstClr val="black"/>
                </a:solidFill>
              </a:rPr>
              <a:t>ingresos</a:t>
            </a:r>
            <a:r>
              <a:rPr dirty="0">
                <a:solidFill>
                  <a:prstClr val="black"/>
                </a:solidFill>
              </a:rPr>
              <a:t> </a:t>
            </a:r>
            <a:r>
              <a:rPr dirty="0" err="1">
                <a:solidFill>
                  <a:prstClr val="black"/>
                </a:solidFill>
              </a:rPr>
              <a:t>demasiado</a:t>
            </a:r>
            <a:r>
              <a:rPr dirty="0">
                <a:solidFill>
                  <a:prstClr val="black"/>
                </a:solidFill>
              </a:rPr>
              <a:t> altos para </a:t>
            </a:r>
            <a:r>
              <a:rPr dirty="0" err="1">
                <a:solidFill>
                  <a:prstClr val="black"/>
                </a:solidFill>
              </a:rPr>
              <a:t>calificar</a:t>
            </a:r>
            <a:r>
              <a:rPr dirty="0">
                <a:solidFill>
                  <a:prstClr val="black"/>
                </a:solidFill>
              </a:rPr>
              <a:t> para Medicaid, </a:t>
            </a:r>
            <a:r>
              <a:rPr dirty="0" err="1">
                <a:solidFill>
                  <a:prstClr val="black"/>
                </a:solidFill>
              </a:rPr>
              <a:t>pero</a:t>
            </a:r>
            <a:r>
              <a:rPr dirty="0">
                <a:solidFill>
                  <a:prstClr val="black"/>
                </a:solidFill>
              </a:rPr>
              <a:t> no lo </a:t>
            </a:r>
            <a:r>
              <a:rPr dirty="0" err="1">
                <a:solidFill>
                  <a:prstClr val="black"/>
                </a:solidFill>
              </a:rPr>
              <a:t>suficiente</a:t>
            </a:r>
            <a:r>
              <a:rPr dirty="0">
                <a:solidFill>
                  <a:prstClr val="black"/>
                </a:solidFill>
              </a:rPr>
              <a:t> para </a:t>
            </a:r>
            <a:r>
              <a:rPr dirty="0" err="1">
                <a:solidFill>
                  <a:prstClr val="black"/>
                </a:solidFill>
              </a:rPr>
              <a:t>comprar</a:t>
            </a:r>
            <a:r>
              <a:rPr dirty="0">
                <a:solidFill>
                  <a:prstClr val="black"/>
                </a:solidFill>
              </a:rPr>
              <a:t> un </a:t>
            </a:r>
            <a:r>
              <a:rPr dirty="0" err="1">
                <a:solidFill>
                  <a:prstClr val="black"/>
                </a:solidFill>
              </a:rPr>
              <a:t>seguro</a:t>
            </a:r>
            <a:r>
              <a:rPr dirty="0">
                <a:solidFill>
                  <a:prstClr val="black"/>
                </a:solidFill>
              </a:rPr>
              <a:t> </a:t>
            </a:r>
            <a:r>
              <a:rPr dirty="0" err="1">
                <a:solidFill>
                  <a:prstClr val="black"/>
                </a:solidFill>
              </a:rPr>
              <a:t>médico</a:t>
            </a:r>
            <a:r>
              <a:rPr dirty="0">
                <a:solidFill>
                  <a:prstClr val="black"/>
                </a:solidFill>
              </a:rPr>
              <a:t> privado. </a:t>
            </a:r>
            <a:r>
              <a:rPr dirty="0" err="1">
                <a:solidFill>
                  <a:prstClr val="black"/>
                </a:solidFill>
              </a:rPr>
              <a:t>Visite</a:t>
            </a:r>
            <a:r>
              <a:rPr dirty="0">
                <a:solidFill>
                  <a:prstClr val="black"/>
                </a:solidFill>
              </a:rPr>
              <a:t> </a:t>
            </a:r>
            <a:r>
              <a:rPr dirty="0">
                <a:hlinkClick r:id="rId5"/>
              </a:rPr>
              <a:t>InsureKidsNow.gov</a:t>
            </a:r>
            <a:r>
              <a:rPr dirty="0"/>
              <a:t> o </a:t>
            </a:r>
            <a:r>
              <a:rPr dirty="0" err="1"/>
              <a:t>llame</a:t>
            </a:r>
            <a:r>
              <a:rPr dirty="0"/>
              <a:t> al 1-877-KIDS-NOW (1-877-543-7669) para </a:t>
            </a:r>
            <a:r>
              <a:rPr dirty="0" err="1"/>
              <a:t>obtener</a:t>
            </a:r>
            <a:r>
              <a:rPr dirty="0"/>
              <a:t> </a:t>
            </a:r>
            <a:r>
              <a:rPr dirty="0" err="1"/>
              <a:t>más</a:t>
            </a:r>
            <a:r>
              <a:rPr dirty="0"/>
              <a:t> </a:t>
            </a:r>
            <a:r>
              <a:rPr dirty="0" err="1"/>
              <a:t>información</a:t>
            </a:r>
            <a:r>
              <a:rPr dirty="0"/>
              <a:t>.</a:t>
            </a:r>
          </a:p>
          <a:p>
            <a:pPr marL="114300" indent="0">
              <a:spcBef>
                <a:spcPts val="0"/>
              </a:spcBef>
              <a:spcAft>
                <a:spcPts val="300"/>
              </a:spcAft>
              <a:buNone/>
              <a:defRPr sz="1100">
                <a:latin typeface="Arial" panose="020B0604020202020204" pitchFamily="34" charset="0"/>
                <a:cs typeface="Arial" panose="020B0604020202020204" pitchFamily="34" charset="0"/>
              </a:defRPr>
            </a:pPr>
            <a:r>
              <a:rPr b="1" dirty="0">
                <a:solidFill>
                  <a:prstClr val="black"/>
                </a:solidFill>
              </a:rPr>
              <a:t>NOTA: </a:t>
            </a:r>
            <a:r>
              <a:rPr dirty="0" err="1"/>
              <a:t>Puede</a:t>
            </a:r>
            <a:r>
              <a:rPr dirty="0"/>
              <a:t> </a:t>
            </a:r>
            <a:r>
              <a:rPr dirty="0" err="1"/>
              <a:t>solicitar</a:t>
            </a:r>
            <a:r>
              <a:rPr dirty="0"/>
              <a:t> Medicaid y CHIP </a:t>
            </a:r>
            <a:r>
              <a:rPr dirty="0" err="1"/>
              <a:t>en</a:t>
            </a:r>
            <a:r>
              <a:rPr dirty="0"/>
              <a:t> </a:t>
            </a:r>
            <a:r>
              <a:rPr dirty="0" err="1"/>
              <a:t>cualquier</a:t>
            </a:r>
            <a:r>
              <a:rPr dirty="0"/>
              <a:t> </a:t>
            </a:r>
            <a:r>
              <a:rPr dirty="0" err="1"/>
              <a:t>momento</a:t>
            </a:r>
            <a:r>
              <a:rPr dirty="0"/>
              <a:t> del </a:t>
            </a:r>
            <a:r>
              <a:rPr dirty="0" err="1"/>
              <a:t>año</a:t>
            </a:r>
            <a:r>
              <a:rPr dirty="0"/>
              <a:t>: Medicaid y CHIP no </a:t>
            </a:r>
            <a:r>
              <a:rPr dirty="0" err="1"/>
              <a:t>tienen</a:t>
            </a:r>
            <a:r>
              <a:rPr dirty="0"/>
              <a:t> </a:t>
            </a:r>
            <a:r>
              <a:rPr dirty="0" err="1"/>
              <a:t>períodos</a:t>
            </a:r>
            <a:r>
              <a:rPr dirty="0"/>
              <a:t> de </a:t>
            </a:r>
            <a:r>
              <a:rPr dirty="0" err="1"/>
              <a:t>inscripción</a:t>
            </a:r>
            <a:r>
              <a:rPr dirty="0"/>
              <a:t> </a:t>
            </a:r>
            <a:r>
              <a:rPr dirty="0" err="1"/>
              <a:t>abierta</a:t>
            </a:r>
            <a:r>
              <a:rPr dirty="0"/>
              <a:t>.</a:t>
            </a:r>
            <a:endParaRPr sz="1100" dirty="0">
              <a:solidFill>
                <a:prstClr val="black"/>
              </a:solidFill>
              <a:latin typeface="Arial" panose="020B0604020202020204" pitchFamily="34" charset="0"/>
              <a:cs typeface="Arial" panose="020B0604020202020204" pitchFamily="34" charset="0"/>
            </a:endParaRPr>
          </a:p>
          <a:p>
            <a:pPr marL="0" indent="0">
              <a:spcBef>
                <a:spcPts val="0"/>
              </a:spcBef>
              <a:spcAft>
                <a:spcPts val="300"/>
              </a:spcAft>
              <a:buNone/>
              <a:defRPr sz="1100">
                <a:solidFill>
                  <a:prstClr val="black"/>
                </a:solidFill>
                <a:latin typeface="Arial" panose="020B0604020202020204" pitchFamily="34" charset="0"/>
                <a:cs typeface="Arial" panose="020B0604020202020204" pitchFamily="34" charset="0"/>
              </a:defRPr>
            </a:pPr>
            <a:r>
              <a:rPr dirty="0"/>
              <a:t>Para </a:t>
            </a:r>
            <a:r>
              <a:rPr dirty="0" err="1"/>
              <a:t>obtener</a:t>
            </a:r>
            <a:r>
              <a:rPr dirty="0"/>
              <a:t> </a:t>
            </a:r>
            <a:r>
              <a:rPr dirty="0" err="1"/>
              <a:t>más</a:t>
            </a:r>
            <a:r>
              <a:rPr dirty="0"/>
              <a:t> </a:t>
            </a:r>
            <a:r>
              <a:rPr dirty="0" err="1"/>
              <a:t>información</a:t>
            </a:r>
            <a:r>
              <a:rPr dirty="0"/>
              <a:t>, </a:t>
            </a:r>
            <a:r>
              <a:rPr dirty="0" err="1"/>
              <a:t>visite</a:t>
            </a:r>
            <a:r>
              <a:rPr dirty="0"/>
              <a:t> </a:t>
            </a:r>
            <a:r>
              <a:rPr lang="en-US" u="sng" dirty="0"/>
              <a:t>https://es.medicare.gov/basics/costs/help </a:t>
            </a:r>
            <a:r>
              <a:rPr dirty="0"/>
              <a:t>o </a:t>
            </a:r>
            <a:r>
              <a:rPr dirty="0" err="1"/>
              <a:t>comuníquese</a:t>
            </a:r>
            <a:r>
              <a:rPr dirty="0"/>
              <a:t> con </a:t>
            </a:r>
            <a:r>
              <a:rPr dirty="0" err="1"/>
              <a:t>su</a:t>
            </a:r>
            <a:r>
              <a:rPr dirty="0"/>
              <a:t> </a:t>
            </a:r>
            <a:r>
              <a:rPr lang="pt-BR" sz="1100" b="0" i="0" kern="1200" dirty="0">
                <a:solidFill>
                  <a:schemeClr val="tx1"/>
                </a:solidFill>
                <a:effectLst/>
                <a:latin typeface="+mn-lt"/>
                <a:ea typeface="+mn-ea"/>
                <a:cs typeface="+mn-cs"/>
              </a:rPr>
              <a:t>Programa Estatal de Asistencia sobre Seguro Médico </a:t>
            </a:r>
            <a:r>
              <a:rPr dirty="0"/>
              <a:t>(SHIP) </a:t>
            </a:r>
            <a:r>
              <a:rPr dirty="0" err="1"/>
              <a:t>en</a:t>
            </a:r>
            <a:r>
              <a:rPr dirty="0"/>
              <a:t> </a:t>
            </a:r>
            <a:r>
              <a:rPr dirty="0">
                <a:hlinkClick r:id="rId6"/>
              </a:rPr>
              <a:t>shiphelp.org</a:t>
            </a:r>
            <a:r>
              <a:rPr dirty="0"/>
              <a:t>.</a:t>
            </a:r>
            <a:endParaRPr sz="1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8675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32203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8"/>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b="0" dirty="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0"/>
              </a:spcBef>
              <a:spcAft>
                <a:spcPts val="600"/>
              </a:spcAft>
              <a:buNone/>
              <a:defRPr>
                <a:solidFill>
                  <a:prstClr val="black"/>
                </a:solidFill>
                <a:latin typeface="Arial" panose="020B0604020202020204" pitchFamily="34" charset="0"/>
                <a:cs typeface="Arial" panose="020B0604020202020204" pitchFamily="34" charset="0"/>
              </a:defRPr>
            </a:pPr>
            <a:r>
              <a:rPr b="1" dirty="0"/>
              <a:t>La </a:t>
            </a:r>
            <a:r>
              <a:rPr b="1" dirty="0" err="1"/>
              <a:t>ayuda</a:t>
            </a:r>
            <a:r>
              <a:rPr b="1" dirty="0"/>
              <a:t> </a:t>
            </a:r>
            <a:r>
              <a:rPr b="1" dirty="0" err="1"/>
              <a:t>adicional</a:t>
            </a:r>
            <a:r>
              <a:rPr b="1" dirty="0"/>
              <a:t> es un </a:t>
            </a:r>
            <a:r>
              <a:rPr b="1" dirty="0" err="1"/>
              <a:t>programa</a:t>
            </a:r>
            <a:r>
              <a:rPr b="1" dirty="0"/>
              <a:t> de Medicare </a:t>
            </a:r>
            <a:r>
              <a:rPr b="1" dirty="0" err="1"/>
              <a:t>que</a:t>
            </a:r>
            <a:r>
              <a:rPr b="1" dirty="0"/>
              <a:t> </a:t>
            </a:r>
            <a:r>
              <a:rPr b="1" dirty="0" err="1"/>
              <a:t>ayuda</a:t>
            </a:r>
            <a:r>
              <a:rPr b="1" dirty="0"/>
              <a:t> a las personas con </a:t>
            </a:r>
            <a:r>
              <a:rPr b="1" dirty="0" err="1"/>
              <a:t>ingresos</a:t>
            </a:r>
            <a:r>
              <a:rPr b="1" dirty="0"/>
              <a:t> y </a:t>
            </a:r>
            <a:r>
              <a:rPr b="1" dirty="0" err="1"/>
              <a:t>recursos</a:t>
            </a:r>
            <a:r>
              <a:rPr b="1" dirty="0"/>
              <a:t> </a:t>
            </a:r>
            <a:r>
              <a:rPr b="1" dirty="0" err="1"/>
              <a:t>limitados</a:t>
            </a:r>
            <a:r>
              <a:rPr b="1" dirty="0"/>
              <a:t> a </a:t>
            </a:r>
            <a:r>
              <a:rPr dirty="0" err="1"/>
              <a:t>pagar</a:t>
            </a:r>
            <a:r>
              <a:rPr dirty="0"/>
              <a:t> </a:t>
            </a:r>
            <a:r>
              <a:rPr dirty="0" err="1"/>
              <a:t>los</a:t>
            </a:r>
            <a:r>
              <a:rPr dirty="0"/>
              <a:t> </a:t>
            </a:r>
            <a:r>
              <a:rPr dirty="0" err="1"/>
              <a:t>costos</a:t>
            </a:r>
            <a:r>
              <a:rPr dirty="0"/>
              <a:t> del </a:t>
            </a:r>
            <a:r>
              <a:rPr dirty="0" err="1"/>
              <a:t>programa</a:t>
            </a:r>
            <a:r>
              <a:rPr dirty="0"/>
              <a:t> de </a:t>
            </a:r>
            <a:r>
              <a:rPr dirty="0" err="1"/>
              <a:t>medicamentos</a:t>
            </a:r>
            <a:r>
              <a:rPr dirty="0"/>
              <a:t> </a:t>
            </a:r>
            <a:r>
              <a:rPr dirty="0" err="1"/>
              <a:t>recetados</a:t>
            </a:r>
            <a:r>
              <a:rPr dirty="0"/>
              <a:t> de Medicare, </a:t>
            </a:r>
            <a:r>
              <a:rPr dirty="0" err="1"/>
              <a:t>como</a:t>
            </a:r>
            <a:r>
              <a:rPr dirty="0"/>
              <a:t> </a:t>
            </a:r>
            <a:r>
              <a:rPr dirty="0" err="1"/>
              <a:t>primas</a:t>
            </a:r>
            <a:r>
              <a:rPr dirty="0"/>
              <a:t>, </a:t>
            </a:r>
            <a:r>
              <a:rPr dirty="0" err="1"/>
              <a:t>deducibles</a:t>
            </a:r>
            <a:r>
              <a:rPr dirty="0"/>
              <a:t> y </a:t>
            </a:r>
            <a:r>
              <a:rPr dirty="0" err="1"/>
              <a:t>coseguro</a:t>
            </a:r>
            <a:r>
              <a:rPr dirty="0"/>
              <a:t>.</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No </a:t>
            </a:r>
            <a:r>
              <a:rPr b="1" dirty="0" err="1"/>
              <a:t>pagará</a:t>
            </a:r>
            <a:r>
              <a:rPr b="1" dirty="0"/>
              <a:t> </a:t>
            </a:r>
            <a:r>
              <a:rPr b="1" dirty="0" err="1"/>
              <a:t>primas</a:t>
            </a:r>
            <a:r>
              <a:rPr b="1" dirty="0"/>
              <a:t> </a:t>
            </a:r>
            <a:r>
              <a:rPr b="1" dirty="0" err="1"/>
              <a:t>ni</a:t>
            </a:r>
            <a:r>
              <a:rPr b="1" dirty="0"/>
              <a:t> deducible y </a:t>
            </a:r>
            <a:r>
              <a:rPr b="1" dirty="0" err="1"/>
              <a:t>tendrá</a:t>
            </a:r>
            <a:r>
              <a:rPr b="1" dirty="0"/>
              <a:t> </a:t>
            </a:r>
            <a:r>
              <a:rPr b="1" dirty="0" err="1"/>
              <a:t>copagos</a:t>
            </a:r>
            <a:r>
              <a:rPr b="1" dirty="0"/>
              <a:t> </a:t>
            </a:r>
            <a:r>
              <a:rPr b="1" dirty="0" err="1"/>
              <a:t>pequeños</a:t>
            </a:r>
            <a:r>
              <a:rPr b="1" dirty="0"/>
              <a:t> o </a:t>
            </a:r>
            <a:r>
              <a:rPr b="1" dirty="0" err="1"/>
              <a:t>nulos</a:t>
            </a:r>
            <a:r>
              <a:rPr dirty="0"/>
              <a:t>. </a:t>
            </a:r>
          </a:p>
          <a:p>
            <a:pPr marL="119149" indent="-119149">
              <a:spcBef>
                <a:spcPts val="0"/>
              </a:spcBef>
              <a:spcAft>
                <a:spcPts val="600"/>
              </a:spcAft>
              <a:defRPr>
                <a:solidFill>
                  <a:prstClr val="black"/>
                </a:solidFill>
                <a:latin typeface="Arial" panose="020B0604020202020204" pitchFamily="34" charset="0"/>
                <a:cs typeface="Arial" panose="020B0604020202020204" pitchFamily="34" charset="0"/>
              </a:defRPr>
            </a:pPr>
            <a:r>
              <a:rPr b="1" dirty="0"/>
              <a:t>Si </a:t>
            </a:r>
            <a:r>
              <a:rPr b="1" dirty="0" err="1"/>
              <a:t>reúne</a:t>
            </a:r>
            <a:r>
              <a:rPr b="1" dirty="0"/>
              <a:t> </a:t>
            </a:r>
            <a:r>
              <a:rPr b="1" dirty="0" err="1"/>
              <a:t>los</a:t>
            </a:r>
            <a:r>
              <a:rPr b="1" dirty="0"/>
              <a:t> </a:t>
            </a:r>
            <a:r>
              <a:rPr b="1" dirty="0" err="1"/>
              <a:t>requisitos</a:t>
            </a:r>
            <a:r>
              <a:rPr b="1" dirty="0"/>
              <a:t> para </a:t>
            </a:r>
            <a:r>
              <a:rPr b="1" dirty="0" err="1"/>
              <a:t>recibir</a:t>
            </a:r>
            <a:r>
              <a:rPr b="1" dirty="0"/>
              <a:t> </a:t>
            </a:r>
            <a:r>
              <a:rPr b="1" dirty="0" err="1"/>
              <a:t>ayuda</a:t>
            </a:r>
            <a:r>
              <a:rPr b="1" dirty="0"/>
              <a:t> </a:t>
            </a:r>
            <a:r>
              <a:rPr b="1" dirty="0" err="1"/>
              <a:t>adicional</a:t>
            </a:r>
            <a:r>
              <a:rPr b="1" dirty="0"/>
              <a:t>, </a:t>
            </a:r>
            <a:r>
              <a:rPr dirty="0"/>
              <a:t>no </a:t>
            </a:r>
            <a:r>
              <a:rPr dirty="0" err="1"/>
              <a:t>tendrá</a:t>
            </a:r>
            <a:r>
              <a:rPr dirty="0"/>
              <a:t> </a:t>
            </a:r>
            <a:r>
              <a:rPr dirty="0" err="1"/>
              <a:t>que</a:t>
            </a:r>
            <a:r>
              <a:rPr dirty="0"/>
              <a:t> </a:t>
            </a:r>
            <a:r>
              <a:rPr dirty="0" err="1"/>
              <a:t>pagar</a:t>
            </a:r>
            <a:r>
              <a:rPr dirty="0"/>
              <a:t> </a:t>
            </a:r>
            <a:r>
              <a:rPr dirty="0" err="1"/>
              <a:t>una</a:t>
            </a:r>
            <a:r>
              <a:rPr dirty="0"/>
              <a:t> </a:t>
            </a:r>
            <a:r>
              <a:rPr dirty="0" err="1"/>
              <a:t>sanción</a:t>
            </a:r>
            <a:r>
              <a:rPr dirty="0"/>
              <a:t> </a:t>
            </a:r>
            <a:r>
              <a:rPr dirty="0" err="1"/>
              <a:t>por</a:t>
            </a:r>
            <a:r>
              <a:rPr dirty="0"/>
              <a:t> </a:t>
            </a:r>
            <a:r>
              <a:rPr dirty="0" err="1"/>
              <a:t>inscripción</a:t>
            </a:r>
            <a:r>
              <a:rPr dirty="0"/>
              <a:t> </a:t>
            </a:r>
            <a:r>
              <a:rPr dirty="0" err="1"/>
              <a:t>tardía</a:t>
            </a:r>
            <a:r>
              <a:rPr dirty="0"/>
              <a:t> </a:t>
            </a:r>
            <a:r>
              <a:rPr dirty="0" err="1"/>
              <a:t>en</a:t>
            </a:r>
            <a:r>
              <a:rPr dirty="0"/>
              <a:t> la </a:t>
            </a:r>
            <a:r>
              <a:rPr dirty="0" err="1"/>
              <a:t>Parte</a:t>
            </a:r>
            <a:r>
              <a:rPr dirty="0"/>
              <a:t> D.</a:t>
            </a:r>
          </a:p>
          <a:p>
            <a:pPr marL="119149" indent="-119149"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dirty="0"/>
              <a:t>Si </a:t>
            </a:r>
            <a:r>
              <a:rPr dirty="0" err="1"/>
              <a:t>tiene</a:t>
            </a:r>
            <a:r>
              <a:rPr dirty="0"/>
              <a:t> Medicaid o </a:t>
            </a:r>
            <a:r>
              <a:rPr dirty="0" err="1"/>
              <a:t>recibe</a:t>
            </a:r>
            <a:r>
              <a:rPr dirty="0"/>
              <a:t> </a:t>
            </a:r>
            <a:r>
              <a:rPr dirty="0" err="1"/>
              <a:t>ayuda</a:t>
            </a:r>
            <a:r>
              <a:rPr dirty="0"/>
              <a:t> </a:t>
            </a:r>
            <a:r>
              <a:rPr dirty="0" err="1"/>
              <a:t>adicional</a:t>
            </a:r>
            <a:r>
              <a:rPr dirty="0"/>
              <a:t>, es </a:t>
            </a:r>
            <a:r>
              <a:rPr dirty="0" err="1"/>
              <a:t>posible</a:t>
            </a:r>
            <a:r>
              <a:rPr dirty="0"/>
              <a:t> </a:t>
            </a:r>
            <a:r>
              <a:rPr dirty="0" err="1"/>
              <a:t>que</a:t>
            </a:r>
            <a:r>
              <a:rPr dirty="0"/>
              <a:t> </a:t>
            </a:r>
            <a:r>
              <a:rPr dirty="0" err="1"/>
              <a:t>pueda</a:t>
            </a:r>
            <a:r>
              <a:rPr dirty="0"/>
              <a:t> </a:t>
            </a:r>
            <a:r>
              <a:rPr dirty="0" err="1"/>
              <a:t>cambiar</a:t>
            </a:r>
            <a:r>
              <a:rPr dirty="0"/>
              <a:t> </a:t>
            </a:r>
            <a:r>
              <a:rPr dirty="0" err="1"/>
              <a:t>su</a:t>
            </a:r>
            <a:r>
              <a:rPr dirty="0"/>
              <a:t> </a:t>
            </a:r>
            <a:r>
              <a:rPr dirty="0" err="1"/>
              <a:t>cobertura</a:t>
            </a:r>
            <a:r>
              <a:rPr dirty="0"/>
              <a:t> de </a:t>
            </a:r>
            <a:r>
              <a:rPr dirty="0" err="1"/>
              <a:t>medicamentos</a:t>
            </a:r>
            <a:r>
              <a:rPr dirty="0"/>
              <a:t> </a:t>
            </a:r>
            <a:r>
              <a:rPr dirty="0" err="1"/>
              <a:t>independiente</a:t>
            </a:r>
            <a:r>
              <a:rPr dirty="0"/>
              <a:t> </a:t>
            </a:r>
            <a:r>
              <a:rPr dirty="0" err="1"/>
              <a:t>una</a:t>
            </a:r>
            <a:r>
              <a:rPr dirty="0"/>
              <a:t> </a:t>
            </a:r>
            <a:r>
              <a:rPr dirty="0" err="1"/>
              <a:t>vez</a:t>
            </a:r>
            <a:r>
              <a:rPr dirty="0"/>
              <a:t> al </a:t>
            </a:r>
            <a:r>
              <a:rPr dirty="0" err="1"/>
              <a:t>mes</a:t>
            </a:r>
            <a:r>
              <a:rPr dirty="0"/>
              <a:t>. </a:t>
            </a:r>
            <a:r>
              <a:rPr dirty="0" err="1"/>
              <a:t>Puede</a:t>
            </a:r>
            <a:r>
              <a:rPr dirty="0"/>
              <a:t> </a:t>
            </a:r>
            <a:r>
              <a:rPr dirty="0" err="1"/>
              <a:t>cambiar</a:t>
            </a:r>
            <a:r>
              <a:rPr dirty="0"/>
              <a:t> de plan </a:t>
            </a:r>
            <a:r>
              <a:rPr dirty="0" err="1"/>
              <a:t>una</a:t>
            </a:r>
            <a:r>
              <a:rPr dirty="0"/>
              <a:t> </a:t>
            </a:r>
            <a:r>
              <a:rPr dirty="0" err="1"/>
              <a:t>vez</a:t>
            </a:r>
            <a:r>
              <a:rPr dirty="0"/>
              <a:t> al </a:t>
            </a:r>
            <a:r>
              <a:rPr dirty="0" err="1"/>
              <a:t>mes</a:t>
            </a:r>
            <a:r>
              <a:rPr dirty="0"/>
              <a:t>.</a:t>
            </a:r>
          </a:p>
          <a:p>
            <a:pPr marL="0" indent="0">
              <a:spcBef>
                <a:spcPts val="0"/>
              </a:spcBef>
              <a:spcAft>
                <a:spcPts val="600"/>
              </a:spcAft>
              <a:buNone/>
              <a:defRPr>
                <a:solidFill>
                  <a:prstClr val="black"/>
                </a:solidFill>
                <a:latin typeface="Arial" panose="020B0604020202020204" pitchFamily="34" charset="0"/>
                <a:cs typeface="Arial" panose="020B0604020202020204" pitchFamily="34" charset="0"/>
              </a:defRPr>
            </a:pPr>
            <a:r>
              <a:rPr b="1" dirty="0"/>
              <a:t>NOTA</a:t>
            </a:r>
            <a:r>
              <a:rPr dirty="0"/>
              <a:t>: Los </a:t>
            </a:r>
            <a:r>
              <a:rPr dirty="0" err="1"/>
              <a:t>residentes</a:t>
            </a:r>
            <a:r>
              <a:rPr dirty="0"/>
              <a:t> de </a:t>
            </a:r>
            <a:r>
              <a:rPr dirty="0" err="1"/>
              <a:t>los</a:t>
            </a:r>
            <a:r>
              <a:rPr dirty="0"/>
              <a:t> </a:t>
            </a:r>
            <a:r>
              <a:rPr dirty="0" err="1"/>
              <a:t>territorios</a:t>
            </a:r>
            <a:r>
              <a:rPr dirty="0"/>
              <a:t> de </a:t>
            </a:r>
            <a:r>
              <a:rPr dirty="0" err="1"/>
              <a:t>los</a:t>
            </a:r>
            <a:r>
              <a:rPr dirty="0"/>
              <a:t> EE. UU. no son </a:t>
            </a:r>
            <a:r>
              <a:rPr dirty="0" err="1"/>
              <a:t>elegibles</a:t>
            </a:r>
            <a:r>
              <a:rPr dirty="0"/>
              <a:t> para la </a:t>
            </a:r>
            <a:r>
              <a:rPr dirty="0" err="1"/>
              <a:t>ayuda</a:t>
            </a:r>
            <a:r>
              <a:rPr dirty="0"/>
              <a:t> </a:t>
            </a:r>
            <a:r>
              <a:rPr dirty="0" err="1"/>
              <a:t>adicional</a:t>
            </a:r>
            <a:r>
              <a:rPr dirty="0"/>
              <a:t>. Cada uno de </a:t>
            </a:r>
            <a:r>
              <a:rPr dirty="0" err="1"/>
              <a:t>los</a:t>
            </a:r>
            <a:r>
              <a:rPr dirty="0"/>
              <a:t> </a:t>
            </a:r>
            <a:r>
              <a:rPr dirty="0" err="1"/>
              <a:t>territorios</a:t>
            </a:r>
            <a:r>
              <a:rPr dirty="0"/>
              <a:t> </a:t>
            </a:r>
            <a:r>
              <a:rPr dirty="0" err="1"/>
              <a:t>ayuda</a:t>
            </a:r>
            <a:r>
              <a:rPr dirty="0"/>
              <a:t> a sus </a:t>
            </a:r>
            <a:r>
              <a:rPr dirty="0" err="1"/>
              <a:t>propios</a:t>
            </a:r>
            <a:r>
              <a:rPr dirty="0"/>
              <a:t> </a:t>
            </a:r>
            <a:r>
              <a:rPr dirty="0" err="1"/>
              <a:t>residentes</a:t>
            </a:r>
            <a:r>
              <a:rPr dirty="0"/>
              <a:t> con </a:t>
            </a:r>
            <a:r>
              <a:rPr dirty="0" err="1"/>
              <a:t>los</a:t>
            </a:r>
            <a:r>
              <a:rPr dirty="0"/>
              <a:t> </a:t>
            </a:r>
            <a:r>
              <a:rPr dirty="0" err="1"/>
              <a:t>costos</a:t>
            </a:r>
            <a:r>
              <a:rPr dirty="0"/>
              <a:t> de </a:t>
            </a:r>
            <a:r>
              <a:rPr dirty="0" err="1"/>
              <a:t>los</a:t>
            </a:r>
            <a:r>
              <a:rPr dirty="0"/>
              <a:t> </a:t>
            </a:r>
            <a:r>
              <a:rPr dirty="0" err="1"/>
              <a:t>medicamentos</a:t>
            </a:r>
            <a:r>
              <a:rPr dirty="0"/>
              <a:t> de Medicare. Esta </a:t>
            </a:r>
            <a:r>
              <a:rPr dirty="0" err="1"/>
              <a:t>ayuda</a:t>
            </a:r>
            <a:r>
              <a:rPr dirty="0"/>
              <a:t> es, </a:t>
            </a:r>
            <a:r>
              <a:rPr dirty="0" err="1"/>
              <a:t>por</a:t>
            </a:r>
            <a:r>
              <a:rPr dirty="0"/>
              <a:t> lo general, para </a:t>
            </a:r>
            <a:r>
              <a:rPr dirty="0" err="1"/>
              <a:t>residentes</a:t>
            </a:r>
            <a:r>
              <a:rPr dirty="0"/>
              <a:t> </a:t>
            </a:r>
            <a:r>
              <a:rPr dirty="0" err="1"/>
              <a:t>que</a:t>
            </a:r>
            <a:r>
              <a:rPr dirty="0"/>
              <a:t> </a:t>
            </a:r>
            <a:r>
              <a:rPr dirty="0" err="1"/>
              <a:t>califican</a:t>
            </a:r>
            <a:r>
              <a:rPr dirty="0"/>
              <a:t> para Medicaid y </a:t>
            </a:r>
            <a:r>
              <a:rPr dirty="0" err="1"/>
              <a:t>están</a:t>
            </a:r>
            <a:r>
              <a:rPr dirty="0"/>
              <a:t> </a:t>
            </a:r>
            <a:r>
              <a:rPr dirty="0" err="1"/>
              <a:t>inscritos</a:t>
            </a:r>
            <a:r>
              <a:rPr dirty="0"/>
              <a:t> </a:t>
            </a:r>
            <a:r>
              <a:rPr dirty="0" err="1"/>
              <a:t>en</a:t>
            </a:r>
            <a:r>
              <a:rPr dirty="0"/>
              <a:t> Medicaid. Esta </a:t>
            </a:r>
            <a:r>
              <a:rPr dirty="0" err="1"/>
              <a:t>ayuda</a:t>
            </a:r>
            <a:r>
              <a:rPr dirty="0"/>
              <a:t> no es lo </a:t>
            </a:r>
            <a:r>
              <a:rPr dirty="0" err="1"/>
              <a:t>mismo</a:t>
            </a:r>
            <a:r>
              <a:rPr dirty="0"/>
              <a:t> </a:t>
            </a:r>
            <a:r>
              <a:rPr dirty="0" err="1"/>
              <a:t>que</a:t>
            </a:r>
            <a:r>
              <a:rPr dirty="0"/>
              <a:t> la </a:t>
            </a:r>
            <a:r>
              <a:rPr dirty="0" err="1"/>
              <a:t>ayuda</a:t>
            </a:r>
            <a:r>
              <a:rPr dirty="0"/>
              <a:t> </a:t>
            </a:r>
            <a:r>
              <a:rPr dirty="0" err="1"/>
              <a:t>adicional</a:t>
            </a:r>
            <a:r>
              <a:rPr dirty="0"/>
              <a:t>.</a:t>
            </a:r>
          </a:p>
          <a:p>
            <a:pPr marL="0" indent="0">
              <a:spcBef>
                <a:spcPts val="0"/>
              </a:spcBef>
              <a:spcAft>
                <a:spcPts val="600"/>
              </a:spcAft>
              <a:buNone/>
              <a:defRPr>
                <a:latin typeface="Arial" panose="020B0604020202020204" pitchFamily="34" charset="0"/>
                <a:cs typeface="Arial" panose="020B0604020202020204" pitchFamily="34" charset="0"/>
              </a:defRPr>
            </a:pPr>
            <a:r>
              <a:rPr dirty="0">
                <a:solidFill>
                  <a:prstClr val="black"/>
                </a:solidFill>
              </a:rPr>
              <a:t>Para </a:t>
            </a:r>
            <a:r>
              <a:rPr dirty="0" err="1">
                <a:solidFill>
                  <a:prstClr val="black"/>
                </a:solidFill>
              </a:rPr>
              <a:t>obtener</a:t>
            </a:r>
            <a:r>
              <a:rPr dirty="0">
                <a:solidFill>
                  <a:prstClr val="black"/>
                </a:solidFill>
              </a:rPr>
              <a:t> </a:t>
            </a:r>
            <a:r>
              <a:rPr dirty="0" err="1">
                <a:solidFill>
                  <a:prstClr val="black"/>
                </a:solidFill>
              </a:rPr>
              <a:t>información</a:t>
            </a:r>
            <a:r>
              <a:rPr dirty="0">
                <a:solidFill>
                  <a:prstClr val="black"/>
                </a:solidFill>
              </a:rPr>
              <a:t> </a:t>
            </a:r>
            <a:r>
              <a:rPr dirty="0" err="1">
                <a:solidFill>
                  <a:prstClr val="black"/>
                </a:solidFill>
              </a:rPr>
              <a:t>sobre</a:t>
            </a:r>
            <a:r>
              <a:rPr dirty="0">
                <a:solidFill>
                  <a:prstClr val="black"/>
                </a:solidFill>
              </a:rPr>
              <a:t> </a:t>
            </a:r>
            <a:r>
              <a:rPr dirty="0" err="1">
                <a:solidFill>
                  <a:prstClr val="black"/>
                </a:solidFill>
              </a:rPr>
              <a:t>el</a:t>
            </a:r>
            <a:r>
              <a:rPr dirty="0">
                <a:solidFill>
                  <a:prstClr val="black"/>
                </a:solidFill>
              </a:rPr>
              <a:t> </a:t>
            </a:r>
            <a:r>
              <a:rPr dirty="0" err="1">
                <a:solidFill>
                  <a:prstClr val="black"/>
                </a:solidFill>
              </a:rPr>
              <a:t>subsidio</a:t>
            </a:r>
            <a:r>
              <a:rPr dirty="0">
                <a:solidFill>
                  <a:prstClr val="black"/>
                </a:solidFill>
              </a:rPr>
              <a:t> para personas de </a:t>
            </a:r>
            <a:r>
              <a:rPr dirty="0" err="1">
                <a:solidFill>
                  <a:prstClr val="black"/>
                </a:solidFill>
              </a:rPr>
              <a:t>bajos</a:t>
            </a:r>
            <a:r>
              <a:rPr dirty="0">
                <a:solidFill>
                  <a:prstClr val="black"/>
                </a:solidFill>
              </a:rPr>
              <a:t> </a:t>
            </a:r>
            <a:r>
              <a:rPr dirty="0" err="1">
                <a:solidFill>
                  <a:prstClr val="black"/>
                </a:solidFill>
              </a:rPr>
              <a:t>ingresos</a:t>
            </a:r>
            <a:r>
              <a:rPr dirty="0">
                <a:solidFill>
                  <a:prstClr val="black"/>
                </a:solidFill>
              </a:rPr>
              <a:t>, </a:t>
            </a:r>
            <a:r>
              <a:rPr dirty="0" err="1">
                <a:solidFill>
                  <a:prstClr val="black"/>
                </a:solidFill>
              </a:rPr>
              <a:t>visite</a:t>
            </a:r>
            <a:r>
              <a:rPr dirty="0">
                <a:solidFill>
                  <a:prstClr val="black"/>
                </a:solidFill>
              </a:rPr>
              <a:t> </a:t>
            </a:r>
            <a:r>
              <a:rPr u="sng" dirty="0">
                <a:effectLst/>
                <a:hlinkClick r:id="rId3"/>
              </a:rPr>
              <a:t>CMS.gov/training-education/partner-outreach-resources/low-income-subsidy-</a:t>
            </a:r>
            <a:r>
              <a:rPr u="sng" dirty="0" err="1">
                <a:effectLst/>
                <a:hlinkClick r:id="rId3"/>
              </a:rPr>
              <a:t>lis</a:t>
            </a:r>
            <a:r>
              <a:rPr u="sng" dirty="0">
                <a:effectLst/>
              </a:rPr>
              <a:t>.</a:t>
            </a:r>
            <a:endParaRPr sz="1200" kern="1200" dirty="0">
              <a:solidFill>
                <a:schemeClr val="tx1"/>
              </a:solidFill>
              <a:effectLst/>
              <a:latin typeface="Arial" panose="020B0604020202020204" pitchFamily="34" charset="0"/>
              <a:cs typeface="Arial" panose="020B0604020202020204" pitchFamily="34" charset="0"/>
            </a:endParaRPr>
          </a:p>
          <a:p>
            <a:pPr marL="0" indent="0" defTabSz="966612">
              <a:spcBef>
                <a:spcPts val="0"/>
              </a:spcBef>
              <a:spcAft>
                <a:spcPts val="600"/>
              </a:spcAft>
              <a:buNone/>
            </a:pPr>
            <a:endParaRPr dirty="0">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pPr>
            <a:endParaRPr sz="17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10505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87400" y="3708400"/>
            <a:ext cx="5753100" cy="5664200"/>
          </a:xfrm>
        </p:spPr>
        <p:txBody>
          <a:bodyPr/>
          <a:lstStyle/>
          <a:p>
            <a:pPr marL="0" indent="0" defTabSz="966612">
              <a:spcBef>
                <a:spcPts val="634"/>
              </a:spcBef>
              <a:spcAft>
                <a:spcPts val="300"/>
              </a:spcAft>
              <a:buNone/>
              <a:defRPr sz="1000" b="1">
                <a:solidFill>
                  <a:prstClr val="black"/>
                </a:solidFill>
                <a:latin typeface="Arial" panose="020B0604020202020204" pitchFamily="34" charset="0"/>
                <a:ea typeface="ＭＳ Ｐゴシック"/>
                <a:cs typeface="Arial" panose="020B0604020202020204" pitchFamily="34" charset="0"/>
              </a:defRPr>
            </a:pPr>
            <a:r>
              <a:rPr dirty="0"/>
              <a:t>Esta </a:t>
            </a:r>
            <a:r>
              <a:rPr dirty="0" err="1"/>
              <a:t>diapositiva</a:t>
            </a:r>
            <a:r>
              <a:rPr dirty="0"/>
              <a:t> </a:t>
            </a:r>
            <a:r>
              <a:rPr dirty="0" err="1"/>
              <a:t>tiene</a:t>
            </a:r>
            <a:r>
              <a:rPr dirty="0"/>
              <a:t> </a:t>
            </a:r>
            <a:r>
              <a:rPr dirty="0" err="1"/>
              <a:t>animación</a:t>
            </a:r>
            <a:r>
              <a:rPr dirty="0"/>
              <a:t>.</a:t>
            </a:r>
            <a:endParaRPr sz="1000" b="0" dirty="0">
              <a:latin typeface="Arial" panose="020B0604020202020204" pitchFamily="34" charset="0"/>
              <a:cs typeface="Arial" panose="020B0604020202020204" pitchFamily="34" charset="0"/>
            </a:endParaRPr>
          </a:p>
          <a:p>
            <a:pPr marL="0" indent="0" defTabSz="966612">
              <a:spcBef>
                <a:spcPts val="634"/>
              </a:spcBef>
              <a:spcAft>
                <a:spcPts val="300"/>
              </a:spcAft>
              <a:buNone/>
              <a:defRPr sz="1000"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a:spcBef>
                <a:spcPts val="634"/>
              </a:spcBef>
              <a:spcAft>
                <a:spcPts val="300"/>
              </a:spcAft>
              <a:buNone/>
              <a:defRPr sz="1000">
                <a:solidFill>
                  <a:prstClr val="black"/>
                </a:solidFill>
                <a:latin typeface="Arial" panose="020B0604020202020204" pitchFamily="34" charset="0"/>
                <a:cs typeface="Arial" panose="020B0604020202020204" pitchFamily="34" charset="0"/>
              </a:defRPr>
            </a:pPr>
            <a:r>
              <a:rPr b="1" dirty="0" err="1"/>
              <a:t>Usted</a:t>
            </a:r>
            <a:r>
              <a:rPr b="1" dirty="0"/>
              <a:t> </a:t>
            </a:r>
            <a:r>
              <a:rPr b="1" dirty="0" err="1"/>
              <a:t>califica</a:t>
            </a:r>
            <a:r>
              <a:rPr b="1" dirty="0"/>
              <a:t> </a:t>
            </a:r>
            <a:r>
              <a:rPr b="1" dirty="0" err="1"/>
              <a:t>automáticamente</a:t>
            </a:r>
            <a:r>
              <a:rPr b="1" dirty="0"/>
              <a:t> para la </a:t>
            </a:r>
            <a:r>
              <a:rPr b="1" dirty="0" err="1"/>
              <a:t>ayuda</a:t>
            </a:r>
            <a:r>
              <a:rPr b="1" dirty="0"/>
              <a:t> </a:t>
            </a:r>
            <a:r>
              <a:rPr b="1" dirty="0" err="1"/>
              <a:t>adicional</a:t>
            </a:r>
            <a:r>
              <a:rPr b="1" dirty="0"/>
              <a:t> (y no </a:t>
            </a:r>
            <a:r>
              <a:rPr b="1" dirty="0" err="1"/>
              <a:t>necesita</a:t>
            </a:r>
            <a:r>
              <a:rPr b="1" dirty="0"/>
              <a:t> </a:t>
            </a:r>
            <a:r>
              <a:rPr b="1" dirty="0" err="1"/>
              <a:t>solicitarla</a:t>
            </a:r>
            <a:r>
              <a:rPr b="1" dirty="0"/>
              <a:t>) </a:t>
            </a:r>
            <a:r>
              <a:rPr b="1" dirty="0" err="1"/>
              <a:t>si</a:t>
            </a:r>
            <a:r>
              <a:rPr b="1" dirty="0"/>
              <a:t> </a:t>
            </a:r>
            <a:r>
              <a:rPr dirty="0" err="1"/>
              <a:t>tiene</a:t>
            </a:r>
            <a:r>
              <a:rPr dirty="0"/>
              <a:t> Medicare y </a:t>
            </a:r>
            <a:r>
              <a:rPr dirty="0" err="1"/>
              <a:t>recibe</a:t>
            </a:r>
            <a:r>
              <a:rPr dirty="0"/>
              <a:t> </a:t>
            </a:r>
            <a:r>
              <a:rPr dirty="0" err="1"/>
              <a:t>cobertura</a:t>
            </a:r>
            <a:r>
              <a:rPr dirty="0"/>
              <a:t> completa de Medicaid (a </a:t>
            </a:r>
            <a:r>
              <a:rPr dirty="0" err="1"/>
              <a:t>veces</a:t>
            </a:r>
            <a:r>
              <a:rPr dirty="0"/>
              <a:t> </a:t>
            </a:r>
            <a:r>
              <a:rPr dirty="0" err="1"/>
              <a:t>denominada</a:t>
            </a:r>
            <a:r>
              <a:rPr dirty="0"/>
              <a:t> “</a:t>
            </a:r>
            <a:r>
              <a:rPr lang="en-US" dirty="0"/>
              <a:t>doble </a:t>
            </a:r>
            <a:r>
              <a:rPr lang="en-US" dirty="0" err="1"/>
              <a:t>elegibilidad</a:t>
            </a:r>
            <a:r>
              <a:rPr dirty="0"/>
              <a:t>”), </a:t>
            </a:r>
            <a:r>
              <a:rPr dirty="0" err="1"/>
              <a:t>beneficios</a:t>
            </a:r>
            <a:r>
              <a:rPr dirty="0"/>
              <a:t> de </a:t>
            </a:r>
            <a:r>
              <a:rPr dirty="0" err="1"/>
              <a:t>seguridad</a:t>
            </a:r>
            <a:r>
              <a:rPr dirty="0"/>
              <a:t> de </a:t>
            </a:r>
            <a:r>
              <a:rPr dirty="0" err="1"/>
              <a:t>ingreso</a:t>
            </a:r>
            <a:r>
              <a:rPr dirty="0"/>
              <a:t> </a:t>
            </a:r>
            <a:r>
              <a:rPr dirty="0" err="1"/>
              <a:t>complementario</a:t>
            </a:r>
            <a:r>
              <a:rPr dirty="0"/>
              <a:t> (SSI) o </a:t>
            </a:r>
            <a:r>
              <a:rPr dirty="0" err="1"/>
              <a:t>ayuda</a:t>
            </a:r>
            <a:r>
              <a:rPr dirty="0"/>
              <a:t> de Medicaid para </a:t>
            </a:r>
            <a:r>
              <a:rPr dirty="0" err="1"/>
              <a:t>pagar</a:t>
            </a:r>
            <a:r>
              <a:rPr dirty="0"/>
              <a:t> sus </a:t>
            </a:r>
            <a:r>
              <a:rPr dirty="0" err="1"/>
              <a:t>primas</a:t>
            </a:r>
            <a:r>
              <a:rPr dirty="0"/>
              <a:t> de Medicare </a:t>
            </a:r>
            <a:r>
              <a:rPr dirty="0" err="1"/>
              <a:t>Parte</a:t>
            </a:r>
            <a:r>
              <a:rPr dirty="0"/>
              <a:t> B (</a:t>
            </a:r>
            <a:r>
              <a:rPr dirty="0" err="1"/>
              <a:t>programas</a:t>
            </a:r>
            <a:r>
              <a:rPr dirty="0"/>
              <a:t> de </a:t>
            </a:r>
            <a:r>
              <a:rPr dirty="0" err="1"/>
              <a:t>ahorros</a:t>
            </a:r>
            <a:r>
              <a:rPr dirty="0"/>
              <a:t> de Medicare; a </a:t>
            </a:r>
            <a:r>
              <a:rPr dirty="0" err="1"/>
              <a:t>veces</a:t>
            </a:r>
            <a:r>
              <a:rPr dirty="0"/>
              <a:t> </a:t>
            </a:r>
            <a:r>
              <a:rPr dirty="0" err="1"/>
              <a:t>denominados</a:t>
            </a:r>
            <a:r>
              <a:rPr dirty="0"/>
              <a:t> “</a:t>
            </a:r>
            <a:r>
              <a:rPr lang="en-US" dirty="0"/>
              <a:t>doble </a:t>
            </a:r>
            <a:r>
              <a:rPr lang="en-US" dirty="0" err="1"/>
              <a:t>elegibilidad</a:t>
            </a:r>
            <a:r>
              <a:rPr lang="en-US" dirty="0"/>
              <a:t> </a:t>
            </a:r>
            <a:r>
              <a:rPr lang="en-US" dirty="0" err="1"/>
              <a:t>parcial</a:t>
            </a:r>
            <a:r>
              <a:rPr dirty="0"/>
              <a:t>”).</a:t>
            </a:r>
          </a:p>
          <a:p>
            <a:pPr marL="0" indent="0">
              <a:spcBef>
                <a:spcPts val="634"/>
              </a:spcBef>
              <a:spcAft>
                <a:spcPts val="300"/>
              </a:spcAft>
              <a:buNone/>
              <a:defRPr sz="1000">
                <a:solidFill>
                  <a:prstClr val="black"/>
                </a:solidFill>
                <a:latin typeface="Arial" panose="020B0604020202020204" pitchFamily="34" charset="0"/>
                <a:cs typeface="Arial" panose="020B0604020202020204" pitchFamily="34" charset="0"/>
              </a:defRPr>
            </a:pPr>
            <a:r>
              <a:rPr b="1" dirty="0"/>
              <a:t>Si no </a:t>
            </a:r>
            <a:r>
              <a:rPr b="1" dirty="0" err="1"/>
              <a:t>cumple</a:t>
            </a:r>
            <a:r>
              <a:rPr b="1" dirty="0"/>
              <a:t> </a:t>
            </a:r>
            <a:r>
              <a:rPr b="1" dirty="0" err="1"/>
              <a:t>una</a:t>
            </a:r>
            <a:r>
              <a:rPr b="1" dirty="0"/>
              <a:t> de </a:t>
            </a:r>
            <a:r>
              <a:rPr b="1" dirty="0" err="1"/>
              <a:t>estas</a:t>
            </a:r>
            <a:r>
              <a:rPr b="1" dirty="0"/>
              <a:t> </a:t>
            </a:r>
            <a:r>
              <a:rPr b="1" dirty="0" err="1"/>
              <a:t>condiciones</a:t>
            </a:r>
            <a:r>
              <a:rPr b="1" dirty="0"/>
              <a:t>, es </a:t>
            </a:r>
            <a:r>
              <a:rPr b="1" dirty="0" err="1"/>
              <a:t>posible</a:t>
            </a:r>
            <a:r>
              <a:rPr b="1" dirty="0"/>
              <a:t> </a:t>
            </a:r>
            <a:r>
              <a:rPr b="1" dirty="0" err="1"/>
              <a:t>que</a:t>
            </a:r>
            <a:r>
              <a:rPr b="1" dirty="0"/>
              <a:t> </a:t>
            </a:r>
            <a:r>
              <a:rPr b="1" dirty="0" err="1"/>
              <a:t>aún</a:t>
            </a:r>
            <a:r>
              <a:rPr b="1" dirty="0"/>
              <a:t> </a:t>
            </a:r>
            <a:r>
              <a:rPr b="1" dirty="0" err="1"/>
              <a:t>califique</a:t>
            </a:r>
            <a:r>
              <a:rPr b="1" dirty="0"/>
              <a:t> para la </a:t>
            </a:r>
            <a:r>
              <a:rPr b="1" dirty="0" err="1"/>
              <a:t>ayuda</a:t>
            </a:r>
            <a:r>
              <a:rPr b="1" dirty="0"/>
              <a:t> </a:t>
            </a:r>
            <a:r>
              <a:rPr b="1" dirty="0" err="1"/>
              <a:t>adicional</a:t>
            </a:r>
            <a:r>
              <a:rPr b="1" dirty="0"/>
              <a:t>, </a:t>
            </a:r>
            <a:r>
              <a:rPr b="1" dirty="0" err="1"/>
              <a:t>pero</a:t>
            </a:r>
            <a:r>
              <a:rPr b="1" dirty="0"/>
              <a:t> </a:t>
            </a:r>
            <a:r>
              <a:rPr b="1" dirty="0" err="1"/>
              <a:t>deberá</a:t>
            </a:r>
            <a:r>
              <a:rPr b="1" dirty="0"/>
              <a:t> </a:t>
            </a:r>
            <a:r>
              <a:rPr b="1" dirty="0" err="1"/>
              <a:t>solicitarla</a:t>
            </a:r>
            <a:r>
              <a:rPr b="1" dirty="0"/>
              <a:t>. </a:t>
            </a:r>
            <a:r>
              <a:rPr dirty="0"/>
              <a:t>Si </a:t>
            </a:r>
            <a:r>
              <a:rPr dirty="0" err="1"/>
              <a:t>cree</a:t>
            </a:r>
            <a:r>
              <a:rPr dirty="0"/>
              <a:t> </a:t>
            </a:r>
            <a:r>
              <a:rPr dirty="0" err="1"/>
              <a:t>que</a:t>
            </a:r>
            <a:r>
              <a:rPr dirty="0"/>
              <a:t> </a:t>
            </a:r>
            <a:r>
              <a:rPr dirty="0" err="1"/>
              <a:t>reúne</a:t>
            </a:r>
            <a:r>
              <a:rPr dirty="0"/>
              <a:t> </a:t>
            </a:r>
            <a:r>
              <a:rPr dirty="0" err="1"/>
              <a:t>los</a:t>
            </a:r>
            <a:r>
              <a:rPr dirty="0"/>
              <a:t> </a:t>
            </a:r>
            <a:r>
              <a:rPr dirty="0" err="1"/>
              <a:t>requisitos</a:t>
            </a:r>
            <a:r>
              <a:rPr dirty="0"/>
              <a:t> </a:t>
            </a:r>
            <a:r>
              <a:rPr dirty="0" err="1"/>
              <a:t>pero</a:t>
            </a:r>
            <a:r>
              <a:rPr dirty="0"/>
              <a:t> no </a:t>
            </a:r>
            <a:r>
              <a:rPr dirty="0" err="1"/>
              <a:t>está</a:t>
            </a:r>
            <a:r>
              <a:rPr dirty="0"/>
              <a:t> </a:t>
            </a:r>
            <a:r>
              <a:rPr dirty="0" err="1"/>
              <a:t>seguro</a:t>
            </a:r>
            <a:r>
              <a:rPr dirty="0"/>
              <a:t>, </a:t>
            </a:r>
            <a:r>
              <a:rPr dirty="0" err="1"/>
              <a:t>aun</a:t>
            </a:r>
            <a:r>
              <a:rPr dirty="0"/>
              <a:t> </a:t>
            </a:r>
            <a:r>
              <a:rPr dirty="0" err="1"/>
              <a:t>así</a:t>
            </a:r>
            <a:r>
              <a:rPr dirty="0"/>
              <a:t> </a:t>
            </a:r>
            <a:r>
              <a:rPr dirty="0" err="1"/>
              <a:t>debe</a:t>
            </a:r>
            <a:r>
              <a:rPr dirty="0"/>
              <a:t> </a:t>
            </a:r>
            <a:r>
              <a:rPr dirty="0" err="1"/>
              <a:t>presentar</a:t>
            </a:r>
            <a:r>
              <a:rPr dirty="0"/>
              <a:t> la </a:t>
            </a:r>
            <a:r>
              <a:rPr dirty="0" err="1"/>
              <a:t>solicitud</a:t>
            </a:r>
            <a:r>
              <a:rPr dirty="0"/>
              <a:t>. </a:t>
            </a:r>
            <a:r>
              <a:rPr dirty="0" err="1"/>
              <a:t>Puede</a:t>
            </a:r>
            <a:r>
              <a:rPr dirty="0"/>
              <a:t> </a:t>
            </a:r>
            <a:r>
              <a:rPr dirty="0" err="1"/>
              <a:t>solicitar</a:t>
            </a:r>
            <a:r>
              <a:rPr dirty="0"/>
              <a:t> la </a:t>
            </a:r>
            <a:r>
              <a:rPr dirty="0" err="1"/>
              <a:t>ayuda</a:t>
            </a:r>
            <a:r>
              <a:rPr dirty="0"/>
              <a:t> </a:t>
            </a:r>
            <a:r>
              <a:rPr dirty="0" err="1"/>
              <a:t>adicional</a:t>
            </a:r>
            <a:r>
              <a:rPr dirty="0"/>
              <a:t> </a:t>
            </a:r>
            <a:r>
              <a:rPr dirty="0" err="1"/>
              <a:t>en</a:t>
            </a:r>
            <a:r>
              <a:rPr dirty="0"/>
              <a:t> </a:t>
            </a:r>
            <a:r>
              <a:rPr dirty="0" err="1"/>
              <a:t>cualquier</a:t>
            </a:r>
            <a:r>
              <a:rPr dirty="0"/>
              <a:t> </a:t>
            </a:r>
            <a:r>
              <a:rPr dirty="0" err="1"/>
              <a:t>momento</a:t>
            </a:r>
            <a:r>
              <a:rPr dirty="0"/>
              <a:t> y, </a:t>
            </a:r>
            <a:r>
              <a:rPr dirty="0" err="1"/>
              <a:t>si</a:t>
            </a:r>
            <a:r>
              <a:rPr dirty="0"/>
              <a:t> se le </a:t>
            </a:r>
            <a:r>
              <a:rPr dirty="0" err="1"/>
              <a:t>deniega</a:t>
            </a:r>
            <a:r>
              <a:rPr dirty="0"/>
              <a:t>, </a:t>
            </a:r>
            <a:r>
              <a:rPr dirty="0" err="1"/>
              <a:t>puede</a:t>
            </a:r>
            <a:r>
              <a:rPr dirty="0"/>
              <a:t> </a:t>
            </a:r>
            <a:r>
              <a:rPr dirty="0" err="1"/>
              <a:t>volver</a:t>
            </a:r>
            <a:r>
              <a:rPr dirty="0"/>
              <a:t> a </a:t>
            </a:r>
            <a:r>
              <a:rPr dirty="0" err="1"/>
              <a:t>solicitarla</a:t>
            </a:r>
            <a:r>
              <a:rPr dirty="0"/>
              <a:t> </a:t>
            </a:r>
            <a:r>
              <a:rPr dirty="0" err="1"/>
              <a:t>si</a:t>
            </a:r>
            <a:r>
              <a:rPr dirty="0"/>
              <a:t> </a:t>
            </a:r>
            <a:r>
              <a:rPr dirty="0" err="1"/>
              <a:t>cambian</a:t>
            </a:r>
            <a:r>
              <a:rPr dirty="0"/>
              <a:t> sus </a:t>
            </a:r>
            <a:r>
              <a:rPr dirty="0" err="1"/>
              <a:t>circunstancias</a:t>
            </a:r>
            <a:r>
              <a:rPr dirty="0"/>
              <a:t>. La </a:t>
            </a:r>
            <a:r>
              <a:rPr dirty="0" err="1"/>
              <a:t>elegibilidad</a:t>
            </a:r>
            <a:r>
              <a:rPr dirty="0"/>
              <a:t> para la </a:t>
            </a:r>
            <a:r>
              <a:rPr dirty="0" err="1"/>
              <a:t>ayuda</a:t>
            </a:r>
            <a:r>
              <a:rPr dirty="0"/>
              <a:t> </a:t>
            </a:r>
            <a:r>
              <a:rPr dirty="0" err="1"/>
              <a:t>adicional</a:t>
            </a:r>
            <a:r>
              <a:rPr dirty="0"/>
              <a:t> </a:t>
            </a:r>
            <a:r>
              <a:rPr dirty="0" err="1"/>
              <a:t>puede</a:t>
            </a:r>
            <a:r>
              <a:rPr dirty="0"/>
              <a:t> ser </a:t>
            </a:r>
            <a:r>
              <a:rPr dirty="0" err="1"/>
              <a:t>determinada</a:t>
            </a:r>
            <a:r>
              <a:rPr dirty="0"/>
              <a:t> </a:t>
            </a:r>
            <a:r>
              <a:rPr dirty="0" err="1"/>
              <a:t>por</a:t>
            </a:r>
            <a:r>
              <a:rPr dirty="0"/>
              <a:t> </a:t>
            </a:r>
            <a:r>
              <a:rPr dirty="0" err="1"/>
              <a:t>el</a:t>
            </a:r>
            <a:r>
              <a:rPr dirty="0"/>
              <a:t> Seguro Social o </a:t>
            </a:r>
            <a:r>
              <a:rPr dirty="0" err="1"/>
              <a:t>por</a:t>
            </a:r>
            <a:r>
              <a:rPr dirty="0"/>
              <a:t> </a:t>
            </a:r>
            <a:r>
              <a:rPr dirty="0" err="1"/>
              <a:t>su</a:t>
            </a:r>
            <a:r>
              <a:rPr dirty="0"/>
              <a:t> </a:t>
            </a:r>
            <a:r>
              <a:rPr dirty="0" err="1"/>
              <a:t>oficina</a:t>
            </a:r>
            <a:r>
              <a:rPr dirty="0"/>
              <a:t> de </a:t>
            </a:r>
            <a:r>
              <a:rPr dirty="0" err="1"/>
              <a:t>asistencia</a:t>
            </a:r>
            <a:r>
              <a:rPr dirty="0"/>
              <a:t> </a:t>
            </a:r>
            <a:r>
              <a:rPr dirty="0" err="1"/>
              <a:t>médica</a:t>
            </a:r>
            <a:r>
              <a:rPr dirty="0"/>
              <a:t> </a:t>
            </a:r>
            <a:r>
              <a:rPr dirty="0" err="1"/>
              <a:t>estatal</a:t>
            </a:r>
            <a:r>
              <a:rPr dirty="0"/>
              <a:t> (Medicaid).</a:t>
            </a:r>
          </a:p>
          <a:p>
            <a:pPr marL="0" indent="0">
              <a:spcBef>
                <a:spcPts val="634"/>
              </a:spcBef>
              <a:spcAft>
                <a:spcPts val="300"/>
              </a:spcAft>
              <a:buNone/>
              <a:defRPr sz="1000">
                <a:solidFill>
                  <a:prstClr val="black"/>
                </a:solidFill>
                <a:latin typeface="Arial" panose="020B0604020202020204" pitchFamily="34" charset="0"/>
                <a:cs typeface="Arial" panose="020B0604020202020204" pitchFamily="34" charset="0"/>
              </a:defRPr>
            </a:pPr>
            <a:r>
              <a:rPr b="1" dirty="0"/>
              <a:t>NOTA:</a:t>
            </a:r>
            <a:r>
              <a:rPr dirty="0"/>
              <a:t> Los planes de la </a:t>
            </a:r>
            <a:r>
              <a:rPr dirty="0" err="1"/>
              <a:t>Parte</a:t>
            </a:r>
            <a:r>
              <a:rPr dirty="0"/>
              <a:t> D </a:t>
            </a:r>
            <a:r>
              <a:rPr dirty="0" err="1"/>
              <a:t>pueden</a:t>
            </a:r>
            <a:r>
              <a:rPr dirty="0"/>
              <a:t> </a:t>
            </a:r>
            <a:r>
              <a:rPr dirty="0" err="1"/>
              <a:t>ofrecerle</a:t>
            </a:r>
            <a:r>
              <a:rPr dirty="0"/>
              <a:t> un </a:t>
            </a:r>
            <a:r>
              <a:rPr dirty="0" err="1"/>
              <a:t>período</a:t>
            </a:r>
            <a:r>
              <a:rPr dirty="0"/>
              <a:t> de </a:t>
            </a:r>
            <a:r>
              <a:rPr dirty="0" err="1"/>
              <a:t>gracia</a:t>
            </a:r>
            <a:r>
              <a:rPr dirty="0"/>
              <a:t> de hasta 3 meses para </a:t>
            </a:r>
            <a:r>
              <a:rPr dirty="0" err="1"/>
              <a:t>el</a:t>
            </a:r>
            <a:r>
              <a:rPr dirty="0"/>
              <a:t> </a:t>
            </a:r>
            <a:r>
              <a:rPr dirty="0" err="1"/>
              <a:t>cobro</a:t>
            </a:r>
            <a:r>
              <a:rPr dirty="0"/>
              <a:t> de </a:t>
            </a:r>
            <a:r>
              <a:rPr dirty="0" err="1"/>
              <a:t>primas</a:t>
            </a:r>
            <a:r>
              <a:rPr dirty="0"/>
              <a:t> y </a:t>
            </a:r>
            <a:r>
              <a:rPr dirty="0" err="1"/>
              <a:t>costos</a:t>
            </a:r>
            <a:r>
              <a:rPr dirty="0"/>
              <a:t> </a:t>
            </a:r>
            <a:r>
              <a:rPr dirty="0" err="1"/>
              <a:t>compartidos</a:t>
            </a:r>
            <a:r>
              <a:rPr dirty="0"/>
              <a:t> </a:t>
            </a:r>
            <a:r>
              <a:rPr dirty="0" err="1"/>
              <a:t>si</a:t>
            </a:r>
            <a:r>
              <a:rPr dirty="0"/>
              <a:t> </a:t>
            </a:r>
            <a:r>
              <a:rPr dirty="0" err="1"/>
              <a:t>ya</a:t>
            </a:r>
            <a:r>
              <a:rPr dirty="0"/>
              <a:t> no </a:t>
            </a:r>
            <a:r>
              <a:rPr dirty="0" err="1"/>
              <a:t>califica</a:t>
            </a:r>
            <a:r>
              <a:rPr dirty="0"/>
              <a:t> </a:t>
            </a:r>
            <a:r>
              <a:rPr dirty="0" err="1"/>
              <a:t>automáticamente</a:t>
            </a:r>
            <a:r>
              <a:rPr dirty="0"/>
              <a:t> para la </a:t>
            </a:r>
            <a:r>
              <a:rPr dirty="0" err="1"/>
              <a:t>ayuda</a:t>
            </a:r>
            <a:r>
              <a:rPr dirty="0"/>
              <a:t> </a:t>
            </a:r>
            <a:r>
              <a:rPr dirty="0" err="1"/>
              <a:t>adicional</a:t>
            </a:r>
            <a:r>
              <a:rPr dirty="0"/>
              <a:t>, </a:t>
            </a:r>
            <a:r>
              <a:rPr dirty="0" err="1"/>
              <a:t>pero</a:t>
            </a:r>
            <a:r>
              <a:rPr dirty="0"/>
              <a:t> </a:t>
            </a:r>
            <a:r>
              <a:rPr dirty="0" err="1"/>
              <a:t>puede</a:t>
            </a:r>
            <a:r>
              <a:rPr dirty="0"/>
              <a:t> </a:t>
            </a:r>
            <a:r>
              <a:rPr dirty="0" err="1"/>
              <a:t>demostrar</a:t>
            </a:r>
            <a:r>
              <a:rPr dirty="0"/>
              <a:t> </a:t>
            </a:r>
            <a:r>
              <a:rPr dirty="0" err="1"/>
              <a:t>que</a:t>
            </a:r>
            <a:r>
              <a:rPr dirty="0"/>
              <a:t> </a:t>
            </a:r>
            <a:r>
              <a:rPr dirty="0" err="1"/>
              <a:t>presentó</a:t>
            </a:r>
            <a:r>
              <a:rPr dirty="0"/>
              <a:t> la </a:t>
            </a:r>
            <a:r>
              <a:rPr dirty="0" err="1"/>
              <a:t>solicitud</a:t>
            </a:r>
            <a:r>
              <a:rPr dirty="0"/>
              <a:t>.</a:t>
            </a:r>
          </a:p>
          <a:p>
            <a:pPr marL="0" indent="0" defTabSz="966612">
              <a:spcBef>
                <a:spcPts val="634"/>
              </a:spcBef>
              <a:spcAft>
                <a:spcPts val="300"/>
              </a:spcAft>
              <a:buNone/>
              <a:defRPr sz="1000" b="1">
                <a:solidFill>
                  <a:prstClr val="black"/>
                </a:solidFill>
                <a:latin typeface="Arial" panose="020B0604020202020204" pitchFamily="34" charset="0"/>
                <a:cs typeface="Arial" panose="020B0604020202020204" pitchFamily="34" charset="0"/>
              </a:defRPr>
            </a:pPr>
            <a:r>
              <a:rPr dirty="0" err="1"/>
              <a:t>Puede</a:t>
            </a:r>
            <a:r>
              <a:rPr dirty="0"/>
              <a:t> </a:t>
            </a:r>
            <a:r>
              <a:rPr dirty="0" err="1"/>
              <a:t>solicitar</a:t>
            </a:r>
            <a:r>
              <a:rPr dirty="0"/>
              <a:t> la </a:t>
            </a:r>
            <a:r>
              <a:rPr dirty="0" err="1"/>
              <a:t>ayuda</a:t>
            </a:r>
            <a:r>
              <a:rPr dirty="0"/>
              <a:t> </a:t>
            </a:r>
            <a:r>
              <a:rPr dirty="0" err="1"/>
              <a:t>adicional</a:t>
            </a:r>
            <a:r>
              <a:rPr dirty="0"/>
              <a:t>:</a:t>
            </a:r>
          </a:p>
          <a:p>
            <a:pPr marL="118813" lvl="1" indent="-118813" defTabSz="966612">
              <a:spcAft>
                <a:spcPts val="300"/>
              </a:spcAft>
              <a:buFont typeface="Wingdings" panose="05000000000000000000" pitchFamily="2" charset="2"/>
              <a:buChar char="§"/>
              <a:defRPr sz="1000">
                <a:solidFill>
                  <a:prstClr val="black"/>
                </a:solidFill>
                <a:latin typeface="Arial" panose="020B0604020202020204" pitchFamily="34" charset="0"/>
                <a:cs typeface="Arial" panose="020B0604020202020204" pitchFamily="34" charset="0"/>
              </a:defRPr>
            </a:pPr>
            <a:r>
              <a:rPr dirty="0"/>
              <a:t>En </a:t>
            </a:r>
            <a:r>
              <a:rPr dirty="0" err="1"/>
              <a:t>línea</a:t>
            </a:r>
            <a:r>
              <a:rPr dirty="0"/>
              <a:t> </a:t>
            </a:r>
            <a:r>
              <a:rPr dirty="0" err="1"/>
              <a:t>en</a:t>
            </a:r>
            <a:r>
              <a:rPr dirty="0"/>
              <a:t> </a:t>
            </a:r>
            <a:r>
              <a:rPr dirty="0">
                <a:hlinkClick r:id="rId3"/>
              </a:rPr>
              <a:t>SSA.gov/</a:t>
            </a:r>
            <a:r>
              <a:rPr dirty="0" err="1">
                <a:hlinkClick r:id="rId3"/>
              </a:rPr>
              <a:t>medicare</a:t>
            </a:r>
            <a:r>
              <a:rPr dirty="0">
                <a:hlinkClick r:id="rId3"/>
              </a:rPr>
              <a:t>/part-d-extra-help</a:t>
            </a:r>
            <a:r>
              <a:rPr dirty="0"/>
              <a:t>. </a:t>
            </a:r>
          </a:p>
          <a:p>
            <a:pPr marL="118813" lvl="1" indent="-118813" defTabSz="966612">
              <a:spcAft>
                <a:spcPts val="300"/>
              </a:spcAft>
              <a:buFont typeface="Wingdings" panose="05000000000000000000" pitchFamily="2" charset="2"/>
              <a:buChar char="§"/>
              <a:defRPr sz="1000">
                <a:latin typeface="Arial" panose="020B0604020202020204" pitchFamily="34" charset="0"/>
                <a:cs typeface="Arial" panose="020B0604020202020204" pitchFamily="34" charset="0"/>
              </a:defRPr>
            </a:pPr>
            <a:r>
              <a:rPr dirty="0">
                <a:solidFill>
                  <a:prstClr val="black"/>
                </a:solidFill>
              </a:rPr>
              <a:t>Con </a:t>
            </a:r>
            <a:r>
              <a:rPr dirty="0" err="1">
                <a:solidFill>
                  <a:prstClr val="black"/>
                </a:solidFill>
              </a:rPr>
              <a:t>una</a:t>
            </a:r>
            <a:r>
              <a:rPr dirty="0">
                <a:solidFill>
                  <a:prstClr val="black"/>
                </a:solidFill>
              </a:rPr>
              <a:t> </a:t>
            </a:r>
            <a:r>
              <a:rPr dirty="0" err="1">
                <a:solidFill>
                  <a:prstClr val="black"/>
                </a:solidFill>
              </a:rPr>
              <a:t>solicitud</a:t>
            </a:r>
            <a:r>
              <a:rPr dirty="0">
                <a:solidFill>
                  <a:prstClr val="black"/>
                </a:solidFill>
              </a:rPr>
              <a:t> </a:t>
            </a:r>
            <a:r>
              <a:rPr dirty="0" err="1">
                <a:solidFill>
                  <a:prstClr val="black"/>
                </a:solidFill>
              </a:rPr>
              <a:t>en</a:t>
            </a:r>
            <a:r>
              <a:rPr dirty="0">
                <a:solidFill>
                  <a:prstClr val="black"/>
                </a:solidFill>
              </a:rPr>
              <a:t> </a:t>
            </a:r>
            <a:r>
              <a:rPr dirty="0" err="1">
                <a:solidFill>
                  <a:prstClr val="black"/>
                </a:solidFill>
              </a:rPr>
              <a:t>papel</a:t>
            </a:r>
            <a:r>
              <a:rPr dirty="0">
                <a:solidFill>
                  <a:prstClr val="black"/>
                </a:solidFill>
              </a:rPr>
              <a:t> de </a:t>
            </a:r>
            <a:r>
              <a:rPr lang="en-US" dirty="0">
                <a:hlinkClick r:id="rId3"/>
              </a:rPr>
              <a:t>secure.ssa.gov/i1020/Ee001View.action</a:t>
            </a:r>
            <a:r>
              <a:rPr dirty="0"/>
              <a:t>, </a:t>
            </a:r>
            <a:r>
              <a:rPr dirty="0" err="1"/>
              <a:t>solicitud</a:t>
            </a:r>
            <a:r>
              <a:rPr dirty="0"/>
              <a:t> de </a:t>
            </a:r>
            <a:r>
              <a:rPr dirty="0" err="1"/>
              <a:t>ayuda</a:t>
            </a:r>
            <a:r>
              <a:rPr dirty="0"/>
              <a:t> con </a:t>
            </a:r>
            <a:r>
              <a:rPr dirty="0" err="1"/>
              <a:t>los</a:t>
            </a:r>
            <a:r>
              <a:rPr dirty="0"/>
              <a:t> </a:t>
            </a:r>
            <a:r>
              <a:rPr dirty="0" err="1"/>
              <a:t>costos</a:t>
            </a:r>
            <a:r>
              <a:rPr dirty="0"/>
              <a:t> del plan de </a:t>
            </a:r>
            <a:r>
              <a:rPr dirty="0" err="1"/>
              <a:t>medicamentos</a:t>
            </a:r>
            <a:r>
              <a:rPr dirty="0"/>
              <a:t> </a:t>
            </a:r>
            <a:r>
              <a:rPr dirty="0" err="1"/>
              <a:t>recetados</a:t>
            </a:r>
            <a:r>
              <a:rPr dirty="0"/>
              <a:t> de Medicare (SSA-1020)</a:t>
            </a:r>
            <a:r>
              <a:rPr dirty="0">
                <a:solidFill>
                  <a:prstClr val="black"/>
                </a:solidFill>
              </a:rPr>
              <a:t>.</a:t>
            </a:r>
          </a:p>
          <a:p>
            <a:pPr marL="118813" lvl="1" indent="-118813" defTabSz="966612">
              <a:spcAft>
                <a:spcPts val="300"/>
              </a:spcAft>
              <a:buFont typeface="Wingdings" panose="05000000000000000000" pitchFamily="2" charset="2"/>
              <a:buChar char="§"/>
              <a:defRPr sz="1000">
                <a:solidFill>
                  <a:prstClr val="black"/>
                </a:solidFill>
                <a:latin typeface="Arial" panose="020B0604020202020204" pitchFamily="34" charset="0"/>
                <a:cs typeface="Arial" panose="020B0604020202020204" pitchFamily="34" charset="0"/>
              </a:defRPr>
            </a:pPr>
            <a:r>
              <a:rPr dirty="0"/>
              <a:t>A </a:t>
            </a:r>
            <a:r>
              <a:rPr dirty="0" err="1"/>
              <a:t>través</a:t>
            </a:r>
            <a:r>
              <a:rPr dirty="0"/>
              <a:t> de </a:t>
            </a:r>
            <a:r>
              <a:rPr dirty="0" err="1"/>
              <a:t>su</a:t>
            </a:r>
            <a:r>
              <a:rPr dirty="0"/>
              <a:t> </a:t>
            </a:r>
            <a:r>
              <a:rPr dirty="0" err="1"/>
              <a:t>oficina</a:t>
            </a:r>
            <a:r>
              <a:rPr dirty="0"/>
              <a:t> de Medicaid. </a:t>
            </a:r>
            <a:r>
              <a:rPr dirty="0" err="1"/>
              <a:t>Visite</a:t>
            </a:r>
            <a:r>
              <a:rPr dirty="0"/>
              <a:t> </a:t>
            </a:r>
            <a:r>
              <a:rPr dirty="0">
                <a:hlinkClick r:id="rId4"/>
              </a:rPr>
              <a:t>Medicaid.gov/about-us/beneficiary-resources/</a:t>
            </a:r>
            <a:r>
              <a:rPr dirty="0" err="1">
                <a:hlinkClick r:id="rId4"/>
              </a:rPr>
              <a:t>index.html#statemenu</a:t>
            </a:r>
            <a:r>
              <a:rPr dirty="0"/>
              <a:t> para </a:t>
            </a:r>
            <a:r>
              <a:rPr dirty="0" err="1"/>
              <a:t>encontrar</a:t>
            </a:r>
            <a:r>
              <a:rPr dirty="0"/>
              <a:t> la </a:t>
            </a:r>
            <a:r>
              <a:rPr dirty="0" err="1"/>
              <a:t>oficina</a:t>
            </a:r>
            <a:r>
              <a:rPr dirty="0"/>
              <a:t> de Medicaid de </a:t>
            </a:r>
            <a:r>
              <a:rPr dirty="0" err="1"/>
              <a:t>su</a:t>
            </a:r>
            <a:r>
              <a:rPr dirty="0"/>
              <a:t> </a:t>
            </a:r>
            <a:r>
              <a:rPr dirty="0" err="1"/>
              <a:t>estado</a:t>
            </a:r>
            <a:r>
              <a:rPr dirty="0"/>
              <a:t>.</a:t>
            </a:r>
          </a:p>
          <a:p>
            <a:pPr marL="118813" lvl="1" indent="-118813" defTabSz="966612">
              <a:spcAft>
                <a:spcPts val="300"/>
              </a:spcAft>
              <a:buFont typeface="Wingdings" panose="05000000000000000000" pitchFamily="2" charset="2"/>
              <a:buChar char="§"/>
              <a:defRPr sz="1000">
                <a:latin typeface="Arial" panose="020B0604020202020204" pitchFamily="34" charset="0"/>
                <a:cs typeface="Arial" panose="020B0604020202020204" pitchFamily="34" charset="0"/>
              </a:defRPr>
            </a:pPr>
            <a:r>
              <a:rPr dirty="0">
                <a:solidFill>
                  <a:prstClr val="black"/>
                </a:solidFill>
              </a:rPr>
              <a:t>Con </a:t>
            </a:r>
            <a:r>
              <a:rPr dirty="0" err="1">
                <a:solidFill>
                  <a:prstClr val="black"/>
                </a:solidFill>
              </a:rPr>
              <a:t>una</a:t>
            </a:r>
            <a:r>
              <a:rPr dirty="0">
                <a:solidFill>
                  <a:prstClr val="black"/>
                </a:solidFill>
              </a:rPr>
              <a:t> </a:t>
            </a:r>
            <a:r>
              <a:rPr dirty="0" err="1">
                <a:solidFill>
                  <a:prstClr val="black"/>
                </a:solidFill>
              </a:rPr>
              <a:t>organización</a:t>
            </a:r>
            <a:r>
              <a:rPr dirty="0">
                <a:solidFill>
                  <a:prstClr val="black"/>
                </a:solidFill>
              </a:rPr>
              <a:t> local, </a:t>
            </a:r>
            <a:r>
              <a:rPr dirty="0" err="1">
                <a:solidFill>
                  <a:prstClr val="black"/>
                </a:solidFill>
              </a:rPr>
              <a:t>como</a:t>
            </a:r>
            <a:r>
              <a:rPr dirty="0">
                <a:solidFill>
                  <a:prstClr val="black"/>
                </a:solidFill>
              </a:rPr>
              <a:t> un </a:t>
            </a:r>
            <a:r>
              <a:rPr lang="pt-BR" sz="1000" b="0" i="0" kern="1200" dirty="0">
                <a:solidFill>
                  <a:schemeClr val="tx1"/>
                </a:solidFill>
                <a:effectLst/>
                <a:latin typeface="+mn-lt"/>
                <a:ea typeface="+mn-ea"/>
                <a:cs typeface="+mn-cs"/>
              </a:rPr>
              <a:t>Programa Estatal de Asistencia sobre Seguro Médico</a:t>
            </a:r>
            <a:r>
              <a:rPr dirty="0">
                <a:solidFill>
                  <a:prstClr val="black"/>
                </a:solidFill>
              </a:rPr>
              <a:t> (SHIP) del </a:t>
            </a:r>
            <a:r>
              <a:rPr dirty="0" err="1">
                <a:solidFill>
                  <a:prstClr val="black"/>
                </a:solidFill>
              </a:rPr>
              <a:t>estado</a:t>
            </a:r>
            <a:r>
              <a:rPr dirty="0">
                <a:solidFill>
                  <a:prstClr val="black"/>
                </a:solidFill>
              </a:rPr>
              <a:t>. </a:t>
            </a:r>
            <a:r>
              <a:rPr spc="-10" dirty="0">
                <a:effectLst/>
                <a:ea typeface="Calibri" panose="020F0502020204030204" pitchFamily="34" charset="0"/>
              </a:rPr>
              <a:t>Para </a:t>
            </a:r>
            <a:r>
              <a:rPr spc="-10" dirty="0" err="1">
                <a:effectLst/>
                <a:ea typeface="Calibri" panose="020F0502020204030204" pitchFamily="34" charset="0"/>
              </a:rPr>
              <a:t>obtener</a:t>
            </a:r>
            <a:r>
              <a:rPr spc="-10" dirty="0">
                <a:effectLst/>
                <a:ea typeface="Calibri" panose="020F0502020204030204" pitchFamily="34" charset="0"/>
              </a:rPr>
              <a:t> </a:t>
            </a:r>
            <a:r>
              <a:rPr spc="-10" dirty="0" err="1">
                <a:effectLst/>
                <a:ea typeface="Calibri" panose="020F0502020204030204" pitchFamily="34" charset="0"/>
              </a:rPr>
              <a:t>el</a:t>
            </a:r>
            <a:r>
              <a:rPr spc="-10" dirty="0">
                <a:effectLst/>
                <a:ea typeface="Calibri" panose="020F0502020204030204" pitchFamily="34" charset="0"/>
              </a:rPr>
              <a:t> </a:t>
            </a:r>
            <a:r>
              <a:rPr spc="-10" dirty="0" err="1">
                <a:effectLst/>
                <a:ea typeface="Calibri" panose="020F0502020204030204" pitchFamily="34" charset="0"/>
              </a:rPr>
              <a:t>número</a:t>
            </a:r>
            <a:r>
              <a:rPr spc="-10" dirty="0">
                <a:effectLst/>
                <a:ea typeface="Calibri" panose="020F0502020204030204" pitchFamily="34" charset="0"/>
              </a:rPr>
              <a:t> de </a:t>
            </a:r>
            <a:r>
              <a:rPr spc="-10" dirty="0" err="1">
                <a:effectLst/>
                <a:ea typeface="Calibri" panose="020F0502020204030204" pitchFamily="34" charset="0"/>
              </a:rPr>
              <a:t>teléfono</a:t>
            </a:r>
            <a:r>
              <a:rPr spc="-10" dirty="0">
                <a:effectLst/>
                <a:ea typeface="Calibri" panose="020F0502020204030204" pitchFamily="34" charset="0"/>
              </a:rPr>
              <a:t> del SHIP de </a:t>
            </a:r>
            <a:r>
              <a:rPr spc="-10" dirty="0" err="1">
                <a:effectLst/>
                <a:ea typeface="Calibri" panose="020F0502020204030204" pitchFamily="34" charset="0"/>
              </a:rPr>
              <a:t>su</a:t>
            </a:r>
            <a:r>
              <a:rPr spc="-10" dirty="0">
                <a:effectLst/>
                <a:ea typeface="Calibri" panose="020F0502020204030204" pitchFamily="34" charset="0"/>
              </a:rPr>
              <a:t> </a:t>
            </a:r>
            <a:r>
              <a:rPr spc="-10" dirty="0" err="1">
                <a:effectLst/>
                <a:ea typeface="Calibri" panose="020F0502020204030204" pitchFamily="34" charset="0"/>
              </a:rPr>
              <a:t>estado</a:t>
            </a:r>
            <a:r>
              <a:rPr spc="-10" dirty="0">
                <a:effectLst/>
                <a:ea typeface="Calibri" panose="020F0502020204030204" pitchFamily="34" charset="0"/>
              </a:rPr>
              <a:t>, </a:t>
            </a:r>
            <a:r>
              <a:rPr spc="-10" dirty="0" err="1">
                <a:effectLst/>
                <a:ea typeface="Calibri" panose="020F0502020204030204" pitchFamily="34" charset="0"/>
              </a:rPr>
              <a:t>visite</a:t>
            </a:r>
            <a:r>
              <a:rPr spc="-10" dirty="0">
                <a:effectLst/>
                <a:ea typeface="Calibri" panose="020F0502020204030204" pitchFamily="34" charset="0"/>
              </a:rPr>
              <a:t> </a:t>
            </a:r>
            <a:r>
              <a:rPr spc="-10" dirty="0">
                <a:effectLst/>
                <a:ea typeface="Calibri" panose="020F0502020204030204" pitchFamily="34" charset="0"/>
                <a:hlinkClick r:id="rId5"/>
              </a:rPr>
              <a:t>shiphelp.org</a:t>
            </a:r>
            <a:r>
              <a:rPr spc="-10" dirty="0">
                <a:effectLst/>
                <a:ea typeface="Calibri" panose="020F0502020204030204" pitchFamily="34" charset="0"/>
              </a:rPr>
              <a:t>. </a:t>
            </a:r>
            <a:endParaRPr sz="1000"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300"/>
              </a:spcAft>
              <a:buNone/>
              <a:defRPr sz="1000">
                <a:solidFill>
                  <a:prstClr val="black"/>
                </a:solidFill>
                <a:latin typeface="Arial" panose="020B0604020202020204" pitchFamily="34" charset="0"/>
                <a:cs typeface="Arial" panose="020B0604020202020204" pitchFamily="34" charset="0"/>
              </a:defRPr>
            </a:pPr>
            <a:r>
              <a:rPr dirty="0" err="1"/>
              <a:t>Puede</a:t>
            </a:r>
            <a:r>
              <a:rPr dirty="0"/>
              <a:t> </a:t>
            </a:r>
            <a:r>
              <a:rPr dirty="0" err="1"/>
              <a:t>presentar</a:t>
            </a:r>
            <a:r>
              <a:rPr dirty="0"/>
              <a:t> la </a:t>
            </a:r>
            <a:r>
              <a:rPr dirty="0" err="1"/>
              <a:t>solicitud</a:t>
            </a:r>
            <a:r>
              <a:rPr dirty="0"/>
              <a:t> </a:t>
            </a:r>
            <a:r>
              <a:rPr dirty="0" err="1"/>
              <a:t>usted</a:t>
            </a:r>
            <a:r>
              <a:rPr dirty="0"/>
              <a:t> </a:t>
            </a:r>
            <a:r>
              <a:rPr dirty="0" err="1"/>
              <a:t>mismo</a:t>
            </a:r>
            <a:r>
              <a:rPr dirty="0"/>
              <a:t>, o </a:t>
            </a:r>
            <a:r>
              <a:rPr dirty="0" err="1"/>
              <a:t>alguien</a:t>
            </a:r>
            <a:r>
              <a:rPr dirty="0"/>
              <a:t> con </a:t>
            </a:r>
            <a:r>
              <a:rPr dirty="0" err="1"/>
              <a:t>autoridad</a:t>
            </a:r>
            <a:r>
              <a:rPr dirty="0"/>
              <a:t> (</a:t>
            </a:r>
            <a:r>
              <a:rPr dirty="0" err="1"/>
              <a:t>como</a:t>
            </a:r>
            <a:r>
              <a:rPr dirty="0"/>
              <a:t> con un </a:t>
            </a:r>
            <a:r>
              <a:rPr dirty="0" err="1"/>
              <a:t>poder</a:t>
            </a:r>
            <a:r>
              <a:rPr dirty="0"/>
              <a:t> legal) para </a:t>
            </a:r>
            <a:r>
              <a:rPr dirty="0" err="1"/>
              <a:t>actuar</a:t>
            </a:r>
            <a:r>
              <a:rPr dirty="0"/>
              <a:t> </a:t>
            </a:r>
            <a:r>
              <a:rPr dirty="0" err="1"/>
              <a:t>en</a:t>
            </a:r>
            <a:r>
              <a:rPr dirty="0"/>
              <a:t> </a:t>
            </a:r>
            <a:r>
              <a:rPr dirty="0" err="1"/>
              <a:t>su</a:t>
            </a:r>
            <a:r>
              <a:rPr dirty="0"/>
              <a:t> </a:t>
            </a:r>
            <a:r>
              <a:rPr dirty="0" err="1"/>
              <a:t>representación</a:t>
            </a:r>
            <a:r>
              <a:rPr dirty="0"/>
              <a:t> </a:t>
            </a:r>
            <a:r>
              <a:rPr dirty="0" err="1"/>
              <a:t>puede</a:t>
            </a:r>
            <a:r>
              <a:rPr dirty="0"/>
              <a:t> </a:t>
            </a:r>
            <a:r>
              <a:rPr dirty="0" err="1"/>
              <a:t>presentar</a:t>
            </a:r>
            <a:r>
              <a:rPr dirty="0"/>
              <a:t> </a:t>
            </a:r>
            <a:r>
              <a:rPr dirty="0" err="1"/>
              <a:t>su</a:t>
            </a:r>
            <a:r>
              <a:rPr dirty="0"/>
              <a:t> </a:t>
            </a:r>
            <a:r>
              <a:rPr dirty="0" err="1"/>
              <a:t>solicitud</a:t>
            </a:r>
            <a:r>
              <a:rPr dirty="0"/>
              <a:t>, o </a:t>
            </a:r>
            <a:r>
              <a:rPr dirty="0" err="1"/>
              <a:t>puede</a:t>
            </a:r>
            <a:r>
              <a:rPr dirty="0"/>
              <a:t> </a:t>
            </a:r>
            <a:r>
              <a:rPr dirty="0" err="1"/>
              <a:t>pedirle</a:t>
            </a:r>
            <a:r>
              <a:rPr dirty="0"/>
              <a:t> a </a:t>
            </a:r>
            <a:r>
              <a:rPr dirty="0" err="1"/>
              <a:t>otra</a:t>
            </a:r>
            <a:r>
              <a:rPr dirty="0"/>
              <a:t> persona </a:t>
            </a:r>
            <a:r>
              <a:rPr dirty="0" err="1"/>
              <a:t>que</a:t>
            </a:r>
            <a:r>
              <a:rPr dirty="0"/>
              <a:t> le </a:t>
            </a:r>
            <a:r>
              <a:rPr dirty="0" err="1"/>
              <a:t>ayude</a:t>
            </a:r>
            <a:r>
              <a:rPr dirty="0"/>
              <a:t> a </a:t>
            </a:r>
            <a:r>
              <a:rPr dirty="0" err="1"/>
              <a:t>presentar</a:t>
            </a:r>
            <a:r>
              <a:rPr dirty="0"/>
              <a:t> la </a:t>
            </a:r>
            <a:r>
              <a:rPr dirty="0" err="1"/>
              <a:t>solicitud</a:t>
            </a:r>
            <a:r>
              <a:rPr dirty="0"/>
              <a:t>.</a:t>
            </a:r>
          </a:p>
          <a:p>
            <a:pPr marL="0" indent="0">
              <a:spcBef>
                <a:spcPts val="634"/>
              </a:spcBef>
              <a:spcAft>
                <a:spcPts val="300"/>
              </a:spcAft>
              <a:buNone/>
              <a:defRPr sz="1000">
                <a:solidFill>
                  <a:prstClr val="black"/>
                </a:solidFill>
                <a:latin typeface="Arial" panose="020B0604020202020204" pitchFamily="34" charset="0"/>
                <a:cs typeface="Arial" panose="020B0604020202020204" pitchFamily="34" charset="0"/>
              </a:defRPr>
            </a:pPr>
            <a:r>
              <a:rPr b="1" dirty="0"/>
              <a:t>Si </a:t>
            </a:r>
            <a:r>
              <a:rPr b="1" dirty="0" err="1"/>
              <a:t>solicita</a:t>
            </a:r>
            <a:r>
              <a:rPr b="1" dirty="0"/>
              <a:t> la </a:t>
            </a:r>
            <a:r>
              <a:rPr b="1" dirty="0" err="1"/>
              <a:t>ayuda</a:t>
            </a:r>
            <a:r>
              <a:rPr b="1" dirty="0"/>
              <a:t> </a:t>
            </a:r>
            <a:r>
              <a:rPr b="1" dirty="0" err="1"/>
              <a:t>adicional</a:t>
            </a:r>
            <a:r>
              <a:rPr b="1" dirty="0"/>
              <a:t>, </a:t>
            </a:r>
            <a:r>
              <a:rPr dirty="0" err="1"/>
              <a:t>el</a:t>
            </a:r>
            <a:r>
              <a:rPr dirty="0"/>
              <a:t> Seguro Social </a:t>
            </a:r>
            <a:r>
              <a:rPr dirty="0" err="1"/>
              <a:t>transmitirá</a:t>
            </a:r>
            <a:r>
              <a:rPr dirty="0"/>
              <a:t> </a:t>
            </a:r>
            <a:r>
              <a:rPr dirty="0" err="1"/>
              <a:t>los</a:t>
            </a:r>
            <a:r>
              <a:rPr dirty="0"/>
              <a:t> </a:t>
            </a:r>
            <a:r>
              <a:rPr dirty="0" err="1"/>
              <a:t>datos</a:t>
            </a:r>
            <a:r>
              <a:rPr dirty="0"/>
              <a:t> de </a:t>
            </a:r>
            <a:r>
              <a:rPr dirty="0" err="1"/>
              <a:t>su</a:t>
            </a:r>
            <a:r>
              <a:rPr dirty="0"/>
              <a:t> </a:t>
            </a:r>
            <a:r>
              <a:rPr dirty="0" err="1"/>
              <a:t>solicitud</a:t>
            </a:r>
            <a:r>
              <a:rPr dirty="0"/>
              <a:t> a la </a:t>
            </a:r>
            <a:r>
              <a:rPr dirty="0" err="1"/>
              <a:t>oficina</a:t>
            </a:r>
            <a:r>
              <a:rPr dirty="0"/>
              <a:t> de Medicaid de </a:t>
            </a:r>
            <a:r>
              <a:rPr dirty="0" err="1"/>
              <a:t>su</a:t>
            </a:r>
            <a:r>
              <a:rPr dirty="0"/>
              <a:t> </a:t>
            </a:r>
            <a:r>
              <a:rPr dirty="0" err="1"/>
              <a:t>estado</a:t>
            </a:r>
            <a:r>
              <a:rPr dirty="0"/>
              <a:t> para </a:t>
            </a:r>
            <a:r>
              <a:rPr dirty="0" err="1"/>
              <a:t>iniciar</a:t>
            </a:r>
            <a:r>
              <a:rPr dirty="0"/>
              <a:t> </a:t>
            </a:r>
            <a:r>
              <a:rPr dirty="0" err="1"/>
              <a:t>una</a:t>
            </a:r>
            <a:r>
              <a:rPr dirty="0"/>
              <a:t> </a:t>
            </a:r>
            <a:r>
              <a:rPr dirty="0" err="1"/>
              <a:t>solicitud</a:t>
            </a:r>
            <a:r>
              <a:rPr dirty="0"/>
              <a:t> de </a:t>
            </a:r>
            <a:r>
              <a:rPr dirty="0" err="1"/>
              <a:t>programas</a:t>
            </a:r>
            <a:r>
              <a:rPr dirty="0"/>
              <a:t> de </a:t>
            </a:r>
            <a:r>
              <a:rPr dirty="0" err="1"/>
              <a:t>ahorros</a:t>
            </a:r>
            <a:r>
              <a:rPr dirty="0"/>
              <a:t> de Medicare. Como se </a:t>
            </a:r>
            <a:r>
              <a:rPr dirty="0" err="1"/>
              <a:t>mencionó</a:t>
            </a:r>
            <a:r>
              <a:rPr dirty="0"/>
              <a:t> </a:t>
            </a:r>
            <a:r>
              <a:rPr dirty="0" err="1"/>
              <a:t>anteriormente</a:t>
            </a:r>
            <a:r>
              <a:rPr dirty="0"/>
              <a:t>, </a:t>
            </a:r>
            <a:r>
              <a:rPr dirty="0" err="1"/>
              <a:t>los</a:t>
            </a:r>
            <a:r>
              <a:rPr dirty="0"/>
              <a:t> </a:t>
            </a:r>
            <a:r>
              <a:rPr dirty="0" err="1"/>
              <a:t>programas</a:t>
            </a:r>
            <a:r>
              <a:rPr dirty="0"/>
              <a:t> de </a:t>
            </a:r>
            <a:r>
              <a:rPr dirty="0" err="1"/>
              <a:t>ahorros</a:t>
            </a:r>
            <a:r>
              <a:rPr dirty="0"/>
              <a:t> de Medicare </a:t>
            </a:r>
            <a:r>
              <a:rPr dirty="0" err="1"/>
              <a:t>pueden</a:t>
            </a:r>
            <a:r>
              <a:rPr dirty="0"/>
              <a:t> </a:t>
            </a:r>
            <a:r>
              <a:rPr dirty="0" err="1"/>
              <a:t>ayudar</a:t>
            </a:r>
            <a:r>
              <a:rPr dirty="0"/>
              <a:t> a </a:t>
            </a:r>
            <a:r>
              <a:rPr dirty="0" err="1"/>
              <a:t>pagar</a:t>
            </a:r>
            <a:r>
              <a:rPr dirty="0"/>
              <a:t> sus </a:t>
            </a:r>
            <a:r>
              <a:rPr dirty="0" err="1"/>
              <a:t>primas</a:t>
            </a:r>
            <a:r>
              <a:rPr dirty="0"/>
              <a:t> de Medicare.</a:t>
            </a:r>
          </a:p>
          <a:p>
            <a:pPr marL="0" indent="0" defTabSz="966612">
              <a:spcBef>
                <a:spcPts val="634"/>
              </a:spcBef>
              <a:spcAft>
                <a:spcPts val="300"/>
              </a:spcAft>
              <a:buNone/>
            </a:pPr>
            <a:endParaRPr sz="1000" dirty="0">
              <a:solidFill>
                <a:prstClr val="black"/>
              </a:solidFill>
              <a:latin typeface="Arial" panose="020B0604020202020204" pitchFamily="34" charset="0"/>
              <a:cs typeface="Arial" panose="020B0604020202020204" pitchFamily="34" charset="0"/>
            </a:endParaRPr>
          </a:p>
          <a:p>
            <a:pPr marL="0" indent="0" defTabSz="966612">
              <a:spcBef>
                <a:spcPts val="634"/>
              </a:spcBef>
              <a:spcAft>
                <a:spcPts val="300"/>
              </a:spcAft>
              <a:buNone/>
            </a:pPr>
            <a:endParaRPr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6557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10331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59777"/>
            <a:ext cx="5759450" cy="5144347"/>
          </a:xfrm>
        </p:spPr>
        <p:txBody>
          <a:bodyPr/>
          <a:lstStyle/>
          <a:p>
            <a:pPr marL="0" indent="0" defTabSz="966612">
              <a:spcBef>
                <a:spcPts val="0"/>
              </a:spcBef>
              <a:spcAft>
                <a:spcPts val="600"/>
              </a:spcAft>
              <a:buNone/>
              <a:defRPr b="1">
                <a:latin typeface="Arial" panose="020B0604020202020204" pitchFamily="34" charset="0"/>
                <a:cs typeface="Arial" panose="020B0604020202020204" pitchFamily="34" charset="0"/>
              </a:defRPr>
            </a:pPr>
            <a:r>
              <a:rPr dirty="0" err="1"/>
              <a:t>Notas</a:t>
            </a:r>
            <a:r>
              <a:rPr dirty="0"/>
              <a:t> del </a:t>
            </a:r>
            <a:r>
              <a:rPr dirty="0" err="1"/>
              <a:t>presentador</a:t>
            </a:r>
            <a:endParaRPr dirty="0"/>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dirty="0"/>
              <a:t>Medicare y Medicaid son </a:t>
            </a:r>
            <a:r>
              <a:rPr dirty="0" err="1"/>
              <a:t>diferentes</a:t>
            </a:r>
            <a:r>
              <a:rPr dirty="0"/>
              <a:t> </a:t>
            </a:r>
            <a:r>
              <a:rPr dirty="0" err="1"/>
              <a:t>en</a:t>
            </a:r>
            <a:r>
              <a:rPr dirty="0"/>
              <a:t> </a:t>
            </a:r>
            <a:r>
              <a:rPr dirty="0" err="1"/>
              <a:t>estos</a:t>
            </a:r>
            <a:r>
              <a:rPr dirty="0"/>
              <a:t> </a:t>
            </a:r>
            <a:r>
              <a:rPr dirty="0" err="1"/>
              <a:t>aspectos</a:t>
            </a:r>
            <a:r>
              <a:rPr dirty="0"/>
              <a:t>:</a:t>
            </a:r>
          </a:p>
          <a:p>
            <a:pPr marL="125834" indent="-125834"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dirty="0"/>
              <a:t>Medicare es un </a:t>
            </a:r>
            <a:r>
              <a:rPr dirty="0" err="1"/>
              <a:t>seguro</a:t>
            </a:r>
            <a:r>
              <a:rPr dirty="0"/>
              <a:t> de </a:t>
            </a:r>
            <a:r>
              <a:rPr dirty="0" err="1"/>
              <a:t>salud</a:t>
            </a:r>
            <a:r>
              <a:rPr dirty="0"/>
              <a:t> federal </a:t>
            </a:r>
            <a:r>
              <a:rPr dirty="0" err="1"/>
              <a:t>administrado</a:t>
            </a:r>
            <a:r>
              <a:rPr dirty="0"/>
              <a:t> </a:t>
            </a:r>
            <a:r>
              <a:rPr dirty="0" err="1"/>
              <a:t>por</a:t>
            </a:r>
            <a:r>
              <a:rPr dirty="0"/>
              <a:t> </a:t>
            </a:r>
            <a:r>
              <a:rPr dirty="0" err="1"/>
              <a:t>el</a:t>
            </a:r>
            <a:r>
              <a:rPr dirty="0"/>
              <a:t> </a:t>
            </a:r>
            <a:r>
              <a:rPr dirty="0" err="1"/>
              <a:t>gobierno</a:t>
            </a:r>
            <a:r>
              <a:rPr dirty="0"/>
              <a:t> federal. Medicaid es un </a:t>
            </a:r>
            <a:r>
              <a:rPr dirty="0" err="1"/>
              <a:t>programa</a:t>
            </a:r>
            <a:r>
              <a:rPr dirty="0"/>
              <a:t> conjunto federal y </a:t>
            </a:r>
            <a:r>
              <a:rPr dirty="0" err="1"/>
              <a:t>estatal</a:t>
            </a:r>
            <a:r>
              <a:rPr dirty="0"/>
              <a:t>. El </a:t>
            </a:r>
            <a:r>
              <a:rPr dirty="0" err="1"/>
              <a:t>gobierno</a:t>
            </a:r>
            <a:r>
              <a:rPr dirty="0"/>
              <a:t> federal </a:t>
            </a:r>
            <a:r>
              <a:rPr dirty="0" err="1"/>
              <a:t>tiene</a:t>
            </a:r>
            <a:r>
              <a:rPr dirty="0"/>
              <a:t> </a:t>
            </a:r>
            <a:r>
              <a:rPr dirty="0" err="1"/>
              <a:t>reglas</a:t>
            </a:r>
            <a:r>
              <a:rPr dirty="0"/>
              <a:t> </a:t>
            </a:r>
            <a:r>
              <a:rPr dirty="0" err="1"/>
              <a:t>generales</a:t>
            </a:r>
            <a:r>
              <a:rPr dirty="0"/>
              <a:t> </a:t>
            </a:r>
            <a:r>
              <a:rPr dirty="0" err="1"/>
              <a:t>que</a:t>
            </a:r>
            <a:r>
              <a:rPr dirty="0"/>
              <a:t> </a:t>
            </a:r>
            <a:r>
              <a:rPr dirty="0" err="1"/>
              <a:t>todos</a:t>
            </a:r>
            <a:r>
              <a:rPr dirty="0"/>
              <a:t> </a:t>
            </a:r>
            <a:r>
              <a:rPr dirty="0" err="1"/>
              <a:t>los</a:t>
            </a:r>
            <a:r>
              <a:rPr dirty="0"/>
              <a:t> </a:t>
            </a:r>
            <a:r>
              <a:rPr dirty="0" err="1"/>
              <a:t>programas</a:t>
            </a:r>
            <a:r>
              <a:rPr dirty="0"/>
              <a:t> </a:t>
            </a:r>
            <a:r>
              <a:rPr dirty="0" err="1"/>
              <a:t>estatales</a:t>
            </a:r>
            <a:r>
              <a:rPr dirty="0"/>
              <a:t> de Medicaid </a:t>
            </a:r>
            <a:r>
              <a:rPr dirty="0" err="1"/>
              <a:t>deben</a:t>
            </a:r>
            <a:r>
              <a:rPr dirty="0"/>
              <a:t> </a:t>
            </a:r>
            <a:r>
              <a:rPr dirty="0" err="1"/>
              <a:t>seguir</a:t>
            </a:r>
            <a:r>
              <a:rPr dirty="0"/>
              <a:t>, </a:t>
            </a:r>
            <a:r>
              <a:rPr dirty="0" err="1"/>
              <a:t>pero</a:t>
            </a:r>
            <a:r>
              <a:rPr dirty="0"/>
              <a:t> </a:t>
            </a:r>
            <a:r>
              <a:rPr dirty="0" err="1"/>
              <a:t>cada</a:t>
            </a:r>
            <a:r>
              <a:rPr dirty="0"/>
              <a:t> </a:t>
            </a:r>
            <a:r>
              <a:rPr dirty="0" err="1"/>
              <a:t>estado</a:t>
            </a:r>
            <a:r>
              <a:rPr dirty="0"/>
              <a:t> </a:t>
            </a:r>
            <a:r>
              <a:rPr dirty="0" err="1"/>
              <a:t>administra</a:t>
            </a:r>
            <a:r>
              <a:rPr dirty="0"/>
              <a:t> </a:t>
            </a:r>
            <a:r>
              <a:rPr dirty="0" err="1"/>
              <a:t>su</a:t>
            </a:r>
            <a:r>
              <a:rPr dirty="0"/>
              <a:t> </a:t>
            </a:r>
            <a:r>
              <a:rPr dirty="0" err="1"/>
              <a:t>propio</a:t>
            </a:r>
            <a:r>
              <a:rPr dirty="0"/>
              <a:t> </a:t>
            </a:r>
            <a:r>
              <a:rPr dirty="0" err="1"/>
              <a:t>programa</a:t>
            </a:r>
            <a:r>
              <a:rPr dirty="0"/>
              <a:t>. Esto </a:t>
            </a:r>
            <a:r>
              <a:rPr dirty="0" err="1"/>
              <a:t>significa</a:t>
            </a:r>
            <a:r>
              <a:rPr dirty="0"/>
              <a:t> </a:t>
            </a:r>
            <a:r>
              <a:rPr dirty="0" err="1"/>
              <a:t>que</a:t>
            </a:r>
            <a:r>
              <a:rPr dirty="0"/>
              <a:t> </a:t>
            </a:r>
            <a:r>
              <a:rPr dirty="0" err="1"/>
              <a:t>los</a:t>
            </a:r>
            <a:r>
              <a:rPr dirty="0"/>
              <a:t> </a:t>
            </a:r>
            <a:r>
              <a:rPr dirty="0" err="1"/>
              <a:t>requisitos</a:t>
            </a:r>
            <a:r>
              <a:rPr dirty="0"/>
              <a:t> de </a:t>
            </a:r>
            <a:r>
              <a:rPr dirty="0" err="1"/>
              <a:t>elegibilidad</a:t>
            </a:r>
            <a:r>
              <a:rPr dirty="0"/>
              <a:t> y </a:t>
            </a:r>
            <a:r>
              <a:rPr dirty="0" err="1"/>
              <a:t>los</a:t>
            </a:r>
            <a:r>
              <a:rPr dirty="0"/>
              <a:t> </a:t>
            </a:r>
            <a:r>
              <a:rPr dirty="0" err="1"/>
              <a:t>beneficios</a:t>
            </a:r>
            <a:r>
              <a:rPr dirty="0"/>
              <a:t> </a:t>
            </a:r>
            <a:r>
              <a:rPr dirty="0" err="1"/>
              <a:t>pueden</a:t>
            </a:r>
            <a:r>
              <a:rPr dirty="0"/>
              <a:t> </a:t>
            </a:r>
            <a:r>
              <a:rPr dirty="0" err="1"/>
              <a:t>variar</a:t>
            </a:r>
            <a:r>
              <a:rPr dirty="0"/>
              <a:t> de un </a:t>
            </a:r>
            <a:r>
              <a:rPr dirty="0" err="1"/>
              <a:t>estado</a:t>
            </a:r>
            <a:r>
              <a:rPr dirty="0"/>
              <a:t> a </a:t>
            </a:r>
            <a:r>
              <a:rPr dirty="0" err="1"/>
              <a:t>otro</a:t>
            </a:r>
            <a:r>
              <a:rPr dirty="0"/>
              <a:t>.</a:t>
            </a:r>
          </a:p>
          <a:p>
            <a:pPr marL="125834" indent="-125834" defTabSz="966612">
              <a:spcBef>
                <a:spcPts val="0"/>
              </a:spcBef>
              <a:spcAft>
                <a:spcPts val="600"/>
              </a:spcAft>
              <a:defRPr>
                <a:latin typeface="Arial" panose="020B0604020202020204" pitchFamily="34" charset="0"/>
                <a:cs typeface="Arial" panose="020B0604020202020204" pitchFamily="34" charset="0"/>
              </a:defRPr>
            </a:pPr>
            <a:r>
              <a:rPr dirty="0">
                <a:solidFill>
                  <a:prstClr val="black"/>
                </a:solidFill>
              </a:rPr>
              <a:t>Medicare es un </a:t>
            </a:r>
            <a:r>
              <a:rPr dirty="0" err="1">
                <a:solidFill>
                  <a:prstClr val="black"/>
                </a:solidFill>
              </a:rPr>
              <a:t>seguro</a:t>
            </a:r>
            <a:r>
              <a:rPr dirty="0">
                <a:solidFill>
                  <a:prstClr val="black"/>
                </a:solidFill>
              </a:rPr>
              <a:t> </a:t>
            </a:r>
            <a:r>
              <a:rPr dirty="0" err="1">
                <a:solidFill>
                  <a:prstClr val="black"/>
                </a:solidFill>
              </a:rPr>
              <a:t>médico</a:t>
            </a:r>
            <a:r>
              <a:rPr dirty="0">
                <a:solidFill>
                  <a:prstClr val="black"/>
                </a:solidFill>
              </a:rPr>
              <a:t> federal para </a:t>
            </a:r>
            <a:r>
              <a:rPr dirty="0" err="1">
                <a:solidFill>
                  <a:prstClr val="black"/>
                </a:solidFill>
              </a:rPr>
              <a:t>cualquier</a:t>
            </a:r>
            <a:r>
              <a:rPr dirty="0">
                <a:solidFill>
                  <a:prstClr val="black"/>
                </a:solidFill>
              </a:rPr>
              <a:t> persona de 65 </a:t>
            </a:r>
            <a:r>
              <a:rPr dirty="0" err="1">
                <a:solidFill>
                  <a:prstClr val="black"/>
                </a:solidFill>
              </a:rPr>
              <a:t>años</a:t>
            </a:r>
            <a:r>
              <a:rPr dirty="0">
                <a:solidFill>
                  <a:prstClr val="black"/>
                </a:solidFill>
              </a:rPr>
              <a:t> o </a:t>
            </a:r>
            <a:r>
              <a:rPr dirty="0" err="1">
                <a:solidFill>
                  <a:prstClr val="black"/>
                </a:solidFill>
              </a:rPr>
              <a:t>más</a:t>
            </a:r>
            <a:r>
              <a:rPr dirty="0">
                <a:solidFill>
                  <a:prstClr val="black"/>
                </a:solidFill>
              </a:rPr>
              <a:t>, </a:t>
            </a:r>
            <a:r>
              <a:rPr dirty="0" err="1">
                <a:solidFill>
                  <a:srgbClr val="262626"/>
                </a:solidFill>
              </a:rPr>
              <a:t>ciertas</a:t>
            </a:r>
            <a:r>
              <a:rPr dirty="0">
                <a:solidFill>
                  <a:srgbClr val="262626"/>
                </a:solidFill>
              </a:rPr>
              <a:t> personas </a:t>
            </a:r>
            <a:r>
              <a:rPr dirty="0" err="1">
                <a:solidFill>
                  <a:srgbClr val="262626"/>
                </a:solidFill>
              </a:rPr>
              <a:t>más</a:t>
            </a:r>
            <a:r>
              <a:rPr dirty="0">
                <a:solidFill>
                  <a:srgbClr val="262626"/>
                </a:solidFill>
              </a:rPr>
              <a:t> </a:t>
            </a:r>
            <a:r>
              <a:rPr dirty="0" err="1">
                <a:solidFill>
                  <a:srgbClr val="262626"/>
                </a:solidFill>
              </a:rPr>
              <a:t>jóvenes</a:t>
            </a:r>
            <a:r>
              <a:rPr dirty="0">
                <a:solidFill>
                  <a:srgbClr val="262626"/>
                </a:solidFill>
              </a:rPr>
              <a:t> con </a:t>
            </a:r>
            <a:r>
              <a:rPr dirty="0" err="1">
                <a:solidFill>
                  <a:srgbClr val="262626"/>
                </a:solidFill>
              </a:rPr>
              <a:t>discapacidades</a:t>
            </a:r>
            <a:r>
              <a:rPr dirty="0">
                <a:solidFill>
                  <a:srgbClr val="262626"/>
                </a:solidFill>
              </a:rPr>
              <a:t> y personas de </a:t>
            </a:r>
            <a:r>
              <a:rPr dirty="0" err="1">
                <a:solidFill>
                  <a:srgbClr val="262626"/>
                </a:solidFill>
              </a:rPr>
              <a:t>cualquier</a:t>
            </a:r>
            <a:r>
              <a:rPr dirty="0">
                <a:solidFill>
                  <a:srgbClr val="262626"/>
                </a:solidFill>
              </a:rPr>
              <a:t> </a:t>
            </a:r>
            <a:r>
              <a:rPr dirty="0" err="1">
                <a:solidFill>
                  <a:srgbClr val="262626"/>
                </a:solidFill>
              </a:rPr>
              <a:t>edad</a:t>
            </a:r>
            <a:r>
              <a:rPr dirty="0">
                <a:solidFill>
                  <a:srgbClr val="262626"/>
                </a:solidFill>
              </a:rPr>
              <a:t> con </a:t>
            </a:r>
            <a:r>
              <a:rPr dirty="0" err="1">
                <a:solidFill>
                  <a:srgbClr val="262626"/>
                </a:solidFill>
              </a:rPr>
              <a:t>enfermedad</a:t>
            </a:r>
            <a:r>
              <a:rPr dirty="0">
                <a:solidFill>
                  <a:srgbClr val="262626"/>
                </a:solidFill>
              </a:rPr>
              <a:t> renal terminal (</a:t>
            </a:r>
            <a:r>
              <a:rPr dirty="0" err="1">
                <a:solidFill>
                  <a:srgbClr val="262626"/>
                </a:solidFill>
              </a:rPr>
              <a:t>insuficiencia</a:t>
            </a:r>
            <a:r>
              <a:rPr dirty="0">
                <a:solidFill>
                  <a:srgbClr val="262626"/>
                </a:solidFill>
              </a:rPr>
              <a:t> renal </a:t>
            </a:r>
            <a:r>
              <a:rPr dirty="0" err="1">
                <a:solidFill>
                  <a:srgbClr val="262626"/>
                </a:solidFill>
              </a:rPr>
              <a:t>permanente</a:t>
            </a:r>
            <a:r>
              <a:rPr dirty="0">
                <a:solidFill>
                  <a:srgbClr val="262626"/>
                </a:solidFill>
              </a:rPr>
              <a:t> con </a:t>
            </a:r>
            <a:r>
              <a:rPr dirty="0" err="1">
                <a:solidFill>
                  <a:srgbClr val="262626"/>
                </a:solidFill>
              </a:rPr>
              <a:t>diálisis</a:t>
            </a:r>
            <a:r>
              <a:rPr dirty="0">
                <a:solidFill>
                  <a:srgbClr val="262626"/>
                </a:solidFill>
              </a:rPr>
              <a:t> o un </a:t>
            </a:r>
            <a:r>
              <a:rPr dirty="0" err="1">
                <a:solidFill>
                  <a:srgbClr val="262626"/>
                </a:solidFill>
              </a:rPr>
              <a:t>trasplante</a:t>
            </a:r>
            <a:r>
              <a:rPr dirty="0">
                <a:solidFill>
                  <a:srgbClr val="262626"/>
                </a:solidFill>
              </a:rPr>
              <a:t>, a </a:t>
            </a:r>
            <a:r>
              <a:rPr dirty="0" err="1">
                <a:solidFill>
                  <a:srgbClr val="262626"/>
                </a:solidFill>
              </a:rPr>
              <a:t>veces</a:t>
            </a:r>
            <a:r>
              <a:rPr dirty="0">
                <a:solidFill>
                  <a:srgbClr val="262626"/>
                </a:solidFill>
              </a:rPr>
              <a:t> </a:t>
            </a:r>
            <a:r>
              <a:rPr dirty="0" err="1">
                <a:solidFill>
                  <a:srgbClr val="262626"/>
                </a:solidFill>
              </a:rPr>
              <a:t>denominada</a:t>
            </a:r>
            <a:r>
              <a:rPr dirty="0">
                <a:solidFill>
                  <a:srgbClr val="262626"/>
                </a:solidFill>
              </a:rPr>
              <a:t> "</a:t>
            </a:r>
            <a:r>
              <a:rPr lang="es-ES" dirty="0">
                <a:solidFill>
                  <a:srgbClr val="262626"/>
                </a:solidFill>
              </a:rPr>
              <a:t>Enfermedad Renal en Etapa Final (ESRD en inglés)</a:t>
            </a:r>
            <a:r>
              <a:rPr dirty="0">
                <a:solidFill>
                  <a:srgbClr val="262626"/>
                </a:solidFill>
              </a:rPr>
              <a:t>")</a:t>
            </a:r>
            <a:r>
              <a:rPr dirty="0">
                <a:solidFill>
                  <a:prstClr val="black"/>
                </a:solidFill>
              </a:rPr>
              <a:t>. Medicaid </a:t>
            </a:r>
            <a:r>
              <a:rPr dirty="0" err="1">
                <a:solidFill>
                  <a:prstClr val="black"/>
                </a:solidFill>
              </a:rPr>
              <a:t>ayuda</a:t>
            </a:r>
            <a:r>
              <a:rPr dirty="0">
                <a:solidFill>
                  <a:prstClr val="black"/>
                </a:solidFill>
              </a:rPr>
              <a:t> a </a:t>
            </a:r>
            <a:r>
              <a:rPr dirty="0" err="1">
                <a:solidFill>
                  <a:prstClr val="black"/>
                </a:solidFill>
              </a:rPr>
              <a:t>cubrir</a:t>
            </a:r>
            <a:r>
              <a:rPr dirty="0">
                <a:solidFill>
                  <a:prstClr val="black"/>
                </a:solidFill>
              </a:rPr>
              <a:t> </a:t>
            </a:r>
            <a:r>
              <a:rPr dirty="0" err="1">
                <a:solidFill>
                  <a:prstClr val="black"/>
                </a:solidFill>
              </a:rPr>
              <a:t>los</a:t>
            </a:r>
            <a:r>
              <a:rPr dirty="0">
                <a:solidFill>
                  <a:prstClr val="black"/>
                </a:solidFill>
              </a:rPr>
              <a:t> </a:t>
            </a:r>
            <a:r>
              <a:rPr dirty="0" err="1">
                <a:solidFill>
                  <a:prstClr val="black"/>
                </a:solidFill>
              </a:rPr>
              <a:t>costos</a:t>
            </a:r>
            <a:r>
              <a:rPr dirty="0">
                <a:solidFill>
                  <a:prstClr val="black"/>
                </a:solidFill>
              </a:rPr>
              <a:t> </a:t>
            </a:r>
            <a:r>
              <a:rPr dirty="0" err="1">
                <a:solidFill>
                  <a:prstClr val="black"/>
                </a:solidFill>
              </a:rPr>
              <a:t>médicos</a:t>
            </a:r>
            <a:r>
              <a:rPr dirty="0">
                <a:solidFill>
                  <a:prstClr val="black"/>
                </a:solidFill>
              </a:rPr>
              <a:t> de </a:t>
            </a:r>
            <a:r>
              <a:rPr dirty="0" err="1">
                <a:solidFill>
                  <a:prstClr val="black"/>
                </a:solidFill>
              </a:rPr>
              <a:t>algunas</a:t>
            </a:r>
            <a:r>
              <a:rPr dirty="0">
                <a:solidFill>
                  <a:prstClr val="black"/>
                </a:solidFill>
              </a:rPr>
              <a:t> personas con </a:t>
            </a:r>
            <a:r>
              <a:rPr dirty="0" err="1">
                <a:solidFill>
                  <a:prstClr val="black"/>
                </a:solidFill>
              </a:rPr>
              <a:t>ingresos</a:t>
            </a:r>
            <a:r>
              <a:rPr dirty="0">
                <a:solidFill>
                  <a:prstClr val="black"/>
                </a:solidFill>
              </a:rPr>
              <a:t> y </a:t>
            </a:r>
            <a:r>
              <a:rPr dirty="0" err="1">
                <a:solidFill>
                  <a:prstClr val="black"/>
                </a:solidFill>
              </a:rPr>
              <a:t>recursos</a:t>
            </a:r>
            <a:r>
              <a:rPr dirty="0">
                <a:solidFill>
                  <a:prstClr val="black"/>
                </a:solidFill>
              </a:rPr>
              <a:t> </a:t>
            </a:r>
            <a:r>
              <a:rPr dirty="0" err="1">
                <a:solidFill>
                  <a:prstClr val="black"/>
                </a:solidFill>
              </a:rPr>
              <a:t>limitados</a:t>
            </a:r>
            <a:r>
              <a:rPr dirty="0">
                <a:solidFill>
                  <a:prstClr val="black"/>
                </a:solidFill>
              </a:rPr>
              <a:t>.</a:t>
            </a:r>
          </a:p>
          <a:p>
            <a:pPr marL="125834" indent="-125834"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rPr dirty="0"/>
              <a:t>Medicare es </a:t>
            </a:r>
            <a:r>
              <a:rPr dirty="0" err="1"/>
              <a:t>el</a:t>
            </a:r>
            <a:r>
              <a:rPr dirty="0"/>
              <a:t> principal </a:t>
            </a:r>
            <a:r>
              <a:rPr dirty="0" err="1"/>
              <a:t>pagador</a:t>
            </a:r>
            <a:r>
              <a:rPr dirty="0"/>
              <a:t> </a:t>
            </a:r>
            <a:r>
              <a:rPr dirty="0" err="1"/>
              <a:t>nacional</a:t>
            </a:r>
            <a:r>
              <a:rPr dirty="0"/>
              <a:t> de </a:t>
            </a:r>
            <a:r>
              <a:rPr dirty="0" err="1"/>
              <a:t>los</a:t>
            </a:r>
            <a:r>
              <a:rPr dirty="0"/>
              <a:t> </a:t>
            </a:r>
            <a:r>
              <a:rPr dirty="0" err="1"/>
              <a:t>servicios</a:t>
            </a:r>
            <a:r>
              <a:rPr dirty="0"/>
              <a:t> </a:t>
            </a:r>
            <a:r>
              <a:rPr dirty="0" err="1"/>
              <a:t>hospitalarios</a:t>
            </a:r>
            <a:r>
              <a:rPr dirty="0"/>
              <a:t> para </a:t>
            </a:r>
            <a:r>
              <a:rPr dirty="0" err="1"/>
              <a:t>pacientes</a:t>
            </a:r>
            <a:r>
              <a:rPr dirty="0"/>
              <a:t> </a:t>
            </a:r>
            <a:r>
              <a:rPr dirty="0" err="1"/>
              <a:t>hospitalizados</a:t>
            </a:r>
            <a:r>
              <a:rPr dirty="0"/>
              <a:t> para las personas con </a:t>
            </a:r>
            <a:r>
              <a:rPr dirty="0" err="1"/>
              <a:t>discapacidad</a:t>
            </a:r>
            <a:r>
              <a:rPr dirty="0"/>
              <a:t>, las personas </a:t>
            </a:r>
            <a:r>
              <a:rPr dirty="0" err="1"/>
              <a:t>mayores</a:t>
            </a:r>
            <a:r>
              <a:rPr dirty="0"/>
              <a:t> y las personas de </a:t>
            </a:r>
            <a:r>
              <a:rPr dirty="0" err="1"/>
              <a:t>cualquier</a:t>
            </a:r>
            <a:r>
              <a:rPr dirty="0"/>
              <a:t> </a:t>
            </a:r>
            <a:r>
              <a:rPr dirty="0" err="1"/>
              <a:t>edad</a:t>
            </a:r>
            <a:r>
              <a:rPr dirty="0"/>
              <a:t> con </a:t>
            </a:r>
            <a:r>
              <a:rPr lang="es-ES" dirty="0"/>
              <a:t>enfermedad renal en etapa final (ESRD en inglés)</a:t>
            </a:r>
            <a:r>
              <a:rPr dirty="0"/>
              <a:t>. Medicaid es </a:t>
            </a:r>
            <a:r>
              <a:rPr dirty="0" err="1"/>
              <a:t>el</a:t>
            </a:r>
            <a:r>
              <a:rPr dirty="0"/>
              <a:t> principal </a:t>
            </a:r>
            <a:r>
              <a:rPr dirty="0" err="1"/>
              <a:t>pagador</a:t>
            </a:r>
            <a:r>
              <a:rPr dirty="0"/>
              <a:t> </a:t>
            </a:r>
            <a:r>
              <a:rPr dirty="0" err="1"/>
              <a:t>público</a:t>
            </a:r>
            <a:r>
              <a:rPr dirty="0"/>
              <a:t> del </a:t>
            </a:r>
            <a:r>
              <a:rPr dirty="0" err="1"/>
              <a:t>país</a:t>
            </a:r>
            <a:r>
              <a:rPr dirty="0"/>
              <a:t> de </a:t>
            </a:r>
            <a:r>
              <a:rPr dirty="0" err="1"/>
              <a:t>servicios</a:t>
            </a:r>
            <a:r>
              <a:rPr dirty="0"/>
              <a:t> de </a:t>
            </a:r>
            <a:r>
              <a:rPr dirty="0" err="1"/>
              <a:t>salud</a:t>
            </a:r>
            <a:r>
              <a:rPr dirty="0"/>
              <a:t> </a:t>
            </a:r>
            <a:r>
              <a:rPr dirty="0" err="1"/>
              <a:t>agudos</a:t>
            </a:r>
            <a:r>
              <a:rPr dirty="0"/>
              <a:t>, </a:t>
            </a:r>
            <a:r>
              <a:rPr dirty="0" err="1"/>
              <a:t>salud</a:t>
            </a:r>
            <a:r>
              <a:rPr dirty="0"/>
              <a:t> mental y </a:t>
            </a:r>
            <a:r>
              <a:rPr dirty="0" err="1"/>
              <a:t>atención</a:t>
            </a:r>
            <a:r>
              <a:rPr dirty="0"/>
              <a:t> a largo </a:t>
            </a:r>
            <a:r>
              <a:rPr dirty="0" err="1"/>
              <a:t>plazo</a:t>
            </a:r>
            <a:r>
              <a:rPr dirty="0"/>
              <a:t>. Medicaid </a:t>
            </a:r>
            <a:r>
              <a:rPr dirty="0" err="1"/>
              <a:t>ofrece</a:t>
            </a:r>
            <a:r>
              <a:rPr dirty="0"/>
              <a:t> </a:t>
            </a:r>
            <a:r>
              <a:rPr dirty="0" err="1"/>
              <a:t>beneficios</a:t>
            </a:r>
            <a:r>
              <a:rPr dirty="0"/>
              <a:t> </a:t>
            </a:r>
            <a:r>
              <a:rPr dirty="0" err="1"/>
              <a:t>que</a:t>
            </a:r>
            <a:r>
              <a:rPr dirty="0"/>
              <a:t> </a:t>
            </a:r>
            <a:r>
              <a:rPr dirty="0" err="1"/>
              <a:t>normalmente</a:t>
            </a:r>
            <a:r>
              <a:rPr dirty="0"/>
              <a:t> no </a:t>
            </a:r>
            <a:r>
              <a:rPr dirty="0" err="1"/>
              <a:t>cubre</a:t>
            </a:r>
            <a:r>
              <a:rPr dirty="0"/>
              <a:t> Medicare, </a:t>
            </a:r>
            <a:r>
              <a:rPr dirty="0" err="1"/>
              <a:t>como</a:t>
            </a:r>
            <a:r>
              <a:rPr dirty="0"/>
              <a:t> </a:t>
            </a:r>
            <a:r>
              <a:rPr dirty="0" err="1"/>
              <a:t>atención</a:t>
            </a:r>
            <a:r>
              <a:rPr dirty="0"/>
              <a:t> </a:t>
            </a:r>
            <a:r>
              <a:rPr dirty="0" err="1"/>
              <a:t>en</a:t>
            </a:r>
            <a:r>
              <a:rPr dirty="0"/>
              <a:t> </a:t>
            </a:r>
            <a:r>
              <a:rPr dirty="0" err="1"/>
              <a:t>hogares</a:t>
            </a:r>
            <a:r>
              <a:rPr dirty="0"/>
              <a:t> para personas </a:t>
            </a:r>
            <a:r>
              <a:rPr dirty="0" err="1"/>
              <a:t>mayores</a:t>
            </a:r>
            <a:r>
              <a:rPr dirty="0"/>
              <a:t> y </a:t>
            </a:r>
            <a:r>
              <a:rPr dirty="0" err="1"/>
              <a:t>servicios</a:t>
            </a:r>
            <a:r>
              <a:rPr dirty="0"/>
              <a:t> de </a:t>
            </a:r>
            <a:r>
              <a:rPr dirty="0" err="1"/>
              <a:t>cuidado</a:t>
            </a:r>
            <a:r>
              <a:rPr dirty="0"/>
              <a:t> personal, y </a:t>
            </a:r>
            <a:r>
              <a:rPr dirty="0" err="1"/>
              <a:t>ayuda</a:t>
            </a:r>
            <a:r>
              <a:rPr dirty="0"/>
              <a:t> para </a:t>
            </a:r>
            <a:r>
              <a:rPr dirty="0" err="1"/>
              <a:t>pagar</a:t>
            </a:r>
            <a:r>
              <a:rPr dirty="0"/>
              <a:t> las </a:t>
            </a:r>
            <a:r>
              <a:rPr dirty="0" err="1"/>
              <a:t>primas</a:t>
            </a:r>
            <a:r>
              <a:rPr dirty="0"/>
              <a:t> de Medicare y </a:t>
            </a:r>
            <a:r>
              <a:rPr dirty="0" err="1"/>
              <a:t>otros</a:t>
            </a:r>
            <a:r>
              <a:rPr dirty="0"/>
              <a:t> </a:t>
            </a:r>
            <a:r>
              <a:rPr dirty="0" err="1"/>
              <a:t>costos</a:t>
            </a:r>
            <a:r>
              <a:rPr dirty="0"/>
              <a:t>.</a:t>
            </a:r>
          </a:p>
          <a:p>
            <a:pPr marL="0" indent="0">
              <a:spcBef>
                <a:spcPts val="0"/>
              </a:spcBef>
              <a:spcAft>
                <a:spcPts val="600"/>
              </a:spcAft>
              <a:buNone/>
              <a:defRPr>
                <a:latin typeface="Arial" panose="020B0604020202020204" pitchFamily="34" charset="0"/>
                <a:cs typeface="Arial" panose="020B0604020202020204" pitchFamily="34" charset="0"/>
              </a:defRPr>
            </a:pPr>
            <a:r>
              <a:rPr b="1" dirty="0" err="1"/>
              <a:t>Recursos</a:t>
            </a:r>
            <a:r>
              <a:rPr b="1" dirty="0"/>
              <a:t>:</a:t>
            </a:r>
            <a:r>
              <a:rPr dirty="0"/>
              <a:t> </a:t>
            </a:r>
          </a:p>
          <a:p>
            <a:pPr>
              <a:spcBef>
                <a:spcPts val="0"/>
              </a:spcBef>
              <a:spcAft>
                <a:spcPts val="600"/>
              </a:spcAft>
              <a:defRPr>
                <a:latin typeface="Arial" panose="020B0604020202020204" pitchFamily="34" charset="0"/>
                <a:cs typeface="Arial" panose="020B0604020202020204" pitchFamily="34" charset="0"/>
              </a:defRPr>
            </a:pPr>
            <a:r>
              <a:rPr dirty="0"/>
              <a:t> </a:t>
            </a:r>
            <a:r>
              <a:rPr lang="en-US" u="sng" dirty="0"/>
              <a:t>https://www.medicare.gov/publications/12207-s-a-quick-guide-to-medicare-medicaid.pdf</a:t>
            </a:r>
          </a:p>
          <a:p>
            <a:pPr>
              <a:spcBef>
                <a:spcPts val="0"/>
              </a:spcBef>
              <a:spcAft>
                <a:spcPts val="600"/>
              </a:spcAft>
              <a:defRPr>
                <a:latin typeface="Arial" panose="020B0604020202020204" pitchFamily="34" charset="0"/>
                <a:cs typeface="Arial" panose="020B0604020202020204" pitchFamily="34" charset="0"/>
              </a:defRPr>
            </a:pPr>
            <a:r>
              <a:rPr lang="en-US" u="sng" dirty="0"/>
              <a:t>https://es.medicare.gov/basics/costs/help/Medicaid </a:t>
            </a:r>
          </a:p>
        </p:txBody>
      </p:sp>
    </p:spTree>
    <p:extLst>
      <p:ext uri="{BB962C8B-B14F-4D97-AF65-F5344CB8AC3E}">
        <p14:creationId xmlns:p14="http://schemas.microsoft.com/office/powerpoint/2010/main" val="913427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42885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4699" y="3827531"/>
            <a:ext cx="5765801" cy="5144347"/>
          </a:xfrm>
        </p:spPr>
        <p:txBody>
          <a:bodyPr/>
          <a:lstStyle/>
          <a:p>
            <a:pPr marL="0" indent="0" defTabSz="966612">
              <a:spcBef>
                <a:spcPts val="634"/>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a:t>
            </a:r>
            <a:r>
              <a:rPr err="1"/>
              <a:t>diapositiva</a:t>
            </a:r>
            <a:r>
              <a:t> </a:t>
            </a:r>
            <a:r>
              <a:rPr err="1"/>
              <a:t>tiene</a:t>
            </a:r>
            <a:r>
              <a:t> </a:t>
            </a:r>
            <a:r>
              <a:rPr err="1"/>
              <a:t>animación</a:t>
            </a:r>
            <a:r>
              <a:t>.</a:t>
            </a:r>
            <a:endParaRPr b="0">
              <a:latin typeface="Arial" panose="020B0604020202020204" pitchFamily="34" charset="0"/>
              <a:cs typeface="Arial" panose="020B0604020202020204" pitchFamily="34" charset="0"/>
            </a:endParaRPr>
          </a:p>
          <a:p>
            <a:pPr marL="0" indent="0" defTabSz="966612">
              <a:spcBef>
                <a:spcPts val="634"/>
              </a:spcBef>
              <a:spcAft>
                <a:spcPts val="600"/>
              </a:spcAft>
              <a:buNone/>
              <a:defRPr b="1">
                <a:latin typeface="Arial" panose="020B0604020202020204" pitchFamily="34" charset="0"/>
                <a:cs typeface="Arial" panose="020B0604020202020204" pitchFamily="34" charset="0"/>
              </a:defRPr>
            </a:pPr>
            <a:r>
              <a:rPr err="1"/>
              <a:t>Notas</a:t>
            </a:r>
            <a:r>
              <a:t> del </a:t>
            </a:r>
            <a:r>
              <a:rPr err="1"/>
              <a:t>presentador</a:t>
            </a:r>
            <a:endParaRPr b="1">
              <a:latin typeface="Arial" panose="020B0604020202020204" pitchFamily="34" charset="0"/>
              <a:ea typeface="Calibri"/>
              <a:cs typeface="Arial" panose="020B0604020202020204" pitchFamily="34" charset="0"/>
            </a:endParaRPr>
          </a:p>
          <a:p>
            <a:pPr marL="0" indent="0" defTabSz="966612">
              <a:spcBef>
                <a:spcPts val="634"/>
              </a:spcBef>
              <a:spcAft>
                <a:spcPts val="600"/>
              </a:spcAft>
              <a:buNone/>
              <a:defRPr>
                <a:solidFill>
                  <a:prstClr val="black"/>
                </a:solidFill>
                <a:latin typeface="Arial" panose="020B0604020202020204" pitchFamily="34" charset="0"/>
                <a:cs typeface="Arial" panose="020B0604020202020204" pitchFamily="34" charset="0"/>
              </a:defRPr>
            </a:pPr>
            <a:r>
              <a:rPr b="1"/>
              <a:t>Al </a:t>
            </a:r>
            <a:r>
              <a:rPr b="1" err="1"/>
              <a:t>igual</a:t>
            </a:r>
            <a:r>
              <a:rPr b="1"/>
              <a:t> </a:t>
            </a:r>
            <a:r>
              <a:rPr b="1" err="1"/>
              <a:t>que</a:t>
            </a:r>
            <a:r>
              <a:rPr b="1"/>
              <a:t> Medicaid, CHIP es </a:t>
            </a:r>
            <a:r>
              <a:rPr b="1" err="1"/>
              <a:t>una</a:t>
            </a:r>
            <a:r>
              <a:rPr b="1"/>
              <a:t> </a:t>
            </a:r>
            <a:r>
              <a:rPr b="1" err="1"/>
              <a:t>asociación</a:t>
            </a:r>
            <a:r>
              <a:rPr b="1"/>
              <a:t> entre </a:t>
            </a:r>
            <a:r>
              <a:rPr b="1" err="1"/>
              <a:t>los</a:t>
            </a:r>
            <a:r>
              <a:rPr b="1"/>
              <a:t> </a:t>
            </a:r>
            <a:r>
              <a:rPr b="1" err="1"/>
              <a:t>estados</a:t>
            </a:r>
            <a:r>
              <a:rPr b="1"/>
              <a:t> y </a:t>
            </a:r>
            <a:r>
              <a:rPr b="1" err="1"/>
              <a:t>el</a:t>
            </a:r>
            <a:r>
              <a:rPr b="1"/>
              <a:t> </a:t>
            </a:r>
            <a:r>
              <a:rPr b="1" err="1"/>
              <a:t>gobierno</a:t>
            </a:r>
            <a:r>
              <a:rPr b="1"/>
              <a:t> federal </a:t>
            </a:r>
            <a:r>
              <a:rPr err="1"/>
              <a:t>que</a:t>
            </a:r>
            <a:r>
              <a:t> </a:t>
            </a:r>
            <a:r>
              <a:rPr err="1"/>
              <a:t>proporciona</a:t>
            </a:r>
            <a:r>
              <a:t> </a:t>
            </a:r>
            <a:r>
              <a:rPr err="1"/>
              <a:t>cobertura</a:t>
            </a:r>
            <a:r>
              <a:t> de </a:t>
            </a:r>
            <a:r>
              <a:rPr err="1"/>
              <a:t>salud</a:t>
            </a:r>
            <a:r>
              <a:t> a </a:t>
            </a:r>
            <a:r>
              <a:rPr err="1"/>
              <a:t>los</a:t>
            </a:r>
            <a:r>
              <a:t> </a:t>
            </a:r>
            <a:r>
              <a:rPr err="1"/>
              <a:t>niños</a:t>
            </a:r>
            <a:r>
              <a:t> </a:t>
            </a:r>
            <a:r>
              <a:rPr err="1"/>
              <a:t>elegibles</a:t>
            </a:r>
            <a:r>
              <a:t> y a </a:t>
            </a:r>
            <a:r>
              <a:rPr err="1"/>
              <a:t>algunas</a:t>
            </a:r>
            <a:r>
              <a:t> </a:t>
            </a:r>
            <a:r>
              <a:rPr err="1"/>
              <a:t>mujeres</a:t>
            </a:r>
            <a:r>
              <a:t> </a:t>
            </a:r>
            <a:r>
              <a:rPr err="1"/>
              <a:t>embarazadas</a:t>
            </a:r>
            <a:r>
              <a:t>, a </a:t>
            </a:r>
            <a:r>
              <a:rPr err="1"/>
              <a:t>través</a:t>
            </a:r>
            <a:r>
              <a:t> tanto de Medicaid </a:t>
            </a:r>
            <a:r>
              <a:rPr err="1"/>
              <a:t>como</a:t>
            </a:r>
            <a:r>
              <a:t> de </a:t>
            </a:r>
            <a:r>
              <a:rPr err="1"/>
              <a:t>programas</a:t>
            </a:r>
            <a:r>
              <a:t> </a:t>
            </a:r>
            <a:r>
              <a:rPr err="1"/>
              <a:t>separados</a:t>
            </a:r>
            <a:r>
              <a:t> de CHIP.</a:t>
            </a:r>
            <a:r>
              <a:rPr lang="en-US"/>
              <a:t> </a:t>
            </a:r>
            <a:r>
              <a:t>Los </a:t>
            </a:r>
            <a:r>
              <a:rPr err="1"/>
              <a:t>estados</a:t>
            </a:r>
            <a:r>
              <a:t> </a:t>
            </a:r>
            <a:r>
              <a:rPr err="1"/>
              <a:t>administran</a:t>
            </a:r>
            <a:r>
              <a:t> CHIP </a:t>
            </a:r>
            <a:r>
              <a:rPr err="1"/>
              <a:t>dentro</a:t>
            </a:r>
            <a:r>
              <a:t> de las </a:t>
            </a:r>
            <a:r>
              <a:rPr err="1"/>
              <a:t>amplias</a:t>
            </a:r>
            <a:r>
              <a:t> </a:t>
            </a:r>
            <a:r>
              <a:rPr err="1"/>
              <a:t>pautas</a:t>
            </a:r>
            <a:r>
              <a:t> </a:t>
            </a:r>
            <a:r>
              <a:rPr err="1"/>
              <a:t>establecidas</a:t>
            </a:r>
            <a:r>
              <a:t> </a:t>
            </a:r>
            <a:r>
              <a:rPr err="1"/>
              <a:t>por</a:t>
            </a:r>
            <a:r>
              <a:t> CMS, y </a:t>
            </a:r>
            <a:r>
              <a:rPr err="1"/>
              <a:t>el</a:t>
            </a:r>
            <a:r>
              <a:t> </a:t>
            </a:r>
            <a:r>
              <a:rPr err="1"/>
              <a:t>programa</a:t>
            </a:r>
            <a:r>
              <a:t> se </a:t>
            </a:r>
            <a:r>
              <a:rPr err="1"/>
              <a:t>financia</a:t>
            </a:r>
            <a:r>
              <a:t> </a:t>
            </a:r>
            <a:r>
              <a:rPr err="1"/>
              <a:t>conjuntamente</a:t>
            </a:r>
            <a:r>
              <a:t> </a:t>
            </a:r>
            <a:r>
              <a:rPr err="1"/>
              <a:t>por</a:t>
            </a:r>
            <a:r>
              <a:t> </a:t>
            </a:r>
            <a:r>
              <a:rPr err="1"/>
              <a:t>los</a:t>
            </a:r>
            <a:r>
              <a:t> </a:t>
            </a:r>
            <a:r>
              <a:rPr err="1"/>
              <a:t>estados</a:t>
            </a:r>
            <a:r>
              <a:t> y </a:t>
            </a:r>
            <a:r>
              <a:rPr err="1"/>
              <a:t>el</a:t>
            </a:r>
            <a:r>
              <a:t> </a:t>
            </a:r>
            <a:r>
              <a:rPr err="1"/>
              <a:t>gobierno</a:t>
            </a:r>
            <a:r>
              <a:t> federal.</a:t>
            </a:r>
            <a:endParaRPr>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a:latin typeface="Arial" panose="020B0604020202020204" pitchFamily="34" charset="0"/>
                <a:cs typeface="Arial" panose="020B0604020202020204" pitchFamily="34" charset="0"/>
              </a:defRPr>
            </a:pPr>
            <a:r>
              <a:rPr err="1"/>
              <a:t>Llame</a:t>
            </a:r>
            <a:r>
              <a:t> a </a:t>
            </a:r>
            <a:r>
              <a:rPr err="1"/>
              <a:t>su</a:t>
            </a:r>
            <a:r>
              <a:t> </a:t>
            </a:r>
            <a:r>
              <a:rPr err="1"/>
              <a:t>oficina</a:t>
            </a:r>
            <a:r>
              <a:t> de </a:t>
            </a:r>
            <a:r>
              <a:rPr err="1"/>
              <a:t>asistencia</a:t>
            </a:r>
            <a:r>
              <a:t> </a:t>
            </a:r>
            <a:r>
              <a:rPr err="1"/>
              <a:t>médica</a:t>
            </a:r>
            <a:r>
              <a:t> </a:t>
            </a:r>
            <a:r>
              <a:rPr err="1"/>
              <a:t>estatal</a:t>
            </a:r>
            <a:r>
              <a:t> (Medicaid) </a:t>
            </a:r>
            <a:r>
              <a:rPr>
                <a:solidFill>
                  <a:prstClr val="black"/>
                </a:solidFill>
              </a:rPr>
              <a:t>para </a:t>
            </a:r>
            <a:r>
              <a:rPr err="1">
                <a:solidFill>
                  <a:prstClr val="black"/>
                </a:solidFill>
              </a:rPr>
              <a:t>obtener</a:t>
            </a:r>
            <a:r>
              <a:rPr>
                <a:solidFill>
                  <a:prstClr val="black"/>
                </a:solidFill>
              </a:rPr>
              <a:t> </a:t>
            </a:r>
            <a:r>
              <a:rPr err="1">
                <a:solidFill>
                  <a:prstClr val="black"/>
                </a:solidFill>
              </a:rPr>
              <a:t>más</a:t>
            </a:r>
            <a:r>
              <a:rPr>
                <a:solidFill>
                  <a:prstClr val="black"/>
                </a:solidFill>
              </a:rPr>
              <a:t> </a:t>
            </a:r>
            <a:r>
              <a:rPr err="1">
                <a:solidFill>
                  <a:prstClr val="black"/>
                </a:solidFill>
              </a:rPr>
              <a:t>información</a:t>
            </a:r>
            <a:r>
              <a:rPr>
                <a:solidFill>
                  <a:prstClr val="black"/>
                </a:solidFill>
              </a:rPr>
              <a:t> y para </a:t>
            </a:r>
            <a:r>
              <a:rPr err="1">
                <a:solidFill>
                  <a:prstClr val="black"/>
                </a:solidFill>
              </a:rPr>
              <a:t>averiguar</a:t>
            </a:r>
            <a:r>
              <a:rPr>
                <a:solidFill>
                  <a:prstClr val="black"/>
                </a:solidFill>
              </a:rPr>
              <a:t> </a:t>
            </a:r>
            <a:r>
              <a:rPr err="1">
                <a:solidFill>
                  <a:prstClr val="black"/>
                </a:solidFill>
              </a:rPr>
              <a:t>si</a:t>
            </a:r>
            <a:r>
              <a:rPr>
                <a:solidFill>
                  <a:prstClr val="black"/>
                </a:solidFill>
              </a:rPr>
              <a:t> </a:t>
            </a:r>
            <a:r>
              <a:rPr err="1">
                <a:solidFill>
                  <a:prstClr val="black"/>
                </a:solidFill>
              </a:rPr>
              <a:t>reúne</a:t>
            </a:r>
            <a:r>
              <a:rPr>
                <a:solidFill>
                  <a:prstClr val="black"/>
                </a:solidFill>
              </a:rPr>
              <a:t> </a:t>
            </a:r>
            <a:r>
              <a:rPr err="1">
                <a:solidFill>
                  <a:prstClr val="black"/>
                </a:solidFill>
              </a:rPr>
              <a:t>los</a:t>
            </a:r>
            <a:r>
              <a:rPr>
                <a:solidFill>
                  <a:prstClr val="black"/>
                </a:solidFill>
              </a:rPr>
              <a:t> </a:t>
            </a:r>
            <a:r>
              <a:rPr err="1">
                <a:solidFill>
                  <a:prstClr val="black"/>
                </a:solidFill>
              </a:rPr>
              <a:t>requisitos</a:t>
            </a:r>
            <a:r>
              <a:rPr>
                <a:solidFill>
                  <a:prstClr val="black"/>
                </a:solidFill>
              </a:rPr>
              <a:t> para CHIP. </a:t>
            </a:r>
            <a:r>
              <a:rPr err="1">
                <a:solidFill>
                  <a:prstClr val="black"/>
                </a:solidFill>
              </a:rPr>
              <a:t>Visite</a:t>
            </a:r>
            <a:r>
              <a:rPr>
                <a:solidFill>
                  <a:prstClr val="black"/>
                </a:solidFill>
              </a:rPr>
              <a:t> también </a:t>
            </a:r>
            <a:r>
              <a:rPr lang="en-US" u="sng">
                <a:solidFill>
                  <a:prstClr val="black"/>
                </a:solidFill>
              </a:rPr>
              <a:t>https://espanol.insurekidsnow.gov/ </a:t>
            </a:r>
            <a:r>
              <a:rPr>
                <a:solidFill>
                  <a:prstClr val="black"/>
                </a:solidFill>
              </a:rPr>
              <a:t>para </a:t>
            </a:r>
            <a:r>
              <a:rPr err="1">
                <a:solidFill>
                  <a:prstClr val="black"/>
                </a:solidFill>
              </a:rPr>
              <a:t>obtener</a:t>
            </a:r>
            <a:r>
              <a:rPr>
                <a:solidFill>
                  <a:prstClr val="black"/>
                </a:solidFill>
              </a:rPr>
              <a:t> </a:t>
            </a:r>
            <a:r>
              <a:rPr err="1">
                <a:solidFill>
                  <a:prstClr val="black"/>
                </a:solidFill>
              </a:rPr>
              <a:t>más</a:t>
            </a:r>
            <a:r>
              <a:rPr>
                <a:solidFill>
                  <a:prstClr val="black"/>
                </a:solidFill>
              </a:rPr>
              <a:t> </a:t>
            </a:r>
            <a:r>
              <a:rPr err="1">
                <a:solidFill>
                  <a:prstClr val="black"/>
                </a:solidFill>
              </a:rPr>
              <a:t>información</a:t>
            </a:r>
            <a:r>
              <a:rPr>
                <a:solidFill>
                  <a:prstClr val="black"/>
                </a:solidFill>
              </a:rPr>
              <a:t> </a:t>
            </a:r>
            <a:r>
              <a:rPr err="1">
                <a:solidFill>
                  <a:prstClr val="black"/>
                </a:solidFill>
              </a:rPr>
              <a:t>sobre</a:t>
            </a:r>
            <a:r>
              <a:rPr>
                <a:solidFill>
                  <a:prstClr val="black"/>
                </a:solidFill>
              </a:rPr>
              <a:t> las </a:t>
            </a:r>
            <a:r>
              <a:rPr err="1">
                <a:solidFill>
                  <a:prstClr val="black"/>
                </a:solidFill>
              </a:rPr>
              <a:t>opciones</a:t>
            </a:r>
            <a:r>
              <a:rPr>
                <a:solidFill>
                  <a:prstClr val="black"/>
                </a:solidFill>
              </a:rPr>
              <a:t> de </a:t>
            </a:r>
            <a:r>
              <a:rPr err="1">
                <a:solidFill>
                  <a:prstClr val="black"/>
                </a:solidFill>
              </a:rPr>
              <a:t>cobertura</a:t>
            </a:r>
            <a:r>
              <a:rPr>
                <a:solidFill>
                  <a:prstClr val="black"/>
                </a:solidFill>
              </a:rPr>
              <a:t> para </a:t>
            </a:r>
            <a:r>
              <a:rPr err="1">
                <a:solidFill>
                  <a:prstClr val="black"/>
                </a:solidFill>
              </a:rPr>
              <a:t>su</a:t>
            </a:r>
            <a:r>
              <a:rPr>
                <a:solidFill>
                  <a:prstClr val="black"/>
                </a:solidFill>
              </a:rPr>
              <a:t> familia.</a:t>
            </a:r>
            <a:endParaRPr>
              <a:solidFill>
                <a:prstClr val="black"/>
              </a:solidFill>
              <a:latin typeface="Arial" panose="020B0604020202020204" pitchFamily="34" charset="0"/>
              <a:ea typeface="Calibri"/>
              <a:cs typeface="Arial" panose="020B0604020202020204" pitchFamily="34" charset="0"/>
            </a:endParaRPr>
          </a:p>
          <a:p>
            <a:pPr marL="118745" indent="-118745">
              <a:spcBef>
                <a:spcPts val="634"/>
              </a:spcBef>
              <a:spcAft>
                <a:spcPts val="600"/>
              </a:spcAft>
              <a:defRPr>
                <a:solidFill>
                  <a:prstClr val="black"/>
                </a:solidFill>
                <a:latin typeface="Arial" panose="020B0604020202020204" pitchFamily="34" charset="0"/>
                <a:cs typeface="Arial" panose="020B0604020202020204" pitchFamily="34" charset="0"/>
              </a:defRPr>
            </a:pPr>
            <a:r>
              <a:t>Para </a:t>
            </a:r>
            <a:r>
              <a:rPr err="1"/>
              <a:t>repasar</a:t>
            </a:r>
            <a:r>
              <a:t> la </a:t>
            </a:r>
            <a:r>
              <a:rPr err="1"/>
              <a:t>información</a:t>
            </a:r>
            <a:r>
              <a:t> de CHIP </a:t>
            </a:r>
            <a:r>
              <a:rPr err="1"/>
              <a:t>por</a:t>
            </a:r>
            <a:r>
              <a:t> </a:t>
            </a:r>
            <a:r>
              <a:rPr err="1"/>
              <a:t>estado</a:t>
            </a:r>
            <a:r>
              <a:t>, </a:t>
            </a:r>
            <a:r>
              <a:rPr err="1"/>
              <a:t>visite</a:t>
            </a:r>
            <a:r>
              <a:t> </a:t>
            </a:r>
            <a:r>
              <a:rPr>
                <a:hlinkClick r:id="rId3"/>
              </a:rPr>
              <a:t>Medicaid.gov/chip/state-program-information/index.html</a:t>
            </a:r>
            <a:r>
              <a:t>.</a:t>
            </a:r>
            <a:endParaRPr>
              <a:solidFill>
                <a:prstClr val="black"/>
              </a:solidFill>
              <a:latin typeface="Arial" panose="020B0604020202020204" pitchFamily="34" charset="0"/>
              <a:ea typeface="Calibri" panose="020F0502020204030204"/>
              <a:cs typeface="Arial" panose="020B0604020202020204" pitchFamily="34" charset="0"/>
            </a:endParaRPr>
          </a:p>
          <a:p>
            <a:pPr marL="0" indent="0" defTabSz="966612">
              <a:spcAft>
                <a:spcPts val="600"/>
              </a:spcAft>
              <a:buNone/>
              <a:defRPr>
                <a:latin typeface="Arial" panose="020B0604020202020204" pitchFamily="34" charset="0"/>
                <a:cs typeface="Arial" panose="020B0604020202020204" pitchFamily="34" charset="0"/>
              </a:defRPr>
            </a:pPr>
            <a:r>
              <a:rPr b="1" err="1">
                <a:solidFill>
                  <a:prstClr val="black"/>
                </a:solidFill>
              </a:rPr>
              <a:t>Recurso</a:t>
            </a:r>
            <a:r>
              <a:rPr b="1">
                <a:solidFill>
                  <a:prstClr val="black"/>
                </a:solidFill>
              </a:rPr>
              <a:t>:</a:t>
            </a:r>
            <a:r>
              <a:rPr>
                <a:solidFill>
                  <a:prstClr val="black"/>
                </a:solidFill>
              </a:rPr>
              <a:t> </a:t>
            </a:r>
            <a:r>
              <a:rPr u="sng">
                <a:effectLst/>
                <a:highlight>
                  <a:srgbClr val="FFFF00"/>
                </a:highlight>
                <a:hlinkClick r:id="rId4"/>
              </a:rPr>
              <a:t>Medicaid.gov/medicaid-and-chip-eligibility-operations-and-enrollment-snapshot</a:t>
            </a:r>
            <a:endParaRPr>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408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77875" y="3642360"/>
            <a:ext cx="5759450" cy="5144347"/>
          </a:xfrm>
        </p:spPr>
        <p:txBody>
          <a:bodyPr/>
          <a:lstStyle/>
          <a:p>
            <a:pPr marL="0" indent="0" defTabSz="966612">
              <a:spcBef>
                <a:spcPts val="0"/>
              </a:spcBef>
              <a:spcAft>
                <a:spcPts val="600"/>
              </a:spcAft>
              <a:buNone/>
              <a:defRPr b="1">
                <a:solidFill>
                  <a:prstClr val="black"/>
                </a:solidFill>
                <a:latin typeface="Arial" panose="020B0604020202020204" pitchFamily="34" charset="0"/>
                <a:ea typeface="ＭＳ Ｐゴシック"/>
                <a:cs typeface="Arial" panose="020B0604020202020204" pitchFamily="34" charset="0"/>
              </a:defRPr>
            </a:pPr>
            <a:r>
              <a:t>Esta diapositiva tiene animación.</a:t>
            </a:r>
            <a:endParaRPr b="0">
              <a:latin typeface="Arial" panose="020B0604020202020204" pitchFamily="34" charset="0"/>
              <a:cs typeface="Arial" panose="020B0604020202020204" pitchFamily="34" charset="0"/>
            </a:endParaRPr>
          </a:p>
          <a:p>
            <a:pPr marL="0" indent="0" defTabSz="966612">
              <a:spcBef>
                <a:spcPts val="0"/>
              </a:spcBef>
              <a:spcAft>
                <a:spcPts val="600"/>
              </a:spcAft>
              <a:buNone/>
              <a:defRPr b="1">
                <a:latin typeface="Arial" panose="020B0604020202020204" pitchFamily="34" charset="0"/>
                <a:cs typeface="Arial" panose="020B0604020202020204" pitchFamily="34" charset="0"/>
              </a:defRPr>
            </a:pPr>
            <a:r>
              <a:t>Notas del presentador</a:t>
            </a: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t>Aquí hay algunos puntos clave para recordar:</a:t>
            </a:r>
          </a:p>
          <a:p>
            <a:pPr marL="125525" indent="-125525"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Medicare es un programa de seguro médico.</a:t>
            </a:r>
          </a:p>
          <a:p>
            <a:pPr marL="125525" indent="-125525"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No cubre todos sus costos de atención médica.</a:t>
            </a:r>
          </a:p>
          <a:p>
            <a:pPr marL="125525" indent="-125525"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Tiene opciones sobre cómo obtener su cobertura.</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Tiene decisiones que tomar. Es importante saber cuándo necesita actuar. Sus decisiones afectan el tipo de cobertura que obtiene. </a:t>
            </a:r>
          </a:p>
          <a:p>
            <a:pPr marL="125525" indent="-125525">
              <a:spcBef>
                <a:spcPts val="0"/>
              </a:spcBef>
              <a:spcAft>
                <a:spcPts val="600"/>
              </a:spcAft>
              <a:defRPr>
                <a:solidFill>
                  <a:prstClr val="black"/>
                </a:solidFill>
                <a:latin typeface="Arial" panose="020B0604020202020204" pitchFamily="34" charset="0"/>
                <a:cs typeface="Arial" panose="020B0604020202020204" pitchFamily="34" charset="0"/>
              </a:defRPr>
            </a:pPr>
            <a:r>
              <a:t>Ciertas decisiones son urgentes.</a:t>
            </a:r>
          </a:p>
          <a:p>
            <a:pPr marL="125834" indent="-125834" defTabSz="966612">
              <a:spcBef>
                <a:spcPts val="0"/>
              </a:spcBef>
              <a:spcAft>
                <a:spcPts val="600"/>
              </a:spcAft>
              <a:defRPr>
                <a:solidFill>
                  <a:prstClr val="black"/>
                </a:solidFill>
                <a:latin typeface="Arial" panose="020B0604020202020204" pitchFamily="34" charset="0"/>
                <a:cs typeface="Arial" panose="020B0604020202020204" pitchFamily="34" charset="0"/>
              </a:defRPr>
            </a:pPr>
            <a:r>
              <a:t>Hay programas para personas con ingresos y recursos limitados.</a:t>
            </a:r>
          </a:p>
        </p:txBody>
      </p:sp>
    </p:spTree>
    <p:extLst>
      <p:ext uri="{BB962C8B-B14F-4D97-AF65-F5344CB8AC3E}">
        <p14:creationId xmlns:p14="http://schemas.microsoft.com/office/powerpoint/2010/main" val="47134541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1276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24014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152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694612"/>
            <a:ext cx="5805805" cy="5144347"/>
          </a:xfrm>
        </p:spPr>
        <p:txBody>
          <a:bodyPr/>
          <a:lstStyle/>
          <a:p>
            <a:pPr marL="0" indent="0" defTabSz="966612">
              <a:spcBef>
                <a:spcPts val="0"/>
              </a:spcBef>
              <a:spcAft>
                <a:spcPts val="600"/>
              </a:spcAft>
              <a:buNone/>
              <a:defRPr>
                <a:latin typeface="Arial" panose="020B0604020202020204" pitchFamily="34" charset="0"/>
                <a:cs typeface="Arial" panose="020B0604020202020204" pitchFamily="34" charset="0"/>
              </a:defRPr>
            </a:pPr>
            <a:r>
              <a:rPr b="1" err="1">
                <a:solidFill>
                  <a:srgbClr val="000000"/>
                </a:solidFill>
              </a:rPr>
              <a:t>Notas</a:t>
            </a:r>
            <a:r>
              <a:rPr b="1">
                <a:solidFill>
                  <a:srgbClr val="000000"/>
                </a:solidFill>
              </a:rPr>
              <a:t> del </a:t>
            </a:r>
            <a:r>
              <a:rPr b="1" err="1">
                <a:solidFill>
                  <a:srgbClr val="000000"/>
                </a:solidFill>
              </a:rPr>
              <a:t>presentador</a:t>
            </a:r>
            <a:r>
              <a:rPr>
                <a:solidFill>
                  <a:srgbClr val="444444"/>
                </a:solidFill>
              </a:rPr>
              <a:t>​</a:t>
            </a:r>
            <a:endParaRPr>
              <a:solidFill>
                <a:prstClr val="black"/>
              </a:solidFill>
              <a:latin typeface="Arial" panose="020B0604020202020204" pitchFamily="34" charset="0"/>
              <a:cs typeface="Arial" panose="020B0604020202020204" pitchFamily="34" charset="0"/>
            </a:endParaRPr>
          </a:p>
          <a:p>
            <a:pPr marL="0" indent="0" defTabSz="966612">
              <a:spcBef>
                <a:spcPts val="0"/>
              </a:spcBef>
              <a:spcAft>
                <a:spcPts val="600"/>
              </a:spcAft>
              <a:buNone/>
              <a:defRPr>
                <a:solidFill>
                  <a:prstClr val="black"/>
                </a:solidFill>
                <a:latin typeface="Arial" panose="020B0604020202020204" pitchFamily="34" charset="0"/>
                <a:cs typeface="Arial" panose="020B0604020202020204" pitchFamily="34" charset="0"/>
              </a:defRPr>
            </a:pPr>
            <a:r>
              <a:t>El </a:t>
            </a:r>
            <a:r>
              <a:rPr err="1"/>
              <a:t>cuadro</a:t>
            </a:r>
            <a:r>
              <a:t> le </a:t>
            </a:r>
            <a:r>
              <a:rPr err="1"/>
              <a:t>permite</a:t>
            </a:r>
            <a:r>
              <a:t> </a:t>
            </a:r>
            <a:r>
              <a:rPr err="1"/>
              <a:t>comparar</a:t>
            </a:r>
            <a:r>
              <a:t> </a:t>
            </a:r>
            <a:r>
              <a:rPr err="1"/>
              <a:t>lado</a:t>
            </a:r>
            <a:r>
              <a:t> a </a:t>
            </a:r>
            <a:r>
              <a:rPr err="1"/>
              <a:t>lado</a:t>
            </a:r>
            <a:r>
              <a:t> </a:t>
            </a:r>
            <a:r>
              <a:rPr lang="en-US"/>
              <a:t>Medicare Original </a:t>
            </a:r>
            <a:r>
              <a:t>y </a:t>
            </a:r>
            <a:r>
              <a:rPr err="1"/>
              <a:t>los</a:t>
            </a:r>
            <a:r>
              <a:t> planes Medicare Advantage. </a:t>
            </a:r>
            <a:r>
              <a:rPr err="1"/>
              <a:t>Comparemos</a:t>
            </a:r>
            <a:r>
              <a:t> la </a:t>
            </a:r>
            <a:r>
              <a:rPr err="1"/>
              <a:t>elección</a:t>
            </a:r>
            <a:r>
              <a:t> de </a:t>
            </a:r>
            <a:r>
              <a:rPr err="1"/>
              <a:t>médicos</a:t>
            </a:r>
            <a:r>
              <a:t> y </a:t>
            </a:r>
            <a:r>
              <a:rPr err="1"/>
              <a:t>hospitales</a:t>
            </a:r>
            <a:r>
              <a:t>:</a:t>
            </a: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rPr lang="en-US"/>
              <a:t>Medicare Original </a:t>
            </a:r>
            <a:endParaRPr/>
          </a:p>
          <a:p>
            <a:pPr marL="125660" lvl="1" indent="-125660"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err="1"/>
              <a:t>Puede</a:t>
            </a:r>
            <a:r>
              <a:t> usar </a:t>
            </a:r>
            <a:r>
              <a:rPr b="1" err="1"/>
              <a:t>cualquier</a:t>
            </a:r>
            <a:r>
              <a:rPr b="1"/>
              <a:t> </a:t>
            </a:r>
            <a:r>
              <a:rPr b="1" err="1"/>
              <a:t>médico</a:t>
            </a:r>
            <a:r>
              <a:rPr b="1"/>
              <a:t> u hospital </a:t>
            </a:r>
            <a:r>
              <a:rPr b="1" err="1"/>
              <a:t>que</a:t>
            </a:r>
            <a:r>
              <a:rPr b="1"/>
              <a:t> </a:t>
            </a:r>
            <a:r>
              <a:rPr b="1" err="1"/>
              <a:t>acepte</a:t>
            </a:r>
            <a:r>
              <a:rPr b="1"/>
              <a:t> Medicare, </a:t>
            </a:r>
            <a:r>
              <a:rPr b="1" err="1"/>
              <a:t>en</a:t>
            </a:r>
            <a:r>
              <a:rPr b="1"/>
              <a:t> </a:t>
            </a:r>
            <a:r>
              <a:rPr b="1" err="1"/>
              <a:t>cualquier</a:t>
            </a:r>
            <a:r>
              <a:rPr b="1"/>
              <a:t> </a:t>
            </a:r>
            <a:r>
              <a:rPr b="1" err="1"/>
              <a:t>lugar</a:t>
            </a:r>
            <a:r>
              <a:rPr b="1"/>
              <a:t> de </a:t>
            </a:r>
            <a:r>
              <a:rPr b="1" err="1"/>
              <a:t>los</a:t>
            </a:r>
            <a:r>
              <a:rPr b="1"/>
              <a:t> EE. UU.*</a:t>
            </a:r>
          </a:p>
          <a:p>
            <a:pPr marL="125660" lvl="1" indent="-125660"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t>Es </a:t>
            </a:r>
            <a:r>
              <a:rPr err="1"/>
              <a:t>posible</a:t>
            </a:r>
            <a:r>
              <a:t> </a:t>
            </a:r>
            <a:r>
              <a:rPr err="1"/>
              <a:t>que</a:t>
            </a:r>
            <a:r>
              <a:t> </a:t>
            </a:r>
            <a:r>
              <a:rPr err="1"/>
              <a:t>pague</a:t>
            </a:r>
            <a:r>
              <a:t> </a:t>
            </a:r>
            <a:r>
              <a:rPr err="1"/>
              <a:t>más</a:t>
            </a:r>
            <a:r>
              <a:t> </a:t>
            </a:r>
            <a:r>
              <a:rPr err="1"/>
              <a:t>si</a:t>
            </a:r>
            <a:r>
              <a:t> </a:t>
            </a:r>
            <a:r>
              <a:rPr err="1"/>
              <a:t>su</a:t>
            </a:r>
            <a:r>
              <a:t> </a:t>
            </a:r>
            <a:r>
              <a:rPr err="1"/>
              <a:t>médico</a:t>
            </a:r>
            <a:r>
              <a:t> no </a:t>
            </a:r>
            <a:r>
              <a:rPr err="1"/>
              <a:t>acepta</a:t>
            </a:r>
            <a:r>
              <a:t> la </a:t>
            </a:r>
            <a:r>
              <a:rPr err="1"/>
              <a:t>asignación</a:t>
            </a:r>
            <a:r>
              <a:t>.</a:t>
            </a:r>
          </a:p>
          <a:p>
            <a:pPr marL="125660" lvl="1" indent="-125660"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t>En la </a:t>
            </a:r>
            <a:r>
              <a:rPr err="1"/>
              <a:t>mayoría</a:t>
            </a:r>
            <a:r>
              <a:t> de </a:t>
            </a:r>
            <a:r>
              <a:rPr err="1"/>
              <a:t>los</a:t>
            </a:r>
            <a:r>
              <a:t> </a:t>
            </a:r>
            <a:r>
              <a:rPr err="1"/>
              <a:t>casos</a:t>
            </a:r>
            <a:r>
              <a:t>, </a:t>
            </a:r>
            <a:r>
              <a:rPr b="1"/>
              <a:t>no </a:t>
            </a:r>
            <a:r>
              <a:rPr b="1" err="1"/>
              <a:t>necesita</a:t>
            </a:r>
            <a:r>
              <a:rPr b="1"/>
              <a:t> </a:t>
            </a:r>
            <a:r>
              <a:rPr lang="en-US"/>
              <a:t>un </a:t>
            </a:r>
            <a:r>
              <a:rPr lang="en-US" err="1"/>
              <a:t>referido</a:t>
            </a:r>
            <a:r>
              <a:rPr lang="en-US"/>
              <a:t> </a:t>
            </a:r>
            <a:r>
              <a:t>para </a:t>
            </a:r>
            <a:r>
              <a:rPr err="1"/>
              <a:t>consultar</a:t>
            </a:r>
            <a:r>
              <a:t> a un </a:t>
            </a:r>
            <a:r>
              <a:rPr err="1"/>
              <a:t>especialista</a:t>
            </a:r>
            <a:r>
              <a:t>.</a:t>
            </a:r>
          </a:p>
          <a:p>
            <a:pPr marL="0" indent="0" defTabSz="966612">
              <a:spcBef>
                <a:spcPts val="0"/>
              </a:spcBef>
              <a:spcAft>
                <a:spcPts val="600"/>
              </a:spcAft>
              <a:buNone/>
              <a:defRPr b="1">
                <a:solidFill>
                  <a:prstClr val="black"/>
                </a:solidFill>
                <a:latin typeface="Arial" panose="020B0604020202020204" pitchFamily="34" charset="0"/>
                <a:cs typeface="Arial" panose="020B0604020202020204" pitchFamily="34" charset="0"/>
              </a:defRPr>
            </a:pPr>
            <a:r>
              <a:t>Planes Medicare Advantage </a:t>
            </a:r>
          </a:p>
          <a:p>
            <a:pPr marL="125660" lvl="1" indent="-125660" defTabSz="966612">
              <a:spcBef>
                <a:spcPts val="0"/>
              </a:spcBef>
              <a:spcAft>
                <a:spcPts val="600"/>
              </a:spcAft>
              <a:buFont typeface="Wingdings" panose="05000000000000000000" pitchFamily="2" charset="2"/>
              <a:buChar char="§"/>
              <a:tabLst>
                <a:tab pos="125861" algn="l"/>
              </a:tabLst>
              <a:defRPr>
                <a:latin typeface="Arial" panose="020B0604020202020204" pitchFamily="34" charset="0"/>
                <a:cs typeface="Arial" panose="020B0604020202020204" pitchFamily="34" charset="0"/>
              </a:defRPr>
            </a:pPr>
            <a:r>
              <a:t>Es </a:t>
            </a:r>
            <a:r>
              <a:rPr err="1"/>
              <a:t>posible</a:t>
            </a:r>
            <a:r>
              <a:t> </a:t>
            </a:r>
            <a:r>
              <a:rPr err="1"/>
              <a:t>que</a:t>
            </a:r>
            <a:r>
              <a:t> </a:t>
            </a:r>
            <a:r>
              <a:rPr err="1"/>
              <a:t>deba</a:t>
            </a:r>
            <a:r>
              <a:t> usar </a:t>
            </a:r>
            <a:r>
              <a:rPr b="1" err="1"/>
              <a:t>médicos</a:t>
            </a:r>
            <a:r>
              <a:rPr b="1"/>
              <a:t> y </a:t>
            </a:r>
            <a:r>
              <a:rPr b="1" err="1"/>
              <a:t>otros</a:t>
            </a:r>
            <a:r>
              <a:rPr b="1"/>
              <a:t> </a:t>
            </a:r>
            <a:r>
              <a:rPr b="1" err="1"/>
              <a:t>proveedores</a:t>
            </a:r>
            <a:r>
              <a:rPr b="1"/>
              <a:t> </a:t>
            </a:r>
            <a:r>
              <a:rPr b="1" err="1"/>
              <a:t>que</a:t>
            </a:r>
            <a:r>
              <a:rPr b="1"/>
              <a:t> </a:t>
            </a:r>
            <a:r>
              <a:rPr b="1" err="1"/>
              <a:t>están</a:t>
            </a:r>
            <a:r>
              <a:rPr b="1"/>
              <a:t> </a:t>
            </a:r>
            <a:r>
              <a:rPr b="1" err="1"/>
              <a:t>en</a:t>
            </a:r>
            <a:r>
              <a:rPr b="1"/>
              <a:t> la red y </a:t>
            </a:r>
            <a:r>
              <a:rPr b="1" err="1"/>
              <a:t>el</a:t>
            </a:r>
            <a:r>
              <a:rPr b="1"/>
              <a:t> </a:t>
            </a:r>
            <a:r>
              <a:rPr b="1" err="1"/>
              <a:t>área</a:t>
            </a:r>
            <a:r>
              <a:rPr b="1"/>
              <a:t> de </a:t>
            </a:r>
            <a:r>
              <a:rPr b="1" err="1"/>
              <a:t>servicio</a:t>
            </a:r>
            <a:r>
              <a:rPr b="1"/>
              <a:t> del plan </a:t>
            </a:r>
            <a:r>
              <a:t>(para </a:t>
            </a:r>
            <a:r>
              <a:rPr err="1"/>
              <a:t>atención</a:t>
            </a:r>
            <a:r>
              <a:t> </a:t>
            </a:r>
            <a:r>
              <a:rPr err="1"/>
              <a:t>que</a:t>
            </a:r>
            <a:r>
              <a:t> no sea de </a:t>
            </a:r>
            <a:r>
              <a:rPr err="1"/>
              <a:t>emergencia</a:t>
            </a:r>
            <a:r>
              <a:t>). </a:t>
            </a:r>
            <a:r>
              <a:rPr err="1"/>
              <a:t>Algunos</a:t>
            </a:r>
            <a:r>
              <a:t> planes </a:t>
            </a:r>
            <a:r>
              <a:rPr err="1"/>
              <a:t>ofrecen</a:t>
            </a:r>
            <a:r>
              <a:t> </a:t>
            </a:r>
            <a:r>
              <a:rPr err="1"/>
              <a:t>cobertura</a:t>
            </a:r>
            <a:r>
              <a:t> fuera de la red para </a:t>
            </a:r>
            <a:r>
              <a:rPr err="1"/>
              <a:t>servicios</a:t>
            </a:r>
            <a:r>
              <a:t> </a:t>
            </a:r>
            <a:r>
              <a:rPr err="1"/>
              <a:t>que</a:t>
            </a:r>
            <a:r>
              <a:t> no son de </a:t>
            </a:r>
            <a:r>
              <a:rPr err="1"/>
              <a:t>emergencia</a:t>
            </a:r>
            <a:r>
              <a:t>, </a:t>
            </a:r>
            <a:r>
              <a:rPr err="1"/>
              <a:t>pero</a:t>
            </a:r>
            <a:r>
              <a:t> </a:t>
            </a:r>
            <a:r>
              <a:rPr err="1"/>
              <a:t>normalmente</a:t>
            </a:r>
            <a:r>
              <a:t> a un </a:t>
            </a:r>
            <a:r>
              <a:rPr err="1"/>
              <a:t>costo</a:t>
            </a:r>
            <a:r>
              <a:t> </a:t>
            </a:r>
            <a:r>
              <a:rPr err="1"/>
              <a:t>más</a:t>
            </a:r>
            <a:r>
              <a:t> alto. 	</a:t>
            </a:r>
          </a:p>
          <a:p>
            <a:pPr marL="125660" lvl="1" indent="-125660" defTabSz="966612">
              <a:spcBef>
                <a:spcPts val="0"/>
              </a:spcBef>
              <a:spcAft>
                <a:spcPts val="600"/>
              </a:spcAft>
              <a:buFont typeface="Wingdings" panose="05000000000000000000" pitchFamily="2" charset="2"/>
              <a:buChar char="§"/>
              <a:tabLst>
                <a:tab pos="125861" algn="l"/>
              </a:tabLst>
              <a:defRPr>
                <a:solidFill>
                  <a:prstClr val="black"/>
                </a:solidFill>
                <a:latin typeface="Arial" panose="020B0604020202020204" pitchFamily="34" charset="0"/>
                <a:cs typeface="Arial" panose="020B0604020202020204" pitchFamily="34" charset="0"/>
              </a:defRPr>
            </a:pPr>
            <a:r>
              <a:rPr b="1"/>
              <a:t>Es </a:t>
            </a:r>
            <a:r>
              <a:rPr b="1" err="1"/>
              <a:t>posible</a:t>
            </a:r>
            <a:r>
              <a:rPr b="1"/>
              <a:t> </a:t>
            </a:r>
            <a:r>
              <a:rPr b="1" err="1"/>
              <a:t>que</a:t>
            </a:r>
            <a:r>
              <a:rPr b="1"/>
              <a:t> </a:t>
            </a:r>
            <a:r>
              <a:rPr b="1" err="1"/>
              <a:t>necesite</a:t>
            </a:r>
            <a:r>
              <a:rPr b="1"/>
              <a:t> </a:t>
            </a:r>
            <a:r>
              <a:rPr lang="en-US"/>
              <a:t>un </a:t>
            </a:r>
            <a:r>
              <a:rPr lang="en-US" err="1"/>
              <a:t>referido</a:t>
            </a:r>
            <a:r>
              <a:t> para </a:t>
            </a:r>
            <a:r>
              <a:rPr err="1"/>
              <a:t>consultar</a:t>
            </a:r>
            <a:r>
              <a:t> a un </a:t>
            </a:r>
            <a:r>
              <a:rPr err="1"/>
              <a:t>especialista</a:t>
            </a:r>
            <a:r>
              <a:t>.</a:t>
            </a:r>
          </a:p>
          <a:p>
            <a:pPr marL="0" lvl="1" indent="0" defTabSz="966612">
              <a:spcBef>
                <a:spcPts val="0"/>
              </a:spcBef>
              <a:spcAft>
                <a:spcPts val="600"/>
              </a:spcAft>
              <a:buFont typeface="Wingdings" panose="05000000000000000000" pitchFamily="2" charset="2"/>
              <a:buNone/>
              <a:tabLst>
                <a:tab pos="125861" algn="l"/>
              </a:tabLst>
            </a:pPr>
            <a:endParaRPr>
              <a:solidFill>
                <a:prstClr val="black"/>
              </a:solidFill>
              <a:latin typeface="Arial" panose="020B0604020202020204" pitchFamily="34" charset="0"/>
              <a:cs typeface="Arial" panose="020B0604020202020204" pitchFamily="34" charset="0"/>
            </a:endParaRPr>
          </a:p>
          <a:p>
            <a:pPr marL="0" lvl="1" indent="0" defTabSz="966612">
              <a:spcBef>
                <a:spcPts val="0"/>
              </a:spcBef>
              <a:spcAft>
                <a:spcPts val="600"/>
              </a:spcAft>
              <a:buFont typeface="Wingdings" panose="05000000000000000000" pitchFamily="2" charset="2"/>
              <a:buNone/>
              <a:tabLst>
                <a:tab pos="125861" algn="l"/>
              </a:tabLst>
              <a:defRPr>
                <a:solidFill>
                  <a:prstClr val="black"/>
                </a:solidFill>
                <a:latin typeface="Arial" panose="020B0604020202020204" pitchFamily="34" charset="0"/>
                <a:cs typeface="Arial" panose="020B0604020202020204" pitchFamily="34" charset="0"/>
              </a:defRPr>
            </a:pPr>
            <a:r>
              <a:t>*</a:t>
            </a:r>
            <a:r>
              <a:rPr err="1"/>
              <a:t>Incluye</a:t>
            </a:r>
            <a:r>
              <a:t> </a:t>
            </a:r>
            <a:r>
              <a:rPr err="1"/>
              <a:t>los</a:t>
            </a:r>
            <a:r>
              <a:t> 50 </a:t>
            </a:r>
            <a:r>
              <a:rPr err="1"/>
              <a:t>estados</a:t>
            </a:r>
            <a:r>
              <a:t>, </a:t>
            </a:r>
            <a:r>
              <a:rPr err="1"/>
              <a:t>el</a:t>
            </a:r>
            <a:r>
              <a:t> Distrito de Columbia, Puerto Rico, las Islas Vírgenes de </a:t>
            </a:r>
            <a:r>
              <a:rPr err="1"/>
              <a:t>los</a:t>
            </a:r>
            <a:r>
              <a:t> EE. UU., Guam, las Islas Marianas del Norte y Samoa Americana.</a:t>
            </a:r>
          </a:p>
        </p:txBody>
      </p:sp>
    </p:spTree>
    <p:extLst>
      <p:ext uri="{BB962C8B-B14F-4D97-AF65-F5344CB8AC3E}">
        <p14:creationId xmlns:p14="http://schemas.microsoft.com/office/powerpoint/2010/main" val="274495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t>Haga clic para agregar encabezado</a:t>
            </a:r>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t>Haga clic para agregar texto</a:t>
            </a:r>
          </a:p>
          <a:p>
            <a:pPr lvl="1"/>
            <a:r>
              <a:t>Haga clic para agregar subtexto</a:t>
            </a:r>
          </a:p>
          <a:p>
            <a:pPr lvl="2"/>
            <a:r>
              <a:t>Tercer nivel</a:t>
            </a:r>
          </a:p>
        </p:txBody>
      </p:sp>
      <p:sp>
        <p:nvSpPr>
          <p:cNvPr id="3" name="Date Placeholder 2">
            <a:extLst>
              <a:ext uri="{FF2B5EF4-FFF2-40B4-BE49-F238E27FC236}">
                <a16:creationId xmlns:a16="http://schemas.microsoft.com/office/drawing/2014/main" id="{B59862BB-4DB5-4585-B9C3-476677E3F0C2}"/>
              </a:ext>
            </a:extLst>
          </p:cNvPr>
          <p:cNvSpPr>
            <a:spLocks noGrp="1"/>
          </p:cNvSpPr>
          <p:nvPr>
            <p:ph type="dt" sz="half" idx="14"/>
          </p:nvPr>
        </p:nvSpPr>
        <p:spPr/>
        <p:txBody>
          <a:bodyPr/>
          <a:lstStyle/>
          <a:p>
            <a:endParaRPr/>
          </a:p>
        </p:txBody>
      </p:sp>
      <p:sp>
        <p:nvSpPr>
          <p:cNvPr id="7" name="Footer Placeholder 6">
            <a:extLst>
              <a:ext uri="{FF2B5EF4-FFF2-40B4-BE49-F238E27FC236}">
                <a16:creationId xmlns:a16="http://schemas.microsoft.com/office/drawing/2014/main" id="{B037D457-4B9D-47C7-A14C-A0D4360F9558}"/>
              </a:ext>
            </a:extLst>
          </p:cNvPr>
          <p:cNvSpPr>
            <a:spLocks noGrp="1"/>
          </p:cNvSpPr>
          <p:nvPr>
            <p:ph type="ftr" sz="quarter" idx="15"/>
          </p:nvPr>
        </p:nvSpPr>
        <p:spPr/>
        <p:txBody>
          <a:bodyPr/>
          <a:lstStyle/>
          <a:p>
            <a:endParaRPr/>
          </a:p>
        </p:txBody>
      </p:sp>
      <p:sp>
        <p:nvSpPr>
          <p:cNvPr id="9" name="Slide Number Placeholder 8">
            <a:extLst>
              <a:ext uri="{FF2B5EF4-FFF2-40B4-BE49-F238E27FC236}">
                <a16:creationId xmlns:a16="http://schemas.microsoft.com/office/drawing/2014/main" id="{67FC916F-0380-48EB-8D11-ECCBE8DF4EA0}"/>
              </a:ext>
            </a:extLst>
          </p:cNvPr>
          <p:cNvSpPr>
            <a:spLocks noGrp="1"/>
          </p:cNvSpPr>
          <p:nvPr>
            <p:ph type="sldNum" sz="quarter" idx="16"/>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2516802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2"/>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216517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139594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0"/>
            <a:ext cx="10515600" cy="9292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spTree>
    <p:custDataLst>
      <p:tags r:id="rId1"/>
    </p:custDataLst>
    <p:extLst>
      <p:ext uri="{BB962C8B-B14F-4D97-AF65-F5344CB8AC3E}">
        <p14:creationId xmlns:p14="http://schemas.microsoft.com/office/powerpoint/2010/main" val="3168673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118584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340010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888955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58413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a:t>Click to add Title</a:t>
            </a:r>
          </a:p>
        </p:txBody>
      </p:sp>
    </p:spTree>
    <p:custDataLst>
      <p:tags r:id="rId1"/>
    </p:custDataLst>
    <p:extLst>
      <p:ext uri="{BB962C8B-B14F-4D97-AF65-F5344CB8AC3E}">
        <p14:creationId xmlns:p14="http://schemas.microsoft.com/office/powerpoint/2010/main" val="2203588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8066186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47955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able of Contents">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a:solidFill>
                  <a:srgbClr val="00529B"/>
                </a:solidFill>
                <a:latin typeface="Arial" panose="020B0604020202020204" pitchFamily="34" charset="0"/>
                <a:cs typeface="Arial" panose="020B0604020202020204" pitchFamily="34" charset="0"/>
              </a:rPr>
              <a:t>Lesson 1</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2</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3</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4</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a:p>
            <a:pPr lvl="0">
              <a:lnSpc>
                <a:spcPct val="150000"/>
              </a:lnSpc>
            </a:pPr>
            <a:r>
              <a:rPr lang="en-US" b="1">
                <a:solidFill>
                  <a:srgbClr val="00529B"/>
                </a:solidFill>
                <a:latin typeface="Arial" panose="020B0604020202020204" pitchFamily="34" charset="0"/>
                <a:cs typeface="Arial" panose="020B0604020202020204" pitchFamily="34" charset="0"/>
              </a:rPr>
              <a:t>Lesson 5</a:t>
            </a:r>
            <a:r>
              <a:rPr lang="en-US">
                <a:solidFill>
                  <a:prstClr val="black"/>
                </a:solidFill>
                <a:latin typeface="Arial" panose="020B0604020202020204" pitchFamily="34" charset="0"/>
                <a:cs typeface="Arial" panose="020B0604020202020204" pitchFamily="34" charset="0"/>
              </a:rPr>
              <a:t> Topic text here</a:t>
            </a:r>
            <a:r>
              <a:rPr lang="en-US" u="dottedHeavy">
                <a:solidFill>
                  <a:prstClr val="black"/>
                </a:solidFill>
                <a:latin typeface="Arial" panose="020B0604020202020204" pitchFamily="34" charset="0"/>
                <a:cs typeface="Arial" panose="020B0604020202020204" pitchFamily="34" charset="0"/>
              </a:rPr>
              <a:t>							</a:t>
            </a:r>
            <a:r>
              <a:rPr lang="en-US">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57948"/>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a:p>
        </p:txBody>
      </p:sp>
    </p:spTree>
    <p:custDataLst>
      <p:tags r:id="rId1"/>
    </p:custDataLst>
    <p:extLst>
      <p:ext uri="{BB962C8B-B14F-4D97-AF65-F5344CB8AC3E}">
        <p14:creationId xmlns:p14="http://schemas.microsoft.com/office/powerpoint/2010/main" val="14283113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546948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2742094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806548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315786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227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684664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333890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12710704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4175319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3262087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t>Haga clic para editar el estilo del título principal</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a:p>
        </p:txBody>
      </p:sp>
    </p:spTree>
    <p:custDataLst>
      <p:tags r:id="rId1"/>
    </p:custDataLst>
    <p:extLst>
      <p:ext uri="{BB962C8B-B14F-4D97-AF65-F5344CB8AC3E}">
        <p14:creationId xmlns:p14="http://schemas.microsoft.com/office/powerpoint/2010/main" val="2293877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0932959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t>LECCIÓN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Haga clic para agregar el título de la lección</a:t>
            </a:r>
          </a:p>
        </p:txBody>
      </p:sp>
    </p:spTree>
    <p:custDataLst>
      <p:tags r:id="rId1"/>
    </p:custDataLst>
    <p:extLst>
      <p:ext uri="{BB962C8B-B14F-4D97-AF65-F5344CB8AC3E}">
        <p14:creationId xmlns:p14="http://schemas.microsoft.com/office/powerpoint/2010/main" val="175365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427926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456601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3842108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634362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50477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8"/>
            <a:ext cx="5647326" cy="688930"/>
          </a:xfrm>
          <a:prstGeom prst="rect">
            <a:avLst/>
          </a:prstGeom>
        </p:spPr>
        <p:txBody>
          <a:bodyPr anchor="t">
            <a:normAutofit/>
          </a:bodyPr>
          <a:lstStyle>
            <a:lvl1pPr algn="l">
              <a:defRPr sz="3600">
                <a:solidFill>
                  <a:srgbClr val="00539A"/>
                </a:solidFill>
              </a:defRPr>
            </a:lvl1pPr>
          </a:lstStyle>
          <a:p>
            <a:r>
              <a:rPr lang="en-US"/>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3" y="2050868"/>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Lesson Title</a:t>
            </a:r>
          </a:p>
        </p:txBody>
      </p:sp>
    </p:spTree>
    <p:custDataLst>
      <p:tags r:id="rId1"/>
    </p:custDataLst>
    <p:extLst>
      <p:ext uri="{BB962C8B-B14F-4D97-AF65-F5344CB8AC3E}">
        <p14:creationId xmlns:p14="http://schemas.microsoft.com/office/powerpoint/2010/main" val="28748489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a:normAutofit/>
          </a:bodyPr>
          <a:lstStyle>
            <a:lvl1pPr>
              <a:spcAft>
                <a:spcPts val="1200"/>
              </a:spcAft>
            </a:lvl1pPr>
            <a:lvl2pPr>
              <a:spcAft>
                <a:spcPts val="1200"/>
              </a:spcAft>
            </a:lvl2pPr>
            <a:lvl3pPr>
              <a:spcAft>
                <a:spcPts val="1200"/>
              </a:spcAft>
            </a:lvl3pPr>
            <a:lvl4pPr>
              <a:spcAft>
                <a:spcPts val="1200"/>
              </a:spcAft>
            </a:lvl4pPr>
          </a:lstStyle>
          <a:p>
            <a:pPr lvl="0"/>
            <a:r>
              <a:t>Haga clic para agregar texto</a:t>
            </a:r>
          </a:p>
          <a:p>
            <a:pPr lvl="1"/>
            <a:r>
              <a:t>Segundo nivel</a:t>
            </a:r>
          </a:p>
          <a:p>
            <a:pPr lvl="2"/>
            <a:r>
              <a:t>Tercer nivel</a:t>
            </a:r>
          </a:p>
          <a:p>
            <a:pPr lvl="3"/>
            <a:r>
              <a:t>Cuarto nivel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40265410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lvl1pPr>
            <a:lvl2pPr>
              <a:spcAft>
                <a:spcPts val="1200"/>
              </a:spcAft>
            </a:lvl2pPr>
            <a:lvl3pPr>
              <a:spcAft>
                <a:spcPts val="1200"/>
              </a:spcAft>
            </a:lvl3pPr>
            <a:lvl4pPr>
              <a:spcAft>
                <a:spcPts val="1200"/>
              </a:spcAft>
            </a:lvl4pPr>
          </a:lstStyle>
          <a:p>
            <a:pPr lvl="0"/>
            <a:r>
              <a:t>Editar estilos de texto principal</a:t>
            </a:r>
          </a:p>
          <a:p>
            <a:pPr lvl="1"/>
            <a:r>
              <a:t>Segundo nivel</a:t>
            </a:r>
          </a:p>
          <a:p>
            <a:pPr lvl="2"/>
            <a:r>
              <a:t>Tercer nivel</a:t>
            </a:r>
          </a:p>
          <a:p>
            <a:pPr lvl="3"/>
            <a:r>
              <a:t>Cuarto nivel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1669182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2107"/>
          </a:xfrm>
          <a:prstGeom prst="rect">
            <a:avLst/>
          </a:prstGeom>
        </p:spPr>
        <p:txBody>
          <a:bodyPr anchor="ctr">
            <a:normAutofit/>
          </a:bodyPr>
          <a:lstStyle>
            <a:lvl1pPr>
              <a:defRPr sz="3000"/>
            </a:lvl1pPr>
          </a:lstStyle>
          <a:p>
            <a:r>
              <a:t>Haga clic para editar el estilo del título principal</a:t>
            </a:r>
          </a:p>
        </p:txBody>
      </p:sp>
      <p:sp>
        <p:nvSpPr>
          <p:cNvPr id="9" name="Date Placeholder 8">
            <a:extLst>
              <a:ext uri="{FF2B5EF4-FFF2-40B4-BE49-F238E27FC236}">
                <a16:creationId xmlns:a16="http://schemas.microsoft.com/office/drawing/2014/main" id="{FC1B000A-7D50-5BFA-7591-6D686846A415}"/>
              </a:ext>
            </a:extLst>
          </p:cNvPr>
          <p:cNvSpPr>
            <a:spLocks noGrp="1"/>
          </p:cNvSpPr>
          <p:nvPr>
            <p:ph type="dt" sz="half" idx="10"/>
          </p:nvPr>
        </p:nvSpPr>
        <p:spPr/>
        <p:txBody>
          <a:bodyPr/>
          <a:lstStyle/>
          <a:p>
            <a:endParaRPr/>
          </a:p>
        </p:txBody>
      </p:sp>
      <p:sp>
        <p:nvSpPr>
          <p:cNvPr id="13" name="Footer Placeholder 12">
            <a:extLst>
              <a:ext uri="{FF2B5EF4-FFF2-40B4-BE49-F238E27FC236}">
                <a16:creationId xmlns:a16="http://schemas.microsoft.com/office/drawing/2014/main" id="{A232931A-3EE1-7FD5-0BB5-83FE22505160}"/>
              </a:ext>
            </a:extLst>
          </p:cNvPr>
          <p:cNvSpPr>
            <a:spLocks noGrp="1"/>
          </p:cNvSpPr>
          <p:nvPr>
            <p:ph type="ftr" sz="quarter" idx="11"/>
          </p:nvPr>
        </p:nvSpPr>
        <p:spPr/>
        <p:txBody>
          <a:bodyPr/>
          <a:lstStyle/>
          <a:p>
            <a:endParaRPr/>
          </a:p>
        </p:txBody>
      </p:sp>
      <p:sp>
        <p:nvSpPr>
          <p:cNvPr id="14" name="Slide Number Placeholder 13">
            <a:extLst>
              <a:ext uri="{FF2B5EF4-FFF2-40B4-BE49-F238E27FC236}">
                <a16:creationId xmlns:a16="http://schemas.microsoft.com/office/drawing/2014/main" id="{C05EF9B1-1426-2717-DD12-59F29B626008}"/>
              </a:ext>
            </a:extLst>
          </p:cNvPr>
          <p:cNvSpPr>
            <a:spLocks noGrp="1"/>
          </p:cNvSpPr>
          <p:nvPr>
            <p:ph type="sldNum" sz="quarter" idx="12"/>
          </p:nvPr>
        </p:nvSpPr>
        <p:spPr/>
        <p:txBody>
          <a:bodyPr/>
          <a:lstStyle/>
          <a:p>
            <a:fld id="{48F63A3B-78C7-47BE-AE5E-E10140E04643}" type="slidenum">
              <a:rPr lang="en-US" smtClean="0"/>
              <a:t>‹#›</a:t>
            </a:fld>
            <a:endParaRPr lang="en-US"/>
          </a:p>
        </p:txBody>
      </p:sp>
    </p:spTree>
    <p:custDataLst>
      <p:tags r:id="rId1"/>
    </p:custDataLst>
    <p:extLst>
      <p:ext uri="{BB962C8B-B14F-4D97-AF65-F5344CB8AC3E}">
        <p14:creationId xmlns:p14="http://schemas.microsoft.com/office/powerpoint/2010/main" val="1484240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7" name="Content Placeholder 1">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t>1 Haga clic para editar el principal</a:t>
            </a:r>
          </a:p>
        </p:txBody>
      </p:sp>
      <p:sp>
        <p:nvSpPr>
          <p:cNvPr id="9" name="Content Placeholder 2">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t> 2 Haga clic para editar el principal</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t>3 Haga clic para editar el principal</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t>4 Haga clic para editar el principal</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t>5 Haga clic para editar el principal</a:t>
            </a:r>
          </a:p>
        </p:txBody>
      </p:sp>
      <p:sp>
        <p:nvSpPr>
          <p:cNvPr id="13" name="Content Placeholder 6">
            <a:extLst>
              <a:ext uri="{FF2B5EF4-FFF2-40B4-BE49-F238E27FC236}">
                <a16:creationId xmlns:a16="http://schemas.microsoft.com/office/drawing/2014/main" id="{5E3743C0-6172-EBF2-B912-7B64BB00E4D2}"/>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t>6 Haga clic para editar el principal</a:t>
            </a:r>
          </a:p>
        </p:txBody>
      </p:sp>
      <p:sp>
        <p:nvSpPr>
          <p:cNvPr id="14" name="Content Placeholder 6">
            <a:extLst>
              <a:ext uri="{FF2B5EF4-FFF2-40B4-BE49-F238E27FC236}">
                <a16:creationId xmlns:a16="http://schemas.microsoft.com/office/drawing/2014/main" id="{6C8ABF19-6DF9-941C-8D8C-7BA0569AFDC9}"/>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t>7 Haga clic para editar el principal</a:t>
            </a:r>
          </a:p>
        </p:txBody>
      </p:sp>
      <p:sp>
        <p:nvSpPr>
          <p:cNvPr id="15" name="Content Placeholder 6">
            <a:extLst>
              <a:ext uri="{FF2B5EF4-FFF2-40B4-BE49-F238E27FC236}">
                <a16:creationId xmlns:a16="http://schemas.microsoft.com/office/drawing/2014/main" id="{99AFD000-D410-46F4-AFE8-19068F5ACBB0}"/>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t>8 Haga clic para editar el principal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1546111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576944" y="3428998"/>
            <a:ext cx="2035629" cy="2141858"/>
          </a:xfrm>
        </p:spPr>
        <p:txBody>
          <a:bodyPr>
            <a:normAutofit/>
          </a:bodyPr>
          <a:lstStyle>
            <a:lvl1pPr>
              <a:defRPr sz="2000"/>
            </a:lvl1pPr>
          </a:lstStyle>
          <a:p>
            <a:pPr lvl="0"/>
            <a:r>
              <a:t>1 Haga clic para editar el principal</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2939143" y="3428998"/>
            <a:ext cx="2279780" cy="2141859"/>
          </a:xfrm>
        </p:spPr>
        <p:txBody>
          <a:bodyPr>
            <a:normAutofit/>
          </a:bodyPr>
          <a:lstStyle>
            <a:lvl1pPr>
              <a:defRPr sz="2000"/>
            </a:lvl1pPr>
          </a:lstStyle>
          <a:p>
            <a:pPr lvl="0"/>
            <a:r>
              <a:t> 2 Haga clic para editar el principal</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5411755" y="3428999"/>
            <a:ext cx="2174034" cy="2141859"/>
          </a:xfrm>
        </p:spPr>
        <p:txBody>
          <a:bodyPr>
            <a:normAutofit/>
          </a:bodyPr>
          <a:lstStyle>
            <a:lvl1pPr>
              <a:defRPr sz="2000"/>
            </a:lvl1pPr>
          </a:lstStyle>
          <a:p>
            <a:pPr lvl="0"/>
            <a:r>
              <a:t>3 Haga clic para editar el principal</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7867261" y="3428998"/>
            <a:ext cx="1864568" cy="2141860"/>
          </a:xfrm>
        </p:spPr>
        <p:txBody>
          <a:bodyPr>
            <a:normAutofit/>
          </a:bodyPr>
          <a:lstStyle>
            <a:lvl1pPr>
              <a:defRPr sz="2000"/>
            </a:lvl1pPr>
          </a:lstStyle>
          <a:p>
            <a:pPr lvl="0"/>
            <a:r>
              <a:t>4 Haga clic para editar el principal</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10013301" y="3429000"/>
            <a:ext cx="1724608" cy="2141860"/>
          </a:xfrm>
        </p:spPr>
        <p:txBody>
          <a:bodyPr>
            <a:normAutofit/>
          </a:bodyPr>
          <a:lstStyle>
            <a:lvl1pPr>
              <a:defRPr sz="2000"/>
            </a:lvl1pPr>
          </a:lstStyle>
          <a:p>
            <a:pPr lvl="0"/>
            <a:r>
              <a:t>5 Haga clic para editar el principal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110100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7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t>1 Haga clic para editar el principal</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t> 2 Haga clic para editar el principal</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t>3 Haga clic para editar el principal</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t>4 Haga clic para editar el principal</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t>5 Haga clic para editar el principal</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t>6 Haga clic para editar el principal</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t>7 Haga clic para editar el principal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814899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2550365" y="-2330118"/>
            <a:ext cx="2035629" cy="2141858"/>
          </a:xfrm>
        </p:spPr>
        <p:txBody>
          <a:bodyPr>
            <a:normAutofit/>
          </a:bodyPr>
          <a:lstStyle>
            <a:lvl1pPr>
              <a:defRPr sz="2000"/>
            </a:lvl1pPr>
          </a:lstStyle>
          <a:p>
            <a:pPr lvl="0"/>
            <a:r>
              <a:t>1 Haga clic para editar el principal</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88166" y="-2330118"/>
            <a:ext cx="2279780" cy="2141859"/>
          </a:xfrm>
        </p:spPr>
        <p:txBody>
          <a:bodyPr>
            <a:normAutofit/>
          </a:bodyPr>
          <a:lstStyle>
            <a:lvl1pPr>
              <a:defRPr sz="2000"/>
            </a:lvl1pPr>
          </a:lstStyle>
          <a:p>
            <a:pPr lvl="0"/>
            <a:r>
              <a:t> 2 Haga clic para editar el principal</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2284446" y="-2330117"/>
            <a:ext cx="2174034" cy="2141859"/>
          </a:xfrm>
        </p:spPr>
        <p:txBody>
          <a:bodyPr>
            <a:normAutofit/>
          </a:bodyPr>
          <a:lstStyle>
            <a:lvl1pPr>
              <a:defRPr sz="2000"/>
            </a:lvl1pPr>
          </a:lstStyle>
          <a:p>
            <a:pPr lvl="0"/>
            <a:r>
              <a:t>3 Haga clic para editar el principal</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4739952" y="-2330118"/>
            <a:ext cx="1864568" cy="2141860"/>
          </a:xfrm>
        </p:spPr>
        <p:txBody>
          <a:bodyPr>
            <a:normAutofit/>
          </a:bodyPr>
          <a:lstStyle>
            <a:lvl1pPr>
              <a:defRPr sz="2000"/>
            </a:lvl1pPr>
          </a:lstStyle>
          <a:p>
            <a:pPr lvl="0"/>
            <a:r>
              <a:t>4 Haga clic para editar el principal</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6885992" y="-2330116"/>
            <a:ext cx="1724608" cy="2141860"/>
          </a:xfrm>
        </p:spPr>
        <p:txBody>
          <a:bodyPr>
            <a:normAutofit/>
          </a:bodyPr>
          <a:lstStyle>
            <a:lvl1pPr>
              <a:defRPr sz="2000"/>
            </a:lvl1pPr>
          </a:lstStyle>
          <a:p>
            <a:pPr lvl="0"/>
            <a:r>
              <a:t>5 Haga clic para editar el principal</a:t>
            </a:r>
          </a:p>
        </p:txBody>
      </p:sp>
      <p:sp>
        <p:nvSpPr>
          <p:cNvPr id="6" name="Content Placeholder 6">
            <a:extLst>
              <a:ext uri="{FF2B5EF4-FFF2-40B4-BE49-F238E27FC236}">
                <a16:creationId xmlns:a16="http://schemas.microsoft.com/office/drawing/2014/main" id="{97217311-7837-BD28-E59A-8D52E80AC270}"/>
              </a:ext>
            </a:extLst>
          </p:cNvPr>
          <p:cNvSpPr>
            <a:spLocks noGrp="1"/>
          </p:cNvSpPr>
          <p:nvPr>
            <p:ph sz="quarter" idx="18" hasCustomPrompt="1"/>
          </p:nvPr>
        </p:nvSpPr>
        <p:spPr>
          <a:xfrm>
            <a:off x="9045250" y="-2330120"/>
            <a:ext cx="1724608" cy="2141860"/>
          </a:xfrm>
        </p:spPr>
        <p:txBody>
          <a:bodyPr>
            <a:normAutofit/>
          </a:bodyPr>
          <a:lstStyle>
            <a:lvl1pPr>
              <a:defRPr sz="2000"/>
            </a:lvl1pPr>
          </a:lstStyle>
          <a:p>
            <a:pPr lvl="0"/>
            <a:r>
              <a:t>6 Haga clic para editar el principal</a:t>
            </a:r>
          </a:p>
        </p:txBody>
      </p:sp>
      <p:sp>
        <p:nvSpPr>
          <p:cNvPr id="8" name="Content Placeholder 6">
            <a:extLst>
              <a:ext uri="{FF2B5EF4-FFF2-40B4-BE49-F238E27FC236}">
                <a16:creationId xmlns:a16="http://schemas.microsoft.com/office/drawing/2014/main" id="{9990F10D-C19F-EF38-15E3-375BF02132A1}"/>
              </a:ext>
            </a:extLst>
          </p:cNvPr>
          <p:cNvSpPr>
            <a:spLocks noGrp="1"/>
          </p:cNvSpPr>
          <p:nvPr>
            <p:ph sz="quarter" idx="19" hasCustomPrompt="1"/>
          </p:nvPr>
        </p:nvSpPr>
        <p:spPr>
          <a:xfrm>
            <a:off x="11398898" y="-2330120"/>
            <a:ext cx="1724608" cy="2141860"/>
          </a:xfrm>
        </p:spPr>
        <p:txBody>
          <a:bodyPr>
            <a:normAutofit/>
          </a:bodyPr>
          <a:lstStyle>
            <a:lvl1pPr>
              <a:defRPr sz="2000"/>
            </a:lvl1pPr>
          </a:lstStyle>
          <a:p>
            <a:pPr lvl="0"/>
            <a:r>
              <a:t>7 Haga clic para editar el principal</a:t>
            </a:r>
          </a:p>
        </p:txBody>
      </p:sp>
      <p:sp>
        <p:nvSpPr>
          <p:cNvPr id="13" name="Content Placeholder 6">
            <a:extLst>
              <a:ext uri="{FF2B5EF4-FFF2-40B4-BE49-F238E27FC236}">
                <a16:creationId xmlns:a16="http://schemas.microsoft.com/office/drawing/2014/main" id="{DA0A1511-F47D-3A02-0056-E6DC250A9DD9}"/>
              </a:ext>
            </a:extLst>
          </p:cNvPr>
          <p:cNvSpPr>
            <a:spLocks noGrp="1"/>
          </p:cNvSpPr>
          <p:nvPr>
            <p:ph sz="quarter" idx="20" hasCustomPrompt="1"/>
          </p:nvPr>
        </p:nvSpPr>
        <p:spPr>
          <a:xfrm>
            <a:off x="838200" y="7287124"/>
            <a:ext cx="1864568" cy="2141860"/>
          </a:xfrm>
        </p:spPr>
        <p:txBody>
          <a:bodyPr>
            <a:normAutofit/>
          </a:bodyPr>
          <a:lstStyle>
            <a:lvl1pPr>
              <a:defRPr sz="2000"/>
            </a:lvl1pPr>
          </a:lstStyle>
          <a:p>
            <a:pPr lvl="0"/>
            <a:r>
              <a:t>8 Haga clic para editar el principal</a:t>
            </a:r>
          </a:p>
        </p:txBody>
      </p:sp>
      <p:sp>
        <p:nvSpPr>
          <p:cNvPr id="14" name="Content Placeholder 6">
            <a:extLst>
              <a:ext uri="{FF2B5EF4-FFF2-40B4-BE49-F238E27FC236}">
                <a16:creationId xmlns:a16="http://schemas.microsoft.com/office/drawing/2014/main" id="{13F586B6-A1CF-4305-79F8-9295D1D61120}"/>
              </a:ext>
            </a:extLst>
          </p:cNvPr>
          <p:cNvSpPr>
            <a:spLocks noGrp="1"/>
          </p:cNvSpPr>
          <p:nvPr>
            <p:ph sz="quarter" idx="21" hasCustomPrompt="1"/>
          </p:nvPr>
        </p:nvSpPr>
        <p:spPr>
          <a:xfrm>
            <a:off x="2984240" y="7287126"/>
            <a:ext cx="1724608" cy="2141860"/>
          </a:xfrm>
        </p:spPr>
        <p:txBody>
          <a:bodyPr>
            <a:normAutofit/>
          </a:bodyPr>
          <a:lstStyle>
            <a:lvl1pPr>
              <a:defRPr sz="2000"/>
            </a:lvl1pPr>
          </a:lstStyle>
          <a:p>
            <a:pPr lvl="0"/>
            <a:r>
              <a:t>9 Haga clic para editar el principal</a:t>
            </a:r>
          </a:p>
        </p:txBody>
      </p:sp>
      <p:sp>
        <p:nvSpPr>
          <p:cNvPr id="15" name="Content Placeholder 6">
            <a:extLst>
              <a:ext uri="{FF2B5EF4-FFF2-40B4-BE49-F238E27FC236}">
                <a16:creationId xmlns:a16="http://schemas.microsoft.com/office/drawing/2014/main" id="{8DF54C45-AF94-13CE-7D11-8F6321FDF218}"/>
              </a:ext>
            </a:extLst>
          </p:cNvPr>
          <p:cNvSpPr>
            <a:spLocks noGrp="1"/>
          </p:cNvSpPr>
          <p:nvPr>
            <p:ph sz="quarter" idx="22" hasCustomPrompt="1"/>
          </p:nvPr>
        </p:nvSpPr>
        <p:spPr>
          <a:xfrm>
            <a:off x="5143498" y="7287122"/>
            <a:ext cx="1724608" cy="2141860"/>
          </a:xfrm>
        </p:spPr>
        <p:txBody>
          <a:bodyPr>
            <a:normAutofit/>
          </a:bodyPr>
          <a:lstStyle>
            <a:lvl1pPr>
              <a:defRPr sz="2000"/>
            </a:lvl1pPr>
          </a:lstStyle>
          <a:p>
            <a:pPr lvl="0"/>
            <a:r>
              <a:t>10 Haga clic para editar el principal</a:t>
            </a:r>
          </a:p>
        </p:txBody>
      </p:sp>
      <p:sp>
        <p:nvSpPr>
          <p:cNvPr id="16" name="Content Placeholder 6">
            <a:extLst>
              <a:ext uri="{FF2B5EF4-FFF2-40B4-BE49-F238E27FC236}">
                <a16:creationId xmlns:a16="http://schemas.microsoft.com/office/drawing/2014/main" id="{9EB0B5D1-3833-FDAE-8DB9-F98F6605345A}"/>
              </a:ext>
            </a:extLst>
          </p:cNvPr>
          <p:cNvSpPr>
            <a:spLocks noGrp="1"/>
          </p:cNvSpPr>
          <p:nvPr>
            <p:ph sz="quarter" idx="23" hasCustomPrompt="1"/>
          </p:nvPr>
        </p:nvSpPr>
        <p:spPr>
          <a:xfrm>
            <a:off x="7497146" y="7287122"/>
            <a:ext cx="1724608" cy="2141860"/>
          </a:xfrm>
        </p:spPr>
        <p:txBody>
          <a:bodyPr>
            <a:normAutofit/>
          </a:bodyPr>
          <a:lstStyle>
            <a:lvl1pPr>
              <a:defRPr sz="2000"/>
            </a:lvl1pPr>
          </a:lstStyle>
          <a:p>
            <a:pPr lvl="0"/>
            <a:r>
              <a:t>11 Haga clic para editar el principal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3934722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7" name="Content Placeholder 6">
            <a:extLst>
              <a:ext uri="{FF2B5EF4-FFF2-40B4-BE49-F238E27FC236}">
                <a16:creationId xmlns:a16="http://schemas.microsoft.com/office/drawing/2014/main" id="{3207DD6D-6002-B945-C50A-F161DB01957F}"/>
              </a:ext>
            </a:extLst>
          </p:cNvPr>
          <p:cNvSpPr>
            <a:spLocks noGrp="1"/>
          </p:cNvSpPr>
          <p:nvPr>
            <p:ph sz="quarter" idx="13" hasCustomPrompt="1"/>
          </p:nvPr>
        </p:nvSpPr>
        <p:spPr>
          <a:xfrm>
            <a:off x="1425251" y="1512253"/>
            <a:ext cx="9341497" cy="960120"/>
          </a:xfrm>
        </p:spPr>
        <p:txBody>
          <a:bodyPr>
            <a:normAutofit/>
          </a:bodyPr>
          <a:lstStyle>
            <a:lvl1pPr>
              <a:defRPr sz="2000"/>
            </a:lvl1pPr>
          </a:lstStyle>
          <a:p>
            <a:pPr lvl="0"/>
            <a:r>
              <a:t>1 Haga clic para editar el principal</a:t>
            </a:r>
          </a:p>
        </p:txBody>
      </p:sp>
      <p:sp>
        <p:nvSpPr>
          <p:cNvPr id="9" name="Content Placeholder 6">
            <a:extLst>
              <a:ext uri="{FF2B5EF4-FFF2-40B4-BE49-F238E27FC236}">
                <a16:creationId xmlns:a16="http://schemas.microsoft.com/office/drawing/2014/main" id="{178964BD-DC42-07FD-0A41-6C70ED2AAC6A}"/>
              </a:ext>
            </a:extLst>
          </p:cNvPr>
          <p:cNvSpPr>
            <a:spLocks noGrp="1"/>
          </p:cNvSpPr>
          <p:nvPr>
            <p:ph sz="quarter" idx="14" hasCustomPrompt="1"/>
          </p:nvPr>
        </p:nvSpPr>
        <p:spPr>
          <a:xfrm>
            <a:off x="1614196" y="3318186"/>
            <a:ext cx="2279780" cy="2141859"/>
          </a:xfrm>
        </p:spPr>
        <p:txBody>
          <a:bodyPr>
            <a:normAutofit/>
          </a:bodyPr>
          <a:lstStyle>
            <a:lvl1pPr>
              <a:defRPr sz="2000"/>
            </a:lvl1pPr>
          </a:lstStyle>
          <a:p>
            <a:pPr lvl="0"/>
            <a:r>
              <a:t> 2 Haga clic para editar el principal</a:t>
            </a:r>
          </a:p>
        </p:txBody>
      </p:sp>
      <p:sp>
        <p:nvSpPr>
          <p:cNvPr id="10" name="Content Placeholder 6">
            <a:extLst>
              <a:ext uri="{FF2B5EF4-FFF2-40B4-BE49-F238E27FC236}">
                <a16:creationId xmlns:a16="http://schemas.microsoft.com/office/drawing/2014/main" id="{A2F12B40-9195-AD8A-F842-339F86A9531A}"/>
              </a:ext>
            </a:extLst>
          </p:cNvPr>
          <p:cNvSpPr>
            <a:spLocks noGrp="1"/>
          </p:cNvSpPr>
          <p:nvPr>
            <p:ph sz="quarter" idx="15" hasCustomPrompt="1"/>
          </p:nvPr>
        </p:nvSpPr>
        <p:spPr>
          <a:xfrm>
            <a:off x="4086808" y="3318187"/>
            <a:ext cx="2174034" cy="2141859"/>
          </a:xfrm>
        </p:spPr>
        <p:txBody>
          <a:bodyPr>
            <a:normAutofit/>
          </a:bodyPr>
          <a:lstStyle>
            <a:lvl1pPr>
              <a:defRPr sz="2000"/>
            </a:lvl1pPr>
          </a:lstStyle>
          <a:p>
            <a:pPr lvl="0"/>
            <a:r>
              <a:t>3 Haga clic para editar el principal</a:t>
            </a:r>
          </a:p>
        </p:txBody>
      </p:sp>
      <p:sp>
        <p:nvSpPr>
          <p:cNvPr id="11" name="Content Placeholder 6">
            <a:extLst>
              <a:ext uri="{FF2B5EF4-FFF2-40B4-BE49-F238E27FC236}">
                <a16:creationId xmlns:a16="http://schemas.microsoft.com/office/drawing/2014/main" id="{BC5446FE-5A56-30E1-4C9A-D62566ABEE24}"/>
              </a:ext>
            </a:extLst>
          </p:cNvPr>
          <p:cNvSpPr>
            <a:spLocks noGrp="1"/>
          </p:cNvSpPr>
          <p:nvPr>
            <p:ph sz="quarter" idx="16" hasCustomPrompt="1"/>
          </p:nvPr>
        </p:nvSpPr>
        <p:spPr>
          <a:xfrm>
            <a:off x="6542314" y="3318186"/>
            <a:ext cx="1864568" cy="2141860"/>
          </a:xfrm>
        </p:spPr>
        <p:txBody>
          <a:bodyPr>
            <a:normAutofit/>
          </a:bodyPr>
          <a:lstStyle>
            <a:lvl1pPr>
              <a:defRPr sz="2000"/>
            </a:lvl1pPr>
          </a:lstStyle>
          <a:p>
            <a:pPr lvl="0"/>
            <a:r>
              <a:t>4 Haga clic para editar el principal</a:t>
            </a:r>
          </a:p>
        </p:txBody>
      </p:sp>
      <p:sp>
        <p:nvSpPr>
          <p:cNvPr id="12" name="Content Placeholder 6">
            <a:extLst>
              <a:ext uri="{FF2B5EF4-FFF2-40B4-BE49-F238E27FC236}">
                <a16:creationId xmlns:a16="http://schemas.microsoft.com/office/drawing/2014/main" id="{DBFDCA6F-EE01-69E4-697F-67C81236030B}"/>
              </a:ext>
            </a:extLst>
          </p:cNvPr>
          <p:cNvSpPr>
            <a:spLocks noGrp="1"/>
          </p:cNvSpPr>
          <p:nvPr>
            <p:ph sz="quarter" idx="17" hasCustomPrompt="1"/>
          </p:nvPr>
        </p:nvSpPr>
        <p:spPr>
          <a:xfrm>
            <a:off x="8688354" y="3318188"/>
            <a:ext cx="1724608" cy="2141860"/>
          </a:xfrm>
        </p:spPr>
        <p:txBody>
          <a:bodyPr>
            <a:normAutofit/>
          </a:bodyPr>
          <a:lstStyle>
            <a:lvl1pPr>
              <a:defRPr sz="2000"/>
            </a:lvl1pPr>
          </a:lstStyle>
          <a:p>
            <a:pPr lvl="0"/>
            <a:r>
              <a:t>5 Haga clic para editar el principal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217857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5077609" cy="4537075"/>
          </a:xfrm>
        </p:spPr>
        <p:txBody>
          <a:bodyPr/>
          <a:lstStyle>
            <a:lvl1pPr>
              <a:spcAft>
                <a:spcPts val="1200"/>
              </a:spcAft>
            </a:lvl1pPr>
            <a:lvl2pPr>
              <a:spcAft>
                <a:spcPts val="1200"/>
              </a:spcAft>
            </a:lvl2pPr>
            <a:lvl3pPr>
              <a:spcAft>
                <a:spcPts val="1200"/>
              </a:spcAft>
            </a:lvl3pPr>
            <a:lvl4pPr>
              <a:spcAft>
                <a:spcPts val="1200"/>
              </a:spcAft>
            </a:lvl4pPr>
          </a:lstStyle>
          <a:p>
            <a:pPr lvl="0"/>
            <a:r>
              <a:t>Editar estilos de texto principal</a:t>
            </a:r>
          </a:p>
          <a:p>
            <a:pPr lvl="1"/>
            <a:r>
              <a:t>Segundo nivel</a:t>
            </a:r>
          </a:p>
          <a:p>
            <a:pPr lvl="2"/>
            <a:r>
              <a:t>Tercer nivel</a:t>
            </a:r>
          </a:p>
          <a:p>
            <a:pPr lvl="3"/>
            <a:r>
              <a:t>Cuarto nivel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6315075" y="1366838"/>
            <a:ext cx="5119688" cy="4506912"/>
          </a:xfrm>
        </p:spPr>
        <p:txBody>
          <a:bodyPr/>
          <a:lstStyle/>
          <a:p>
            <a:pPr lvl="0"/>
            <a:r>
              <a:t>Editar estilos de texto principal</a:t>
            </a:r>
          </a:p>
          <a:p>
            <a:pPr lvl="1"/>
            <a:r>
              <a:t>Segundo nivel</a:t>
            </a:r>
          </a:p>
          <a:p>
            <a:pPr lvl="2"/>
            <a:r>
              <a:t>Tercer nivel</a:t>
            </a:r>
          </a:p>
          <a:p>
            <a:pPr lvl="3"/>
            <a:r>
              <a:t>Cuarto nivel</a:t>
            </a:r>
          </a:p>
          <a:p>
            <a:pPr lvl="4"/>
            <a:r>
              <a:t>Quinto nivel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2060320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3260993" cy="4537075"/>
          </a:xfrm>
        </p:spPr>
        <p:txBody>
          <a:bodyPr/>
          <a:lstStyle>
            <a:lvl1pPr>
              <a:spcAft>
                <a:spcPts val="1200"/>
              </a:spcAft>
            </a:lvl1pPr>
            <a:lvl2pPr>
              <a:spcAft>
                <a:spcPts val="1200"/>
              </a:spcAft>
            </a:lvl2pPr>
            <a:lvl3pPr>
              <a:spcAft>
                <a:spcPts val="1200"/>
              </a:spcAft>
            </a:lvl3pPr>
            <a:lvl4pPr>
              <a:spcAft>
                <a:spcPts val="1200"/>
              </a:spcAft>
            </a:lvl4pPr>
          </a:lstStyle>
          <a:p>
            <a:pPr lvl="0"/>
            <a:r>
              <a:t>Editar estilos de texto principal</a:t>
            </a:r>
          </a:p>
          <a:p>
            <a:pPr lvl="1"/>
            <a:r>
              <a:t>Segundo nivel</a:t>
            </a:r>
          </a:p>
          <a:p>
            <a:pPr lvl="2"/>
            <a:r>
              <a:t>Tercer nivel</a:t>
            </a:r>
          </a:p>
          <a:p>
            <a:pPr lvl="3"/>
            <a:r>
              <a:t>Cuarto nivel</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p:nvPr>
        </p:nvSpPr>
        <p:spPr>
          <a:xfrm>
            <a:off x="4411624" y="1371600"/>
            <a:ext cx="3368752" cy="4506912"/>
          </a:xfrm>
        </p:spPr>
        <p:txBody>
          <a:bodyPr/>
          <a:lstStyle/>
          <a:p>
            <a:pPr lvl="0"/>
            <a:r>
              <a:t>Editar estilos de texto principal</a:t>
            </a:r>
          </a:p>
          <a:p>
            <a:pPr lvl="1"/>
            <a:r>
              <a:t>Segundo nivel</a:t>
            </a:r>
          </a:p>
          <a:p>
            <a:pPr lvl="2"/>
            <a:r>
              <a:t>Tercer nivel</a:t>
            </a:r>
          </a:p>
          <a:p>
            <a:pPr lvl="3"/>
            <a:r>
              <a:t>Cuarto nivel</a:t>
            </a:r>
          </a:p>
          <a:p>
            <a:pPr lvl="4"/>
            <a:r>
              <a:t>Quinto nivel</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p:nvPr>
        </p:nvSpPr>
        <p:spPr>
          <a:xfrm>
            <a:off x="8016875" y="1371600"/>
            <a:ext cx="3562350" cy="4537075"/>
          </a:xfrm>
        </p:spPr>
        <p:txBody>
          <a:bodyPr/>
          <a:lstStyle/>
          <a:p>
            <a:pPr lvl="0"/>
            <a:r>
              <a:t>Editar estilos de texto principal</a:t>
            </a:r>
          </a:p>
          <a:p>
            <a:pPr lvl="1"/>
            <a:r>
              <a:t>Segundo nivel</a:t>
            </a:r>
          </a:p>
          <a:p>
            <a:pPr lvl="2"/>
            <a:r>
              <a:t>Tercer nivel</a:t>
            </a:r>
          </a:p>
          <a:p>
            <a:pPr lvl="3"/>
            <a:r>
              <a:t>Cuarto nivel</a:t>
            </a:r>
          </a:p>
          <a:p>
            <a:pPr lvl="4"/>
            <a:r>
              <a:t>Quinto nivel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Tree>
    <p:custDataLst>
      <p:tags r:id="rId1"/>
    </p:custDataLst>
    <p:extLst>
      <p:ext uri="{BB962C8B-B14F-4D97-AF65-F5344CB8AC3E}">
        <p14:creationId xmlns:p14="http://schemas.microsoft.com/office/powerpoint/2010/main" val="20998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hasCustomPrompt="1"/>
          </p:nvPr>
        </p:nvSpPr>
        <p:spPr>
          <a:xfrm>
            <a:off x="609632" y="1861755"/>
            <a:ext cx="4869775" cy="1707502"/>
          </a:xfrm>
        </p:spPr>
        <p:txBody>
          <a:bodyPr>
            <a:normAutofit/>
          </a:bodyPr>
          <a:lstStyle>
            <a:lvl1pPr>
              <a:spcAft>
                <a:spcPts val="1200"/>
              </a:spcAft>
              <a:defRPr sz="2000"/>
            </a:lvl1pPr>
            <a:lvl2pPr>
              <a:spcAft>
                <a:spcPts val="1200"/>
              </a:spcAft>
              <a:defRPr/>
            </a:lvl2pPr>
            <a:lvl3pPr>
              <a:spcAft>
                <a:spcPts val="1200"/>
              </a:spcAft>
              <a:defRPr/>
            </a:lvl3pPr>
            <a:lvl4pPr>
              <a:spcAft>
                <a:spcPts val="1200"/>
              </a:spcAft>
              <a:defRPr/>
            </a:lvl4pPr>
          </a:lstStyle>
          <a:p>
            <a:pPr lvl="0"/>
            <a:r>
              <a:rPr lang="en-US"/>
              <a:t>Edit Master text styles</a:t>
            </a:r>
          </a:p>
        </p:txBody>
      </p:sp>
      <p:sp>
        <p:nvSpPr>
          <p:cNvPr id="7" name="Content Placeholder 6">
            <a:extLst>
              <a:ext uri="{FF2B5EF4-FFF2-40B4-BE49-F238E27FC236}">
                <a16:creationId xmlns:a16="http://schemas.microsoft.com/office/drawing/2014/main" id="{C74F701E-AA00-4E9C-81B1-7CE13EC498F9}"/>
              </a:ext>
            </a:extLst>
          </p:cNvPr>
          <p:cNvSpPr>
            <a:spLocks noGrp="1"/>
          </p:cNvSpPr>
          <p:nvPr>
            <p:ph sz="quarter" idx="14" hasCustomPrompt="1"/>
          </p:nvPr>
        </p:nvSpPr>
        <p:spPr>
          <a:xfrm>
            <a:off x="6113305" y="1829098"/>
            <a:ext cx="5326025" cy="1707502"/>
          </a:xfrm>
        </p:spPr>
        <p:txBody>
          <a:bodyPr>
            <a:normAutofit/>
          </a:bodyPr>
          <a:lstStyle>
            <a:lvl1pPr>
              <a:defRPr sz="2000"/>
            </a:lvl1pPr>
          </a:lstStyle>
          <a:p>
            <a:pPr lvl="0"/>
            <a:r>
              <a:rPr lang="en-US"/>
              <a:t>Edit Master text styles</a:t>
            </a:r>
          </a:p>
        </p:txBody>
      </p:sp>
      <p:sp>
        <p:nvSpPr>
          <p:cNvPr id="9" name="Content Placeholder 8">
            <a:extLst>
              <a:ext uri="{FF2B5EF4-FFF2-40B4-BE49-F238E27FC236}">
                <a16:creationId xmlns:a16="http://schemas.microsoft.com/office/drawing/2014/main" id="{C015E641-038D-4662-A2D0-3B026500AF63}"/>
              </a:ext>
            </a:extLst>
          </p:cNvPr>
          <p:cNvSpPr>
            <a:spLocks noGrp="1"/>
          </p:cNvSpPr>
          <p:nvPr>
            <p:ph sz="quarter" idx="15" hasCustomPrompt="1"/>
          </p:nvPr>
        </p:nvSpPr>
        <p:spPr>
          <a:xfrm>
            <a:off x="609632" y="3948080"/>
            <a:ext cx="10972735" cy="790303"/>
          </a:xfrm>
        </p:spPr>
        <p:txBody>
          <a:bodyPr>
            <a:normAutofit/>
          </a:bodyPr>
          <a:lstStyle>
            <a:lvl1pPr>
              <a:defRPr sz="2000"/>
            </a:lvl1pPr>
          </a:lstStyle>
          <a:p>
            <a:pPr lvl="0"/>
            <a:r>
              <a:rPr lang="en-US"/>
              <a:t>Edit Master text styles</a:t>
            </a:r>
          </a:p>
        </p:txBody>
      </p:sp>
      <p:sp>
        <p:nvSpPr>
          <p:cNvPr id="6" name="Content Placeholder 8">
            <a:extLst>
              <a:ext uri="{FF2B5EF4-FFF2-40B4-BE49-F238E27FC236}">
                <a16:creationId xmlns:a16="http://schemas.microsoft.com/office/drawing/2014/main" id="{F539E29C-453A-767D-A4B2-09077673B04B}"/>
              </a:ext>
            </a:extLst>
          </p:cNvPr>
          <p:cNvSpPr>
            <a:spLocks noGrp="1"/>
          </p:cNvSpPr>
          <p:nvPr>
            <p:ph sz="quarter" idx="16" hasCustomPrompt="1"/>
          </p:nvPr>
        </p:nvSpPr>
        <p:spPr>
          <a:xfrm>
            <a:off x="626937" y="5117206"/>
            <a:ext cx="10972735" cy="790303"/>
          </a:xfrm>
        </p:spPr>
        <p:txBody>
          <a:bodyPr>
            <a:normAutofit/>
          </a:bodyPr>
          <a:lstStyle>
            <a:lvl1pPr>
              <a:defRPr sz="2000"/>
            </a:lvl1pPr>
          </a:lstStyle>
          <a:p>
            <a:pPr lvl="0"/>
            <a:r>
              <a:rPr lang="en-US"/>
              <a:t>Edit Master text styles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lang="en-US"/>
          </a:p>
        </p:txBody>
      </p:sp>
    </p:spTree>
    <p:custDataLst>
      <p:tags r:id="rId1"/>
    </p:custDataLst>
    <p:extLst>
      <p:ext uri="{BB962C8B-B14F-4D97-AF65-F5344CB8AC3E}">
        <p14:creationId xmlns:p14="http://schemas.microsoft.com/office/powerpoint/2010/main" val="2511631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31430954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8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3" name="Content Placeholder 1">
            <a:extLst>
              <a:ext uri="{FF2B5EF4-FFF2-40B4-BE49-F238E27FC236}">
                <a16:creationId xmlns:a16="http://schemas.microsoft.com/office/drawing/2014/main" id="{39ECA475-9E75-E3A3-3C7F-7DB941DF4D60}"/>
              </a:ext>
            </a:extLst>
          </p:cNvPr>
          <p:cNvSpPr>
            <a:spLocks noGrp="1"/>
          </p:cNvSpPr>
          <p:nvPr>
            <p:ph sz="quarter" idx="13" hasCustomPrompt="1"/>
          </p:nvPr>
        </p:nvSpPr>
        <p:spPr>
          <a:xfrm>
            <a:off x="978159" y="1287140"/>
            <a:ext cx="4433595" cy="765596"/>
          </a:xfrm>
        </p:spPr>
        <p:txBody>
          <a:bodyPr>
            <a:normAutofit/>
          </a:bodyPr>
          <a:lstStyle>
            <a:lvl1pPr>
              <a:defRPr sz="2000"/>
            </a:lvl1pPr>
          </a:lstStyle>
          <a:p>
            <a:pPr lvl="0"/>
            <a:r>
              <a:rPr lang="en-US"/>
              <a:t>1 Click to edit Master</a:t>
            </a:r>
          </a:p>
        </p:txBody>
      </p:sp>
      <p:sp>
        <p:nvSpPr>
          <p:cNvPr id="4" name="Content Placeholder 2">
            <a:extLst>
              <a:ext uri="{FF2B5EF4-FFF2-40B4-BE49-F238E27FC236}">
                <a16:creationId xmlns:a16="http://schemas.microsoft.com/office/drawing/2014/main" id="{1A8228C4-BA97-638A-42D0-04DDE307B2CA}"/>
              </a:ext>
            </a:extLst>
          </p:cNvPr>
          <p:cNvSpPr>
            <a:spLocks noGrp="1"/>
          </p:cNvSpPr>
          <p:nvPr>
            <p:ph sz="quarter" idx="14" hasCustomPrompt="1"/>
          </p:nvPr>
        </p:nvSpPr>
        <p:spPr>
          <a:xfrm>
            <a:off x="6504993" y="1287140"/>
            <a:ext cx="3799114" cy="765596"/>
          </a:xfrm>
        </p:spPr>
        <p:txBody>
          <a:bodyPr>
            <a:normAutofit/>
          </a:bodyPr>
          <a:lstStyle>
            <a:lvl1pPr>
              <a:defRPr sz="2000"/>
            </a:lvl1pPr>
          </a:lstStyle>
          <a:p>
            <a:pPr lvl="0"/>
            <a:r>
              <a:rPr lang="en-US"/>
              <a:t> 2 Click to edit Master</a:t>
            </a:r>
          </a:p>
        </p:txBody>
      </p:sp>
      <p:sp>
        <p:nvSpPr>
          <p:cNvPr id="5" name="Content Placeholder 6">
            <a:extLst>
              <a:ext uri="{FF2B5EF4-FFF2-40B4-BE49-F238E27FC236}">
                <a16:creationId xmlns:a16="http://schemas.microsoft.com/office/drawing/2014/main" id="{8197EE18-B822-E385-A9E9-B9D2C33CE158}"/>
              </a:ext>
            </a:extLst>
          </p:cNvPr>
          <p:cNvSpPr>
            <a:spLocks noGrp="1"/>
          </p:cNvSpPr>
          <p:nvPr>
            <p:ph sz="quarter" idx="15" hasCustomPrompt="1"/>
          </p:nvPr>
        </p:nvSpPr>
        <p:spPr>
          <a:xfrm>
            <a:off x="978159" y="2414277"/>
            <a:ext cx="4433595" cy="765596"/>
          </a:xfrm>
        </p:spPr>
        <p:txBody>
          <a:bodyPr>
            <a:normAutofit/>
          </a:bodyPr>
          <a:lstStyle>
            <a:lvl1pPr>
              <a:defRPr sz="2000"/>
            </a:lvl1pPr>
          </a:lstStyle>
          <a:p>
            <a:pPr lvl="0"/>
            <a:r>
              <a:rPr lang="en-US"/>
              <a:t>3 Click to edit Master</a:t>
            </a:r>
          </a:p>
        </p:txBody>
      </p:sp>
      <p:sp>
        <p:nvSpPr>
          <p:cNvPr id="6" name="Content Placeholder 6">
            <a:extLst>
              <a:ext uri="{FF2B5EF4-FFF2-40B4-BE49-F238E27FC236}">
                <a16:creationId xmlns:a16="http://schemas.microsoft.com/office/drawing/2014/main" id="{417359AB-E037-B3B6-9AE4-3DE72541DFDD}"/>
              </a:ext>
            </a:extLst>
          </p:cNvPr>
          <p:cNvSpPr>
            <a:spLocks noGrp="1"/>
          </p:cNvSpPr>
          <p:nvPr>
            <p:ph sz="quarter" idx="16" hasCustomPrompt="1"/>
          </p:nvPr>
        </p:nvSpPr>
        <p:spPr>
          <a:xfrm>
            <a:off x="6504993" y="2414277"/>
            <a:ext cx="3799114" cy="765596"/>
          </a:xfrm>
        </p:spPr>
        <p:txBody>
          <a:bodyPr>
            <a:normAutofit/>
          </a:bodyPr>
          <a:lstStyle>
            <a:lvl1pPr>
              <a:defRPr sz="2000"/>
            </a:lvl1pPr>
          </a:lstStyle>
          <a:p>
            <a:pPr lvl="0"/>
            <a:r>
              <a:rPr lang="en-US"/>
              <a:t>4 Click to edit Master</a:t>
            </a:r>
          </a:p>
        </p:txBody>
      </p:sp>
      <p:sp>
        <p:nvSpPr>
          <p:cNvPr id="7" name="Content Placeholder 6">
            <a:extLst>
              <a:ext uri="{FF2B5EF4-FFF2-40B4-BE49-F238E27FC236}">
                <a16:creationId xmlns:a16="http://schemas.microsoft.com/office/drawing/2014/main" id="{6944EE51-8F8D-C40B-6941-B4B863F4DD47}"/>
              </a:ext>
            </a:extLst>
          </p:cNvPr>
          <p:cNvSpPr>
            <a:spLocks noGrp="1"/>
          </p:cNvSpPr>
          <p:nvPr>
            <p:ph sz="quarter" idx="17" hasCustomPrompt="1"/>
          </p:nvPr>
        </p:nvSpPr>
        <p:spPr>
          <a:xfrm>
            <a:off x="978159" y="3429000"/>
            <a:ext cx="4433595" cy="765596"/>
          </a:xfrm>
        </p:spPr>
        <p:txBody>
          <a:bodyPr>
            <a:normAutofit/>
          </a:bodyPr>
          <a:lstStyle>
            <a:lvl1pPr>
              <a:defRPr sz="2000"/>
            </a:lvl1pPr>
          </a:lstStyle>
          <a:p>
            <a:pPr lvl="0"/>
            <a:r>
              <a:rPr lang="en-US"/>
              <a:t>5 Click to edit Master</a:t>
            </a:r>
          </a:p>
        </p:txBody>
      </p:sp>
      <p:sp>
        <p:nvSpPr>
          <p:cNvPr id="8" name="Content Placeholder 6">
            <a:extLst>
              <a:ext uri="{FF2B5EF4-FFF2-40B4-BE49-F238E27FC236}">
                <a16:creationId xmlns:a16="http://schemas.microsoft.com/office/drawing/2014/main" id="{744EC30C-B786-005F-290A-020852FF1CAB}"/>
              </a:ext>
            </a:extLst>
          </p:cNvPr>
          <p:cNvSpPr>
            <a:spLocks noGrp="1"/>
          </p:cNvSpPr>
          <p:nvPr>
            <p:ph sz="quarter" idx="18" hasCustomPrompt="1"/>
          </p:nvPr>
        </p:nvSpPr>
        <p:spPr>
          <a:xfrm>
            <a:off x="6504993" y="3429000"/>
            <a:ext cx="3799114" cy="765596"/>
          </a:xfrm>
        </p:spPr>
        <p:txBody>
          <a:bodyPr>
            <a:normAutofit/>
          </a:bodyPr>
          <a:lstStyle>
            <a:lvl1pPr>
              <a:defRPr sz="2000"/>
            </a:lvl1pPr>
          </a:lstStyle>
          <a:p>
            <a:pPr lvl="0"/>
            <a:r>
              <a:rPr lang="en-US"/>
              <a:t>6 Click to edit Master</a:t>
            </a:r>
          </a:p>
        </p:txBody>
      </p:sp>
      <p:sp>
        <p:nvSpPr>
          <p:cNvPr id="9" name="Content Placeholder 6">
            <a:extLst>
              <a:ext uri="{FF2B5EF4-FFF2-40B4-BE49-F238E27FC236}">
                <a16:creationId xmlns:a16="http://schemas.microsoft.com/office/drawing/2014/main" id="{E5335091-01A0-073F-5F55-62E2D3D9CCFC}"/>
              </a:ext>
            </a:extLst>
          </p:cNvPr>
          <p:cNvSpPr>
            <a:spLocks noGrp="1"/>
          </p:cNvSpPr>
          <p:nvPr>
            <p:ph sz="quarter" idx="19" hasCustomPrompt="1"/>
          </p:nvPr>
        </p:nvSpPr>
        <p:spPr>
          <a:xfrm>
            <a:off x="978159" y="4453259"/>
            <a:ext cx="4433595" cy="765596"/>
          </a:xfrm>
        </p:spPr>
        <p:txBody>
          <a:bodyPr>
            <a:normAutofit/>
          </a:bodyPr>
          <a:lstStyle>
            <a:lvl1pPr>
              <a:defRPr sz="2000"/>
            </a:lvl1pPr>
          </a:lstStyle>
          <a:p>
            <a:pPr lvl="0"/>
            <a:r>
              <a:rPr lang="en-US"/>
              <a:t>7 Click to edit Master</a:t>
            </a:r>
          </a:p>
        </p:txBody>
      </p:sp>
      <p:sp>
        <p:nvSpPr>
          <p:cNvPr id="13" name="Content Placeholder 6">
            <a:extLst>
              <a:ext uri="{FF2B5EF4-FFF2-40B4-BE49-F238E27FC236}">
                <a16:creationId xmlns:a16="http://schemas.microsoft.com/office/drawing/2014/main" id="{422C92EB-4DF3-6CE1-2D65-63E52737E4A6}"/>
              </a:ext>
            </a:extLst>
          </p:cNvPr>
          <p:cNvSpPr>
            <a:spLocks noGrp="1"/>
          </p:cNvSpPr>
          <p:nvPr>
            <p:ph sz="quarter" idx="20" hasCustomPrompt="1"/>
          </p:nvPr>
        </p:nvSpPr>
        <p:spPr>
          <a:xfrm>
            <a:off x="6504993" y="4453259"/>
            <a:ext cx="3799114" cy="765596"/>
          </a:xfrm>
        </p:spPr>
        <p:txBody>
          <a:bodyPr>
            <a:normAutofit/>
          </a:bodyPr>
          <a:lstStyle>
            <a:lvl1pPr>
              <a:defRPr sz="2000"/>
            </a:lvl1pPr>
          </a:lstStyle>
          <a:p>
            <a:pPr lvl="0"/>
            <a:r>
              <a:rPr lang="en-US"/>
              <a:t>8 Click to edit Master</a:t>
            </a:r>
          </a:p>
        </p:txBody>
      </p:sp>
    </p:spTree>
    <p:custDataLst>
      <p:tags r:id="rId1"/>
    </p:custDataLst>
    <p:extLst>
      <p:ext uri="{BB962C8B-B14F-4D97-AF65-F5344CB8AC3E}">
        <p14:creationId xmlns:p14="http://schemas.microsoft.com/office/powerpoint/2010/main" val="1214762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forma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0"/>
            <a:ext cx="12192000" cy="957129"/>
          </a:xfrm>
          <a:prstGeom prst="rect">
            <a:avLst/>
          </a:prstGeom>
        </p:spPr>
        <p:txBody>
          <a:bodyPr anchor="ctr">
            <a:normAutofit/>
          </a:bodyPr>
          <a:lstStyle>
            <a:lvl1pPr>
              <a:defRPr sz="3000"/>
            </a:lvl1pPr>
          </a:lstStyle>
          <a:p>
            <a:r>
              <a:t>Haga clic para editar el estilo del título principal</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a:xfrm>
            <a:off x="8610600" y="6492240"/>
            <a:ext cx="2743200" cy="365125"/>
          </a:xfrm>
        </p:spPr>
        <p:txBody>
          <a:bodyPr/>
          <a:lstStyle>
            <a:lvl1pPr>
              <a:defRPr>
                <a:solidFill>
                  <a:schemeClr val="accent1">
                    <a:lumMod val="60000"/>
                    <a:lumOff val="40000"/>
                  </a:schemeClr>
                </a:solidFill>
              </a:defRPr>
            </a:lvl1pPr>
          </a:lstStyle>
          <a:p>
            <a:fld id="{0B2D781D-8844-5940-92D1-06EF0A7F581E}" type="slidenum">
              <a:rPr lang="en-US" smtClean="0"/>
              <a:t>‹#›</a:t>
            </a:fld>
            <a:endParaRPr lang="en-US"/>
          </a:p>
        </p:txBody>
      </p:sp>
      <p:sp>
        <p:nvSpPr>
          <p:cNvPr id="7" name="Content Placeholder 6">
            <a:extLst>
              <a:ext uri="{FF2B5EF4-FFF2-40B4-BE49-F238E27FC236}">
                <a16:creationId xmlns:a16="http://schemas.microsoft.com/office/drawing/2014/main" id="{F6F2EFC5-5ACC-47F3-A3C0-648F7A472392}"/>
              </a:ext>
            </a:extLst>
          </p:cNvPr>
          <p:cNvSpPr>
            <a:spLocks noGrp="1"/>
          </p:cNvSpPr>
          <p:nvPr>
            <p:ph sz="quarter" idx="13"/>
          </p:nvPr>
        </p:nvSpPr>
        <p:spPr>
          <a:xfrm>
            <a:off x="1371600" y="1371600"/>
            <a:ext cx="9791700" cy="4667250"/>
          </a:xfrm>
        </p:spPr>
        <p:txBody>
          <a:bodyPr/>
          <a:lstStyle>
            <a:lvl1pPr marL="274320" indent="-274320">
              <a:lnSpc>
                <a:spcPct val="100000"/>
              </a:lnSpc>
              <a:spcBef>
                <a:spcPts val="0"/>
              </a:spcBef>
              <a:spcAft>
                <a:spcPts val="1200"/>
              </a:spcAft>
              <a:defRPr sz="2800">
                <a:solidFill>
                  <a:srgbClr val="00529B"/>
                </a:solidFill>
                <a:latin typeface="Arial" panose="020B0604020202020204" pitchFamily="34" charset="0"/>
                <a:cs typeface="Arial" panose="020B0604020202020204" pitchFamily="34" charset="0"/>
              </a:defRPr>
            </a:lvl1pPr>
            <a:lvl2pPr marL="548640" indent="-274320">
              <a:lnSpc>
                <a:spcPct val="100000"/>
              </a:lnSpc>
              <a:spcBef>
                <a:spcPts val="0"/>
              </a:spcBef>
              <a:spcAft>
                <a:spcPts val="600"/>
              </a:spcAft>
              <a:defRPr sz="2400">
                <a:solidFill>
                  <a:srgbClr val="00529B"/>
                </a:solidFill>
                <a:latin typeface="Arial" panose="020B0604020202020204" pitchFamily="34" charset="0"/>
                <a:cs typeface="Arial" panose="020B0604020202020204" pitchFamily="34" charset="0"/>
              </a:defRPr>
            </a:lvl2pPr>
            <a:lvl3pPr marL="822960" indent="-274320">
              <a:lnSpc>
                <a:spcPct val="100000"/>
              </a:lnSpc>
              <a:spcBef>
                <a:spcPts val="0"/>
              </a:spcBef>
              <a:spcAft>
                <a:spcPts val="600"/>
              </a:spcAft>
              <a:buSzPct val="50000"/>
              <a:buFont typeface="Wingdings" panose="05000000000000000000" pitchFamily="2" charset="2"/>
              <a:buChar char="q"/>
              <a:defRPr>
                <a:solidFill>
                  <a:srgbClr val="00529B"/>
                </a:solidFill>
                <a:latin typeface="Arial" panose="020B0604020202020204" pitchFamily="34" charset="0"/>
                <a:cs typeface="Arial" panose="020B0604020202020204" pitchFamily="34" charset="0"/>
              </a:defRPr>
            </a:lvl3pPr>
            <a:lvl4pPr marL="1097280" indent="-274320">
              <a:lnSpc>
                <a:spcPct val="100000"/>
              </a:lnSpc>
              <a:spcBef>
                <a:spcPts val="0"/>
              </a:spcBef>
              <a:spcAft>
                <a:spcPts val="600"/>
              </a:spcAft>
              <a:buFont typeface="Courier New" panose="02070309020205020404" pitchFamily="49" charset="0"/>
              <a:buChar char="o"/>
              <a:defRPr>
                <a:solidFill>
                  <a:srgbClr val="00529B"/>
                </a:solidFill>
                <a:latin typeface="Arial" panose="020B0604020202020204" pitchFamily="34" charset="0"/>
                <a:cs typeface="Arial" panose="020B0604020202020204" pitchFamily="34" charset="0"/>
              </a:defRPr>
            </a:lvl4pPr>
          </a:lstStyle>
          <a:p>
            <a:pPr lvl="0"/>
            <a:r>
              <a:t>Editar estilos de texto principal</a:t>
            </a:r>
          </a:p>
          <a:p>
            <a:pPr lvl="1"/>
            <a:r>
              <a:t>Segundo nivel</a:t>
            </a:r>
          </a:p>
          <a:p>
            <a:pPr lvl="2"/>
            <a:r>
              <a:t>Tercer nivel</a:t>
            </a:r>
          </a:p>
          <a:p>
            <a:pPr lvl="3"/>
            <a:r>
              <a:t>Cuarto nivel</a:t>
            </a:r>
          </a:p>
        </p:txBody>
      </p:sp>
    </p:spTree>
    <p:custDataLst>
      <p:tags r:id="rId1"/>
    </p:custDataLst>
    <p:extLst>
      <p:ext uri="{BB962C8B-B14F-4D97-AF65-F5344CB8AC3E}">
        <p14:creationId xmlns:p14="http://schemas.microsoft.com/office/powerpoint/2010/main" val="27915556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7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Content Placeholder 3">
            <a:extLst>
              <a:ext uri="{FF2B5EF4-FFF2-40B4-BE49-F238E27FC236}">
                <a16:creationId xmlns:a16="http://schemas.microsoft.com/office/drawing/2014/main" id="{CB2F8F7F-A004-BFED-8734-0D19D489C469}"/>
              </a:ext>
            </a:extLst>
          </p:cNvPr>
          <p:cNvSpPr>
            <a:spLocks noGrp="1"/>
          </p:cNvSpPr>
          <p:nvPr>
            <p:ph sz="quarter" idx="13"/>
          </p:nvPr>
        </p:nvSpPr>
        <p:spPr>
          <a:xfrm>
            <a:off x="1104900" y="1123950"/>
            <a:ext cx="10248900" cy="1333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58313C11-49CA-364B-3B2F-7827C2737079}"/>
              </a:ext>
            </a:extLst>
          </p:cNvPr>
          <p:cNvSpPr>
            <a:spLocks noGrp="1"/>
          </p:cNvSpPr>
          <p:nvPr>
            <p:ph sz="quarter" idx="14"/>
          </p:nvPr>
        </p:nvSpPr>
        <p:spPr>
          <a:xfrm>
            <a:off x="1104900" y="2895600"/>
            <a:ext cx="102489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12595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2A13B45D-9D97-138B-55E3-EF247230731D}"/>
              </a:ext>
            </a:extLst>
          </p:cNvPr>
          <p:cNvSpPr>
            <a:spLocks noGrp="1"/>
          </p:cNvSpPr>
          <p:nvPr>
            <p:ph type="body" sz="quarter" idx="13"/>
          </p:nvPr>
        </p:nvSpPr>
        <p:spPr>
          <a:xfrm>
            <a:off x="704850" y="1104900"/>
            <a:ext cx="106489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48D0B0F-B747-1DFF-870F-5BCC0E2F80AA}"/>
              </a:ext>
            </a:extLst>
          </p:cNvPr>
          <p:cNvSpPr>
            <a:spLocks noGrp="1"/>
          </p:cNvSpPr>
          <p:nvPr>
            <p:ph sz="quarter" idx="14"/>
          </p:nvPr>
        </p:nvSpPr>
        <p:spPr>
          <a:xfrm>
            <a:off x="838200" y="1790700"/>
            <a:ext cx="10820400" cy="4476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603666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14 content">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4" name="Text Placeholder 3">
            <a:extLst>
              <a:ext uri="{FF2B5EF4-FFF2-40B4-BE49-F238E27FC236}">
                <a16:creationId xmlns:a16="http://schemas.microsoft.com/office/drawing/2014/main" id="{52176F22-6DBC-49AA-381B-3D93ED286D16}"/>
              </a:ext>
            </a:extLst>
          </p:cNvPr>
          <p:cNvSpPr>
            <a:spLocks noGrp="1"/>
          </p:cNvSpPr>
          <p:nvPr>
            <p:ph type="body" sz="quarter" idx="13"/>
          </p:nvPr>
        </p:nvSpPr>
        <p:spPr>
          <a:xfrm>
            <a:off x="-4533900" y="952107"/>
            <a:ext cx="4362450" cy="685800"/>
          </a:xfrm>
        </p:spPr>
        <p:txBody>
          <a:bodyPr/>
          <a:lstStyle/>
          <a:p>
            <a:pPr lvl="0"/>
            <a:r>
              <a:rPr lang="en-US"/>
              <a:t>Click to edit Master text</a:t>
            </a:r>
          </a:p>
        </p:txBody>
      </p:sp>
      <p:sp>
        <p:nvSpPr>
          <p:cNvPr id="5" name="Text Placeholder 3">
            <a:extLst>
              <a:ext uri="{FF2B5EF4-FFF2-40B4-BE49-F238E27FC236}">
                <a16:creationId xmlns:a16="http://schemas.microsoft.com/office/drawing/2014/main" id="{30050DA6-F8D1-232D-0CB6-BB6DECFB6DE8}"/>
              </a:ext>
            </a:extLst>
          </p:cNvPr>
          <p:cNvSpPr>
            <a:spLocks noGrp="1"/>
          </p:cNvSpPr>
          <p:nvPr>
            <p:ph type="body" sz="quarter" idx="14"/>
          </p:nvPr>
        </p:nvSpPr>
        <p:spPr>
          <a:xfrm>
            <a:off x="12382500" y="1295400"/>
            <a:ext cx="4362450" cy="685800"/>
          </a:xfrm>
        </p:spPr>
        <p:txBody>
          <a:bodyPr/>
          <a:lstStyle/>
          <a:p>
            <a:pPr lvl="0"/>
            <a:r>
              <a:rPr lang="en-US"/>
              <a:t>Click to edit Master text</a:t>
            </a:r>
          </a:p>
        </p:txBody>
      </p:sp>
      <p:sp>
        <p:nvSpPr>
          <p:cNvPr id="6" name="Text Placeholder 3">
            <a:extLst>
              <a:ext uri="{FF2B5EF4-FFF2-40B4-BE49-F238E27FC236}">
                <a16:creationId xmlns:a16="http://schemas.microsoft.com/office/drawing/2014/main" id="{156327A3-EE9B-BBBF-D8B2-C1B5C6271983}"/>
              </a:ext>
            </a:extLst>
          </p:cNvPr>
          <p:cNvSpPr>
            <a:spLocks noGrp="1"/>
          </p:cNvSpPr>
          <p:nvPr>
            <p:ph type="body" sz="quarter" idx="15"/>
          </p:nvPr>
        </p:nvSpPr>
        <p:spPr>
          <a:xfrm>
            <a:off x="-4533900" y="1981200"/>
            <a:ext cx="4362450" cy="685800"/>
          </a:xfrm>
        </p:spPr>
        <p:txBody>
          <a:bodyPr/>
          <a:lstStyle/>
          <a:p>
            <a:pPr lvl="0"/>
            <a:r>
              <a:rPr lang="en-US"/>
              <a:t>Click to edit Master text</a:t>
            </a:r>
          </a:p>
        </p:txBody>
      </p:sp>
      <p:sp>
        <p:nvSpPr>
          <p:cNvPr id="7" name="Text Placeholder 3">
            <a:extLst>
              <a:ext uri="{FF2B5EF4-FFF2-40B4-BE49-F238E27FC236}">
                <a16:creationId xmlns:a16="http://schemas.microsoft.com/office/drawing/2014/main" id="{A0362238-0E7E-66DA-E5FF-BBF32BF0E7F6}"/>
              </a:ext>
            </a:extLst>
          </p:cNvPr>
          <p:cNvSpPr>
            <a:spLocks noGrp="1"/>
          </p:cNvSpPr>
          <p:nvPr>
            <p:ph type="body" sz="quarter" idx="16"/>
          </p:nvPr>
        </p:nvSpPr>
        <p:spPr>
          <a:xfrm>
            <a:off x="12382500" y="2324100"/>
            <a:ext cx="4362450" cy="685800"/>
          </a:xfrm>
        </p:spPr>
        <p:txBody>
          <a:bodyPr/>
          <a:lstStyle/>
          <a:p>
            <a:pPr lvl="0"/>
            <a:r>
              <a:rPr lang="en-US"/>
              <a:t>Click to edit Master text</a:t>
            </a:r>
          </a:p>
        </p:txBody>
      </p:sp>
      <p:sp>
        <p:nvSpPr>
          <p:cNvPr id="8" name="Text Placeholder 3">
            <a:extLst>
              <a:ext uri="{FF2B5EF4-FFF2-40B4-BE49-F238E27FC236}">
                <a16:creationId xmlns:a16="http://schemas.microsoft.com/office/drawing/2014/main" id="{3659DF14-41BC-D610-F87F-3FD46EABD878}"/>
              </a:ext>
            </a:extLst>
          </p:cNvPr>
          <p:cNvSpPr>
            <a:spLocks noGrp="1"/>
          </p:cNvSpPr>
          <p:nvPr>
            <p:ph type="body" sz="quarter" idx="17"/>
          </p:nvPr>
        </p:nvSpPr>
        <p:spPr>
          <a:xfrm>
            <a:off x="-4533900" y="3009900"/>
            <a:ext cx="4362450" cy="685800"/>
          </a:xfrm>
        </p:spPr>
        <p:txBody>
          <a:bodyPr/>
          <a:lstStyle/>
          <a:p>
            <a:pPr lvl="0"/>
            <a:r>
              <a:rPr lang="en-US"/>
              <a:t>Click to edit Master text</a:t>
            </a:r>
          </a:p>
        </p:txBody>
      </p:sp>
      <p:sp>
        <p:nvSpPr>
          <p:cNvPr id="9" name="Text Placeholder 3">
            <a:extLst>
              <a:ext uri="{FF2B5EF4-FFF2-40B4-BE49-F238E27FC236}">
                <a16:creationId xmlns:a16="http://schemas.microsoft.com/office/drawing/2014/main" id="{488A5976-8DE9-3E57-8658-C564773021A9}"/>
              </a:ext>
            </a:extLst>
          </p:cNvPr>
          <p:cNvSpPr>
            <a:spLocks noGrp="1"/>
          </p:cNvSpPr>
          <p:nvPr>
            <p:ph type="body" sz="quarter" idx="18"/>
          </p:nvPr>
        </p:nvSpPr>
        <p:spPr>
          <a:xfrm>
            <a:off x="12382500" y="3352800"/>
            <a:ext cx="4362450" cy="685800"/>
          </a:xfrm>
        </p:spPr>
        <p:txBody>
          <a:bodyPr/>
          <a:lstStyle/>
          <a:p>
            <a:pPr lvl="0"/>
            <a:r>
              <a:rPr lang="en-US"/>
              <a:t>Click to edit Master text</a:t>
            </a:r>
          </a:p>
        </p:txBody>
      </p:sp>
      <p:sp>
        <p:nvSpPr>
          <p:cNvPr id="13" name="Text Placeholder 3">
            <a:extLst>
              <a:ext uri="{FF2B5EF4-FFF2-40B4-BE49-F238E27FC236}">
                <a16:creationId xmlns:a16="http://schemas.microsoft.com/office/drawing/2014/main" id="{1C3E277D-E841-F134-57B5-8238B87C1C97}"/>
              </a:ext>
            </a:extLst>
          </p:cNvPr>
          <p:cNvSpPr>
            <a:spLocks noGrp="1"/>
          </p:cNvSpPr>
          <p:nvPr>
            <p:ph type="body" sz="quarter" idx="19"/>
          </p:nvPr>
        </p:nvSpPr>
        <p:spPr>
          <a:xfrm>
            <a:off x="-4533900" y="4038600"/>
            <a:ext cx="4362450" cy="685800"/>
          </a:xfrm>
        </p:spPr>
        <p:txBody>
          <a:bodyPr/>
          <a:lstStyle/>
          <a:p>
            <a:pPr lvl="0"/>
            <a:r>
              <a:rPr lang="en-US"/>
              <a:t>Click to edit Master text</a:t>
            </a:r>
          </a:p>
        </p:txBody>
      </p:sp>
      <p:sp>
        <p:nvSpPr>
          <p:cNvPr id="14" name="Text Placeholder 3">
            <a:extLst>
              <a:ext uri="{FF2B5EF4-FFF2-40B4-BE49-F238E27FC236}">
                <a16:creationId xmlns:a16="http://schemas.microsoft.com/office/drawing/2014/main" id="{1FF7E30A-18FF-210B-250F-B8C47DF74E9C}"/>
              </a:ext>
            </a:extLst>
          </p:cNvPr>
          <p:cNvSpPr>
            <a:spLocks noGrp="1"/>
          </p:cNvSpPr>
          <p:nvPr>
            <p:ph type="body" sz="quarter" idx="20"/>
          </p:nvPr>
        </p:nvSpPr>
        <p:spPr>
          <a:xfrm>
            <a:off x="12382500" y="4381500"/>
            <a:ext cx="4362450" cy="685800"/>
          </a:xfrm>
        </p:spPr>
        <p:txBody>
          <a:bodyPr/>
          <a:lstStyle/>
          <a:p>
            <a:pPr lvl="0"/>
            <a:r>
              <a:rPr lang="en-US"/>
              <a:t>Click to edit Master text</a:t>
            </a:r>
          </a:p>
        </p:txBody>
      </p:sp>
      <p:sp>
        <p:nvSpPr>
          <p:cNvPr id="15" name="Text Placeholder 3">
            <a:extLst>
              <a:ext uri="{FF2B5EF4-FFF2-40B4-BE49-F238E27FC236}">
                <a16:creationId xmlns:a16="http://schemas.microsoft.com/office/drawing/2014/main" id="{BE9C392D-B019-42ED-65BE-31236429D1D9}"/>
              </a:ext>
            </a:extLst>
          </p:cNvPr>
          <p:cNvSpPr>
            <a:spLocks noGrp="1"/>
          </p:cNvSpPr>
          <p:nvPr>
            <p:ph type="body" sz="quarter" idx="21"/>
          </p:nvPr>
        </p:nvSpPr>
        <p:spPr>
          <a:xfrm>
            <a:off x="-4533900" y="5067300"/>
            <a:ext cx="4362450" cy="685800"/>
          </a:xfrm>
        </p:spPr>
        <p:txBody>
          <a:bodyPr/>
          <a:lstStyle/>
          <a:p>
            <a:pPr lvl="0"/>
            <a:r>
              <a:rPr lang="en-US"/>
              <a:t>Click to edit Master text</a:t>
            </a:r>
          </a:p>
        </p:txBody>
      </p:sp>
      <p:sp>
        <p:nvSpPr>
          <p:cNvPr id="16" name="Text Placeholder 3">
            <a:extLst>
              <a:ext uri="{FF2B5EF4-FFF2-40B4-BE49-F238E27FC236}">
                <a16:creationId xmlns:a16="http://schemas.microsoft.com/office/drawing/2014/main" id="{D97F0793-1E61-A796-1A03-4383E107F72A}"/>
              </a:ext>
            </a:extLst>
          </p:cNvPr>
          <p:cNvSpPr>
            <a:spLocks noGrp="1"/>
          </p:cNvSpPr>
          <p:nvPr>
            <p:ph type="body" sz="quarter" idx="22"/>
          </p:nvPr>
        </p:nvSpPr>
        <p:spPr>
          <a:xfrm>
            <a:off x="12382500" y="5410200"/>
            <a:ext cx="4362450" cy="685800"/>
          </a:xfrm>
        </p:spPr>
        <p:txBody>
          <a:bodyPr/>
          <a:lstStyle/>
          <a:p>
            <a:pPr lvl="0"/>
            <a:r>
              <a:rPr lang="en-US"/>
              <a:t>Click to edit Master text</a:t>
            </a:r>
          </a:p>
        </p:txBody>
      </p:sp>
      <p:sp>
        <p:nvSpPr>
          <p:cNvPr id="17" name="Text Placeholder 3">
            <a:extLst>
              <a:ext uri="{FF2B5EF4-FFF2-40B4-BE49-F238E27FC236}">
                <a16:creationId xmlns:a16="http://schemas.microsoft.com/office/drawing/2014/main" id="{765058FB-2267-36D7-97A7-D626BA0D74EA}"/>
              </a:ext>
            </a:extLst>
          </p:cNvPr>
          <p:cNvSpPr>
            <a:spLocks noGrp="1"/>
          </p:cNvSpPr>
          <p:nvPr>
            <p:ph type="body" sz="quarter" idx="23"/>
          </p:nvPr>
        </p:nvSpPr>
        <p:spPr>
          <a:xfrm>
            <a:off x="-4533900" y="6096000"/>
            <a:ext cx="4362450" cy="685800"/>
          </a:xfrm>
        </p:spPr>
        <p:txBody>
          <a:bodyPr/>
          <a:lstStyle/>
          <a:p>
            <a:pPr lvl="0"/>
            <a:r>
              <a:rPr lang="en-US"/>
              <a:t>Click to edit Master text</a:t>
            </a:r>
          </a:p>
        </p:txBody>
      </p:sp>
      <p:sp>
        <p:nvSpPr>
          <p:cNvPr id="18" name="Text Placeholder 3">
            <a:extLst>
              <a:ext uri="{FF2B5EF4-FFF2-40B4-BE49-F238E27FC236}">
                <a16:creationId xmlns:a16="http://schemas.microsoft.com/office/drawing/2014/main" id="{51D47B63-87B9-1116-BFC8-32C5078A4A97}"/>
              </a:ext>
            </a:extLst>
          </p:cNvPr>
          <p:cNvSpPr>
            <a:spLocks noGrp="1"/>
          </p:cNvSpPr>
          <p:nvPr>
            <p:ph type="body" sz="quarter" idx="24"/>
          </p:nvPr>
        </p:nvSpPr>
        <p:spPr>
          <a:xfrm>
            <a:off x="12382500" y="6377940"/>
            <a:ext cx="4362450" cy="685800"/>
          </a:xfrm>
        </p:spPr>
        <p:txBody>
          <a:bodyPr/>
          <a:lstStyle/>
          <a:p>
            <a:pPr lvl="0"/>
            <a:r>
              <a:rPr lang="en-US"/>
              <a:t>Click to edit Master text</a:t>
            </a:r>
          </a:p>
        </p:txBody>
      </p:sp>
      <p:sp>
        <p:nvSpPr>
          <p:cNvPr id="19" name="Text Placeholder 3">
            <a:extLst>
              <a:ext uri="{FF2B5EF4-FFF2-40B4-BE49-F238E27FC236}">
                <a16:creationId xmlns:a16="http://schemas.microsoft.com/office/drawing/2014/main" id="{2E48B541-5752-BAE9-775E-49A95204EACA}"/>
              </a:ext>
            </a:extLst>
          </p:cNvPr>
          <p:cNvSpPr>
            <a:spLocks noGrp="1"/>
          </p:cNvSpPr>
          <p:nvPr>
            <p:ph type="body" sz="quarter" idx="25"/>
          </p:nvPr>
        </p:nvSpPr>
        <p:spPr>
          <a:xfrm>
            <a:off x="-4533900" y="7063740"/>
            <a:ext cx="4362450" cy="685800"/>
          </a:xfrm>
        </p:spPr>
        <p:txBody>
          <a:bodyPr/>
          <a:lstStyle/>
          <a:p>
            <a:pPr lvl="0"/>
            <a:r>
              <a:rPr lang="en-US"/>
              <a:t>Click to edit Master text</a:t>
            </a:r>
          </a:p>
        </p:txBody>
      </p:sp>
      <p:sp>
        <p:nvSpPr>
          <p:cNvPr id="20" name="Text Placeholder 3">
            <a:extLst>
              <a:ext uri="{FF2B5EF4-FFF2-40B4-BE49-F238E27FC236}">
                <a16:creationId xmlns:a16="http://schemas.microsoft.com/office/drawing/2014/main" id="{F03F0E51-2FB1-3394-0BB7-A883BD40BAE8}"/>
              </a:ext>
            </a:extLst>
          </p:cNvPr>
          <p:cNvSpPr>
            <a:spLocks noGrp="1"/>
          </p:cNvSpPr>
          <p:nvPr>
            <p:ph type="body" sz="quarter" idx="26"/>
          </p:nvPr>
        </p:nvSpPr>
        <p:spPr>
          <a:xfrm>
            <a:off x="12382500" y="7406640"/>
            <a:ext cx="4362450" cy="685800"/>
          </a:xfrm>
        </p:spPr>
        <p:txBody>
          <a:bodyPr/>
          <a:lstStyle/>
          <a:p>
            <a:pPr lvl="0"/>
            <a:r>
              <a:rPr lang="en-US"/>
              <a:t>Click to edit Master text</a:t>
            </a:r>
          </a:p>
        </p:txBody>
      </p:sp>
    </p:spTree>
    <p:custDataLst>
      <p:tags r:id="rId1"/>
    </p:custDataLst>
    <p:extLst>
      <p:ext uri="{BB962C8B-B14F-4D97-AF65-F5344CB8AC3E}">
        <p14:creationId xmlns:p14="http://schemas.microsoft.com/office/powerpoint/2010/main" val="757226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7 content no footer ">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t>Haga clic para el estilo de título</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a:p>
        </p:txBody>
      </p:sp>
      <p:sp>
        <p:nvSpPr>
          <p:cNvPr id="4" name="Text Placeholder 3">
            <a:extLst>
              <a:ext uri="{FF2B5EF4-FFF2-40B4-BE49-F238E27FC236}">
                <a16:creationId xmlns:a16="http://schemas.microsoft.com/office/drawing/2014/main" id="{A5F796E7-1D6E-DD83-C39D-4BDCF23D9942}"/>
              </a:ext>
            </a:extLst>
          </p:cNvPr>
          <p:cNvSpPr>
            <a:spLocks noGrp="1"/>
          </p:cNvSpPr>
          <p:nvPr>
            <p:ph type="body" sz="quarter" idx="13" hasCustomPrompt="1"/>
          </p:nvPr>
        </p:nvSpPr>
        <p:spPr>
          <a:xfrm>
            <a:off x="3581400" y="1300163"/>
            <a:ext cx="5029200" cy="736600"/>
          </a:xfrm>
        </p:spPr>
        <p:txBody>
          <a:bodyPr/>
          <a:lstStyle>
            <a:lvl1pPr marL="0" indent="0">
              <a:buNone/>
            </a:lvl1pPr>
          </a:lstStyle>
          <a:p>
            <a:pPr lvl="0"/>
            <a:r>
              <a:t>1 Haga clic para editar el texto principal</a:t>
            </a:r>
          </a:p>
        </p:txBody>
      </p:sp>
      <p:sp>
        <p:nvSpPr>
          <p:cNvPr id="6" name="Content Placeholder 5">
            <a:extLst>
              <a:ext uri="{FF2B5EF4-FFF2-40B4-BE49-F238E27FC236}">
                <a16:creationId xmlns:a16="http://schemas.microsoft.com/office/drawing/2014/main" id="{C96C439B-CE69-5528-81AC-E7770AD0AF34}"/>
              </a:ext>
            </a:extLst>
          </p:cNvPr>
          <p:cNvSpPr>
            <a:spLocks noGrp="1"/>
          </p:cNvSpPr>
          <p:nvPr>
            <p:ph sz="quarter" idx="14" hasCustomPrompt="1"/>
          </p:nvPr>
        </p:nvSpPr>
        <p:spPr>
          <a:xfrm>
            <a:off x="657225" y="2519364"/>
            <a:ext cx="4765675" cy="721142"/>
          </a:xfrm>
        </p:spPr>
        <p:txBody>
          <a:bodyPr/>
          <a:lstStyle>
            <a:lvl1pPr marL="0" indent="0">
              <a:buNone/>
            </a:lvl1pPr>
          </a:lstStyle>
          <a:p>
            <a:pPr lvl="0"/>
            <a:r>
              <a:t>2 Haga clic para editar el texto principal </a:t>
            </a:r>
          </a:p>
        </p:txBody>
      </p:sp>
      <p:sp>
        <p:nvSpPr>
          <p:cNvPr id="7" name="Content Placeholder 5">
            <a:extLst>
              <a:ext uri="{FF2B5EF4-FFF2-40B4-BE49-F238E27FC236}">
                <a16:creationId xmlns:a16="http://schemas.microsoft.com/office/drawing/2014/main" id="{44C796F9-90B0-5F92-FC7C-AC7BA704A419}"/>
              </a:ext>
            </a:extLst>
          </p:cNvPr>
          <p:cNvSpPr>
            <a:spLocks noGrp="1"/>
          </p:cNvSpPr>
          <p:nvPr>
            <p:ph sz="quarter" idx="15" hasCustomPrompt="1"/>
          </p:nvPr>
        </p:nvSpPr>
        <p:spPr>
          <a:xfrm>
            <a:off x="657225" y="3617495"/>
            <a:ext cx="4765675" cy="721142"/>
          </a:xfrm>
        </p:spPr>
        <p:txBody>
          <a:bodyPr/>
          <a:lstStyle>
            <a:lvl1pPr marL="0" indent="0">
              <a:buNone/>
            </a:lvl1pPr>
          </a:lstStyle>
          <a:p>
            <a:pPr lvl="0"/>
            <a:r>
              <a:t>3 Haga clic para editar el texto principal </a:t>
            </a:r>
          </a:p>
        </p:txBody>
      </p:sp>
      <p:sp>
        <p:nvSpPr>
          <p:cNvPr id="8" name="Content Placeholder 5">
            <a:extLst>
              <a:ext uri="{FF2B5EF4-FFF2-40B4-BE49-F238E27FC236}">
                <a16:creationId xmlns:a16="http://schemas.microsoft.com/office/drawing/2014/main" id="{3DC56A8A-47D1-BA9B-8A77-F78F7B080D29}"/>
              </a:ext>
            </a:extLst>
          </p:cNvPr>
          <p:cNvSpPr>
            <a:spLocks noGrp="1"/>
          </p:cNvSpPr>
          <p:nvPr>
            <p:ph sz="quarter" idx="16" hasCustomPrompt="1"/>
          </p:nvPr>
        </p:nvSpPr>
        <p:spPr>
          <a:xfrm>
            <a:off x="657225" y="4784481"/>
            <a:ext cx="4765675" cy="721142"/>
          </a:xfrm>
        </p:spPr>
        <p:txBody>
          <a:bodyPr/>
          <a:lstStyle>
            <a:lvl1pPr marL="0" indent="0">
              <a:buNone/>
            </a:lvl1pPr>
          </a:lstStyle>
          <a:p>
            <a:pPr lvl="0"/>
            <a:r>
              <a:t>4 Haga clic para editar el texto principal </a:t>
            </a:r>
          </a:p>
        </p:txBody>
      </p:sp>
      <p:sp>
        <p:nvSpPr>
          <p:cNvPr id="9" name="Content Placeholder 5">
            <a:extLst>
              <a:ext uri="{FF2B5EF4-FFF2-40B4-BE49-F238E27FC236}">
                <a16:creationId xmlns:a16="http://schemas.microsoft.com/office/drawing/2014/main" id="{25FCA7A5-5711-2886-6B77-1E8CA0FFE0BE}"/>
              </a:ext>
            </a:extLst>
          </p:cNvPr>
          <p:cNvSpPr>
            <a:spLocks noGrp="1"/>
          </p:cNvSpPr>
          <p:nvPr>
            <p:ph sz="quarter" idx="17" hasCustomPrompt="1"/>
          </p:nvPr>
        </p:nvSpPr>
        <p:spPr>
          <a:xfrm>
            <a:off x="6227762" y="2519364"/>
            <a:ext cx="4765675" cy="721142"/>
          </a:xfrm>
        </p:spPr>
        <p:txBody>
          <a:bodyPr/>
          <a:lstStyle>
            <a:lvl1pPr marL="0" indent="0">
              <a:buNone/>
            </a:lvl1pPr>
          </a:lstStyle>
          <a:p>
            <a:pPr lvl="0"/>
            <a:r>
              <a:t>5 Haga clic para editar el texto principal </a:t>
            </a:r>
          </a:p>
        </p:txBody>
      </p:sp>
      <p:sp>
        <p:nvSpPr>
          <p:cNvPr id="13" name="Content Placeholder 5">
            <a:extLst>
              <a:ext uri="{FF2B5EF4-FFF2-40B4-BE49-F238E27FC236}">
                <a16:creationId xmlns:a16="http://schemas.microsoft.com/office/drawing/2014/main" id="{4650131E-B7E0-E016-DFD7-4D34E4EE3B45}"/>
              </a:ext>
            </a:extLst>
          </p:cNvPr>
          <p:cNvSpPr>
            <a:spLocks noGrp="1"/>
          </p:cNvSpPr>
          <p:nvPr>
            <p:ph sz="quarter" idx="18" hasCustomPrompt="1"/>
          </p:nvPr>
        </p:nvSpPr>
        <p:spPr>
          <a:xfrm>
            <a:off x="6227761" y="3617495"/>
            <a:ext cx="4765675" cy="721142"/>
          </a:xfrm>
        </p:spPr>
        <p:txBody>
          <a:bodyPr/>
          <a:lstStyle>
            <a:lvl1pPr marL="0" indent="0">
              <a:buNone/>
            </a:lvl1pPr>
          </a:lstStyle>
          <a:p>
            <a:pPr lvl="0"/>
            <a:r>
              <a:t>6 Haga clic para editar el texto principal </a:t>
            </a:r>
          </a:p>
        </p:txBody>
      </p:sp>
      <p:sp>
        <p:nvSpPr>
          <p:cNvPr id="14" name="Content Placeholder 5">
            <a:extLst>
              <a:ext uri="{FF2B5EF4-FFF2-40B4-BE49-F238E27FC236}">
                <a16:creationId xmlns:a16="http://schemas.microsoft.com/office/drawing/2014/main" id="{79A8AE10-4242-FD78-4474-77325D21E452}"/>
              </a:ext>
            </a:extLst>
          </p:cNvPr>
          <p:cNvSpPr>
            <a:spLocks noGrp="1"/>
          </p:cNvSpPr>
          <p:nvPr>
            <p:ph sz="quarter" idx="19" hasCustomPrompt="1"/>
          </p:nvPr>
        </p:nvSpPr>
        <p:spPr>
          <a:xfrm>
            <a:off x="6227761" y="4780080"/>
            <a:ext cx="4765675" cy="721142"/>
          </a:xfrm>
        </p:spPr>
        <p:txBody>
          <a:bodyPr/>
          <a:lstStyle>
            <a:lvl1pPr marL="0" indent="0">
              <a:buNone/>
            </a:lvl1pPr>
          </a:lstStyle>
          <a:p>
            <a:pPr lvl="0"/>
            <a:r>
              <a:t>7 Haga clic para editar el texto principal </a:t>
            </a:r>
          </a:p>
        </p:txBody>
      </p:sp>
    </p:spTree>
    <p:custDataLst>
      <p:tags r:id="rId1"/>
    </p:custDataLst>
    <p:extLst>
      <p:ext uri="{BB962C8B-B14F-4D97-AF65-F5344CB8AC3E}">
        <p14:creationId xmlns:p14="http://schemas.microsoft.com/office/powerpoint/2010/main" val="3372225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Content Placeholder 3">
            <a:extLst>
              <a:ext uri="{FF2B5EF4-FFF2-40B4-BE49-F238E27FC236}">
                <a16:creationId xmlns:a16="http://schemas.microsoft.com/office/drawing/2014/main" id="{4DD6D091-5873-D418-8DBD-12B6578F6511}"/>
              </a:ext>
            </a:extLst>
          </p:cNvPr>
          <p:cNvSpPr>
            <a:spLocks noGrp="1"/>
          </p:cNvSpPr>
          <p:nvPr>
            <p:ph sz="quarter" idx="13"/>
          </p:nvPr>
        </p:nvSpPr>
        <p:spPr>
          <a:xfrm>
            <a:off x="1212850" y="1651000"/>
            <a:ext cx="3321050" cy="839788"/>
          </a:xfrm>
        </p:spPr>
        <p:txBody>
          <a:bodyPr>
            <a:normAutofit/>
          </a:bodyPr>
          <a:lstStyle>
            <a:lvl1pPr>
              <a:defRPr sz="2000"/>
            </a:lvl1pPr>
          </a:lstStyle>
          <a:p>
            <a:pPr lvl="0"/>
            <a:r>
              <a:rPr lang="en-US"/>
              <a:t>Click to edit Master </a:t>
            </a:r>
          </a:p>
        </p:txBody>
      </p:sp>
      <p:sp>
        <p:nvSpPr>
          <p:cNvPr id="5" name="Content Placeholder 3">
            <a:extLst>
              <a:ext uri="{FF2B5EF4-FFF2-40B4-BE49-F238E27FC236}">
                <a16:creationId xmlns:a16="http://schemas.microsoft.com/office/drawing/2014/main" id="{5688A820-78F3-10D9-BF85-2E73E2EA2F63}"/>
              </a:ext>
            </a:extLst>
          </p:cNvPr>
          <p:cNvSpPr>
            <a:spLocks noGrp="1"/>
          </p:cNvSpPr>
          <p:nvPr>
            <p:ph sz="quarter" idx="14"/>
          </p:nvPr>
        </p:nvSpPr>
        <p:spPr>
          <a:xfrm>
            <a:off x="1212850" y="3110078"/>
            <a:ext cx="3321050" cy="839788"/>
          </a:xfrm>
        </p:spPr>
        <p:txBody>
          <a:bodyPr>
            <a:normAutofit/>
          </a:bodyPr>
          <a:lstStyle>
            <a:lvl1pPr>
              <a:defRPr sz="2000"/>
            </a:lvl1pPr>
          </a:lstStyle>
          <a:p>
            <a:pPr lvl="0"/>
            <a:r>
              <a:rPr lang="en-US"/>
              <a:t>Click to edit Master </a:t>
            </a:r>
          </a:p>
        </p:txBody>
      </p:sp>
      <p:sp>
        <p:nvSpPr>
          <p:cNvPr id="6" name="Content Placeholder 3">
            <a:extLst>
              <a:ext uri="{FF2B5EF4-FFF2-40B4-BE49-F238E27FC236}">
                <a16:creationId xmlns:a16="http://schemas.microsoft.com/office/drawing/2014/main" id="{D8F43183-120C-30D1-B413-6B2270B76F32}"/>
              </a:ext>
            </a:extLst>
          </p:cNvPr>
          <p:cNvSpPr>
            <a:spLocks noGrp="1"/>
          </p:cNvSpPr>
          <p:nvPr>
            <p:ph sz="quarter" idx="15"/>
          </p:nvPr>
        </p:nvSpPr>
        <p:spPr>
          <a:xfrm>
            <a:off x="1212850" y="4381265"/>
            <a:ext cx="3321050" cy="839788"/>
          </a:xfrm>
        </p:spPr>
        <p:txBody>
          <a:bodyPr>
            <a:normAutofit/>
          </a:bodyPr>
          <a:lstStyle>
            <a:lvl1pPr>
              <a:defRPr sz="2000"/>
            </a:lvl1pPr>
          </a:lstStyle>
          <a:p>
            <a:pPr lvl="0"/>
            <a:r>
              <a:rPr lang="en-US"/>
              <a:t>Click to edit Master </a:t>
            </a:r>
          </a:p>
        </p:txBody>
      </p:sp>
      <p:sp>
        <p:nvSpPr>
          <p:cNvPr id="7" name="Content Placeholder 3">
            <a:extLst>
              <a:ext uri="{FF2B5EF4-FFF2-40B4-BE49-F238E27FC236}">
                <a16:creationId xmlns:a16="http://schemas.microsoft.com/office/drawing/2014/main" id="{BF219343-D22F-4F20-CCC8-E8838CD777EB}"/>
              </a:ext>
            </a:extLst>
          </p:cNvPr>
          <p:cNvSpPr>
            <a:spLocks noGrp="1"/>
          </p:cNvSpPr>
          <p:nvPr>
            <p:ph sz="quarter" idx="16"/>
          </p:nvPr>
        </p:nvSpPr>
        <p:spPr>
          <a:xfrm>
            <a:off x="6492875" y="1651000"/>
            <a:ext cx="3321050" cy="839788"/>
          </a:xfrm>
        </p:spPr>
        <p:txBody>
          <a:bodyPr>
            <a:normAutofit/>
          </a:bodyPr>
          <a:lstStyle>
            <a:lvl1pPr>
              <a:defRPr sz="2000"/>
            </a:lvl1pPr>
          </a:lstStyle>
          <a:p>
            <a:pPr lvl="0"/>
            <a:r>
              <a:rPr lang="en-US"/>
              <a:t>Click to edit Master </a:t>
            </a:r>
          </a:p>
        </p:txBody>
      </p:sp>
      <p:sp>
        <p:nvSpPr>
          <p:cNvPr id="8" name="Content Placeholder 3">
            <a:extLst>
              <a:ext uri="{FF2B5EF4-FFF2-40B4-BE49-F238E27FC236}">
                <a16:creationId xmlns:a16="http://schemas.microsoft.com/office/drawing/2014/main" id="{F3F6C729-BBC8-ACD1-F5C5-ED6063DB8B62}"/>
              </a:ext>
            </a:extLst>
          </p:cNvPr>
          <p:cNvSpPr>
            <a:spLocks noGrp="1"/>
          </p:cNvSpPr>
          <p:nvPr>
            <p:ph sz="quarter" idx="17"/>
          </p:nvPr>
        </p:nvSpPr>
        <p:spPr>
          <a:xfrm>
            <a:off x="6454873" y="2922187"/>
            <a:ext cx="3321050" cy="839788"/>
          </a:xfrm>
        </p:spPr>
        <p:txBody>
          <a:bodyPr>
            <a:normAutofit/>
          </a:bodyPr>
          <a:lstStyle>
            <a:lvl1pPr>
              <a:defRPr sz="2000"/>
            </a:lvl1pPr>
          </a:lstStyle>
          <a:p>
            <a:pPr lvl="0"/>
            <a:r>
              <a:rPr lang="en-US"/>
              <a:t>Click to edit Master </a:t>
            </a:r>
          </a:p>
        </p:txBody>
      </p:sp>
      <p:sp>
        <p:nvSpPr>
          <p:cNvPr id="9" name="Content Placeholder 3">
            <a:extLst>
              <a:ext uri="{FF2B5EF4-FFF2-40B4-BE49-F238E27FC236}">
                <a16:creationId xmlns:a16="http://schemas.microsoft.com/office/drawing/2014/main" id="{0B7C9BD8-7C0E-23C4-2A55-5F942A2BED8B}"/>
              </a:ext>
            </a:extLst>
          </p:cNvPr>
          <p:cNvSpPr>
            <a:spLocks noGrp="1"/>
          </p:cNvSpPr>
          <p:nvPr>
            <p:ph sz="quarter" idx="18"/>
          </p:nvPr>
        </p:nvSpPr>
        <p:spPr>
          <a:xfrm>
            <a:off x="6454873" y="4367212"/>
            <a:ext cx="3321050" cy="839788"/>
          </a:xfrm>
        </p:spPr>
        <p:txBody>
          <a:bodyPr>
            <a:normAutofit/>
          </a:bodyPr>
          <a:lstStyle>
            <a:lvl1pPr>
              <a:defRPr sz="2000"/>
            </a:lvl1pPr>
          </a:lstStyle>
          <a:p>
            <a:pPr lvl="0"/>
            <a:r>
              <a:rPr lang="en-US"/>
              <a:t>Click to edit Master </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5273779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t>Haga clic para el estilo de título</a:t>
            </a:r>
          </a:p>
        </p:txBody>
      </p:sp>
      <p:sp>
        <p:nvSpPr>
          <p:cNvPr id="4" name="Content Placeholder 3">
            <a:extLst>
              <a:ext uri="{FF2B5EF4-FFF2-40B4-BE49-F238E27FC236}">
                <a16:creationId xmlns:a16="http://schemas.microsoft.com/office/drawing/2014/main" id="{44359035-4E68-2AD3-7BC9-1E6933F3EAA6}"/>
              </a:ext>
            </a:extLst>
          </p:cNvPr>
          <p:cNvSpPr>
            <a:spLocks noGrp="1"/>
          </p:cNvSpPr>
          <p:nvPr>
            <p:ph sz="quarter" idx="13"/>
          </p:nvPr>
        </p:nvSpPr>
        <p:spPr>
          <a:xfrm>
            <a:off x="3713163" y="1082675"/>
            <a:ext cx="7147670" cy="952500"/>
          </a:xfrm>
        </p:spPr>
        <p:txBody>
          <a:bodyPr>
            <a:normAutofit/>
          </a:bodyPr>
          <a:lstStyle>
            <a:lvl1pPr>
              <a:defRPr sz="1800"/>
            </a:lvl1pPr>
            <a:lvl2pPr marL="548640" indent="0">
              <a:buNone/>
              <a:defRPr sz="1800"/>
            </a:lvl2pPr>
          </a:lstStyle>
          <a:p>
            <a:pPr lvl="0"/>
            <a:r>
              <a:t>Haga clic para editar estilos de texto principal</a:t>
            </a:r>
          </a:p>
          <a:p>
            <a:pPr lvl="1"/>
            <a:endParaRPr/>
          </a:p>
        </p:txBody>
      </p:sp>
      <p:sp>
        <p:nvSpPr>
          <p:cNvPr id="5" name="Content Placeholder 3">
            <a:extLst>
              <a:ext uri="{FF2B5EF4-FFF2-40B4-BE49-F238E27FC236}">
                <a16:creationId xmlns:a16="http://schemas.microsoft.com/office/drawing/2014/main" id="{3D9C766F-07BD-64CD-88C8-7ECD7CA6F41C}"/>
              </a:ext>
            </a:extLst>
          </p:cNvPr>
          <p:cNvSpPr>
            <a:spLocks noGrp="1"/>
          </p:cNvSpPr>
          <p:nvPr>
            <p:ph sz="quarter" idx="14"/>
          </p:nvPr>
        </p:nvSpPr>
        <p:spPr>
          <a:xfrm>
            <a:off x="366584" y="1576873"/>
            <a:ext cx="2743200" cy="1273175"/>
          </a:xfrm>
        </p:spPr>
        <p:txBody>
          <a:bodyPr>
            <a:normAutofit/>
          </a:bodyPr>
          <a:lstStyle>
            <a:lvl1pPr>
              <a:defRPr sz="1800"/>
            </a:lvl1pPr>
            <a:lvl2pPr marL="548640" indent="0">
              <a:buNone/>
              <a:defRPr sz="1800"/>
            </a:lvl2pPr>
          </a:lstStyle>
          <a:p>
            <a:pPr lvl="0"/>
            <a:r>
              <a:t>Haga clic para editar estilos de texto principal</a:t>
            </a:r>
          </a:p>
          <a:p>
            <a:pPr lvl="1"/>
            <a:endParaRPr/>
          </a:p>
        </p:txBody>
      </p:sp>
      <p:sp>
        <p:nvSpPr>
          <p:cNvPr id="7" name="Content Placeholder 6">
            <a:extLst>
              <a:ext uri="{FF2B5EF4-FFF2-40B4-BE49-F238E27FC236}">
                <a16:creationId xmlns:a16="http://schemas.microsoft.com/office/drawing/2014/main" id="{3D61D6B0-30BD-3537-4E3F-8C669F3CCF9E}"/>
              </a:ext>
            </a:extLst>
          </p:cNvPr>
          <p:cNvSpPr>
            <a:spLocks noGrp="1"/>
          </p:cNvSpPr>
          <p:nvPr>
            <p:ph sz="quarter" idx="15"/>
          </p:nvPr>
        </p:nvSpPr>
        <p:spPr>
          <a:xfrm>
            <a:off x="3713164" y="2378869"/>
            <a:ext cx="7147670" cy="2100262"/>
          </a:xfrm>
        </p:spPr>
        <p:txBody>
          <a:bodyPr/>
          <a:lstStyle>
            <a:lvl1pPr>
              <a:defRPr sz="1800"/>
            </a:lvl1pPr>
            <a:lvl2pPr>
              <a:defRPr sz="1800"/>
            </a:lvl2pPr>
            <a:lvl3pPr>
              <a:defRPr sz="1800"/>
            </a:lvl3pPr>
            <a:lvl4pPr>
              <a:defRPr sz="1800"/>
            </a:lvl4pPr>
            <a:lvl5pPr>
              <a:defRPr sz="1800"/>
            </a:lvl5pPr>
          </a:lstStyle>
          <a:p>
            <a:pPr lvl="0"/>
            <a:r>
              <a:t>Haga clic para editar estilos de texto principal</a:t>
            </a:r>
          </a:p>
          <a:p>
            <a:pPr lvl="1"/>
            <a:r>
              <a:t>Segundo nivel</a:t>
            </a:r>
          </a:p>
          <a:p>
            <a:pPr lvl="2"/>
            <a:r>
              <a:t>Tercer nivel</a:t>
            </a:r>
          </a:p>
          <a:p>
            <a:pPr lvl="3"/>
            <a:r>
              <a:t>Cuarto nivel</a:t>
            </a:r>
          </a:p>
          <a:p>
            <a:pPr lvl="4"/>
            <a:r>
              <a:t>Quinto nivel</a:t>
            </a:r>
          </a:p>
        </p:txBody>
      </p:sp>
      <p:sp>
        <p:nvSpPr>
          <p:cNvPr id="9" name="Text Placeholder 8">
            <a:extLst>
              <a:ext uri="{FF2B5EF4-FFF2-40B4-BE49-F238E27FC236}">
                <a16:creationId xmlns:a16="http://schemas.microsoft.com/office/drawing/2014/main" id="{DDFE9AEC-0AEA-B791-34D0-D69236096F5E}"/>
              </a:ext>
            </a:extLst>
          </p:cNvPr>
          <p:cNvSpPr>
            <a:spLocks noGrp="1"/>
          </p:cNvSpPr>
          <p:nvPr>
            <p:ph type="body" sz="quarter" idx="16"/>
          </p:nvPr>
        </p:nvSpPr>
        <p:spPr>
          <a:xfrm>
            <a:off x="0" y="4822825"/>
            <a:ext cx="2986088" cy="617538"/>
          </a:xfrm>
        </p:spPr>
        <p:txBody>
          <a:bodyPr/>
          <a:lstStyle>
            <a:lvl1pPr>
              <a:defRPr sz="1800"/>
            </a:lvl1pPr>
          </a:lstStyle>
          <a:p>
            <a:pPr lvl="0"/>
            <a:r>
              <a:t>Haga clic para editar el texto principal</a:t>
            </a:r>
          </a:p>
        </p:txBody>
      </p:sp>
      <p:sp>
        <p:nvSpPr>
          <p:cNvPr id="14" name="Text Placeholder 13">
            <a:extLst>
              <a:ext uri="{FF2B5EF4-FFF2-40B4-BE49-F238E27FC236}">
                <a16:creationId xmlns:a16="http://schemas.microsoft.com/office/drawing/2014/main" id="{16BD6273-2589-3F4E-3303-B2C567979B18}"/>
              </a:ext>
            </a:extLst>
          </p:cNvPr>
          <p:cNvSpPr>
            <a:spLocks noGrp="1"/>
          </p:cNvSpPr>
          <p:nvPr>
            <p:ph type="body" sz="quarter" idx="17"/>
          </p:nvPr>
        </p:nvSpPr>
        <p:spPr>
          <a:xfrm>
            <a:off x="838200" y="5840413"/>
            <a:ext cx="10515600" cy="457200"/>
          </a:xfrm>
        </p:spPr>
        <p:txBody>
          <a:bodyPr/>
          <a:lstStyle>
            <a:lvl1pPr>
              <a:defRPr sz="1800"/>
            </a:lvl1pPr>
          </a:lstStyle>
          <a:p>
            <a:pPr lvl="0"/>
            <a:r>
              <a:t>Haga clic para editar estilos de texto principal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a:p>
        </p:txBody>
      </p:sp>
    </p:spTree>
    <p:custDataLst>
      <p:tags r:id="rId1"/>
    </p:custDataLst>
    <p:extLst>
      <p:ext uri="{BB962C8B-B14F-4D97-AF65-F5344CB8AC3E}">
        <p14:creationId xmlns:p14="http://schemas.microsoft.com/office/powerpoint/2010/main" val="1613339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a:t>Click to title style</a:t>
            </a:r>
          </a:p>
        </p:txBody>
      </p:sp>
      <p:sp>
        <p:nvSpPr>
          <p:cNvPr id="4" name="Content Placeholder 3">
            <a:extLst>
              <a:ext uri="{FF2B5EF4-FFF2-40B4-BE49-F238E27FC236}">
                <a16:creationId xmlns:a16="http://schemas.microsoft.com/office/drawing/2014/main" id="{BDC3F7AC-A6A8-4A38-AF2D-973E3F131404}"/>
              </a:ext>
            </a:extLst>
          </p:cNvPr>
          <p:cNvSpPr>
            <a:spLocks noGrp="1"/>
          </p:cNvSpPr>
          <p:nvPr>
            <p:ph sz="quarter" idx="13"/>
          </p:nvPr>
        </p:nvSpPr>
        <p:spPr>
          <a:xfrm>
            <a:off x="1022350" y="1312863"/>
            <a:ext cx="10331450" cy="360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361161A3-35F0-4BB0-9EFA-72A3491BA64E}"/>
              </a:ext>
            </a:extLst>
          </p:cNvPr>
          <p:cNvSpPr>
            <a:spLocks noGrp="1"/>
          </p:cNvSpPr>
          <p:nvPr>
            <p:ph sz="quarter" idx="14"/>
          </p:nvPr>
        </p:nvSpPr>
        <p:spPr>
          <a:xfrm>
            <a:off x="838200" y="5033963"/>
            <a:ext cx="10736263" cy="1173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lang="en-US"/>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lang="en-US"/>
          </a:p>
        </p:txBody>
      </p:sp>
    </p:spTree>
    <p:custDataLst>
      <p:tags r:id="rId1"/>
    </p:custDataLst>
    <p:extLst>
      <p:ext uri="{BB962C8B-B14F-4D97-AF65-F5344CB8AC3E}">
        <p14:creationId xmlns:p14="http://schemas.microsoft.com/office/powerpoint/2010/main" val="13380965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23405"/>
          </a:xfrm>
        </p:spPr>
        <p:txBody>
          <a:bodyPr>
            <a:normAutofit/>
          </a:bodyPr>
          <a:lstStyle>
            <a:lvl1pPr algn="ctr">
              <a:defRPr sz="30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8">
            <a:extLst>
              <a:ext uri="{FF2B5EF4-FFF2-40B4-BE49-F238E27FC236}">
                <a16:creationId xmlns:a16="http://schemas.microsoft.com/office/drawing/2014/main" id="{568FD052-246C-9A96-E435-F65B95BC1CEA}"/>
              </a:ext>
            </a:extLst>
          </p:cNvPr>
          <p:cNvSpPr>
            <a:spLocks noGrp="1"/>
          </p:cNvSpPr>
          <p:nvPr>
            <p:ph sz="quarter" idx="13"/>
          </p:nvPr>
        </p:nvSpPr>
        <p:spPr>
          <a:xfrm>
            <a:off x="1554480" y="1708331"/>
            <a:ext cx="9799320" cy="307227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950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t>Haga clic para el estilo de título</a:t>
            </a:r>
          </a:p>
        </p:txBody>
      </p:sp>
      <p:sp>
        <p:nvSpPr>
          <p:cNvPr id="4" name="Text Placeholder 3">
            <a:extLst>
              <a:ext uri="{FF2B5EF4-FFF2-40B4-BE49-F238E27FC236}">
                <a16:creationId xmlns:a16="http://schemas.microsoft.com/office/drawing/2014/main" id="{C5E10F15-0A52-40A9-BF22-43CBB417182B}"/>
              </a:ext>
            </a:extLst>
          </p:cNvPr>
          <p:cNvSpPr>
            <a:spLocks noGrp="1"/>
          </p:cNvSpPr>
          <p:nvPr>
            <p:ph type="body" sz="quarter" idx="13"/>
          </p:nvPr>
        </p:nvSpPr>
        <p:spPr>
          <a:xfrm>
            <a:off x="623888" y="1646238"/>
            <a:ext cx="5292725" cy="4592637"/>
          </a:xfrm>
        </p:spPr>
        <p:txBody>
          <a:bodyPr/>
          <a:lstStyle/>
          <a:p>
            <a:pPr lvl="0"/>
            <a:r>
              <a:t>Editar estilos de texto principal</a:t>
            </a:r>
          </a:p>
          <a:p>
            <a:pPr lvl="1"/>
            <a:r>
              <a:t>Segundo nivel</a:t>
            </a:r>
          </a:p>
          <a:p>
            <a:pPr lvl="2"/>
            <a:r>
              <a:t>Tercer nivel</a:t>
            </a:r>
          </a:p>
          <a:p>
            <a:pPr lvl="3"/>
            <a:r>
              <a:t>Cuarto nivel</a:t>
            </a:r>
          </a:p>
          <a:p>
            <a:pPr lvl="4"/>
            <a:r>
              <a:t>Quinto nivel</a:t>
            </a:r>
          </a:p>
        </p:txBody>
      </p:sp>
      <p:sp>
        <p:nvSpPr>
          <p:cNvPr id="8" name="Text Placeholder 3">
            <a:extLst>
              <a:ext uri="{FF2B5EF4-FFF2-40B4-BE49-F238E27FC236}">
                <a16:creationId xmlns:a16="http://schemas.microsoft.com/office/drawing/2014/main" id="{29924197-AEA9-4B22-BBEA-05B6DBF53759}"/>
              </a:ext>
            </a:extLst>
          </p:cNvPr>
          <p:cNvSpPr>
            <a:spLocks noGrp="1"/>
          </p:cNvSpPr>
          <p:nvPr>
            <p:ph type="body" sz="quarter" idx="14"/>
          </p:nvPr>
        </p:nvSpPr>
        <p:spPr>
          <a:xfrm>
            <a:off x="6124689" y="1646237"/>
            <a:ext cx="5292725" cy="4592637"/>
          </a:xfrm>
        </p:spPr>
        <p:txBody>
          <a:bodyPr/>
          <a:lstStyle/>
          <a:p>
            <a:pPr lvl="0"/>
            <a:r>
              <a:t>Editar estilos de texto principal</a:t>
            </a:r>
          </a:p>
          <a:p>
            <a:pPr lvl="1"/>
            <a:r>
              <a:t>Segundo nivel</a:t>
            </a:r>
          </a:p>
          <a:p>
            <a:pPr lvl="2"/>
            <a:r>
              <a:t>Tercer nivel</a:t>
            </a:r>
          </a:p>
          <a:p>
            <a:pPr lvl="3"/>
            <a:r>
              <a:t>Cuarto nivel</a:t>
            </a:r>
          </a:p>
          <a:p>
            <a:pPr lvl="4"/>
            <a:r>
              <a:t>Quinto nivel</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endParaRP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endParaRPr/>
          </a:p>
        </p:txBody>
      </p:sp>
    </p:spTree>
    <p:custDataLst>
      <p:tags r:id="rId1"/>
    </p:custDataLst>
    <p:extLst>
      <p:ext uri="{BB962C8B-B14F-4D97-AF65-F5344CB8AC3E}">
        <p14:creationId xmlns:p14="http://schemas.microsoft.com/office/powerpoint/2010/main" val="237375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Knowledge Check">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a:t>Countdown timer: </a:t>
            </a:r>
            <a:r>
              <a:rPr lang="en-US" sz="240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AC7925C-BB69-4D0C-95D7-A99C181B8B85}"/>
              </a:ext>
            </a:extLst>
          </p:cNvPr>
          <p:cNvSpPr txBox="1"/>
          <p:nvPr/>
        </p:nvSpPr>
        <p:spPr>
          <a:xfrm>
            <a:off x="1767642" y="4781614"/>
            <a:ext cx="8656715" cy="461665"/>
          </a:xfrm>
          <a:prstGeom prst="rect">
            <a:avLst/>
          </a:prstGeom>
          <a:noFill/>
        </p:spPr>
        <p:txBody>
          <a:bodyPr wrap="square" rtlCol="0">
            <a:spAutoFit/>
          </a:bodyPr>
          <a:lstStyle/>
          <a:p>
            <a:r>
              <a:rPr lang="en-US" sz="2400" b="1">
                <a:solidFill>
                  <a:srgbClr val="00529B"/>
                </a:solidFill>
              </a:rPr>
              <a:t>Countdown timer: </a:t>
            </a:r>
            <a:r>
              <a:rPr lang="en-US" sz="240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3922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2" y="1143000"/>
            <a:ext cx="9837234" cy="5021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endParaRPr lang="en-US"/>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endParaRPr lang="en-US"/>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838200" y="222621"/>
            <a:ext cx="10515600" cy="1325563"/>
          </a:xfrm>
          <a:prstGeom prst="rect">
            <a:avLst/>
          </a:prstGeom>
        </p:spPr>
        <p:txBody>
          <a:bodyPr/>
          <a:lstStyle/>
          <a:p>
            <a:r>
              <a:rPr lang="en-US"/>
              <a:t>Click to edit Master title style</a:t>
            </a:r>
          </a:p>
        </p:txBody>
      </p:sp>
    </p:spTree>
    <p:custDataLst>
      <p:tags r:id="rId1"/>
    </p:custDataLst>
    <p:extLst>
      <p:ext uri="{BB962C8B-B14F-4D97-AF65-F5344CB8AC3E}">
        <p14:creationId xmlns:p14="http://schemas.microsoft.com/office/powerpoint/2010/main" val="173911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p>
            <a:r>
              <a:t>Haga clic para editar el título</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endParaRP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endParaRP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a:normAutofit/>
          </a:bodyPr>
          <a:lstStyle>
            <a:lvl1pPr>
              <a:spcAft>
                <a:spcPts val="1200"/>
              </a:spcAft>
            </a:lvl1pPr>
            <a:lvl2pPr>
              <a:spcAft>
                <a:spcPts val="1200"/>
              </a:spcAft>
            </a:lvl2pPr>
            <a:lvl3pPr>
              <a:spcAft>
                <a:spcPts val="1200"/>
              </a:spcAft>
            </a:lvl3pPr>
            <a:lvl4pPr>
              <a:spcAft>
                <a:spcPts val="1200"/>
              </a:spcAft>
            </a:lvl4pPr>
          </a:lstStyle>
          <a:p>
            <a:pPr lvl="0"/>
            <a:r>
              <a:t>Haga clic para agregar texto</a:t>
            </a:r>
          </a:p>
          <a:p>
            <a:pPr lvl="1"/>
            <a:r>
              <a:t>Segundo nivel</a:t>
            </a:r>
          </a:p>
          <a:p>
            <a:pPr lvl="2"/>
            <a:r>
              <a:t>Tercer nivel</a:t>
            </a:r>
          </a:p>
          <a:p>
            <a:pPr lvl="3"/>
            <a:r>
              <a:t>Cuarto nivel</a:t>
            </a:r>
          </a:p>
        </p:txBody>
      </p:sp>
    </p:spTree>
    <p:custDataLst>
      <p:tags r:id="rId1"/>
    </p:custDataLst>
    <p:extLst>
      <p:ext uri="{BB962C8B-B14F-4D97-AF65-F5344CB8AC3E}">
        <p14:creationId xmlns:p14="http://schemas.microsoft.com/office/powerpoint/2010/main" val="8600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0"/>
            <a:ext cx="10515600" cy="929286"/>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t>Haga clic para agregar título</a:t>
            </a:r>
          </a:p>
        </p:txBody>
      </p:sp>
    </p:spTree>
    <p:custDataLst>
      <p:tags r:id="rId1"/>
    </p:custDataLst>
    <p:extLst>
      <p:ext uri="{BB962C8B-B14F-4D97-AF65-F5344CB8AC3E}">
        <p14:creationId xmlns:p14="http://schemas.microsoft.com/office/powerpoint/2010/main" val="27271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9" Type="http://schemas.openxmlformats.org/officeDocument/2006/relationships/slideLayout" Target="../slideLayouts/slideLayout47.xml"/><Relationship Id="rId21" Type="http://schemas.openxmlformats.org/officeDocument/2006/relationships/slideLayout" Target="../slideLayouts/slideLayout29.xml"/><Relationship Id="rId34" Type="http://schemas.openxmlformats.org/officeDocument/2006/relationships/slideLayout" Target="../slideLayouts/slideLayout42.xml"/><Relationship Id="rId42" Type="http://schemas.openxmlformats.org/officeDocument/2006/relationships/slideLayout" Target="../slideLayouts/slideLayout50.xml"/><Relationship Id="rId47" Type="http://schemas.openxmlformats.org/officeDocument/2006/relationships/slideLayout" Target="../slideLayouts/slideLayout55.xml"/><Relationship Id="rId50" Type="http://schemas.openxmlformats.org/officeDocument/2006/relationships/slideLayout" Target="../slideLayouts/slideLayout58.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9" Type="http://schemas.openxmlformats.org/officeDocument/2006/relationships/slideLayout" Target="../slideLayouts/slideLayout37.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32" Type="http://schemas.openxmlformats.org/officeDocument/2006/relationships/slideLayout" Target="../slideLayouts/slideLayout40.xml"/><Relationship Id="rId37" Type="http://schemas.openxmlformats.org/officeDocument/2006/relationships/slideLayout" Target="../slideLayouts/slideLayout45.xml"/><Relationship Id="rId40" Type="http://schemas.openxmlformats.org/officeDocument/2006/relationships/slideLayout" Target="../slideLayouts/slideLayout48.xml"/><Relationship Id="rId45" Type="http://schemas.openxmlformats.org/officeDocument/2006/relationships/slideLayout" Target="../slideLayouts/slideLayout53.xml"/><Relationship Id="rId53" Type="http://schemas.openxmlformats.org/officeDocument/2006/relationships/image" Target="../media/image4.jpeg"/><Relationship Id="rId5" Type="http://schemas.openxmlformats.org/officeDocument/2006/relationships/slideLayout" Target="../slideLayouts/slideLayout13.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31" Type="http://schemas.openxmlformats.org/officeDocument/2006/relationships/slideLayout" Target="../slideLayouts/slideLayout39.xml"/><Relationship Id="rId44" Type="http://schemas.openxmlformats.org/officeDocument/2006/relationships/slideLayout" Target="../slideLayouts/slideLayout52.xml"/><Relationship Id="rId52" Type="http://schemas.openxmlformats.org/officeDocument/2006/relationships/tags" Target="../tags/tag10.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slideLayout" Target="../slideLayouts/slideLayout35.xml"/><Relationship Id="rId30" Type="http://schemas.openxmlformats.org/officeDocument/2006/relationships/slideLayout" Target="../slideLayouts/slideLayout38.xml"/><Relationship Id="rId35" Type="http://schemas.openxmlformats.org/officeDocument/2006/relationships/slideLayout" Target="../slideLayouts/slideLayout43.xml"/><Relationship Id="rId43" Type="http://schemas.openxmlformats.org/officeDocument/2006/relationships/slideLayout" Target="../slideLayouts/slideLayout51.xml"/><Relationship Id="rId48" Type="http://schemas.openxmlformats.org/officeDocument/2006/relationships/slideLayout" Target="../slideLayouts/slideLayout56.xml"/><Relationship Id="rId8" Type="http://schemas.openxmlformats.org/officeDocument/2006/relationships/slideLayout" Target="../slideLayouts/slideLayout16.xml"/><Relationship Id="rId51" Type="http://schemas.openxmlformats.org/officeDocument/2006/relationships/theme" Target="../theme/theme2.xml"/><Relationship Id="rId3" Type="http://schemas.openxmlformats.org/officeDocument/2006/relationships/slideLayout" Target="../slideLayouts/slideLayout11.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33" Type="http://schemas.openxmlformats.org/officeDocument/2006/relationships/slideLayout" Target="../slideLayouts/slideLayout41.xml"/><Relationship Id="rId38" Type="http://schemas.openxmlformats.org/officeDocument/2006/relationships/slideLayout" Target="../slideLayouts/slideLayout46.xml"/><Relationship Id="rId46" Type="http://schemas.openxmlformats.org/officeDocument/2006/relationships/slideLayout" Target="../slideLayouts/slideLayout54.xml"/><Relationship Id="rId20" Type="http://schemas.openxmlformats.org/officeDocument/2006/relationships/slideLayout" Target="../slideLayouts/slideLayout28.xml"/><Relationship Id="rId41" Type="http://schemas.openxmlformats.org/officeDocument/2006/relationships/slideLayout" Target="../slideLayouts/slideLayout49.xml"/><Relationship Id="rId1" Type="http://schemas.openxmlformats.org/officeDocument/2006/relationships/slideLayout" Target="../slideLayouts/slideLayout9.xml"/><Relationship Id="rId6" Type="http://schemas.openxmlformats.org/officeDocument/2006/relationships/slideLayout" Target="../slideLayouts/slideLayout14.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slideLayout" Target="../slideLayouts/slideLayout36.xml"/><Relationship Id="rId36" Type="http://schemas.openxmlformats.org/officeDocument/2006/relationships/slideLayout" Target="../slideLayouts/slideLayout44.xml"/><Relationship Id="rId4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a:normAutofit/>
          </a:bodyPr>
          <a:lstStyle/>
          <a:p>
            <a:pPr lvl="0"/>
            <a:r>
              <a:t>Haga clic para agregar texto</a:t>
            </a:r>
          </a:p>
          <a:p>
            <a:pPr lvl="1"/>
            <a:r>
              <a:t>Segundo nivel</a:t>
            </a:r>
          </a:p>
          <a:p>
            <a:pPr lvl="2"/>
            <a:r>
              <a:t>Tercer nivel</a:t>
            </a:r>
          </a:p>
          <a:p>
            <a:pPr lvl="3"/>
            <a:r>
              <a:t>Cuarto nivel</a:t>
            </a:r>
          </a:p>
          <a:p>
            <a:pPr lvl="4"/>
            <a:r>
              <a:t>Quinto nivel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57948"/>
            <a:ext cx="2743200" cy="365125"/>
          </a:xfrm>
          <a:prstGeom prst="rect">
            <a:avLst/>
          </a:prstGeom>
        </p:spPr>
        <p:txBody>
          <a:bodyPr vert="horz" lIns="91440" tIns="45720" rIns="91440" bIns="45720" anchor="ctr"/>
          <a:lstStyle>
            <a:lvl1pPr algn="l">
              <a:defRPr sz="1200">
                <a:solidFill>
                  <a:srgbClr val="00539A"/>
                </a:solidFill>
                <a:latin typeface="Arial" panose="020B0604020202020204" pitchFamily="34" charset="0"/>
                <a:cs typeface="Arial" panose="020B0604020202020204" pitchFamily="34" charset="0"/>
              </a:defRPr>
            </a:lvl1pPr>
          </a:lstStyle>
          <a:p>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57948"/>
            <a:ext cx="4114800" cy="365125"/>
          </a:xfrm>
          <a:prstGeom prst="rect">
            <a:avLst/>
          </a:prstGeom>
        </p:spPr>
        <p:txBody>
          <a:bodyPr vert="horz" lIns="91440" tIns="45720" rIns="91440" bIns="45720" anchor="ctr"/>
          <a:lstStyle>
            <a:lvl1pPr algn="ctr">
              <a:defRPr sz="1200">
                <a:solidFill>
                  <a:srgbClr val="00539A"/>
                </a:solidFill>
                <a:latin typeface="Arial" panose="020B0604020202020204" pitchFamily="34" charset="0"/>
                <a:cs typeface="Arial" panose="020B0604020202020204" pitchFamily="34" charset="0"/>
              </a:defRPr>
            </a:lvl1pPr>
          </a:lstStyle>
          <a:p>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57948"/>
            <a:ext cx="2743200" cy="365125"/>
          </a:xfrm>
          <a:prstGeom prst="rect">
            <a:avLst/>
          </a:prstGeom>
        </p:spPr>
        <p:txBody>
          <a:bodyPr vert="horz" lIns="91440" tIns="45720" rIns="91440" bIns="45720" anchor="ctr"/>
          <a:lstStyle>
            <a:lvl1pPr algn="r">
              <a:defRPr sz="1200">
                <a:solidFill>
                  <a:srgbClr val="00539A"/>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838200" y="273134"/>
            <a:ext cx="10515600" cy="929286"/>
          </a:xfrm>
          <a:prstGeom prst="rect">
            <a:avLst/>
          </a:prstGeom>
        </p:spPr>
        <p:txBody>
          <a:bodyPr vert="horz" lIns="91440" tIns="45720" rIns="91440" bIns="45720" anchor="t">
            <a:normAutofit/>
          </a:bodyPr>
          <a:lstStyle/>
          <a:p>
            <a:r>
              <a:t>Haga clic para agregar encabezado</a:t>
            </a:r>
          </a:p>
        </p:txBody>
      </p:sp>
    </p:spTree>
    <p:extLst>
      <p:ext uri="{BB962C8B-B14F-4D97-AF65-F5344CB8AC3E}">
        <p14:creationId xmlns:p14="http://schemas.microsoft.com/office/powerpoint/2010/main" val="3274995566"/>
      </p:ext>
    </p:extLst>
  </p:cSld>
  <p:clrMap bg1="lt1" tx1="dk1" bg2="lt2" tx2="dk2" accent1="accent1" accent2="accent2" accent3="accent3" accent4="accent4" accent5="accent5" accent6="accent6" hlink="hlink" folHlink="folHlink"/>
  <p:sldLayoutIdLst>
    <p:sldLayoutId id="2147483723" r:id="rId1"/>
    <p:sldLayoutId id="2147483744" r:id="rId2"/>
    <p:sldLayoutId id="2147483747" r:id="rId3"/>
    <p:sldLayoutId id="2147483748" r:id="rId4"/>
    <p:sldLayoutId id="2147483756" r:id="rId5"/>
    <p:sldLayoutId id="2147483750" r:id="rId6"/>
    <p:sldLayoutId id="2147483755" r:id="rId7"/>
    <p:sldLayoutId id="2147483795" r:id="rId8"/>
  </p:sldLayoutIdLst>
  <p:hf hdr="0" ftr="0" dt="0"/>
  <p:txStyles>
    <p:titleStyle>
      <a:lvl1pPr algn="ctr" defTabSz="914400" rtl="0" eaLnBrk="1" latinLnBrk="0" hangingPunct="1">
        <a:lnSpc>
          <a:spcPct val="90000"/>
        </a:lnSpc>
        <a:spcBef>
          <a:spcPct val="0"/>
        </a:spcBef>
        <a:buNone/>
        <a:defRPr sz="28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a:normAutofit/>
          </a:bodyPr>
          <a:lstStyle/>
          <a:p>
            <a:pPr lvl="0"/>
            <a:r>
              <a:t>Haga clic para agregar texto</a:t>
            </a:r>
          </a:p>
          <a:p>
            <a:pPr lvl="1"/>
            <a:r>
              <a:t>Segundo nivel</a:t>
            </a:r>
          </a:p>
          <a:p>
            <a:pPr lvl="2"/>
            <a:r>
              <a:t>Tercer nivel</a:t>
            </a:r>
          </a:p>
          <a:p>
            <a:pPr lvl="3"/>
            <a:r>
              <a:t>Cuarto nivel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anchor="ctr"/>
          <a:lstStyle>
            <a:lvl1pPr algn="l">
              <a:defRPr sz="1200">
                <a:solidFill>
                  <a:srgbClr val="8FAADC"/>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pPr>
            <a:endParaRPr kumimoji="0" sz="1200" b="0" i="0" u="none" strike="noStrike" kern="1200" cap="none" spc="0" normalizeH="0" baseline="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anchor="ctr"/>
          <a:lstStyle>
            <a:lvl1pPr algn="ctr">
              <a:defRPr sz="1200">
                <a:solidFill>
                  <a:srgbClr val="8FAADC"/>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sz="1200" b="0" i="0" u="none" strike="noStrike" kern="1200" cap="none" spc="0" normalizeH="0" baseline="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anchor="ctr"/>
          <a:lstStyle>
            <a:lvl1pPr algn="r">
              <a:defRPr sz="1200">
                <a:solidFill>
                  <a:srgbClr val="8FAADC"/>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pPr>
              <a:t>‹#›</a:t>
            </a:fld>
            <a:endParaRPr kumimoji="0" sz="1200" b="0" i="0" u="none" strike="noStrike" kern="1200" cap="none" spc="0" normalizeH="0" baseline="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anchor="ctr">
            <a:normAutofit/>
          </a:bodyPr>
          <a:lstStyle/>
          <a:p>
            <a:r>
              <a:t>Haga clic para editar el título</a:t>
            </a:r>
          </a:p>
        </p:txBody>
      </p:sp>
    </p:spTree>
    <p:custDataLst>
      <p:tags r:id="rId52"/>
    </p:custDataLst>
    <p:extLst>
      <p:ext uri="{BB962C8B-B14F-4D97-AF65-F5344CB8AC3E}">
        <p14:creationId xmlns:p14="http://schemas.microsoft.com/office/powerpoint/2010/main" val="139701284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99" r:id="rId32"/>
    <p:sldLayoutId id="2147483800" r:id="rId33"/>
    <p:sldLayoutId id="2147483802" r:id="rId34"/>
    <p:sldLayoutId id="2147483803" r:id="rId35"/>
    <p:sldLayoutId id="2147483801" r:id="rId36"/>
    <p:sldLayoutId id="2147483791" r:id="rId37"/>
    <p:sldLayoutId id="2147483793" r:id="rId38"/>
    <p:sldLayoutId id="2147483796" r:id="rId39"/>
    <p:sldLayoutId id="2147483789" r:id="rId40"/>
    <p:sldLayoutId id="2147483809" r:id="rId41"/>
    <p:sldLayoutId id="2147483808" r:id="rId42"/>
    <p:sldLayoutId id="2147483807" r:id="rId43"/>
    <p:sldLayoutId id="2147483806" r:id="rId44"/>
    <p:sldLayoutId id="2147483804" r:id="rId45"/>
    <p:sldLayoutId id="2147483798" r:id="rId46"/>
    <p:sldLayoutId id="2147483797" r:id="rId47"/>
    <p:sldLayoutId id="2147483792" r:id="rId48"/>
    <p:sldLayoutId id="2147483805" r:id="rId49"/>
    <p:sldLayoutId id="2147483790" r:id="rId50"/>
  </p:sldLayoutIdLst>
  <p:hf hdr="0" ftr="0" dt="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6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tags" Target="../tags/tag6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xml"/><Relationship Id="rId1" Type="http://schemas.openxmlformats.org/officeDocument/2006/relationships/tags" Target="../tags/tag7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6.xml"/><Relationship Id="rId1" Type="http://schemas.openxmlformats.org/officeDocument/2006/relationships/tags" Target="../tags/tag71.xml"/><Relationship Id="rId6" Type="http://schemas.openxmlformats.org/officeDocument/2006/relationships/image" Target="../media/image35.png"/><Relationship Id="rId5" Type="http://schemas.openxmlformats.org/officeDocument/2006/relationships/hyperlink" Target="https://www.ssa.gov/"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5.xml"/><Relationship Id="rId1" Type="http://schemas.openxmlformats.org/officeDocument/2006/relationships/tags" Target="../tags/tag72.xml"/><Relationship Id="rId5" Type="http://schemas.openxmlformats.org/officeDocument/2006/relationships/image" Target="../media/image43.png"/><Relationship Id="rId4" Type="http://schemas.openxmlformats.org/officeDocument/2006/relationships/hyperlink" Target="https://www.medicare.gov/account/login/"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6.xml"/><Relationship Id="rId1" Type="http://schemas.openxmlformats.org/officeDocument/2006/relationships/tags" Target="../tags/tag7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4.xml"/><Relationship Id="rId1" Type="http://schemas.openxmlformats.org/officeDocument/2006/relationships/tags" Target="../tags/tag7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5.xml"/><Relationship Id="rId1" Type="http://schemas.openxmlformats.org/officeDocument/2006/relationships/tags" Target="../tags/tag75.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2.xml"/><Relationship Id="rId1" Type="http://schemas.openxmlformats.org/officeDocument/2006/relationships/tags" Target="../tags/tag76.xml"/><Relationship Id="rId5" Type="http://schemas.openxmlformats.org/officeDocument/2006/relationships/image" Target="../media/image48.sv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2.xml"/><Relationship Id="rId1" Type="http://schemas.openxmlformats.org/officeDocument/2006/relationships/tags" Target="../tags/tag7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57.svg"/><Relationship Id="rId5" Type="http://schemas.openxmlformats.org/officeDocument/2006/relationships/image" Target="../media/image56.svg"/><Relationship Id="rId4"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7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81.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8.xml"/><Relationship Id="rId1" Type="http://schemas.openxmlformats.org/officeDocument/2006/relationships/tags" Target="../tags/tag82.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8.xml"/><Relationship Id="rId1" Type="http://schemas.openxmlformats.org/officeDocument/2006/relationships/tags" Target="../tags/tag83.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5.xml"/><Relationship Id="rId1" Type="http://schemas.openxmlformats.org/officeDocument/2006/relationships/tags" Target="../tags/tag84.xml"/><Relationship Id="rId4" Type="http://schemas.openxmlformats.org/officeDocument/2006/relationships/image" Target="../media/image61.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8.xml"/><Relationship Id="rId1" Type="http://schemas.openxmlformats.org/officeDocument/2006/relationships/tags" Target="../tags/tag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4.xml"/><Relationship Id="rId1" Type="http://schemas.openxmlformats.org/officeDocument/2006/relationships/tags" Target="../tags/tag85.xml"/><Relationship Id="rId6" Type="http://schemas.openxmlformats.org/officeDocument/2006/relationships/image" Target="../media/image64.svg"/><Relationship Id="rId5" Type="http://schemas.openxmlformats.org/officeDocument/2006/relationships/image" Target="../media/image63.svg"/><Relationship Id="rId4" Type="http://schemas.openxmlformats.org/officeDocument/2006/relationships/image" Target="../media/image62.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xml"/><Relationship Id="rId1" Type="http://schemas.openxmlformats.org/officeDocument/2006/relationships/tags" Target="../tags/tag86.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6.xml"/><Relationship Id="rId1" Type="http://schemas.openxmlformats.org/officeDocument/2006/relationships/tags" Target="../tags/tag8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6.xml"/><Relationship Id="rId1" Type="http://schemas.openxmlformats.org/officeDocument/2006/relationships/tags" Target="../tags/tag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8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9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64.xml"/></Relationships>
</file>

<file path=ppt/slides/_rels/slide4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notesSlide" Target="../notesSlides/notesSlide40.xml"/><Relationship Id="rId7" Type="http://schemas.openxmlformats.org/officeDocument/2006/relationships/image" Target="../media/image68.png"/><Relationship Id="rId2" Type="http://schemas.openxmlformats.org/officeDocument/2006/relationships/slideLayout" Target="../slideLayouts/slideLayout41.xml"/><Relationship Id="rId1" Type="http://schemas.openxmlformats.org/officeDocument/2006/relationships/tags" Target="../tags/tag91.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sv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1.xml"/><Relationship Id="rId1" Type="http://schemas.openxmlformats.org/officeDocument/2006/relationships/tags" Target="../tags/tag9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xml"/><Relationship Id="rId1" Type="http://schemas.openxmlformats.org/officeDocument/2006/relationships/tags" Target="../tags/tag9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5.xml"/><Relationship Id="rId1" Type="http://schemas.openxmlformats.org/officeDocument/2006/relationships/tags" Target="../tags/tag94.xml"/><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8.xml"/><Relationship Id="rId1" Type="http://schemas.openxmlformats.org/officeDocument/2006/relationships/tags" Target="../tags/tag9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5.xml"/><Relationship Id="rId1" Type="http://schemas.openxmlformats.org/officeDocument/2006/relationships/tags" Target="../tags/tag96.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0.xml"/><Relationship Id="rId1" Type="http://schemas.openxmlformats.org/officeDocument/2006/relationships/tags" Target="../tags/tag97.xml"/></Relationships>
</file>

<file path=ppt/slides/_rels/slide47.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notesSlide" Target="../notesSlides/notesSlide47.xml"/><Relationship Id="rId7" Type="http://schemas.openxmlformats.org/officeDocument/2006/relationships/image" Target="../media/image75.svg"/><Relationship Id="rId2" Type="http://schemas.openxmlformats.org/officeDocument/2006/relationships/slideLayout" Target="../slideLayouts/slideLayout40.xml"/><Relationship Id="rId1" Type="http://schemas.openxmlformats.org/officeDocument/2006/relationships/tags" Target="../tags/tag98.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 Id="rId9" Type="http://schemas.openxmlformats.org/officeDocument/2006/relationships/image" Target="../media/image77.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6.xml"/><Relationship Id="rId1" Type="http://schemas.openxmlformats.org/officeDocument/2006/relationships/tags" Target="../tags/tag9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6.xml"/><Relationship Id="rId1" Type="http://schemas.openxmlformats.org/officeDocument/2006/relationships/tags" Target="../tags/tag65.xml"/><Relationship Id="rId4" Type="http://schemas.openxmlformats.org/officeDocument/2006/relationships/image" Target="../media/image3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xml"/><Relationship Id="rId1" Type="http://schemas.openxmlformats.org/officeDocument/2006/relationships/tags" Target="../tags/tag10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10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8.xml"/><Relationship Id="rId1" Type="http://schemas.openxmlformats.org/officeDocument/2006/relationships/tags" Target="../tags/tag103.xml"/><Relationship Id="rId4"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2.xml"/><Relationship Id="rId1" Type="http://schemas.openxmlformats.org/officeDocument/2006/relationships/tags" Target="../tags/tag10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8.xml"/><Relationship Id="rId1" Type="http://schemas.openxmlformats.org/officeDocument/2006/relationships/tags" Target="../tags/tag10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5.xml"/><Relationship Id="rId1" Type="http://schemas.openxmlformats.org/officeDocument/2006/relationships/tags" Target="../tags/tag10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8.xml"/><Relationship Id="rId1" Type="http://schemas.openxmlformats.org/officeDocument/2006/relationships/tags" Target="../tags/tag10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8.xml"/><Relationship Id="rId1" Type="http://schemas.openxmlformats.org/officeDocument/2006/relationships/tags" Target="../tags/tag108.xml"/><Relationship Id="rId5" Type="http://schemas.openxmlformats.org/officeDocument/2006/relationships/hyperlink" Target="https://www.shiphelp.org/" TargetMode="External"/><Relationship Id="rId4" Type="http://schemas.openxmlformats.org/officeDocument/2006/relationships/hyperlink" Target="https://www.medicare.gov/plan-compare" TargetMode="Externa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9.xml"/><Relationship Id="rId1" Type="http://schemas.openxmlformats.org/officeDocument/2006/relationships/tags" Target="../tags/tag10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37.gif"/><Relationship Id="rId2" Type="http://schemas.openxmlformats.org/officeDocument/2006/relationships/slideLayout" Target="../slideLayouts/slideLayout41.xml"/><Relationship Id="rId1" Type="http://schemas.openxmlformats.org/officeDocument/2006/relationships/tags" Target="../tags/tag6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8.xml"/><Relationship Id="rId1" Type="http://schemas.openxmlformats.org/officeDocument/2006/relationships/tags" Target="../tags/tag111.xml"/><Relationship Id="rId4" Type="http://schemas.openxmlformats.org/officeDocument/2006/relationships/image" Target="../media/image42.png"/></Relationships>
</file>

<file path=ppt/slides/_rels/slide62.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notesSlide" Target="../notesSlides/notesSlide62.xml"/><Relationship Id="rId7" Type="http://schemas.openxmlformats.org/officeDocument/2006/relationships/image" Target="../media/image82.svg"/><Relationship Id="rId2" Type="http://schemas.openxmlformats.org/officeDocument/2006/relationships/slideLayout" Target="../slideLayouts/slideLayout42.xml"/><Relationship Id="rId1" Type="http://schemas.openxmlformats.org/officeDocument/2006/relationships/tags" Target="../tags/tag11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6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63.xml"/><Relationship Id="rId7" Type="http://schemas.openxmlformats.org/officeDocument/2006/relationships/image" Target="../media/image85.svg"/><Relationship Id="rId2" Type="http://schemas.openxmlformats.org/officeDocument/2006/relationships/slideLayout" Target="../slideLayouts/slideLayout42.xml"/><Relationship Id="rId1" Type="http://schemas.openxmlformats.org/officeDocument/2006/relationships/tags" Target="../tags/tag113.xml"/><Relationship Id="rId6" Type="http://schemas.openxmlformats.org/officeDocument/2006/relationships/image" Target="../media/image73.svg"/><Relationship Id="rId5" Type="http://schemas.openxmlformats.org/officeDocument/2006/relationships/image" Target="../media/image84.svg"/><Relationship Id="rId4" Type="http://schemas.openxmlformats.org/officeDocument/2006/relationships/image" Target="../media/image83.png"/><Relationship Id="rId9"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2.xml"/><Relationship Id="rId1" Type="http://schemas.openxmlformats.org/officeDocument/2006/relationships/tags" Target="../tags/tag114.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0.xml"/><Relationship Id="rId1" Type="http://schemas.openxmlformats.org/officeDocument/2006/relationships/tags" Target="../tags/tag11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8.xml"/><Relationship Id="rId1" Type="http://schemas.openxmlformats.org/officeDocument/2006/relationships/tags" Target="../tags/tag116.xml"/><Relationship Id="rId4" Type="http://schemas.openxmlformats.org/officeDocument/2006/relationships/hyperlink" Target="https://www.medicare.gov/plan-compare/#/?lang=es&amp;year=2026" TargetMode="External"/></Relationships>
</file>

<file path=ppt/slides/_rels/slide6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notesSlide" Target="../notesSlides/notesSlide67.xml"/><Relationship Id="rId7" Type="http://schemas.openxmlformats.org/officeDocument/2006/relationships/image" Target="../media/image91.png"/><Relationship Id="rId2" Type="http://schemas.openxmlformats.org/officeDocument/2006/relationships/slideLayout" Target="../slideLayouts/slideLayout53.xml"/><Relationship Id="rId1" Type="http://schemas.openxmlformats.org/officeDocument/2006/relationships/tags" Target="../tags/tag11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1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tags" Target="../tags/tag11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6.xml"/><Relationship Id="rId1" Type="http://schemas.openxmlformats.org/officeDocument/2006/relationships/tags" Target="../tags/tag6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notesSlide" Target="../notesSlides/notesSlide70.xml"/><Relationship Id="rId7" Type="http://schemas.microsoft.com/office/2007/relationships/hdphoto" Target="../media/hdphoto2.wdp"/><Relationship Id="rId2" Type="http://schemas.openxmlformats.org/officeDocument/2006/relationships/slideLayout" Target="../slideLayouts/slideLayout41.xml"/><Relationship Id="rId1" Type="http://schemas.openxmlformats.org/officeDocument/2006/relationships/tags" Target="../tags/tag12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sv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2.xml"/><Relationship Id="rId1" Type="http://schemas.openxmlformats.org/officeDocument/2006/relationships/tags" Target="../tags/tag121.xml"/><Relationship Id="rId4" Type="http://schemas.openxmlformats.org/officeDocument/2006/relationships/image" Target="../media/image65.sv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0.xml"/><Relationship Id="rId1" Type="http://schemas.openxmlformats.org/officeDocument/2006/relationships/tags" Target="../tags/tag12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99.png"/><Relationship Id="rId2" Type="http://schemas.openxmlformats.org/officeDocument/2006/relationships/slideLayout" Target="../slideLayouts/slideLayout42.xml"/><Relationship Id="rId1" Type="http://schemas.openxmlformats.org/officeDocument/2006/relationships/tags" Target="../tags/tag124.xml"/><Relationship Id="rId6" Type="http://schemas.openxmlformats.org/officeDocument/2006/relationships/image" Target="../media/image98.png"/><Relationship Id="rId5" Type="http://schemas.openxmlformats.org/officeDocument/2006/relationships/image" Target="../media/image88.svg"/><Relationship Id="rId4" Type="http://schemas.openxmlformats.org/officeDocument/2006/relationships/image" Target="../media/image9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45.xml"/><Relationship Id="rId1" Type="http://schemas.openxmlformats.org/officeDocument/2006/relationships/tags" Target="../tags/tag12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5.xml"/><Relationship Id="rId1" Type="http://schemas.openxmlformats.org/officeDocument/2006/relationships/tags" Target="../tags/tag126.xml"/><Relationship Id="rId5" Type="http://schemas.openxmlformats.org/officeDocument/2006/relationships/hyperlink" Target="https://secure.ssa.gov/i1020/Ee001View.action" TargetMode="External"/><Relationship Id="rId4" Type="http://schemas.openxmlformats.org/officeDocument/2006/relationships/hyperlink" Target="https://www.ssa.gov/medicare/part-d-extra-help"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9.xml"/><Relationship Id="rId1" Type="http://schemas.openxmlformats.org/officeDocument/2006/relationships/tags" Target="../tags/tag12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42.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46.xml"/><Relationship Id="rId1" Type="http://schemas.openxmlformats.org/officeDocument/2006/relationships/tags" Target="../tags/tag128.xml"/><Relationship Id="rId5" Type="http://schemas.openxmlformats.org/officeDocument/2006/relationships/hyperlink" Target="https://www.medicaid.gov/chip/state-program-information" TargetMode="External"/><Relationship Id="rId4" Type="http://schemas.openxmlformats.org/officeDocument/2006/relationships/image" Target="../media/image101.jpeg"/></Relationships>
</file>

<file path=ppt/slides/_rels/slide81.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notesSlide" Target="../notesSlides/notesSlide81.xml"/><Relationship Id="rId7" Type="http://schemas.openxmlformats.org/officeDocument/2006/relationships/image" Target="../media/image105.png"/><Relationship Id="rId2" Type="http://schemas.openxmlformats.org/officeDocument/2006/relationships/slideLayout" Target="../slideLayouts/slideLayout40.xml"/><Relationship Id="rId1" Type="http://schemas.openxmlformats.org/officeDocument/2006/relationships/tags" Target="../tags/tag129.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82.xml.rels><?xml version="1.0" encoding="UTF-8" standalone="yes"?>
<Relationships xmlns="http://schemas.openxmlformats.org/package/2006/relationships"><Relationship Id="rId8" Type="http://schemas.openxmlformats.org/officeDocument/2006/relationships/hyperlink" Target="https://www.ssa.gov/" TargetMode="External"/><Relationship Id="rId3" Type="http://schemas.openxmlformats.org/officeDocument/2006/relationships/notesSlide" Target="../notesSlides/notesSlide82.xml"/><Relationship Id="rId7" Type="http://schemas.openxmlformats.org/officeDocument/2006/relationships/hyperlink" Target="https://es.medicare.gov/basics/get-started-with-medicare" TargetMode="External"/><Relationship Id="rId12" Type="http://schemas.openxmlformats.org/officeDocument/2006/relationships/image" Target="../media/image108.png"/><Relationship Id="rId2" Type="http://schemas.openxmlformats.org/officeDocument/2006/relationships/slideLayout" Target="../slideLayouts/slideLayout38.xml"/><Relationship Id="rId1" Type="http://schemas.openxmlformats.org/officeDocument/2006/relationships/tags" Target="../tags/tag130.xml"/><Relationship Id="rId6" Type="http://schemas.openxmlformats.org/officeDocument/2006/relationships/hyperlink" Target="https://es.medicare.gov/" TargetMode="External"/><Relationship Id="rId11" Type="http://schemas.openxmlformats.org/officeDocument/2006/relationships/hyperlink" Target="https://espanol.insurekidsnow.gov/" TargetMode="External"/><Relationship Id="rId5" Type="http://schemas.openxmlformats.org/officeDocument/2006/relationships/hyperlink" Target="http://www.medicare.gov/" TargetMode="External"/><Relationship Id="rId10" Type="http://schemas.openxmlformats.org/officeDocument/2006/relationships/hyperlink" Target="https://www.insurekidsnow.gov/" TargetMode="External"/><Relationship Id="rId4" Type="http://schemas.openxmlformats.org/officeDocument/2006/relationships/hyperlink" Target="http://www.cms.gov/" TargetMode="External"/><Relationship Id="rId9" Type="http://schemas.openxmlformats.org/officeDocument/2006/relationships/hyperlink" Target="https://www.shiphelp.org/" TargetMode="Externa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45.xml"/><Relationship Id="rId1" Type="http://schemas.openxmlformats.org/officeDocument/2006/relationships/tags" Target="../tags/tag131.xml"/></Relationships>
</file>

<file path=ppt/slides/_rels/slide84.xml.rels><?xml version="1.0" encoding="UTF-8" standalone="yes"?>
<Relationships xmlns="http://schemas.openxmlformats.org/package/2006/relationships"><Relationship Id="rId8" Type="http://schemas.openxmlformats.org/officeDocument/2006/relationships/hyperlink" Target="http://productordering.cms.hhs.gov/" TargetMode="External"/><Relationship Id="rId3" Type="http://schemas.openxmlformats.org/officeDocument/2006/relationships/notesSlide" Target="../notesSlides/notesSlide84.xml"/><Relationship Id="rId7" Type="http://schemas.openxmlformats.org/officeDocument/2006/relationships/hyperlink" Target="https://es.medicare.gov/basics/forms-publications-mailings/mailings/signing-up/welcome-to-medicare-package" TargetMode="External"/><Relationship Id="rId2" Type="http://schemas.openxmlformats.org/officeDocument/2006/relationships/slideLayout" Target="../slideLayouts/slideLayout45.xml"/><Relationship Id="rId1" Type="http://schemas.openxmlformats.org/officeDocument/2006/relationships/tags" Target="../tags/tag132.xml"/><Relationship Id="rId6" Type="http://schemas.openxmlformats.org/officeDocument/2006/relationships/hyperlink" Target="https://www.medicare.gov/basics/forms-publications-mailings/mailings/signing-up/welcome-to-medicare-package" TargetMode="External"/><Relationship Id="rId5" Type="http://schemas.openxmlformats.org/officeDocument/2006/relationships/hyperlink" Target="https://es.medicare.gov/basics/forms-publications-mailings/mailings/signing-up/get-ready-for-medicare-package" TargetMode="External"/><Relationship Id="rId4" Type="http://schemas.openxmlformats.org/officeDocument/2006/relationships/hyperlink" Target="https://www.medicare.gov/basics/forms-publications-mailings/mailings/signing-up/get-ready-for-medicare-package"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8.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33100"/>
            <a:ext cx="12192000" cy="929286"/>
          </a:xfrm>
        </p:spPr>
        <p:txBody>
          <a:bodyPr/>
          <a:lstStyle/>
          <a:p>
            <a:pPr algn="ctr"/>
            <a:r>
              <a:rPr lang="es-US" noProof="0" dirty="0"/>
              <a:t>Cómo empezar con Medicare</a:t>
            </a:r>
          </a:p>
        </p:txBody>
      </p:sp>
      <p:sp>
        <p:nvSpPr>
          <p:cNvPr id="3" name="TextBox 2">
            <a:extLst>
              <a:ext uri="{FF2B5EF4-FFF2-40B4-BE49-F238E27FC236}">
                <a16:creationId xmlns:a16="http://schemas.microsoft.com/office/drawing/2014/main" id="{97823B43-FFDE-B168-EF6D-9E351555697E}"/>
              </a:ext>
            </a:extLst>
          </p:cNvPr>
          <p:cNvSpPr txBox="1"/>
          <p:nvPr/>
        </p:nvSpPr>
        <p:spPr>
          <a:xfrm>
            <a:off x="9438468" y="6276814"/>
            <a:ext cx="2371240" cy="369332"/>
          </a:xfrm>
          <a:prstGeom prst="rect">
            <a:avLst/>
          </a:prstGeom>
          <a:noFill/>
        </p:spPr>
        <p:txBody>
          <a:bodyPr wrap="square">
            <a:spAutoFit/>
          </a:bodyPr>
          <a:lstStyle/>
          <a:p>
            <a:pPr algn="r">
              <a:defRPr>
                <a:solidFill>
                  <a:schemeClr val="bg1"/>
                </a:solidFill>
                <a:latin typeface="Arial"/>
                <a:cs typeface="Arial"/>
              </a:defRPr>
            </a:pPr>
            <a:r>
              <a:rPr lang="es-US" noProof="0"/>
              <a:t>Febrero de 2026</a:t>
            </a:r>
            <a:endParaRPr lang="es-US" noProof="0">
              <a:solidFill>
                <a:schemeClr val="bg1"/>
              </a:solidFill>
            </a:endParaRP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6877E-EFD1-B084-7C8F-935C9723668E}"/>
              </a:ext>
            </a:extLst>
          </p:cNvPr>
          <p:cNvSpPr>
            <a:spLocks noGrp="1"/>
          </p:cNvSpPr>
          <p:nvPr>
            <p:ph type="title"/>
          </p:nvPr>
        </p:nvSpPr>
        <p:spPr/>
        <p:txBody>
          <a:bodyPr>
            <a:normAutofit/>
          </a:bodyPr>
          <a:lstStyle/>
          <a:p>
            <a:r>
              <a:rPr lang="es-US" noProof="0">
                <a:solidFill>
                  <a:prstClr val="white"/>
                </a:solidFill>
              </a:rPr>
              <a:t>Medicare Original vs. Plan Medicare </a:t>
            </a:r>
            <a:r>
              <a:rPr lang="es-US" noProof="0" err="1">
                <a:solidFill>
                  <a:prstClr val="white"/>
                </a:solidFill>
              </a:rPr>
              <a:t>Advantage</a:t>
            </a:r>
            <a:r>
              <a:rPr lang="es-US" noProof="0">
                <a:solidFill>
                  <a:srgbClr val="FF0000"/>
                </a:solidFill>
              </a:rPr>
              <a:t> </a:t>
            </a:r>
            <a:r>
              <a:rPr lang="es-US" noProof="0">
                <a:solidFill>
                  <a:prstClr val="white"/>
                </a:solidFill>
              </a:rPr>
              <a:t>: Costo</a:t>
            </a:r>
          </a:p>
        </p:txBody>
      </p:sp>
      <p:graphicFrame>
        <p:nvGraphicFramePr>
          <p:cNvPr id="5" name="Table 4" descr="This table shows the difference in costs between Original Medicare and Medicare Advantage">
            <a:extLst>
              <a:ext uri="{FF2B5EF4-FFF2-40B4-BE49-F238E27FC236}">
                <a16:creationId xmlns:a16="http://schemas.microsoft.com/office/drawing/2014/main" id="{8D87B964-68EA-0B0A-C140-517EF7F08F42}"/>
              </a:ext>
            </a:extLst>
          </p:cNvPr>
          <p:cNvGraphicFramePr>
            <a:graphicFrameLocks noGrp="1"/>
          </p:cNvGraphicFramePr>
          <p:nvPr>
            <p:extLst>
              <p:ext uri="{D42A27DB-BD31-4B8C-83A1-F6EECF244321}">
                <p14:modId xmlns:p14="http://schemas.microsoft.com/office/powerpoint/2010/main" val="2417106957"/>
              </p:ext>
            </p:extLst>
          </p:nvPr>
        </p:nvGraphicFramePr>
        <p:xfrm>
          <a:off x="419322" y="1070445"/>
          <a:ext cx="11354862" cy="4927395"/>
        </p:xfrm>
        <a:graphic>
          <a:graphicData uri="http://schemas.openxmlformats.org/drawingml/2006/table">
            <a:tbl>
              <a:tblPr firstRow="1" bandRow="1"/>
              <a:tblGrid>
                <a:gridCol w="5292056">
                  <a:extLst>
                    <a:ext uri="{9D8B030D-6E8A-4147-A177-3AD203B41FA5}">
                      <a16:colId xmlns:a16="http://schemas.microsoft.com/office/drawing/2014/main" val="3939814607"/>
                    </a:ext>
                  </a:extLst>
                </a:gridCol>
                <a:gridCol w="6062806">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spcAft>
                          <a:spcPts val="600"/>
                        </a:spcAft>
                        <a:defRPr sz="2000">
                          <a:solidFill>
                            <a:srgbClr val="00529B"/>
                          </a:solidFill>
                          <a:effectLst/>
                          <a:latin typeface="Arial" panose="020B0604020202020204" pitchFamily="34" charset="0"/>
                          <a:cs typeface="Arial" panose="020B0604020202020204" pitchFamily="34" charset="0"/>
                        </a:defRPr>
                      </a:pPr>
                      <a:r>
                        <a:rPr lang="es-US" noProof="0" dirty="0"/>
                        <a:t>Medicare Original</a:t>
                      </a:r>
                      <a:endParaRPr lang="es-US" sz="2000" noProof="0" dirty="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spcAft>
                          <a:spcPts val="600"/>
                        </a:spcAft>
                        <a:defRPr sz="2000">
                          <a:solidFill>
                            <a:srgbClr val="00529B"/>
                          </a:solidFill>
                          <a:effectLst/>
                          <a:latin typeface="Arial" panose="020B0604020202020204" pitchFamily="34" charset="0"/>
                          <a:cs typeface="Arial" panose="020B0604020202020204" pitchFamily="34" charset="0"/>
                        </a:defRPr>
                      </a:pPr>
                      <a:r>
                        <a:rPr lang="es-US" noProof="0"/>
                        <a:t>Medicare </a:t>
                      </a:r>
                      <a:r>
                        <a:rPr lang="es-US" noProof="0" err="1"/>
                        <a:t>Advantage</a:t>
                      </a:r>
                      <a:r>
                        <a:rPr lang="es-US" noProof="0"/>
                        <a:t> (Parte C)</a:t>
                      </a:r>
                      <a:endParaRPr lang="es-US" sz="2000" noProof="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2612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dirty="0"/>
                        <a:t>Para los servicios cubiertos por la Parte B, por lo general paga el 20% del monto aprobado por Medicare después de cumplir con su deducible. Este monto se denomina "</a:t>
                      </a:r>
                      <a:r>
                        <a:rPr lang="es-US" sz="1400" noProof="0" dirty="0" err="1"/>
                        <a:t>coseguro</a:t>
                      </a:r>
                      <a:r>
                        <a:rPr lang="es-US" sz="1400" noProof="0" dirty="0"/>
                        <a:t>".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b="1" noProof="0"/>
                        <a:t>Los costos de bolsillo varían. </a:t>
                      </a:r>
                      <a:r>
                        <a:rPr lang="es-US" sz="1400" noProof="0"/>
                        <a:t>Los planes pueden tener diferentes costos de bolsillo para ciertos servicios.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8695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a:t>Usted paga la prima mensual de la Parte B. Si decide inscribirse en un plan de medicamentos de Medicare, pagará una prima separada por su cobertura de medicamentos de Medicare (Parte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a:t>Usted paga la prima mensual de la Parte B y también puede tener que pagar la prima del plan. Algunos planes pueden tener una prima de $0 y pueden ayudar a pagar toda o parte de su prima de la Parte B. La mayoría de los planes incluye cobertura de medicamentos de Medicare (Parte D), por lo que no tiene una prima separada de la Parte D.</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18377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a:t>No hay un límite anual sobre lo que paga de bolsillo, a menos que tenga cobertura complementaria, como el seguro </a:t>
                      </a:r>
                      <a:r>
                        <a:rPr lang="es-US" sz="1400" noProof="0" err="1"/>
                        <a:t>complentario</a:t>
                      </a:r>
                      <a:r>
                        <a:rPr lang="es-US" sz="1400" noProof="0"/>
                        <a:t> de Medicare (</a:t>
                      </a:r>
                      <a:r>
                        <a:rPr lang="es-US" sz="1400" noProof="0" err="1"/>
                        <a:t>Medigap</a:t>
                      </a:r>
                      <a:r>
                        <a:rPr lang="es-US" sz="1400" noProof="0"/>
                        <a:t>), Medicaid, o cobertura del empleador, de jubilación o sindical.</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a:t>Los planes tienen un límite anual sobre lo que paga por los servicios cubiertos por Medicare (que puede incluir diferentes límites para los servicios dentro de la red y fuera de la red). Una vez que alcance el límite de su plan, no pagará nada por los servicios cubiertos durante el resto del año.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10310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dirty="0"/>
                        <a:t>Puede elegir comprar </a:t>
                      </a:r>
                      <a:r>
                        <a:rPr lang="es-US" sz="1400" noProof="0" dirty="0" err="1"/>
                        <a:t>Medigap</a:t>
                      </a:r>
                      <a:r>
                        <a:rPr lang="es-US" sz="1400" noProof="0" dirty="0"/>
                        <a:t> para ayudar a pagar sus costos de bolsillo que Medicare no cubre, como su </a:t>
                      </a:r>
                      <a:r>
                        <a:rPr lang="es-US" sz="1400" noProof="0" dirty="0" err="1"/>
                        <a:t>coseguro</a:t>
                      </a:r>
                      <a:r>
                        <a:rPr lang="es-US" sz="1400" noProof="0" dirty="0"/>
                        <a:t> del 20%. O bien, puede usar la cobertura de un empleador o sindicato actual o anterior, o de Medicaid (si reúne los requisitos).</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0"/>
                        </a:spcBef>
                        <a:spcAft>
                          <a:spcPts val="600"/>
                        </a:spcAft>
                        <a:defRPr sz="1500">
                          <a:solidFill>
                            <a:srgbClr val="00529B"/>
                          </a:solidFill>
                          <a:effectLst/>
                          <a:latin typeface="Arial" panose="020B0604020202020204" pitchFamily="34" charset="0"/>
                          <a:cs typeface="Arial" panose="020B0604020202020204" pitchFamily="34" charset="0"/>
                        </a:defRPr>
                      </a:pPr>
                      <a:r>
                        <a:rPr lang="es-US" sz="1400" noProof="0"/>
                        <a:t>No puede comprar </a:t>
                      </a:r>
                      <a:r>
                        <a:rPr lang="es-US" sz="1400" noProof="0" err="1"/>
                        <a:t>Medigap</a:t>
                      </a:r>
                      <a:r>
                        <a:rPr lang="es-US" sz="1400" noProof="0"/>
                        <a:t> para cubrir sus costos de bolsillo. Sin embargo, es posible que pueda usar la cobertura de un empleador o sindicato actual o anterior, o de Medicaid (si reúne los requisitos).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4" name="Slide Number Placeholder 3">
            <a:extLst>
              <a:ext uri="{FF2B5EF4-FFF2-40B4-BE49-F238E27FC236}">
                <a16:creationId xmlns:a16="http://schemas.microsoft.com/office/drawing/2014/main" id="{00B06516-39D7-F648-A97A-36A078CEE63D}"/>
              </a:ext>
            </a:extLst>
          </p:cNvPr>
          <p:cNvSpPr>
            <a:spLocks noGrp="1"/>
          </p:cNvSpPr>
          <p:nvPr>
            <p:ph type="sldNum" sz="quarter" idx="12"/>
          </p:nvPr>
        </p:nvSpPr>
        <p:spPr/>
        <p:txBody>
          <a:bodyPr/>
          <a:lstStyle/>
          <a:p>
            <a:fld id="{0B2D781D-8844-5940-92D1-06EF0A7F581E}" type="slidenum">
              <a:rPr lang="es-US" noProof="0" smtClean="0"/>
              <a:t>10</a:t>
            </a:fld>
            <a:endParaRPr lang="es-US" noProof="0"/>
          </a:p>
        </p:txBody>
      </p:sp>
    </p:spTree>
    <p:extLst>
      <p:ext uri="{BB962C8B-B14F-4D97-AF65-F5344CB8AC3E}">
        <p14:creationId xmlns:p14="http://schemas.microsoft.com/office/powerpoint/2010/main" val="141111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F334-BA52-D459-99D6-62FC2C82127C}"/>
              </a:ext>
            </a:extLst>
          </p:cNvPr>
          <p:cNvSpPr>
            <a:spLocks noGrp="1"/>
          </p:cNvSpPr>
          <p:nvPr>
            <p:ph type="title"/>
          </p:nvPr>
        </p:nvSpPr>
        <p:spPr/>
        <p:txBody>
          <a:bodyPr>
            <a:normAutofit/>
          </a:bodyPr>
          <a:lstStyle/>
          <a:p>
            <a:pPr>
              <a:defRPr sz="2900"/>
            </a:pPr>
            <a:r>
              <a:rPr lang="es-US" noProof="0">
                <a:solidFill>
                  <a:prstClr val="white"/>
                </a:solidFill>
              </a:rPr>
              <a:t>Medicare Original vs. Plan Medicare </a:t>
            </a:r>
            <a:r>
              <a:rPr lang="es-US" noProof="0" err="1">
                <a:solidFill>
                  <a:prstClr val="white"/>
                </a:solidFill>
              </a:rPr>
              <a:t>Advantage</a:t>
            </a:r>
            <a:r>
              <a:rPr lang="es-US" noProof="0">
                <a:solidFill>
                  <a:prstClr val="white"/>
                </a:solidFill>
              </a:rPr>
              <a:t>: Cobertura</a:t>
            </a:r>
            <a:endParaRPr lang="es-US" sz="2900" noProof="0"/>
          </a:p>
        </p:txBody>
      </p:sp>
      <p:graphicFrame>
        <p:nvGraphicFramePr>
          <p:cNvPr id="5" name="Table 4" descr="This table shows the differences in coverage between Original Medicare and Medicare Advantage">
            <a:extLst>
              <a:ext uri="{FF2B5EF4-FFF2-40B4-BE49-F238E27FC236}">
                <a16:creationId xmlns:a16="http://schemas.microsoft.com/office/drawing/2014/main" id="{5D511FBC-4BA8-7C9E-C989-EA20B7498D43}"/>
              </a:ext>
            </a:extLst>
          </p:cNvPr>
          <p:cNvGraphicFramePr>
            <a:graphicFrameLocks noGrp="1"/>
          </p:cNvGraphicFramePr>
          <p:nvPr>
            <p:extLst>
              <p:ext uri="{D42A27DB-BD31-4B8C-83A1-F6EECF244321}">
                <p14:modId xmlns:p14="http://schemas.microsoft.com/office/powerpoint/2010/main" val="2429480730"/>
              </p:ext>
            </p:extLst>
          </p:nvPr>
        </p:nvGraphicFramePr>
        <p:xfrm>
          <a:off x="244997" y="1281484"/>
          <a:ext cx="11702006" cy="4471988"/>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defRPr sz="2400">
                          <a:solidFill>
                            <a:srgbClr val="00529B"/>
                          </a:solidFill>
                          <a:effectLst/>
                          <a:latin typeface="Arial" panose="020B0604020202020204" pitchFamily="34" charset="0"/>
                          <a:cs typeface="Arial" panose="020B0604020202020204" pitchFamily="34" charset="0"/>
                        </a:defRPr>
                      </a:pPr>
                      <a:r>
                        <a:rPr lang="es-US" noProof="0"/>
                        <a:t>Medicare Original</a:t>
                      </a:r>
                      <a:endParaRPr lang="es-US" sz="2400" noProof="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defRPr sz="2400">
                          <a:solidFill>
                            <a:srgbClr val="00529B"/>
                          </a:solidFill>
                          <a:effectLst/>
                          <a:latin typeface="Arial" panose="020B0604020202020204" pitchFamily="34" charset="0"/>
                          <a:cs typeface="Arial" panose="020B0604020202020204" pitchFamily="34" charset="0"/>
                        </a:defRPr>
                      </a:pPr>
                      <a:r>
                        <a:rPr lang="es-US" noProof="0"/>
                        <a:t>Medicare </a:t>
                      </a:r>
                      <a:r>
                        <a:rPr lang="es-US" noProof="0" err="1"/>
                        <a:t>Advantage</a:t>
                      </a:r>
                      <a:r>
                        <a:rPr lang="es-US" noProof="0"/>
                        <a:t> (Parte C)</a:t>
                      </a:r>
                      <a:endParaRPr lang="es-US" sz="2400" noProof="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defRPr sz="2000">
                          <a:solidFill>
                            <a:srgbClr val="00529B"/>
                          </a:solidFill>
                          <a:effectLst/>
                          <a:latin typeface="Arial" panose="020B0604020202020204" pitchFamily="34" charset="0"/>
                          <a:cs typeface="Arial" panose="020B0604020202020204" pitchFamily="34" charset="0"/>
                        </a:defRPr>
                      </a:pPr>
                      <a:r>
                        <a:rPr lang="es-US" sz="1800" noProof="0"/>
                        <a:t>Medicare Original cubre la mayoría de los servicios y suministros médicamente necesarios en hospitales, consultorios médicos y otros centros de atención médica. Medicare Original no cubre algunos servicios, como los exámenes físicos de rutina, los exámenes oftalmológicos y la mayoría de la atención odontológica.</a:t>
                      </a:r>
                      <a:endParaRPr lang="es-US" sz="1800" strike="sngStrike" noProof="0">
                        <a:solidFill>
                          <a:srgbClr val="00529B"/>
                        </a:solidFill>
                        <a:effectLst/>
                        <a:latin typeface="Arial" panose="020B0604020202020204" pitchFamily="34" charset="0"/>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defRPr sz="2000">
                          <a:solidFill>
                            <a:srgbClr val="00529B"/>
                          </a:solidFill>
                          <a:effectLst/>
                          <a:latin typeface="Arial" panose="020B0604020202020204" pitchFamily="34" charset="0"/>
                          <a:cs typeface="Arial" panose="020B0604020202020204" pitchFamily="34" charset="0"/>
                        </a:defRPr>
                      </a:pPr>
                      <a:r>
                        <a:rPr lang="es-US" sz="1800" noProof="0"/>
                        <a:t>Los planes deben cubrir todos los servicios médicamente necesarios que cubre Medicare Original. Los planes también pueden ofrecer beneficios adicionales que Medicare Original no ofrece.</a:t>
                      </a:r>
                      <a:endParaRPr lang="es-US" sz="1800" strike="sngStrike" noProof="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2000">
                          <a:solidFill>
                            <a:srgbClr val="00529B"/>
                          </a:solidFill>
                          <a:effectLst/>
                          <a:latin typeface="Arial" panose="020B0604020202020204" pitchFamily="34" charset="0"/>
                          <a:cs typeface="Arial" panose="020B0604020202020204" pitchFamily="34" charset="0"/>
                        </a:defRPr>
                      </a:pPr>
                      <a:r>
                        <a:rPr lang="es-US" sz="1800" noProof="0"/>
                        <a:t>En la mayoría de los casos, no necesita aprobación (autorización previa) para que Medicare Original cubra sus servicios o suministros.</a:t>
                      </a:r>
                      <a:endParaRPr lang="es-US" sz="1800" noProof="0">
                        <a:solidFill>
                          <a:srgbClr val="00529B"/>
                        </a:solidFill>
                        <a:effectLst/>
                        <a:latin typeface="Arial" panose="020B0604020202020204" pitchFamily="34" charset="0"/>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2000">
                          <a:solidFill>
                            <a:srgbClr val="00529B"/>
                          </a:solidFill>
                          <a:effectLst/>
                          <a:latin typeface="Arial" panose="020B0604020202020204" pitchFamily="34" charset="0"/>
                          <a:cs typeface="Arial" panose="020B0604020202020204" pitchFamily="34" charset="0"/>
                        </a:defRPr>
                      </a:pPr>
                      <a:r>
                        <a:rPr lang="es-US" sz="1800" noProof="0"/>
                        <a:t>Es posible que necesite obtener la aprobación (autorización previa) de su plan antes de que cubra ciertos servicios o suministros. </a:t>
                      </a:r>
                      <a:endParaRPr lang="es-US" sz="1800" noProof="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2000">
                          <a:solidFill>
                            <a:srgbClr val="00529B"/>
                          </a:solidFill>
                          <a:effectLst/>
                          <a:latin typeface="Arial" panose="020B0604020202020204" pitchFamily="34" charset="0"/>
                          <a:cs typeface="Arial" panose="020B0604020202020204" pitchFamily="34" charset="0"/>
                        </a:defRPr>
                      </a:pPr>
                      <a:r>
                        <a:rPr lang="es-US" sz="1800" noProof="0"/>
                        <a:t>Puede unirse a un plan de medicamentos de Medicare independiente para obtener cobertura de medicamentos de Medicare (Parte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2000">
                          <a:solidFill>
                            <a:srgbClr val="00529B"/>
                          </a:solidFill>
                          <a:effectLst/>
                          <a:latin typeface="Arial" panose="020B0604020202020204" pitchFamily="34" charset="0"/>
                          <a:cs typeface="Arial" panose="020B0604020202020204" pitchFamily="34" charset="0"/>
                        </a:defRPr>
                      </a:pPr>
                      <a:r>
                        <a:rPr lang="es-US" sz="1800" noProof="0"/>
                        <a:t>La mayoría de los planes Medicare </a:t>
                      </a:r>
                      <a:r>
                        <a:rPr lang="es-US" sz="1800" noProof="0" err="1"/>
                        <a:t>Advantage</a:t>
                      </a:r>
                      <a:r>
                        <a:rPr lang="es-US" sz="1800" noProof="0"/>
                        <a:t> incluyen la Parte D, y no necesita inscribirse en un plan de medicamentos de Medicare por separado.</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4" name="Slide Number Placeholder 3">
            <a:extLst>
              <a:ext uri="{FF2B5EF4-FFF2-40B4-BE49-F238E27FC236}">
                <a16:creationId xmlns:a16="http://schemas.microsoft.com/office/drawing/2014/main" id="{AF5E8BEA-3290-8625-3A2B-7EA7DFCBBEAF}"/>
              </a:ext>
            </a:extLst>
          </p:cNvPr>
          <p:cNvSpPr>
            <a:spLocks noGrp="1"/>
          </p:cNvSpPr>
          <p:nvPr>
            <p:ph type="sldNum" sz="quarter" idx="12"/>
          </p:nvPr>
        </p:nvSpPr>
        <p:spPr/>
        <p:txBody>
          <a:bodyPr/>
          <a:lstStyle/>
          <a:p>
            <a:fld id="{0B2D781D-8844-5940-92D1-06EF0A7F581E}" type="slidenum">
              <a:rPr lang="es-US" noProof="0" smtClean="0"/>
              <a:t>11</a:t>
            </a:fld>
            <a:endParaRPr lang="es-US" noProof="0"/>
          </a:p>
        </p:txBody>
      </p:sp>
    </p:spTree>
    <p:extLst>
      <p:ext uri="{BB962C8B-B14F-4D97-AF65-F5344CB8AC3E}">
        <p14:creationId xmlns:p14="http://schemas.microsoft.com/office/powerpoint/2010/main" val="365163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nSpc>
                <a:spcPct val="100000"/>
              </a:lnSpc>
            </a:pPr>
            <a:r>
              <a:rPr lang="es-US" noProof="0">
                <a:solidFill>
                  <a:prstClr val="white"/>
                </a:solidFill>
              </a:rPr>
              <a:t>Medicare Original vs. Plan de Medicare </a:t>
            </a:r>
            <a:r>
              <a:rPr lang="es-US" noProof="0" err="1">
                <a:solidFill>
                  <a:prstClr val="white"/>
                </a:solidFill>
              </a:rPr>
              <a:t>Advantage</a:t>
            </a:r>
            <a:r>
              <a:rPr lang="es-US" noProof="0">
                <a:solidFill>
                  <a:prstClr val="white"/>
                </a:solidFill>
              </a:rPr>
              <a:t> :</a:t>
            </a:r>
            <a:br>
              <a:rPr lang="es-US" sz="2800" noProof="0">
                <a:solidFill>
                  <a:prstClr val="white"/>
                </a:solidFill>
              </a:rPr>
            </a:br>
            <a:r>
              <a:rPr lang="es-US" noProof="0">
                <a:solidFill>
                  <a:prstClr val="white"/>
                </a:solidFill>
              </a:rPr>
              <a:t>Viajes al extranjero </a:t>
            </a:r>
            <a:endParaRPr lang="es-US" sz="2800" noProof="0"/>
          </a:p>
        </p:txBody>
      </p:sp>
      <p:graphicFrame>
        <p:nvGraphicFramePr>
          <p:cNvPr id="7" name="Table 6" descr="This table shows the differences in coverage during foreign travel between Original Medicare and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4277707319"/>
              </p:ext>
            </p:extLst>
          </p:nvPr>
        </p:nvGraphicFramePr>
        <p:xfrm>
          <a:off x="907964" y="1719755"/>
          <a:ext cx="10376072" cy="2910840"/>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64008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defRPr sz="2400">
                          <a:solidFill>
                            <a:srgbClr val="00529B"/>
                          </a:solidFill>
                          <a:effectLst/>
                          <a:latin typeface="Arial" panose="020B0604020202020204" pitchFamily="34" charset="0"/>
                          <a:cs typeface="Arial" panose="020B0604020202020204" pitchFamily="34" charset="0"/>
                        </a:defRPr>
                      </a:pPr>
                      <a:r>
                        <a:rPr lang="es-US" noProof="0"/>
                        <a:t>Medicare Original</a:t>
                      </a:r>
                      <a:endParaRPr lang="es-US" sz="2400" noProof="0">
                        <a:solidFill>
                          <a:srgbClr val="00529B"/>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defRPr sz="2400">
                          <a:solidFill>
                            <a:srgbClr val="00529B"/>
                          </a:solidFill>
                          <a:effectLst/>
                          <a:latin typeface="Arial" panose="020B0604020202020204" pitchFamily="34" charset="0"/>
                          <a:cs typeface="Arial" panose="020B0604020202020204" pitchFamily="34" charset="0"/>
                        </a:defRPr>
                      </a:pPr>
                      <a:r>
                        <a:rPr lang="es-US" noProof="0"/>
                        <a:t>Medicare </a:t>
                      </a:r>
                      <a:r>
                        <a:rPr lang="es-US" noProof="0" err="1"/>
                        <a:t>Advantage</a:t>
                      </a:r>
                      <a:r>
                        <a:rPr lang="es-US" noProof="0"/>
                        <a:t> (Parte C)</a:t>
                      </a:r>
                      <a:endParaRPr lang="es-US" sz="2400" noProof="0">
                        <a:solidFill>
                          <a:srgbClr val="00529B"/>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82880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defRPr sz="2000">
                          <a:solidFill>
                            <a:srgbClr val="00529B"/>
                          </a:solidFill>
                          <a:effectLst/>
                          <a:latin typeface="Arial" panose="020B0604020202020204" pitchFamily="34" charset="0"/>
                          <a:cs typeface="Arial" panose="020B0604020202020204" pitchFamily="34" charset="0"/>
                        </a:defRPr>
                      </a:pPr>
                      <a:r>
                        <a:rPr lang="es-US" noProof="0"/>
                        <a:t>Medicare Original generalmente no cubre la atención médica fuera de los EE. UU. Es posible que pueda comprar una póliza de seguro suplementario de Medicare (Medigap) que cubra la atención de emergencia fuera de los EE. UU.</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defRPr sz="2000">
                          <a:solidFill>
                            <a:srgbClr val="00529B"/>
                          </a:solidFill>
                          <a:effectLst/>
                          <a:latin typeface="Arial" panose="020B0604020202020204" pitchFamily="34" charset="0"/>
                          <a:cs typeface="Arial" panose="020B0604020202020204" pitchFamily="34" charset="0"/>
                        </a:defRPr>
                      </a:pPr>
                      <a:r>
                        <a:rPr lang="es-US" noProof="0"/>
                        <a:t>Los planes generalmente no cubren la atención médica fuera de los EE. UU. Algunos planes pueden ofrecer un beneficio adicional que cubre servicios de emergencia y servicios urgentemente necesarios cuando se viaja fuera de los EE. UU.</a:t>
                      </a:r>
                      <a:endParaRPr lang="es-US" sz="2000" b="0" noProof="0">
                        <a:solidFill>
                          <a:srgbClr val="00529B"/>
                        </a:solidFill>
                        <a:effectLst/>
                        <a:latin typeface="Arial" panose="020B0604020202020204" pitchFamily="34" charset="0"/>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5" name="Slide Number Placeholder 4">
            <a:extLst>
              <a:ext uri="{FF2B5EF4-FFF2-40B4-BE49-F238E27FC236}">
                <a16:creationId xmlns:a16="http://schemas.microsoft.com/office/drawing/2014/main" id="{0A44CECA-61DE-4F6F-94F6-9603712501CB}"/>
              </a:ext>
            </a:extLst>
          </p:cNvPr>
          <p:cNvSpPr>
            <a:spLocks noGrp="1"/>
          </p:cNvSpPr>
          <p:nvPr>
            <p:ph type="sldNum" sz="quarter" idx="12"/>
          </p:nvPr>
        </p:nvSpPr>
        <p:spPr/>
        <p:txBody>
          <a:bodyPr/>
          <a:lstStyle/>
          <a:p>
            <a:fld id="{48F63A3B-78C7-47BE-AE5E-E10140E04643}" type="slidenum">
              <a:rPr lang="es-US" noProof="0" smtClean="0">
                <a:solidFill>
                  <a:srgbClr val="8FAADC"/>
                </a:solidFill>
              </a:rPr>
              <a:t>12</a:t>
            </a:fld>
            <a:endParaRPr lang="es-US" noProof="0">
              <a:solidFill>
                <a:srgbClr val="8FAADC"/>
              </a:solidFill>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noProof="0"/>
              <a:t>Inscripción automática: Medicare Parte A y Parte B</a:t>
            </a:r>
          </a:p>
        </p:txBody>
      </p:sp>
      <p:sp>
        <p:nvSpPr>
          <p:cNvPr id="10" name="Content Placeholder 9">
            <a:extLst>
              <a:ext uri="{FF2B5EF4-FFF2-40B4-BE49-F238E27FC236}">
                <a16:creationId xmlns:a16="http://schemas.microsoft.com/office/drawing/2014/main" id="{33560B17-D322-44E8-89F9-A5D7945CF034}"/>
              </a:ext>
            </a:extLst>
          </p:cNvPr>
          <p:cNvSpPr>
            <a:spLocks noGrp="1"/>
          </p:cNvSpPr>
          <p:nvPr>
            <p:ph sz="quarter" idx="13"/>
          </p:nvPr>
        </p:nvSpPr>
        <p:spPr>
          <a:xfrm>
            <a:off x="892366" y="1371600"/>
            <a:ext cx="5077609" cy="4537075"/>
          </a:xfrm>
        </p:spPr>
        <p:txBody>
          <a:bodyPr>
            <a:noAutofit/>
          </a:bodyPr>
          <a:lstStyle/>
          <a:p>
            <a:pPr marL="0" lvl="0" indent="0" defTabSz="685800">
              <a:lnSpc>
                <a:spcPct val="100000"/>
              </a:lnSpc>
              <a:spcBef>
                <a:spcPts val="0"/>
              </a:spcBef>
              <a:spcAft>
                <a:spcPts val="1200"/>
              </a:spcAft>
              <a:buNone/>
              <a:defRPr sz="2400" b="1"/>
            </a:pPr>
            <a:r>
              <a:rPr lang="es-US" noProof="0"/>
              <a:t>La inscripción es automática para las personas que:</a:t>
            </a:r>
          </a:p>
          <a:p>
            <a:pPr marL="548640" lvl="0" indent="-274320" defTabSz="685800">
              <a:lnSpc>
                <a:spcPct val="100000"/>
              </a:lnSpc>
              <a:spcBef>
                <a:spcPts val="0"/>
              </a:spcBef>
              <a:spcAft>
                <a:spcPts val="1200"/>
              </a:spcAft>
              <a:defRPr sz="2000"/>
            </a:pPr>
            <a:r>
              <a:rPr lang="es-US" noProof="0"/>
              <a:t>Obtienen beneficios del Seguro Social o de RRB </a:t>
            </a:r>
          </a:p>
          <a:p>
            <a:pPr marL="548640" lvl="0" indent="-274320" defTabSz="685800">
              <a:lnSpc>
                <a:spcPct val="100000"/>
              </a:lnSpc>
              <a:spcBef>
                <a:spcPts val="0"/>
              </a:spcBef>
              <a:spcAft>
                <a:spcPts val="1200"/>
              </a:spcAft>
              <a:defRPr sz="2000"/>
            </a:pPr>
            <a:r>
              <a:rPr lang="es-US" noProof="0"/>
              <a:t>Tienen menos de 65 años, tienen una discapacidad y reciben beneficios por discapacidad del Seguro Social o ciertos beneficios por discapacidad de RRB durante 24 meses</a:t>
            </a:r>
          </a:p>
        </p:txBody>
      </p:sp>
      <p:sp>
        <p:nvSpPr>
          <p:cNvPr id="11" name="Content Placeholder 10">
            <a:extLst>
              <a:ext uri="{FF2B5EF4-FFF2-40B4-BE49-F238E27FC236}">
                <a16:creationId xmlns:a16="http://schemas.microsoft.com/office/drawing/2014/main" id="{A930C60E-438E-475B-A3DE-F087B70D7F83}"/>
              </a:ext>
            </a:extLst>
          </p:cNvPr>
          <p:cNvSpPr>
            <a:spLocks noGrp="1"/>
          </p:cNvSpPr>
          <p:nvPr>
            <p:ph sz="quarter" idx="14"/>
          </p:nvPr>
        </p:nvSpPr>
        <p:spPr>
          <a:xfrm>
            <a:off x="6845893" y="1366838"/>
            <a:ext cx="5119688" cy="4506912"/>
          </a:xfrm>
          <a:noFill/>
          <a:ln w="57150">
            <a:noFill/>
          </a:ln>
        </p:spPr>
        <p:txBody>
          <a:bodyPr>
            <a:noAutofit/>
          </a:bodyPr>
          <a:lstStyle/>
          <a:p>
            <a:pPr marL="0" lvl="0" indent="0" defTabSz="685800">
              <a:lnSpc>
                <a:spcPct val="100000"/>
              </a:lnSpc>
              <a:spcBef>
                <a:spcPts val="600"/>
              </a:spcBef>
              <a:spcAft>
                <a:spcPts val="1200"/>
              </a:spcAft>
              <a:buNone/>
              <a:defRPr sz="2400" b="1"/>
            </a:pPr>
            <a:r>
              <a:rPr lang="es-US" noProof="0"/>
              <a:t>Busque su paquete de preparación para Medicare</a:t>
            </a:r>
          </a:p>
          <a:p>
            <a:pPr marL="548640" indent="-274320" defTabSz="685800">
              <a:lnSpc>
                <a:spcPct val="100000"/>
              </a:lnSpc>
              <a:spcBef>
                <a:spcPts val="0"/>
              </a:spcBef>
              <a:spcAft>
                <a:spcPts val="1200"/>
              </a:spcAft>
              <a:defRPr sz="2000"/>
            </a:pPr>
            <a:r>
              <a:rPr lang="es-US" noProof="0"/>
              <a:t>Enviado por correo postal 3 meses antes de:</a:t>
            </a:r>
          </a:p>
          <a:p>
            <a:pPr marL="822960" lvl="1" indent="-274320" defTabSz="685800">
              <a:lnSpc>
                <a:spcPct val="100000"/>
              </a:lnSpc>
              <a:spcBef>
                <a:spcPts val="0"/>
              </a:spcBef>
              <a:spcAft>
                <a:spcPts val="1200"/>
              </a:spcAft>
              <a:buSzPct val="100000"/>
              <a:defRPr sz="1600"/>
            </a:pPr>
            <a:r>
              <a:rPr lang="es-US" sz="1800" noProof="0"/>
              <a:t>Su cumpleaños 65</a:t>
            </a:r>
          </a:p>
          <a:p>
            <a:pPr marL="822960" lvl="1" indent="-274320" defTabSz="685800">
              <a:lnSpc>
                <a:spcPct val="100000"/>
              </a:lnSpc>
              <a:spcBef>
                <a:spcPts val="0"/>
              </a:spcBef>
              <a:spcAft>
                <a:spcPts val="1200"/>
              </a:spcAft>
              <a:buSzPct val="100000"/>
              <a:defRPr sz="1600"/>
            </a:pPr>
            <a:r>
              <a:rPr lang="es-US" sz="1800" noProof="0"/>
              <a:t>Su mes 25 mes de </a:t>
            </a:r>
            <a:br>
              <a:rPr lang="es-US" sz="1800" noProof="0">
                <a:solidFill>
                  <a:srgbClr val="00529B"/>
                </a:solidFill>
              </a:rPr>
            </a:br>
            <a:r>
              <a:rPr lang="es-US" sz="1800" noProof="0"/>
              <a:t>beneficios por discapacidad</a:t>
            </a:r>
          </a:p>
          <a:p>
            <a:pPr marL="548640" indent="-274320" defTabSz="685800">
              <a:lnSpc>
                <a:spcPct val="100000"/>
              </a:lnSpc>
              <a:spcBef>
                <a:spcPts val="0"/>
              </a:spcBef>
              <a:spcAft>
                <a:spcPts val="1200"/>
              </a:spcAft>
              <a:defRPr sz="2000"/>
            </a:pPr>
            <a:r>
              <a:rPr lang="es-US" noProof="0"/>
              <a:t>Incluye una carta, un folleto </a:t>
            </a:r>
            <a:br>
              <a:rPr lang="es-US" sz="2000" noProof="0">
                <a:solidFill>
                  <a:srgbClr val="00529B"/>
                </a:solidFill>
              </a:rPr>
            </a:br>
            <a:r>
              <a:rPr lang="es-US" noProof="0"/>
              <a:t>y una tarjeta de Medicare</a:t>
            </a:r>
          </a:p>
        </p:txBody>
      </p:sp>
      <p:sp>
        <p:nvSpPr>
          <p:cNvPr id="6" name="Rectangle: Rounded Corners 5">
            <a:extLst>
              <a:ext uri="{FF2B5EF4-FFF2-40B4-BE49-F238E27FC236}">
                <a16:creationId xmlns:a16="http://schemas.microsoft.com/office/drawing/2014/main" id="{FDE59BF8-E10F-4E7F-841E-9ED22552E712}"/>
              </a:ext>
              <a:ext uri="{C183D7F6-B498-43B3-948B-1728B52AA6E4}">
                <adec:decorative xmlns:adec="http://schemas.microsoft.com/office/drawing/2017/decorative" val="1"/>
              </a:ext>
            </a:extLst>
          </p:cNvPr>
          <p:cNvSpPr/>
          <p:nvPr/>
        </p:nvSpPr>
        <p:spPr>
          <a:xfrm>
            <a:off x="6226939" y="1222871"/>
            <a:ext cx="5616191" cy="4268291"/>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7" name="Slide Number Placeholder 6">
            <a:extLst>
              <a:ext uri="{FF2B5EF4-FFF2-40B4-BE49-F238E27FC236}">
                <a16:creationId xmlns:a16="http://schemas.microsoft.com/office/drawing/2014/main" id="{9FB24680-879D-45CF-AA53-E46B76EE1A86}"/>
              </a:ext>
            </a:extLst>
          </p:cNvPr>
          <p:cNvSpPr>
            <a:spLocks noGrp="1"/>
          </p:cNvSpPr>
          <p:nvPr>
            <p:ph type="sldNum" sz="quarter" idx="12"/>
          </p:nvPr>
        </p:nvSpPr>
        <p:spPr/>
        <p:txBody>
          <a:bodyPr/>
          <a:lstStyle/>
          <a:p>
            <a:fld id="{48F63A3B-78C7-47BE-AE5E-E10140E04643}" type="slidenum">
              <a:rPr lang="es-US" noProof="0" smtClean="0"/>
              <a:t>13</a:t>
            </a:fld>
            <a:endParaRPr lang="es-US" noProof="0"/>
          </a:p>
        </p:txBody>
      </p:sp>
    </p:spTree>
    <p:custDataLst>
      <p:tags r:id="rId1"/>
    </p:custDataLst>
    <p:extLst>
      <p:ext uri="{BB962C8B-B14F-4D97-AF65-F5344CB8AC3E}">
        <p14:creationId xmlns:p14="http://schemas.microsoft.com/office/powerpoint/2010/main" val="105404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noProof="0"/>
              <a:t>Algunas personas deben tomar medidas </a:t>
            </a:r>
            <a:br>
              <a:rPr lang="es-US" noProof="0"/>
            </a:br>
            <a:r>
              <a:rPr lang="es-US" noProof="0"/>
              <a:t>para inscribirse en Medicare</a:t>
            </a:r>
          </a:p>
        </p:txBody>
      </p:sp>
      <p:pic>
        <p:nvPicPr>
          <p:cNvPr id="23" name="Picture 22" descr="SSA logo">
            <a:extLst>
              <a:ext uri="{FF2B5EF4-FFF2-40B4-BE49-F238E27FC236}">
                <a16:creationId xmlns:a16="http://schemas.microsoft.com/office/drawing/2014/main" id="{19345F36-C237-4262-913C-188192BD04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47025" y="1453281"/>
            <a:ext cx="1554480" cy="1554480"/>
          </a:xfrm>
          <a:prstGeom prst="rect">
            <a:avLst/>
          </a:prstGeom>
        </p:spPr>
      </p:pic>
      <p:sp>
        <p:nvSpPr>
          <p:cNvPr id="7" name="Content Placeholder 6" descr="SSA logo">
            <a:extLst>
              <a:ext uri="{FF2B5EF4-FFF2-40B4-BE49-F238E27FC236}">
                <a16:creationId xmlns:a16="http://schemas.microsoft.com/office/drawing/2014/main" id="{8C0B041A-36EB-DFA8-A1F9-043325AB82E8}"/>
              </a:ext>
            </a:extLst>
          </p:cNvPr>
          <p:cNvSpPr>
            <a:spLocks noGrp="1"/>
          </p:cNvSpPr>
          <p:nvPr>
            <p:ph sz="quarter" idx="13"/>
          </p:nvPr>
        </p:nvSpPr>
        <p:spPr>
          <a:xfrm>
            <a:off x="2680119" y="1343553"/>
            <a:ext cx="6831762" cy="1773936"/>
          </a:xfrm>
          <a:prstGeom prst="roundRect">
            <a:avLst/>
          </a:prstGeom>
          <a:ln w="28575">
            <a:solidFill>
              <a:srgbClr val="BDD7EE"/>
            </a:solidFill>
          </a:ln>
        </p:spPr>
        <p:txBody>
          <a:bodyPr anchor="ctr"/>
          <a:lstStyle/>
          <a:p>
            <a:pPr marL="1645920" lvl="1" indent="0" defTabSz="685800">
              <a:spcAft>
                <a:spcPts val="600"/>
              </a:spcAft>
              <a:buNone/>
              <a:defRPr sz="1800"/>
            </a:pPr>
            <a:r>
              <a:rPr lang="es-US" noProof="0"/>
              <a:t>Para solicitar Medicare 3 meses antes de </a:t>
            </a:r>
            <a:br>
              <a:rPr lang="es-US" sz="1800" noProof="0"/>
            </a:br>
            <a:r>
              <a:rPr lang="es-US" noProof="0"/>
              <a:t>cumplir 65 años, comuníquese con el Seguro Social en </a:t>
            </a:r>
            <a:r>
              <a:rPr lang="es-US" noProof="0">
                <a:hlinkClick r:id="rId5">
                  <a:extLst>
                    <a:ext uri="{A12FA001-AC4F-418D-AE19-62706E023703}">
                      <ahyp:hlinkClr xmlns:ahyp="http://schemas.microsoft.com/office/drawing/2018/hyperlinkcolor" val="tx"/>
                    </a:ext>
                  </a:extLst>
                </a:hlinkClick>
              </a:rPr>
              <a:t>SSA.gov</a:t>
            </a:r>
            <a:r>
              <a:rPr lang="es-US" noProof="0"/>
              <a:t>.</a:t>
            </a:r>
            <a:endParaRPr lang="es-US" sz="1800" strike="sngStrike" noProof="0"/>
          </a:p>
        </p:txBody>
      </p:sp>
      <p:pic>
        <p:nvPicPr>
          <p:cNvPr id="22" name="Picture 21">
            <a:extLst>
              <a:ext uri="{FF2B5EF4-FFF2-40B4-BE49-F238E27FC236}">
                <a16:creationId xmlns:a16="http://schemas.microsoft.com/office/drawing/2014/main" id="{A3436B96-9454-496E-97C3-C0D72EA5774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8125" b="8516"/>
          <a:stretch/>
        </p:blipFill>
        <p:spPr>
          <a:xfrm>
            <a:off x="2614747" y="3450370"/>
            <a:ext cx="1841337" cy="1554480"/>
          </a:xfrm>
          <a:prstGeom prst="rect">
            <a:avLst/>
          </a:prstGeom>
        </p:spPr>
      </p:pic>
      <p:sp>
        <p:nvSpPr>
          <p:cNvPr id="8" name="Content Placeholder 7">
            <a:extLst>
              <a:ext uri="{FF2B5EF4-FFF2-40B4-BE49-F238E27FC236}">
                <a16:creationId xmlns:a16="http://schemas.microsoft.com/office/drawing/2014/main" id="{F0E52F3F-22B4-F280-6609-1C0E083A013D}"/>
              </a:ext>
            </a:extLst>
          </p:cNvPr>
          <p:cNvSpPr>
            <a:spLocks noGrp="1"/>
          </p:cNvSpPr>
          <p:nvPr>
            <p:ph sz="quarter" idx="14"/>
          </p:nvPr>
        </p:nvSpPr>
        <p:spPr>
          <a:xfrm>
            <a:off x="2693651" y="3322107"/>
            <a:ext cx="6818230" cy="1773936"/>
          </a:xfrm>
          <a:prstGeom prst="roundRect">
            <a:avLst/>
          </a:prstGeom>
          <a:ln w="28575">
            <a:solidFill>
              <a:srgbClr val="BDD7EE"/>
            </a:solidFill>
          </a:ln>
        </p:spPr>
        <p:txBody>
          <a:bodyPr anchor="ctr"/>
          <a:lstStyle/>
          <a:p>
            <a:pPr marL="1645920" lvl="1" indent="0" defTabSz="685800">
              <a:spcAft>
                <a:spcPts val="0"/>
              </a:spcAft>
              <a:buNone/>
              <a:defRPr sz="1800"/>
            </a:pPr>
            <a:r>
              <a:rPr lang="es-US" noProof="0"/>
              <a:t>Si se jubiló de los ferrocarriles, comuníquese con la oficina local de Junta de Retiro Ferroviario al 1-877-772-5772 </a:t>
            </a:r>
            <a:br>
              <a:rPr lang="es-US" noProof="0"/>
            </a:br>
            <a:r>
              <a:rPr lang="es-US" noProof="0"/>
              <a:t>(TTY: 1-312-751-4701).</a:t>
            </a:r>
          </a:p>
        </p:txBody>
      </p:sp>
      <p:sp>
        <p:nvSpPr>
          <p:cNvPr id="21" name="Freeform: Shape 20">
            <a:extLst>
              <a:ext uri="{FF2B5EF4-FFF2-40B4-BE49-F238E27FC236}">
                <a16:creationId xmlns:a16="http://schemas.microsoft.com/office/drawing/2014/main" id="{66A2E985-C692-4817-BB74-3B1FC679A661}"/>
              </a:ext>
              <a:ext uri="{C183D7F6-B498-43B3-948B-1728B52AA6E4}">
                <adec:decorative xmlns:adec="http://schemas.microsoft.com/office/drawing/2017/decorative" val="1"/>
              </a:ext>
            </a:extLst>
          </p:cNvPr>
          <p:cNvSpPr>
            <a:spLocks noChangeAspect="1"/>
          </p:cNvSpPr>
          <p:nvPr/>
        </p:nvSpPr>
        <p:spPr>
          <a:xfrm>
            <a:off x="2502319" y="5247872"/>
            <a:ext cx="278920" cy="2789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900C28E5-68FB-A954-169B-3900D170ABD4}"/>
              </a:ext>
            </a:extLst>
          </p:cNvPr>
          <p:cNvSpPr>
            <a:spLocks noGrp="1"/>
          </p:cNvSpPr>
          <p:nvPr>
            <p:ph sz="quarter" idx="15"/>
          </p:nvPr>
        </p:nvSpPr>
        <p:spPr>
          <a:xfrm>
            <a:off x="2693651" y="5238102"/>
            <a:ext cx="6902282" cy="739272"/>
          </a:xfrm>
        </p:spPr>
        <p:txBody>
          <a:bodyPr>
            <a:normAutofit/>
          </a:bodyPr>
          <a:lstStyle/>
          <a:p>
            <a:pPr marL="692150" lvl="0" indent="-595313" defTabSz="685800">
              <a:buNone/>
              <a:defRPr sz="1400"/>
            </a:pPr>
            <a:r>
              <a:rPr lang="es-US" b="1" noProof="0"/>
              <a:t>NOTA</a:t>
            </a:r>
            <a:r>
              <a:rPr lang="es-US" noProof="0"/>
              <a:t>:	La edad para recibir los beneficios completos de jubilación del Seguro Social está aumentando. La edad de elegibilidad para Medicare sigue siendo 65 años.</a:t>
            </a:r>
          </a:p>
        </p:txBody>
      </p:sp>
      <p:sp>
        <p:nvSpPr>
          <p:cNvPr id="6" name="Slide Number Placeholder 5">
            <a:extLst>
              <a:ext uri="{FF2B5EF4-FFF2-40B4-BE49-F238E27FC236}">
                <a16:creationId xmlns:a16="http://schemas.microsoft.com/office/drawing/2014/main" id="{AEC071AD-2098-401B-98CB-F2B5FD997AB7}"/>
              </a:ext>
            </a:extLst>
          </p:cNvPr>
          <p:cNvSpPr>
            <a:spLocks noGrp="1"/>
          </p:cNvSpPr>
          <p:nvPr>
            <p:ph type="sldNum" sz="quarter" idx="12"/>
          </p:nvPr>
        </p:nvSpPr>
        <p:spPr/>
        <p:txBody>
          <a:bodyPr/>
          <a:lstStyle/>
          <a:p>
            <a:fld id="{48F63A3B-78C7-47BE-AE5E-E10140E04643}" type="slidenum">
              <a:rPr lang="es-US" noProof="0" smtClean="0"/>
              <a:t>14</a:t>
            </a:fld>
            <a:endParaRPr lang="es-US" noProof="0"/>
          </a:p>
        </p:txBody>
      </p:sp>
    </p:spTree>
    <p:custDataLst>
      <p:tags r:id="rId1"/>
    </p:custDataLst>
    <p:extLst>
      <p:ext uri="{BB962C8B-B14F-4D97-AF65-F5344CB8AC3E}">
        <p14:creationId xmlns:p14="http://schemas.microsoft.com/office/powerpoint/2010/main" val="161616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8" grpId="0" build="p" animBg="1"/>
      <p:bldP spid="21" grpId="0" animBg="1"/>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noProof="0"/>
              <a:t>Su tarjeta de Medicare</a:t>
            </a:r>
          </a:p>
        </p:txBody>
      </p:sp>
      <p:sp>
        <p:nvSpPr>
          <p:cNvPr id="5" name="Content Placeholder 4"/>
          <p:cNvSpPr>
            <a:spLocks noGrp="1"/>
          </p:cNvSpPr>
          <p:nvPr>
            <p:ph sz="quarter" idx="13"/>
          </p:nvPr>
        </p:nvSpPr>
        <p:spPr>
          <a:xfrm>
            <a:off x="914400" y="1242504"/>
            <a:ext cx="5970494" cy="2694795"/>
          </a:xfrm>
        </p:spPr>
        <p:txBody>
          <a:bodyPr>
            <a:normAutofit lnSpcReduction="10000"/>
          </a:bodyPr>
          <a:lstStyle/>
          <a:p>
            <a:pPr lvl="0" defTabSz="685800">
              <a:lnSpc>
                <a:spcPct val="100000"/>
              </a:lnSpc>
              <a:spcBef>
                <a:spcPts val="0"/>
              </a:spcBef>
              <a:spcAft>
                <a:spcPts val="1200"/>
              </a:spcAft>
              <a:defRPr sz="2000"/>
            </a:pPr>
            <a:r>
              <a:rPr lang="es-US" noProof="0"/>
              <a:t>Indica la Parte A de Medicare (mostrada como DE HOSPITAL), la Parte B (mostrada como MÉDICO) junto con la fecha en que comienza </a:t>
            </a:r>
            <a:br>
              <a:rPr lang="es-US" noProof="0"/>
            </a:br>
            <a:r>
              <a:rPr lang="es-US" noProof="0"/>
              <a:t>su cobertura</a:t>
            </a:r>
          </a:p>
          <a:p>
            <a:pPr lvl="0" defTabSz="685800">
              <a:lnSpc>
                <a:spcPct val="100000"/>
              </a:lnSpc>
              <a:spcBef>
                <a:spcPts val="0"/>
              </a:spcBef>
              <a:spcAft>
                <a:spcPts val="1200"/>
              </a:spcAft>
              <a:defRPr sz="2000"/>
            </a:pPr>
            <a:r>
              <a:rPr lang="es-US" noProof="0"/>
              <a:t>Para aceptar la Parte B, conserve su tarjeta </a:t>
            </a:r>
            <a:br>
              <a:rPr lang="es-US" noProof="0"/>
            </a:br>
            <a:r>
              <a:rPr lang="es-US" noProof="0"/>
              <a:t>(y llévela con usted cuando esté fuera de casa) </a:t>
            </a:r>
          </a:p>
          <a:p>
            <a:pPr lvl="0" defTabSz="685800">
              <a:lnSpc>
                <a:spcPct val="100000"/>
              </a:lnSpc>
              <a:spcBef>
                <a:spcPts val="0"/>
              </a:spcBef>
              <a:spcAft>
                <a:spcPts val="1200"/>
              </a:spcAft>
              <a:defRPr sz="2000"/>
            </a:pPr>
            <a:r>
              <a:rPr lang="es-US" noProof="0"/>
              <a:t>Para rechazar la Parte B, siga las instrucciones del folleto de preparación para Medicare </a:t>
            </a:r>
            <a:endParaRPr lang="es-US" noProof="0">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2E8C6741-79CE-DE86-2023-E4BFD7B9592E}"/>
              </a:ext>
            </a:extLst>
          </p:cNvPr>
          <p:cNvSpPr>
            <a:spLocks noGrp="1"/>
          </p:cNvSpPr>
          <p:nvPr>
            <p:ph sz="quarter" idx="14"/>
          </p:nvPr>
        </p:nvSpPr>
        <p:spPr>
          <a:xfrm>
            <a:off x="2651850" y="4173482"/>
            <a:ext cx="6885849" cy="1744334"/>
          </a:xfrm>
          <a:prstGeom prst="roundRect">
            <a:avLst/>
          </a:prstGeom>
          <a:solidFill>
            <a:srgbClr val="DEEBF7"/>
          </a:solidFill>
        </p:spPr>
        <p:txBody>
          <a:bodyPr>
            <a:normAutofit fontScale="92500" lnSpcReduction="20000"/>
          </a:bodyPr>
          <a:lstStyle/>
          <a:p>
            <a:pPr marL="0" lvl="0" indent="0">
              <a:buClrTx/>
              <a:buNone/>
              <a:defRPr sz="2000" b="1" kern="0"/>
            </a:pPr>
            <a:r>
              <a:rPr lang="es-US" noProof="0"/>
              <a:t>¿Necesita una tarjeta de reemplazo?</a:t>
            </a:r>
          </a:p>
          <a:p>
            <a:pPr marL="285750" lvl="0" indent="-285750">
              <a:buClrTx/>
              <a:buFont typeface="Wingdings" panose="05000000000000000000" pitchFamily="2" charset="2"/>
              <a:buChar char="Ø"/>
              <a:defRPr sz="1800"/>
            </a:pPr>
            <a:r>
              <a:rPr lang="es-US" b="1" kern="0" noProof="0"/>
              <a:t>Visite es.</a:t>
            </a:r>
            <a:r>
              <a:rPr lang="es-US" b="1" noProof="0">
                <a:hlinkClick r:id="rId4">
                  <a:extLst>
                    <a:ext uri="{A12FA001-AC4F-418D-AE19-62706E023703}">
                      <ahyp:hlinkClr xmlns:ahyp="http://schemas.microsoft.com/office/drawing/2018/hyperlinkcolor" val="tx"/>
                    </a:ext>
                  </a:extLst>
                </a:hlinkClick>
              </a:rPr>
              <a:t>Medicare.gov/</a:t>
            </a:r>
            <a:r>
              <a:rPr lang="es-US" b="1" noProof="0" err="1">
                <a:hlinkClick r:id="rId4">
                  <a:extLst>
                    <a:ext uri="{A12FA001-AC4F-418D-AE19-62706E023703}">
                      <ahyp:hlinkClr xmlns:ahyp="http://schemas.microsoft.com/office/drawing/2018/hyperlinkcolor" val="tx"/>
                    </a:ext>
                  </a:extLst>
                </a:hlinkClick>
              </a:rPr>
              <a:t>account</a:t>
            </a:r>
            <a:r>
              <a:rPr lang="es-US" b="1" noProof="0"/>
              <a:t> </a:t>
            </a:r>
            <a:r>
              <a:rPr lang="es-US" noProof="0"/>
              <a:t>para iniciar sesión en su cuenta segura de Medicare e imprimir una copia oficial</a:t>
            </a:r>
          </a:p>
          <a:p>
            <a:pPr marL="285750" lvl="0" indent="-285750">
              <a:buClrTx/>
              <a:buFont typeface="Wingdings" panose="05000000000000000000" pitchFamily="2" charset="2"/>
              <a:buChar char="Ø"/>
              <a:defRPr sz="1800"/>
            </a:pPr>
            <a:r>
              <a:rPr lang="es-US" b="1" kern="0" noProof="0"/>
              <a:t>Llame al </a:t>
            </a:r>
            <a:r>
              <a:rPr lang="es-US" b="1" noProof="0"/>
              <a:t>1-800-MEDICARE </a:t>
            </a:r>
            <a:r>
              <a:rPr lang="es-US" noProof="0"/>
              <a:t>(1-800-633-4227) </a:t>
            </a:r>
            <a:br>
              <a:rPr lang="es-US" noProof="0"/>
            </a:br>
            <a:r>
              <a:rPr lang="es-US" noProof="0"/>
              <a:t>(TTY: 1-877-486-2048)</a:t>
            </a:r>
          </a:p>
        </p:txBody>
      </p:sp>
      <p:pic>
        <p:nvPicPr>
          <p:cNvPr id="6" name="Picture 5" descr="Medicare card sample"/>
          <p:cNvPicPr>
            <a:picLocks noChangeAspect="1"/>
          </p:cNvPicPr>
          <p:nvPr/>
        </p:nvPicPr>
        <p:blipFill>
          <a:blip r:embed="rId5"/>
          <a:stretch>
            <a:fillRect/>
          </a:stretch>
        </p:blipFill>
        <p:spPr>
          <a:xfrm>
            <a:off x="7330089" y="1193932"/>
            <a:ext cx="4155534" cy="2686406"/>
          </a:xfrm>
          <a:prstGeom prst="rect">
            <a:avLst/>
          </a:prstGeom>
          <a:ln>
            <a:noFill/>
          </a:ln>
          <a:effectLst>
            <a:outerShdw blurRad="292100" dist="139700" dir="2700000" algn="tl" rotWithShape="0">
              <a:srgbClr val="333333">
                <a:alpha val="65000"/>
              </a:srgbClr>
            </a:outerShdw>
          </a:effectLst>
        </p:spPr>
      </p:pic>
      <p:sp>
        <p:nvSpPr>
          <p:cNvPr id="8" name="Slide Number Placeholder 7">
            <a:extLst>
              <a:ext uri="{FF2B5EF4-FFF2-40B4-BE49-F238E27FC236}">
                <a16:creationId xmlns:a16="http://schemas.microsoft.com/office/drawing/2014/main" id="{AB295E55-56F2-4F2C-A20E-7E16F42ABE3F}"/>
              </a:ext>
            </a:extLst>
          </p:cNvPr>
          <p:cNvSpPr>
            <a:spLocks noGrp="1"/>
          </p:cNvSpPr>
          <p:nvPr>
            <p:ph type="sldNum" sz="quarter" idx="12"/>
          </p:nvPr>
        </p:nvSpPr>
        <p:spPr/>
        <p:txBody>
          <a:bodyPr/>
          <a:lstStyle/>
          <a:p>
            <a:fld id="{48F63A3B-78C7-47BE-AE5E-E10140E04643}" type="slidenum">
              <a:rPr lang="es-US" noProof="0" smtClean="0"/>
              <a:t>15</a:t>
            </a:fld>
            <a:endParaRPr lang="es-US" noProof="0"/>
          </a:p>
        </p:txBody>
      </p:sp>
    </p:spTree>
    <p:custDataLst>
      <p:tags r:id="rId1"/>
    </p:custDataLst>
    <p:extLst>
      <p:ext uri="{BB962C8B-B14F-4D97-AF65-F5344CB8AC3E}">
        <p14:creationId xmlns:p14="http://schemas.microsoft.com/office/powerpoint/2010/main" val="419976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sz="2800"/>
            </a:pPr>
            <a:r>
              <a:rPr lang="es-US" noProof="0"/>
              <a:t>Cuándo inscribirse o hacer </a:t>
            </a:r>
            <a:br>
              <a:rPr lang="es-US" noProof="0"/>
            </a:br>
            <a:r>
              <a:rPr lang="es-US" noProof="0"/>
              <a:t>cambios en su cobertura de Medicare</a:t>
            </a:r>
          </a:p>
        </p:txBody>
      </p:sp>
      <p:sp>
        <p:nvSpPr>
          <p:cNvPr id="6" name="Content Placeholder 5">
            <a:extLst>
              <a:ext uri="{FF2B5EF4-FFF2-40B4-BE49-F238E27FC236}">
                <a16:creationId xmlns:a16="http://schemas.microsoft.com/office/drawing/2014/main" id="{7BB0B5F4-46DD-B26E-469B-3E7F3D245AA9}"/>
              </a:ext>
            </a:extLst>
          </p:cNvPr>
          <p:cNvSpPr>
            <a:spLocks noGrp="1"/>
          </p:cNvSpPr>
          <p:nvPr>
            <p:ph sz="quarter" idx="13"/>
          </p:nvPr>
        </p:nvSpPr>
        <p:spPr>
          <a:xfrm>
            <a:off x="371360" y="1386320"/>
            <a:ext cx="5724640" cy="4537075"/>
          </a:xfrm>
        </p:spPr>
        <p:txBody>
          <a:bodyPr vert="horz" lIns="91440" tIns="45720" rIns="91440" bIns="45720" anchor="t">
            <a:normAutofit/>
          </a:bodyPr>
          <a:lstStyle/>
          <a:p>
            <a:pPr marL="0" lvl="0" indent="0" defTabSz="685800">
              <a:spcBef>
                <a:spcPts val="600"/>
              </a:spcBef>
              <a:buClrTx/>
              <a:buNone/>
              <a:defRPr sz="2400" b="1">
                <a:latin typeface="Arial"/>
                <a:cs typeface="Arial"/>
              </a:defRPr>
            </a:pPr>
            <a:r>
              <a:rPr lang="es-US" noProof="0"/>
              <a:t>Si aún no tiene Medicare:</a:t>
            </a:r>
          </a:p>
          <a:p>
            <a:pPr marL="548640" lvl="0" defTabSz="685800">
              <a:buClrTx/>
              <a:defRPr sz="2000">
                <a:latin typeface="Arial"/>
                <a:cs typeface="Arial"/>
              </a:defRPr>
            </a:pPr>
            <a:r>
              <a:rPr lang="es-US" noProof="0"/>
              <a:t>Período Inicial de Inscripción (IEP)</a:t>
            </a:r>
          </a:p>
          <a:p>
            <a:pPr marL="548640" lvl="0" defTabSz="685800">
              <a:buClrTx/>
              <a:defRPr sz="2000">
                <a:latin typeface="Arial"/>
                <a:cs typeface="Arial"/>
              </a:defRPr>
            </a:pPr>
            <a:r>
              <a:rPr lang="es-US" noProof="0"/>
              <a:t>Período Especial de </a:t>
            </a:r>
            <a:r>
              <a:rPr lang="es-US"/>
              <a:t>I</a:t>
            </a:r>
            <a:r>
              <a:rPr lang="es-US" noProof="0" err="1"/>
              <a:t>nscripción</a:t>
            </a:r>
            <a:r>
              <a:rPr lang="es-US" noProof="0"/>
              <a:t> (SEP)</a:t>
            </a:r>
          </a:p>
          <a:p>
            <a:pPr marL="548640" lvl="0" defTabSz="685800">
              <a:buClrTx/>
              <a:defRPr sz="2000">
                <a:latin typeface="Arial"/>
                <a:cs typeface="Arial"/>
              </a:defRPr>
            </a:pPr>
            <a:r>
              <a:rPr lang="es-US" noProof="0"/>
              <a:t>Período General de Inscripción (GEP)</a:t>
            </a:r>
            <a:endParaRPr lang="es-US" noProof="0">
              <a:latin typeface="Arial"/>
              <a:cs typeface="Arial"/>
            </a:endParaRPr>
          </a:p>
        </p:txBody>
      </p:sp>
      <p:cxnSp>
        <p:nvCxnSpPr>
          <p:cNvPr id="10" name="Straight Connector 9">
            <a:extLst>
              <a:ext uri="{FF2B5EF4-FFF2-40B4-BE49-F238E27FC236}">
                <a16:creationId xmlns:a16="http://schemas.microsoft.com/office/drawing/2014/main" id="{17D3C62E-1AC1-4292-A854-E8C72A195FB2}"/>
              </a:ext>
              <a:ext uri="{C183D7F6-B498-43B3-948B-1728B52AA6E4}">
                <adec:decorative xmlns:adec="http://schemas.microsoft.com/office/drawing/2017/decorative" val="1"/>
              </a:ext>
            </a:extLst>
          </p:cNvPr>
          <p:cNvCxnSpPr>
            <a:cxnSpLocks/>
          </p:cNvCxnSpPr>
          <p:nvPr/>
        </p:nvCxnSpPr>
        <p:spPr>
          <a:xfrm>
            <a:off x="5824334" y="1534285"/>
            <a:ext cx="0" cy="3763139"/>
          </a:xfrm>
          <a:prstGeom prst="line">
            <a:avLst/>
          </a:prstGeom>
          <a:ln w="254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8AADE772-2996-5B41-EACE-0858E509865C}"/>
              </a:ext>
            </a:extLst>
          </p:cNvPr>
          <p:cNvSpPr>
            <a:spLocks noGrp="1"/>
          </p:cNvSpPr>
          <p:nvPr>
            <p:ph sz="quarter" idx="14"/>
          </p:nvPr>
        </p:nvSpPr>
        <p:spPr>
          <a:xfrm>
            <a:off x="6409814" y="1386320"/>
            <a:ext cx="5044899" cy="4506912"/>
          </a:xfrm>
        </p:spPr>
        <p:txBody>
          <a:bodyPr vert="horz" lIns="91440" tIns="45720" rIns="91440" bIns="45720" anchor="t">
            <a:normAutofit/>
          </a:bodyPr>
          <a:lstStyle/>
          <a:p>
            <a:pPr marL="0" lvl="0" indent="0" defTabSz="685800">
              <a:buClrTx/>
              <a:buNone/>
              <a:defRPr sz="2400" b="1">
                <a:latin typeface="Arial"/>
                <a:cs typeface="Arial"/>
              </a:defRPr>
            </a:pPr>
            <a:r>
              <a:rPr lang="es-US" noProof="0"/>
              <a:t>Si ya tiene Medicare y desea cambiar la forma en que obtiene su cobertura:</a:t>
            </a:r>
          </a:p>
          <a:p>
            <a:pPr marL="548640" lvl="0" defTabSz="685800">
              <a:buClrTx/>
              <a:defRPr sz="2000">
                <a:latin typeface="Arial"/>
                <a:cs typeface="Arial"/>
              </a:defRPr>
            </a:pPr>
            <a:r>
              <a:rPr lang="es-US" noProof="0"/>
              <a:t>Período de Inscripción Abierta (OEP)</a:t>
            </a:r>
          </a:p>
          <a:p>
            <a:pPr marL="548640" lvl="0" defTabSz="685800">
              <a:buClrTx/>
              <a:defRPr sz="2000">
                <a:latin typeface="Arial"/>
                <a:cs typeface="Arial"/>
              </a:defRPr>
            </a:pPr>
            <a:r>
              <a:rPr lang="es-US" noProof="0"/>
              <a:t>Período de Inscripción Abierta de Medicare </a:t>
            </a:r>
            <a:r>
              <a:rPr lang="es-US" noProof="0" err="1"/>
              <a:t>Advantage</a:t>
            </a:r>
            <a:endParaRPr lang="es-US" noProof="0"/>
          </a:p>
          <a:p>
            <a:pPr marL="548640" lvl="0" defTabSz="685800">
              <a:buClrTx/>
              <a:defRPr sz="2000">
                <a:latin typeface="Arial"/>
                <a:cs typeface="Arial"/>
              </a:defRPr>
            </a:pPr>
            <a:r>
              <a:rPr lang="es-US" noProof="0"/>
              <a:t>Período de Inscripción Abierta para personas institucionalizadas (OEPI)</a:t>
            </a:r>
          </a:p>
          <a:p>
            <a:pPr marL="548640" lvl="0" defTabSz="685800">
              <a:buClrTx/>
              <a:defRPr sz="2000">
                <a:latin typeface="Arial"/>
                <a:cs typeface="Arial"/>
              </a:defRPr>
            </a:pPr>
            <a:r>
              <a:rPr lang="es-US" noProof="0"/>
              <a:t>Período </a:t>
            </a:r>
            <a:r>
              <a:rPr lang="es-US"/>
              <a:t>Especial de Inscripción  </a:t>
            </a:r>
            <a:r>
              <a:rPr lang="es-US" noProof="0"/>
              <a:t>(SEP) (en ciertas circunstancias)</a:t>
            </a:r>
            <a:endParaRPr lang="es-US" sz="2000" noProof="0">
              <a:latin typeface="Arial"/>
              <a:cs typeface="Arial"/>
            </a:endParaRPr>
          </a:p>
        </p:txBody>
      </p:sp>
      <p:sp>
        <p:nvSpPr>
          <p:cNvPr id="5" name="Slide Number Placeholder 4">
            <a:extLst>
              <a:ext uri="{FF2B5EF4-FFF2-40B4-BE49-F238E27FC236}">
                <a16:creationId xmlns:a16="http://schemas.microsoft.com/office/drawing/2014/main" id="{95305251-6886-4993-A42E-520DB05A0F7C}"/>
              </a:ext>
            </a:extLst>
          </p:cNvPr>
          <p:cNvSpPr>
            <a:spLocks noGrp="1"/>
          </p:cNvSpPr>
          <p:nvPr>
            <p:ph type="sldNum" sz="quarter" idx="12"/>
          </p:nvPr>
        </p:nvSpPr>
        <p:spPr/>
        <p:txBody>
          <a:bodyPr/>
          <a:lstStyle/>
          <a:p>
            <a:fld id="{48F63A3B-78C7-47BE-AE5E-E10140E04643}" type="slidenum">
              <a:rPr lang="es-US" noProof="0" smtClean="0"/>
              <a:t>16</a:t>
            </a:fld>
            <a:endParaRPr lang="es-US" noProof="0"/>
          </a:p>
        </p:txBody>
      </p:sp>
    </p:spTree>
    <p:custDataLst>
      <p:tags r:id="rId1"/>
    </p:custDataLst>
    <p:extLst>
      <p:ext uri="{BB962C8B-B14F-4D97-AF65-F5344CB8AC3E}">
        <p14:creationId xmlns:p14="http://schemas.microsoft.com/office/powerpoint/2010/main" val="166598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r>
              <a:rPr lang="es-US" noProof="0"/>
              <a:t>Período Inicial de Inscripción (IEP) </a:t>
            </a:r>
          </a:p>
        </p:txBody>
      </p:sp>
      <p:sp>
        <p:nvSpPr>
          <p:cNvPr id="2" name="Content Placeholder 1">
            <a:extLst>
              <a:ext uri="{FF2B5EF4-FFF2-40B4-BE49-F238E27FC236}">
                <a16:creationId xmlns:a16="http://schemas.microsoft.com/office/drawing/2014/main" id="{4872EBD6-9AE3-F952-54EA-AE8C94803A72}"/>
              </a:ext>
            </a:extLst>
          </p:cNvPr>
          <p:cNvSpPr>
            <a:spLocks noGrp="1"/>
          </p:cNvSpPr>
          <p:nvPr>
            <p:ph sz="quarter" idx="13"/>
          </p:nvPr>
        </p:nvSpPr>
        <p:spPr>
          <a:xfrm>
            <a:off x="-1" y="1095267"/>
            <a:ext cx="12192000" cy="529812"/>
          </a:xfrm>
        </p:spPr>
        <p:txBody>
          <a:bodyPr/>
          <a:lstStyle/>
          <a:p>
            <a:pPr marL="0" lvl="0" indent="0" algn="ctr">
              <a:spcAft>
                <a:spcPts val="0"/>
              </a:spcAft>
              <a:buClrTx/>
              <a:buNone/>
              <a:defRPr sz="2800" b="1"/>
            </a:pPr>
            <a:r>
              <a:rPr lang="es-US" noProof="0"/>
              <a:t>Período de 7 meses</a:t>
            </a:r>
          </a:p>
        </p:txBody>
      </p:sp>
      <p:grpSp>
        <p:nvGrpSpPr>
          <p:cNvPr id="8" name="Month 1 to 3 before" descr="Three calendar icons indicating the three month before the month you turn 65 ">
            <a:extLst>
              <a:ext uri="{FF2B5EF4-FFF2-40B4-BE49-F238E27FC236}">
                <a16:creationId xmlns:a16="http://schemas.microsoft.com/office/drawing/2014/main" id="{FD6874CC-3CE1-2B01-AA10-5B2F53F75FD5}"/>
              </a:ext>
            </a:extLst>
          </p:cNvPr>
          <p:cNvGrpSpPr/>
          <p:nvPr/>
        </p:nvGrpSpPr>
        <p:grpSpPr>
          <a:xfrm>
            <a:off x="1216000" y="1853745"/>
            <a:ext cx="3405913" cy="1231499"/>
            <a:chOff x="1216000" y="1853745"/>
            <a:chExt cx="3405913" cy="1231499"/>
          </a:xfrm>
        </p:grpSpPr>
        <p:pic>
          <p:nvPicPr>
            <p:cNvPr id="9" name="Picture 8">
              <a:extLst>
                <a:ext uri="{FF2B5EF4-FFF2-40B4-BE49-F238E27FC236}">
                  <a16:creationId xmlns:a16="http://schemas.microsoft.com/office/drawing/2014/main" id="{0AB3986D-1630-BF48-FD83-50A3A9E54B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13" name="TextBox 12">
              <a:extLst>
                <a:ext uri="{FF2B5EF4-FFF2-40B4-BE49-F238E27FC236}">
                  <a16:creationId xmlns:a16="http://schemas.microsoft.com/office/drawing/2014/main" id="{701459C5-B2A6-3C09-DAA6-4CAE21A465DC}"/>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1</a:t>
              </a:r>
            </a:p>
          </p:txBody>
        </p:sp>
        <p:pic>
          <p:nvPicPr>
            <p:cNvPr id="14" name="Picture 13">
              <a:extLst>
                <a:ext uri="{FF2B5EF4-FFF2-40B4-BE49-F238E27FC236}">
                  <a16:creationId xmlns:a16="http://schemas.microsoft.com/office/drawing/2014/main" id="{7F0E86E4-43DD-C20F-785E-1330688711C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15" name="Picture 14">
              <a:extLst>
                <a:ext uri="{FF2B5EF4-FFF2-40B4-BE49-F238E27FC236}">
                  <a16:creationId xmlns:a16="http://schemas.microsoft.com/office/drawing/2014/main" id="{D417D261-C6B4-1F0E-4567-6AD9284E24D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16" name="TextBox 15">
              <a:extLst>
                <a:ext uri="{FF2B5EF4-FFF2-40B4-BE49-F238E27FC236}">
                  <a16:creationId xmlns:a16="http://schemas.microsoft.com/office/drawing/2014/main" id="{1DD33E66-B7F2-0CF9-F110-361DB1259E9C}"/>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2</a:t>
              </a:r>
            </a:p>
          </p:txBody>
        </p:sp>
        <p:sp>
          <p:nvSpPr>
            <p:cNvPr id="17" name="TextBox 16">
              <a:extLst>
                <a:ext uri="{FF2B5EF4-FFF2-40B4-BE49-F238E27FC236}">
                  <a16:creationId xmlns:a16="http://schemas.microsoft.com/office/drawing/2014/main" id="{8D6B6B05-62B5-711B-29F1-B1FA3439BA96}"/>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3</a:t>
              </a:r>
            </a:p>
          </p:txBody>
        </p:sp>
      </p:grpSp>
      <p:sp>
        <p:nvSpPr>
          <p:cNvPr id="10" name="Content Placeholder 9">
            <a:extLst>
              <a:ext uri="{FF2B5EF4-FFF2-40B4-BE49-F238E27FC236}">
                <a16:creationId xmlns:a16="http://schemas.microsoft.com/office/drawing/2014/main" id="{2256A7F6-8244-175D-2482-E6AB35B1DA2A}"/>
              </a:ext>
            </a:extLst>
          </p:cNvPr>
          <p:cNvSpPr>
            <a:spLocks noGrp="1"/>
          </p:cNvSpPr>
          <p:nvPr>
            <p:ph sz="quarter" idx="14"/>
          </p:nvPr>
        </p:nvSpPr>
        <p:spPr>
          <a:xfrm>
            <a:off x="1201825" y="3282910"/>
            <a:ext cx="3401534" cy="1124712"/>
          </a:xfrm>
          <a:solidFill>
            <a:srgbClr val="DEEBF7"/>
          </a:solidFill>
        </p:spPr>
        <p:txBody>
          <a:bodyPr anchor="ctr" anchorCtr="0">
            <a:normAutofit fontScale="92500"/>
          </a:bodyPr>
          <a:lstStyle/>
          <a:p>
            <a:pPr marL="0" lvl="0" indent="0">
              <a:spcAft>
                <a:spcPts val="0"/>
              </a:spcAft>
              <a:buClrTx/>
              <a:buNone/>
              <a:defRPr sz="1600"/>
            </a:pPr>
            <a:r>
              <a:rPr lang="es-US" noProof="0"/>
              <a:t>Si se inscribe en la Parte A y/o </a:t>
            </a:r>
            <a:br>
              <a:rPr lang="es-US" sz="1600" noProof="0"/>
            </a:br>
            <a:r>
              <a:rPr lang="es-US" noProof="0"/>
              <a:t>la Parte B antes de cumplir 65 años, su cobertura comienza el primer día del mes de su cumpleaños. </a:t>
            </a:r>
          </a:p>
        </p:txBody>
      </p:sp>
      <p:cxnSp>
        <p:nvCxnSpPr>
          <p:cNvPr id="38" name="Straight Connector 37">
            <a:extLst>
              <a:ext uri="{FF2B5EF4-FFF2-40B4-BE49-F238E27FC236}">
                <a16:creationId xmlns:a16="http://schemas.microsoft.com/office/drawing/2014/main" id="{F25981A3-A1BD-CB38-E51A-2DC3D115F4BB}"/>
              </a:ext>
              <a:ext uri="{C183D7F6-B498-43B3-948B-1728B52AA6E4}">
                <adec:decorative xmlns:adec="http://schemas.microsoft.com/office/drawing/2017/decorative" val="1"/>
              </a:ext>
            </a:extLst>
          </p:cNvPr>
          <p:cNvCxnSpPr>
            <a:cxnSpLocks/>
          </p:cNvCxnSpPr>
          <p:nvPr/>
        </p:nvCxnSpPr>
        <p:spPr>
          <a:xfrm>
            <a:off x="5010825" y="1719059"/>
            <a:ext cx="0" cy="274320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65" descr="a calendar icon representing your birthday month with a start labeled 65">
            <a:extLst>
              <a:ext uri="{FF2B5EF4-FFF2-40B4-BE49-F238E27FC236}">
                <a16:creationId xmlns:a16="http://schemas.microsoft.com/office/drawing/2014/main" id="{934C9C29-08A7-FB1F-7F28-04737C244AA5}"/>
              </a:ext>
            </a:extLst>
          </p:cNvPr>
          <p:cNvGrpSpPr/>
          <p:nvPr/>
        </p:nvGrpSpPr>
        <p:grpSpPr>
          <a:xfrm>
            <a:off x="5432041" y="1625079"/>
            <a:ext cx="2015347" cy="1457273"/>
            <a:chOff x="5432042" y="1782281"/>
            <a:chExt cx="1747792" cy="1300071"/>
          </a:xfrm>
        </p:grpSpPr>
        <p:grpSp>
          <p:nvGrpSpPr>
            <p:cNvPr id="20" name="Group 19" descr="Calendar icon indication month 4 with balloons to highlight a 65th birthday month">
              <a:extLst>
                <a:ext uri="{FF2B5EF4-FFF2-40B4-BE49-F238E27FC236}">
                  <a16:creationId xmlns:a16="http://schemas.microsoft.com/office/drawing/2014/main" id="{C8491FB3-B91F-96EC-2B97-F96C900F7B74}"/>
                </a:ext>
              </a:extLst>
            </p:cNvPr>
            <p:cNvGrpSpPr/>
            <p:nvPr/>
          </p:nvGrpSpPr>
          <p:grpSpPr>
            <a:xfrm>
              <a:off x="5432042" y="1876031"/>
              <a:ext cx="970415" cy="1206321"/>
              <a:chOff x="2680273" y="3538580"/>
              <a:chExt cx="970415" cy="1206321"/>
            </a:xfrm>
          </p:grpSpPr>
          <p:sp>
            <p:nvSpPr>
              <p:cNvPr id="23" name="Rectangle 22">
                <a:extLst>
                  <a:ext uri="{FF2B5EF4-FFF2-40B4-BE49-F238E27FC236}">
                    <a16:creationId xmlns:a16="http://schemas.microsoft.com/office/drawing/2014/main" id="{8B3F1243-6D4C-BF56-EE34-0B8B8D5AFF40}"/>
                  </a:ext>
                </a:extLst>
              </p:cNvPr>
              <p:cNvSpPr/>
              <p:nvPr/>
            </p:nvSpPr>
            <p:spPr>
              <a:xfrm>
                <a:off x="2680273" y="3847353"/>
                <a:ext cx="970415" cy="897548"/>
              </a:xfrm>
              <a:prstGeom prst="rect">
                <a:avLst/>
              </a:prstGeom>
              <a:solidFill>
                <a:srgbClr val="FFC000"/>
              </a:solidFill>
              <a:ln w="9525" cap="flat">
                <a:noFill/>
                <a:prstDash val="solid"/>
                <a:miter/>
              </a:ln>
            </p:spPr>
            <p:txBody>
              <a:bodyPr anchor="ctr"/>
              <a:lstStyle/>
              <a:p>
                <a:endParaRPr lang="es-US" noProof="0"/>
              </a:p>
            </p:txBody>
          </p:sp>
          <p:grpSp>
            <p:nvGrpSpPr>
              <p:cNvPr id="24" name="Group 23">
                <a:extLst>
                  <a:ext uri="{FF2B5EF4-FFF2-40B4-BE49-F238E27FC236}">
                    <a16:creationId xmlns:a16="http://schemas.microsoft.com/office/drawing/2014/main" id="{675714FD-123C-B77B-A4A1-AA2DF61EECBD}"/>
                  </a:ext>
                </a:extLst>
              </p:cNvPr>
              <p:cNvGrpSpPr/>
              <p:nvPr/>
            </p:nvGrpSpPr>
            <p:grpSpPr>
              <a:xfrm>
                <a:off x="2680273" y="3538580"/>
                <a:ext cx="970415" cy="274840"/>
                <a:chOff x="5808316" y="4157923"/>
                <a:chExt cx="970415" cy="274840"/>
              </a:xfrm>
            </p:grpSpPr>
            <p:sp>
              <p:nvSpPr>
                <p:cNvPr id="25" name="Rectangle 24">
                  <a:extLst>
                    <a:ext uri="{FF2B5EF4-FFF2-40B4-BE49-F238E27FC236}">
                      <a16:creationId xmlns:a16="http://schemas.microsoft.com/office/drawing/2014/main" id="{2A39DB01-8A3B-2380-B8C6-E2074FB81F73}"/>
                    </a:ext>
                  </a:extLst>
                </p:cNvPr>
                <p:cNvSpPr/>
                <p:nvPr/>
              </p:nvSpPr>
              <p:spPr>
                <a:xfrm>
                  <a:off x="5808316" y="4249883"/>
                  <a:ext cx="970415"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6" name="Flowchart: Terminator 25">
                  <a:extLst>
                    <a:ext uri="{FF2B5EF4-FFF2-40B4-BE49-F238E27FC236}">
                      <a16:creationId xmlns:a16="http://schemas.microsoft.com/office/drawing/2014/main" id="{4243F03B-9009-EB81-3D10-12D1B4DD7B52}"/>
                    </a:ext>
                  </a:extLst>
                </p:cNvPr>
                <p:cNvSpPr/>
                <p:nvPr/>
              </p:nvSpPr>
              <p:spPr>
                <a:xfrm rot="5400000">
                  <a:off x="6504772" y="4206569"/>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7" name="Flowchart: Terminator 26">
                  <a:extLst>
                    <a:ext uri="{FF2B5EF4-FFF2-40B4-BE49-F238E27FC236}">
                      <a16:creationId xmlns:a16="http://schemas.microsoft.com/office/drawing/2014/main" id="{9A4B6505-3173-431B-109D-52DEC3012AB2}"/>
                    </a:ext>
                  </a:extLst>
                </p:cNvPr>
                <p:cNvSpPr/>
                <p:nvPr/>
              </p:nvSpPr>
              <p:spPr>
                <a:xfrm rot="5400000">
                  <a:off x="6211399"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8" name="Flowchart: Terminator 27">
                  <a:extLst>
                    <a:ext uri="{FF2B5EF4-FFF2-40B4-BE49-F238E27FC236}">
                      <a16:creationId xmlns:a16="http://schemas.microsoft.com/office/drawing/2014/main" id="{E44503BF-E14E-4EC2-4C1B-E123078C3A32}"/>
                    </a:ext>
                  </a:extLst>
                </p:cNvPr>
                <p:cNvSpPr/>
                <p:nvPr/>
              </p:nvSpPr>
              <p:spPr>
                <a:xfrm rot="5400000">
                  <a:off x="5913760" y="4203643"/>
                  <a:ext cx="182880" cy="91440"/>
                </a:xfrm>
                <a:prstGeom prst="flowChartTerminator">
                  <a:avLst/>
                </a:prstGeom>
                <a:solidFill>
                  <a:schemeClr val="bg1">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grpSp>
        <p:sp>
          <p:nvSpPr>
            <p:cNvPr id="21" name="TextBox 20">
              <a:extLst>
                <a:ext uri="{FF2B5EF4-FFF2-40B4-BE49-F238E27FC236}">
                  <a16:creationId xmlns:a16="http://schemas.microsoft.com/office/drawing/2014/main" id="{207C78C9-564C-D505-861C-2F84A7437FBD}"/>
                </a:ext>
              </a:extLst>
            </p:cNvPr>
            <p:cNvSpPr txBox="1"/>
            <p:nvPr/>
          </p:nvSpPr>
          <p:spPr>
            <a:xfrm>
              <a:off x="5492376" y="2260444"/>
              <a:ext cx="1136532" cy="768096"/>
            </a:xfrm>
            <a:prstGeom prst="rect">
              <a:avLst/>
            </a:prstGeom>
            <a:solidFill>
              <a:srgbClr val="FFC000"/>
            </a:solidFill>
            <a:ln>
              <a:solidFill>
                <a:schemeClr val="bg1"/>
              </a:solidFill>
            </a:ln>
          </p:spPr>
          <p:txBody>
            <a:bodyPr wrap="square" lIns="0" tIns="0" rIns="0" bIns="0" anchor="ctr">
              <a:noAutofit/>
            </a:bodyPr>
            <a:lstStyle/>
            <a:p>
              <a:pPr algn="ctr">
                <a:defRPr sz="1400" b="1">
                  <a:solidFill>
                    <a:schemeClr val="accent1">
                      <a:lumMod val="50000"/>
                    </a:schemeClr>
                  </a:solidFill>
                  <a:latin typeface="Arial" panose="020B0604020202020204" pitchFamily="34" charset="0"/>
                  <a:cs typeface="Arial" panose="020B0604020202020204" pitchFamily="34" charset="0"/>
                </a:defRPr>
              </a:pPr>
              <a:r>
                <a:rPr lang="es-US" noProof="0"/>
                <a:t>Mes</a:t>
              </a:r>
            </a:p>
            <a:p>
              <a:pPr algn="ctr">
                <a:defRPr sz="1400" b="1">
                  <a:solidFill>
                    <a:schemeClr val="accent1">
                      <a:lumMod val="50000"/>
                    </a:schemeClr>
                  </a:solidFill>
                  <a:latin typeface="Arial" panose="020B0604020202020204" pitchFamily="34" charset="0"/>
                  <a:cs typeface="Arial" panose="020B0604020202020204" pitchFamily="34" charset="0"/>
                </a:defRPr>
              </a:pPr>
              <a:r>
                <a:rPr lang="es-US" noProof="0"/>
                <a:t>Cumpleaños</a:t>
              </a:r>
            </a:p>
          </p:txBody>
        </p:sp>
        <p:pic>
          <p:nvPicPr>
            <p:cNvPr id="22" name="Graphic 21" descr="Streamers">
              <a:extLst>
                <a:ext uri="{FF2B5EF4-FFF2-40B4-BE49-F238E27FC236}">
                  <a16:creationId xmlns:a16="http://schemas.microsoft.com/office/drawing/2014/main" id="{4A4A54CB-8826-F77B-11BE-A8418A36785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462546">
              <a:off x="7005502" y="1782281"/>
              <a:ext cx="174332" cy="174332"/>
            </a:xfrm>
            <a:prstGeom prst="rect">
              <a:avLst/>
            </a:prstGeom>
          </p:spPr>
        </p:pic>
      </p:grpSp>
      <p:pic>
        <p:nvPicPr>
          <p:cNvPr id="39" name="Picture 38">
            <a:extLst>
              <a:ext uri="{FF2B5EF4-FFF2-40B4-BE49-F238E27FC236}">
                <a16:creationId xmlns:a16="http://schemas.microsoft.com/office/drawing/2014/main" id="{4ED66FDD-8C41-F697-F0CC-A1238305570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27493" y="1477051"/>
            <a:ext cx="1079086" cy="1091279"/>
          </a:xfrm>
          <a:prstGeom prst="rect">
            <a:avLst/>
          </a:prstGeom>
        </p:spPr>
      </p:pic>
      <p:grpSp>
        <p:nvGrpSpPr>
          <p:cNvPr id="29" name="Month 1 to 3 after" descr="Three calendar icons indicating the three month after the month you turn 65">
            <a:extLst>
              <a:ext uri="{FF2B5EF4-FFF2-40B4-BE49-F238E27FC236}">
                <a16:creationId xmlns:a16="http://schemas.microsoft.com/office/drawing/2014/main" id="{7C5DF606-5850-5729-A6ED-053830B4683B}"/>
              </a:ext>
            </a:extLst>
          </p:cNvPr>
          <p:cNvGrpSpPr/>
          <p:nvPr/>
        </p:nvGrpSpPr>
        <p:grpSpPr>
          <a:xfrm>
            <a:off x="7351259" y="1853745"/>
            <a:ext cx="3405913" cy="1231499"/>
            <a:chOff x="1216000" y="1853745"/>
            <a:chExt cx="3405913" cy="1231499"/>
          </a:xfrm>
        </p:grpSpPr>
        <p:pic>
          <p:nvPicPr>
            <p:cNvPr id="30" name="Picture 29">
              <a:extLst>
                <a:ext uri="{FF2B5EF4-FFF2-40B4-BE49-F238E27FC236}">
                  <a16:creationId xmlns:a16="http://schemas.microsoft.com/office/drawing/2014/main" id="{99041E5E-32E1-790A-F323-FD56D62546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216000" y="1853745"/>
              <a:ext cx="969348" cy="1231499"/>
            </a:xfrm>
            <a:prstGeom prst="rect">
              <a:avLst/>
            </a:prstGeom>
          </p:spPr>
        </p:pic>
        <p:sp>
          <p:nvSpPr>
            <p:cNvPr id="31" name="TextBox 30">
              <a:extLst>
                <a:ext uri="{FF2B5EF4-FFF2-40B4-BE49-F238E27FC236}">
                  <a16:creationId xmlns:a16="http://schemas.microsoft.com/office/drawing/2014/main" id="{9E73627B-DA44-2CA2-939A-EED9C6D758B5}"/>
                </a:ext>
              </a:extLst>
            </p:cNvPr>
            <p:cNvSpPr txBox="1"/>
            <p:nvPr/>
          </p:nvSpPr>
          <p:spPr>
            <a:xfrm>
              <a:off x="1288219" y="2258947"/>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1</a:t>
              </a:r>
            </a:p>
          </p:txBody>
        </p:sp>
        <p:pic>
          <p:nvPicPr>
            <p:cNvPr id="32" name="Picture 31">
              <a:extLst>
                <a:ext uri="{FF2B5EF4-FFF2-40B4-BE49-F238E27FC236}">
                  <a16:creationId xmlns:a16="http://schemas.microsoft.com/office/drawing/2014/main" id="{58B108E3-6612-E148-2A8C-BF16D28F948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3395" y="1853745"/>
              <a:ext cx="969348" cy="1231499"/>
            </a:xfrm>
            <a:prstGeom prst="rect">
              <a:avLst/>
            </a:prstGeom>
          </p:spPr>
        </p:pic>
        <p:pic>
          <p:nvPicPr>
            <p:cNvPr id="33" name="Picture 32">
              <a:extLst>
                <a:ext uri="{FF2B5EF4-FFF2-40B4-BE49-F238E27FC236}">
                  <a16:creationId xmlns:a16="http://schemas.microsoft.com/office/drawing/2014/main" id="{8764564F-015C-5D83-DA08-2B09A118F36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52565" y="1853745"/>
              <a:ext cx="969348" cy="1231499"/>
            </a:xfrm>
            <a:prstGeom prst="rect">
              <a:avLst/>
            </a:prstGeom>
          </p:spPr>
        </p:pic>
        <p:sp>
          <p:nvSpPr>
            <p:cNvPr id="34" name="TextBox 33">
              <a:extLst>
                <a:ext uri="{FF2B5EF4-FFF2-40B4-BE49-F238E27FC236}">
                  <a16:creationId xmlns:a16="http://schemas.microsoft.com/office/drawing/2014/main" id="{185376CB-C16D-DCB9-7560-56782ABFEE25}"/>
                </a:ext>
              </a:extLst>
            </p:cNvPr>
            <p:cNvSpPr txBox="1"/>
            <p:nvPr/>
          </p:nvSpPr>
          <p:spPr>
            <a:xfrm>
              <a:off x="2487891" y="2265538"/>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2</a:t>
              </a:r>
            </a:p>
          </p:txBody>
        </p:sp>
        <p:sp>
          <p:nvSpPr>
            <p:cNvPr id="35" name="TextBox 34">
              <a:extLst>
                <a:ext uri="{FF2B5EF4-FFF2-40B4-BE49-F238E27FC236}">
                  <a16:creationId xmlns:a16="http://schemas.microsoft.com/office/drawing/2014/main" id="{211E68EC-82D4-63B3-DCF2-714070966854}"/>
                </a:ext>
              </a:extLst>
            </p:cNvPr>
            <p:cNvSpPr txBox="1"/>
            <p:nvPr/>
          </p:nvSpPr>
          <p:spPr>
            <a:xfrm>
              <a:off x="3712104" y="2264657"/>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3</a:t>
              </a:r>
            </a:p>
          </p:txBody>
        </p:sp>
      </p:grpSp>
      <p:sp>
        <p:nvSpPr>
          <p:cNvPr id="11" name="Content Placeholder 10">
            <a:extLst>
              <a:ext uri="{FF2B5EF4-FFF2-40B4-BE49-F238E27FC236}">
                <a16:creationId xmlns:a16="http://schemas.microsoft.com/office/drawing/2014/main" id="{FBC9843B-C6B7-522F-7E18-3634CFC4FB0C}"/>
              </a:ext>
            </a:extLst>
          </p:cNvPr>
          <p:cNvSpPr>
            <a:spLocks noGrp="1"/>
          </p:cNvSpPr>
          <p:nvPr>
            <p:ph sz="quarter" idx="15"/>
          </p:nvPr>
        </p:nvSpPr>
        <p:spPr>
          <a:xfrm>
            <a:off x="5447448" y="3282910"/>
            <a:ext cx="5315651" cy="1124712"/>
          </a:xfrm>
          <a:solidFill>
            <a:srgbClr val="DEEBF7"/>
          </a:solidFill>
        </p:spPr>
        <p:txBody>
          <a:bodyPr anchor="ctr"/>
          <a:lstStyle/>
          <a:p>
            <a:pPr marL="0" lvl="0" indent="0">
              <a:spcAft>
                <a:spcPts val="0"/>
              </a:spcAft>
              <a:buClrTx/>
              <a:buNone/>
              <a:defRPr sz="1600"/>
            </a:pPr>
            <a:r>
              <a:rPr lang="es-US" noProof="0"/>
              <a:t>Si se inscribe el mes en que cumple 65 años o durante los últimos 3 meses de su IEP, su cobertura comienza el día 1 del mes siguiente a su inscripción.</a:t>
            </a:r>
          </a:p>
        </p:txBody>
      </p:sp>
      <p:sp>
        <p:nvSpPr>
          <p:cNvPr id="12" name="Content Placeholder 11">
            <a:extLst>
              <a:ext uri="{FF2B5EF4-FFF2-40B4-BE49-F238E27FC236}">
                <a16:creationId xmlns:a16="http://schemas.microsoft.com/office/drawing/2014/main" id="{74FDDC9F-B376-E578-C6D3-5F433BCC1EA8}"/>
              </a:ext>
            </a:extLst>
          </p:cNvPr>
          <p:cNvSpPr>
            <a:spLocks noGrp="1"/>
          </p:cNvSpPr>
          <p:nvPr>
            <p:ph sz="quarter" idx="16"/>
          </p:nvPr>
        </p:nvSpPr>
        <p:spPr>
          <a:xfrm>
            <a:off x="1216000" y="4614612"/>
            <a:ext cx="9541172" cy="671107"/>
          </a:xfrm>
          <a:solidFill>
            <a:srgbClr val="FFD966"/>
          </a:solidFill>
        </p:spPr>
        <p:txBody>
          <a:bodyPr anchor="ctr">
            <a:normAutofit fontScale="92500" lnSpcReduction="20000"/>
          </a:bodyPr>
          <a:lstStyle/>
          <a:p>
            <a:pPr marL="0" lvl="0" indent="0">
              <a:spcAft>
                <a:spcPts val="0"/>
              </a:spcAft>
              <a:buClrTx/>
              <a:buNone/>
              <a:defRPr sz="1600"/>
            </a:pPr>
            <a:r>
              <a:rPr lang="es-US" noProof="0"/>
              <a:t>Si tiene menos de 65 años y tiene una discapacidad, obtendrá automáticamente la Parte A y la Parte B después de recibir 24 meses de beneficios por discapacidad, ya sea del Seguro Social o ciertos beneficios </a:t>
            </a:r>
            <a:br>
              <a:rPr lang="es-US" noProof="0"/>
            </a:br>
            <a:r>
              <a:rPr lang="es-US" noProof="0"/>
              <a:t>por discapacidad de RRB. </a:t>
            </a:r>
            <a:endParaRPr lang="es-US" sz="1600" noProof="0">
              <a:solidFill>
                <a:prstClr val="black"/>
              </a:solidFill>
            </a:endParaRPr>
          </a:p>
        </p:txBody>
      </p:sp>
      <p:sp>
        <p:nvSpPr>
          <p:cNvPr id="37" name="Freeform: Shape 36">
            <a:extLst>
              <a:ext uri="{FF2B5EF4-FFF2-40B4-BE49-F238E27FC236}">
                <a16:creationId xmlns:a16="http://schemas.microsoft.com/office/drawing/2014/main" id="{4783E781-A31D-6485-AD42-0134C6CB1426}"/>
              </a:ext>
              <a:ext uri="{C183D7F6-B498-43B3-948B-1728B52AA6E4}">
                <adec:decorative xmlns:adec="http://schemas.microsoft.com/office/drawing/2017/decorative" val="1"/>
              </a:ext>
            </a:extLst>
          </p:cNvPr>
          <p:cNvSpPr>
            <a:spLocks noChangeAspect="1"/>
          </p:cNvSpPr>
          <p:nvPr/>
        </p:nvSpPr>
        <p:spPr>
          <a:xfrm>
            <a:off x="983431" y="5401951"/>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43" name="Content Placeholder 42">
            <a:extLst>
              <a:ext uri="{FF2B5EF4-FFF2-40B4-BE49-F238E27FC236}">
                <a16:creationId xmlns:a16="http://schemas.microsoft.com/office/drawing/2014/main" id="{74E1CC1C-30C4-2DC4-5F4F-B8BCA30F8756}"/>
              </a:ext>
            </a:extLst>
          </p:cNvPr>
          <p:cNvSpPr>
            <a:spLocks noGrp="1"/>
          </p:cNvSpPr>
          <p:nvPr>
            <p:ph sz="quarter" idx="17"/>
          </p:nvPr>
        </p:nvSpPr>
        <p:spPr>
          <a:xfrm>
            <a:off x="1183583" y="5365095"/>
            <a:ext cx="9774571" cy="780659"/>
          </a:xfrm>
        </p:spPr>
        <p:txBody>
          <a:bodyPr>
            <a:normAutofit/>
          </a:bodyPr>
          <a:lstStyle/>
          <a:p>
            <a:pPr marL="628650" lvl="0" indent="-619125" defTabSz="685800">
              <a:buClrTx/>
              <a:buNone/>
              <a:defRPr sz="1400"/>
            </a:pPr>
            <a:r>
              <a:rPr lang="es-US" b="1" noProof="0"/>
              <a:t>NOTA: 	</a:t>
            </a:r>
            <a:r>
              <a:rPr lang="es-US" noProof="0"/>
              <a:t>Su Período de Inscripción Abierta (OEP) de </a:t>
            </a:r>
            <a:r>
              <a:rPr lang="es-US" noProof="0" err="1"/>
              <a:t>Medigap</a:t>
            </a:r>
            <a:r>
              <a:rPr lang="es-US" noProof="0"/>
              <a:t> de 6 meses comienza el mes en que usted tiene 65 años o más y está inscrito en la Parte B (también debe tener la Parte A) y dura al menos 6 meses (puede ser más largo en su estado). </a:t>
            </a:r>
          </a:p>
        </p:txBody>
      </p:sp>
      <p:sp>
        <p:nvSpPr>
          <p:cNvPr id="6" name="Slide Number Placeholder 5">
            <a:extLst>
              <a:ext uri="{FF2B5EF4-FFF2-40B4-BE49-F238E27FC236}">
                <a16:creationId xmlns:a16="http://schemas.microsoft.com/office/drawing/2014/main" id="{C991AEAB-CE4C-4C57-B2B9-F66DA1B9BBB4}"/>
              </a:ext>
            </a:extLst>
          </p:cNvPr>
          <p:cNvSpPr>
            <a:spLocks noGrp="1"/>
          </p:cNvSpPr>
          <p:nvPr>
            <p:ph type="sldNum" sz="quarter" idx="12"/>
          </p:nvPr>
        </p:nvSpPr>
        <p:spPr/>
        <p:txBody>
          <a:bodyPr/>
          <a:lstStyle/>
          <a:p>
            <a:fld id="{0B2D781D-8844-5940-92D1-06EF0A7F581E}" type="slidenum">
              <a:rPr lang="es-US" noProof="0" smtClean="0"/>
              <a:t>17</a:t>
            </a:fld>
            <a:endParaRPr lang="es-US" noProof="0"/>
          </a:p>
        </p:txBody>
      </p:sp>
    </p:spTree>
    <p:custDataLst>
      <p:tags r:id="rId1"/>
    </p:custDataLst>
    <p:extLst>
      <p:ext uri="{BB962C8B-B14F-4D97-AF65-F5344CB8AC3E}">
        <p14:creationId xmlns:p14="http://schemas.microsoft.com/office/powerpoint/2010/main" val="170109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22" presetClass="entr" presetSubtype="1"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bg/>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bg/>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bg/>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37" grpId="0" animBg="1"/>
      <p:bldP spid="4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Período Especial de Inscripción (SEP)</a:t>
            </a:r>
          </a:p>
        </p:txBody>
      </p:sp>
      <p:sp>
        <p:nvSpPr>
          <p:cNvPr id="8" name="Content Placeholder 7">
            <a:extLst>
              <a:ext uri="{FF2B5EF4-FFF2-40B4-BE49-F238E27FC236}">
                <a16:creationId xmlns:a16="http://schemas.microsoft.com/office/drawing/2014/main" id="{CB2DC0A6-3936-3033-CDCD-22160FCB2DDF}"/>
              </a:ext>
            </a:extLst>
          </p:cNvPr>
          <p:cNvSpPr>
            <a:spLocks noGrp="1"/>
          </p:cNvSpPr>
          <p:nvPr>
            <p:ph sz="quarter" idx="13"/>
          </p:nvPr>
        </p:nvSpPr>
        <p:spPr>
          <a:xfrm>
            <a:off x="3336948" y="1264679"/>
            <a:ext cx="8208027" cy="757277"/>
          </a:xfrm>
        </p:spPr>
        <p:txBody>
          <a:bodyPr anchor="ctr">
            <a:noAutofit/>
          </a:bodyPr>
          <a:lstStyle/>
          <a:p>
            <a:pPr marL="0" lvl="0" indent="0" algn="ctr">
              <a:spcAft>
                <a:spcPts val="0"/>
              </a:spcAft>
              <a:buClrTx/>
              <a:buNone/>
              <a:defRPr b="1"/>
            </a:pPr>
            <a:r>
              <a:rPr lang="es-US" sz="2600" noProof="0"/>
              <a:t>Continúa durante 8 meses después de </a:t>
            </a:r>
            <a:br>
              <a:rPr lang="es-US" sz="2600" noProof="0"/>
            </a:br>
            <a:r>
              <a:rPr lang="es-US" sz="2600" noProof="0"/>
              <a:t>que finaliza la cobertura de GHP </a:t>
            </a:r>
          </a:p>
        </p:txBody>
      </p:sp>
      <p:grpSp>
        <p:nvGrpSpPr>
          <p:cNvPr id="13" name="Group 12">
            <a:extLst>
              <a:ext uri="{FF2B5EF4-FFF2-40B4-BE49-F238E27FC236}">
                <a16:creationId xmlns:a16="http://schemas.microsoft.com/office/drawing/2014/main" id="{9DA52655-76B2-7A16-2828-1ACABCBAB285}"/>
              </a:ext>
              <a:ext uri="{C183D7F6-B498-43B3-948B-1728B52AA6E4}">
                <adec:decorative xmlns:adec="http://schemas.microsoft.com/office/drawing/2017/decorative" val="1"/>
              </a:ext>
            </a:extLst>
          </p:cNvPr>
          <p:cNvGrpSpPr/>
          <p:nvPr/>
        </p:nvGrpSpPr>
        <p:grpSpPr>
          <a:xfrm>
            <a:off x="237756" y="1426440"/>
            <a:ext cx="2704890" cy="2126503"/>
            <a:chOff x="237756" y="1426440"/>
            <a:chExt cx="2704890" cy="2126503"/>
          </a:xfrm>
        </p:grpSpPr>
        <p:sp>
          <p:nvSpPr>
            <p:cNvPr id="221" name="Freeform: Shape 220">
              <a:extLst>
                <a:ext uri="{FF2B5EF4-FFF2-40B4-BE49-F238E27FC236}">
                  <a16:creationId xmlns:a16="http://schemas.microsoft.com/office/drawing/2014/main" id="{26D82309-C633-4159-AA82-77D604FE5C08}"/>
                </a:ext>
              </a:extLst>
            </p:cNvPr>
            <p:cNvSpPr/>
            <p:nvPr/>
          </p:nvSpPr>
          <p:spPr>
            <a:xfrm>
              <a:off x="237756" y="1739908"/>
              <a:ext cx="2704890" cy="1813035"/>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BDD7EE"/>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solidFill>
                  <a:srgbClr val="2F5597"/>
                </a:solidFill>
              </a:endParaRPr>
            </a:p>
          </p:txBody>
        </p:sp>
        <p:sp>
          <p:nvSpPr>
            <p:cNvPr id="222" name="Freeform: Shape 221">
              <a:extLst>
                <a:ext uri="{FF2B5EF4-FFF2-40B4-BE49-F238E27FC236}">
                  <a16:creationId xmlns:a16="http://schemas.microsoft.com/office/drawing/2014/main" id="{A061AA9B-B7C6-475E-B64C-9C1BB0F973FF}"/>
                </a:ext>
              </a:extLst>
            </p:cNvPr>
            <p:cNvSpPr/>
            <p:nvPr/>
          </p:nvSpPr>
          <p:spPr>
            <a:xfrm>
              <a:off x="237756" y="1426440"/>
              <a:ext cx="2704890" cy="514261"/>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sp>
        <p:nvSpPr>
          <p:cNvPr id="9" name="Content Placeholder 8">
            <a:extLst>
              <a:ext uri="{FF2B5EF4-FFF2-40B4-BE49-F238E27FC236}">
                <a16:creationId xmlns:a16="http://schemas.microsoft.com/office/drawing/2014/main" id="{E4ABAE81-C505-B964-8933-F7BE3A8D545F}"/>
              </a:ext>
            </a:extLst>
          </p:cNvPr>
          <p:cNvSpPr>
            <a:spLocks noGrp="1"/>
          </p:cNvSpPr>
          <p:nvPr>
            <p:ph sz="quarter" idx="14"/>
          </p:nvPr>
        </p:nvSpPr>
        <p:spPr>
          <a:xfrm>
            <a:off x="286555" y="2087758"/>
            <a:ext cx="2558212" cy="1341242"/>
          </a:xfrm>
        </p:spPr>
        <p:txBody>
          <a:bodyPr>
            <a:normAutofit fontScale="92500" lnSpcReduction="10000"/>
          </a:bodyPr>
          <a:lstStyle/>
          <a:p>
            <a:pPr marL="0" lvl="0" indent="0" algn="ctr">
              <a:spcAft>
                <a:spcPts val="0"/>
              </a:spcAft>
              <a:buClrTx/>
              <a:buNone/>
              <a:defRPr b="1">
                <a:solidFill>
                  <a:srgbClr val="2F5597"/>
                </a:solidFill>
              </a:defRPr>
            </a:pPr>
            <a:r>
              <a:rPr lang="es-US" noProof="0"/>
              <a:t>Comienza después del IEP de Medicare si tiene cobertura </a:t>
            </a:r>
            <a:br>
              <a:rPr lang="es-US" noProof="0"/>
            </a:br>
            <a:r>
              <a:rPr lang="es-US" noProof="0"/>
              <a:t>de GHP basada en </a:t>
            </a:r>
            <a:br>
              <a:rPr lang="es-US" noProof="0"/>
            </a:br>
            <a:r>
              <a:rPr lang="es-US" noProof="0"/>
              <a:t>el empleo actual</a:t>
            </a:r>
          </a:p>
        </p:txBody>
      </p:sp>
      <p:grpSp>
        <p:nvGrpSpPr>
          <p:cNvPr id="7" name="Group 6" descr="A group of 8 calendar icons indicating months 1 to 8">
            <a:extLst>
              <a:ext uri="{FF2B5EF4-FFF2-40B4-BE49-F238E27FC236}">
                <a16:creationId xmlns:a16="http://schemas.microsoft.com/office/drawing/2014/main" id="{4A992288-BF01-413C-BDAB-C66A7B5FAFF9}"/>
              </a:ext>
            </a:extLst>
          </p:cNvPr>
          <p:cNvGrpSpPr/>
          <p:nvPr/>
        </p:nvGrpSpPr>
        <p:grpSpPr>
          <a:xfrm>
            <a:off x="3278537" y="2259988"/>
            <a:ext cx="8419861" cy="1255274"/>
            <a:chOff x="3278537" y="2259988"/>
            <a:chExt cx="8419861" cy="1255274"/>
          </a:xfrm>
        </p:grpSpPr>
        <p:pic>
          <p:nvPicPr>
            <p:cNvPr id="6" name="Picture 5">
              <a:extLst>
                <a:ext uri="{FF2B5EF4-FFF2-40B4-BE49-F238E27FC236}">
                  <a16:creationId xmlns:a16="http://schemas.microsoft.com/office/drawing/2014/main" id="{23A133D2-A49C-48C1-AC17-B459322913C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78537" y="2270859"/>
              <a:ext cx="969348" cy="1243692"/>
            </a:xfrm>
            <a:prstGeom prst="rect">
              <a:avLst/>
            </a:prstGeom>
          </p:spPr>
        </p:pic>
        <p:pic>
          <p:nvPicPr>
            <p:cNvPr id="87" name="Picture 86">
              <a:extLst>
                <a:ext uri="{FF2B5EF4-FFF2-40B4-BE49-F238E27FC236}">
                  <a16:creationId xmlns:a16="http://schemas.microsoft.com/office/drawing/2014/main" id="{38629E50-BF4A-4886-A26F-0E66AD2B18B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42896" y="2270859"/>
              <a:ext cx="969348" cy="1243692"/>
            </a:xfrm>
            <a:prstGeom prst="rect">
              <a:avLst/>
            </a:prstGeom>
          </p:spPr>
        </p:pic>
        <p:pic>
          <p:nvPicPr>
            <p:cNvPr id="88" name="Picture 87">
              <a:extLst>
                <a:ext uri="{FF2B5EF4-FFF2-40B4-BE49-F238E27FC236}">
                  <a16:creationId xmlns:a16="http://schemas.microsoft.com/office/drawing/2014/main" id="{5EF66ED6-0B62-44C7-8A10-15ABEFD0AD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07255" y="2271570"/>
              <a:ext cx="969348" cy="1243692"/>
            </a:xfrm>
            <a:prstGeom prst="rect">
              <a:avLst/>
            </a:prstGeom>
          </p:spPr>
        </p:pic>
        <p:pic>
          <p:nvPicPr>
            <p:cNvPr id="89" name="Picture 88">
              <a:extLst>
                <a:ext uri="{FF2B5EF4-FFF2-40B4-BE49-F238E27FC236}">
                  <a16:creationId xmlns:a16="http://schemas.microsoft.com/office/drawing/2014/main" id="{DFA9AFFE-068F-461C-B88B-3F5A5E786D6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71614" y="2259988"/>
              <a:ext cx="969348" cy="1243692"/>
            </a:xfrm>
            <a:prstGeom prst="rect">
              <a:avLst/>
            </a:prstGeom>
          </p:spPr>
        </p:pic>
        <p:pic>
          <p:nvPicPr>
            <p:cNvPr id="90" name="Picture 89">
              <a:extLst>
                <a:ext uri="{FF2B5EF4-FFF2-40B4-BE49-F238E27FC236}">
                  <a16:creationId xmlns:a16="http://schemas.microsoft.com/office/drawing/2014/main" id="{4F9D26EC-53B1-42A1-A67D-21A1A16AF9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5973" y="2259988"/>
              <a:ext cx="969348" cy="1243692"/>
            </a:xfrm>
            <a:prstGeom prst="rect">
              <a:avLst/>
            </a:prstGeom>
          </p:spPr>
        </p:pic>
        <p:pic>
          <p:nvPicPr>
            <p:cNvPr id="91" name="Picture 90">
              <a:extLst>
                <a:ext uri="{FF2B5EF4-FFF2-40B4-BE49-F238E27FC236}">
                  <a16:creationId xmlns:a16="http://schemas.microsoft.com/office/drawing/2014/main" id="{C94517A2-FAE2-4D18-8C53-6B5F5EE84C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00332" y="2260699"/>
              <a:ext cx="969348" cy="1243692"/>
            </a:xfrm>
            <a:prstGeom prst="rect">
              <a:avLst/>
            </a:prstGeom>
          </p:spPr>
        </p:pic>
        <p:pic>
          <p:nvPicPr>
            <p:cNvPr id="92" name="Picture 91">
              <a:extLst>
                <a:ext uri="{FF2B5EF4-FFF2-40B4-BE49-F238E27FC236}">
                  <a16:creationId xmlns:a16="http://schemas.microsoft.com/office/drawing/2014/main" id="{6E8B7D64-F95D-430F-852F-FFE74EF5E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64691" y="2259988"/>
              <a:ext cx="969348" cy="1243692"/>
            </a:xfrm>
            <a:prstGeom prst="rect">
              <a:avLst/>
            </a:prstGeom>
          </p:spPr>
        </p:pic>
        <p:pic>
          <p:nvPicPr>
            <p:cNvPr id="93" name="Picture 92">
              <a:extLst>
                <a:ext uri="{FF2B5EF4-FFF2-40B4-BE49-F238E27FC236}">
                  <a16:creationId xmlns:a16="http://schemas.microsoft.com/office/drawing/2014/main" id="{D75ABDA8-1DCC-45CF-B1C4-3E3C72039F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29050" y="2260699"/>
              <a:ext cx="969348" cy="1243692"/>
            </a:xfrm>
            <a:prstGeom prst="rect">
              <a:avLst/>
            </a:prstGeom>
          </p:spPr>
        </p:pic>
        <p:sp>
          <p:nvSpPr>
            <p:cNvPr id="214" name="TextBox 213">
              <a:extLst>
                <a:ext uri="{FF2B5EF4-FFF2-40B4-BE49-F238E27FC236}">
                  <a16:creationId xmlns:a16="http://schemas.microsoft.com/office/drawing/2014/main" id="{B4A85254-40E6-4928-90E1-645B94BABE5A}"/>
                </a:ext>
              </a:extLst>
            </p:cNvPr>
            <p:cNvSpPr txBox="1"/>
            <p:nvPr/>
          </p:nvSpPr>
          <p:spPr>
            <a:xfrm>
              <a:off x="3332445" y="2682504"/>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1</a:t>
              </a:r>
            </a:p>
          </p:txBody>
        </p:sp>
        <p:sp>
          <p:nvSpPr>
            <p:cNvPr id="207" name="TextBox 206">
              <a:extLst>
                <a:ext uri="{FF2B5EF4-FFF2-40B4-BE49-F238E27FC236}">
                  <a16:creationId xmlns:a16="http://schemas.microsoft.com/office/drawing/2014/main" id="{A422ACA8-520B-4FB5-84AB-B2B47E55C657}"/>
                </a:ext>
              </a:extLst>
            </p:cNvPr>
            <p:cNvSpPr txBox="1"/>
            <p:nvPr/>
          </p:nvSpPr>
          <p:spPr>
            <a:xfrm>
              <a:off x="4412869" y="2682502"/>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2</a:t>
              </a:r>
            </a:p>
          </p:txBody>
        </p:sp>
        <p:sp>
          <p:nvSpPr>
            <p:cNvPr id="200" name="TextBox 199">
              <a:extLst>
                <a:ext uri="{FF2B5EF4-FFF2-40B4-BE49-F238E27FC236}">
                  <a16:creationId xmlns:a16="http://schemas.microsoft.com/office/drawing/2014/main" id="{5C92AB65-D26E-40DE-9492-2350374F3DE4}"/>
                </a:ext>
              </a:extLst>
            </p:cNvPr>
            <p:cNvSpPr txBox="1"/>
            <p:nvPr/>
          </p:nvSpPr>
          <p:spPr>
            <a:xfrm>
              <a:off x="5477228" y="2682503"/>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3</a:t>
              </a:r>
            </a:p>
          </p:txBody>
        </p:sp>
        <p:sp>
          <p:nvSpPr>
            <p:cNvPr id="193" name="TextBox 192">
              <a:extLst>
                <a:ext uri="{FF2B5EF4-FFF2-40B4-BE49-F238E27FC236}">
                  <a16:creationId xmlns:a16="http://schemas.microsoft.com/office/drawing/2014/main" id="{6D61BEBB-A5A5-4E96-AF2B-B0F2D1778627}"/>
                </a:ext>
              </a:extLst>
            </p:cNvPr>
            <p:cNvSpPr txBox="1"/>
            <p:nvPr/>
          </p:nvSpPr>
          <p:spPr>
            <a:xfrm>
              <a:off x="7605946" y="2667142"/>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5</a:t>
              </a:r>
            </a:p>
          </p:txBody>
        </p:sp>
        <p:sp>
          <p:nvSpPr>
            <p:cNvPr id="186" name="TextBox 185">
              <a:extLst>
                <a:ext uri="{FF2B5EF4-FFF2-40B4-BE49-F238E27FC236}">
                  <a16:creationId xmlns:a16="http://schemas.microsoft.com/office/drawing/2014/main" id="{A9623772-C9A3-4A14-A6AA-9779911442E2}"/>
                </a:ext>
              </a:extLst>
            </p:cNvPr>
            <p:cNvSpPr txBox="1"/>
            <p:nvPr/>
          </p:nvSpPr>
          <p:spPr>
            <a:xfrm>
              <a:off x="8671573" y="2667143"/>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6</a:t>
              </a:r>
            </a:p>
          </p:txBody>
        </p:sp>
        <p:sp>
          <p:nvSpPr>
            <p:cNvPr id="179" name="TextBox 178">
              <a:extLst>
                <a:ext uri="{FF2B5EF4-FFF2-40B4-BE49-F238E27FC236}">
                  <a16:creationId xmlns:a16="http://schemas.microsoft.com/office/drawing/2014/main" id="{C019E36D-79EE-47F8-8A2D-E0DA58DD9353}"/>
                </a:ext>
              </a:extLst>
            </p:cNvPr>
            <p:cNvSpPr txBox="1"/>
            <p:nvPr/>
          </p:nvSpPr>
          <p:spPr>
            <a:xfrm>
              <a:off x="9748554" y="2667144"/>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7</a:t>
              </a:r>
            </a:p>
          </p:txBody>
        </p:sp>
        <p:sp>
          <p:nvSpPr>
            <p:cNvPr id="173" name="TextBox 172">
              <a:extLst>
                <a:ext uri="{FF2B5EF4-FFF2-40B4-BE49-F238E27FC236}">
                  <a16:creationId xmlns:a16="http://schemas.microsoft.com/office/drawing/2014/main" id="{048E80A5-4232-48EC-A356-6145C6F07191}"/>
                </a:ext>
              </a:extLst>
            </p:cNvPr>
            <p:cNvSpPr txBox="1"/>
            <p:nvPr/>
          </p:nvSpPr>
          <p:spPr>
            <a:xfrm>
              <a:off x="6541587" y="2667142"/>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4</a:t>
              </a:r>
            </a:p>
          </p:txBody>
        </p:sp>
        <p:sp>
          <p:nvSpPr>
            <p:cNvPr id="165" name="TextBox 164">
              <a:extLst>
                <a:ext uri="{FF2B5EF4-FFF2-40B4-BE49-F238E27FC236}">
                  <a16:creationId xmlns:a16="http://schemas.microsoft.com/office/drawing/2014/main" id="{6706B2EA-E245-475C-8A71-900803CEE876}"/>
                </a:ext>
              </a:extLst>
            </p:cNvPr>
            <p:cNvSpPr txBox="1"/>
            <p:nvPr/>
          </p:nvSpPr>
          <p:spPr>
            <a:xfrm>
              <a:off x="10801494" y="2670012"/>
              <a:ext cx="829402" cy="769441"/>
            </a:xfrm>
            <a:prstGeom prst="rect">
              <a:avLst/>
            </a:prstGeom>
            <a:solidFill>
              <a:srgbClr val="0070C0"/>
            </a:solidFill>
            <a:ln>
              <a:solidFill>
                <a:schemeClr val="bg1"/>
              </a:solidFill>
            </a:ln>
          </p:spPr>
          <p:txBody>
            <a:bodyPr wrap="square" lIns="0" tIns="0" rIns="0" bIns="0" anchor="ctr">
              <a:spAutoFit/>
            </a:bodyPr>
            <a:lstStyle/>
            <a:p>
              <a:pPr algn="ctr">
                <a:defRPr sz="1400" b="1">
                  <a:solidFill>
                    <a:schemeClr val="bg1"/>
                  </a:solidFill>
                  <a:latin typeface="Arial" panose="020B0604020202020204" pitchFamily="34" charset="0"/>
                  <a:cs typeface="Arial" panose="020B0604020202020204" pitchFamily="34" charset="0"/>
                </a:defRPr>
              </a:pPr>
              <a:r>
                <a:rPr lang="es-US" noProof="0"/>
                <a:t>MES</a:t>
              </a:r>
            </a:p>
            <a:p>
              <a:pPr algn="ctr">
                <a:defRPr sz="3600" b="1">
                  <a:solidFill>
                    <a:schemeClr val="bg1"/>
                  </a:solidFill>
                  <a:latin typeface="Arial" panose="020B0604020202020204" pitchFamily="34" charset="0"/>
                  <a:cs typeface="Arial" panose="020B0604020202020204" pitchFamily="34" charset="0"/>
                </a:defRPr>
              </a:pPr>
              <a:r>
                <a:rPr lang="es-US" noProof="0"/>
                <a:t>8</a:t>
              </a:r>
            </a:p>
          </p:txBody>
        </p:sp>
      </p:grpSp>
      <p:sp>
        <p:nvSpPr>
          <p:cNvPr id="10" name="Content Placeholder 9">
            <a:extLst>
              <a:ext uri="{FF2B5EF4-FFF2-40B4-BE49-F238E27FC236}">
                <a16:creationId xmlns:a16="http://schemas.microsoft.com/office/drawing/2014/main" id="{1AFC2AEA-D1A8-37D0-E4C0-8A496C71DE82}"/>
              </a:ext>
            </a:extLst>
          </p:cNvPr>
          <p:cNvSpPr>
            <a:spLocks noGrp="1"/>
          </p:cNvSpPr>
          <p:nvPr>
            <p:ph sz="quarter" idx="15"/>
          </p:nvPr>
        </p:nvSpPr>
        <p:spPr>
          <a:xfrm>
            <a:off x="3326042" y="3609549"/>
            <a:ext cx="8419861" cy="1592319"/>
          </a:xfrm>
        </p:spPr>
        <p:txBody>
          <a:bodyPr>
            <a:normAutofit fontScale="92500" lnSpcReduction="20000"/>
          </a:bodyPr>
          <a:lstStyle/>
          <a:p>
            <a:pPr marL="0" lvl="0" indent="0">
              <a:spcBef>
                <a:spcPts val="600"/>
              </a:spcBef>
              <a:buClrTx/>
              <a:buNone/>
              <a:defRPr sz="2000" b="1"/>
            </a:pPr>
            <a:r>
              <a:rPr lang="es-US" noProof="0"/>
              <a:t>Puede inscribirse en la Parte A (si tiene que pagar por ella) y/o en </a:t>
            </a:r>
            <a:br>
              <a:rPr lang="es-US" noProof="0"/>
            </a:br>
            <a:r>
              <a:rPr lang="es-US" noProof="0"/>
              <a:t>la Parte B:</a:t>
            </a:r>
            <a:endParaRPr lang="es-US" sz="2000" noProof="0"/>
          </a:p>
          <a:p>
            <a:pPr marL="0" lvl="1" indent="685800">
              <a:spcAft>
                <a:spcPts val="1200"/>
              </a:spcAft>
              <a:buNone/>
              <a:defRPr sz="2000"/>
            </a:pPr>
            <a:r>
              <a:rPr lang="es-US" noProof="0"/>
              <a:t>Cualquier momento en que aún esté cubierto por GHP</a:t>
            </a:r>
          </a:p>
          <a:p>
            <a:pPr marL="690563" lvl="1" indent="-4763">
              <a:spcAft>
                <a:spcPts val="1200"/>
              </a:spcAft>
              <a:buNone/>
              <a:defRPr sz="2000"/>
            </a:pPr>
            <a:r>
              <a:rPr lang="es-US" noProof="0"/>
              <a:t>Durante el período de 8 meses que comienza el mes después de que termina el empleo o termina la cobertura</a:t>
            </a:r>
          </a:p>
        </p:txBody>
      </p:sp>
      <p:sp>
        <p:nvSpPr>
          <p:cNvPr id="230" name="Freeform: Shape 229">
            <a:extLst>
              <a:ext uri="{FF2B5EF4-FFF2-40B4-BE49-F238E27FC236}">
                <a16:creationId xmlns:a16="http://schemas.microsoft.com/office/drawing/2014/main" id="{5539299D-98F2-4549-94C9-96464A17C0C0}"/>
              </a:ext>
              <a:ext uri="{C183D7F6-B498-43B3-948B-1728B52AA6E4}">
                <adec:decorative xmlns:adec="http://schemas.microsoft.com/office/drawing/2017/decorative" val="1"/>
              </a:ext>
            </a:extLst>
          </p:cNvPr>
          <p:cNvSpPr>
            <a:spLocks noChangeAspect="1"/>
          </p:cNvSpPr>
          <p:nvPr/>
        </p:nvSpPr>
        <p:spPr>
          <a:xfrm>
            <a:off x="3774131" y="4238063"/>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31" name="Freeform: Shape 230">
            <a:extLst>
              <a:ext uri="{FF2B5EF4-FFF2-40B4-BE49-F238E27FC236}">
                <a16:creationId xmlns:a16="http://schemas.microsoft.com/office/drawing/2014/main" id="{8854CCB3-5A6B-4F5F-A8F8-FED6F09E1F49}"/>
              </a:ext>
              <a:ext uri="{C183D7F6-B498-43B3-948B-1728B52AA6E4}">
                <adec:decorative xmlns:adec="http://schemas.microsoft.com/office/drawing/2017/decorative" val="1"/>
              </a:ext>
            </a:extLst>
          </p:cNvPr>
          <p:cNvSpPr>
            <a:spLocks noChangeAspect="1"/>
          </p:cNvSpPr>
          <p:nvPr/>
        </p:nvSpPr>
        <p:spPr>
          <a:xfrm>
            <a:off x="3774131" y="4633895"/>
            <a:ext cx="274320" cy="27432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11" name="Text Placeholder 10">
            <a:extLst>
              <a:ext uri="{FF2B5EF4-FFF2-40B4-BE49-F238E27FC236}">
                <a16:creationId xmlns:a16="http://schemas.microsoft.com/office/drawing/2014/main" id="{862169DC-E1D6-9EF4-1DB1-49118FBAEC7F}"/>
              </a:ext>
            </a:extLst>
          </p:cNvPr>
          <p:cNvSpPr>
            <a:spLocks noGrp="1"/>
          </p:cNvSpPr>
          <p:nvPr>
            <p:ph type="body" sz="quarter" idx="16"/>
          </p:nvPr>
        </p:nvSpPr>
        <p:spPr>
          <a:xfrm>
            <a:off x="1028" y="5214307"/>
            <a:ext cx="4997234" cy="722376"/>
          </a:xfrm>
          <a:prstGeom prst="homePlate">
            <a:avLst/>
          </a:prstGeom>
          <a:solidFill>
            <a:srgbClr val="FFD966"/>
          </a:solidFill>
        </p:spPr>
        <p:txBody>
          <a:bodyPr anchor="ctr">
            <a:normAutofit fontScale="92500" lnSpcReduction="10000"/>
          </a:bodyPr>
          <a:lstStyle/>
          <a:p>
            <a:pPr marL="182880" lvl="0" indent="0" defTabSz="685800">
              <a:spcBef>
                <a:spcPts val="600"/>
              </a:spcBef>
              <a:spcAft>
                <a:spcPts val="0"/>
              </a:spcAft>
              <a:buClrTx/>
              <a:buNone/>
              <a:defRPr sz="1600"/>
            </a:pPr>
            <a:r>
              <a:rPr lang="es-US" noProof="0" dirty="0"/>
              <a:t>Normalmente, no hay multas</a:t>
            </a:r>
            <a:br>
              <a:rPr lang="es-US" noProof="0" dirty="0"/>
            </a:br>
            <a:r>
              <a:rPr lang="es-US" noProof="0" dirty="0"/>
              <a:t> por inscripción tardía </a:t>
            </a:r>
            <a:br>
              <a:rPr lang="es-US" sz="1600" noProof="0" dirty="0"/>
            </a:br>
            <a:endParaRPr lang="es-US" sz="1600" noProof="0" dirty="0"/>
          </a:p>
        </p:txBody>
      </p:sp>
      <p:pic>
        <p:nvPicPr>
          <p:cNvPr id="227" name="Graphic 226" descr="Money icon">
            <a:extLst>
              <a:ext uri="{FF2B5EF4-FFF2-40B4-BE49-F238E27FC236}">
                <a16:creationId xmlns:a16="http://schemas.microsoft.com/office/drawing/2014/main" id="{5AB2D24C-24F8-4A9F-B24B-715751DC1A6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H="1">
            <a:off x="2904406" y="4964591"/>
            <a:ext cx="1452688" cy="1221809"/>
          </a:xfrm>
          <a:prstGeom prst="rect">
            <a:avLst/>
          </a:prstGeom>
        </p:spPr>
      </p:pic>
      <p:pic>
        <p:nvPicPr>
          <p:cNvPr id="154" name="Picture 153">
            <a:extLst>
              <a:ext uri="{FF2B5EF4-FFF2-40B4-BE49-F238E27FC236}">
                <a16:creationId xmlns:a16="http://schemas.microsoft.com/office/drawing/2014/main" id="{35D10948-5300-4D53-AA03-6ECEB774188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573257" y="6015470"/>
            <a:ext cx="282599" cy="333375"/>
          </a:xfrm>
          <a:prstGeom prst="rect">
            <a:avLst/>
          </a:prstGeom>
        </p:spPr>
      </p:pic>
      <p:sp>
        <p:nvSpPr>
          <p:cNvPr id="12" name="Text Placeholder 11">
            <a:extLst>
              <a:ext uri="{FF2B5EF4-FFF2-40B4-BE49-F238E27FC236}">
                <a16:creationId xmlns:a16="http://schemas.microsoft.com/office/drawing/2014/main" id="{3ABE0AD3-DF73-9557-47E9-B3EA22986A2E}"/>
              </a:ext>
            </a:extLst>
          </p:cNvPr>
          <p:cNvSpPr>
            <a:spLocks noGrp="1"/>
          </p:cNvSpPr>
          <p:nvPr>
            <p:ph type="body" sz="quarter" idx="17"/>
          </p:nvPr>
        </p:nvSpPr>
        <p:spPr>
          <a:xfrm>
            <a:off x="1785886" y="6064332"/>
            <a:ext cx="9176157" cy="457200"/>
          </a:xfrm>
        </p:spPr>
        <p:txBody>
          <a:bodyPr>
            <a:normAutofit fontScale="92500" lnSpcReduction="10000"/>
          </a:bodyPr>
          <a:lstStyle/>
          <a:p>
            <a:pPr marL="0" indent="0">
              <a:buNone/>
              <a:defRPr sz="1400"/>
            </a:pPr>
            <a:r>
              <a:rPr lang="es-US" b="1" noProof="0"/>
              <a:t>NOTA: </a:t>
            </a:r>
            <a:r>
              <a:rPr lang="es-US" noProof="0"/>
              <a:t>Tiene 6 meses a partir de la fecha de entrada en vigor de la Parte B para comprar una póliza de </a:t>
            </a:r>
            <a:r>
              <a:rPr lang="es-US" noProof="0" err="1"/>
              <a:t>Medigap</a:t>
            </a:r>
            <a:r>
              <a:rPr lang="es-US" noProof="0"/>
              <a:t> </a:t>
            </a:r>
            <a:br>
              <a:rPr lang="es-US" noProof="0"/>
            </a:br>
            <a:r>
              <a:rPr lang="es-US" noProof="0"/>
              <a:t>(debe tener la Parte A y la Parte B).</a:t>
            </a:r>
          </a:p>
        </p:txBody>
      </p:sp>
      <p:sp>
        <p:nvSpPr>
          <p:cNvPr id="5" name="Slide Number Placeholder 4">
            <a:extLst>
              <a:ext uri="{FF2B5EF4-FFF2-40B4-BE49-F238E27FC236}">
                <a16:creationId xmlns:a16="http://schemas.microsoft.com/office/drawing/2014/main" id="{2DC9A608-CD54-4687-BF99-594979839C47}"/>
              </a:ext>
            </a:extLst>
          </p:cNvPr>
          <p:cNvSpPr>
            <a:spLocks noGrp="1"/>
          </p:cNvSpPr>
          <p:nvPr>
            <p:ph type="sldNum" sz="quarter" idx="12"/>
          </p:nvPr>
        </p:nvSpPr>
        <p:spPr/>
        <p:txBody>
          <a:bodyPr/>
          <a:lstStyle/>
          <a:p>
            <a:fld id="{48F63A3B-78C7-47BE-AE5E-E10140E04643}" type="slidenum">
              <a:rPr lang="es-US" noProof="0" smtClean="0">
                <a:solidFill>
                  <a:srgbClr val="8FAADC"/>
                </a:solidFill>
              </a:rPr>
              <a:t>18</a:t>
            </a:fld>
            <a:endParaRPr lang="es-US" noProof="0">
              <a:solidFill>
                <a:srgbClr val="8FAADC"/>
              </a:solidFill>
            </a:endParaRPr>
          </a:p>
        </p:txBody>
      </p:sp>
    </p:spTree>
    <p:custDataLst>
      <p:tags r:id="rId1"/>
    </p:custDataLst>
    <p:extLst>
      <p:ext uri="{BB962C8B-B14F-4D97-AF65-F5344CB8AC3E}">
        <p14:creationId xmlns:p14="http://schemas.microsoft.com/office/powerpoint/2010/main" val="391071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227"/>
                                        </p:tgtEl>
                                        <p:attrNameLst>
                                          <p:attrName>style.visibility</p:attrName>
                                        </p:attrNameLst>
                                      </p:cBhvr>
                                      <p:to>
                                        <p:strVal val="visible"/>
                                      </p:to>
                                    </p:set>
                                    <p:anim calcmode="lin" valueType="num">
                                      <p:cBhvr additive="base">
                                        <p:cTn id="26" dur="500" fill="hold"/>
                                        <p:tgtEl>
                                          <p:spTgt spid="227"/>
                                        </p:tgtEl>
                                        <p:attrNameLst>
                                          <p:attrName>ppt_x</p:attrName>
                                        </p:attrNameLst>
                                      </p:cBhvr>
                                      <p:tavLst>
                                        <p:tav tm="0">
                                          <p:val>
                                            <p:strVal val="0-#ppt_w/2"/>
                                          </p:val>
                                        </p:tav>
                                        <p:tav tm="100000">
                                          <p:val>
                                            <p:strVal val="#ppt_x"/>
                                          </p:val>
                                        </p:tav>
                                      </p:tavLst>
                                    </p:anim>
                                    <p:anim calcmode="lin" valueType="num">
                                      <p:cBhvr additive="base">
                                        <p:cTn id="27" dur="500" fill="hold"/>
                                        <p:tgtEl>
                                          <p:spTgt spid="22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bg/>
                                          </p:spTgt>
                                        </p:tgtEl>
                                        <p:attrNameLst>
                                          <p:attrName>style.visibility</p:attrName>
                                        </p:attrNameLst>
                                      </p:cBhvr>
                                      <p:to>
                                        <p:strVal val="visible"/>
                                      </p:to>
                                    </p:set>
                                    <p:anim calcmode="lin" valueType="num">
                                      <p:cBhvr additive="base">
                                        <p:cTn id="30" dur="500" fill="hold"/>
                                        <p:tgtEl>
                                          <p:spTgt spid="11">
                                            <p:bg/>
                                          </p:spTgt>
                                        </p:tgtEl>
                                        <p:attrNameLst>
                                          <p:attrName>ppt_x</p:attrName>
                                        </p:attrNameLst>
                                      </p:cBhvr>
                                      <p:tavLst>
                                        <p:tav tm="0">
                                          <p:val>
                                            <p:strVal val="0-#ppt_w/2"/>
                                          </p:val>
                                        </p:tav>
                                        <p:tav tm="100000">
                                          <p:val>
                                            <p:strVal val="#ppt_x"/>
                                          </p:val>
                                        </p:tav>
                                      </p:tavLst>
                                    </p:anim>
                                    <p:anim calcmode="lin" valueType="num">
                                      <p:cBhvr additive="base">
                                        <p:cTn id="31" dur="500" fill="hold"/>
                                        <p:tgtEl>
                                          <p:spTgt spid="11">
                                            <p:bg/>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 calcmode="lin" valueType="num">
                                      <p:cBhvr additive="base">
                                        <p:cTn id="34"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uiExpand="1" build="p"/>
      <p:bldP spid="230" grpId="0" animBg="1"/>
      <p:bldP spid="231" grpId="0" animBg="1"/>
      <p:bldP spid="11" grpId="0" uiExpand="1" build="p" animBg="1"/>
      <p:bldP spid="1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Período general de Inscripción (GEP)</a:t>
            </a:r>
          </a:p>
        </p:txBody>
      </p:sp>
      <p:sp>
        <p:nvSpPr>
          <p:cNvPr id="5" name="Content Placeholder 4">
            <a:extLst>
              <a:ext uri="{FF2B5EF4-FFF2-40B4-BE49-F238E27FC236}">
                <a16:creationId xmlns:a16="http://schemas.microsoft.com/office/drawing/2014/main" id="{C78BDDDE-D9E0-BD69-EA10-B7B3B185853E}"/>
              </a:ext>
            </a:extLst>
          </p:cNvPr>
          <p:cNvSpPr>
            <a:spLocks noGrp="1"/>
          </p:cNvSpPr>
          <p:nvPr>
            <p:ph sz="quarter" idx="13"/>
          </p:nvPr>
        </p:nvSpPr>
        <p:spPr>
          <a:xfrm>
            <a:off x="0" y="1038287"/>
            <a:ext cx="12192000" cy="645697"/>
          </a:xfrm>
        </p:spPr>
        <p:txBody>
          <a:bodyPr anchor="ctr">
            <a:noAutofit/>
          </a:bodyPr>
          <a:lstStyle/>
          <a:p>
            <a:pPr marL="0" lvl="0" indent="0" algn="ctr">
              <a:spcAft>
                <a:spcPts val="0"/>
              </a:spcAft>
              <a:buClrTx/>
              <a:buNone/>
              <a:defRPr sz="2400" b="1"/>
            </a:pPr>
            <a:r>
              <a:rPr lang="es-US" noProof="0"/>
              <a:t>GEP de 3 meses cada año</a:t>
            </a:r>
          </a:p>
        </p:txBody>
      </p:sp>
      <p:pic>
        <p:nvPicPr>
          <p:cNvPr id="7" name="Picture 6">
            <a:extLst>
              <a:ext uri="{FF2B5EF4-FFF2-40B4-BE49-F238E27FC236}">
                <a16:creationId xmlns:a16="http://schemas.microsoft.com/office/drawing/2014/main" id="{64E2E3CE-D74F-480E-BB02-C5C65AB4F12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12087" y="2154870"/>
            <a:ext cx="1450530" cy="1646672"/>
          </a:xfrm>
          <a:prstGeom prst="rect">
            <a:avLst/>
          </a:prstGeom>
        </p:spPr>
      </p:pic>
      <p:sp>
        <p:nvSpPr>
          <p:cNvPr id="10" name="Content Placeholder 9">
            <a:extLst>
              <a:ext uri="{FF2B5EF4-FFF2-40B4-BE49-F238E27FC236}">
                <a16:creationId xmlns:a16="http://schemas.microsoft.com/office/drawing/2014/main" id="{600BA297-E0FD-34E2-CFCE-C19B79BEC30A}"/>
              </a:ext>
            </a:extLst>
          </p:cNvPr>
          <p:cNvSpPr>
            <a:spLocks noGrp="1"/>
          </p:cNvSpPr>
          <p:nvPr>
            <p:ph sz="quarter" idx="14"/>
          </p:nvPr>
        </p:nvSpPr>
        <p:spPr>
          <a:xfrm>
            <a:off x="2516857" y="2722222"/>
            <a:ext cx="1207008" cy="969264"/>
          </a:xfrm>
          <a:solidFill>
            <a:srgbClr val="0070C0"/>
          </a:solidFill>
          <a:ln>
            <a:solidFill>
              <a:schemeClr val="bg1"/>
            </a:solidFill>
          </a:ln>
        </p:spPr>
        <p:txBody>
          <a:bodyPr anchor="ctr">
            <a:normAutofit lnSpcReduction="10000"/>
          </a:bodyPr>
          <a:lstStyle/>
          <a:p>
            <a:pPr marL="0" lvl="0" indent="0" algn="ctr">
              <a:spcAft>
                <a:spcPts val="0"/>
              </a:spcAft>
              <a:buClrTx/>
              <a:buNone/>
              <a:defRPr sz="1200" b="1">
                <a:solidFill>
                  <a:prstClr val="white"/>
                </a:solidFill>
              </a:defRPr>
            </a:pPr>
            <a:r>
              <a:rPr lang="es-US" sz="1100" noProof="0"/>
              <a:t>INICIA</a:t>
            </a:r>
          </a:p>
          <a:p>
            <a:pPr marL="0" lvl="0" indent="0" algn="ctr">
              <a:spcAft>
                <a:spcPts val="0"/>
              </a:spcAft>
              <a:buClrTx/>
              <a:buNone/>
              <a:defRPr sz="2400" b="1">
                <a:solidFill>
                  <a:prstClr val="white"/>
                </a:solidFill>
              </a:defRPr>
            </a:pPr>
            <a:r>
              <a:rPr lang="es-US" noProof="0"/>
              <a:t>1 de enero</a:t>
            </a:r>
          </a:p>
        </p:txBody>
      </p:sp>
      <p:pic>
        <p:nvPicPr>
          <p:cNvPr id="86" name="Picture 85">
            <a:extLst>
              <a:ext uri="{FF2B5EF4-FFF2-40B4-BE49-F238E27FC236}">
                <a16:creationId xmlns:a16="http://schemas.microsoft.com/office/drawing/2014/main" id="{6528C580-58B0-4DF2-954F-A829D93212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55520" y="2157659"/>
            <a:ext cx="1450530" cy="1646672"/>
          </a:xfrm>
          <a:prstGeom prst="rect">
            <a:avLst/>
          </a:prstGeom>
        </p:spPr>
      </p:pic>
      <p:sp>
        <p:nvSpPr>
          <p:cNvPr id="11" name="Content Placeholder 10">
            <a:extLst>
              <a:ext uri="{FF2B5EF4-FFF2-40B4-BE49-F238E27FC236}">
                <a16:creationId xmlns:a16="http://schemas.microsoft.com/office/drawing/2014/main" id="{E44C6F62-30CB-9768-FD5A-D5B87F5949F8}"/>
              </a:ext>
            </a:extLst>
          </p:cNvPr>
          <p:cNvSpPr>
            <a:spLocks noGrp="1"/>
          </p:cNvSpPr>
          <p:nvPr>
            <p:ph sz="quarter" idx="15"/>
          </p:nvPr>
        </p:nvSpPr>
        <p:spPr>
          <a:xfrm>
            <a:off x="4171262" y="2734248"/>
            <a:ext cx="1207008" cy="969264"/>
          </a:xfrm>
          <a:solidFill>
            <a:srgbClr val="0070C0"/>
          </a:solidFill>
          <a:ln>
            <a:solidFill>
              <a:schemeClr val="bg1"/>
            </a:solidFill>
          </a:ln>
        </p:spPr>
        <p:txBody>
          <a:bodyPr anchor="ctr">
            <a:normAutofit/>
          </a:bodyPr>
          <a:lstStyle/>
          <a:p>
            <a:pPr marL="0" lvl="0" indent="0" algn="ctr">
              <a:spcAft>
                <a:spcPts val="0"/>
              </a:spcAft>
              <a:buClrTx/>
              <a:buNone/>
              <a:defRPr sz="1200" b="1">
                <a:solidFill>
                  <a:prstClr val="white"/>
                </a:solidFill>
              </a:defRPr>
            </a:pPr>
            <a:r>
              <a:rPr lang="es-US" sz="1000" noProof="0"/>
              <a:t>CONTINUACIÓN</a:t>
            </a:r>
          </a:p>
          <a:p>
            <a:pPr marL="0" lvl="0" indent="0" algn="ctr">
              <a:spcAft>
                <a:spcPts val="0"/>
              </a:spcAft>
              <a:buClrTx/>
              <a:buNone/>
              <a:defRPr sz="2400" b="1">
                <a:solidFill>
                  <a:prstClr val="white"/>
                </a:solidFill>
              </a:defRPr>
            </a:pPr>
            <a:r>
              <a:rPr lang="es-US"/>
              <a:t>f</a:t>
            </a:r>
            <a:r>
              <a:rPr lang="es-US" noProof="0" err="1"/>
              <a:t>eb</a:t>
            </a:r>
            <a:endParaRPr lang="es-US" noProof="0"/>
          </a:p>
        </p:txBody>
      </p:sp>
      <p:pic>
        <p:nvPicPr>
          <p:cNvPr id="87" name="Picture 86">
            <a:extLst>
              <a:ext uri="{FF2B5EF4-FFF2-40B4-BE49-F238E27FC236}">
                <a16:creationId xmlns:a16="http://schemas.microsoft.com/office/drawing/2014/main" id="{DD8241B3-2654-4233-8D4E-E2BBE48032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94351" y="2167559"/>
            <a:ext cx="1450530" cy="1646672"/>
          </a:xfrm>
          <a:prstGeom prst="rect">
            <a:avLst/>
          </a:prstGeom>
        </p:spPr>
      </p:pic>
      <p:sp>
        <p:nvSpPr>
          <p:cNvPr id="12" name="Content Placeholder 11">
            <a:extLst>
              <a:ext uri="{FF2B5EF4-FFF2-40B4-BE49-F238E27FC236}">
                <a16:creationId xmlns:a16="http://schemas.microsoft.com/office/drawing/2014/main" id="{9E89823C-7AC6-39DF-8869-754946159DD2}"/>
              </a:ext>
            </a:extLst>
          </p:cNvPr>
          <p:cNvSpPr>
            <a:spLocks noGrp="1"/>
          </p:cNvSpPr>
          <p:nvPr>
            <p:ph sz="quarter" idx="16"/>
          </p:nvPr>
        </p:nvSpPr>
        <p:spPr>
          <a:xfrm>
            <a:off x="5816112" y="2722222"/>
            <a:ext cx="1207008" cy="969264"/>
          </a:xfrm>
          <a:solidFill>
            <a:srgbClr val="0070C0"/>
          </a:solidFill>
          <a:ln>
            <a:solidFill>
              <a:schemeClr val="bg1"/>
            </a:solidFill>
          </a:ln>
        </p:spPr>
        <p:txBody>
          <a:bodyPr anchor="ctr">
            <a:normAutofit fontScale="92500" lnSpcReduction="10000"/>
          </a:bodyPr>
          <a:lstStyle/>
          <a:p>
            <a:pPr marL="0" lvl="0" indent="0" algn="ctr">
              <a:spcAft>
                <a:spcPts val="0"/>
              </a:spcAft>
              <a:buClrTx/>
              <a:buNone/>
              <a:defRPr sz="1300" b="1">
                <a:solidFill>
                  <a:prstClr val="white"/>
                </a:solidFill>
              </a:defRPr>
            </a:pPr>
            <a:r>
              <a:rPr lang="es-US" sz="1200" noProof="0"/>
              <a:t>FINALIZAC</a:t>
            </a:r>
          </a:p>
          <a:p>
            <a:pPr marL="0" lvl="0" indent="0" algn="ctr">
              <a:spcAft>
                <a:spcPts val="0"/>
              </a:spcAft>
              <a:buClrTx/>
              <a:buNone/>
              <a:defRPr b="1">
                <a:solidFill>
                  <a:prstClr val="white"/>
                </a:solidFill>
              </a:defRPr>
            </a:pPr>
            <a:r>
              <a:rPr lang="es-US" sz="2600" noProof="0"/>
              <a:t>31 de mar</a:t>
            </a:r>
          </a:p>
        </p:txBody>
      </p:sp>
      <p:grpSp>
        <p:nvGrpSpPr>
          <p:cNvPr id="6" name="Group 5">
            <a:extLst>
              <a:ext uri="{FF2B5EF4-FFF2-40B4-BE49-F238E27FC236}">
                <a16:creationId xmlns:a16="http://schemas.microsoft.com/office/drawing/2014/main" id="{9508D3D6-EABD-D420-4442-0D4D7CC2CC7F}"/>
              </a:ext>
              <a:ext uri="{C183D7F6-B498-43B3-948B-1728B52AA6E4}">
                <adec:decorative xmlns:adec="http://schemas.microsoft.com/office/drawing/2017/decorative" val="1"/>
              </a:ext>
            </a:extLst>
          </p:cNvPr>
          <p:cNvGrpSpPr/>
          <p:nvPr/>
        </p:nvGrpSpPr>
        <p:grpSpPr>
          <a:xfrm>
            <a:off x="7433820" y="1809968"/>
            <a:ext cx="2306061" cy="2746142"/>
            <a:chOff x="7433820" y="1809968"/>
            <a:chExt cx="2306061" cy="2746142"/>
          </a:xfrm>
        </p:grpSpPr>
        <p:sp>
          <p:nvSpPr>
            <p:cNvPr id="39" name="Freeform: Shape 38">
              <a:extLst>
                <a:ext uri="{FF2B5EF4-FFF2-40B4-BE49-F238E27FC236}">
                  <a16:creationId xmlns:a16="http://schemas.microsoft.com/office/drawing/2014/main" id="{282E5F34-2036-46B2-A9F3-E66302B9C518}"/>
                </a:ext>
              </a:extLst>
            </p:cNvPr>
            <p:cNvSpPr/>
            <p:nvPr/>
          </p:nvSpPr>
          <p:spPr>
            <a:xfrm>
              <a:off x="7433820" y="1809968"/>
              <a:ext cx="2306061" cy="731472"/>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BBC168E1-9340-4A39-8CBD-33C6B1AAE10F}"/>
                </a:ext>
              </a:extLst>
            </p:cNvPr>
            <p:cNvSpPr/>
            <p:nvPr/>
          </p:nvSpPr>
          <p:spPr>
            <a:xfrm>
              <a:off x="7433820" y="2255837"/>
              <a:ext cx="2306061" cy="2300273"/>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srgbClr val="2F5597"/>
                </a:solidFill>
                <a:effectLst/>
                <a:uLnTx/>
                <a:uFillTx/>
                <a:latin typeface="Calibri" panose="020F0502020204030204"/>
                <a:ea typeface="+mn-ea"/>
                <a:cs typeface="+mn-cs"/>
              </a:endParaRPr>
            </a:p>
          </p:txBody>
        </p:sp>
      </p:grpSp>
      <p:sp>
        <p:nvSpPr>
          <p:cNvPr id="13" name="Content Placeholder 12">
            <a:extLst>
              <a:ext uri="{FF2B5EF4-FFF2-40B4-BE49-F238E27FC236}">
                <a16:creationId xmlns:a16="http://schemas.microsoft.com/office/drawing/2014/main" id="{70D04074-6AD9-9254-4ED0-CF1CE93DD880}"/>
              </a:ext>
            </a:extLst>
          </p:cNvPr>
          <p:cNvSpPr>
            <a:spLocks noGrp="1"/>
          </p:cNvSpPr>
          <p:nvPr>
            <p:ph sz="quarter" idx="17"/>
          </p:nvPr>
        </p:nvSpPr>
        <p:spPr>
          <a:xfrm>
            <a:off x="7538097" y="2399926"/>
            <a:ext cx="2097505" cy="2083173"/>
          </a:xfrm>
        </p:spPr>
        <p:txBody>
          <a:bodyPr>
            <a:noAutofit/>
          </a:bodyPr>
          <a:lstStyle/>
          <a:p>
            <a:pPr marL="0" lvl="0" indent="0" algn="ctr">
              <a:spcAft>
                <a:spcPts val="0"/>
              </a:spcAft>
              <a:buClrTx/>
              <a:buNone/>
              <a:defRPr sz="2400" b="1">
                <a:solidFill>
                  <a:srgbClr val="2F5597"/>
                </a:solidFill>
              </a:defRPr>
            </a:pPr>
            <a:r>
              <a:rPr lang="es-US" sz="2200" noProof="0"/>
              <a:t>Cobertura</a:t>
            </a:r>
          </a:p>
          <a:p>
            <a:pPr marL="0" lvl="0" indent="0" algn="ctr">
              <a:spcAft>
                <a:spcPts val="0"/>
              </a:spcAft>
              <a:buClrTx/>
              <a:buNone/>
              <a:defRPr sz="2400" b="1">
                <a:solidFill>
                  <a:srgbClr val="2F5597"/>
                </a:solidFill>
              </a:defRPr>
            </a:pPr>
            <a:r>
              <a:rPr lang="es-US" sz="2200" noProof="0"/>
              <a:t>comienza el 1 día 1 del mes después de que se inscriba</a:t>
            </a:r>
          </a:p>
        </p:txBody>
      </p:sp>
      <p:sp>
        <p:nvSpPr>
          <p:cNvPr id="14" name="Content Placeholder 13">
            <a:extLst>
              <a:ext uri="{FF2B5EF4-FFF2-40B4-BE49-F238E27FC236}">
                <a16:creationId xmlns:a16="http://schemas.microsoft.com/office/drawing/2014/main" id="{7DFAA723-4AB5-1B14-AA68-84567241E552}"/>
              </a:ext>
            </a:extLst>
          </p:cNvPr>
          <p:cNvSpPr>
            <a:spLocks noGrp="1"/>
          </p:cNvSpPr>
          <p:nvPr>
            <p:ph sz="quarter" idx="18"/>
          </p:nvPr>
        </p:nvSpPr>
        <p:spPr>
          <a:xfrm>
            <a:off x="2308468" y="4061769"/>
            <a:ext cx="5844932" cy="2141860"/>
          </a:xfrm>
        </p:spPr>
        <p:txBody>
          <a:bodyPr>
            <a:normAutofit/>
          </a:bodyPr>
          <a:lstStyle/>
          <a:p>
            <a:pPr marL="0" lvl="1" indent="0">
              <a:buNone/>
              <a:defRPr sz="2000" b="1"/>
            </a:pPr>
            <a:r>
              <a:rPr lang="es-US" noProof="0"/>
              <a:t>Puede inscribirse en:</a:t>
            </a:r>
          </a:p>
          <a:p>
            <a:pPr marL="548640" lvl="1">
              <a:buFont typeface="Wingdings" panose="05000000000000000000" pitchFamily="2" charset="2"/>
              <a:buChar char="§"/>
              <a:defRPr sz="2000"/>
            </a:pPr>
            <a:r>
              <a:rPr lang="es-US" noProof="0"/>
              <a:t>Parte A (si tiene que comprarla)</a:t>
            </a:r>
          </a:p>
          <a:p>
            <a:pPr marL="548640" lvl="1">
              <a:buFont typeface="Wingdings" panose="05000000000000000000" pitchFamily="2" charset="2"/>
              <a:buChar char="§"/>
              <a:defRPr sz="2000"/>
            </a:pPr>
            <a:r>
              <a:rPr lang="es-US" noProof="0"/>
              <a:t>Parte B</a:t>
            </a:r>
          </a:p>
          <a:p>
            <a:pPr marL="548640" lvl="1">
              <a:spcAft>
                <a:spcPts val="1200"/>
              </a:spcAft>
              <a:buFont typeface="Wingdings" panose="05000000000000000000" pitchFamily="2" charset="2"/>
              <a:buChar char="§"/>
              <a:defRPr sz="2000"/>
            </a:pPr>
            <a:r>
              <a:rPr lang="es-US" noProof="0"/>
              <a:t>Parte D (cuando se inscribe </a:t>
            </a:r>
            <a:br>
              <a:rPr lang="es-US" noProof="0"/>
            </a:br>
            <a:r>
              <a:rPr lang="es-US" noProof="0"/>
              <a:t>en la Parte B)</a:t>
            </a:r>
          </a:p>
        </p:txBody>
      </p:sp>
      <p:sp>
        <p:nvSpPr>
          <p:cNvPr id="15" name="Content Placeholder 14">
            <a:extLst>
              <a:ext uri="{FF2B5EF4-FFF2-40B4-BE49-F238E27FC236}">
                <a16:creationId xmlns:a16="http://schemas.microsoft.com/office/drawing/2014/main" id="{71881A63-65EA-DE86-B134-90FB7D248C88}"/>
              </a:ext>
            </a:extLst>
          </p:cNvPr>
          <p:cNvSpPr>
            <a:spLocks noGrp="1"/>
          </p:cNvSpPr>
          <p:nvPr>
            <p:ph sz="quarter" idx="19"/>
          </p:nvPr>
        </p:nvSpPr>
        <p:spPr>
          <a:xfrm flipH="1">
            <a:off x="7243569" y="5067733"/>
            <a:ext cx="4992624" cy="704088"/>
          </a:xfrm>
          <a:prstGeom prst="homePlate">
            <a:avLst/>
          </a:prstGeom>
          <a:solidFill>
            <a:srgbClr val="FFD966"/>
          </a:solidFill>
        </p:spPr>
        <p:txBody>
          <a:bodyPr anchor="ctr">
            <a:normAutofit fontScale="92500" lnSpcReduction="20000"/>
          </a:bodyPr>
          <a:lstStyle/>
          <a:p>
            <a:pPr marL="1645920" lvl="0" indent="0" defTabSz="685800">
              <a:spcBef>
                <a:spcPts val="600"/>
              </a:spcBef>
              <a:spcAft>
                <a:spcPts val="0"/>
              </a:spcAft>
              <a:buClrTx/>
              <a:buNone/>
              <a:defRPr sz="1600"/>
            </a:pPr>
            <a:r>
              <a:rPr lang="es-US" noProof="0" dirty="0"/>
              <a:t>Puede tener multas por inscripción tardía </a:t>
            </a:r>
            <a:br>
              <a:rPr lang="es-US" sz="1600" noProof="0" dirty="0"/>
            </a:br>
            <a:endParaRPr lang="es-US" sz="1600" noProof="0" dirty="0"/>
          </a:p>
        </p:txBody>
      </p:sp>
      <p:pic>
        <p:nvPicPr>
          <p:cNvPr id="80" name="Graphic 79" descr="Money icon">
            <a:extLst>
              <a:ext uri="{FF2B5EF4-FFF2-40B4-BE49-F238E27FC236}">
                <a16:creationId xmlns:a16="http://schemas.microsoft.com/office/drawing/2014/main" id="{42B286E5-1CA0-47D0-9C35-EC3A81769B7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06320" y="4791873"/>
            <a:ext cx="1452688" cy="1221809"/>
          </a:xfrm>
          <a:prstGeom prst="rect">
            <a:avLst/>
          </a:prstGeom>
        </p:spPr>
      </p:pic>
      <p:sp>
        <p:nvSpPr>
          <p:cNvPr id="9" name="Slide Number Placeholder 8">
            <a:extLst>
              <a:ext uri="{FF2B5EF4-FFF2-40B4-BE49-F238E27FC236}">
                <a16:creationId xmlns:a16="http://schemas.microsoft.com/office/drawing/2014/main" id="{35A06EB2-71D1-4DF2-86C3-06E45F0B18BE}"/>
              </a:ext>
            </a:extLst>
          </p:cNvPr>
          <p:cNvSpPr>
            <a:spLocks noGrp="1"/>
          </p:cNvSpPr>
          <p:nvPr>
            <p:ph type="sldNum" sz="quarter" idx="12"/>
          </p:nvPr>
        </p:nvSpPr>
        <p:spPr/>
        <p:txBody>
          <a:bodyPr/>
          <a:lstStyle/>
          <a:p>
            <a:fld id="{48F63A3B-78C7-47BE-AE5E-E10140E04643}" type="slidenum">
              <a:rPr lang="es-US" noProof="0" smtClean="0"/>
              <a:t>19</a:t>
            </a:fld>
            <a:endParaRPr lang="es-US" noProof="0"/>
          </a:p>
        </p:txBody>
      </p:sp>
    </p:spTree>
    <p:custDataLst>
      <p:tags r:id="rId1"/>
    </p:custDataLst>
    <p:extLst>
      <p:ext uri="{BB962C8B-B14F-4D97-AF65-F5344CB8AC3E}">
        <p14:creationId xmlns:p14="http://schemas.microsoft.com/office/powerpoint/2010/main" val="325464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bg/>
                                          </p:spTgt>
                                        </p:tgtEl>
                                        <p:attrNameLst>
                                          <p:attrName>style.visibility</p:attrName>
                                        </p:attrNameLst>
                                      </p:cBhvr>
                                      <p:to>
                                        <p:strVal val="visible"/>
                                      </p:to>
                                    </p:set>
                                    <p:animEffect transition="in" filter="wipe(up)">
                                      <p:cBhvr>
                                        <p:cTn id="10" dur="500"/>
                                        <p:tgtEl>
                                          <p:spTgt spid="10">
                                            <p:bg/>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up)">
                                      <p:cBhvr>
                                        <p:cTn id="13" dur="500"/>
                                        <p:tgtEl>
                                          <p:spTgt spid="10">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up)">
                                      <p:cBhvr>
                                        <p:cTn id="16" dur="500"/>
                                        <p:tgtEl>
                                          <p:spTgt spid="10">
                                            <p:txEl>
                                              <p:pRg st="1" end="1"/>
                                            </p:txEl>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wipe(up)">
                                      <p:cBhvr>
                                        <p:cTn id="20" dur="500"/>
                                        <p:tgtEl>
                                          <p:spTgt spid="8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7"/>
                                        </p:tgtEl>
                                        <p:attrNameLst>
                                          <p:attrName>style.visibility</p:attrName>
                                        </p:attrNameLst>
                                      </p:cBhvr>
                                      <p:to>
                                        <p:strVal val="visible"/>
                                      </p:to>
                                    </p:set>
                                    <p:animEffect transition="in" filter="wipe(up)">
                                      <p:cBhvr>
                                        <p:cTn id="33" dur="500"/>
                                        <p:tgtEl>
                                          <p:spTgt spid="87"/>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xEl>
                                              <p:pRg st="1" end="1"/>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txEl>
                                              <p:pRg st="2" end="2"/>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5">
                                            <p:bg/>
                                          </p:spTgt>
                                        </p:tgtEl>
                                        <p:attrNameLst>
                                          <p:attrName>style.visibility</p:attrName>
                                        </p:attrNameLst>
                                      </p:cBhvr>
                                      <p:to>
                                        <p:strVal val="visible"/>
                                      </p:to>
                                    </p:set>
                                    <p:anim calcmode="lin" valueType="num">
                                      <p:cBhvr additive="base">
                                        <p:cTn id="65" dur="500" fill="hold"/>
                                        <p:tgtEl>
                                          <p:spTgt spid="15">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15">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15">
                                            <p:txEl>
                                              <p:pRg st="0" end="0"/>
                                            </p:txEl>
                                          </p:spTgt>
                                        </p:tgtEl>
                                        <p:attrNameLst>
                                          <p:attrName>style.visibility</p:attrName>
                                        </p:attrNameLst>
                                      </p:cBhvr>
                                      <p:to>
                                        <p:strVal val="visible"/>
                                      </p:to>
                                    </p:set>
                                    <p:anim calcmode="lin" valueType="num">
                                      <p:cBhvr additive="base">
                                        <p:cTn id="69"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15">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 calcmode="lin" valueType="num">
                                      <p:cBhvr additive="base">
                                        <p:cTn id="73" dur="500" fill="hold"/>
                                        <p:tgtEl>
                                          <p:spTgt spid="80"/>
                                        </p:tgtEl>
                                        <p:attrNameLst>
                                          <p:attrName>ppt_x</p:attrName>
                                        </p:attrNameLst>
                                      </p:cBhvr>
                                      <p:tavLst>
                                        <p:tav tm="0">
                                          <p:val>
                                            <p:strVal val="1+#ppt_w/2"/>
                                          </p:val>
                                        </p:tav>
                                        <p:tav tm="100000">
                                          <p:val>
                                            <p:strVal val="#ppt_x"/>
                                          </p:val>
                                        </p:tav>
                                      </p:tavLst>
                                    </p:anim>
                                    <p:anim calcmode="lin" valueType="num">
                                      <p:cBhvr additive="base">
                                        <p:cTn id="7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1" grpId="0" uiExpand="1" build="p" animBg="1"/>
      <p:bldP spid="12" grpId="0" uiExpand="1" build="p" animBg="1"/>
      <p:bldP spid="13" grpId="0" uiExpand="1" build="p"/>
      <p:bldP spid="14" grpId="0" build="p"/>
      <p:bldP spid="15"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defRPr sz="3000"/>
            </a:pPr>
            <a:r>
              <a:rPr lang="es-US" noProof="0"/>
              <a:t>Contenido</a:t>
            </a:r>
          </a:p>
        </p:txBody>
      </p:sp>
      <p:sp>
        <p:nvSpPr>
          <p:cNvPr id="8" name="Content Placeholder 2">
            <a:extLst>
              <a:ext uri="{FF2B5EF4-FFF2-40B4-BE49-F238E27FC236}">
                <a16:creationId xmlns:a16="http://schemas.microsoft.com/office/drawing/2014/main" id="{4BACC0C6-A4C8-9B3F-0579-1DA577D2516B}"/>
              </a:ext>
            </a:extLst>
          </p:cNvPr>
          <p:cNvSpPr>
            <a:spLocks noGrp="1"/>
          </p:cNvSpPr>
          <p:nvPr>
            <p:ph type="body" sz="quarter" idx="13"/>
          </p:nvPr>
        </p:nvSpPr>
        <p:spPr>
          <a:xfrm>
            <a:off x="838200" y="1164922"/>
            <a:ext cx="10644188" cy="5123144"/>
          </a:xfrm>
        </p:spPr>
        <p:txBody>
          <a:bodyPr vert="horz" lIns="91440" tIns="45720" rIns="91440" bIns="45720" anchor="t">
            <a:noAutofit/>
          </a:bodyPr>
          <a:lstStyle/>
          <a:p>
            <a:pPr>
              <a:spcBef>
                <a:spcPts val="0"/>
              </a:spcBef>
              <a:spcAft>
                <a:spcPts val="1200"/>
              </a:spcAft>
              <a:tabLst>
                <a:tab pos="9829800" algn="r"/>
              </a:tabLst>
              <a:defRPr sz="1600">
                <a:solidFill>
                  <a:srgbClr val="00529B"/>
                </a:solidFill>
                <a:latin typeface="Arial"/>
                <a:cs typeface="Arial"/>
              </a:defRPr>
            </a:pPr>
            <a:r>
              <a:rPr lang="es-US" b="1" noProof="0" dirty="0"/>
              <a:t>Tema 1: </a:t>
            </a:r>
            <a:r>
              <a:rPr lang="es-US" noProof="0" dirty="0"/>
              <a:t>¿Qué es Medicare?………………………………………………………………………………………..	3–23</a:t>
            </a:r>
          </a:p>
          <a:p>
            <a:pPr>
              <a:spcBef>
                <a:spcPts val="0"/>
              </a:spcBef>
              <a:spcAft>
                <a:spcPts val="1200"/>
              </a:spcAft>
              <a:tabLst>
                <a:tab pos="9829800" algn="r"/>
              </a:tabLst>
              <a:defRPr sz="1600">
                <a:solidFill>
                  <a:srgbClr val="00529B"/>
                </a:solidFill>
                <a:latin typeface="Arial"/>
                <a:cs typeface="Arial"/>
              </a:defRPr>
            </a:pPr>
            <a:r>
              <a:rPr lang="es-US" b="1" noProof="0" dirty="0"/>
              <a:t>Tema 2: </a:t>
            </a:r>
            <a:r>
              <a:rPr lang="es-US" noProof="0" dirty="0"/>
              <a:t>Medicare </a:t>
            </a:r>
            <a:r>
              <a:rPr lang="es-US" dirty="0"/>
              <a:t>Original</a:t>
            </a:r>
            <a:r>
              <a:rPr lang="es-US" noProof="0" dirty="0"/>
              <a:t>: Parte A (seguro de hospital) y Parte B (seguro médico)……………………….	24–40</a:t>
            </a:r>
          </a:p>
          <a:p>
            <a:pPr>
              <a:spcBef>
                <a:spcPts val="0"/>
              </a:spcBef>
              <a:spcAft>
                <a:spcPts val="1200"/>
              </a:spcAft>
              <a:tabLst>
                <a:tab pos="9829800" algn="r"/>
              </a:tabLst>
              <a:defRPr sz="1600">
                <a:solidFill>
                  <a:srgbClr val="00529B"/>
                </a:solidFill>
                <a:latin typeface="Arial"/>
                <a:cs typeface="Arial"/>
              </a:defRPr>
            </a:pPr>
            <a:r>
              <a:rPr lang="es-US" b="1" noProof="0" dirty="0"/>
              <a:t>Tema 3: </a:t>
            </a:r>
            <a:r>
              <a:rPr lang="es-US" noProof="0" dirty="0"/>
              <a:t>seguro suplementario de Medicare (</a:t>
            </a:r>
            <a:r>
              <a:rPr lang="es-US" noProof="0" dirty="0" err="1"/>
              <a:t>Medigap</a:t>
            </a:r>
            <a:r>
              <a:rPr lang="es-US" noProof="0" dirty="0"/>
              <a:t>)……………………………………………………...	41–47</a:t>
            </a:r>
          </a:p>
          <a:p>
            <a:pPr>
              <a:spcBef>
                <a:spcPts val="0"/>
              </a:spcBef>
              <a:spcAft>
                <a:spcPts val="1200"/>
              </a:spcAft>
              <a:tabLst>
                <a:tab pos="9829800" algn="r"/>
              </a:tabLst>
              <a:defRPr sz="1600">
                <a:solidFill>
                  <a:srgbClr val="00529B"/>
                </a:solidFill>
                <a:latin typeface="Arial"/>
                <a:cs typeface="Arial"/>
              </a:defRPr>
            </a:pPr>
            <a:r>
              <a:rPr lang="es-US" b="1" noProof="0" dirty="0"/>
              <a:t>Tema 4: </a:t>
            </a:r>
            <a:r>
              <a:rPr lang="es-US" noProof="0" dirty="0"/>
              <a:t>Cobertura de medicamentos de Medicare (Parte D) …………………………………………………48–58</a:t>
            </a:r>
          </a:p>
          <a:p>
            <a:pPr>
              <a:spcBef>
                <a:spcPts val="0"/>
              </a:spcBef>
              <a:spcAft>
                <a:spcPts val="1200"/>
              </a:spcAft>
              <a:tabLst>
                <a:tab pos="9829800" algn="r"/>
              </a:tabLst>
              <a:defRPr sz="1600">
                <a:solidFill>
                  <a:srgbClr val="00529B"/>
                </a:solidFill>
                <a:latin typeface="Arial"/>
                <a:cs typeface="Arial"/>
              </a:defRPr>
            </a:pPr>
            <a:r>
              <a:rPr lang="es-US" b="1" noProof="0" dirty="0"/>
              <a:t>Tema 5: </a:t>
            </a:r>
            <a:r>
              <a:rPr lang="es-US" noProof="0" dirty="0"/>
              <a:t>Medicare </a:t>
            </a:r>
            <a:r>
              <a:rPr lang="es-US" noProof="0" dirty="0" err="1"/>
              <a:t>Advantage</a:t>
            </a:r>
            <a:r>
              <a:rPr lang="es-US" noProof="0" dirty="0"/>
              <a:t> y otros planes de salud de Medicare…………………………………………..	59–71</a:t>
            </a:r>
          </a:p>
          <a:p>
            <a:pPr>
              <a:spcBef>
                <a:spcPts val="0"/>
              </a:spcBef>
              <a:spcAft>
                <a:spcPts val="1200"/>
              </a:spcAft>
              <a:tabLst>
                <a:tab pos="9829800" algn="r"/>
              </a:tabLst>
              <a:defRPr sz="1600">
                <a:solidFill>
                  <a:srgbClr val="00529B"/>
                </a:solidFill>
                <a:latin typeface="Arial"/>
                <a:cs typeface="Arial"/>
              </a:defRPr>
            </a:pPr>
            <a:r>
              <a:rPr lang="es-US" b="1" noProof="0" dirty="0"/>
              <a:t>Tema 6: </a:t>
            </a:r>
            <a:r>
              <a:rPr lang="es-US" noProof="0" dirty="0"/>
              <a:t>Ayuda para personas con ingresos y recursos limitados……………………………………………..72–80</a:t>
            </a:r>
          </a:p>
          <a:p>
            <a:pPr>
              <a:spcBef>
                <a:spcPts val="0"/>
              </a:spcBef>
              <a:spcAft>
                <a:spcPts val="1200"/>
              </a:spcAft>
              <a:defRPr sz="1600" b="1">
                <a:solidFill>
                  <a:srgbClr val="00529B"/>
                </a:solidFill>
                <a:latin typeface="Arial"/>
                <a:cs typeface="Arial"/>
              </a:defRPr>
            </a:pPr>
            <a:r>
              <a:rPr lang="es-US" noProof="0" dirty="0"/>
              <a:t>Apéndices:</a:t>
            </a:r>
            <a:endParaRPr lang="es-US" sz="1600" noProof="0" dirty="0">
              <a:solidFill>
                <a:srgbClr val="00529B"/>
              </a:solidFill>
              <a:latin typeface="Arial"/>
              <a:cs typeface="Arial"/>
            </a:endParaRPr>
          </a:p>
          <a:p>
            <a:pPr marL="458788" lvl="1" indent="-225425">
              <a:lnSpc>
                <a:spcPct val="100000"/>
              </a:lnSpc>
              <a:spcBef>
                <a:spcPts val="0"/>
              </a:spcBef>
              <a:spcAft>
                <a:spcPts val="1200"/>
              </a:spcAft>
              <a:tabLst>
                <a:tab pos="9829800" algn="r"/>
              </a:tabLst>
              <a:defRPr sz="1600">
                <a:solidFill>
                  <a:srgbClr val="00529B"/>
                </a:solidFill>
                <a:latin typeface="Arial"/>
                <a:cs typeface="Arial"/>
              </a:defRPr>
            </a:pPr>
            <a:r>
              <a:rPr lang="es-US" noProof="0" dirty="0"/>
              <a:t>Puntos clave para recordar……………..........................................................................................................81</a:t>
            </a:r>
          </a:p>
          <a:p>
            <a:pPr marL="458788" lvl="1" indent="-225425">
              <a:lnSpc>
                <a:spcPct val="100000"/>
              </a:lnSpc>
              <a:spcBef>
                <a:spcPts val="0"/>
              </a:spcBef>
              <a:spcAft>
                <a:spcPts val="1200"/>
              </a:spcAft>
              <a:tabLst>
                <a:tab pos="9829800" algn="r"/>
              </a:tabLst>
              <a:defRPr sz="1600">
                <a:solidFill>
                  <a:srgbClr val="00529B"/>
                </a:solidFill>
                <a:latin typeface="Arial"/>
                <a:cs typeface="Arial"/>
              </a:defRPr>
            </a:pPr>
            <a:r>
              <a:rPr lang="es-US" noProof="0" dirty="0"/>
              <a:t>Recursos de Medicare.……………............................................................................................................	…82</a:t>
            </a:r>
          </a:p>
          <a:p>
            <a:pPr marL="458788" lvl="1" indent="-225425">
              <a:lnSpc>
                <a:spcPct val="100000"/>
              </a:lnSpc>
              <a:spcBef>
                <a:spcPts val="0"/>
              </a:spcBef>
              <a:spcAft>
                <a:spcPts val="1200"/>
              </a:spcAft>
              <a:tabLst>
                <a:tab pos="9829800" algn="r"/>
              </a:tabLst>
              <a:defRPr sz="1600">
                <a:solidFill>
                  <a:srgbClr val="00529B"/>
                </a:solidFill>
                <a:latin typeface="Arial"/>
                <a:cs typeface="Arial"/>
              </a:defRPr>
            </a:pPr>
            <a:r>
              <a:rPr lang="es-US" noProof="0" dirty="0"/>
              <a:t>Productos de Medicare……………………………………………………………………………………………	83–84</a:t>
            </a:r>
          </a:p>
          <a:p>
            <a:pPr marL="457200" lvl="1" indent="0">
              <a:lnSpc>
                <a:spcPct val="100000"/>
              </a:lnSpc>
              <a:spcBef>
                <a:spcPts val="0"/>
              </a:spcBef>
              <a:spcAft>
                <a:spcPts val="1200"/>
              </a:spcAft>
              <a:buNone/>
            </a:pPr>
            <a:endParaRPr lang="es-US" sz="1600" noProof="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6F1C6B79-5D93-4F44-6FE7-7C99A401F18A}"/>
              </a:ext>
            </a:extLst>
          </p:cNvPr>
          <p:cNvSpPr>
            <a:spLocks noGrp="1"/>
          </p:cNvSpPr>
          <p:nvPr>
            <p:ph type="sldNum" sz="quarter" idx="16"/>
          </p:nvPr>
        </p:nvSpPr>
        <p:spPr/>
        <p:txBody>
          <a:bodyPr/>
          <a:lstStyle/>
          <a:p>
            <a:fld id="{48F63A3B-78C7-47BE-AE5E-E10140E04643}" type="slidenum">
              <a:rPr lang="es-US" noProof="0" smtClean="0"/>
              <a:t>2</a:t>
            </a:fld>
            <a:endParaRPr lang="es-US" noProof="0"/>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Autofit/>
          </a:bodyPr>
          <a:lstStyle/>
          <a:p>
            <a:pPr>
              <a:lnSpc>
                <a:spcPct val="100000"/>
              </a:lnSpc>
            </a:pPr>
            <a:r>
              <a:rPr lang="es-US" noProof="0"/>
              <a:t>Período Anual de Inscripción Abierta (OEP) </a:t>
            </a:r>
            <a:br>
              <a:rPr lang="es-US" noProof="0"/>
            </a:br>
            <a:r>
              <a:rPr lang="es-US" noProof="0"/>
              <a:t>para personas con Medicare</a:t>
            </a:r>
          </a:p>
        </p:txBody>
      </p:sp>
      <p:sp>
        <p:nvSpPr>
          <p:cNvPr id="2" name="Content Placeholder 1">
            <a:extLst>
              <a:ext uri="{FF2B5EF4-FFF2-40B4-BE49-F238E27FC236}">
                <a16:creationId xmlns:a16="http://schemas.microsoft.com/office/drawing/2014/main" id="{FE53A3F9-2095-ACC0-473B-BFFA6A9FE3E4}"/>
              </a:ext>
            </a:extLst>
          </p:cNvPr>
          <p:cNvSpPr>
            <a:spLocks noGrp="1"/>
          </p:cNvSpPr>
          <p:nvPr>
            <p:ph sz="quarter" idx="13"/>
          </p:nvPr>
        </p:nvSpPr>
        <p:spPr>
          <a:xfrm>
            <a:off x="908" y="1203612"/>
            <a:ext cx="12192000" cy="613613"/>
          </a:xfrm>
        </p:spPr>
        <p:txBody>
          <a:bodyPr/>
          <a:lstStyle/>
          <a:p>
            <a:pPr marL="0" lvl="0" indent="0" algn="ctr">
              <a:spcAft>
                <a:spcPts val="0"/>
              </a:spcAft>
              <a:buClrTx/>
              <a:buNone/>
              <a:defRPr sz="2800" b="1"/>
            </a:pPr>
            <a:r>
              <a:rPr lang="es-US" noProof="0"/>
              <a:t>Período de 7 semanas</a:t>
            </a:r>
          </a:p>
        </p:txBody>
      </p:sp>
      <p:grpSp>
        <p:nvGrpSpPr>
          <p:cNvPr id="10" name="Group 9">
            <a:extLst>
              <a:ext uri="{FF2B5EF4-FFF2-40B4-BE49-F238E27FC236}">
                <a16:creationId xmlns:a16="http://schemas.microsoft.com/office/drawing/2014/main" id="{A11DC7CF-72FA-904E-7A17-DA96B274D041}"/>
              </a:ext>
              <a:ext uri="{C183D7F6-B498-43B3-948B-1728B52AA6E4}">
                <adec:decorative xmlns:adec="http://schemas.microsoft.com/office/drawing/2017/decorative" val="1"/>
              </a:ext>
            </a:extLst>
          </p:cNvPr>
          <p:cNvGrpSpPr/>
          <p:nvPr/>
        </p:nvGrpSpPr>
        <p:grpSpPr>
          <a:xfrm>
            <a:off x="2626512" y="2078607"/>
            <a:ext cx="1566210" cy="1481456"/>
            <a:chOff x="2626512" y="2078607"/>
            <a:chExt cx="1566210" cy="1481456"/>
          </a:xfrm>
        </p:grpSpPr>
        <p:sp>
          <p:nvSpPr>
            <p:cNvPr id="58" name="Isosceles Triangle 57">
              <a:extLst>
                <a:ext uri="{FF2B5EF4-FFF2-40B4-BE49-F238E27FC236}">
                  <a16:creationId xmlns:a16="http://schemas.microsoft.com/office/drawing/2014/main" id="{45975E1C-E437-4360-9806-365C852953A7}"/>
                </a:ext>
              </a:extLst>
            </p:cNvPr>
            <p:cNvSpPr/>
            <p:nvPr/>
          </p:nvSpPr>
          <p:spPr>
            <a:xfrm rot="5400000">
              <a:off x="3781332"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pic>
          <p:nvPicPr>
            <p:cNvPr id="7" name="Picture 6">
              <a:extLst>
                <a:ext uri="{FF2B5EF4-FFF2-40B4-BE49-F238E27FC236}">
                  <a16:creationId xmlns:a16="http://schemas.microsoft.com/office/drawing/2014/main" id="{0236F7BC-7476-4EA0-A5D3-70D02169B3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26512" y="2078607"/>
              <a:ext cx="1268078" cy="1481456"/>
            </a:xfrm>
            <a:prstGeom prst="rect">
              <a:avLst/>
            </a:prstGeom>
          </p:spPr>
        </p:pic>
      </p:grpSp>
      <p:sp>
        <p:nvSpPr>
          <p:cNvPr id="5" name="Content Placeholder 11">
            <a:extLst>
              <a:ext uri="{FF2B5EF4-FFF2-40B4-BE49-F238E27FC236}">
                <a16:creationId xmlns:a16="http://schemas.microsoft.com/office/drawing/2014/main" id="{0D05DAD4-1777-878A-9DC3-26A0CE489BBD}"/>
              </a:ext>
            </a:extLst>
          </p:cNvPr>
          <p:cNvSpPr txBox="1">
            <a:spLocks/>
          </p:cNvSpPr>
          <p:nvPr/>
        </p:nvSpPr>
        <p:spPr>
          <a:xfrm>
            <a:off x="2673350" y="2606707"/>
            <a:ext cx="1162304" cy="822960"/>
          </a:xfrm>
          <a:prstGeom prst="rect">
            <a:avLst/>
          </a:prstGeom>
          <a:solidFill>
            <a:srgbClr val="0070C0"/>
          </a:solidFill>
          <a:ln>
            <a:solidFill>
              <a:schemeClr val="bg1"/>
            </a:solidFill>
          </a:ln>
        </p:spPr>
        <p:txBody>
          <a:bodyPr vert="horz" lIns="91440" tIns="45720" rIns="91440" bIns="45720" anchor="ctr">
            <a:normAutofit fontScale="47500" lnSpcReduction="2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spcAft>
                <a:spcPts val="0"/>
              </a:spcAft>
              <a:buClrTx/>
              <a:buNone/>
              <a:defRPr sz="1400" b="1">
                <a:solidFill>
                  <a:prstClr val="white"/>
                </a:solidFill>
              </a:defRPr>
            </a:pPr>
            <a:r>
              <a:rPr lang="es-US" sz="1900" noProof="0"/>
              <a:t>INICIA</a:t>
            </a:r>
          </a:p>
          <a:p>
            <a:pPr marL="0" lvl="0" indent="0" algn="ctr">
              <a:lnSpc>
                <a:spcPct val="120000"/>
              </a:lnSpc>
              <a:spcAft>
                <a:spcPts val="0"/>
              </a:spcAft>
              <a:buClrTx/>
              <a:buNone/>
              <a:defRPr sz="4000" b="1">
                <a:solidFill>
                  <a:prstClr val="white"/>
                </a:solidFill>
              </a:defRPr>
            </a:pPr>
            <a:r>
              <a:rPr lang="es-US" noProof="0"/>
              <a:t>15 de oct</a:t>
            </a:r>
          </a:p>
        </p:txBody>
      </p:sp>
      <p:grpSp>
        <p:nvGrpSpPr>
          <p:cNvPr id="15" name="Group 14">
            <a:extLst>
              <a:ext uri="{FF2B5EF4-FFF2-40B4-BE49-F238E27FC236}">
                <a16:creationId xmlns:a16="http://schemas.microsoft.com/office/drawing/2014/main" id="{DA69D56B-954A-6127-15BB-26FF98A314D0}"/>
              </a:ext>
              <a:ext uri="{C183D7F6-B498-43B3-948B-1728B52AA6E4}">
                <adec:decorative xmlns:adec="http://schemas.microsoft.com/office/drawing/2017/decorative" val="1"/>
              </a:ext>
            </a:extLst>
          </p:cNvPr>
          <p:cNvGrpSpPr/>
          <p:nvPr/>
        </p:nvGrpSpPr>
        <p:grpSpPr>
          <a:xfrm>
            <a:off x="4234540" y="2078873"/>
            <a:ext cx="1573936" cy="1481456"/>
            <a:chOff x="4234540" y="2078873"/>
            <a:chExt cx="1573936" cy="1481456"/>
          </a:xfrm>
        </p:grpSpPr>
        <p:sp>
          <p:nvSpPr>
            <p:cNvPr id="62" name="Isosceles Triangle 61">
              <a:extLst>
                <a:ext uri="{FF2B5EF4-FFF2-40B4-BE49-F238E27FC236}">
                  <a16:creationId xmlns:a16="http://schemas.microsoft.com/office/drawing/2014/main" id="{0F208169-92E2-4D06-9096-5DF479DC63D9}"/>
                </a:ext>
              </a:extLst>
            </p:cNvPr>
            <p:cNvSpPr/>
            <p:nvPr/>
          </p:nvSpPr>
          <p:spPr>
            <a:xfrm rot="5400000">
              <a:off x="5397086" y="2893821"/>
              <a:ext cx="554332" cy="268448"/>
            </a:xfrm>
            <a:prstGeom prs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pic>
          <p:nvPicPr>
            <p:cNvPr id="81" name="Picture 80">
              <a:extLst>
                <a:ext uri="{FF2B5EF4-FFF2-40B4-BE49-F238E27FC236}">
                  <a16:creationId xmlns:a16="http://schemas.microsoft.com/office/drawing/2014/main" id="{73238DE4-8133-4F6B-993A-F8F7E09956D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34540" y="2078873"/>
              <a:ext cx="1268078" cy="1481456"/>
            </a:xfrm>
            <a:prstGeom prst="rect">
              <a:avLst/>
            </a:prstGeom>
          </p:spPr>
        </p:pic>
      </p:grpSp>
      <p:sp>
        <p:nvSpPr>
          <p:cNvPr id="11" name="Content Placeholder 10">
            <a:extLst>
              <a:ext uri="{FF2B5EF4-FFF2-40B4-BE49-F238E27FC236}">
                <a16:creationId xmlns:a16="http://schemas.microsoft.com/office/drawing/2014/main" id="{B01E3D92-4A98-2B0C-75BD-2D7DB7DE031F}"/>
              </a:ext>
            </a:extLst>
          </p:cNvPr>
          <p:cNvSpPr>
            <a:spLocks noGrp="1"/>
          </p:cNvSpPr>
          <p:nvPr>
            <p:ph sz="quarter" idx="15"/>
          </p:nvPr>
        </p:nvSpPr>
        <p:spPr>
          <a:xfrm>
            <a:off x="4324350" y="2592330"/>
            <a:ext cx="1116554" cy="822960"/>
          </a:xfrm>
          <a:solidFill>
            <a:srgbClr val="0070C0"/>
          </a:solidFill>
          <a:ln>
            <a:solidFill>
              <a:schemeClr val="bg1"/>
            </a:solidFill>
          </a:ln>
        </p:spPr>
        <p:txBody>
          <a:bodyPr lIns="0" rIns="0" anchor="ctr">
            <a:normAutofit/>
          </a:bodyPr>
          <a:lstStyle/>
          <a:p>
            <a:pPr marL="0" lvl="0" indent="0" algn="ctr">
              <a:spcAft>
                <a:spcPts val="0"/>
              </a:spcAft>
              <a:buClrTx/>
              <a:buNone/>
              <a:defRPr sz="1300" b="1">
                <a:solidFill>
                  <a:prstClr val="white"/>
                </a:solidFill>
              </a:defRPr>
            </a:pPr>
            <a:r>
              <a:rPr lang="es-US" sz="1100" noProof="0"/>
              <a:t>CONTINUACIÓN</a:t>
            </a:r>
          </a:p>
          <a:p>
            <a:pPr marL="0" lvl="0" indent="0" algn="ctr">
              <a:spcAft>
                <a:spcPts val="0"/>
              </a:spcAft>
              <a:buClrTx/>
              <a:buNone/>
              <a:defRPr sz="2500" b="1">
                <a:solidFill>
                  <a:prstClr val="white"/>
                </a:solidFill>
              </a:defRPr>
            </a:pPr>
            <a:r>
              <a:rPr lang="es-US"/>
              <a:t>n</a:t>
            </a:r>
            <a:r>
              <a:rPr lang="es-US" noProof="0" err="1"/>
              <a:t>ov</a:t>
            </a:r>
            <a:endParaRPr lang="es-US" noProof="0"/>
          </a:p>
        </p:txBody>
      </p:sp>
      <p:pic>
        <p:nvPicPr>
          <p:cNvPr id="82" name="Picture 81">
            <a:extLst>
              <a:ext uri="{FF2B5EF4-FFF2-40B4-BE49-F238E27FC236}">
                <a16:creationId xmlns:a16="http://schemas.microsoft.com/office/drawing/2014/main" id="{C6BB16DE-8F6D-42DF-BF81-8D63382EDBA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42568" y="2078607"/>
            <a:ext cx="1268078" cy="1481456"/>
          </a:xfrm>
          <a:prstGeom prst="rect">
            <a:avLst/>
          </a:prstGeom>
        </p:spPr>
      </p:pic>
      <p:sp>
        <p:nvSpPr>
          <p:cNvPr id="12" name="Content Placeholder 11">
            <a:extLst>
              <a:ext uri="{FF2B5EF4-FFF2-40B4-BE49-F238E27FC236}">
                <a16:creationId xmlns:a16="http://schemas.microsoft.com/office/drawing/2014/main" id="{26EA209E-EDEB-C598-EA0F-A3EC7CFE72A2}"/>
              </a:ext>
            </a:extLst>
          </p:cNvPr>
          <p:cNvSpPr>
            <a:spLocks noGrp="1"/>
          </p:cNvSpPr>
          <p:nvPr>
            <p:ph sz="quarter" idx="16"/>
          </p:nvPr>
        </p:nvSpPr>
        <p:spPr>
          <a:xfrm>
            <a:off x="5932890" y="2606707"/>
            <a:ext cx="1060704" cy="822960"/>
          </a:xfrm>
          <a:solidFill>
            <a:srgbClr val="0070C0"/>
          </a:solidFill>
          <a:ln>
            <a:solidFill>
              <a:schemeClr val="bg1"/>
            </a:solidFill>
          </a:ln>
        </p:spPr>
        <p:txBody>
          <a:bodyPr anchor="ctr">
            <a:normAutofit fontScale="70000" lnSpcReduction="20000"/>
          </a:bodyPr>
          <a:lstStyle/>
          <a:p>
            <a:pPr marL="0" lvl="0" indent="0" algn="ctr">
              <a:lnSpc>
                <a:spcPct val="110000"/>
              </a:lnSpc>
              <a:spcAft>
                <a:spcPts val="0"/>
              </a:spcAft>
              <a:buClrTx/>
              <a:buNone/>
              <a:defRPr sz="1400" b="1">
                <a:solidFill>
                  <a:prstClr val="white"/>
                </a:solidFill>
              </a:defRPr>
            </a:pPr>
            <a:r>
              <a:rPr lang="es-US" noProof="0"/>
              <a:t>FINALIZA</a:t>
            </a:r>
          </a:p>
          <a:p>
            <a:pPr marL="0" lvl="0" indent="0" algn="ctr">
              <a:lnSpc>
                <a:spcPct val="110000"/>
              </a:lnSpc>
              <a:spcAft>
                <a:spcPts val="0"/>
              </a:spcAft>
              <a:buClrTx/>
              <a:buNone/>
              <a:defRPr sz="2900" b="1">
                <a:solidFill>
                  <a:prstClr val="white"/>
                </a:solidFill>
              </a:defRPr>
            </a:pPr>
            <a:r>
              <a:rPr lang="es-US" sz="3000" noProof="0"/>
              <a:t>7 de dic</a:t>
            </a:r>
          </a:p>
        </p:txBody>
      </p:sp>
      <p:grpSp>
        <p:nvGrpSpPr>
          <p:cNvPr id="17" name="Group 16">
            <a:extLst>
              <a:ext uri="{FF2B5EF4-FFF2-40B4-BE49-F238E27FC236}">
                <a16:creationId xmlns:a16="http://schemas.microsoft.com/office/drawing/2014/main" id="{E30B5F2F-E83D-99C8-CF7F-C7638F68A95C}"/>
              </a:ext>
              <a:ext uri="{C183D7F6-B498-43B3-948B-1728B52AA6E4}">
                <adec:decorative xmlns:adec="http://schemas.microsoft.com/office/drawing/2017/decorative" val="1"/>
              </a:ext>
            </a:extLst>
          </p:cNvPr>
          <p:cNvGrpSpPr/>
          <p:nvPr/>
        </p:nvGrpSpPr>
        <p:grpSpPr>
          <a:xfrm>
            <a:off x="7509412" y="1682575"/>
            <a:ext cx="1890319" cy="1917582"/>
            <a:chOff x="7509412" y="1682575"/>
            <a:chExt cx="1890319" cy="1917582"/>
          </a:xfrm>
        </p:grpSpPr>
        <p:sp>
          <p:nvSpPr>
            <p:cNvPr id="42" name="Freeform: Shape 41">
              <a:extLst>
                <a:ext uri="{FF2B5EF4-FFF2-40B4-BE49-F238E27FC236}">
                  <a16:creationId xmlns:a16="http://schemas.microsoft.com/office/drawing/2014/main" id="{26381B04-3572-4151-9E29-67A355462B7D}"/>
                </a:ext>
              </a:extLst>
            </p:cNvPr>
            <p:cNvSpPr/>
            <p:nvPr/>
          </p:nvSpPr>
          <p:spPr>
            <a:xfrm>
              <a:off x="7509412" y="1965246"/>
              <a:ext cx="1890319" cy="1634911"/>
            </a:xfrm>
            <a:custGeom>
              <a:avLst/>
              <a:gdLst>
                <a:gd name="connsiteX0" fmla="*/ 945159 w 1890319"/>
                <a:gd name="connsiteY0" fmla="*/ 0 h 1634911"/>
                <a:gd name="connsiteX1" fmla="*/ 1772888 w 1890319"/>
                <a:gd name="connsiteY1" fmla="*/ 135085 h 1634911"/>
                <a:gd name="connsiteX2" fmla="*/ 1890319 w 1890319"/>
                <a:gd name="connsiteY2" fmla="*/ 181066 h 1634911"/>
                <a:gd name="connsiteX3" fmla="*/ 1890319 w 1890319"/>
                <a:gd name="connsiteY3" fmla="*/ 1634911 h 1634911"/>
                <a:gd name="connsiteX4" fmla="*/ 0 w 1890319"/>
                <a:gd name="connsiteY4" fmla="*/ 1634911 h 1634911"/>
                <a:gd name="connsiteX5" fmla="*/ 0 w 1890319"/>
                <a:gd name="connsiteY5" fmla="*/ 181066 h 1634911"/>
                <a:gd name="connsiteX6" fmla="*/ 117430 w 1890319"/>
                <a:gd name="connsiteY6" fmla="*/ 135085 h 1634911"/>
                <a:gd name="connsiteX7" fmla="*/ 945159 w 1890319"/>
                <a:gd name="connsiteY7" fmla="*/ 0 h 163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1634911">
                  <a:moveTo>
                    <a:pt x="945159" y="0"/>
                  </a:moveTo>
                  <a:cubicBezTo>
                    <a:pt x="1244864" y="0"/>
                    <a:pt x="1526835" y="48935"/>
                    <a:pt x="1772888" y="135085"/>
                  </a:cubicBezTo>
                  <a:lnTo>
                    <a:pt x="1890319" y="181066"/>
                  </a:lnTo>
                  <a:lnTo>
                    <a:pt x="1890319" y="1634911"/>
                  </a:lnTo>
                  <a:lnTo>
                    <a:pt x="0" y="1634911"/>
                  </a:lnTo>
                  <a:lnTo>
                    <a:pt x="0" y="181066"/>
                  </a:lnTo>
                  <a:lnTo>
                    <a:pt x="117430" y="135085"/>
                  </a:lnTo>
                  <a:cubicBezTo>
                    <a:pt x="363484" y="48935"/>
                    <a:pt x="645455" y="0"/>
                    <a:pt x="945159" y="0"/>
                  </a:cubicBezTo>
                  <a:close/>
                </a:path>
              </a:pathLst>
            </a:custGeom>
            <a:solidFill>
              <a:srgbClr val="FFC0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solidFill>
                  <a:srgbClr val="2F5597"/>
                </a:solidFill>
              </a:endParaRPr>
            </a:p>
          </p:txBody>
        </p:sp>
        <p:sp>
          <p:nvSpPr>
            <p:cNvPr id="45" name="Freeform: Shape 44">
              <a:extLst>
                <a:ext uri="{FF2B5EF4-FFF2-40B4-BE49-F238E27FC236}">
                  <a16:creationId xmlns:a16="http://schemas.microsoft.com/office/drawing/2014/main" id="{4052B140-4C2E-4D76-8B9E-E251767D4CC9}"/>
                </a:ext>
              </a:extLst>
            </p:cNvPr>
            <p:cNvSpPr/>
            <p:nvPr/>
          </p:nvSpPr>
          <p:spPr>
            <a:xfrm>
              <a:off x="7509412" y="1682575"/>
              <a:ext cx="1890319" cy="463737"/>
            </a:xfrm>
            <a:custGeom>
              <a:avLst/>
              <a:gdLst>
                <a:gd name="connsiteX0" fmla="*/ 0 w 1890319"/>
                <a:gd name="connsiteY0" fmla="*/ 0 h 463737"/>
                <a:gd name="connsiteX1" fmla="*/ 1890319 w 1890319"/>
                <a:gd name="connsiteY1" fmla="*/ 0 h 463737"/>
                <a:gd name="connsiteX2" fmla="*/ 1890319 w 1890319"/>
                <a:gd name="connsiteY2" fmla="*/ 463737 h 463737"/>
                <a:gd name="connsiteX3" fmla="*/ 1772888 w 1890319"/>
                <a:gd name="connsiteY3" fmla="*/ 417756 h 463737"/>
                <a:gd name="connsiteX4" fmla="*/ 945159 w 1890319"/>
                <a:gd name="connsiteY4" fmla="*/ 282671 h 463737"/>
                <a:gd name="connsiteX5" fmla="*/ 117430 w 1890319"/>
                <a:gd name="connsiteY5" fmla="*/ 417756 h 463737"/>
                <a:gd name="connsiteX6" fmla="*/ 0 w 1890319"/>
                <a:gd name="connsiteY6" fmla="*/ 463737 h 463737"/>
                <a:gd name="connsiteX7" fmla="*/ 0 w 1890319"/>
                <a:gd name="connsiteY7" fmla="*/ 0 h 46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0319" h="463737">
                  <a:moveTo>
                    <a:pt x="0" y="0"/>
                  </a:moveTo>
                  <a:lnTo>
                    <a:pt x="1890319" y="0"/>
                  </a:lnTo>
                  <a:lnTo>
                    <a:pt x="1890319" y="463737"/>
                  </a:lnTo>
                  <a:lnTo>
                    <a:pt x="1772888" y="417756"/>
                  </a:lnTo>
                  <a:cubicBezTo>
                    <a:pt x="1526835" y="331606"/>
                    <a:pt x="1244864" y="282671"/>
                    <a:pt x="945159" y="282671"/>
                  </a:cubicBezTo>
                  <a:cubicBezTo>
                    <a:pt x="645455" y="282671"/>
                    <a:pt x="363484" y="331606"/>
                    <a:pt x="117430" y="417756"/>
                  </a:cubicBezTo>
                  <a:lnTo>
                    <a:pt x="0" y="463737"/>
                  </a:lnTo>
                  <a:lnTo>
                    <a:pt x="0" y="0"/>
                  </a:lnTo>
                  <a:close/>
                </a:path>
              </a:pathLst>
            </a:custGeom>
            <a:solidFill>
              <a:srgbClr val="0070C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sp>
        <p:nvSpPr>
          <p:cNvPr id="13" name="Content Placeholder 12">
            <a:extLst>
              <a:ext uri="{FF2B5EF4-FFF2-40B4-BE49-F238E27FC236}">
                <a16:creationId xmlns:a16="http://schemas.microsoft.com/office/drawing/2014/main" id="{1A6D1022-6F29-480E-B071-09E6F1F03C89}"/>
              </a:ext>
            </a:extLst>
          </p:cNvPr>
          <p:cNvSpPr>
            <a:spLocks noGrp="1"/>
          </p:cNvSpPr>
          <p:nvPr>
            <p:ph sz="quarter" idx="17"/>
          </p:nvPr>
        </p:nvSpPr>
        <p:spPr>
          <a:xfrm>
            <a:off x="7592267" y="2200396"/>
            <a:ext cx="1724608" cy="1359667"/>
          </a:xfrm>
        </p:spPr>
        <p:txBody>
          <a:bodyPr>
            <a:normAutofit/>
          </a:bodyPr>
          <a:lstStyle/>
          <a:p>
            <a:pPr marL="0" lvl="0" indent="0" algn="ctr">
              <a:spcAft>
                <a:spcPts val="0"/>
              </a:spcAft>
              <a:buClrTx/>
              <a:buNone/>
              <a:defRPr b="1">
                <a:solidFill>
                  <a:srgbClr val="2F5597"/>
                </a:solidFill>
              </a:defRPr>
            </a:pPr>
            <a:r>
              <a:rPr lang="es-US" sz="2400" noProof="0"/>
              <a:t>Cobertura</a:t>
            </a:r>
          </a:p>
          <a:p>
            <a:pPr marL="0" lvl="0" indent="0" algn="ctr">
              <a:spcAft>
                <a:spcPts val="0"/>
              </a:spcAft>
              <a:buClrTx/>
              <a:buNone/>
              <a:defRPr b="1">
                <a:solidFill>
                  <a:srgbClr val="2F5597"/>
                </a:solidFill>
              </a:defRPr>
            </a:pPr>
            <a:r>
              <a:rPr lang="es-US" sz="2400" noProof="0"/>
              <a:t>Inicio</a:t>
            </a:r>
          </a:p>
          <a:p>
            <a:pPr marL="0" lvl="0" indent="0" algn="ctr">
              <a:spcAft>
                <a:spcPts val="0"/>
              </a:spcAft>
              <a:buClrTx/>
              <a:buNone/>
              <a:defRPr b="1">
                <a:solidFill>
                  <a:srgbClr val="2F5597"/>
                </a:solidFill>
              </a:defRPr>
            </a:pPr>
            <a:r>
              <a:rPr lang="es-US" sz="2400" noProof="0"/>
              <a:t>1 de enero</a:t>
            </a:r>
          </a:p>
        </p:txBody>
      </p:sp>
      <p:sp>
        <p:nvSpPr>
          <p:cNvPr id="14" name="Content Placeholder 13">
            <a:extLst>
              <a:ext uri="{FF2B5EF4-FFF2-40B4-BE49-F238E27FC236}">
                <a16:creationId xmlns:a16="http://schemas.microsoft.com/office/drawing/2014/main" id="{3D973CB8-0AD3-5713-7BDF-DF2218C979CD}"/>
              </a:ext>
            </a:extLst>
          </p:cNvPr>
          <p:cNvSpPr>
            <a:spLocks noGrp="1"/>
          </p:cNvSpPr>
          <p:nvPr>
            <p:ph sz="quarter" idx="18"/>
          </p:nvPr>
        </p:nvSpPr>
        <p:spPr>
          <a:xfrm>
            <a:off x="1023718" y="3895433"/>
            <a:ext cx="10330082" cy="2141860"/>
          </a:xfrm>
        </p:spPr>
        <p:txBody>
          <a:bodyPr/>
          <a:lstStyle/>
          <a:p>
            <a:pPr marL="274320" lvl="1">
              <a:spcAft>
                <a:spcPts val="1200"/>
              </a:spcAft>
              <a:buFont typeface="Wingdings" panose="05000000000000000000" pitchFamily="2" charset="2"/>
              <a:buChar char="§"/>
              <a:defRPr sz="2400"/>
            </a:pPr>
            <a:r>
              <a:rPr lang="es-US" noProof="0"/>
              <a:t>Período de 7 semanas cada año en el que puede inscribirse, cancelar o cambiar de planes Medicare </a:t>
            </a:r>
            <a:r>
              <a:rPr lang="es-US" noProof="0" err="1"/>
              <a:t>Advantage</a:t>
            </a:r>
            <a:r>
              <a:rPr lang="es-US" noProof="0"/>
              <a:t> o planes de medicamentos de Medicare </a:t>
            </a:r>
          </a:p>
          <a:p>
            <a:pPr lvl="0">
              <a:buClrTx/>
              <a:defRPr sz="2400" spc="-31"/>
            </a:pPr>
            <a:r>
              <a:rPr lang="es-US" noProof="0"/>
              <a:t>Este es un momento para revisar las opciones de planes de salud y </a:t>
            </a:r>
            <a:br>
              <a:rPr lang="es-US" noProof="0"/>
            </a:br>
            <a:r>
              <a:rPr lang="es-US" noProof="0"/>
              <a:t>de medicamentos</a:t>
            </a:r>
          </a:p>
        </p:txBody>
      </p:sp>
      <p:sp>
        <p:nvSpPr>
          <p:cNvPr id="6" name="Slide Number Placeholder 5">
            <a:extLst>
              <a:ext uri="{FF2B5EF4-FFF2-40B4-BE49-F238E27FC236}">
                <a16:creationId xmlns:a16="http://schemas.microsoft.com/office/drawing/2014/main" id="{60973FA0-77D9-419F-B3F2-E8479E542D6D}"/>
              </a:ext>
            </a:extLst>
          </p:cNvPr>
          <p:cNvSpPr>
            <a:spLocks noGrp="1"/>
          </p:cNvSpPr>
          <p:nvPr>
            <p:ph type="sldNum" sz="quarter" idx="12"/>
          </p:nvPr>
        </p:nvSpPr>
        <p:spPr/>
        <p:txBody>
          <a:bodyPr/>
          <a:lstStyle/>
          <a:p>
            <a:fld id="{0B2D781D-8844-5940-92D1-06EF0A7F581E}" type="slidenum">
              <a:rPr lang="es-US" noProof="0" smtClean="0">
                <a:solidFill>
                  <a:srgbClr val="8FAADC"/>
                </a:solidFill>
              </a:rPr>
              <a:t>20</a:t>
            </a:fld>
            <a:endParaRPr lang="es-US" noProof="0">
              <a:solidFill>
                <a:srgbClr val="8FAADC"/>
              </a:solidFill>
            </a:endParaRPr>
          </a:p>
        </p:txBody>
      </p:sp>
    </p:spTree>
    <p:custDataLst>
      <p:tags r:id="rId1"/>
    </p:custDataLst>
    <p:extLst>
      <p:ext uri="{BB962C8B-B14F-4D97-AF65-F5344CB8AC3E}">
        <p14:creationId xmlns:p14="http://schemas.microsoft.com/office/powerpoint/2010/main" val="64501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up)">
                                      <p:cBhvr>
                                        <p:cTn id="10" dur="500"/>
                                        <p:tgtEl>
                                          <p:spTgt spid="5">
                                            <p:txEl>
                                              <p:pRg st="0" end="0"/>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up)">
                                      <p:cBhvr>
                                        <p:cTn id="13" dur="500"/>
                                        <p:tgtEl>
                                          <p:spTgt spid="5">
                                            <p:txEl>
                                              <p:pRg st="1" end="1"/>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5">
                                            <p:bg/>
                                          </p:spTgt>
                                        </p:tgtEl>
                                        <p:attrNameLst>
                                          <p:attrName>style.visibility</p:attrName>
                                        </p:attrNameLst>
                                      </p:cBhvr>
                                      <p:to>
                                        <p:strVal val="visible"/>
                                      </p:to>
                                    </p:set>
                                    <p:animEffect transition="in" filter="wipe(up)">
                                      <p:cBhvr>
                                        <p:cTn id="16" dur="500"/>
                                        <p:tgtEl>
                                          <p:spTgt spid="5">
                                            <p:bg/>
                                          </p:spTgt>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1">
                                            <p:bg/>
                                          </p:spTgt>
                                        </p:tgtEl>
                                        <p:attrNameLst>
                                          <p:attrName>style.visibility</p:attrName>
                                        </p:attrNameLst>
                                      </p:cBhvr>
                                      <p:to>
                                        <p:strVal val="visible"/>
                                      </p:to>
                                    </p:set>
                                    <p:animEffect transition="in" filter="wipe(up)">
                                      <p:cBhvr>
                                        <p:cTn id="23" dur="500"/>
                                        <p:tgtEl>
                                          <p:spTgt spid="11">
                                            <p:bg/>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up)">
                                      <p:cBhvr>
                                        <p:cTn id="26" dur="500"/>
                                        <p:tgtEl>
                                          <p:spTgt spid="11">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up)">
                                      <p:cBhvr>
                                        <p:cTn id="29" dur="500"/>
                                        <p:tgtEl>
                                          <p:spTgt spid="11">
                                            <p:txEl>
                                              <p:pRg st="1" end="1"/>
                                            </p:txEl>
                                          </p:spTgt>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82"/>
                                        </p:tgtEl>
                                        <p:attrNameLst>
                                          <p:attrName>style.visibility</p:attrName>
                                        </p:attrNameLst>
                                      </p:cBhvr>
                                      <p:to>
                                        <p:strVal val="visible"/>
                                      </p:to>
                                    </p:set>
                                    <p:animEffect transition="in" filter="wipe(up)">
                                      <p:cBhvr>
                                        <p:cTn id="33" dur="500"/>
                                        <p:tgtEl>
                                          <p:spTgt spid="82"/>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2">
                                            <p:bg/>
                                          </p:spTgt>
                                        </p:tgtEl>
                                        <p:attrNameLst>
                                          <p:attrName>style.visibility</p:attrName>
                                        </p:attrNameLst>
                                      </p:cBhvr>
                                      <p:to>
                                        <p:strVal val="visible"/>
                                      </p:to>
                                    </p:set>
                                    <p:animEffect transition="in" filter="wipe(up)">
                                      <p:cBhvr>
                                        <p:cTn id="36" dur="500"/>
                                        <p:tgtEl>
                                          <p:spTgt spid="12">
                                            <p:bg/>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up)">
                                      <p:cBhvr>
                                        <p:cTn id="39" dur="500"/>
                                        <p:tgtEl>
                                          <p:spTgt spid="12">
                                            <p:txEl>
                                              <p:pRg st="0" end="0"/>
                                            </p:txEl>
                                          </p:spTgt>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up)">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xEl>
                                              <p:pRg st="1" end="1"/>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0" nodeType="afterEffect">
                                  <p:stCondLst>
                                    <p:cond delay="500"/>
                                  </p:stCondLst>
                                  <p:childTnLst>
                                    <p:set>
                                      <p:cBhvr>
                                        <p:cTn id="55" dur="1" fill="hold">
                                          <p:stCondLst>
                                            <p:cond delay="0"/>
                                          </p:stCondLst>
                                        </p:cTn>
                                        <p:tgtEl>
                                          <p:spTgt spid="14">
                                            <p:txEl>
                                              <p:pRg st="0" end="0"/>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grpId="0" nodeType="afterEffect">
                                  <p:stCondLst>
                                    <p:cond delay="500"/>
                                  </p:stCondLst>
                                  <p:childTnLst>
                                    <p:set>
                                      <p:cBhvr>
                                        <p:cTn id="5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11" grpId="0" uiExpand="1" build="p" animBg="1"/>
      <p:bldP spid="12" grpId="0" uiExpand="1" build="p" animBg="1"/>
      <p:bldP spid="13" grpId="0" uiExpand="1" build="p"/>
      <p:bldP spid="1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F657-C030-DE5B-E831-9B17F81AD12C}"/>
              </a:ext>
            </a:extLst>
          </p:cNvPr>
          <p:cNvSpPr>
            <a:spLocks noGrp="1"/>
          </p:cNvSpPr>
          <p:nvPr>
            <p:ph type="title"/>
          </p:nvPr>
        </p:nvSpPr>
        <p:spPr/>
        <p:txBody>
          <a:bodyPr/>
          <a:lstStyle/>
          <a:p>
            <a:r>
              <a:rPr lang="es-US" noProof="0"/>
              <a:t>Período de Inscripción Abierta de Medicare Advantage </a:t>
            </a:r>
          </a:p>
        </p:txBody>
      </p:sp>
      <p:grpSp>
        <p:nvGrpSpPr>
          <p:cNvPr id="11" name="Group 1">
            <a:extLst>
              <a:ext uri="{FF2B5EF4-FFF2-40B4-BE49-F238E27FC236}">
                <a16:creationId xmlns:a16="http://schemas.microsoft.com/office/drawing/2014/main" id="{1D17B05C-C8FE-1EF9-061F-45D4661E4277}"/>
              </a:ext>
              <a:ext uri="{C183D7F6-B498-43B3-948B-1728B52AA6E4}">
                <adec:decorative xmlns:adec="http://schemas.microsoft.com/office/drawing/2017/decorative" val="1"/>
              </a:ext>
            </a:extLst>
          </p:cNvPr>
          <p:cNvGrpSpPr/>
          <p:nvPr/>
        </p:nvGrpSpPr>
        <p:grpSpPr>
          <a:xfrm>
            <a:off x="427495" y="1961505"/>
            <a:ext cx="3493003" cy="1823726"/>
            <a:chOff x="275095" y="1981233"/>
            <a:chExt cx="3493003" cy="1823726"/>
          </a:xfrm>
        </p:grpSpPr>
        <p:pic>
          <p:nvPicPr>
            <p:cNvPr id="12" name="Picture 11">
              <a:extLst>
                <a:ext uri="{FF2B5EF4-FFF2-40B4-BE49-F238E27FC236}">
                  <a16:creationId xmlns:a16="http://schemas.microsoft.com/office/drawing/2014/main" id="{0EE337D6-654D-C89B-B6BB-AB87BFE0BF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5095" y="1984282"/>
              <a:ext cx="1054699" cy="1237595"/>
            </a:xfrm>
            <a:prstGeom prst="rect">
              <a:avLst/>
            </a:prstGeom>
          </p:spPr>
        </p:pic>
        <p:pic>
          <p:nvPicPr>
            <p:cNvPr id="13" name="Picture 12">
              <a:extLst>
                <a:ext uri="{FF2B5EF4-FFF2-40B4-BE49-F238E27FC236}">
                  <a16:creationId xmlns:a16="http://schemas.microsoft.com/office/drawing/2014/main" id="{C1CC4B0A-CA70-AF53-1ACE-B212F0C0C63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0558" y="1981233"/>
              <a:ext cx="1054699" cy="1237595"/>
            </a:xfrm>
            <a:prstGeom prst="rect">
              <a:avLst/>
            </a:prstGeom>
          </p:spPr>
        </p:pic>
        <p:pic>
          <p:nvPicPr>
            <p:cNvPr id="14" name="Picture 13">
              <a:extLst>
                <a:ext uri="{FF2B5EF4-FFF2-40B4-BE49-F238E27FC236}">
                  <a16:creationId xmlns:a16="http://schemas.microsoft.com/office/drawing/2014/main" id="{52BB3ED6-81CB-72CF-863C-574693B8F9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13399" y="1985369"/>
              <a:ext cx="1054699" cy="1237595"/>
            </a:xfrm>
            <a:prstGeom prst="rect">
              <a:avLst/>
            </a:prstGeom>
          </p:spPr>
        </p:pic>
        <p:pic>
          <p:nvPicPr>
            <p:cNvPr id="15" name="Picture 14">
              <a:extLst>
                <a:ext uri="{FF2B5EF4-FFF2-40B4-BE49-F238E27FC236}">
                  <a16:creationId xmlns:a16="http://schemas.microsoft.com/office/drawing/2014/main" id="{2EAA28A3-38CA-9AB4-63B2-8BFC44157E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0149" y="3250175"/>
              <a:ext cx="3212870" cy="554784"/>
            </a:xfrm>
            <a:prstGeom prst="rect">
              <a:avLst/>
            </a:prstGeom>
          </p:spPr>
        </p:pic>
      </p:grpSp>
      <p:sp>
        <p:nvSpPr>
          <p:cNvPr id="16" name="Content Placeholder 1">
            <a:extLst>
              <a:ext uri="{FF2B5EF4-FFF2-40B4-BE49-F238E27FC236}">
                <a16:creationId xmlns:a16="http://schemas.microsoft.com/office/drawing/2014/main" id="{083C272A-706E-D1A3-3544-14471CFDAA3C}"/>
              </a:ext>
            </a:extLst>
          </p:cNvPr>
          <p:cNvSpPr txBox="1">
            <a:spLocks/>
          </p:cNvSpPr>
          <p:nvPr/>
        </p:nvSpPr>
        <p:spPr>
          <a:xfrm>
            <a:off x="506202" y="2381753"/>
            <a:ext cx="877824" cy="731520"/>
          </a:xfrm>
          <a:prstGeom prst="rect">
            <a:avLst/>
          </a:prstGeom>
          <a:solidFill>
            <a:srgbClr val="0070C0"/>
          </a:solidFill>
          <a:ln>
            <a:solidFill>
              <a:schemeClr val="bg1"/>
            </a:solidFill>
          </a:ln>
        </p:spPr>
        <p:txBody>
          <a:bodyPr vert="horz" lIns="91440" tIns="45720" rIns="91440" bIns="45720" anchor="ctr" anchorCtr="0">
            <a:normAutofit fontScale="92500" lnSpcReduction="2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200" b="1">
                <a:solidFill>
                  <a:prstClr val="white"/>
                </a:solidFill>
              </a:defRPr>
            </a:pPr>
            <a:r>
              <a:rPr lang="es-US" sz="1000" noProof="0"/>
              <a:t>INICIA</a:t>
            </a:r>
          </a:p>
          <a:p>
            <a:pPr marL="0" indent="0" algn="ctr">
              <a:spcAft>
                <a:spcPts val="0"/>
              </a:spcAft>
              <a:buClrTx/>
              <a:buFont typeface="Wingdings" pitchFamily="2" charset="2"/>
              <a:buNone/>
              <a:defRPr sz="2200" b="1">
                <a:solidFill>
                  <a:prstClr val="white"/>
                </a:solidFill>
              </a:defRPr>
            </a:pPr>
            <a:r>
              <a:rPr lang="es-US" noProof="0"/>
              <a:t>1 de enero</a:t>
            </a:r>
          </a:p>
        </p:txBody>
      </p:sp>
      <p:sp>
        <p:nvSpPr>
          <p:cNvPr id="17" name="Content Placeholder 9">
            <a:extLst>
              <a:ext uri="{FF2B5EF4-FFF2-40B4-BE49-F238E27FC236}">
                <a16:creationId xmlns:a16="http://schemas.microsoft.com/office/drawing/2014/main" id="{62E31DAD-86EE-8BC2-788E-7F963D2F64EB}"/>
              </a:ext>
            </a:extLst>
          </p:cNvPr>
          <p:cNvSpPr txBox="1">
            <a:spLocks/>
          </p:cNvSpPr>
          <p:nvPr/>
        </p:nvSpPr>
        <p:spPr>
          <a:xfrm>
            <a:off x="1742108" y="2372926"/>
            <a:ext cx="877824" cy="731520"/>
          </a:xfrm>
          <a:prstGeom prst="rect">
            <a:avLst/>
          </a:prstGeom>
          <a:solidFill>
            <a:srgbClr val="0070C0"/>
          </a:solidFill>
          <a:ln>
            <a:solidFill>
              <a:schemeClr val="bg1"/>
            </a:solidFill>
          </a:ln>
        </p:spPr>
        <p:txBody>
          <a:bodyPr vert="horz" lIns="0" tIns="45720" rIns="0" bIns="45720" anchor="ctr" anchorCtr="1">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100" b="1">
                <a:solidFill>
                  <a:prstClr val="white"/>
                </a:solidFill>
              </a:defRPr>
            </a:pPr>
            <a:r>
              <a:rPr lang="es-US" sz="850" noProof="0"/>
              <a:t>CONTINUACIÓN</a:t>
            </a:r>
          </a:p>
          <a:p>
            <a:pPr marL="0" indent="0" algn="ctr">
              <a:spcAft>
                <a:spcPts val="0"/>
              </a:spcAft>
              <a:buClrTx/>
              <a:buFont typeface="Wingdings" pitchFamily="2" charset="2"/>
              <a:buNone/>
              <a:defRPr b="1">
                <a:solidFill>
                  <a:prstClr val="white"/>
                </a:solidFill>
              </a:defRPr>
            </a:pPr>
            <a:r>
              <a:rPr lang="es-US" noProof="0" err="1"/>
              <a:t>eb</a:t>
            </a:r>
            <a:endParaRPr lang="es-US" noProof="0"/>
          </a:p>
        </p:txBody>
      </p:sp>
      <p:sp>
        <p:nvSpPr>
          <p:cNvPr id="18" name="Content Placeholder 12">
            <a:extLst>
              <a:ext uri="{FF2B5EF4-FFF2-40B4-BE49-F238E27FC236}">
                <a16:creationId xmlns:a16="http://schemas.microsoft.com/office/drawing/2014/main" id="{B4025326-E2E9-0170-F4F5-36588911CF3B}"/>
              </a:ext>
            </a:extLst>
          </p:cNvPr>
          <p:cNvSpPr txBox="1">
            <a:spLocks/>
          </p:cNvSpPr>
          <p:nvPr/>
        </p:nvSpPr>
        <p:spPr>
          <a:xfrm>
            <a:off x="2953431" y="2363165"/>
            <a:ext cx="877824" cy="731520"/>
          </a:xfrm>
          <a:prstGeom prst="rect">
            <a:avLst/>
          </a:prstGeom>
          <a:solidFill>
            <a:srgbClr val="0070C0"/>
          </a:solidFill>
          <a:ln>
            <a:solidFill>
              <a:schemeClr val="bg1"/>
            </a:solidFill>
          </a:ln>
        </p:spPr>
        <p:txBody>
          <a:bodyPr vert="horz" lIns="0" tIns="45720" rIns="0" bIns="45720" anchor="ctr" anchorCtr="1">
            <a:normAutofit fontScale="85000" lnSpcReduction="2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200" b="1">
                <a:solidFill>
                  <a:prstClr val="white"/>
                </a:solidFill>
              </a:defRPr>
            </a:pPr>
            <a:r>
              <a:rPr lang="es-US" noProof="0"/>
              <a:t>FINALIZA</a:t>
            </a:r>
          </a:p>
          <a:p>
            <a:pPr marL="0" indent="0" algn="ctr">
              <a:spcAft>
                <a:spcPts val="0"/>
              </a:spcAft>
              <a:buClrTx/>
              <a:buFont typeface="Wingdings" pitchFamily="2" charset="2"/>
              <a:buNone/>
              <a:defRPr sz="2200" b="1">
                <a:solidFill>
                  <a:prstClr val="white"/>
                </a:solidFill>
              </a:defRPr>
            </a:pPr>
            <a:r>
              <a:rPr lang="es-US" noProof="0"/>
              <a:t>31 de mar</a:t>
            </a:r>
          </a:p>
        </p:txBody>
      </p:sp>
      <p:sp>
        <p:nvSpPr>
          <p:cNvPr id="19" name="Content Placeholder 14">
            <a:extLst>
              <a:ext uri="{FF2B5EF4-FFF2-40B4-BE49-F238E27FC236}">
                <a16:creationId xmlns:a16="http://schemas.microsoft.com/office/drawing/2014/main" id="{0E066A2A-7029-8A90-89F3-51DEEC9F520B}"/>
              </a:ext>
            </a:extLst>
          </p:cNvPr>
          <p:cNvSpPr txBox="1">
            <a:spLocks/>
          </p:cNvSpPr>
          <p:nvPr/>
        </p:nvSpPr>
        <p:spPr>
          <a:xfrm>
            <a:off x="427495" y="3810328"/>
            <a:ext cx="3493003" cy="960120"/>
          </a:xfrm>
          <a:prstGeom prst="rect">
            <a:avLst/>
          </a:prstGeom>
        </p:spPr>
        <p:txBody>
          <a:bodyPr vert="horz" lIns="91440" tIns="45720" rIns="91440" bIns="4572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600" b="1"/>
            </a:pPr>
            <a:r>
              <a:rPr lang="es-US" noProof="0"/>
              <a:t>OEP anual de </a:t>
            </a:r>
            <a:br>
              <a:rPr lang="es-US" sz="1600" b="1" noProof="0"/>
            </a:br>
            <a:r>
              <a:rPr lang="es-US" noProof="0"/>
              <a:t>Medicare </a:t>
            </a:r>
            <a:r>
              <a:rPr lang="es-US" noProof="0" err="1"/>
              <a:t>Advantage</a:t>
            </a:r>
            <a:endParaRPr lang="es-US" noProof="0"/>
          </a:p>
          <a:p>
            <a:pPr marL="0" indent="0" algn="ctr">
              <a:spcAft>
                <a:spcPts val="0"/>
              </a:spcAft>
              <a:buClrTx/>
              <a:buFont typeface="Wingdings" pitchFamily="2" charset="2"/>
              <a:buNone/>
              <a:defRPr sz="1600"/>
            </a:pPr>
            <a:r>
              <a:rPr lang="es-US" noProof="0"/>
              <a:t>1 de enero–31 de marzo</a:t>
            </a:r>
          </a:p>
        </p:txBody>
      </p:sp>
      <p:sp>
        <p:nvSpPr>
          <p:cNvPr id="20" name="Content Placeholder 15">
            <a:extLst>
              <a:ext uri="{FF2B5EF4-FFF2-40B4-BE49-F238E27FC236}">
                <a16:creationId xmlns:a16="http://schemas.microsoft.com/office/drawing/2014/main" id="{867BE81B-212E-BDC9-C0C3-B71C10DB499B}"/>
              </a:ext>
              <a:ext uri="{C183D7F6-B498-43B3-948B-1728B52AA6E4}">
                <adec:decorative xmlns:adec="http://schemas.microsoft.com/office/drawing/2017/decorative" val="1"/>
              </a:ext>
            </a:extLst>
          </p:cNvPr>
          <p:cNvSpPr txBox="1">
            <a:spLocks/>
          </p:cNvSpPr>
          <p:nvPr/>
        </p:nvSpPr>
        <p:spPr>
          <a:xfrm>
            <a:off x="3716033" y="1156628"/>
            <a:ext cx="731520" cy="731520"/>
          </a:xfrm>
          <a:prstGeom prst="ellipse">
            <a:avLst/>
          </a:prstGeom>
          <a:solidFill>
            <a:srgbClr val="FFC000"/>
          </a:solidFill>
          <a:effectLst/>
        </p:spPr>
        <p:txBody>
          <a:bodyPr vert="horz" lIns="0" tIns="45720" rIns="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b="1"/>
            </a:pPr>
            <a:r>
              <a:rPr lang="es-US" noProof="0"/>
              <a:t>O</a:t>
            </a:r>
          </a:p>
        </p:txBody>
      </p:sp>
      <p:grpSp>
        <p:nvGrpSpPr>
          <p:cNvPr id="21" name="Group 2">
            <a:extLst>
              <a:ext uri="{FF2B5EF4-FFF2-40B4-BE49-F238E27FC236}">
                <a16:creationId xmlns:a16="http://schemas.microsoft.com/office/drawing/2014/main" id="{A82567CA-F642-3EA2-1553-3416DFE44C8E}"/>
              </a:ext>
              <a:ext uri="{C183D7F6-B498-43B3-948B-1728B52AA6E4}">
                <adec:decorative xmlns:adec="http://schemas.microsoft.com/office/drawing/2017/decorative" val="1"/>
              </a:ext>
            </a:extLst>
          </p:cNvPr>
          <p:cNvGrpSpPr/>
          <p:nvPr/>
        </p:nvGrpSpPr>
        <p:grpSpPr>
          <a:xfrm>
            <a:off x="4312014" y="1963886"/>
            <a:ext cx="3493003" cy="1821345"/>
            <a:chOff x="4159614" y="1983614"/>
            <a:chExt cx="3493003" cy="1821345"/>
          </a:xfrm>
        </p:grpSpPr>
        <p:pic>
          <p:nvPicPr>
            <p:cNvPr id="22" name="Picture 21">
              <a:extLst>
                <a:ext uri="{FF2B5EF4-FFF2-40B4-BE49-F238E27FC236}">
                  <a16:creationId xmlns:a16="http://schemas.microsoft.com/office/drawing/2014/main" id="{EBD73412-0D03-9C39-7035-CD365B17A94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59614" y="1986663"/>
              <a:ext cx="1054699" cy="1237595"/>
            </a:xfrm>
            <a:prstGeom prst="rect">
              <a:avLst/>
            </a:prstGeom>
          </p:spPr>
        </p:pic>
        <p:pic>
          <p:nvPicPr>
            <p:cNvPr id="23" name="Picture 22">
              <a:extLst>
                <a:ext uri="{FF2B5EF4-FFF2-40B4-BE49-F238E27FC236}">
                  <a16:creationId xmlns:a16="http://schemas.microsoft.com/office/drawing/2014/main" id="{3DD379A6-AEEC-63A8-9FB3-805AB425AC9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5077" y="1983614"/>
              <a:ext cx="1054699" cy="1237595"/>
            </a:xfrm>
            <a:prstGeom prst="rect">
              <a:avLst/>
            </a:prstGeom>
          </p:spPr>
        </p:pic>
        <p:pic>
          <p:nvPicPr>
            <p:cNvPr id="24" name="Picture 23">
              <a:extLst>
                <a:ext uri="{FF2B5EF4-FFF2-40B4-BE49-F238E27FC236}">
                  <a16:creationId xmlns:a16="http://schemas.microsoft.com/office/drawing/2014/main" id="{5A7D8977-79C5-7169-F4EC-7442A89EB6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7918" y="1987750"/>
              <a:ext cx="1054699" cy="1237595"/>
            </a:xfrm>
            <a:prstGeom prst="rect">
              <a:avLst/>
            </a:prstGeom>
          </p:spPr>
        </p:pic>
        <p:pic>
          <p:nvPicPr>
            <p:cNvPr id="25" name="Picture 24">
              <a:extLst>
                <a:ext uri="{FF2B5EF4-FFF2-40B4-BE49-F238E27FC236}">
                  <a16:creationId xmlns:a16="http://schemas.microsoft.com/office/drawing/2014/main" id="{4F6C77FD-B662-CF1D-EE53-796896F5734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78578" y="3250175"/>
              <a:ext cx="3212870" cy="554784"/>
            </a:xfrm>
            <a:prstGeom prst="rect">
              <a:avLst/>
            </a:prstGeom>
          </p:spPr>
        </p:pic>
      </p:grpSp>
      <p:sp>
        <p:nvSpPr>
          <p:cNvPr id="26" name="Content Placeholder 16">
            <a:extLst>
              <a:ext uri="{FF2B5EF4-FFF2-40B4-BE49-F238E27FC236}">
                <a16:creationId xmlns:a16="http://schemas.microsoft.com/office/drawing/2014/main" id="{8AD4CEDC-7579-B27C-3F4A-F4046625B63D}"/>
              </a:ext>
            </a:extLst>
          </p:cNvPr>
          <p:cNvSpPr txBox="1">
            <a:spLocks/>
          </p:cNvSpPr>
          <p:nvPr/>
        </p:nvSpPr>
        <p:spPr>
          <a:xfrm>
            <a:off x="4394257" y="2400358"/>
            <a:ext cx="877824" cy="704088"/>
          </a:xfrm>
          <a:prstGeom prst="rect">
            <a:avLst/>
          </a:prstGeom>
          <a:solidFill>
            <a:srgbClr val="0070C0"/>
          </a:solidFill>
          <a:ln>
            <a:solidFill>
              <a:schemeClr val="bg1"/>
            </a:solidFill>
          </a:ln>
        </p:spPr>
        <p:txBody>
          <a:bodyPr vert="horz" lIns="91440" tIns="45720" rIns="9144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200" b="1">
                <a:solidFill>
                  <a:prstClr val="white"/>
                </a:solidFill>
              </a:defRPr>
            </a:pPr>
            <a:r>
              <a:rPr lang="es-US" noProof="0"/>
              <a:t>MES</a:t>
            </a:r>
          </a:p>
          <a:p>
            <a:pPr marL="0" indent="0" algn="ctr">
              <a:spcAft>
                <a:spcPts val="0"/>
              </a:spcAft>
              <a:buClrTx/>
              <a:buFont typeface="Wingdings" pitchFamily="2" charset="2"/>
              <a:buNone/>
              <a:defRPr sz="2200" b="1">
                <a:solidFill>
                  <a:prstClr val="white"/>
                </a:solidFill>
              </a:defRPr>
            </a:pPr>
            <a:r>
              <a:rPr lang="es-US" noProof="0"/>
              <a:t>1</a:t>
            </a:r>
          </a:p>
        </p:txBody>
      </p:sp>
      <p:sp>
        <p:nvSpPr>
          <p:cNvPr id="27" name="Content Placeholder 17">
            <a:extLst>
              <a:ext uri="{FF2B5EF4-FFF2-40B4-BE49-F238E27FC236}">
                <a16:creationId xmlns:a16="http://schemas.microsoft.com/office/drawing/2014/main" id="{95F26382-3D9F-548F-B6B9-7860A2CE5DF6}"/>
              </a:ext>
            </a:extLst>
          </p:cNvPr>
          <p:cNvSpPr txBox="1">
            <a:spLocks/>
          </p:cNvSpPr>
          <p:nvPr/>
        </p:nvSpPr>
        <p:spPr>
          <a:xfrm>
            <a:off x="5598913" y="2398483"/>
            <a:ext cx="877824" cy="704088"/>
          </a:xfrm>
          <a:prstGeom prst="rect">
            <a:avLst/>
          </a:prstGeom>
          <a:solidFill>
            <a:srgbClr val="0070C0"/>
          </a:solidFill>
          <a:ln>
            <a:solidFill>
              <a:schemeClr val="bg1"/>
            </a:solidFill>
          </a:ln>
        </p:spPr>
        <p:txBody>
          <a:bodyPr vert="horz" lIns="91440" tIns="45720" rIns="9144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200" b="1">
                <a:solidFill>
                  <a:prstClr val="white"/>
                </a:solidFill>
              </a:defRPr>
            </a:pPr>
            <a:r>
              <a:rPr lang="es-US" noProof="0"/>
              <a:t>MES</a:t>
            </a:r>
          </a:p>
          <a:p>
            <a:pPr marL="0" indent="0" algn="ctr">
              <a:spcAft>
                <a:spcPts val="0"/>
              </a:spcAft>
              <a:buClrTx/>
              <a:buFont typeface="Wingdings" pitchFamily="2" charset="2"/>
              <a:buNone/>
              <a:defRPr sz="2200" b="1">
                <a:solidFill>
                  <a:prstClr val="white"/>
                </a:solidFill>
              </a:defRPr>
            </a:pPr>
            <a:r>
              <a:rPr lang="es-US" noProof="0"/>
              <a:t>2</a:t>
            </a:r>
          </a:p>
        </p:txBody>
      </p:sp>
      <p:sp>
        <p:nvSpPr>
          <p:cNvPr id="28" name="Content Placeholder 18">
            <a:extLst>
              <a:ext uri="{FF2B5EF4-FFF2-40B4-BE49-F238E27FC236}">
                <a16:creationId xmlns:a16="http://schemas.microsoft.com/office/drawing/2014/main" id="{9AADBDE9-A7D0-CDE4-1FC9-593C5FA76F35}"/>
              </a:ext>
            </a:extLst>
          </p:cNvPr>
          <p:cNvSpPr txBox="1">
            <a:spLocks/>
          </p:cNvSpPr>
          <p:nvPr/>
        </p:nvSpPr>
        <p:spPr>
          <a:xfrm>
            <a:off x="6848826" y="2398483"/>
            <a:ext cx="877824" cy="704088"/>
          </a:xfrm>
          <a:prstGeom prst="rect">
            <a:avLst/>
          </a:prstGeom>
          <a:solidFill>
            <a:srgbClr val="0070C0"/>
          </a:solidFill>
          <a:ln>
            <a:solidFill>
              <a:schemeClr val="bg1"/>
            </a:solidFill>
          </a:ln>
        </p:spPr>
        <p:txBody>
          <a:bodyPr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Font typeface="Wingdings" pitchFamily="2" charset="2"/>
              <a:buNone/>
              <a:defRPr sz="1200" b="1">
                <a:solidFill>
                  <a:prstClr val="white"/>
                </a:solidFill>
              </a:defRPr>
            </a:pPr>
            <a:r>
              <a:rPr lang="es-US" noProof="0"/>
              <a:t>MES</a:t>
            </a:r>
          </a:p>
          <a:p>
            <a:pPr marL="0" indent="0" algn="ctr">
              <a:spcAft>
                <a:spcPts val="0"/>
              </a:spcAft>
              <a:buClrTx/>
              <a:buFont typeface="Wingdings" pitchFamily="2" charset="2"/>
              <a:buNone/>
              <a:defRPr sz="2200" b="1">
                <a:solidFill>
                  <a:prstClr val="white"/>
                </a:solidFill>
              </a:defRPr>
            </a:pPr>
            <a:r>
              <a:rPr lang="es-US" noProof="0"/>
              <a:t>3</a:t>
            </a:r>
          </a:p>
        </p:txBody>
      </p:sp>
      <p:sp>
        <p:nvSpPr>
          <p:cNvPr id="29" name="Content Placeholder 19">
            <a:extLst>
              <a:ext uri="{FF2B5EF4-FFF2-40B4-BE49-F238E27FC236}">
                <a16:creationId xmlns:a16="http://schemas.microsoft.com/office/drawing/2014/main" id="{2B55E825-6FC3-569E-6544-80CF236237F9}"/>
              </a:ext>
            </a:extLst>
          </p:cNvPr>
          <p:cNvSpPr txBox="1">
            <a:spLocks/>
          </p:cNvSpPr>
          <p:nvPr/>
        </p:nvSpPr>
        <p:spPr>
          <a:xfrm>
            <a:off x="4312014" y="3867212"/>
            <a:ext cx="3528855" cy="1090768"/>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0"/>
              </a:spcAft>
              <a:buClrTx/>
              <a:buNone/>
              <a:defRPr sz="1600" b="1"/>
            </a:pPr>
            <a:r>
              <a:rPr lang="es-ES"/>
              <a:t>Recién elegibles para el Período de Inscripción Abierta de Medicare </a:t>
            </a:r>
            <a:r>
              <a:rPr lang="es-ES" err="1"/>
              <a:t>Advantage</a:t>
            </a:r>
            <a:endParaRPr lang="es-US" noProof="0"/>
          </a:p>
          <a:p>
            <a:pPr marL="0" indent="0" algn="ctr">
              <a:spcAft>
                <a:spcPts val="0"/>
              </a:spcAft>
              <a:buClrTx/>
              <a:buFont typeface="Wingdings" pitchFamily="2" charset="2"/>
              <a:buNone/>
              <a:defRPr sz="1600"/>
            </a:pPr>
            <a:r>
              <a:rPr lang="es-US" noProof="0"/>
              <a:t>Los primeros 3 meses de derecho a Medicare Parte A y Parte B</a:t>
            </a:r>
          </a:p>
        </p:txBody>
      </p:sp>
      <p:sp>
        <p:nvSpPr>
          <p:cNvPr id="33" name="Freeform: Shape 197">
            <a:extLst>
              <a:ext uri="{FF2B5EF4-FFF2-40B4-BE49-F238E27FC236}">
                <a16:creationId xmlns:a16="http://schemas.microsoft.com/office/drawing/2014/main" id="{3E1AD72F-6049-174F-9789-24006367EC94}"/>
              </a:ext>
              <a:ext uri="{C183D7F6-B498-43B3-948B-1728B52AA6E4}">
                <adec:decorative xmlns:adec="http://schemas.microsoft.com/office/drawing/2017/decorative" val="1"/>
              </a:ext>
            </a:extLst>
          </p:cNvPr>
          <p:cNvSpPr>
            <a:spLocks noChangeAspect="1"/>
          </p:cNvSpPr>
          <p:nvPr/>
        </p:nvSpPr>
        <p:spPr>
          <a:xfrm>
            <a:off x="877876" y="5474834"/>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31" name="Content Placeholder 21">
            <a:extLst>
              <a:ext uri="{FF2B5EF4-FFF2-40B4-BE49-F238E27FC236}">
                <a16:creationId xmlns:a16="http://schemas.microsoft.com/office/drawing/2014/main" id="{37760095-6CAD-6FA6-9C58-A04956E0BF1F}"/>
              </a:ext>
            </a:extLst>
          </p:cNvPr>
          <p:cNvSpPr txBox="1">
            <a:spLocks/>
          </p:cNvSpPr>
          <p:nvPr/>
        </p:nvSpPr>
        <p:spPr>
          <a:xfrm>
            <a:off x="1077106" y="5439506"/>
            <a:ext cx="7299158" cy="422458"/>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defTabSz="685750">
              <a:spcBef>
                <a:spcPts val="600"/>
              </a:spcBef>
              <a:spcAft>
                <a:spcPts val="0"/>
              </a:spcAft>
              <a:buFont typeface="Arial" panose="020B0604020202020204" pitchFamily="34" charset="0"/>
              <a:buNone/>
              <a:defRPr sz="1400" kern="0"/>
            </a:pPr>
            <a:r>
              <a:rPr lang="es-US" b="1" noProof="0"/>
              <a:t>NOTA</a:t>
            </a:r>
            <a:r>
              <a:rPr lang="es-US" noProof="0"/>
              <a:t>: Debe estar inscrito en un plan Medicare </a:t>
            </a:r>
            <a:r>
              <a:rPr lang="es-US" noProof="0" err="1"/>
              <a:t>Advantage</a:t>
            </a:r>
            <a:r>
              <a:rPr lang="es-US" noProof="0"/>
              <a:t> para usar este período </a:t>
            </a:r>
            <a:br>
              <a:rPr lang="es-US" noProof="0"/>
            </a:br>
            <a:r>
              <a:rPr lang="es-US" noProof="0"/>
              <a:t>de inscripción.</a:t>
            </a:r>
          </a:p>
        </p:txBody>
      </p:sp>
      <p:cxnSp>
        <p:nvCxnSpPr>
          <p:cNvPr id="32" name="Straight Connector 31">
            <a:extLst>
              <a:ext uri="{FF2B5EF4-FFF2-40B4-BE49-F238E27FC236}">
                <a16:creationId xmlns:a16="http://schemas.microsoft.com/office/drawing/2014/main" id="{FC1E7D63-E91B-F29D-C646-FD15C5E7D10D}"/>
              </a:ext>
              <a:ext uri="{C183D7F6-B498-43B3-948B-1728B52AA6E4}">
                <adec:decorative xmlns:adec="http://schemas.microsoft.com/office/drawing/2017/decorative" val="1"/>
              </a:ext>
            </a:extLst>
          </p:cNvPr>
          <p:cNvCxnSpPr>
            <a:cxnSpLocks/>
          </p:cNvCxnSpPr>
          <p:nvPr/>
        </p:nvCxnSpPr>
        <p:spPr>
          <a:xfrm>
            <a:off x="7943759" y="1974988"/>
            <a:ext cx="18887" cy="3472203"/>
          </a:xfrm>
          <a:prstGeom prst="line">
            <a:avLst/>
          </a:prstGeom>
          <a:ln>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0" name="Content Placeholder 20">
            <a:extLst>
              <a:ext uri="{FF2B5EF4-FFF2-40B4-BE49-F238E27FC236}">
                <a16:creationId xmlns:a16="http://schemas.microsoft.com/office/drawing/2014/main" id="{D379A9B7-DC25-B786-B294-FBEB6399CED3}"/>
              </a:ext>
            </a:extLst>
          </p:cNvPr>
          <p:cNvSpPr txBox="1">
            <a:spLocks/>
          </p:cNvSpPr>
          <p:nvPr/>
        </p:nvSpPr>
        <p:spPr>
          <a:xfrm>
            <a:off x="8007777" y="1600193"/>
            <a:ext cx="4074219" cy="4812859"/>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Font typeface="Arial" panose="020B0604020202020204" pitchFamily="34" charset="0"/>
              <a:buNone/>
              <a:defRPr sz="2400" b="1"/>
            </a:pPr>
            <a:r>
              <a:rPr lang="es-US" noProof="0"/>
              <a:t>Puede:</a:t>
            </a:r>
          </a:p>
          <a:p>
            <a:pPr marL="457200" lvl="1">
              <a:spcAft>
                <a:spcPts val="1200"/>
              </a:spcAft>
              <a:buFont typeface="Wingdings" panose="05000000000000000000" pitchFamily="2" charset="2"/>
              <a:buChar char="§"/>
              <a:defRPr sz="2000"/>
            </a:pPr>
            <a:r>
              <a:rPr lang="es-US" noProof="0"/>
              <a:t>Cambiar a otro plan Medicare </a:t>
            </a:r>
            <a:r>
              <a:rPr lang="es-US" noProof="0" err="1"/>
              <a:t>Advantage</a:t>
            </a:r>
            <a:r>
              <a:rPr lang="es-US" noProof="0"/>
              <a:t>, con o sin cobertura de medicamentos </a:t>
            </a:r>
          </a:p>
          <a:p>
            <a:pPr marL="457200" lvl="1">
              <a:spcAft>
                <a:spcPts val="1200"/>
              </a:spcAft>
              <a:buFont typeface="Wingdings" panose="05000000000000000000" pitchFamily="2" charset="2"/>
              <a:buChar char="§"/>
              <a:defRPr sz="2000"/>
            </a:pPr>
            <a:r>
              <a:rPr lang="es-US" noProof="0"/>
              <a:t>Dejar su plan Medicare </a:t>
            </a:r>
            <a:r>
              <a:rPr lang="es-US" noProof="0" err="1"/>
              <a:t>Advantage</a:t>
            </a:r>
            <a:r>
              <a:rPr lang="es-US" noProof="0"/>
              <a:t> y volver a Medicare Original. Si lo hace: </a:t>
            </a:r>
          </a:p>
          <a:p>
            <a:pPr marL="822960" lvl="2">
              <a:spcAft>
                <a:spcPts val="1200"/>
              </a:spcAft>
              <a:buSzPct val="100000"/>
              <a:buFont typeface="Arial" panose="020B0604020202020204" pitchFamily="34" charset="0"/>
              <a:buChar char="•"/>
              <a:defRPr sz="1600">
                <a:latin typeface="Arial" panose="020B0604020202020204" pitchFamily="34" charset="0"/>
                <a:cs typeface="Arial" panose="020B0604020202020204" pitchFamily="34" charset="0"/>
              </a:defRPr>
            </a:pPr>
            <a:r>
              <a:rPr lang="es-US" sz="1800" noProof="0"/>
              <a:t>Puede unirse a un plan de medicamentos de Medicare</a:t>
            </a:r>
          </a:p>
          <a:p>
            <a:pPr marL="822960" lvl="2">
              <a:spcAft>
                <a:spcPts val="1200"/>
              </a:spcAft>
              <a:buSzPct val="100000"/>
              <a:buFont typeface="Arial" panose="020B0604020202020204" pitchFamily="34" charset="0"/>
              <a:buChar char="•"/>
              <a:defRPr sz="1600">
                <a:latin typeface="Arial" panose="020B0604020202020204" pitchFamily="34" charset="0"/>
                <a:cs typeface="Arial" panose="020B0604020202020204" pitchFamily="34" charset="0"/>
              </a:defRPr>
            </a:pPr>
            <a:r>
              <a:rPr lang="es-US" sz="1800" noProof="0"/>
              <a:t>La cobertura comienza el 1</a:t>
            </a:r>
            <a:r>
              <a:rPr lang="es-US" sz="1600"/>
              <a:t>ro</a:t>
            </a:r>
            <a:r>
              <a:rPr lang="es-US" sz="1800" noProof="0"/>
              <a:t> del mes después de que se una al plan</a:t>
            </a:r>
          </a:p>
        </p:txBody>
      </p:sp>
      <p:sp>
        <p:nvSpPr>
          <p:cNvPr id="10" name="Slide Number Placeholder 9">
            <a:extLst>
              <a:ext uri="{FF2B5EF4-FFF2-40B4-BE49-F238E27FC236}">
                <a16:creationId xmlns:a16="http://schemas.microsoft.com/office/drawing/2014/main" id="{65763DB6-5241-D333-04C4-0CA7E0743AF3}"/>
              </a:ext>
            </a:extLst>
          </p:cNvPr>
          <p:cNvSpPr>
            <a:spLocks noGrp="1"/>
          </p:cNvSpPr>
          <p:nvPr>
            <p:ph type="sldNum" sz="quarter" idx="12"/>
          </p:nvPr>
        </p:nvSpPr>
        <p:spPr/>
        <p:txBody>
          <a:bodyPr/>
          <a:lstStyle/>
          <a:p>
            <a:fld id="{0B2D781D-8844-5940-92D1-06EF0A7F581E}" type="slidenum">
              <a:rPr lang="es-US" noProof="0" smtClean="0"/>
              <a:t>21</a:t>
            </a:fld>
            <a:endParaRPr lang="es-US" noProof="0"/>
          </a:p>
        </p:txBody>
      </p:sp>
    </p:spTree>
    <p:extLst>
      <p:ext uri="{BB962C8B-B14F-4D97-AF65-F5344CB8AC3E}">
        <p14:creationId xmlns:p14="http://schemas.microsoft.com/office/powerpoint/2010/main" val="248187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bg/>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250"/>
                                  </p:stCondLst>
                                  <p:childTnLst>
                                    <p:set>
                                      <p:cBhvr>
                                        <p:cTn id="37" dur="1" fill="hold">
                                          <p:stCondLst>
                                            <p:cond delay="0"/>
                                          </p:stCondLst>
                                        </p:cTn>
                                        <p:tgtEl>
                                          <p:spTgt spid="2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6">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6">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bg/>
                                          </p:spTgt>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7">
                                            <p:txEl>
                                              <p:pRg st="0" end="0"/>
                                            </p:txEl>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7">
                                            <p:txEl>
                                              <p:pRg st="1" end="1"/>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8">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28">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28">
                                            <p:txEl>
                                              <p:pRg st="1" end="1"/>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9">
                                            <p:txEl>
                                              <p:pRg st="0" end="0"/>
                                            </p:txEl>
                                          </p:spTgt>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9">
                                            <p:txEl>
                                              <p:pRg st="1" end="1"/>
                                            </p:txEl>
                                          </p:spTgt>
                                        </p:tgtEl>
                                        <p:attrNameLst>
                                          <p:attrName>style.visibility</p:attrName>
                                        </p:attrNameLst>
                                      </p:cBhvr>
                                      <p:to>
                                        <p:strVal val="visible"/>
                                      </p:to>
                                    </p:set>
                                  </p:childTnLst>
                                </p:cTn>
                              </p:par>
                            </p:childTnLst>
                          </p:cTn>
                        </p:par>
                        <p:par>
                          <p:cTn id="60" fill="hold">
                            <p:stCondLst>
                              <p:cond delay="250"/>
                            </p:stCondLst>
                            <p:childTnLst>
                              <p:par>
                                <p:cTn id="61" presetID="1"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xEl>
                                              <p:pRg st="0" end="0"/>
                                            </p:txEl>
                                          </p:spTgt>
                                        </p:tgtEl>
                                        <p:attrNameLst>
                                          <p:attrName>style.visibility</p:attrName>
                                        </p:attrNameLst>
                                      </p:cBhvr>
                                      <p:to>
                                        <p:strVal val="visible"/>
                                      </p:to>
                                    </p:set>
                                  </p:childTnLst>
                                </p:cTn>
                              </p:par>
                            </p:childTnLst>
                          </p:cTn>
                        </p:par>
                        <p:par>
                          <p:cTn id="65" fill="hold">
                            <p:stCondLst>
                              <p:cond delay="250"/>
                            </p:stCondLst>
                            <p:childTnLst>
                              <p:par>
                                <p:cTn id="66" presetID="22" presetClass="entr" presetSubtype="1" fill="hold"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up)">
                                      <p:cBhvr>
                                        <p:cTn id="68" dur="500"/>
                                        <p:tgtEl>
                                          <p:spTgt spid="32"/>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
                                            <p:txEl>
                                              <p:pRg st="0" end="0"/>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
                                            <p:txEl>
                                              <p:pRg st="1" end="1"/>
                                            </p:tx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0">
                                            <p:txEl>
                                              <p:pRg st="2" end="2"/>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xEl>
                                              <p:pRg st="3" end="3"/>
                                            </p:txEl>
                                          </p:spTgt>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uiExpand="1" build="p"/>
      <p:bldP spid="20" grpId="0" uiExpand="1" build="p" animBg="1"/>
      <p:bldP spid="26" grpId="0" uiExpand="1" build="p" animBg="1"/>
      <p:bldP spid="27" grpId="0" uiExpand="1" build="p" animBg="1"/>
      <p:bldP spid="28" grpId="0" uiExpand="1" build="p" animBg="1"/>
      <p:bldP spid="29" grpId="0" uiExpand="1" build="p"/>
      <p:bldP spid="33" grpId="0" animBg="1"/>
      <p:bldP spid="31" grpId="0" build="p"/>
      <p:bldP spid="30"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26FD-EA0F-75E3-B8B2-39794280FE4D}"/>
              </a:ext>
            </a:extLst>
          </p:cNvPr>
          <p:cNvSpPr>
            <a:spLocks noGrp="1"/>
          </p:cNvSpPr>
          <p:nvPr>
            <p:ph type="title"/>
          </p:nvPr>
        </p:nvSpPr>
        <p:spPr/>
        <p:txBody>
          <a:bodyPr/>
          <a:lstStyle/>
          <a:p>
            <a:r>
              <a:rPr lang="es-US" noProof="0"/>
              <a:t>Períodos Especiales de Inscripción (SEP)</a:t>
            </a:r>
            <a:br>
              <a:rPr lang="es-US" noProof="0"/>
            </a:br>
            <a:r>
              <a:rPr lang="es-US" noProof="0"/>
              <a:t>de Medicare Advantage y Parte D</a:t>
            </a:r>
          </a:p>
        </p:txBody>
      </p:sp>
      <p:sp>
        <p:nvSpPr>
          <p:cNvPr id="15" name="Text Placeholder 5">
            <a:extLst>
              <a:ext uri="{FF2B5EF4-FFF2-40B4-BE49-F238E27FC236}">
                <a16:creationId xmlns:a16="http://schemas.microsoft.com/office/drawing/2014/main" id="{F37F9812-15AD-8E8E-62D2-B6A41BC24A98}"/>
              </a:ext>
            </a:extLst>
          </p:cNvPr>
          <p:cNvSpPr txBox="1">
            <a:spLocks/>
          </p:cNvSpPr>
          <p:nvPr/>
        </p:nvSpPr>
        <p:spPr>
          <a:xfrm>
            <a:off x="3433555" y="1031255"/>
            <a:ext cx="5029200" cy="736600"/>
          </a:xfrm>
          <a:prstGeom prst="rect">
            <a:avLst/>
          </a:prstGeom>
        </p:spPr>
        <p:txBody>
          <a:bodyPr vert="horz" lIns="91440" tIns="45720" rIns="91440" bIns="45720">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600"/>
              </a:spcBef>
              <a:spcAft>
                <a:spcPts val="0"/>
              </a:spcAft>
              <a:buClrTx/>
              <a:buNone/>
              <a:defRPr sz="2400" b="1"/>
            </a:pPr>
            <a:r>
              <a:rPr lang="es-US" noProof="0"/>
              <a:t>Puede tener un SEP si:</a:t>
            </a:r>
          </a:p>
        </p:txBody>
      </p:sp>
      <p:sp>
        <p:nvSpPr>
          <p:cNvPr id="16" name="Content Placeholder 6">
            <a:extLst>
              <a:ext uri="{FF2B5EF4-FFF2-40B4-BE49-F238E27FC236}">
                <a16:creationId xmlns:a16="http://schemas.microsoft.com/office/drawing/2014/main" id="{6122C97D-4E15-835F-00AD-5B8AAFD33D8D}"/>
              </a:ext>
            </a:extLst>
          </p:cNvPr>
          <p:cNvSpPr txBox="1">
            <a:spLocks/>
          </p:cNvSpPr>
          <p:nvPr/>
        </p:nvSpPr>
        <p:spPr>
          <a:xfrm>
            <a:off x="1890511" y="1713315"/>
            <a:ext cx="3520440" cy="1133856"/>
          </a:xfrm>
          <a:prstGeom prst="round1Rect">
            <a:avLst>
              <a:gd name="adj" fmla="val 50000"/>
            </a:avLst>
          </a:prstGeom>
          <a:ln w="76200">
            <a:solidFill>
              <a:srgbClr val="203864"/>
            </a:solidFill>
          </a:ln>
        </p:spPr>
        <p:txBody>
          <a:bodyPr vert="horz" lIns="91440" tIns="45720" rIns="9144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noProof="0"/>
              <a:t>Se muda fuera del área de servicio de su plan</a:t>
            </a:r>
          </a:p>
        </p:txBody>
      </p:sp>
      <p:grpSp>
        <p:nvGrpSpPr>
          <p:cNvPr id="17" name="Group 16">
            <a:extLst>
              <a:ext uri="{FF2B5EF4-FFF2-40B4-BE49-F238E27FC236}">
                <a16:creationId xmlns:a16="http://schemas.microsoft.com/office/drawing/2014/main" id="{7DCBC3F8-955C-D5CA-D40F-8B8E80603A17}"/>
              </a:ext>
              <a:ext uri="{C183D7F6-B498-43B3-948B-1728B52AA6E4}">
                <adec:decorative xmlns:adec="http://schemas.microsoft.com/office/drawing/2017/decorative" val="1"/>
              </a:ext>
            </a:extLst>
          </p:cNvPr>
          <p:cNvGrpSpPr/>
          <p:nvPr/>
        </p:nvGrpSpPr>
        <p:grpSpPr>
          <a:xfrm>
            <a:off x="1088418" y="1677101"/>
            <a:ext cx="1211460" cy="1211492"/>
            <a:chOff x="1289948" y="1816801"/>
            <a:chExt cx="1211460" cy="1211492"/>
          </a:xfrm>
        </p:grpSpPr>
        <p:sp>
          <p:nvSpPr>
            <p:cNvPr id="18" name="Freeform: Shape 116">
              <a:extLst>
                <a:ext uri="{FF2B5EF4-FFF2-40B4-BE49-F238E27FC236}">
                  <a16:creationId xmlns:a16="http://schemas.microsoft.com/office/drawing/2014/main" id="{6990BC76-135A-9887-0EE7-189EE8BB6F07}"/>
                </a:ext>
                <a:ext uri="{C183D7F6-B498-43B3-948B-1728B52AA6E4}">
                  <adec:decorative xmlns:adec="http://schemas.microsoft.com/office/drawing/2017/decorative" val="1"/>
                </a:ext>
              </a:extLst>
            </p:cNvPr>
            <p:cNvSpPr/>
            <p:nvPr/>
          </p:nvSpPr>
          <p:spPr bwMode="auto">
            <a:xfrm>
              <a:off x="1289948" y="1816801"/>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bg2">
                <a:lumMod val="50000"/>
              </a:schemeClr>
            </a:solidFill>
            <a:ln w="76200">
              <a:solidFill>
                <a:srgbClr val="203864"/>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19" name="Picture 18">
              <a:extLst>
                <a:ext uri="{FF2B5EF4-FFF2-40B4-BE49-F238E27FC236}">
                  <a16:creationId xmlns:a16="http://schemas.microsoft.com/office/drawing/2014/main" id="{4CDE618D-B3B9-4EC4-E012-7E5984D30E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57555" y="2033721"/>
              <a:ext cx="676715" cy="646232"/>
            </a:xfrm>
            <a:prstGeom prst="rect">
              <a:avLst/>
            </a:prstGeom>
          </p:spPr>
        </p:pic>
      </p:grpSp>
      <p:sp>
        <p:nvSpPr>
          <p:cNvPr id="20" name="Content Placeholder 7">
            <a:extLst>
              <a:ext uri="{FF2B5EF4-FFF2-40B4-BE49-F238E27FC236}">
                <a16:creationId xmlns:a16="http://schemas.microsoft.com/office/drawing/2014/main" id="{8C608062-8385-790B-E327-F65D8EAB39E9}"/>
              </a:ext>
            </a:extLst>
          </p:cNvPr>
          <p:cNvSpPr txBox="1">
            <a:spLocks/>
          </p:cNvSpPr>
          <p:nvPr/>
        </p:nvSpPr>
        <p:spPr>
          <a:xfrm>
            <a:off x="1866900" y="3237598"/>
            <a:ext cx="3544051" cy="1133856"/>
          </a:xfrm>
          <a:prstGeom prst="round1Rect">
            <a:avLst>
              <a:gd name="adj" fmla="val 50000"/>
            </a:avLst>
          </a:prstGeom>
          <a:ln w="76200">
            <a:solidFill>
              <a:srgbClr val="678DCF"/>
            </a:solidFill>
          </a:ln>
        </p:spPr>
        <p:txBody>
          <a:bodyPr vert="horz" lIns="91440" tIns="45720" rIns="91440" bIns="45720" anchor="ctr">
            <a:normAutofit fontScale="85000" lnSpcReduction="1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noProof="0"/>
              <a:t>Tiene Medicaid y Medicare o califica para un subsidio para personas de bajos ingresos</a:t>
            </a:r>
          </a:p>
        </p:txBody>
      </p:sp>
      <p:grpSp>
        <p:nvGrpSpPr>
          <p:cNvPr id="21" name="Group 20">
            <a:extLst>
              <a:ext uri="{FF2B5EF4-FFF2-40B4-BE49-F238E27FC236}">
                <a16:creationId xmlns:a16="http://schemas.microsoft.com/office/drawing/2014/main" id="{56A6F5C7-B788-D32E-C561-FC9F99EF0CBE}"/>
              </a:ext>
              <a:ext uri="{C183D7F6-B498-43B3-948B-1728B52AA6E4}">
                <adec:decorative xmlns:adec="http://schemas.microsoft.com/office/drawing/2017/decorative" val="1"/>
              </a:ext>
            </a:extLst>
          </p:cNvPr>
          <p:cNvGrpSpPr/>
          <p:nvPr/>
        </p:nvGrpSpPr>
        <p:grpSpPr>
          <a:xfrm>
            <a:off x="1088418" y="3192358"/>
            <a:ext cx="1211460" cy="1211492"/>
            <a:chOff x="1289948" y="3332058"/>
            <a:chExt cx="1211460" cy="1211492"/>
          </a:xfrm>
        </p:grpSpPr>
        <p:sp>
          <p:nvSpPr>
            <p:cNvPr id="22" name="Freeform: Shape 103">
              <a:extLst>
                <a:ext uri="{FF2B5EF4-FFF2-40B4-BE49-F238E27FC236}">
                  <a16:creationId xmlns:a16="http://schemas.microsoft.com/office/drawing/2014/main" id="{C2C6AF94-85C2-83A9-8658-A8639364AD12}"/>
                </a:ext>
                <a:ext uri="{C183D7F6-B498-43B3-948B-1728B52AA6E4}">
                  <adec:decorative xmlns:adec="http://schemas.microsoft.com/office/drawing/2017/decorative" val="1"/>
                </a:ext>
              </a:extLst>
            </p:cNvPr>
            <p:cNvSpPr/>
            <p:nvPr/>
          </p:nvSpPr>
          <p:spPr bwMode="auto">
            <a:xfrm>
              <a:off x="1289948" y="333205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1">
                <a:lumMod val="40000"/>
                <a:lumOff val="60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23" name="Graphic 22">
              <a:extLst>
                <a:ext uri="{FF2B5EF4-FFF2-40B4-BE49-F238E27FC236}">
                  <a16:creationId xmlns:a16="http://schemas.microsoft.com/office/drawing/2014/main" id="{4A88DE97-28C1-0B96-2021-8E722968E12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586688" y="3594587"/>
              <a:ext cx="667402" cy="667402"/>
            </a:xfrm>
            <a:prstGeom prst="rect">
              <a:avLst/>
            </a:prstGeom>
          </p:spPr>
        </p:pic>
      </p:grpSp>
      <p:sp>
        <p:nvSpPr>
          <p:cNvPr id="24" name="Content Placeholder 8">
            <a:extLst>
              <a:ext uri="{FF2B5EF4-FFF2-40B4-BE49-F238E27FC236}">
                <a16:creationId xmlns:a16="http://schemas.microsoft.com/office/drawing/2014/main" id="{D08E7C0E-ADA6-0276-74C5-62E6E3FF655B}"/>
              </a:ext>
            </a:extLst>
          </p:cNvPr>
          <p:cNvSpPr txBox="1">
            <a:spLocks/>
          </p:cNvSpPr>
          <p:nvPr/>
        </p:nvSpPr>
        <p:spPr>
          <a:xfrm>
            <a:off x="1866900" y="4853756"/>
            <a:ext cx="3544051" cy="1133856"/>
          </a:xfrm>
          <a:prstGeom prst="round1Rect">
            <a:avLst>
              <a:gd name="adj" fmla="val 50000"/>
            </a:avLst>
          </a:prstGeom>
          <a:ln w="76200">
            <a:solidFill>
              <a:srgbClr val="FFC000"/>
            </a:solidFill>
          </a:ln>
        </p:spPr>
        <p:txBody>
          <a:bodyPr vert="horz" lIns="91440" tIns="45720" rIns="91440" bIns="45720" anchor="ctr">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sz="1700" noProof="0"/>
              <a:t>Está en un plan que abandona Medicare o reduce su área de servicio</a:t>
            </a:r>
          </a:p>
        </p:txBody>
      </p:sp>
      <p:grpSp>
        <p:nvGrpSpPr>
          <p:cNvPr id="25" name="Group 24">
            <a:extLst>
              <a:ext uri="{FF2B5EF4-FFF2-40B4-BE49-F238E27FC236}">
                <a16:creationId xmlns:a16="http://schemas.microsoft.com/office/drawing/2014/main" id="{E5ACF49E-EDD3-1C32-F51B-4485645792D2}"/>
              </a:ext>
              <a:ext uri="{C183D7F6-B498-43B3-948B-1728B52AA6E4}">
                <adec:decorative xmlns:adec="http://schemas.microsoft.com/office/drawing/2017/decorative" val="1"/>
              </a:ext>
            </a:extLst>
          </p:cNvPr>
          <p:cNvGrpSpPr/>
          <p:nvPr/>
        </p:nvGrpSpPr>
        <p:grpSpPr>
          <a:xfrm>
            <a:off x="1066800" y="4814284"/>
            <a:ext cx="1211460" cy="1211492"/>
            <a:chOff x="1268330" y="4953984"/>
            <a:chExt cx="1211460" cy="1211492"/>
          </a:xfrm>
        </p:grpSpPr>
        <p:sp>
          <p:nvSpPr>
            <p:cNvPr id="26" name="Freeform: Shape 51">
              <a:extLst>
                <a:ext uri="{FF2B5EF4-FFF2-40B4-BE49-F238E27FC236}">
                  <a16:creationId xmlns:a16="http://schemas.microsoft.com/office/drawing/2014/main" id="{F4E9D64F-268D-62D4-0372-7717305D273F}"/>
                </a:ext>
                <a:ext uri="{C183D7F6-B498-43B3-948B-1728B52AA6E4}">
                  <adec:decorative xmlns:adec="http://schemas.microsoft.com/office/drawing/2017/decorative" val="1"/>
                </a:ext>
              </a:extLst>
            </p:cNvPr>
            <p:cNvSpPr/>
            <p:nvPr/>
          </p:nvSpPr>
          <p:spPr bwMode="auto">
            <a:xfrm>
              <a:off x="1268330" y="4953984"/>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4">
                <a:lumMod val="40000"/>
                <a:lumOff val="60000"/>
              </a:schemeClr>
            </a:solidFill>
            <a:ln w="76200">
              <a:solidFill>
                <a:srgbClr val="FFC000"/>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27" name="Graphic 26">
              <a:extLst>
                <a:ext uri="{FF2B5EF4-FFF2-40B4-BE49-F238E27FC236}">
                  <a16:creationId xmlns:a16="http://schemas.microsoft.com/office/drawing/2014/main" id="{276B0400-4612-693F-97AB-7E7663076F4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57873" y="5184503"/>
              <a:ext cx="696217" cy="696217"/>
            </a:xfrm>
            <a:prstGeom prst="rect">
              <a:avLst/>
            </a:prstGeom>
          </p:spPr>
        </p:pic>
      </p:grpSp>
      <p:sp>
        <p:nvSpPr>
          <p:cNvPr id="28" name="Content Placeholder 9">
            <a:extLst>
              <a:ext uri="{FF2B5EF4-FFF2-40B4-BE49-F238E27FC236}">
                <a16:creationId xmlns:a16="http://schemas.microsoft.com/office/drawing/2014/main" id="{ED0E5FE7-C630-55D4-BD2C-E7D01AEADD22}"/>
              </a:ext>
            </a:extLst>
          </p:cNvPr>
          <p:cNvSpPr txBox="1">
            <a:spLocks/>
          </p:cNvSpPr>
          <p:nvPr/>
        </p:nvSpPr>
        <p:spPr>
          <a:xfrm>
            <a:off x="7271808" y="1699433"/>
            <a:ext cx="3520440" cy="1133856"/>
          </a:xfrm>
          <a:prstGeom prst="round1Rect">
            <a:avLst>
              <a:gd name="adj" fmla="val 50000"/>
            </a:avLst>
          </a:prstGeom>
          <a:ln w="76200">
            <a:solidFill>
              <a:schemeClr val="accent6">
                <a:lumMod val="50000"/>
              </a:schemeClr>
            </a:solidFill>
          </a:ln>
        </p:spPr>
        <p:txBody>
          <a:bodyPr vert="horz" lIns="91440" tIns="45720" rIns="91440" bIns="45720" anchor="ctr">
            <a:normAutofit fontScale="925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noProof="0"/>
              <a:t>Deja o pierde la cobertura del empleador o del sindicato</a:t>
            </a:r>
          </a:p>
        </p:txBody>
      </p:sp>
      <p:grpSp>
        <p:nvGrpSpPr>
          <p:cNvPr id="29" name="Group 28">
            <a:extLst>
              <a:ext uri="{FF2B5EF4-FFF2-40B4-BE49-F238E27FC236}">
                <a16:creationId xmlns:a16="http://schemas.microsoft.com/office/drawing/2014/main" id="{B668DA10-0E72-C73A-91D5-31E3CA2D414F}"/>
              </a:ext>
              <a:ext uri="{C183D7F6-B498-43B3-948B-1728B52AA6E4}">
                <adec:decorative xmlns:adec="http://schemas.microsoft.com/office/drawing/2017/decorative" val="1"/>
              </a:ext>
            </a:extLst>
          </p:cNvPr>
          <p:cNvGrpSpPr/>
          <p:nvPr/>
        </p:nvGrpSpPr>
        <p:grpSpPr>
          <a:xfrm>
            <a:off x="6493622" y="1672098"/>
            <a:ext cx="1211460" cy="1211492"/>
            <a:chOff x="6493622" y="1811798"/>
            <a:chExt cx="1211460" cy="1211492"/>
          </a:xfrm>
        </p:grpSpPr>
        <p:sp>
          <p:nvSpPr>
            <p:cNvPr id="30" name="Freeform: Shape 97">
              <a:extLst>
                <a:ext uri="{FF2B5EF4-FFF2-40B4-BE49-F238E27FC236}">
                  <a16:creationId xmlns:a16="http://schemas.microsoft.com/office/drawing/2014/main" id="{5960D649-4EEE-1145-A030-DCCA1A723284}"/>
                </a:ext>
                <a:ext uri="{C183D7F6-B498-43B3-948B-1728B52AA6E4}">
                  <adec:decorative xmlns:adec="http://schemas.microsoft.com/office/drawing/2017/decorative" val="1"/>
                </a:ext>
              </a:extLst>
            </p:cNvPr>
            <p:cNvSpPr/>
            <p:nvPr/>
          </p:nvSpPr>
          <p:spPr bwMode="auto">
            <a:xfrm>
              <a:off x="6493622" y="1811798"/>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6">
                <a:lumMod val="75000"/>
              </a:schemeClr>
            </a:solidFill>
            <a:ln w="76200">
              <a:solidFill>
                <a:schemeClr val="accent6">
                  <a:lumMod val="50000"/>
                </a:schemeClr>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31" name="Graphic 30">
              <a:extLst>
                <a:ext uri="{FF2B5EF4-FFF2-40B4-BE49-F238E27FC236}">
                  <a16:creationId xmlns:a16="http://schemas.microsoft.com/office/drawing/2014/main" id="{71C8E50C-0C28-0409-7498-8B0F1A8CCA8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815253" y="2041661"/>
              <a:ext cx="742167" cy="742167"/>
            </a:xfrm>
            <a:prstGeom prst="rect">
              <a:avLst/>
            </a:prstGeom>
          </p:spPr>
        </p:pic>
      </p:grpSp>
      <p:sp>
        <p:nvSpPr>
          <p:cNvPr id="32" name="Content Placeholder 10">
            <a:extLst>
              <a:ext uri="{FF2B5EF4-FFF2-40B4-BE49-F238E27FC236}">
                <a16:creationId xmlns:a16="http://schemas.microsoft.com/office/drawing/2014/main" id="{FBC27934-97E1-953B-0FC0-D23F3140E9A5}"/>
              </a:ext>
            </a:extLst>
          </p:cNvPr>
          <p:cNvSpPr txBox="1">
            <a:spLocks/>
          </p:cNvSpPr>
          <p:nvPr/>
        </p:nvSpPr>
        <p:spPr>
          <a:xfrm>
            <a:off x="7271808" y="3232204"/>
            <a:ext cx="3520440" cy="1133856"/>
          </a:xfrm>
          <a:prstGeom prst="round1Rect">
            <a:avLst>
              <a:gd name="adj" fmla="val 50000"/>
            </a:avLst>
          </a:prstGeom>
          <a:ln w="76200">
            <a:solidFill>
              <a:srgbClr val="678DCF"/>
            </a:solidFill>
          </a:ln>
        </p:spPr>
        <p:txBody>
          <a:bodyPr vert="horz" lIns="91440" tIns="45720" rIns="9144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noProof="0"/>
              <a:t>Quiere inscribirse en un plan "5 estrellas"</a:t>
            </a:r>
          </a:p>
        </p:txBody>
      </p:sp>
      <p:grpSp>
        <p:nvGrpSpPr>
          <p:cNvPr id="33" name="Group 32">
            <a:extLst>
              <a:ext uri="{FF2B5EF4-FFF2-40B4-BE49-F238E27FC236}">
                <a16:creationId xmlns:a16="http://schemas.microsoft.com/office/drawing/2014/main" id="{F1D8F02B-912D-8A5A-1D85-3FABF05AFF51}"/>
              </a:ext>
              <a:ext uri="{C183D7F6-B498-43B3-948B-1728B52AA6E4}">
                <adec:decorative xmlns:adec="http://schemas.microsoft.com/office/drawing/2017/decorative" val="1"/>
              </a:ext>
            </a:extLst>
          </p:cNvPr>
          <p:cNvGrpSpPr/>
          <p:nvPr/>
        </p:nvGrpSpPr>
        <p:grpSpPr>
          <a:xfrm>
            <a:off x="6497505" y="3277227"/>
            <a:ext cx="1211460" cy="1211492"/>
            <a:chOff x="6497505" y="3416927"/>
            <a:chExt cx="1211460" cy="1211492"/>
          </a:xfrm>
        </p:grpSpPr>
        <p:sp>
          <p:nvSpPr>
            <p:cNvPr id="34" name="Freeform: Shape 112">
              <a:extLst>
                <a:ext uri="{FF2B5EF4-FFF2-40B4-BE49-F238E27FC236}">
                  <a16:creationId xmlns:a16="http://schemas.microsoft.com/office/drawing/2014/main" id="{EBDFE2F8-8481-86FE-71BF-6B1F82F88B51}"/>
                </a:ext>
                <a:ext uri="{C183D7F6-B498-43B3-948B-1728B52AA6E4}">
                  <adec:decorative xmlns:adec="http://schemas.microsoft.com/office/drawing/2017/decorative" val="1"/>
                </a:ext>
              </a:extLst>
            </p:cNvPr>
            <p:cNvSpPr/>
            <p:nvPr/>
          </p:nvSpPr>
          <p:spPr bwMode="auto">
            <a:xfrm>
              <a:off x="6497505" y="341692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678DCF"/>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35" name="Picture 19" descr="5 Star Icon">
              <a:extLst>
                <a:ext uri="{FF2B5EF4-FFF2-40B4-BE49-F238E27FC236}">
                  <a16:creationId xmlns:a16="http://schemas.microsoft.com/office/drawing/2014/main" id="{4BB2F817-3D92-754A-4448-7D71D4C00A4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846690" y="3627896"/>
              <a:ext cx="617549" cy="737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Content Placeholder 11">
            <a:extLst>
              <a:ext uri="{FF2B5EF4-FFF2-40B4-BE49-F238E27FC236}">
                <a16:creationId xmlns:a16="http://schemas.microsoft.com/office/drawing/2014/main" id="{2450B87E-2D38-1E57-DEF1-DB41A120B932}"/>
              </a:ext>
            </a:extLst>
          </p:cNvPr>
          <p:cNvSpPr txBox="1">
            <a:spLocks/>
          </p:cNvSpPr>
          <p:nvPr/>
        </p:nvSpPr>
        <p:spPr>
          <a:xfrm>
            <a:off x="7271808" y="4841145"/>
            <a:ext cx="3520440" cy="1133856"/>
          </a:xfrm>
          <a:prstGeom prst="round1Rect">
            <a:avLst>
              <a:gd name="adj" fmla="val 50000"/>
            </a:avLst>
          </a:prstGeom>
          <a:ln w="76200">
            <a:solidFill>
              <a:srgbClr val="2F5597"/>
            </a:solidFill>
          </a:ln>
        </p:spPr>
        <p:txBody>
          <a:bodyPr vert="horz" lIns="91440" tIns="45720" rIns="91440" bIns="4572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0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fontAlgn="base">
              <a:spcAft>
                <a:spcPts val="0"/>
              </a:spcAft>
              <a:buClrTx/>
              <a:buNone/>
            </a:pPr>
            <a:r>
              <a:rPr lang="es-US" noProof="0"/>
              <a:t>Recibe un aviso retroactivo de derecho a Medicare </a:t>
            </a:r>
          </a:p>
        </p:txBody>
      </p:sp>
      <p:grpSp>
        <p:nvGrpSpPr>
          <p:cNvPr id="37" name="Group 36">
            <a:extLst>
              <a:ext uri="{FF2B5EF4-FFF2-40B4-BE49-F238E27FC236}">
                <a16:creationId xmlns:a16="http://schemas.microsoft.com/office/drawing/2014/main" id="{3B52D77C-643D-047B-10C2-A68A56072BF3}"/>
              </a:ext>
              <a:ext uri="{C183D7F6-B498-43B3-948B-1728B52AA6E4}">
                <adec:decorative xmlns:adec="http://schemas.microsoft.com/office/drawing/2017/decorative" val="1"/>
              </a:ext>
            </a:extLst>
          </p:cNvPr>
          <p:cNvGrpSpPr/>
          <p:nvPr/>
        </p:nvGrpSpPr>
        <p:grpSpPr>
          <a:xfrm>
            <a:off x="6488398" y="4802747"/>
            <a:ext cx="1211460" cy="1211492"/>
            <a:chOff x="6488398" y="4942447"/>
            <a:chExt cx="1211460" cy="1211492"/>
          </a:xfrm>
        </p:grpSpPr>
        <p:sp>
          <p:nvSpPr>
            <p:cNvPr id="38" name="Freeform: Shape 86">
              <a:extLst>
                <a:ext uri="{FF2B5EF4-FFF2-40B4-BE49-F238E27FC236}">
                  <a16:creationId xmlns:a16="http://schemas.microsoft.com/office/drawing/2014/main" id="{3159546F-338F-0244-6A74-27905C186969}"/>
                </a:ext>
                <a:ext uri="{C183D7F6-B498-43B3-948B-1728B52AA6E4}">
                  <adec:decorative xmlns:adec="http://schemas.microsoft.com/office/drawing/2017/decorative" val="1"/>
                </a:ext>
              </a:extLst>
            </p:cNvPr>
            <p:cNvSpPr/>
            <p:nvPr/>
          </p:nvSpPr>
          <p:spPr bwMode="auto">
            <a:xfrm>
              <a:off x="6488398" y="4942447"/>
              <a:ext cx="1211460" cy="1211492"/>
            </a:xfrm>
            <a:custGeom>
              <a:avLst/>
              <a:gdLst>
                <a:gd name="connsiteX0" fmla="*/ 568087 w 1136445"/>
                <a:gd name="connsiteY0" fmla="*/ 2 h 1136476"/>
                <a:gd name="connsiteX1" fmla="*/ 703215 w 1136445"/>
                <a:gd name="connsiteY1" fmla="*/ 55381 h 1136476"/>
                <a:gd name="connsiteX2" fmla="*/ 1080052 w 1136445"/>
                <a:gd name="connsiteY2" fmla="*/ 429398 h 1136476"/>
                <a:gd name="connsiteX3" fmla="*/ 1081066 w 1136445"/>
                <a:gd name="connsiteY3" fmla="*/ 699235 h 1136476"/>
                <a:gd name="connsiteX4" fmla="*/ 703068 w 1136445"/>
                <a:gd name="connsiteY4" fmla="*/ 1080083 h 1136476"/>
                <a:gd name="connsiteX5" fmla="*/ 433231 w 1136445"/>
                <a:gd name="connsiteY5" fmla="*/ 1081097 h 1136476"/>
                <a:gd name="connsiteX6" fmla="*/ 56394 w 1136445"/>
                <a:gd name="connsiteY6" fmla="*/ 707079 h 1136476"/>
                <a:gd name="connsiteX7" fmla="*/ 55380 w 1136445"/>
                <a:gd name="connsiteY7" fmla="*/ 437242 h 1136476"/>
                <a:gd name="connsiteX8" fmla="*/ 433378 w 1136445"/>
                <a:gd name="connsiteY8" fmla="*/ 56394 h 1136476"/>
                <a:gd name="connsiteX9" fmla="*/ 568087 w 1136445"/>
                <a:gd name="connsiteY9" fmla="*/ 2 h 113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6445" h="1136476">
                  <a:moveTo>
                    <a:pt x="568087" y="2"/>
                  </a:moveTo>
                  <a:cubicBezTo>
                    <a:pt x="616918" y="-181"/>
                    <a:pt x="665819" y="18264"/>
                    <a:pt x="703215" y="55381"/>
                  </a:cubicBezTo>
                  <a:lnTo>
                    <a:pt x="1080052" y="429398"/>
                  </a:lnTo>
                  <a:cubicBezTo>
                    <a:pt x="1154846" y="503632"/>
                    <a:pt x="1155300" y="624442"/>
                    <a:pt x="1081066" y="699235"/>
                  </a:cubicBezTo>
                  <a:lnTo>
                    <a:pt x="703068" y="1080083"/>
                  </a:lnTo>
                  <a:cubicBezTo>
                    <a:pt x="628834" y="1154877"/>
                    <a:pt x="508024" y="1155330"/>
                    <a:pt x="433231" y="1081097"/>
                  </a:cubicBezTo>
                  <a:lnTo>
                    <a:pt x="56394" y="707079"/>
                  </a:lnTo>
                  <a:cubicBezTo>
                    <a:pt x="-18400" y="632845"/>
                    <a:pt x="-18854" y="512036"/>
                    <a:pt x="55380" y="437242"/>
                  </a:cubicBezTo>
                  <a:lnTo>
                    <a:pt x="433378" y="56394"/>
                  </a:lnTo>
                  <a:cubicBezTo>
                    <a:pt x="470495" y="18998"/>
                    <a:pt x="519256" y="186"/>
                    <a:pt x="568087" y="2"/>
                  </a:cubicBezTo>
                  <a:close/>
                </a:path>
              </a:pathLst>
            </a:custGeom>
            <a:solidFill>
              <a:schemeClr val="accent5">
                <a:lumMod val="75000"/>
              </a:schemeClr>
            </a:solidFill>
            <a:ln w="76200">
              <a:solidFill>
                <a:srgbClr val="2F5597"/>
              </a:solidFill>
            </a:ln>
            <a:effectLst>
              <a:outerShdw blurRad="50800" dist="38100" algn="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endParaRPr lang="es-US" noProof="0"/>
            </a:p>
          </p:txBody>
        </p:sp>
        <p:pic>
          <p:nvPicPr>
            <p:cNvPr id="39" name="Graphic 38">
              <a:extLst>
                <a:ext uri="{FF2B5EF4-FFF2-40B4-BE49-F238E27FC236}">
                  <a16:creationId xmlns:a16="http://schemas.microsoft.com/office/drawing/2014/main" id="{51E17366-B7EF-84DB-D358-97EC82799E4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771458" y="5212600"/>
              <a:ext cx="667402" cy="667402"/>
            </a:xfrm>
            <a:prstGeom prst="rect">
              <a:avLst/>
            </a:prstGeom>
          </p:spPr>
        </p:pic>
      </p:grpSp>
      <p:sp>
        <p:nvSpPr>
          <p:cNvPr id="14" name="Slide Number Placeholder 13">
            <a:extLst>
              <a:ext uri="{FF2B5EF4-FFF2-40B4-BE49-F238E27FC236}">
                <a16:creationId xmlns:a16="http://schemas.microsoft.com/office/drawing/2014/main" id="{4865B728-7E69-1201-C8FD-A9D35FCAB0A0}"/>
              </a:ext>
            </a:extLst>
          </p:cNvPr>
          <p:cNvSpPr>
            <a:spLocks noGrp="1"/>
          </p:cNvSpPr>
          <p:nvPr>
            <p:ph type="sldNum" sz="quarter" idx="12"/>
          </p:nvPr>
        </p:nvSpPr>
        <p:spPr/>
        <p:txBody>
          <a:bodyPr/>
          <a:lstStyle/>
          <a:p>
            <a:fld id="{0B2D781D-8844-5940-92D1-06EF0A7F581E}" type="slidenum">
              <a:rPr lang="es-US" noProof="0" smtClean="0"/>
              <a:t>22</a:t>
            </a:fld>
            <a:endParaRPr lang="es-US" noProof="0"/>
          </a:p>
        </p:txBody>
      </p:sp>
    </p:spTree>
    <p:extLst>
      <p:ext uri="{BB962C8B-B14F-4D97-AF65-F5344CB8AC3E}">
        <p14:creationId xmlns:p14="http://schemas.microsoft.com/office/powerpoint/2010/main" val="11914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bg/>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animBg="1"/>
      <p:bldP spid="20" grpId="0" uiExpand="1" build="p" animBg="1"/>
      <p:bldP spid="24" grpId="0" uiExpand="1" build="p" animBg="1"/>
      <p:bldP spid="28" grpId="0" uiExpand="1" build="p" animBg="1"/>
      <p:bldP spid="32" grpId="0" uiExpand="1" build="p" animBg="1"/>
      <p:bldP spid="36"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078D-8051-4D95-B20B-C407163127E2}"/>
              </a:ext>
            </a:extLst>
          </p:cNvPr>
          <p:cNvSpPr>
            <a:spLocks noGrp="1"/>
          </p:cNvSpPr>
          <p:nvPr>
            <p:ph type="title"/>
          </p:nvPr>
        </p:nvSpPr>
        <p:spPr/>
        <p:txBody>
          <a:bodyPr anchor="ctr">
            <a:normAutofit/>
          </a:bodyPr>
          <a:lstStyle/>
          <a:p>
            <a:pPr>
              <a:defRPr sz="3000"/>
            </a:pPr>
            <a:r>
              <a:rPr lang="es-US" noProof="0"/>
              <a:t>Período de Inscripción Abierta para </a:t>
            </a:r>
            <a:br>
              <a:rPr lang="es-US" sz="3000" noProof="0"/>
            </a:br>
            <a:r>
              <a:rPr lang="es-US" noProof="0"/>
              <a:t>personas institucionalizadas (OEPI)</a:t>
            </a:r>
          </a:p>
        </p:txBody>
      </p:sp>
      <p:sp>
        <p:nvSpPr>
          <p:cNvPr id="9" name="Text Placeholder 5">
            <a:extLst>
              <a:ext uri="{FF2B5EF4-FFF2-40B4-BE49-F238E27FC236}">
                <a16:creationId xmlns:a16="http://schemas.microsoft.com/office/drawing/2014/main" id="{8E914EB1-07DF-4A2E-AE67-4C35F78CF1AD}"/>
              </a:ext>
            </a:extLst>
          </p:cNvPr>
          <p:cNvSpPr>
            <a:spLocks noGrp="1"/>
          </p:cNvSpPr>
          <p:nvPr>
            <p:ph idx="1"/>
          </p:nvPr>
        </p:nvSpPr>
        <p:spPr>
          <a:xfrm>
            <a:off x="838200" y="1303020"/>
            <a:ext cx="10515600" cy="4640580"/>
          </a:xfrm>
        </p:spPr>
        <p:txBody>
          <a:bodyPr>
            <a:normAutofit fontScale="85000" lnSpcReduction="10000"/>
          </a:bodyPr>
          <a:lstStyle/>
          <a:p>
            <a:pPr>
              <a:lnSpc>
                <a:spcPct val="110000"/>
              </a:lnSpc>
              <a:spcBef>
                <a:spcPts val="0"/>
              </a:spcBef>
              <a:defRPr b="1">
                <a:solidFill>
                  <a:srgbClr val="00529B"/>
                </a:solidFill>
              </a:defRPr>
            </a:pPr>
            <a:r>
              <a:rPr lang="es-US" noProof="0"/>
              <a:t>El OEPI es continuo para las personas elegibles que ingresan, residen o salen de una institución (como un hogar para personas mayores)</a:t>
            </a:r>
          </a:p>
          <a:p>
            <a:pPr lvl="1">
              <a:lnSpc>
                <a:spcPct val="110000"/>
              </a:lnSpc>
              <a:spcBef>
                <a:spcPts val="0"/>
              </a:spcBef>
              <a:defRPr>
                <a:solidFill>
                  <a:srgbClr val="00529B"/>
                </a:solidFill>
              </a:defRPr>
            </a:pPr>
            <a:r>
              <a:rPr lang="es-US" sz="2400" noProof="0"/>
              <a:t>Se proporcionará un SEP de la Parte D</a:t>
            </a:r>
          </a:p>
          <a:p>
            <a:pPr lvl="1">
              <a:lnSpc>
                <a:spcPct val="110000"/>
              </a:lnSpc>
              <a:spcBef>
                <a:spcPts val="0"/>
              </a:spcBef>
              <a:defRPr>
                <a:solidFill>
                  <a:srgbClr val="00529B"/>
                </a:solidFill>
              </a:defRPr>
            </a:pPr>
            <a:r>
              <a:rPr lang="es-US" sz="2400" noProof="0"/>
              <a:t>El OEPI termina 2 meses después del mes en que la persona sale de la institución </a:t>
            </a:r>
          </a:p>
          <a:p>
            <a:pPr>
              <a:lnSpc>
                <a:spcPct val="110000"/>
              </a:lnSpc>
              <a:spcBef>
                <a:spcPts val="0"/>
              </a:spcBef>
              <a:spcAft>
                <a:spcPts val="1200"/>
              </a:spcAft>
              <a:defRPr b="1">
                <a:solidFill>
                  <a:srgbClr val="00529B"/>
                </a:solidFill>
              </a:defRPr>
            </a:pPr>
            <a:r>
              <a:rPr lang="es-US" noProof="0"/>
              <a:t>Una persona que utiliza el OEPI para darse de baja de un plan Medicare </a:t>
            </a:r>
            <a:r>
              <a:rPr lang="es-US" noProof="0" err="1"/>
              <a:t>Advantage</a:t>
            </a:r>
            <a:r>
              <a:rPr lang="es-US" noProof="0"/>
              <a:t> que incluye beneficios de la Parte D es elegible para un SEP para solicitar la inscripción en un plan de la Parte D. El SEP:</a:t>
            </a:r>
          </a:p>
          <a:p>
            <a:pPr marL="548640" lvl="1" indent="-274320">
              <a:lnSpc>
                <a:spcPct val="110000"/>
              </a:lnSpc>
              <a:spcBef>
                <a:spcPts val="0"/>
              </a:spcBef>
              <a:spcAft>
                <a:spcPts val="1200"/>
              </a:spcAft>
              <a:defRPr>
                <a:solidFill>
                  <a:srgbClr val="00529B"/>
                </a:solidFill>
              </a:defRPr>
            </a:pPr>
            <a:r>
              <a:rPr lang="es-US" sz="2400" noProof="0"/>
              <a:t>Comienza con el mes en que la persona solicita la baja del plan Medicare </a:t>
            </a:r>
            <a:br>
              <a:rPr lang="es-US" sz="2400" noProof="0"/>
            </a:br>
            <a:r>
              <a:rPr lang="es-US" sz="2400" noProof="0" err="1"/>
              <a:t>Advantage</a:t>
            </a:r>
            <a:r>
              <a:rPr lang="es-US" sz="2400" noProof="0"/>
              <a:t>, y </a:t>
            </a:r>
          </a:p>
          <a:p>
            <a:pPr marL="548640" lvl="1" indent="-274320">
              <a:lnSpc>
                <a:spcPct val="110000"/>
              </a:lnSpc>
              <a:spcBef>
                <a:spcPts val="0"/>
              </a:spcBef>
              <a:spcAft>
                <a:spcPts val="1200"/>
              </a:spcAft>
              <a:defRPr>
                <a:solidFill>
                  <a:srgbClr val="00529B"/>
                </a:solidFill>
              </a:defRPr>
            </a:pPr>
            <a:r>
              <a:rPr lang="es-US" sz="2400" noProof="0"/>
              <a:t>Termina el último día del 2</a:t>
            </a:r>
            <a:r>
              <a:rPr lang="es-US" sz="2400" baseline="30000"/>
              <a:t>do</a:t>
            </a:r>
            <a:r>
              <a:rPr lang="es-US" sz="2400" noProof="0"/>
              <a:t> mes siguiente al mes en que finalizó la inscripción en </a:t>
            </a:r>
            <a:br>
              <a:rPr lang="es-US" sz="2400" noProof="0"/>
            </a:br>
            <a:r>
              <a:rPr lang="es-US" sz="2400" noProof="0"/>
              <a:t>Medicare </a:t>
            </a:r>
            <a:r>
              <a:rPr lang="es-US" sz="2400" noProof="0" err="1"/>
              <a:t>Advantage</a:t>
            </a:r>
            <a:r>
              <a:rPr lang="es-US" sz="2400" noProof="0"/>
              <a:t>.</a:t>
            </a:r>
          </a:p>
        </p:txBody>
      </p:sp>
      <p:sp>
        <p:nvSpPr>
          <p:cNvPr id="5" name="Slide Number Placeholder 4">
            <a:extLst>
              <a:ext uri="{FF2B5EF4-FFF2-40B4-BE49-F238E27FC236}">
                <a16:creationId xmlns:a16="http://schemas.microsoft.com/office/drawing/2014/main" id="{6F6D0D93-241F-4A82-8030-4C71CA8B9A43}"/>
              </a:ext>
            </a:extLst>
          </p:cNvPr>
          <p:cNvSpPr>
            <a:spLocks noGrp="1"/>
          </p:cNvSpPr>
          <p:nvPr>
            <p:ph type="sldNum" sz="quarter" idx="12"/>
          </p:nvPr>
        </p:nvSpPr>
        <p:spPr/>
        <p:txBody>
          <a:bodyPr/>
          <a:lstStyle/>
          <a:p>
            <a:fld id="{0B2D781D-8844-5940-92D1-06EF0A7F581E}" type="slidenum">
              <a:rPr lang="es-US" noProof="0" smtClean="0">
                <a:solidFill>
                  <a:srgbClr val="8FAADC"/>
                </a:solidFill>
              </a:rPr>
              <a:t>23</a:t>
            </a:fld>
            <a:endParaRPr lang="es-US" noProof="0">
              <a:solidFill>
                <a:srgbClr val="8FAADC"/>
              </a:solidFill>
            </a:endParaRPr>
          </a:p>
        </p:txBody>
      </p:sp>
    </p:spTree>
    <p:custDataLst>
      <p:tags r:id="rId1"/>
    </p:custDataLst>
    <p:extLst>
      <p:ext uri="{BB962C8B-B14F-4D97-AF65-F5344CB8AC3E}">
        <p14:creationId xmlns:p14="http://schemas.microsoft.com/office/powerpoint/2010/main" val="419450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97556"/>
            <a:ext cx="5647326" cy="688930"/>
          </a:xfrm>
        </p:spPr>
        <p:txBody>
          <a:bodyPr>
            <a:normAutofit/>
          </a:bodyPr>
          <a:lstStyle/>
          <a:p>
            <a:r>
              <a:rPr lang="es-US" noProof="0"/>
              <a:t>Tema 2</a:t>
            </a:r>
          </a:p>
        </p:txBody>
      </p:sp>
      <p:sp>
        <p:nvSpPr>
          <p:cNvPr id="5" name="Text Placeholder 4"/>
          <p:cNvSpPr>
            <a:spLocks noGrp="1"/>
          </p:cNvSpPr>
          <p:nvPr>
            <p:ph type="body" idx="1"/>
          </p:nvPr>
        </p:nvSpPr>
        <p:spPr>
          <a:xfrm>
            <a:off x="3993063" y="2486486"/>
            <a:ext cx="8371215" cy="1885028"/>
          </a:xfrm>
        </p:spPr>
        <p:txBody>
          <a:bodyPr>
            <a:noAutofit/>
          </a:bodyPr>
          <a:lstStyle/>
          <a:p>
            <a:pPr>
              <a:lnSpc>
                <a:spcPct val="100000"/>
              </a:lnSpc>
              <a:spcBef>
                <a:spcPts val="600"/>
              </a:spcBef>
            </a:pPr>
            <a:r>
              <a:rPr lang="es-US" noProof="0"/>
              <a:t>Medicare Original: </a:t>
            </a:r>
            <a:br>
              <a:rPr lang="es-US" noProof="0"/>
            </a:br>
            <a:r>
              <a:rPr lang="es-US" noProof="0"/>
              <a:t>Parte A (seguro de hospital) y Parte B (seguro médico)</a:t>
            </a:r>
          </a:p>
        </p:txBody>
      </p:sp>
    </p:spTree>
    <p:custDataLst>
      <p:tags r:id="rId1"/>
    </p:custDataLst>
    <p:extLst>
      <p:ext uri="{BB962C8B-B14F-4D97-AF65-F5344CB8AC3E}">
        <p14:creationId xmlns:p14="http://schemas.microsoft.com/office/powerpoint/2010/main" val="3657489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2</a:t>
            </a:r>
          </a:p>
        </p:txBody>
      </p:sp>
      <p:sp>
        <p:nvSpPr>
          <p:cNvPr id="13" name="Content Placeholder 12"/>
          <p:cNvSpPr>
            <a:spLocks noGrp="1"/>
          </p:cNvSpPr>
          <p:nvPr>
            <p:ph idx="4294967295"/>
          </p:nvPr>
        </p:nvSpPr>
        <p:spPr>
          <a:xfrm>
            <a:off x="1371600" y="1371600"/>
            <a:ext cx="9464040" cy="4312302"/>
          </a:xfrm>
        </p:spPr>
        <p:txBody>
          <a:bodyPr vert="horz" lIns="91440" tIns="45720" rIns="91440" bIns="45720" anchor="t">
            <a:normAutofit/>
          </a:bodyPr>
          <a:lstStyle/>
          <a:p>
            <a:pPr marL="0" lvl="0" indent="0">
              <a:lnSpc>
                <a:spcPct val="100000"/>
              </a:lnSpc>
              <a:spcBef>
                <a:spcPts val="0"/>
              </a:spcBef>
              <a:spcAft>
                <a:spcPts val="1200"/>
              </a:spcAft>
              <a:buNone/>
              <a:defRPr sz="2800" b="1">
                <a:solidFill>
                  <a:srgbClr val="00529B"/>
                </a:solidFill>
                <a:latin typeface="Arial"/>
                <a:cs typeface="Arial"/>
              </a:defRPr>
            </a:pPr>
            <a:r>
              <a:rPr lang="es-US" noProof="0"/>
              <a:t>Al final de este tema, podrá:</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Describir la cobertura y los costos de Medicare Parte A (seguro de hospital) y Medicare Parte B (seguro médico)</a:t>
            </a:r>
            <a:endParaRPr lang="es-US" sz="2400" noProof="0">
              <a:solidFill>
                <a:srgbClr val="00529B"/>
              </a:solidFill>
            </a:endParaRP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Explicar quién recibe la Parte A automáticamente</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defRPr>
            </a:pPr>
            <a:r>
              <a:rPr lang="es-US" noProof="0"/>
              <a:t>Analizar qué considerar al decidir inscribirse en la Parte A</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Analizar qué considerar al decidir si conservar o inscribirse en </a:t>
            </a:r>
            <a:br>
              <a:rPr lang="es-US" noProof="0"/>
            </a:br>
            <a:r>
              <a:rPr lang="es-US" noProof="0"/>
              <a:t>la Parte B</a:t>
            </a:r>
            <a:endParaRPr lang="es-US" sz="2800" noProof="0">
              <a:solidFill>
                <a:srgbClr val="00529B"/>
              </a:solidFill>
            </a:endParaRPr>
          </a:p>
        </p:txBody>
      </p:sp>
      <p:sp>
        <p:nvSpPr>
          <p:cNvPr id="3" name="Slide Number Placeholder 2">
            <a:extLst>
              <a:ext uri="{FF2B5EF4-FFF2-40B4-BE49-F238E27FC236}">
                <a16:creationId xmlns:a16="http://schemas.microsoft.com/office/drawing/2014/main" id="{3F9EBBDF-A411-49EE-ABCD-486E24DEAFC6}"/>
              </a:ext>
            </a:extLst>
          </p:cNvPr>
          <p:cNvSpPr>
            <a:spLocks noGrp="1"/>
          </p:cNvSpPr>
          <p:nvPr>
            <p:ph type="sldNum" sz="quarter" idx="12"/>
          </p:nvPr>
        </p:nvSpPr>
        <p:spPr/>
        <p:txBody>
          <a:bodyPr/>
          <a:lstStyle/>
          <a:p>
            <a:fld id="{48F63A3B-78C7-47BE-AE5E-E10140E04643}" type="slidenum">
              <a:rPr lang="es-US" noProof="0" smtClean="0"/>
              <a:t>25</a:t>
            </a:fld>
            <a:endParaRPr lang="es-US" noProof="0"/>
          </a:p>
        </p:txBody>
      </p:sp>
    </p:spTree>
    <p:custDataLst>
      <p:tags r:id="rId1"/>
    </p:custDataLst>
    <p:extLst>
      <p:ext uri="{BB962C8B-B14F-4D97-AF65-F5344CB8AC3E}">
        <p14:creationId xmlns:p14="http://schemas.microsoft.com/office/powerpoint/2010/main" val="196106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C682B-3E8F-7F46-ACD1-9633BB0884BE}"/>
              </a:ext>
            </a:extLst>
          </p:cNvPr>
          <p:cNvSpPr>
            <a:spLocks noGrp="1"/>
          </p:cNvSpPr>
          <p:nvPr>
            <p:ph type="title"/>
          </p:nvPr>
        </p:nvSpPr>
        <p:spPr/>
        <p:txBody>
          <a:bodyPr>
            <a:normAutofit/>
          </a:bodyPr>
          <a:lstStyle/>
          <a:p>
            <a:pPr>
              <a:defRPr sz="3000"/>
            </a:pPr>
            <a:r>
              <a:rPr lang="es-US" noProof="0"/>
              <a:t>La Parte A (seguro de hospital) cubre</a:t>
            </a:r>
          </a:p>
        </p:txBody>
      </p:sp>
      <p:sp>
        <p:nvSpPr>
          <p:cNvPr id="16" name="Content Placeholder 15">
            <a:extLst>
              <a:ext uri="{FF2B5EF4-FFF2-40B4-BE49-F238E27FC236}">
                <a16:creationId xmlns:a16="http://schemas.microsoft.com/office/drawing/2014/main" id="{1F41FAD0-8EA9-4E44-9056-31319BA3676C}"/>
              </a:ext>
            </a:extLst>
          </p:cNvPr>
          <p:cNvSpPr>
            <a:spLocks noGrp="1"/>
          </p:cNvSpPr>
          <p:nvPr>
            <p:ph idx="4294967295"/>
          </p:nvPr>
        </p:nvSpPr>
        <p:spPr>
          <a:xfrm>
            <a:off x="1413960" y="1415316"/>
            <a:ext cx="7816101" cy="4837145"/>
          </a:xfrm>
        </p:spPr>
        <p:txBody>
          <a:bodyPr vert="horz" lIns="91440" tIns="45720" rIns="91440" bIns="45720" anchor="t">
            <a:normAutofit fontScale="85000" lnSpcReduction="10000"/>
          </a:bodyPr>
          <a:lstStyle/>
          <a:p>
            <a:pPr marL="274320" indent="-274320" defTabSz="685800">
              <a:lnSpc>
                <a:spcPct val="110000"/>
              </a:lnSpc>
              <a:spcBef>
                <a:spcPts val="0"/>
              </a:spcBef>
              <a:spcAft>
                <a:spcPts val="1200"/>
              </a:spcAft>
              <a:defRPr sz="2800" b="1">
                <a:solidFill>
                  <a:srgbClr val="00529B"/>
                </a:solidFill>
              </a:defRPr>
            </a:pPr>
            <a:r>
              <a:rPr lang="es-US" noProof="0"/>
              <a:t>Atención hospitalaria para pacientes ingresados, incluyendo:</a:t>
            </a:r>
            <a:endParaRPr lang="es-US" sz="2400" noProof="0">
              <a:solidFill>
                <a:srgbClr val="00529B"/>
              </a:solidFill>
            </a:endParaRPr>
          </a:p>
          <a:p>
            <a:pPr marL="692150" lvl="1" indent="-419100" defTabSz="685800">
              <a:lnSpc>
                <a:spcPct val="110000"/>
              </a:lnSpc>
              <a:spcBef>
                <a:spcPts val="0"/>
              </a:spcBef>
              <a:spcAft>
                <a:spcPts val="1200"/>
              </a:spcAft>
              <a:buNone/>
              <a:tabLst>
                <a:tab pos="852488" algn="l"/>
              </a:tabLst>
              <a:defRPr sz="2400">
                <a:solidFill>
                  <a:srgbClr val="00529B"/>
                </a:solidFill>
              </a:defRPr>
            </a:pPr>
            <a:r>
              <a:rPr lang="es-US" noProof="0"/>
              <a:t>	  Habitación semiprivada</a:t>
            </a:r>
            <a:endParaRPr lang="es-US" sz="2400" noProof="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sz="2400">
                <a:solidFill>
                  <a:srgbClr val="00529B"/>
                </a:solidFill>
              </a:defRPr>
            </a:pPr>
            <a:r>
              <a:rPr lang="es-US" noProof="0"/>
              <a:t>	  Comidas</a:t>
            </a:r>
            <a:endParaRPr lang="es-US" sz="2400" noProof="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sz="2400">
                <a:solidFill>
                  <a:srgbClr val="00529B"/>
                </a:solidFill>
              </a:defRPr>
            </a:pPr>
            <a:r>
              <a:rPr lang="es-US" noProof="0"/>
              <a:t>	  Enfermería general</a:t>
            </a:r>
            <a:endParaRPr lang="es-US" sz="2400" noProof="0">
              <a:solidFill>
                <a:srgbClr val="00529B"/>
              </a:solidFill>
              <a:cs typeface="Calibri" panose="020F0502020204030204"/>
            </a:endParaRPr>
          </a:p>
          <a:p>
            <a:pPr marL="692150" lvl="1" indent="-419100" defTabSz="685800">
              <a:lnSpc>
                <a:spcPct val="110000"/>
              </a:lnSpc>
              <a:spcBef>
                <a:spcPts val="0"/>
              </a:spcBef>
              <a:spcAft>
                <a:spcPts val="1200"/>
              </a:spcAft>
              <a:buNone/>
              <a:tabLst>
                <a:tab pos="852488" algn="l"/>
              </a:tabLst>
              <a:defRPr sz="2400">
                <a:solidFill>
                  <a:srgbClr val="00529B"/>
                </a:solidFill>
              </a:defRPr>
            </a:pPr>
            <a:r>
              <a:rPr lang="es-US" noProof="0"/>
              <a:t>	  Ciertos medicamentos (incluida la metadona para tratar un </a:t>
            </a:r>
            <a:br>
              <a:rPr lang="es-US" sz="2400" noProof="0">
                <a:solidFill>
                  <a:srgbClr val="00529B"/>
                </a:solidFill>
              </a:rPr>
            </a:br>
            <a:r>
              <a:rPr lang="es-US" noProof="0"/>
              <a:t>	trastorno por consumo de opioides) </a:t>
            </a:r>
          </a:p>
          <a:p>
            <a:pPr marL="692150" lvl="1" indent="-419100" defTabSz="685800">
              <a:lnSpc>
                <a:spcPct val="110000"/>
              </a:lnSpc>
              <a:spcBef>
                <a:spcPts val="0"/>
              </a:spcBef>
              <a:spcAft>
                <a:spcPts val="1200"/>
              </a:spcAft>
              <a:buNone/>
              <a:tabLst>
                <a:tab pos="852488" algn="l"/>
              </a:tabLst>
              <a:defRPr sz="2400">
                <a:solidFill>
                  <a:srgbClr val="00529B"/>
                </a:solidFill>
              </a:defRPr>
            </a:pPr>
            <a:r>
              <a:rPr lang="es-US" noProof="0"/>
              <a:t>		Otros servicios y suministros hospitalarios</a:t>
            </a:r>
            <a:endParaRPr lang="es-US" sz="2400" noProof="0">
              <a:solidFill>
                <a:srgbClr val="00529B"/>
              </a:solidFill>
              <a:cs typeface="Calibri"/>
            </a:endParaRPr>
          </a:p>
          <a:p>
            <a:pPr marL="274320" indent="-274320" defTabSz="685800">
              <a:lnSpc>
                <a:spcPct val="110000"/>
              </a:lnSpc>
              <a:spcBef>
                <a:spcPts val="0"/>
              </a:spcBef>
              <a:spcAft>
                <a:spcPts val="1200"/>
              </a:spcAft>
              <a:defRPr sz="2800">
                <a:solidFill>
                  <a:srgbClr val="00529B"/>
                </a:solidFill>
                <a:latin typeface="Arial"/>
                <a:cs typeface="Arial"/>
              </a:defRPr>
            </a:pPr>
            <a:r>
              <a:rPr lang="es-US" b="1" noProof="0"/>
              <a:t>Atención hospitalaria en un centro con enfermería especializada (SNF) </a:t>
            </a:r>
            <a:r>
              <a:rPr lang="es-US" noProof="0"/>
              <a:t>después de una estancia hospitalaria</a:t>
            </a:r>
            <a:r>
              <a:rPr lang="es-US"/>
              <a:t>de 3 días</a:t>
            </a:r>
            <a:r>
              <a:rPr lang="es-US" noProof="0"/>
              <a:t> relacionada</a:t>
            </a:r>
          </a:p>
        </p:txBody>
      </p:sp>
      <p:sp>
        <p:nvSpPr>
          <p:cNvPr id="18" name="Freeform: Shape 17">
            <a:extLst>
              <a:ext uri="{FF2B5EF4-FFF2-40B4-BE49-F238E27FC236}">
                <a16:creationId xmlns:a16="http://schemas.microsoft.com/office/drawing/2014/main" id="{2085C2BA-F488-4C46-858C-280F12DC5358}"/>
              </a:ext>
              <a:ext uri="{C183D7F6-B498-43B3-948B-1728B52AA6E4}">
                <adec:decorative xmlns:adec="http://schemas.microsoft.com/office/drawing/2017/decorative" val="1"/>
              </a:ext>
            </a:extLst>
          </p:cNvPr>
          <p:cNvSpPr>
            <a:spLocks noChangeAspect="1"/>
          </p:cNvSpPr>
          <p:nvPr/>
        </p:nvSpPr>
        <p:spPr>
          <a:xfrm>
            <a:off x="1889761" y="2309854"/>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19" name="Freeform: Shape 18">
            <a:extLst>
              <a:ext uri="{FF2B5EF4-FFF2-40B4-BE49-F238E27FC236}">
                <a16:creationId xmlns:a16="http://schemas.microsoft.com/office/drawing/2014/main" id="{0B54A5EF-6FAF-4B0E-935B-A88A69C0F0C8}"/>
              </a:ext>
              <a:ext uri="{C183D7F6-B498-43B3-948B-1728B52AA6E4}">
                <adec:decorative xmlns:adec="http://schemas.microsoft.com/office/drawing/2017/decorative" val="1"/>
              </a:ext>
            </a:extLst>
          </p:cNvPr>
          <p:cNvSpPr>
            <a:spLocks noChangeAspect="1"/>
          </p:cNvSpPr>
          <p:nvPr/>
        </p:nvSpPr>
        <p:spPr>
          <a:xfrm>
            <a:off x="1889761" y="2788251"/>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0" name="Freeform: Shape 19">
            <a:extLst>
              <a:ext uri="{FF2B5EF4-FFF2-40B4-BE49-F238E27FC236}">
                <a16:creationId xmlns:a16="http://schemas.microsoft.com/office/drawing/2014/main" id="{F1304347-F3FA-440B-BBD7-5DEC40FA6023}"/>
              </a:ext>
              <a:ext uri="{C183D7F6-B498-43B3-948B-1728B52AA6E4}">
                <adec:decorative xmlns:adec="http://schemas.microsoft.com/office/drawing/2017/decorative" val="1"/>
              </a:ext>
            </a:extLst>
          </p:cNvPr>
          <p:cNvSpPr>
            <a:spLocks noChangeAspect="1"/>
          </p:cNvSpPr>
          <p:nvPr/>
        </p:nvSpPr>
        <p:spPr>
          <a:xfrm>
            <a:off x="1889761" y="323858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1" name="Freeform: Shape 20">
            <a:extLst>
              <a:ext uri="{FF2B5EF4-FFF2-40B4-BE49-F238E27FC236}">
                <a16:creationId xmlns:a16="http://schemas.microsoft.com/office/drawing/2014/main" id="{FC3C4E5B-111D-4E3B-A10A-66B6BF783AB3}"/>
              </a:ext>
              <a:ext uri="{C183D7F6-B498-43B3-948B-1728B52AA6E4}">
                <adec:decorative xmlns:adec="http://schemas.microsoft.com/office/drawing/2017/decorative" val="1"/>
              </a:ext>
            </a:extLst>
          </p:cNvPr>
          <p:cNvSpPr>
            <a:spLocks noChangeAspect="1"/>
          </p:cNvSpPr>
          <p:nvPr/>
        </p:nvSpPr>
        <p:spPr>
          <a:xfrm>
            <a:off x="1899835" y="3700806"/>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2" name="Freeform: Shape 21">
            <a:extLst>
              <a:ext uri="{FF2B5EF4-FFF2-40B4-BE49-F238E27FC236}">
                <a16:creationId xmlns:a16="http://schemas.microsoft.com/office/drawing/2014/main" id="{57ECCE93-F0D9-48D7-AE91-FFF2F845862D}"/>
              </a:ext>
              <a:ext uri="{C183D7F6-B498-43B3-948B-1728B52AA6E4}">
                <adec:decorative xmlns:adec="http://schemas.microsoft.com/office/drawing/2017/decorative" val="1"/>
              </a:ext>
            </a:extLst>
          </p:cNvPr>
          <p:cNvSpPr>
            <a:spLocks noChangeAspect="1"/>
          </p:cNvSpPr>
          <p:nvPr/>
        </p:nvSpPr>
        <p:spPr>
          <a:xfrm>
            <a:off x="1889760" y="4450510"/>
            <a:ext cx="365759" cy="365760"/>
          </a:xfrm>
          <a:custGeom>
            <a:avLst/>
            <a:gdLst>
              <a:gd name="connsiteX0" fmla="*/ 2546049 w 3717558"/>
              <a:gd name="connsiteY0" fmla="*/ 1144090 h 3717560"/>
              <a:gd name="connsiteX1" fmla="*/ 1589575 w 3717558"/>
              <a:gd name="connsiteY1" fmla="*/ 2053290 h 3717560"/>
              <a:gd name="connsiteX2" fmla="*/ 1104840 w 3717558"/>
              <a:gd name="connsiteY2" fmla="*/ 1549618 h 3717560"/>
              <a:gd name="connsiteX3" fmla="*/ 826583 w 3717558"/>
              <a:gd name="connsiteY3" fmla="*/ 1817414 h 3717560"/>
              <a:gd name="connsiteX4" fmla="*/ 1580519 w 3717558"/>
              <a:gd name="connsiteY4" fmla="*/ 2600806 h 3717560"/>
              <a:gd name="connsiteX5" fmla="*/ 1858778 w 3717558"/>
              <a:gd name="connsiteY5" fmla="*/ 2333010 h 3717560"/>
              <a:gd name="connsiteX6" fmla="*/ 1857376 w 3717558"/>
              <a:gd name="connsiteY6" fmla="*/ 2331554 h 3717560"/>
              <a:gd name="connsiteX7" fmla="*/ 2812122 w 3717558"/>
              <a:gd name="connsiteY7" fmla="*/ 1423998 h 3717560"/>
              <a:gd name="connsiteX8" fmla="*/ 1858779 w 3717558"/>
              <a:gd name="connsiteY8" fmla="*/ 0 h 3717560"/>
              <a:gd name="connsiteX9" fmla="*/ 3717558 w 3717558"/>
              <a:gd name="connsiteY9" fmla="*/ 1858780 h 3717560"/>
              <a:gd name="connsiteX10" fmla="*/ 1858779 w 3717558"/>
              <a:gd name="connsiteY10" fmla="*/ 3717560 h 3717560"/>
              <a:gd name="connsiteX11" fmla="*/ 0 w 3717558"/>
              <a:gd name="connsiteY11" fmla="*/ 1858780 h 3717560"/>
              <a:gd name="connsiteX12" fmla="*/ 1858779 w 3717558"/>
              <a:gd name="connsiteY12"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7558" h="3717560">
                <a:moveTo>
                  <a:pt x="2546049" y="1144090"/>
                </a:moveTo>
                <a:lnTo>
                  <a:pt x="1589575" y="2053290"/>
                </a:lnTo>
                <a:lnTo>
                  <a:pt x="1104840" y="1549618"/>
                </a:lnTo>
                <a:lnTo>
                  <a:pt x="826583" y="1817414"/>
                </a:lnTo>
                <a:lnTo>
                  <a:pt x="1580519" y="2600806"/>
                </a:lnTo>
                <a:lnTo>
                  <a:pt x="1858778" y="2333010"/>
                </a:lnTo>
                <a:lnTo>
                  <a:pt x="1857376" y="2331554"/>
                </a:lnTo>
                <a:lnTo>
                  <a:pt x="2812122" y="1423998"/>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nvGrpSpPr>
          <p:cNvPr id="14" name="Group 13" descr="Part A Hospital Insurance infographic">
            <a:extLst>
              <a:ext uri="{FF2B5EF4-FFF2-40B4-BE49-F238E27FC236}">
                <a16:creationId xmlns:a16="http://schemas.microsoft.com/office/drawing/2014/main" id="{8E9E2A25-17DE-4C2B-A0BD-FC6E70FBAE9A}"/>
              </a:ext>
            </a:extLst>
          </p:cNvPr>
          <p:cNvGrpSpPr/>
          <p:nvPr/>
        </p:nvGrpSpPr>
        <p:grpSpPr>
          <a:xfrm>
            <a:off x="8229600" y="1371600"/>
            <a:ext cx="3840480" cy="2357276"/>
            <a:chOff x="159794" y="1180618"/>
            <a:chExt cx="2174452" cy="1347601"/>
          </a:xfrm>
        </p:grpSpPr>
        <p:pic>
          <p:nvPicPr>
            <p:cNvPr id="15" name="Picture 14" descr="Medicare Part A Icon">
              <a:extLst>
                <a:ext uri="{FF2B5EF4-FFF2-40B4-BE49-F238E27FC236}">
                  <a16:creationId xmlns:a16="http://schemas.microsoft.com/office/drawing/2014/main" id="{97395153-EE35-4A3C-9721-26130D0284CA}"/>
                </a:ext>
              </a:extLst>
            </p:cNvPr>
            <p:cNvPicPr>
              <a:picLocks noChangeAspect="1"/>
            </p:cNvPicPr>
            <p:nvPr/>
          </p:nvPicPr>
          <p:blipFill>
            <a:blip r:embed="rId4"/>
            <a:srcRect/>
            <a:stretch/>
          </p:blipFill>
          <p:spPr>
            <a:xfrm>
              <a:off x="439092" y="1180618"/>
              <a:ext cx="1615857" cy="914400"/>
            </a:xfrm>
            <a:prstGeom prst="rect">
              <a:avLst/>
            </a:prstGeom>
          </p:spPr>
        </p:pic>
        <p:sp>
          <p:nvSpPr>
            <p:cNvPr id="17" name="TextBox 16">
              <a:extLst>
                <a:ext uri="{FF2B5EF4-FFF2-40B4-BE49-F238E27FC236}">
                  <a16:creationId xmlns:a16="http://schemas.microsoft.com/office/drawing/2014/main" id="{EA0D51BB-FC93-426B-99B1-15B4A8523FAE}"/>
                </a:ext>
              </a:extLst>
            </p:cNvPr>
            <p:cNvSpPr txBox="1"/>
            <p:nvPr/>
          </p:nvSpPr>
          <p:spPr>
            <a:xfrm>
              <a:off x="159794" y="2158726"/>
              <a:ext cx="2174452" cy="369493"/>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b="1">
                  <a:ln>
                    <a:noFill/>
                  </a:ln>
                  <a:solidFill>
                    <a:srgbClr val="44546A"/>
                  </a:solidFill>
                  <a:effectLst/>
                  <a:uLnTx/>
                  <a:uFillTx/>
                  <a:latin typeface="Arial" panose="020B0604020202020204" pitchFamily="34" charset="0"/>
                  <a:cs typeface="Arial" panose="020B0604020202020204" pitchFamily="34" charset="0"/>
                </a:defRPr>
              </a:pPr>
              <a:r>
                <a:rPr lang="es-US" noProof="0"/>
                <a:t>Parte A</a:t>
              </a:r>
            </a:p>
            <a:p>
              <a:pPr marL="0" marR="0" lvl="0" indent="0" algn="ctr" defTabSz="914400" eaLnBrk="1" fontAlgn="auto" latinLnBrk="0" hangingPunct="1">
                <a:lnSpc>
                  <a:spcPct val="100000"/>
                </a:lnSpc>
                <a:spcBef>
                  <a:spcPts val="0"/>
                </a:spcBef>
                <a:spcAft>
                  <a:spcPts val="0"/>
                </a:spcAft>
                <a:buClrTx/>
                <a:buSzTx/>
                <a:buFontTx/>
                <a:buNone/>
                <a:tabLst/>
                <a:defRPr>
                  <a:ln>
                    <a:noFill/>
                  </a:ln>
                  <a:solidFill>
                    <a:srgbClr val="44546A"/>
                  </a:solidFill>
                  <a:effectLst/>
                  <a:uLnTx/>
                  <a:uFillTx/>
                  <a:latin typeface="Arial" panose="020B0604020202020204" pitchFamily="34" charset="0"/>
                  <a:cs typeface="Arial" panose="020B0604020202020204" pitchFamily="34" charset="0"/>
                </a:defRPr>
              </a:pPr>
              <a:r>
                <a:rPr lang="es-US" noProof="0"/>
                <a:t>seguro de hospital</a:t>
              </a:r>
            </a:p>
          </p:txBody>
        </p:sp>
      </p:grpSp>
      <p:sp>
        <p:nvSpPr>
          <p:cNvPr id="5" name="Slide Number Placeholder 4">
            <a:extLst>
              <a:ext uri="{FF2B5EF4-FFF2-40B4-BE49-F238E27FC236}">
                <a16:creationId xmlns:a16="http://schemas.microsoft.com/office/drawing/2014/main" id="{99BDE81D-C007-463B-AAFB-77C3E3A92C6D}"/>
              </a:ext>
            </a:extLst>
          </p:cNvPr>
          <p:cNvSpPr>
            <a:spLocks noGrp="1"/>
          </p:cNvSpPr>
          <p:nvPr>
            <p:ph type="sldNum" sz="quarter" idx="12"/>
          </p:nvPr>
        </p:nvSpPr>
        <p:spPr/>
        <p:txBody>
          <a:bodyPr/>
          <a:lstStyle/>
          <a:p>
            <a:fld id="{48F63A3B-78C7-47BE-AE5E-E10140E04643}" type="slidenum">
              <a:rPr lang="es-US" noProof="0" smtClean="0"/>
              <a:t>26</a:t>
            </a:fld>
            <a:endParaRPr lang="es-US" noProof="0"/>
          </a:p>
        </p:txBody>
      </p:sp>
    </p:spTree>
    <p:custDataLst>
      <p:tags r:id="rId1"/>
    </p:custDataLst>
    <p:extLst>
      <p:ext uri="{BB962C8B-B14F-4D97-AF65-F5344CB8AC3E}">
        <p14:creationId xmlns:p14="http://schemas.microsoft.com/office/powerpoint/2010/main" val="30528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Parte A (seguro de hospital) cubre (continuación)</a:t>
            </a:r>
          </a:p>
        </p:txBody>
      </p:sp>
      <p:sp>
        <p:nvSpPr>
          <p:cNvPr id="7" name="Content Placeholder 6">
            <a:extLst>
              <a:ext uri="{FF2B5EF4-FFF2-40B4-BE49-F238E27FC236}">
                <a16:creationId xmlns:a16="http://schemas.microsoft.com/office/drawing/2014/main" id="{57CC24F5-F356-FB36-EBD5-FBC187B917CB}"/>
              </a:ext>
            </a:extLst>
          </p:cNvPr>
          <p:cNvSpPr>
            <a:spLocks noGrp="1"/>
          </p:cNvSpPr>
          <p:nvPr>
            <p:ph idx="1"/>
          </p:nvPr>
        </p:nvSpPr>
        <p:spPr>
          <a:xfrm>
            <a:off x="914400" y="1503952"/>
            <a:ext cx="7399421" cy="4351338"/>
          </a:xfrm>
        </p:spPr>
        <p:txBody>
          <a:bodyPr/>
          <a:lstStyle/>
          <a:p>
            <a:pPr marL="0" lvl="0" indent="0" defTabSz="685800">
              <a:buClrTx/>
              <a:buNone/>
              <a:defRPr sz="2800" b="1"/>
            </a:pPr>
            <a:r>
              <a:rPr lang="es-US" noProof="0"/>
              <a:t>Parte A también ayuda a cubrir:</a:t>
            </a:r>
          </a:p>
          <a:p>
            <a:pPr marL="617220" lvl="0" indent="-342900" defTabSz="685800">
              <a:buClrTx/>
              <a:defRPr sz="2400"/>
            </a:pPr>
            <a:r>
              <a:rPr lang="es-US" noProof="0"/>
              <a:t>Sangre (hospitalización)</a:t>
            </a:r>
          </a:p>
          <a:p>
            <a:pPr marL="617220" lvl="0" indent="-342900" defTabSz="685800">
              <a:buClrTx/>
              <a:defRPr sz="2400"/>
            </a:pPr>
            <a:r>
              <a:rPr lang="es-US" noProof="0"/>
              <a:t>Cuidados paliativos</a:t>
            </a:r>
          </a:p>
          <a:p>
            <a:pPr marL="617220" lvl="0" indent="-342900" defTabSz="685800">
              <a:buClrTx/>
              <a:defRPr sz="2400"/>
            </a:pPr>
            <a:r>
              <a:rPr lang="es-US" noProof="0"/>
              <a:t>Servicios </a:t>
            </a:r>
            <a:r>
              <a:rPr lang="es-ES" noProof="0"/>
              <a:t>de cuidado de salud en el hogar</a:t>
            </a:r>
            <a:endParaRPr lang="es-US" noProof="0"/>
          </a:p>
          <a:p>
            <a:pPr marL="617220" lvl="0" indent="-342900" defTabSz="685800">
              <a:buClrTx/>
              <a:defRPr sz="2400"/>
            </a:pPr>
            <a:r>
              <a:rPr lang="es-US" noProof="0"/>
              <a:t>Atención hospitalaria en una institución de atención no médica religiosa (RNHCI)</a:t>
            </a:r>
          </a:p>
        </p:txBody>
      </p:sp>
      <p:grpSp>
        <p:nvGrpSpPr>
          <p:cNvPr id="14" name="Group 13" descr="Part A Hospital Insurance infographic">
            <a:extLst>
              <a:ext uri="{FF2B5EF4-FFF2-40B4-BE49-F238E27FC236}">
                <a16:creationId xmlns:a16="http://schemas.microsoft.com/office/drawing/2014/main" id="{E27C4FE0-8C65-45BC-926E-BFBE2CE5730A}"/>
              </a:ext>
            </a:extLst>
          </p:cNvPr>
          <p:cNvGrpSpPr/>
          <p:nvPr/>
        </p:nvGrpSpPr>
        <p:grpSpPr>
          <a:xfrm>
            <a:off x="8229600" y="1503952"/>
            <a:ext cx="3840480" cy="2418830"/>
            <a:chOff x="159794" y="1180618"/>
            <a:chExt cx="2174452" cy="1382790"/>
          </a:xfrm>
        </p:grpSpPr>
        <p:pic>
          <p:nvPicPr>
            <p:cNvPr id="22" name="Picture 21" descr="Medicare Part A icon">
              <a:extLst>
                <a:ext uri="{FF2B5EF4-FFF2-40B4-BE49-F238E27FC236}">
                  <a16:creationId xmlns:a16="http://schemas.microsoft.com/office/drawing/2014/main" id="{C79949E0-4F4E-4DE2-8A64-6378CB2ABDB0}"/>
                </a:ext>
              </a:extLst>
            </p:cNvPr>
            <p:cNvPicPr>
              <a:picLocks noChangeAspect="1"/>
            </p:cNvPicPr>
            <p:nvPr/>
          </p:nvPicPr>
          <p:blipFill>
            <a:blip r:embed="rId4"/>
            <a:srcRect/>
            <a:stretch/>
          </p:blipFill>
          <p:spPr>
            <a:xfrm>
              <a:off x="439092" y="1180618"/>
              <a:ext cx="1615857" cy="914400"/>
            </a:xfrm>
            <a:prstGeom prst="rect">
              <a:avLst/>
            </a:prstGeom>
          </p:spPr>
        </p:pic>
        <p:sp>
          <p:nvSpPr>
            <p:cNvPr id="23" name="TextBox 22">
              <a:extLst>
                <a:ext uri="{FF2B5EF4-FFF2-40B4-BE49-F238E27FC236}">
                  <a16:creationId xmlns:a16="http://schemas.microsoft.com/office/drawing/2014/main" id="{CF4953DE-62DF-4D66-A426-9013B18D3920}"/>
                </a:ext>
              </a:extLst>
            </p:cNvPr>
            <p:cNvSpPr txBox="1"/>
            <p:nvPr/>
          </p:nvSpPr>
          <p:spPr>
            <a:xfrm>
              <a:off x="159794" y="2158726"/>
              <a:ext cx="2174452" cy="404682"/>
            </a:xfrm>
            <a:prstGeom prst="rect">
              <a:avLst/>
            </a:prstGeom>
            <a:noFill/>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sz="2000" b="1">
                  <a:ln>
                    <a:noFill/>
                  </a:ln>
                  <a:solidFill>
                    <a:srgbClr val="44546A"/>
                  </a:solidFill>
                  <a:effectLst/>
                  <a:uLnTx/>
                  <a:uFillTx/>
                  <a:latin typeface="Arial" panose="020B0604020202020204" pitchFamily="34" charset="0"/>
                  <a:cs typeface="Arial" panose="020B0604020202020204" pitchFamily="34" charset="0"/>
                </a:defRPr>
              </a:pPr>
              <a:r>
                <a:rPr lang="es-US" noProof="0"/>
                <a:t>Parte A</a:t>
              </a:r>
              <a:endParaRPr lang="es-US" sz="2000" b="1" i="0" u="none" strike="noStrike" kern="0" cap="none" spc="0" normalizeH="0" baseline="0" noProof="0">
                <a:ln>
                  <a:noFill/>
                </a:ln>
                <a:solidFill>
                  <a:srgbClr val="44546A"/>
                </a:solidFill>
                <a:effectLst/>
                <a:uLnTx/>
                <a:uFillTx/>
                <a:latin typeface="Arial" panose="020B0604020202020204" pitchFamily="34" charset="0"/>
                <a:ea typeface="Calibri"/>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sz="2000">
                  <a:ln>
                    <a:noFill/>
                  </a:ln>
                  <a:solidFill>
                    <a:srgbClr val="44546A"/>
                  </a:solidFill>
                  <a:effectLst/>
                  <a:uLnTx/>
                  <a:uFillTx/>
                  <a:latin typeface="Arial" panose="020B0604020202020204" pitchFamily="34" charset="0"/>
                  <a:cs typeface="Arial" panose="020B0604020202020204" pitchFamily="34" charset="0"/>
                </a:defRPr>
              </a:pPr>
              <a:r>
                <a:rPr lang="es-US" noProof="0"/>
                <a:t>seguro de hospital</a:t>
              </a:r>
              <a:endParaRPr lang="es-US" sz="2000" b="0" i="0" u="none" strike="noStrike" kern="0" cap="none" spc="0" normalizeH="0" baseline="0" noProof="0">
                <a:ln>
                  <a:noFill/>
                </a:ln>
                <a:solidFill>
                  <a:srgbClr val="44546A"/>
                </a:solidFill>
                <a:effectLst/>
                <a:uLnTx/>
                <a:uFillTx/>
                <a:latin typeface="Arial" panose="020B0604020202020204" pitchFamily="34" charset="0"/>
                <a:ea typeface="Calibri"/>
                <a:cs typeface="Arial" panose="020B0604020202020204" pitchFamily="34" charset="0"/>
              </a:endParaRPr>
            </a:p>
          </p:txBody>
        </p:sp>
      </p:grpSp>
      <p:sp>
        <p:nvSpPr>
          <p:cNvPr id="5" name="Slide Number Placeholder 4">
            <a:extLst>
              <a:ext uri="{FF2B5EF4-FFF2-40B4-BE49-F238E27FC236}">
                <a16:creationId xmlns:a16="http://schemas.microsoft.com/office/drawing/2014/main" id="{AC9D66EF-31C2-4CEC-A274-048EA75B8C03}"/>
              </a:ext>
            </a:extLst>
          </p:cNvPr>
          <p:cNvSpPr>
            <a:spLocks noGrp="1"/>
          </p:cNvSpPr>
          <p:nvPr>
            <p:ph type="sldNum" sz="quarter" idx="12"/>
          </p:nvPr>
        </p:nvSpPr>
        <p:spPr/>
        <p:txBody>
          <a:bodyPr/>
          <a:lstStyle/>
          <a:p>
            <a:fld id="{48F63A3B-78C7-47BE-AE5E-E10140E04643}" type="slidenum">
              <a:rPr lang="es-US" noProof="0" smtClean="0"/>
              <a:t>27</a:t>
            </a:fld>
            <a:endParaRPr lang="es-US" noProof="0"/>
          </a:p>
        </p:txBody>
      </p:sp>
    </p:spTree>
    <p:custDataLst>
      <p:tags r:id="rId1"/>
    </p:custDataLst>
    <p:extLst>
      <p:ext uri="{BB962C8B-B14F-4D97-AF65-F5344CB8AC3E}">
        <p14:creationId xmlns:p14="http://schemas.microsoft.com/office/powerpoint/2010/main" val="2552059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latin typeface="Arial Black"/>
              </a:defRPr>
            </a:pPr>
            <a:r>
              <a:rPr lang="es-US" noProof="0"/>
              <a:t>Pagar la Parte A (seguro de hospital) en 2026</a:t>
            </a:r>
            <a:endParaRPr lang="es-US" sz="3000" noProof="0"/>
          </a:p>
        </p:txBody>
      </p:sp>
      <p:sp>
        <p:nvSpPr>
          <p:cNvPr id="8" name="Content Placeholder 7">
            <a:extLst>
              <a:ext uri="{FF2B5EF4-FFF2-40B4-BE49-F238E27FC236}">
                <a16:creationId xmlns:a16="http://schemas.microsoft.com/office/drawing/2014/main" id="{F8A72E8C-057C-A9C4-5394-0D29B704578D}"/>
              </a:ext>
            </a:extLst>
          </p:cNvPr>
          <p:cNvSpPr>
            <a:spLocks noGrp="1"/>
          </p:cNvSpPr>
          <p:nvPr>
            <p:ph idx="1"/>
          </p:nvPr>
        </p:nvSpPr>
        <p:spPr>
          <a:xfrm>
            <a:off x="914400" y="1333499"/>
            <a:ext cx="10515600" cy="4757195"/>
          </a:xfrm>
        </p:spPr>
        <p:txBody>
          <a:bodyPr>
            <a:normAutofit fontScale="92500"/>
          </a:bodyPr>
          <a:lstStyle/>
          <a:p>
            <a:pPr marL="0" lvl="0" indent="0" defTabSz="685800">
              <a:lnSpc>
                <a:spcPct val="110000"/>
              </a:lnSpc>
              <a:buClrTx/>
              <a:buNone/>
              <a:defRPr sz="2800" b="1"/>
            </a:pPr>
            <a:r>
              <a:rPr lang="es-US" noProof="0"/>
              <a:t>La mayoría de las personas no pagan una prima por la Parte A</a:t>
            </a:r>
          </a:p>
          <a:p>
            <a:pPr marL="548640" lvl="0" defTabSz="685800">
              <a:lnSpc>
                <a:spcPct val="110000"/>
              </a:lnSpc>
              <a:buClrTx/>
              <a:defRPr sz="2400"/>
            </a:pPr>
            <a:r>
              <a:rPr lang="es-US" noProof="0"/>
              <a:t>Si usted o su cónyuge pagaron impuestos FICA </a:t>
            </a:r>
            <a:br>
              <a:rPr lang="es-US" noProof="0"/>
            </a:br>
            <a:r>
              <a:rPr lang="es-US" noProof="0"/>
              <a:t>durante al menos 10 años, obtienen la Parte A sin </a:t>
            </a:r>
            <a:br>
              <a:rPr lang="es-US" noProof="0"/>
            </a:br>
            <a:r>
              <a:rPr lang="es-US" noProof="0"/>
              <a:t>pagar una </a:t>
            </a:r>
            <a:r>
              <a:rPr lang="es-US" b="1" noProof="0"/>
              <a:t>prima </a:t>
            </a:r>
            <a:endParaRPr lang="es-US" sz="2400" noProof="0"/>
          </a:p>
          <a:p>
            <a:pPr marL="548640" lvl="0" defTabSz="685800">
              <a:lnSpc>
                <a:spcPct val="110000"/>
              </a:lnSpc>
              <a:buClrTx/>
              <a:defRPr sz="2400"/>
            </a:pPr>
            <a:r>
              <a:rPr lang="es-US" noProof="0"/>
              <a:t>Es posible que tenga que pagar una </a:t>
            </a:r>
            <a:r>
              <a:rPr lang="es-US" b="1" noProof="0"/>
              <a:t>multa </a:t>
            </a:r>
            <a:r>
              <a:rPr lang="es-US" noProof="0"/>
              <a:t>si no </a:t>
            </a:r>
            <a:br>
              <a:rPr lang="es-US" noProof="0"/>
            </a:br>
            <a:r>
              <a:rPr lang="es-US" noProof="0"/>
              <a:t>se inscribe cuando sea elegible por primera vez </a:t>
            </a:r>
            <a:br>
              <a:rPr lang="es-US" noProof="0"/>
            </a:br>
            <a:r>
              <a:rPr lang="es-US" noProof="0"/>
              <a:t>para la Parte A (si tiene que comprarla)</a:t>
            </a:r>
          </a:p>
          <a:p>
            <a:pPr lvl="1" defTabSz="685800">
              <a:lnSpc>
                <a:spcPct val="110000"/>
              </a:lnSpc>
              <a:defRPr sz="2000"/>
            </a:pPr>
            <a:r>
              <a:rPr lang="es-US" noProof="0"/>
              <a:t>Su prima mensual puede aumentar un 10%</a:t>
            </a:r>
          </a:p>
          <a:p>
            <a:pPr lvl="1" defTabSz="685800">
              <a:lnSpc>
                <a:spcPct val="110000"/>
              </a:lnSpc>
              <a:defRPr sz="2000"/>
            </a:pPr>
            <a:r>
              <a:rPr lang="es-US" noProof="0"/>
              <a:t>Tendrá que pagar la prima más alta durante el doble de </a:t>
            </a:r>
            <a:br>
              <a:rPr lang="es-US" noProof="0"/>
            </a:br>
            <a:r>
              <a:rPr lang="es-US" noProof="0"/>
              <a:t>número de años que podría haber tenido la Parte A, pero </a:t>
            </a:r>
            <a:br>
              <a:rPr lang="es-US" noProof="0"/>
            </a:br>
            <a:r>
              <a:rPr lang="es-US" noProof="0"/>
              <a:t>no se inscribió</a:t>
            </a:r>
          </a:p>
        </p:txBody>
      </p:sp>
      <p:pic>
        <p:nvPicPr>
          <p:cNvPr id="7" name="Picture 6" descr="Image of a couple looking at a laptop">
            <a:extLst>
              <a:ext uri="{FF2B5EF4-FFF2-40B4-BE49-F238E27FC236}">
                <a16:creationId xmlns:a16="http://schemas.microsoft.com/office/drawing/2014/main" id="{120440C6-752E-4660-B72E-EF553EED21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3400" y="1810673"/>
            <a:ext cx="3200401" cy="4267322"/>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B503390-E524-4008-87AD-8D27A8B6F417}"/>
              </a:ext>
            </a:extLst>
          </p:cNvPr>
          <p:cNvSpPr>
            <a:spLocks noGrp="1"/>
          </p:cNvSpPr>
          <p:nvPr>
            <p:ph type="sldNum" sz="quarter" idx="12"/>
          </p:nvPr>
        </p:nvSpPr>
        <p:spPr/>
        <p:txBody>
          <a:bodyPr/>
          <a:lstStyle/>
          <a:p>
            <a:fld id="{48F63A3B-78C7-47BE-AE5E-E10140E04643}" type="slidenum">
              <a:rPr lang="es-US" noProof="0" smtClean="0"/>
              <a:t>28</a:t>
            </a:fld>
            <a:endParaRPr lang="es-US" noProof="0"/>
          </a:p>
        </p:txBody>
      </p:sp>
    </p:spTree>
    <p:custDataLst>
      <p:tags r:id="rId1"/>
    </p:custDataLst>
    <p:extLst>
      <p:ext uri="{BB962C8B-B14F-4D97-AF65-F5344CB8AC3E}">
        <p14:creationId xmlns:p14="http://schemas.microsoft.com/office/powerpoint/2010/main" val="114426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Períodos de beneficios en Medicare Original</a:t>
            </a:r>
          </a:p>
        </p:txBody>
      </p:sp>
      <p:sp>
        <p:nvSpPr>
          <p:cNvPr id="8" name="Content Placeholder 7">
            <a:extLst>
              <a:ext uri="{FF2B5EF4-FFF2-40B4-BE49-F238E27FC236}">
                <a16:creationId xmlns:a16="http://schemas.microsoft.com/office/drawing/2014/main" id="{689D3A9E-A84D-091D-251A-ADCB86D37C1C}"/>
              </a:ext>
            </a:extLst>
          </p:cNvPr>
          <p:cNvSpPr>
            <a:spLocks noGrp="1"/>
          </p:cNvSpPr>
          <p:nvPr>
            <p:ph sz="quarter" idx="13"/>
          </p:nvPr>
        </p:nvSpPr>
        <p:spPr>
          <a:xfrm>
            <a:off x="934453" y="1388735"/>
            <a:ext cx="9047747" cy="4537075"/>
          </a:xfrm>
        </p:spPr>
        <p:txBody>
          <a:bodyPr>
            <a:normAutofit fontScale="92500"/>
          </a:bodyPr>
          <a:lstStyle/>
          <a:p>
            <a:pPr lvl="0" defTabSz="685800">
              <a:buClrTx/>
              <a:defRPr sz="2800" b="1"/>
            </a:pPr>
            <a:r>
              <a:rPr lang="es-US" noProof="0"/>
              <a:t>Cada período de beneficios:</a:t>
            </a:r>
          </a:p>
          <a:p>
            <a:pPr marL="548640" lvl="1" defTabSz="685800">
              <a:defRPr sz="2400"/>
            </a:pPr>
            <a:r>
              <a:rPr lang="es-US" noProof="0"/>
              <a:t>Comienza el día en que recibe por primera vez atención hospitalaria como paciente internado en un hospital o en un centro con enfermería especializada (SNF)</a:t>
            </a:r>
          </a:p>
          <a:p>
            <a:pPr marL="548640" lvl="1">
              <a:defRPr sz="2400"/>
            </a:pPr>
            <a:r>
              <a:rPr lang="es-US" noProof="0"/>
              <a:t>Termina después de estar en su casa durante 60 días seguidos (no en un hospital ni en atención especializada en un SNF) </a:t>
            </a:r>
          </a:p>
          <a:p>
            <a:pPr lvl="0" defTabSz="685800">
              <a:buClrTx/>
              <a:defRPr sz="2800"/>
            </a:pPr>
            <a:r>
              <a:rPr lang="es-US" noProof="0"/>
              <a:t>Usted paga el deducible de la Parte A por cada período </a:t>
            </a:r>
            <a:br>
              <a:rPr lang="es-US" noProof="0"/>
            </a:br>
            <a:r>
              <a:rPr lang="es-US" noProof="0"/>
              <a:t>de beneficios</a:t>
            </a:r>
          </a:p>
          <a:p>
            <a:pPr lvl="0" defTabSz="685800">
              <a:buClrTx/>
              <a:defRPr sz="2800"/>
            </a:pPr>
            <a:r>
              <a:rPr lang="es-US" noProof="0"/>
              <a:t>Sin límite en el número de períodos de beneficios que puede tener</a:t>
            </a:r>
          </a:p>
        </p:txBody>
      </p:sp>
      <p:sp>
        <p:nvSpPr>
          <p:cNvPr id="10" name="Content Placeholder 9">
            <a:extLst>
              <a:ext uri="{FF2B5EF4-FFF2-40B4-BE49-F238E27FC236}">
                <a16:creationId xmlns:a16="http://schemas.microsoft.com/office/drawing/2014/main" id="{FE65C694-1DD9-BD30-BFC5-A48361B53EF3}"/>
              </a:ext>
            </a:extLst>
          </p:cNvPr>
          <p:cNvSpPr>
            <a:spLocks noGrp="1"/>
          </p:cNvSpPr>
          <p:nvPr>
            <p:ph sz="quarter" idx="14"/>
          </p:nvPr>
        </p:nvSpPr>
        <p:spPr>
          <a:xfrm flipH="1">
            <a:off x="8153400" y="1264709"/>
            <a:ext cx="4038599" cy="704088"/>
          </a:xfrm>
          <a:prstGeom prst="homePlate">
            <a:avLst/>
          </a:prstGeom>
          <a:solidFill>
            <a:srgbClr val="FFD966"/>
          </a:solidFill>
        </p:spPr>
        <p:txBody>
          <a:bodyPr anchor="ctr">
            <a:normAutofit fontScale="85000" lnSpcReduction="20000"/>
          </a:bodyPr>
          <a:lstStyle/>
          <a:p>
            <a:pPr marL="1188720" lvl="0" indent="0" defTabSz="685800">
              <a:spcBef>
                <a:spcPts val="600"/>
              </a:spcBef>
              <a:spcAft>
                <a:spcPts val="0"/>
              </a:spcAft>
              <a:buClrTx/>
              <a:buNone/>
              <a:defRPr sz="1800"/>
            </a:pPr>
            <a:r>
              <a:rPr lang="es-US" noProof="0"/>
              <a:t>Los períodos de beneficios pueden abarcar distinto </a:t>
            </a:r>
            <a:br>
              <a:rPr lang="es-US" noProof="0"/>
            </a:br>
            <a:r>
              <a:rPr lang="es-US" noProof="0"/>
              <a:t>años calendario</a:t>
            </a:r>
          </a:p>
        </p:txBody>
      </p:sp>
      <p:pic>
        <p:nvPicPr>
          <p:cNvPr id="9" name="Graphic 8" descr="Daily calendar">
            <a:extLst>
              <a:ext uri="{FF2B5EF4-FFF2-40B4-BE49-F238E27FC236}">
                <a16:creationId xmlns:a16="http://schemas.microsoft.com/office/drawing/2014/main" id="{3CF75C01-66FC-4361-B0A2-BC170CEC484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621359" y="1136626"/>
            <a:ext cx="914400" cy="914400"/>
          </a:xfrm>
          <a:prstGeom prst="rect">
            <a:avLst/>
          </a:prstGeom>
        </p:spPr>
      </p:pic>
      <p:sp>
        <p:nvSpPr>
          <p:cNvPr id="7" name="Slide Number Placeholder 6">
            <a:extLst>
              <a:ext uri="{FF2B5EF4-FFF2-40B4-BE49-F238E27FC236}">
                <a16:creationId xmlns:a16="http://schemas.microsoft.com/office/drawing/2014/main" id="{5FBC308F-E7DA-452A-8596-776EA4823F0C}"/>
              </a:ext>
            </a:extLst>
          </p:cNvPr>
          <p:cNvSpPr>
            <a:spLocks noGrp="1"/>
          </p:cNvSpPr>
          <p:nvPr>
            <p:ph type="sldNum" sz="quarter" idx="12"/>
          </p:nvPr>
        </p:nvSpPr>
        <p:spPr/>
        <p:txBody>
          <a:bodyPr/>
          <a:lstStyle/>
          <a:p>
            <a:fld id="{48F63A3B-78C7-47BE-AE5E-E10140E04643}" type="slidenum">
              <a:rPr lang="es-US" noProof="0" smtClean="0"/>
              <a:t>29</a:t>
            </a:fld>
            <a:endParaRPr lang="es-US" noProof="0"/>
          </a:p>
        </p:txBody>
      </p:sp>
    </p:spTree>
    <p:custDataLst>
      <p:tags r:id="rId1"/>
    </p:custDataLst>
    <p:extLst>
      <p:ext uri="{BB962C8B-B14F-4D97-AF65-F5344CB8AC3E}">
        <p14:creationId xmlns:p14="http://schemas.microsoft.com/office/powerpoint/2010/main" val="19876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bg/>
                                          </p:spTgt>
                                        </p:tgtEl>
                                        <p:attrNameLst>
                                          <p:attrName>style.visibility</p:attrName>
                                        </p:attrNameLst>
                                      </p:cBhvr>
                                      <p:to>
                                        <p:strVal val="visible"/>
                                      </p:to>
                                    </p:set>
                                    <p:anim calcmode="lin" valueType="num">
                                      <p:cBhvr additive="base">
                                        <p:cTn id="17" dur="500" fill="hold"/>
                                        <p:tgtEl>
                                          <p:spTgt spid="10">
                                            <p:bg/>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
                                            <p:bg/>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 calcmode="lin" valueType="num">
                                      <p:cBhvr additive="base">
                                        <p:cTn id="21"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0">
                                            <p:txEl>
                                              <p:pRg st="0" end="0"/>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267630"/>
            <a:ext cx="5647326" cy="688930"/>
          </a:xfrm>
        </p:spPr>
        <p:txBody>
          <a:bodyPr>
            <a:normAutofit/>
          </a:bodyPr>
          <a:lstStyle/>
          <a:p>
            <a:r>
              <a:rPr lang="es-US" noProof="0"/>
              <a:t>Tema 1</a:t>
            </a:r>
          </a:p>
        </p:txBody>
      </p:sp>
      <p:sp>
        <p:nvSpPr>
          <p:cNvPr id="5" name="Text Placeholder 4"/>
          <p:cNvSpPr>
            <a:spLocks noGrp="1"/>
          </p:cNvSpPr>
          <p:nvPr>
            <p:ph type="body" idx="1"/>
          </p:nvPr>
        </p:nvSpPr>
        <p:spPr>
          <a:xfrm>
            <a:off x="3993063" y="2956560"/>
            <a:ext cx="6966675" cy="944880"/>
          </a:xfrm>
        </p:spPr>
        <p:txBody>
          <a:bodyPr/>
          <a:lstStyle/>
          <a:p>
            <a:r>
              <a:rPr lang="es-US" noProof="0"/>
              <a:t>¿Qué es Medicare?</a:t>
            </a:r>
          </a:p>
        </p:txBody>
      </p:sp>
    </p:spTree>
    <p:custDataLst>
      <p:tags r:id="rId1"/>
    </p:custDataLst>
    <p:extLst>
      <p:ext uri="{BB962C8B-B14F-4D97-AF65-F5344CB8AC3E}">
        <p14:creationId xmlns:p14="http://schemas.microsoft.com/office/powerpoint/2010/main" val="1953698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9EF7-4901-FD58-2498-8FDC3E7D992D}"/>
              </a:ext>
            </a:extLst>
          </p:cNvPr>
          <p:cNvSpPr>
            <a:spLocks noGrp="1"/>
          </p:cNvSpPr>
          <p:nvPr>
            <p:ph type="title"/>
          </p:nvPr>
        </p:nvSpPr>
        <p:spPr/>
        <p:txBody>
          <a:bodyPr/>
          <a:lstStyle/>
          <a:p>
            <a:pPr>
              <a:defRPr>
                <a:latin typeface="Arial Black"/>
              </a:defRPr>
            </a:pPr>
            <a:r>
              <a:rPr lang="es-US" noProof="0"/>
              <a:t>Lo que paga en Medicare Original en 2026: Parte A</a:t>
            </a:r>
          </a:p>
        </p:txBody>
      </p:sp>
      <p:graphicFrame>
        <p:nvGraphicFramePr>
          <p:cNvPr id="6" name="Table 5" descr="Table: Hospital Inpatient Stay $1,184 deductible and no coinsurance for days 1–60 each benefit period  $296 per day for days 61–90 each benefit period  $592 per “lifetime reserve day” after day 90 of each benefit period (up to 60 days over your lifetime)  All costs for each day after the lifetime reserve days  Inpatient mental health care in a psychiatric hospital limited to 190 days in a lifetime   Skilled Nursing Facility Stay $0 for the first 20 days each benefit period  $148 per day for days 21–100 each benefit period  All costs for each day after day 100 in a benefit period   Home Health Care $0 for home health care services  20% of the Medicare-approved amount for durable medical equipment ">
            <a:extLst>
              <a:ext uri="{FF2B5EF4-FFF2-40B4-BE49-F238E27FC236}">
                <a16:creationId xmlns:a16="http://schemas.microsoft.com/office/drawing/2014/main" id="{5F6E0643-4B32-0410-5E3C-AE01BCEAD2C7}"/>
              </a:ext>
            </a:extLst>
          </p:cNvPr>
          <p:cNvGraphicFramePr>
            <a:graphicFrameLocks noGrp="1"/>
          </p:cNvGraphicFramePr>
          <p:nvPr>
            <p:extLst>
              <p:ext uri="{D42A27DB-BD31-4B8C-83A1-F6EECF244321}">
                <p14:modId xmlns:p14="http://schemas.microsoft.com/office/powerpoint/2010/main" val="2972887918"/>
              </p:ext>
            </p:extLst>
          </p:nvPr>
        </p:nvGraphicFramePr>
        <p:xfrm>
          <a:off x="559983" y="1245704"/>
          <a:ext cx="11072034" cy="4904732"/>
        </p:xfrm>
        <a:graphic>
          <a:graphicData uri="http://schemas.openxmlformats.org/drawingml/2006/table">
            <a:tbl>
              <a:tblPr firstRow="1" bandRow="1">
                <a:tableStyleId>{3B4B98B0-60AC-42C2-AFA5-B58CD77FA1E5}</a:tableStyleId>
              </a:tblPr>
              <a:tblGrid>
                <a:gridCol w="1360257">
                  <a:extLst>
                    <a:ext uri="{9D8B030D-6E8A-4147-A177-3AD203B41FA5}">
                      <a16:colId xmlns:a16="http://schemas.microsoft.com/office/drawing/2014/main" val="20000"/>
                    </a:ext>
                  </a:extLst>
                </a:gridCol>
                <a:gridCol w="9711777">
                  <a:extLst>
                    <a:ext uri="{9D8B030D-6E8A-4147-A177-3AD203B41FA5}">
                      <a16:colId xmlns:a16="http://schemas.microsoft.com/office/drawing/2014/main" val="20001"/>
                    </a:ext>
                  </a:extLst>
                </a:gridCol>
              </a:tblGrid>
              <a:tr h="1741815">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Bef>
                          <a:spcPts val="0"/>
                        </a:spcBef>
                        <a:spcAft>
                          <a:spcPts val="200"/>
                        </a:spcAft>
                        <a:defRPr sz="1600">
                          <a:solidFill>
                            <a:srgbClr val="00529B"/>
                          </a:solidFill>
                          <a:latin typeface="Arial" panose="020B0604020202020204" pitchFamily="34" charset="0"/>
                          <a:cs typeface="Arial" panose="020B0604020202020204" pitchFamily="34" charset="0"/>
                        </a:defRPr>
                      </a:pPr>
                      <a:r>
                        <a:rPr lang="es-US" noProof="0" dirty="0"/>
                        <a:t>Estancia hospitalaria para pacientes internados </a:t>
                      </a:r>
                      <a:br>
                        <a:rPr lang="es-US" sz="1600" b="1" baseline="0" noProof="0" dirty="0">
                          <a:solidFill>
                            <a:srgbClr val="00529B"/>
                          </a:solidFill>
                          <a:latin typeface="Arial" panose="020B0604020202020204" pitchFamily="34" charset="0"/>
                          <a:cs typeface="Arial" panose="020B0604020202020204" pitchFamily="34" charset="0"/>
                        </a:rPr>
                      </a:br>
                      <a:br>
                        <a:rPr lang="es-US" sz="1600" b="1" baseline="0" noProof="0" dirty="0">
                          <a:solidFill>
                            <a:srgbClr val="00529B"/>
                          </a:solidFill>
                          <a:latin typeface="Arial" panose="020B0604020202020204" pitchFamily="34" charset="0"/>
                          <a:cs typeface="Arial" panose="020B0604020202020204" pitchFamily="34" charset="0"/>
                        </a:rPr>
                      </a:br>
                      <a:endParaRPr lang="es-US" sz="1600" b="1" baseline="0" noProof="0" dirty="0">
                        <a:solidFill>
                          <a:srgbClr val="00529B"/>
                        </a:solidFill>
                        <a:latin typeface="Arial" panose="020B0604020202020204" pitchFamily="34" charset="0"/>
                        <a:cs typeface="Arial" panose="020B0604020202020204" pitchFamily="34" charset="0"/>
                      </a:endParaRPr>
                    </a:p>
                  </a:txBody>
                  <a:tcPr marL="68580" marR="68580" marT="34288" marB="34288"/>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indent="-228600">
                        <a:spcBef>
                          <a:spcPts val="0"/>
                        </a:spcBef>
                        <a:spcAft>
                          <a:spcPts val="200"/>
                        </a:spcAft>
                        <a:buFont typeface="Wingdings" pitchFamily="2" charset="2"/>
                        <a:buChar char="§"/>
                        <a:defRPr sz="1600" b="0">
                          <a:solidFill>
                            <a:srgbClr val="00529B"/>
                          </a:solidFill>
                          <a:latin typeface="Arial" panose="020B0604020202020204" pitchFamily="34" charset="0"/>
                          <a:cs typeface="Arial" panose="020B0604020202020204" pitchFamily="34" charset="0"/>
                        </a:defRPr>
                      </a:pPr>
                      <a:r>
                        <a:rPr lang="es-US" sz="1550" noProof="0" dirty="0"/>
                        <a:t>Deducible de $1,736 por cada período de beneficios.</a:t>
                      </a:r>
                    </a:p>
                    <a:p>
                      <a:pPr marL="228600" indent="-228600">
                        <a:spcBef>
                          <a:spcPts val="0"/>
                        </a:spcBef>
                        <a:spcAft>
                          <a:spcPts val="200"/>
                        </a:spcAft>
                        <a:buFont typeface="Wingdings" pitchFamily="2" charset="2"/>
                        <a:buChar char="§"/>
                        <a:defRPr sz="1600" b="0">
                          <a:solidFill>
                            <a:srgbClr val="00529B"/>
                          </a:solidFill>
                          <a:latin typeface="Arial" panose="020B0604020202020204" pitchFamily="34" charset="0"/>
                          <a:cs typeface="Arial" panose="020B0604020202020204" pitchFamily="34" charset="0"/>
                        </a:defRPr>
                      </a:pPr>
                      <a:r>
                        <a:rPr lang="es-US" sz="1550" noProof="0" dirty="0"/>
                        <a:t>Días 1–60: copago de $0 por cada día.</a:t>
                      </a:r>
                    </a:p>
                    <a:p>
                      <a:pPr marL="228600" indent="-228600">
                        <a:spcBef>
                          <a:spcPts val="0"/>
                        </a:spcBef>
                        <a:spcAft>
                          <a:spcPts val="200"/>
                        </a:spcAft>
                        <a:buFont typeface="Wingdings" pitchFamily="2" charset="2"/>
                        <a:buChar char="§"/>
                        <a:defRPr sz="1600" b="0">
                          <a:solidFill>
                            <a:srgbClr val="00529B"/>
                          </a:solidFill>
                          <a:latin typeface="Arial" panose="020B0604020202020204" pitchFamily="34" charset="0"/>
                          <a:cs typeface="Arial" panose="020B0604020202020204" pitchFamily="34" charset="0"/>
                        </a:defRPr>
                      </a:pPr>
                      <a:r>
                        <a:rPr lang="es-US" sz="1550" noProof="0" dirty="0"/>
                        <a:t>Días 61–90: copago de $434 por cada día.</a:t>
                      </a:r>
                    </a:p>
                    <a:p>
                      <a:pPr marL="228600" indent="-228600">
                        <a:spcBef>
                          <a:spcPts val="0"/>
                        </a:spcBef>
                        <a:spcAft>
                          <a:spcPts val="200"/>
                        </a:spcAft>
                        <a:buFont typeface="Wingdings" pitchFamily="2" charset="2"/>
                        <a:buChar char="§"/>
                        <a:defRPr sz="1600" b="0">
                          <a:solidFill>
                            <a:srgbClr val="00529B"/>
                          </a:solidFill>
                          <a:latin typeface="Arial" panose="020B0604020202020204" pitchFamily="34" charset="0"/>
                          <a:cs typeface="Arial" panose="020B0604020202020204" pitchFamily="34" charset="0"/>
                        </a:defRPr>
                      </a:pPr>
                      <a:r>
                        <a:rPr lang="es-US" sz="1550" noProof="0" dirty="0"/>
                        <a:t>Días 91-150: copago de $868 por día mientras usa sus 60 “días de reserva de por vida”.</a:t>
                      </a:r>
                    </a:p>
                    <a:p>
                      <a:pPr marL="228600" indent="-228600">
                        <a:spcBef>
                          <a:spcPts val="0"/>
                        </a:spcBef>
                        <a:spcAft>
                          <a:spcPts val="200"/>
                        </a:spcAft>
                        <a:buFont typeface="Wingdings" pitchFamily="2" charset="2"/>
                        <a:buChar char="§"/>
                        <a:defRPr sz="1600" b="0">
                          <a:solidFill>
                            <a:srgbClr val="00529B"/>
                          </a:solidFill>
                          <a:latin typeface="Arial" panose="020B0604020202020204" pitchFamily="34" charset="0"/>
                          <a:cs typeface="Arial" panose="020B0604020202020204" pitchFamily="34" charset="0"/>
                        </a:defRPr>
                      </a:pPr>
                      <a:r>
                        <a:rPr lang="es-US" sz="1550" noProof="0" dirty="0"/>
                        <a:t>Después del día 150: Usted paga todos los costos.</a:t>
                      </a:r>
                    </a:p>
                    <a:p>
                      <a:pPr marL="576263" indent="-576263">
                        <a:spcBef>
                          <a:spcPts val="0"/>
                        </a:spcBef>
                        <a:spcAft>
                          <a:spcPts val="200"/>
                        </a:spcAft>
                        <a:buFont typeface="Wingdings" pitchFamily="2" charset="2"/>
                        <a:buNone/>
                        <a:tabLst/>
                        <a:defRPr sz="1600">
                          <a:solidFill>
                            <a:srgbClr val="00529B"/>
                          </a:solidFill>
                          <a:latin typeface="Arial" panose="020B0604020202020204" pitchFamily="34" charset="0"/>
                          <a:cs typeface="Arial" panose="020B0604020202020204" pitchFamily="34" charset="0"/>
                        </a:defRPr>
                      </a:pPr>
                      <a:r>
                        <a:rPr lang="es-US" sz="1550" noProof="0" dirty="0"/>
                        <a:t>NOTA: </a:t>
                      </a:r>
                      <a:r>
                        <a:rPr lang="es-US" sz="1550" b="0" noProof="0" dirty="0"/>
                        <a:t>Usted paga por enfermería privada, un televisor o un teléfono en su habitación. Usted paga por una habitación privada a menos que sea médicamente necesaria.</a:t>
                      </a:r>
                    </a:p>
                  </a:txBody>
                  <a:tcPr marL="68580" marR="68580" marT="34288" marB="34288"/>
                </a:tc>
                <a:extLst>
                  <a:ext uri="{0D108BD9-81ED-4DB2-BD59-A6C34878D82A}">
                    <a16:rowId xmlns:a16="http://schemas.microsoft.com/office/drawing/2014/main" val="10000"/>
                  </a:ext>
                </a:extLst>
              </a:tr>
              <a:tr h="2773048">
                <a:tc>
                  <a:txBody>
                    <a:bodyPr/>
                    <a:lstStyle/>
                    <a:p>
                      <a:pPr>
                        <a:spcBef>
                          <a:spcPts val="0"/>
                        </a:spcBef>
                        <a:spcAft>
                          <a:spcPts val="200"/>
                        </a:spcAft>
                        <a:defRPr sz="1600" b="1">
                          <a:solidFill>
                            <a:srgbClr val="00529B"/>
                          </a:solidFill>
                          <a:latin typeface="Arial" panose="020B0604020202020204" pitchFamily="34" charset="0"/>
                          <a:cs typeface="Arial" panose="020B0604020202020204" pitchFamily="34" charset="0"/>
                        </a:defRPr>
                      </a:pPr>
                      <a:r>
                        <a:rPr lang="es-US" noProof="0"/>
                        <a:t>Estancia hospitalaria de salud mental </a:t>
                      </a:r>
                      <a:br>
                        <a:rPr lang="es-US" sz="1600" b="1" noProof="0">
                          <a:solidFill>
                            <a:srgbClr val="00529B"/>
                          </a:solidFill>
                          <a:latin typeface="Arial" panose="020B0604020202020204" pitchFamily="34" charset="0"/>
                          <a:cs typeface="Arial" panose="020B0604020202020204" pitchFamily="34" charset="0"/>
                        </a:rPr>
                      </a:br>
                      <a:br>
                        <a:rPr lang="es-US" sz="1600" b="1" noProof="0">
                          <a:solidFill>
                            <a:srgbClr val="00529B"/>
                          </a:solidFill>
                          <a:latin typeface="Arial" panose="020B0604020202020204" pitchFamily="34" charset="0"/>
                          <a:cs typeface="Arial" panose="020B0604020202020204" pitchFamily="34" charset="0"/>
                        </a:rPr>
                      </a:br>
                      <a:br>
                        <a:rPr lang="es-US" sz="1600" b="1" noProof="0">
                          <a:solidFill>
                            <a:srgbClr val="00529B"/>
                          </a:solidFill>
                          <a:latin typeface="Arial" panose="020B0604020202020204" pitchFamily="34" charset="0"/>
                          <a:cs typeface="Arial" panose="020B0604020202020204" pitchFamily="34" charset="0"/>
                        </a:rPr>
                      </a:br>
                      <a:endParaRPr lang="es-US" sz="1600" b="1" noProof="0">
                        <a:solidFill>
                          <a:srgbClr val="00529B"/>
                        </a:solidFill>
                        <a:latin typeface="Arial" panose="020B0604020202020204" pitchFamily="34" charset="0"/>
                        <a:cs typeface="Arial" panose="020B0604020202020204" pitchFamily="34" charset="0"/>
                      </a:endParaRPr>
                    </a:p>
                  </a:txBody>
                  <a:tcPr marL="68580" marR="68580" marT="34288" marB="34288"/>
                </a:tc>
                <a:tc>
                  <a:txBody>
                    <a:bodyPr/>
                    <a:lstStyle/>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Deducible de $1,736 por cada período de beneficios.</a:t>
                      </a:r>
                    </a:p>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Días 1–60: $0 por cada día.</a:t>
                      </a:r>
                    </a:p>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Días 61–90: copago de $434 por cada día.</a:t>
                      </a:r>
                    </a:p>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Días 91 y posteriores: Un copago de $868 por cada día mientras utiliza sus 60 "días de reserva de </a:t>
                      </a:r>
                      <a:br>
                        <a:rPr lang="es-US" sz="1550" noProof="0" dirty="0"/>
                      </a:br>
                      <a:r>
                        <a:rPr lang="es-US" sz="1550" noProof="0" dirty="0"/>
                        <a:t>por vida". </a:t>
                      </a:r>
                    </a:p>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Cada día después de los días de reserva de por vida: Todos los costos. </a:t>
                      </a:r>
                    </a:p>
                    <a:p>
                      <a:pPr marL="228600" indent="-228600">
                        <a:spcBef>
                          <a:spcPts val="0"/>
                        </a:spcBef>
                        <a:spcAft>
                          <a:spcPts val="200"/>
                        </a:spcAft>
                        <a:buFont typeface="Wingdings" pitchFamily="2" charset="2"/>
                        <a:buChar char="§"/>
                        <a:defRPr sz="1600">
                          <a:solidFill>
                            <a:srgbClr val="00529B"/>
                          </a:solidFill>
                          <a:latin typeface="Arial" panose="020B0604020202020204" pitchFamily="34" charset="0"/>
                          <a:cs typeface="Arial" panose="020B0604020202020204" pitchFamily="34" charset="0"/>
                        </a:defRPr>
                      </a:pPr>
                      <a:r>
                        <a:rPr lang="es-US" sz="1550" noProof="0" dirty="0"/>
                        <a:t>20% de la cantidad aprobada por Medicare para los servicios de salud mental que recibe de médicos y otros proveedores de atención médica mientras está hospitalizado como paciente interno.</a:t>
                      </a:r>
                    </a:p>
                    <a:p>
                      <a:pPr marL="576263" indent="-566738">
                        <a:spcBef>
                          <a:spcPts val="0"/>
                        </a:spcBef>
                        <a:spcAft>
                          <a:spcPts val="200"/>
                        </a:spcAft>
                        <a:buFont typeface="Wingdings" pitchFamily="2" charset="2"/>
                        <a:buNone/>
                        <a:tabLst/>
                        <a:defRPr sz="1600">
                          <a:solidFill>
                            <a:srgbClr val="00529B"/>
                          </a:solidFill>
                          <a:latin typeface="Arial" panose="020B0604020202020204" pitchFamily="34" charset="0"/>
                          <a:cs typeface="Arial" panose="020B0604020202020204" pitchFamily="34" charset="0"/>
                        </a:defRPr>
                      </a:pPr>
                      <a:r>
                        <a:rPr lang="es-US" sz="1550" b="1" noProof="0" dirty="0"/>
                        <a:t>NOTA: </a:t>
                      </a:r>
                      <a:r>
                        <a:rPr lang="es-US" sz="1550" noProof="0" dirty="0"/>
                        <a:t>No hay límite en la cantidad de períodos de beneficios que puede tener, ya sea que reciba atención de salud mental en un hospital general o psiquiátrico. Sin embargo, si está en un hospital psiquiátrico (en lugar de un hospital general), la Parte A solo paga hasta 190 días de servicios de hospitalización psiquiátrica durante toda su vida.</a:t>
                      </a:r>
                    </a:p>
                  </a:txBody>
                  <a:tcPr marL="68580" marR="68580" marT="34288" marB="34288"/>
                </a:tc>
                <a:extLst>
                  <a:ext uri="{0D108BD9-81ED-4DB2-BD59-A6C34878D82A}">
                    <a16:rowId xmlns:a16="http://schemas.microsoft.com/office/drawing/2014/main" val="1502645474"/>
                  </a:ext>
                </a:extLst>
              </a:tr>
            </a:tbl>
          </a:graphicData>
        </a:graphic>
      </p:graphicFrame>
      <p:sp>
        <p:nvSpPr>
          <p:cNvPr id="5" name="Slide Number Placeholder 4">
            <a:extLst>
              <a:ext uri="{FF2B5EF4-FFF2-40B4-BE49-F238E27FC236}">
                <a16:creationId xmlns:a16="http://schemas.microsoft.com/office/drawing/2014/main" id="{8C98368B-116E-C2DD-B7B2-84BDE642A882}"/>
              </a:ext>
            </a:extLst>
          </p:cNvPr>
          <p:cNvSpPr>
            <a:spLocks noGrp="1"/>
          </p:cNvSpPr>
          <p:nvPr>
            <p:ph type="sldNum" sz="quarter" idx="12"/>
          </p:nvPr>
        </p:nvSpPr>
        <p:spPr/>
        <p:txBody>
          <a:bodyPr/>
          <a:lstStyle/>
          <a:p>
            <a:fld id="{0B2D781D-8844-5940-92D1-06EF0A7F581E}" type="slidenum">
              <a:rPr lang="es-US" noProof="0" smtClean="0"/>
              <a:t>30</a:t>
            </a:fld>
            <a:endParaRPr lang="es-US" noProof="0"/>
          </a:p>
        </p:txBody>
      </p:sp>
    </p:spTree>
    <p:extLst>
      <p:ext uri="{BB962C8B-B14F-4D97-AF65-F5344CB8AC3E}">
        <p14:creationId xmlns:p14="http://schemas.microsoft.com/office/powerpoint/2010/main" val="4196666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E7D2-433C-8C1B-B70C-FC64B572581B}"/>
              </a:ext>
            </a:extLst>
          </p:cNvPr>
          <p:cNvSpPr>
            <a:spLocks noGrp="1"/>
          </p:cNvSpPr>
          <p:nvPr>
            <p:ph type="title"/>
          </p:nvPr>
        </p:nvSpPr>
        <p:spPr/>
        <p:txBody>
          <a:bodyPr>
            <a:normAutofit/>
          </a:bodyPr>
          <a:lstStyle/>
          <a:p>
            <a:pPr>
              <a:defRPr>
                <a:latin typeface="Arial Black"/>
              </a:defRPr>
            </a:pPr>
            <a:r>
              <a:rPr lang="es-US" noProof="0"/>
              <a:t>Costos de la Parte A (seguro de hospital) </a:t>
            </a:r>
            <a:br>
              <a:rPr lang="es-US" noProof="0"/>
            </a:br>
            <a:r>
              <a:rPr lang="es-US" noProof="0"/>
              <a:t>en 2026 (continuación)</a:t>
            </a:r>
          </a:p>
        </p:txBody>
      </p:sp>
      <p:graphicFrame>
        <p:nvGraphicFramePr>
          <p:cNvPr id="6" name="Table 5" descr="What you pay in Original Medicare table (continued)">
            <a:extLst>
              <a:ext uri="{FF2B5EF4-FFF2-40B4-BE49-F238E27FC236}">
                <a16:creationId xmlns:a16="http://schemas.microsoft.com/office/drawing/2014/main" id="{7A6997CE-5625-6DC3-3656-704096A53ECB}"/>
              </a:ext>
            </a:extLst>
          </p:cNvPr>
          <p:cNvGraphicFramePr>
            <a:graphicFrameLocks noGrp="1"/>
          </p:cNvGraphicFramePr>
          <p:nvPr>
            <p:extLst>
              <p:ext uri="{D42A27DB-BD31-4B8C-83A1-F6EECF244321}">
                <p14:modId xmlns:p14="http://schemas.microsoft.com/office/powerpoint/2010/main" val="1330787912"/>
              </p:ext>
            </p:extLst>
          </p:nvPr>
        </p:nvGraphicFramePr>
        <p:xfrm>
          <a:off x="440151" y="1097830"/>
          <a:ext cx="11311698" cy="4937345"/>
        </p:xfrm>
        <a:graphic>
          <a:graphicData uri="http://schemas.openxmlformats.org/drawingml/2006/table">
            <a:tbl>
              <a:tblPr firstRow="1" bandRow="1">
                <a:tableStyleId>{3B4B98B0-60AC-42C2-AFA5-B58CD77FA1E5}</a:tableStyleId>
              </a:tblPr>
              <a:tblGrid>
                <a:gridCol w="1847657">
                  <a:extLst>
                    <a:ext uri="{9D8B030D-6E8A-4147-A177-3AD203B41FA5}">
                      <a16:colId xmlns:a16="http://schemas.microsoft.com/office/drawing/2014/main" val="2709976093"/>
                    </a:ext>
                  </a:extLst>
                </a:gridCol>
                <a:gridCol w="9464041">
                  <a:extLst>
                    <a:ext uri="{9D8B030D-6E8A-4147-A177-3AD203B41FA5}">
                      <a16:colId xmlns:a16="http://schemas.microsoft.com/office/drawing/2014/main" val="1580185984"/>
                    </a:ext>
                  </a:extLst>
                </a:gridCol>
              </a:tblGrid>
              <a:tr h="93640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defRPr sz="1400" b="1">
                          <a:solidFill>
                            <a:srgbClr val="00529B"/>
                          </a:solidFill>
                          <a:latin typeface="Arial" panose="020B0604020202020204" pitchFamily="34" charset="0"/>
                          <a:cs typeface="Arial" panose="020B0604020202020204" pitchFamily="34" charset="0"/>
                        </a:defRPr>
                      </a:pPr>
                      <a:r>
                        <a:rPr lang="es-US" noProof="0" dirty="0"/>
                        <a:t>Estancia en un centro con enfermería especializada (SNF)</a:t>
                      </a:r>
                    </a:p>
                  </a:txBody>
                  <a:tcPr marL="68580" marR="68580" marT="34288" marB="34288"/>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defRPr sz="1400">
                          <a:solidFill>
                            <a:srgbClr val="00529B"/>
                          </a:solidFill>
                          <a:latin typeface="Arial" panose="020B0604020202020204" pitchFamily="34" charset="0"/>
                          <a:cs typeface="Arial" panose="020B0604020202020204" pitchFamily="34" charset="0"/>
                        </a:defRPr>
                      </a:pPr>
                      <a:r>
                        <a:rPr lang="es-US" sz="1400" noProof="0"/>
                        <a:t>Días 1–20: $0 por cada período de beneficios.</a:t>
                      </a:r>
                    </a:p>
                    <a:p>
                      <a:pPr marL="228600" indent="-228600">
                        <a:spcBef>
                          <a:spcPts val="0"/>
                        </a:spcBef>
                        <a:spcAft>
                          <a:spcPts val="600"/>
                        </a:spcAft>
                        <a:buFont typeface="Wingdings" pitchFamily="2" charset="2"/>
                        <a:buChar char="§"/>
                        <a:defRPr sz="1400">
                          <a:solidFill>
                            <a:srgbClr val="00529B"/>
                          </a:solidFill>
                          <a:latin typeface="Arial" panose="020B0604020202020204" pitchFamily="34" charset="0"/>
                          <a:cs typeface="Arial" panose="020B0604020202020204" pitchFamily="34" charset="0"/>
                        </a:defRPr>
                      </a:pPr>
                      <a:r>
                        <a:rPr lang="es-US" sz="1400" noProof="0"/>
                        <a:t>Días 21–100: copago de $217 por cada día.</a:t>
                      </a:r>
                    </a:p>
                    <a:p>
                      <a:pPr marL="228600" indent="-228600">
                        <a:spcBef>
                          <a:spcPts val="0"/>
                        </a:spcBef>
                        <a:spcAft>
                          <a:spcPts val="600"/>
                        </a:spcAft>
                        <a:buFont typeface="Wingdings" pitchFamily="2" charset="2"/>
                        <a:buChar char="§"/>
                        <a:defRPr sz="1400">
                          <a:solidFill>
                            <a:srgbClr val="00529B"/>
                          </a:solidFill>
                          <a:latin typeface="Arial" panose="020B0604020202020204" pitchFamily="34" charset="0"/>
                          <a:cs typeface="Arial" panose="020B0604020202020204" pitchFamily="34" charset="0"/>
                        </a:defRPr>
                      </a:pPr>
                      <a:r>
                        <a:rPr lang="es-US" sz="1400" noProof="0"/>
                        <a:t>Días 101 y posteriores: Usted paga todos los costos.</a:t>
                      </a:r>
                    </a:p>
                  </a:txBody>
                  <a:tcPr marL="68580" marR="68580" marT="34288" marB="34288"/>
                </a:tc>
                <a:extLst>
                  <a:ext uri="{0D108BD9-81ED-4DB2-BD59-A6C34878D82A}">
                    <a16:rowId xmlns:a16="http://schemas.microsoft.com/office/drawing/2014/main" val="2542352796"/>
                  </a:ext>
                </a:extLst>
              </a:tr>
              <a:tr h="71611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defRPr sz="1400" b="1">
                          <a:solidFill>
                            <a:srgbClr val="00529B"/>
                          </a:solidFill>
                          <a:latin typeface="Arial" panose="020B0604020202020204" pitchFamily="34" charset="0"/>
                          <a:cs typeface="Arial" panose="020B0604020202020204" pitchFamily="34" charset="0"/>
                        </a:defRPr>
                      </a:pPr>
                      <a:r>
                        <a:rPr lang="es-US" noProof="0" dirty="0"/>
                        <a:t>Servicios de salud en el hogar</a:t>
                      </a:r>
                      <a:endParaRPr lang="es-US" sz="1400" b="1" kern="1200" noProof="0" dirty="0">
                        <a:solidFill>
                          <a:srgbClr val="00529B"/>
                        </a:solidFill>
                        <a:latin typeface="Arial" panose="020B0604020202020204" pitchFamily="34" charset="0"/>
                        <a:ea typeface="+mn-ea"/>
                        <a:cs typeface="Arial" panose="020B0604020202020204" pitchFamily="34" charset="0"/>
                      </a:endParaRPr>
                    </a:p>
                  </a:txBody>
                  <a:tcPr marL="68580" marR="68580" marT="34288" marB="34288">
                    <a:lnB w="12700" cap="flat" cmpd="sng" algn="ctr">
                      <a:solidFill>
                        <a:schemeClr val="accent1"/>
                      </a:solidFill>
                      <a:prstDash val="solid"/>
                      <a:round/>
                      <a:headEnd type="none" w="med" len="med"/>
                      <a:tailEnd type="none" w="med" len="med"/>
                    </a:lnB>
                    <a:solidFill>
                      <a:srgbClr val="00529B">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itchFamily="2" charset="2"/>
                        <a:buChar char="§"/>
                        <a:tabLst>
                          <a:tab pos="288925" algn="l"/>
                        </a:tabLst>
                        <a:defRPr sz="1400">
                          <a:solidFill>
                            <a:srgbClr val="00529B"/>
                          </a:solidFill>
                          <a:latin typeface="Arial" panose="020B0604020202020204" pitchFamily="34" charset="0"/>
                          <a:cs typeface="Arial" panose="020B0604020202020204" pitchFamily="34" charset="0"/>
                        </a:defRPr>
                      </a:pPr>
                      <a:r>
                        <a:rPr lang="es-US" sz="1300" noProof="0" dirty="0"/>
                        <a:t>$0 por servicios de salud en el hogar.</a:t>
                      </a:r>
                    </a:p>
                    <a:p>
                      <a:pPr marL="228600" indent="-228600">
                        <a:spcBef>
                          <a:spcPts val="0"/>
                        </a:spcBef>
                        <a:spcAft>
                          <a:spcPts val="600"/>
                        </a:spcAft>
                        <a:buFont typeface="Wingdings" pitchFamily="2" charset="2"/>
                        <a:buChar char="§"/>
                        <a:tabLst>
                          <a:tab pos="288925" algn="l"/>
                        </a:tabLst>
                        <a:defRPr sz="1400">
                          <a:solidFill>
                            <a:srgbClr val="00529B"/>
                          </a:solidFill>
                          <a:latin typeface="Arial" panose="020B0604020202020204" pitchFamily="34" charset="0"/>
                          <a:cs typeface="Arial" panose="020B0604020202020204" pitchFamily="34" charset="0"/>
                        </a:defRPr>
                      </a:pPr>
                      <a:r>
                        <a:rPr lang="es-US" sz="1300" noProof="0" dirty="0"/>
                        <a:t>20% de la cantidad aprobada por Medicare para equipos médicos duraderos (DME), como sillas de ruedas, andadores, camas de hospital y otros equipos.</a:t>
                      </a:r>
                    </a:p>
                  </a:txBody>
                  <a:tcPr marL="68580" marR="68580" marT="34288" marB="34288">
                    <a:lnB w="12700" cap="flat" cmpd="sng" algn="ctr">
                      <a:solidFill>
                        <a:schemeClr val="accent1"/>
                      </a:solidFill>
                      <a:prstDash val="solid"/>
                      <a:round/>
                      <a:headEnd type="none" w="med" len="med"/>
                      <a:tailEnd type="none" w="med" len="med"/>
                    </a:lnB>
                    <a:solidFill>
                      <a:srgbClr val="00529B">
                        <a:alpha val="20000"/>
                      </a:srgbClr>
                    </a:solidFill>
                  </a:tcPr>
                </a:tc>
                <a:extLst>
                  <a:ext uri="{0D108BD9-81ED-4DB2-BD59-A6C34878D82A}">
                    <a16:rowId xmlns:a16="http://schemas.microsoft.com/office/drawing/2014/main" val="830274200"/>
                  </a:ext>
                </a:extLst>
              </a:tr>
              <a:tr h="2033648">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defRPr sz="1400" b="1">
                          <a:solidFill>
                            <a:srgbClr val="00529B"/>
                          </a:solidFill>
                          <a:latin typeface="Arial" panose="020B0604020202020204" pitchFamily="34" charset="0"/>
                          <a:cs typeface="Arial" panose="020B0604020202020204" pitchFamily="34" charset="0"/>
                        </a:defRPr>
                      </a:pPr>
                      <a:r>
                        <a:rPr lang="es-US" noProof="0"/>
                        <a:t>Cuidados paliativos</a:t>
                      </a:r>
                      <a:endParaRPr lang="es-US" sz="1400" b="1" kern="1200" noProof="0">
                        <a:solidFill>
                          <a:srgbClr val="00529B"/>
                        </a:solidFill>
                        <a:latin typeface="Arial" panose="020B0604020202020204" pitchFamily="34" charset="0"/>
                        <a:ea typeface="+mn-ea"/>
                        <a:cs typeface="Arial" panose="020B0604020202020204" pitchFamily="34" charset="0"/>
                      </a:endParaRPr>
                    </a:p>
                  </a:txBody>
                  <a:tcPr marL="68580" marR="68580" marT="34288" marB="34288">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sz="1400">
                          <a:solidFill>
                            <a:srgbClr val="00529B"/>
                          </a:solidFill>
                          <a:latin typeface="Arial" panose="020B0604020202020204" pitchFamily="34" charset="0"/>
                          <a:cs typeface="Arial" panose="020B0604020202020204" pitchFamily="34" charset="0"/>
                        </a:defRPr>
                      </a:pPr>
                      <a:r>
                        <a:rPr lang="es-US" sz="1300" noProof="0" dirty="0"/>
                        <a:t>$0 por servicios de cuidados paliativos.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sz="1400">
                          <a:solidFill>
                            <a:srgbClr val="00529B"/>
                          </a:solidFill>
                          <a:latin typeface="Arial" panose="020B0604020202020204" pitchFamily="34" charset="0"/>
                          <a:cs typeface="Arial" panose="020B0604020202020204" pitchFamily="34" charset="0"/>
                        </a:defRPr>
                      </a:pPr>
                      <a:r>
                        <a:rPr lang="es-US" sz="1300" noProof="0" dirty="0"/>
                        <a:t>Es posible que tenga que pagar un copago de no más de $5 por cada medicamento recetado y otros productos similares para el alivio del dolor y el control de los síntomas mientras esté en su casa. En el raro caso de que su medicamento no esté cubierto por el beneficio de cuidados paliativos, su proveedor de cuidados paliativos debe comunicarse con su plan de medicamentos de Medicare para averiguar si está cubierto bajo la cobertura de medicamentos de Medicare (Parte D). </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sz="1400">
                          <a:solidFill>
                            <a:srgbClr val="00529B"/>
                          </a:solidFill>
                          <a:latin typeface="Arial" panose="020B0604020202020204" pitchFamily="34" charset="0"/>
                          <a:cs typeface="Arial" panose="020B0604020202020204" pitchFamily="34" charset="0"/>
                        </a:defRPr>
                      </a:pPr>
                      <a:r>
                        <a:rPr lang="es-US" sz="1300" noProof="0" dirty="0"/>
                        <a:t>Es posible que tenga que pagar el 5% del importe aprobado por Medicare por la atención de relevo para pacientes hospitalizados.</a:t>
                      </a:r>
                    </a:p>
                    <a:p>
                      <a:pPr marL="225425" marR="0" lvl="0" indent="-225425" algn="l" defTabSz="514338" rtl="0" eaLnBrk="1" fontAlgn="auto" latinLnBrk="0" hangingPunct="1">
                        <a:lnSpc>
                          <a:spcPct val="100000"/>
                        </a:lnSpc>
                        <a:spcBef>
                          <a:spcPts val="0"/>
                        </a:spcBef>
                        <a:spcAft>
                          <a:spcPts val="600"/>
                        </a:spcAft>
                        <a:buClrTx/>
                        <a:buSzTx/>
                        <a:buFont typeface="Wingdings" panose="05000000000000000000" pitchFamily="2" charset="2"/>
                        <a:buChar char="§"/>
                        <a:tabLst/>
                        <a:defRPr sz="1400">
                          <a:solidFill>
                            <a:srgbClr val="00529B"/>
                          </a:solidFill>
                          <a:latin typeface="Arial" panose="020B0604020202020204" pitchFamily="34" charset="0"/>
                          <a:cs typeface="Arial" panose="020B0604020202020204" pitchFamily="34" charset="0"/>
                        </a:defRPr>
                      </a:pPr>
                      <a:r>
                        <a:rPr lang="es-US" sz="1300" noProof="0" dirty="0"/>
                        <a:t>Medicare no pagará el alojamiento y la manutención de su atención en un centro, a menos que el equipo médico de cuidados paliativos decida que necesita atención hospitalaria a corto plazo para controlar el dolor y otros síntomas. Este cuidado debe prestarse en un centro aprobado por Medicare, como un centro de cuidados paliativos, un hospital o un centro con enfermería especializada que tenga contrato con los cuidados paliativos.</a:t>
                      </a:r>
                    </a:p>
                  </a:txBody>
                  <a:tcPr marL="68580" marR="68580" marT="34288" marB="34288">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32046859"/>
                  </a:ext>
                </a:extLst>
              </a:tr>
              <a:tr h="7853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spcBef>
                          <a:spcPts val="0"/>
                        </a:spcBef>
                        <a:spcAft>
                          <a:spcPts val="1200"/>
                        </a:spcAft>
                        <a:defRPr sz="1400" b="1">
                          <a:solidFill>
                            <a:srgbClr val="00529B"/>
                          </a:solidFill>
                          <a:latin typeface="Arial" panose="020B0604020202020204" pitchFamily="34" charset="0"/>
                          <a:cs typeface="Arial" panose="020B0604020202020204" pitchFamily="34" charset="0"/>
                        </a:defRPr>
                      </a:pPr>
                      <a:r>
                        <a:rPr lang="es-US" noProof="0"/>
                        <a:t>Sangre</a:t>
                      </a:r>
                      <a:endParaRPr lang="es-US" sz="1400" b="1" kern="1200" noProof="0">
                        <a:solidFill>
                          <a:srgbClr val="00529B"/>
                        </a:solidFill>
                        <a:latin typeface="Arial" panose="020B0604020202020204" pitchFamily="34" charset="0"/>
                        <a:ea typeface="+mn-ea"/>
                        <a:cs typeface="Arial" panose="020B0604020202020204" pitchFamily="34" charset="0"/>
                      </a:endParaRPr>
                    </a:p>
                  </a:txBody>
                  <a:tcPr marL="68580" marR="68580" marT="34288" marB="34288">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indent="-228600">
                        <a:spcBef>
                          <a:spcPts val="0"/>
                        </a:spcBef>
                        <a:spcAft>
                          <a:spcPts val="600"/>
                        </a:spcAft>
                        <a:buFont typeface="Wingdings" panose="05000000000000000000" pitchFamily="2" charset="2"/>
                        <a:buChar char="§"/>
                        <a:defRPr sz="1400">
                          <a:solidFill>
                            <a:srgbClr val="00529B"/>
                          </a:solidFill>
                          <a:latin typeface="Arial" panose="020B0604020202020204" pitchFamily="34" charset="0"/>
                          <a:cs typeface="Arial" panose="020B0604020202020204" pitchFamily="34" charset="0"/>
                        </a:defRPr>
                      </a:pPr>
                      <a:r>
                        <a:rPr lang="es-US" sz="1300" noProof="0" dirty="0"/>
                        <a:t>Si el hospital la obtiene de un banco de sangre sin costo, a usted no se le cobra.</a:t>
                      </a:r>
                    </a:p>
                    <a:p>
                      <a:pPr marL="228600" indent="-228600">
                        <a:spcBef>
                          <a:spcPts val="0"/>
                        </a:spcBef>
                        <a:spcAft>
                          <a:spcPts val="600"/>
                        </a:spcAft>
                        <a:buFont typeface="Wingdings" panose="05000000000000000000" pitchFamily="2" charset="2"/>
                        <a:buChar char="§"/>
                        <a:defRPr sz="1400">
                          <a:solidFill>
                            <a:srgbClr val="00529B"/>
                          </a:solidFill>
                          <a:latin typeface="Arial" panose="020B0604020202020204" pitchFamily="34" charset="0"/>
                          <a:cs typeface="Arial" panose="020B0604020202020204" pitchFamily="34" charset="0"/>
                        </a:defRPr>
                      </a:pPr>
                      <a:r>
                        <a:rPr lang="es-US" sz="1300" noProof="0" dirty="0"/>
                        <a:t>Si el hospital tiene que comprar sangre para usted, usted debe pagar los costos del hospital por las primeras 3 unidades de sangre que reciba en un año calendario o hacer que la sangre sea donada por usted o por otra persona.</a:t>
                      </a:r>
                    </a:p>
                  </a:txBody>
                  <a:tcPr marL="68580" marR="68580" marT="34288" marB="34288">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287757664"/>
                  </a:ext>
                </a:extLst>
              </a:tr>
            </a:tbl>
          </a:graphicData>
        </a:graphic>
      </p:graphicFrame>
      <p:sp>
        <p:nvSpPr>
          <p:cNvPr id="5" name="Slide Number Placeholder 4">
            <a:extLst>
              <a:ext uri="{FF2B5EF4-FFF2-40B4-BE49-F238E27FC236}">
                <a16:creationId xmlns:a16="http://schemas.microsoft.com/office/drawing/2014/main" id="{BE04A310-EE8D-22CF-98C6-7CBAEDBFF27A}"/>
              </a:ext>
            </a:extLst>
          </p:cNvPr>
          <p:cNvSpPr>
            <a:spLocks noGrp="1"/>
          </p:cNvSpPr>
          <p:nvPr>
            <p:ph type="sldNum" sz="quarter" idx="12"/>
          </p:nvPr>
        </p:nvSpPr>
        <p:spPr/>
        <p:txBody>
          <a:bodyPr/>
          <a:lstStyle/>
          <a:p>
            <a:fld id="{0B2D781D-8844-5940-92D1-06EF0A7F581E}" type="slidenum">
              <a:rPr lang="es-US" noProof="0" smtClean="0"/>
              <a:t>31</a:t>
            </a:fld>
            <a:endParaRPr lang="es-US" noProof="0"/>
          </a:p>
        </p:txBody>
      </p:sp>
    </p:spTree>
    <p:extLst>
      <p:ext uri="{BB962C8B-B14F-4D97-AF65-F5344CB8AC3E}">
        <p14:creationId xmlns:p14="http://schemas.microsoft.com/office/powerpoint/2010/main" val="649598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dirty="0"/>
              <a:t>Decisión: ¿Necesito inscribirme en la Parte A?</a:t>
            </a:r>
          </a:p>
        </p:txBody>
      </p:sp>
      <p:sp>
        <p:nvSpPr>
          <p:cNvPr id="10" name="Content Placeholder 9">
            <a:extLst>
              <a:ext uri="{FF2B5EF4-FFF2-40B4-BE49-F238E27FC236}">
                <a16:creationId xmlns:a16="http://schemas.microsoft.com/office/drawing/2014/main" id="{29EF2672-D74D-3402-B45B-DAEB7F7EB344}"/>
              </a:ext>
            </a:extLst>
          </p:cNvPr>
          <p:cNvSpPr>
            <a:spLocks noGrp="1"/>
          </p:cNvSpPr>
          <p:nvPr>
            <p:ph sz="quarter" idx="13"/>
          </p:nvPr>
        </p:nvSpPr>
        <p:spPr>
          <a:xfrm>
            <a:off x="39856" y="1031432"/>
            <a:ext cx="12152144" cy="640761"/>
          </a:xfrm>
        </p:spPr>
        <p:txBody>
          <a:bodyPr>
            <a:normAutofit/>
          </a:bodyPr>
          <a:lstStyle/>
          <a:p>
            <a:pPr marL="0" lvl="0" indent="0" algn="ctr" defTabSz="685800">
              <a:lnSpc>
                <a:spcPct val="110000"/>
              </a:lnSpc>
              <a:spcAft>
                <a:spcPts val="0"/>
              </a:spcAft>
              <a:buClrTx/>
              <a:buNone/>
              <a:defRPr sz="2800" b="1"/>
            </a:pPr>
            <a:r>
              <a:rPr lang="es-US" noProof="0"/>
              <a:t>Considere:</a:t>
            </a:r>
          </a:p>
        </p:txBody>
      </p:sp>
      <p:sp>
        <p:nvSpPr>
          <p:cNvPr id="14" name="Content Placeholder 13">
            <a:extLst>
              <a:ext uri="{FF2B5EF4-FFF2-40B4-BE49-F238E27FC236}">
                <a16:creationId xmlns:a16="http://schemas.microsoft.com/office/drawing/2014/main" id="{D07FC0E4-9FA9-F568-EB32-8F680F88B5F1}"/>
              </a:ext>
            </a:extLst>
          </p:cNvPr>
          <p:cNvSpPr>
            <a:spLocks noGrp="1"/>
          </p:cNvSpPr>
          <p:nvPr>
            <p:ph sz="quarter" idx="14"/>
          </p:nvPr>
        </p:nvSpPr>
        <p:spPr>
          <a:xfrm>
            <a:off x="1273564" y="1789481"/>
            <a:ext cx="3108960" cy="3383280"/>
          </a:xfrm>
          <a:prstGeom prst="roundRect">
            <a:avLst/>
          </a:prstGeom>
          <a:ln w="38100">
            <a:solidFill>
              <a:srgbClr val="FFC000"/>
            </a:solidFill>
          </a:ln>
        </p:spPr>
        <p:txBody>
          <a:bodyPr tIns="1645920"/>
          <a:lstStyle/>
          <a:p>
            <a:pPr marL="0" lvl="0" indent="0" algn="ctr">
              <a:spcAft>
                <a:spcPts val="0"/>
              </a:spcAft>
              <a:buClrTx/>
              <a:buNone/>
              <a:defRPr sz="1800"/>
            </a:pPr>
            <a:r>
              <a:rPr lang="es-US" noProof="0"/>
              <a:t>Es gratis para la mayoría de las personas</a:t>
            </a:r>
          </a:p>
        </p:txBody>
      </p:sp>
      <p:pic>
        <p:nvPicPr>
          <p:cNvPr id="12" name="Graphic 11">
            <a:extLst>
              <a:ext uri="{FF2B5EF4-FFF2-40B4-BE49-F238E27FC236}">
                <a16:creationId xmlns:a16="http://schemas.microsoft.com/office/drawing/2014/main" id="{2476E8A0-F4F4-4DE8-BE15-B2F44CC8891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868925" y="1785256"/>
            <a:ext cx="1918238" cy="1918238"/>
          </a:xfrm>
          <a:prstGeom prst="rect">
            <a:avLst/>
          </a:prstGeom>
        </p:spPr>
      </p:pic>
      <p:sp>
        <p:nvSpPr>
          <p:cNvPr id="16" name="Content Placeholder 15">
            <a:extLst>
              <a:ext uri="{FF2B5EF4-FFF2-40B4-BE49-F238E27FC236}">
                <a16:creationId xmlns:a16="http://schemas.microsoft.com/office/drawing/2014/main" id="{900B4C98-45AA-0C31-6BA2-5E7EF609F6EF}"/>
              </a:ext>
            </a:extLst>
          </p:cNvPr>
          <p:cNvSpPr>
            <a:spLocks noGrp="1"/>
          </p:cNvSpPr>
          <p:nvPr>
            <p:ph sz="quarter" idx="15"/>
          </p:nvPr>
        </p:nvSpPr>
        <p:spPr>
          <a:xfrm>
            <a:off x="4634627" y="1795849"/>
            <a:ext cx="3108960" cy="3383280"/>
          </a:xfrm>
          <a:prstGeom prst="roundRect">
            <a:avLst/>
          </a:prstGeom>
          <a:ln w="38100">
            <a:solidFill>
              <a:srgbClr val="FFC000"/>
            </a:solidFill>
          </a:ln>
        </p:spPr>
        <p:txBody>
          <a:bodyPr tIns="1645920">
            <a:normAutofit fontScale="92500"/>
          </a:bodyPr>
          <a:lstStyle/>
          <a:p>
            <a:pPr marL="0" lvl="0" indent="0" algn="ctr">
              <a:spcAft>
                <a:spcPts val="0"/>
              </a:spcAft>
              <a:buClrTx/>
              <a:buNone/>
              <a:defRPr sz="1800"/>
            </a:pPr>
            <a:r>
              <a:rPr lang="es-US" noProof="0"/>
              <a:t>Puede pagarla si su historial laboral o el de su cónyuge no son suficientes (puede haber una </a:t>
            </a:r>
            <a:br>
              <a:rPr lang="es-US" sz="1800" noProof="0"/>
            </a:br>
            <a:r>
              <a:rPr lang="es-US" noProof="0"/>
              <a:t>multa si lo retrasa)</a:t>
            </a:r>
          </a:p>
        </p:txBody>
      </p:sp>
      <p:pic>
        <p:nvPicPr>
          <p:cNvPr id="23" name="Graphic 22">
            <a:extLst>
              <a:ext uri="{FF2B5EF4-FFF2-40B4-BE49-F238E27FC236}">
                <a16:creationId xmlns:a16="http://schemas.microsoft.com/office/drawing/2014/main" id="{E19C0FDF-07EE-4C6C-BE8C-F7FA01E3FCC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366979" y="1925876"/>
            <a:ext cx="1616523" cy="1616523"/>
          </a:xfrm>
          <a:prstGeom prst="rect">
            <a:avLst/>
          </a:prstGeom>
        </p:spPr>
      </p:pic>
      <p:sp>
        <p:nvSpPr>
          <p:cNvPr id="18" name="Content Placeholder 17">
            <a:extLst>
              <a:ext uri="{FF2B5EF4-FFF2-40B4-BE49-F238E27FC236}">
                <a16:creationId xmlns:a16="http://schemas.microsoft.com/office/drawing/2014/main" id="{B2D7758C-8F57-E055-630E-AB51616701CE}"/>
              </a:ext>
            </a:extLst>
          </p:cNvPr>
          <p:cNvSpPr>
            <a:spLocks noGrp="1"/>
          </p:cNvSpPr>
          <p:nvPr>
            <p:ph sz="quarter" idx="16"/>
          </p:nvPr>
        </p:nvSpPr>
        <p:spPr>
          <a:xfrm>
            <a:off x="7998096" y="1801610"/>
            <a:ext cx="3108960" cy="3383280"/>
          </a:xfrm>
          <a:prstGeom prst="roundRect">
            <a:avLst/>
          </a:prstGeom>
          <a:ln w="38100">
            <a:solidFill>
              <a:srgbClr val="FFC000"/>
            </a:solidFill>
          </a:ln>
        </p:spPr>
        <p:txBody>
          <a:bodyPr tIns="1645920">
            <a:noAutofit/>
          </a:bodyPr>
          <a:lstStyle/>
          <a:p>
            <a:pPr marL="0" lvl="0" indent="0" algn="ctr">
              <a:spcAft>
                <a:spcPts val="0"/>
              </a:spcAft>
              <a:buClrTx/>
              <a:buNone/>
              <a:defRPr sz="1800"/>
            </a:pPr>
            <a:r>
              <a:rPr lang="es-US" sz="1650" noProof="0"/>
              <a:t>Hable con su administrador de beneficios si usted (o su cónyuge) está trabajando activamente y está cubierto por un plan del empleador</a:t>
            </a:r>
          </a:p>
        </p:txBody>
      </p:sp>
      <p:pic>
        <p:nvPicPr>
          <p:cNvPr id="13" name="Graphic 12">
            <a:extLst>
              <a:ext uri="{FF2B5EF4-FFF2-40B4-BE49-F238E27FC236}">
                <a16:creationId xmlns:a16="http://schemas.microsoft.com/office/drawing/2014/main" id="{C1CECC27-0A4B-422F-BE3D-E9530386F90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739450" y="1921011"/>
            <a:ext cx="1626251" cy="1626251"/>
          </a:xfrm>
          <a:prstGeom prst="rect">
            <a:avLst/>
          </a:prstGeom>
        </p:spPr>
      </p:pic>
      <p:sp>
        <p:nvSpPr>
          <p:cNvPr id="24" name="Freeform: Shape 23">
            <a:extLst>
              <a:ext uri="{FF2B5EF4-FFF2-40B4-BE49-F238E27FC236}">
                <a16:creationId xmlns:a16="http://schemas.microsoft.com/office/drawing/2014/main" id="{2ACE748E-5401-400A-BF0A-EAE574256BFF}"/>
              </a:ext>
              <a:ext uri="{C183D7F6-B498-43B3-948B-1728B52AA6E4}">
                <adec:decorative xmlns:adec="http://schemas.microsoft.com/office/drawing/2017/decorative" val="1"/>
              </a:ext>
            </a:extLst>
          </p:cNvPr>
          <p:cNvSpPr>
            <a:spLocks noChangeAspect="1"/>
          </p:cNvSpPr>
          <p:nvPr/>
        </p:nvSpPr>
        <p:spPr>
          <a:xfrm>
            <a:off x="1156429" y="5403706"/>
            <a:ext cx="228600" cy="22860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0" name="Content Placeholder 19">
            <a:extLst>
              <a:ext uri="{FF2B5EF4-FFF2-40B4-BE49-F238E27FC236}">
                <a16:creationId xmlns:a16="http://schemas.microsoft.com/office/drawing/2014/main" id="{9D4C37AA-3A48-2FFA-7550-8AFD1CDF3303}"/>
              </a:ext>
            </a:extLst>
          </p:cNvPr>
          <p:cNvSpPr>
            <a:spLocks noGrp="1"/>
          </p:cNvSpPr>
          <p:nvPr>
            <p:ph sz="quarter" idx="17"/>
          </p:nvPr>
        </p:nvSpPr>
        <p:spPr>
          <a:xfrm>
            <a:off x="1371393" y="5373195"/>
            <a:ext cx="8625473" cy="643008"/>
          </a:xfrm>
        </p:spPr>
        <p:txBody>
          <a:bodyPr/>
          <a:lstStyle/>
          <a:p>
            <a:pPr marL="576263" lvl="0" indent="-566738" defTabSz="685800">
              <a:spcBef>
                <a:spcPts val="600"/>
              </a:spcBef>
              <a:spcAft>
                <a:spcPts val="0"/>
              </a:spcAft>
              <a:buClrTx/>
              <a:buNone/>
              <a:defRPr sz="1400"/>
            </a:pPr>
            <a:r>
              <a:rPr lang="es-US" b="1" noProof="0" dirty="0"/>
              <a:t>NOTA</a:t>
            </a:r>
            <a:r>
              <a:rPr lang="es-US" noProof="0" dirty="0"/>
              <a:t>:	Para evitar las multas de impuestos del Servicio de Impuestos Internos (IRS), deje de hacer contribuciones a su cuenta de ahorros para la salud (HSA) antes de que comience Medicare.</a:t>
            </a:r>
          </a:p>
        </p:txBody>
      </p:sp>
      <p:sp>
        <p:nvSpPr>
          <p:cNvPr id="9" name="Slide Number Placeholder 8">
            <a:extLst>
              <a:ext uri="{FF2B5EF4-FFF2-40B4-BE49-F238E27FC236}">
                <a16:creationId xmlns:a16="http://schemas.microsoft.com/office/drawing/2014/main" id="{43A6BCD8-946C-48C5-BB19-CBACF402BDBC}"/>
              </a:ext>
            </a:extLst>
          </p:cNvPr>
          <p:cNvSpPr>
            <a:spLocks noGrp="1"/>
          </p:cNvSpPr>
          <p:nvPr>
            <p:ph type="sldNum" sz="quarter" idx="12"/>
          </p:nvPr>
        </p:nvSpPr>
        <p:spPr/>
        <p:txBody>
          <a:bodyPr/>
          <a:lstStyle/>
          <a:p>
            <a:fld id="{48F63A3B-78C7-47BE-AE5E-E10140E04643}" type="slidenum">
              <a:rPr lang="es-US" noProof="0" smtClean="0"/>
              <a:t>32</a:t>
            </a:fld>
            <a:endParaRPr lang="es-US" noProof="0"/>
          </a:p>
        </p:txBody>
      </p:sp>
    </p:spTree>
    <p:custDataLst>
      <p:tags r:id="rId1"/>
    </p:custDataLst>
    <p:extLst>
      <p:ext uri="{BB962C8B-B14F-4D97-AF65-F5344CB8AC3E}">
        <p14:creationId xmlns:p14="http://schemas.microsoft.com/office/powerpoint/2010/main" val="10610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P spid="16" grpId="0" uiExpand="1" build="p" animBg="1"/>
      <p:bldP spid="18" grpId="0" uiExpand="1" build="p" animBg="1"/>
      <p:bldP spid="24" grpId="0" animBg="1"/>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5872BEE-4052-48FB-AB30-AB9F47C39A00}"/>
              </a:ext>
            </a:extLst>
          </p:cNvPr>
          <p:cNvSpPr>
            <a:spLocks noGrp="1"/>
          </p:cNvSpPr>
          <p:nvPr>
            <p:ph type="title"/>
          </p:nvPr>
        </p:nvSpPr>
        <p:spPr/>
        <p:txBody>
          <a:bodyPr/>
          <a:lstStyle/>
          <a:p>
            <a:r>
              <a:rPr lang="es-US" noProof="0"/>
              <a:t>La Parte B de Medicare (seguro médico) cubre</a:t>
            </a:r>
          </a:p>
        </p:txBody>
      </p:sp>
      <p:sp>
        <p:nvSpPr>
          <p:cNvPr id="9" name="Text Placeholder 6">
            <a:extLst>
              <a:ext uri="{FF2B5EF4-FFF2-40B4-BE49-F238E27FC236}">
                <a16:creationId xmlns:a16="http://schemas.microsoft.com/office/drawing/2014/main" id="{2F507A93-34E3-4A9D-99D2-E55418FD2F3D}"/>
              </a:ext>
            </a:extLst>
          </p:cNvPr>
          <p:cNvSpPr>
            <a:spLocks noGrp="1"/>
          </p:cNvSpPr>
          <p:nvPr>
            <p:ph sz="quarter" idx="13"/>
          </p:nvPr>
        </p:nvSpPr>
        <p:spPr>
          <a:xfrm>
            <a:off x="1281705" y="1169138"/>
            <a:ext cx="7422282" cy="3968252"/>
          </a:xfrm>
        </p:spPr>
        <p:txBody>
          <a:bodyPr>
            <a:noAutofit/>
          </a:bodyPr>
          <a:lstStyle/>
          <a:p>
            <a:pPr marL="274320" indent="-274320">
              <a:spcBef>
                <a:spcPts val="0"/>
              </a:spcBef>
              <a:spcAft>
                <a:spcPts val="600"/>
              </a:spcAft>
              <a:defRPr sz="1800">
                <a:solidFill>
                  <a:srgbClr val="00529B"/>
                </a:solidFill>
              </a:defRPr>
            </a:pPr>
            <a:r>
              <a:rPr lang="es-US" sz="1900" noProof="0" dirty="0"/>
              <a:t>Servicios de los médicos</a:t>
            </a:r>
          </a:p>
          <a:p>
            <a:pPr marL="274320" indent="-274320">
              <a:spcBef>
                <a:spcPts val="0"/>
              </a:spcBef>
              <a:spcAft>
                <a:spcPts val="600"/>
              </a:spcAft>
              <a:defRPr sz="1800">
                <a:solidFill>
                  <a:srgbClr val="00529B"/>
                </a:solidFill>
              </a:defRPr>
            </a:pPr>
            <a:r>
              <a:rPr lang="es-US" sz="1900" noProof="0" dirty="0"/>
              <a:t>Servicios y suministros médicos y quirúrgicos ambulatorios</a:t>
            </a:r>
          </a:p>
          <a:p>
            <a:pPr marL="274320" indent="-274320">
              <a:spcBef>
                <a:spcPts val="0"/>
              </a:spcBef>
              <a:spcAft>
                <a:spcPts val="600"/>
              </a:spcAft>
              <a:defRPr sz="1800">
                <a:solidFill>
                  <a:srgbClr val="00529B"/>
                </a:solidFill>
              </a:defRPr>
            </a:pPr>
            <a:r>
              <a:rPr lang="es-US" sz="1900" noProof="0" dirty="0"/>
              <a:t>Análisis clínicos de laboratorio</a:t>
            </a:r>
          </a:p>
          <a:p>
            <a:pPr marL="274320" indent="-274320">
              <a:spcBef>
                <a:spcPts val="0"/>
              </a:spcBef>
              <a:spcAft>
                <a:spcPts val="600"/>
              </a:spcAft>
              <a:defRPr sz="1800">
                <a:solidFill>
                  <a:srgbClr val="00529B"/>
                </a:solidFill>
              </a:defRPr>
            </a:pPr>
            <a:r>
              <a:rPr lang="es-US" sz="1900" noProof="0" dirty="0"/>
              <a:t>Equipos médicos duraderos (DME) (como andadores y sillas </a:t>
            </a:r>
            <a:br>
              <a:rPr lang="es-US" sz="1900" noProof="0" dirty="0"/>
            </a:br>
            <a:r>
              <a:rPr lang="es-US" sz="1900" noProof="0" dirty="0"/>
              <a:t>de ruedas)</a:t>
            </a:r>
          </a:p>
          <a:p>
            <a:pPr marL="274320" indent="-274320">
              <a:spcBef>
                <a:spcPts val="0"/>
              </a:spcBef>
              <a:spcAft>
                <a:spcPts val="600"/>
              </a:spcAft>
              <a:defRPr sz="1800">
                <a:solidFill>
                  <a:srgbClr val="00529B"/>
                </a:solidFill>
              </a:defRPr>
            </a:pPr>
            <a:r>
              <a:rPr lang="es-US" sz="1900" noProof="0" dirty="0"/>
              <a:t>Equipos y suministros para pruebas de diabetes</a:t>
            </a:r>
          </a:p>
          <a:p>
            <a:pPr marL="274320" indent="-274320">
              <a:spcBef>
                <a:spcPts val="0"/>
              </a:spcBef>
              <a:spcAft>
                <a:spcPts val="600"/>
              </a:spcAft>
              <a:defRPr sz="1800">
                <a:solidFill>
                  <a:srgbClr val="00529B"/>
                </a:solidFill>
              </a:defRPr>
            </a:pPr>
            <a:r>
              <a:rPr lang="es-US" sz="1900" noProof="0" dirty="0"/>
              <a:t>Servicios preventivos (como las vacunas contra la gripe y una visita anual de bienestar)</a:t>
            </a:r>
          </a:p>
          <a:p>
            <a:pPr marL="274320" indent="-274320">
              <a:spcBef>
                <a:spcPts val="0"/>
              </a:spcBef>
              <a:spcAft>
                <a:spcPts val="600"/>
              </a:spcAft>
              <a:defRPr sz="1800">
                <a:solidFill>
                  <a:srgbClr val="00529B"/>
                </a:solidFill>
              </a:defRPr>
            </a:pPr>
            <a:r>
              <a:rPr lang="es-US" sz="1900" noProof="0" dirty="0"/>
              <a:t>Servicios de salud en el hogar</a:t>
            </a:r>
          </a:p>
          <a:p>
            <a:pPr marL="274320" indent="-274320">
              <a:spcBef>
                <a:spcPts val="0"/>
              </a:spcBef>
              <a:spcAft>
                <a:spcPts val="600"/>
              </a:spcAft>
              <a:defRPr sz="1800">
                <a:solidFill>
                  <a:srgbClr val="00529B"/>
                </a:solidFill>
              </a:defRPr>
            </a:pPr>
            <a:r>
              <a:rPr lang="es-US" sz="1900" noProof="0" dirty="0"/>
              <a:t>Fisioterapia y terapia ocupacional ambulatoria médicamente necesaria, y servicios de patología del habla y del lenguaje</a:t>
            </a:r>
          </a:p>
          <a:p>
            <a:pPr marL="274320" indent="-274320">
              <a:spcBef>
                <a:spcPts val="0"/>
              </a:spcBef>
              <a:spcAft>
                <a:spcPts val="600"/>
              </a:spcAft>
              <a:defRPr sz="1800">
                <a:solidFill>
                  <a:srgbClr val="00529B"/>
                </a:solidFill>
              </a:defRPr>
            </a:pPr>
            <a:r>
              <a:rPr lang="es-US" sz="1900" noProof="0" dirty="0"/>
              <a:t>Servicios de atención de salud mental ambulatoria</a:t>
            </a:r>
          </a:p>
          <a:p>
            <a:pPr marL="274320" indent="-274320">
              <a:spcBef>
                <a:spcPts val="0"/>
              </a:spcBef>
              <a:spcAft>
                <a:spcPts val="600"/>
              </a:spcAft>
              <a:defRPr sz="1800">
                <a:solidFill>
                  <a:srgbClr val="00529B"/>
                </a:solidFill>
              </a:defRPr>
            </a:pPr>
            <a:r>
              <a:rPr lang="es-US" sz="1900" noProof="0" dirty="0"/>
              <a:t>Número limitado de medicamentos recetados para pacientes ambulatorios bajo ciertas condiciones</a:t>
            </a:r>
          </a:p>
        </p:txBody>
      </p:sp>
      <p:grpSp>
        <p:nvGrpSpPr>
          <p:cNvPr id="6" name="Group 5" descr="Part B icon">
            <a:extLst>
              <a:ext uri="{FF2B5EF4-FFF2-40B4-BE49-F238E27FC236}">
                <a16:creationId xmlns:a16="http://schemas.microsoft.com/office/drawing/2014/main" id="{5E2A29C5-13DD-4A64-BCF7-825267463DDC}"/>
              </a:ext>
            </a:extLst>
          </p:cNvPr>
          <p:cNvGrpSpPr/>
          <p:nvPr/>
        </p:nvGrpSpPr>
        <p:grpSpPr>
          <a:xfrm>
            <a:off x="8609512" y="1789621"/>
            <a:ext cx="2756797" cy="3255063"/>
            <a:chOff x="8465947" y="1811708"/>
            <a:chExt cx="2756797" cy="3255063"/>
          </a:xfrm>
        </p:grpSpPr>
        <p:pic>
          <p:nvPicPr>
            <p:cNvPr id="3" name="Picture 2">
              <a:extLst>
                <a:ext uri="{FF2B5EF4-FFF2-40B4-BE49-F238E27FC236}">
                  <a16:creationId xmlns:a16="http://schemas.microsoft.com/office/drawing/2014/main" id="{CCECD6A3-90CF-4527-9042-42DA4D9E05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5947" y="1811708"/>
              <a:ext cx="2604950" cy="2346669"/>
            </a:xfrm>
            <a:prstGeom prst="rect">
              <a:avLst/>
            </a:prstGeom>
          </p:spPr>
        </p:pic>
        <p:sp>
          <p:nvSpPr>
            <p:cNvPr id="10" name="TextBox 9">
              <a:extLst>
                <a:ext uri="{FF2B5EF4-FFF2-40B4-BE49-F238E27FC236}">
                  <a16:creationId xmlns:a16="http://schemas.microsoft.com/office/drawing/2014/main" id="{0E219625-175B-4B32-BEC2-C6672B3768D0}"/>
                </a:ext>
              </a:extLst>
            </p:cNvPr>
            <p:cNvSpPr txBox="1"/>
            <p:nvPr/>
          </p:nvSpPr>
          <p:spPr>
            <a:xfrm>
              <a:off x="8987735" y="4420440"/>
              <a:ext cx="2235009" cy="646331"/>
            </a:xfrm>
            <a:prstGeom prst="rect">
              <a:avLst/>
            </a:prstGeom>
            <a:noFill/>
          </p:spPr>
          <p:txBody>
            <a:bodyPr wrap="square">
              <a:spAutoFit/>
            </a:bodyPr>
            <a:lstStyle/>
            <a:p>
              <a:pPr algn="ctr">
                <a:defRPr b="1">
                  <a:solidFill>
                    <a:schemeClr val="bg2">
                      <a:lumMod val="50000"/>
                    </a:schemeClr>
                  </a:solidFill>
                  <a:latin typeface="Arial" panose="020B0604020202020204" pitchFamily="34" charset="0"/>
                  <a:cs typeface="Arial" panose="020B0604020202020204" pitchFamily="34" charset="0"/>
                </a:defRPr>
              </a:pPr>
              <a:r>
                <a:rPr lang="es-US" noProof="0"/>
                <a:t>Parte B</a:t>
              </a:r>
            </a:p>
            <a:p>
              <a:pPr algn="ctr">
                <a:defRPr>
                  <a:solidFill>
                    <a:schemeClr val="bg2">
                      <a:lumMod val="50000"/>
                    </a:schemeClr>
                  </a:solidFill>
                  <a:latin typeface="Arial" panose="020B0604020202020204" pitchFamily="34" charset="0"/>
                  <a:cs typeface="Arial" panose="020B0604020202020204" pitchFamily="34" charset="0"/>
                </a:defRPr>
              </a:pPr>
              <a:r>
                <a:rPr lang="es-US" noProof="0"/>
                <a:t>Seguro médico</a:t>
              </a:r>
            </a:p>
          </p:txBody>
        </p:sp>
      </p:grpSp>
      <p:sp>
        <p:nvSpPr>
          <p:cNvPr id="2" name="Slide Number Placeholder 1">
            <a:extLst>
              <a:ext uri="{FF2B5EF4-FFF2-40B4-BE49-F238E27FC236}">
                <a16:creationId xmlns:a16="http://schemas.microsoft.com/office/drawing/2014/main" id="{4577C446-09BF-4E49-9A7A-6765CD7036C1}"/>
              </a:ext>
            </a:extLst>
          </p:cNvPr>
          <p:cNvSpPr>
            <a:spLocks noGrp="1"/>
          </p:cNvSpPr>
          <p:nvPr>
            <p:ph type="sldNum" sz="quarter" idx="12"/>
          </p:nvPr>
        </p:nvSpPr>
        <p:spPr/>
        <p:txBody>
          <a:bodyPr/>
          <a:lstStyle/>
          <a:p>
            <a:fld id="{0B2D781D-8844-5940-92D1-06EF0A7F581E}" type="slidenum">
              <a:rPr lang="es-US" noProof="0" smtClean="0"/>
              <a:t>33</a:t>
            </a:fld>
            <a:endParaRPr lang="es-US" noProof="0"/>
          </a:p>
        </p:txBody>
      </p:sp>
    </p:spTree>
    <p:custDataLst>
      <p:tags r:id="rId1"/>
    </p:custDataLst>
    <p:extLst>
      <p:ext uri="{BB962C8B-B14F-4D97-AF65-F5344CB8AC3E}">
        <p14:creationId xmlns:p14="http://schemas.microsoft.com/office/powerpoint/2010/main" val="1858019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F5DB8-053B-ADB1-CEB7-31BD0E4CA77E}"/>
              </a:ext>
            </a:extLst>
          </p:cNvPr>
          <p:cNvSpPr>
            <a:spLocks noGrp="1"/>
          </p:cNvSpPr>
          <p:nvPr>
            <p:ph type="title"/>
          </p:nvPr>
        </p:nvSpPr>
        <p:spPr/>
        <p:txBody>
          <a:bodyPr/>
          <a:lstStyle/>
          <a:p>
            <a:r>
              <a:rPr lang="es-US" noProof="0"/>
              <a:t>Parte B: Servicios preventivos</a:t>
            </a:r>
          </a:p>
        </p:txBody>
      </p:sp>
      <p:sp>
        <p:nvSpPr>
          <p:cNvPr id="5" name="Content Placeholder 4">
            <a:extLst>
              <a:ext uri="{FF2B5EF4-FFF2-40B4-BE49-F238E27FC236}">
                <a16:creationId xmlns:a16="http://schemas.microsoft.com/office/drawing/2014/main" id="{C7620DBA-87D5-550F-AE5F-60D3D0A250A2}"/>
              </a:ext>
            </a:extLst>
          </p:cNvPr>
          <p:cNvSpPr txBox="1">
            <a:spLocks/>
          </p:cNvSpPr>
          <p:nvPr/>
        </p:nvSpPr>
        <p:spPr>
          <a:xfrm>
            <a:off x="876602" y="1019303"/>
            <a:ext cx="10609332" cy="4986269"/>
          </a:xfrm>
          <a:prstGeom prst="rect">
            <a:avLst/>
          </a:prstGeom>
        </p:spPr>
        <p:txBody>
          <a:bodyPr vert="horz" lIns="91440" tIns="45720" rIns="91440" bIns="45720" numCol="2" anchor="t">
            <a:noAutofit/>
          </a:bodyPr>
          <a:lst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300"/>
              </a:spcAft>
              <a:defRPr sz="1800">
                <a:solidFill>
                  <a:srgbClr val="00529B"/>
                </a:solidFill>
              </a:defRPr>
            </a:pPr>
            <a:r>
              <a:rPr lang="es-US" sz="1550" noProof="0" dirty="0"/>
              <a:t>Pruebas de detección de aneurisma aórtico abdominal</a:t>
            </a:r>
          </a:p>
          <a:p>
            <a:pPr>
              <a:lnSpc>
                <a:spcPct val="100000"/>
              </a:lnSpc>
              <a:spcBef>
                <a:spcPts val="0"/>
              </a:spcBef>
              <a:spcAft>
                <a:spcPts val="300"/>
              </a:spcAft>
              <a:defRPr sz="1800">
                <a:solidFill>
                  <a:srgbClr val="00529B"/>
                </a:solidFill>
              </a:defRPr>
            </a:pPr>
            <a:r>
              <a:rPr lang="es-US" sz="1550" dirty="0"/>
              <a:t>Pruebas</a:t>
            </a:r>
            <a:r>
              <a:rPr lang="es-US" sz="1550" noProof="0" dirty="0"/>
              <a:t> y consejería sobre el uso indebido </a:t>
            </a:r>
            <a:br>
              <a:rPr lang="es-US" sz="1550" noProof="0" dirty="0"/>
            </a:br>
            <a:r>
              <a:rPr lang="es-US" sz="1550" noProof="0" dirty="0"/>
              <a:t>de alcohol</a:t>
            </a:r>
          </a:p>
          <a:p>
            <a:pPr>
              <a:lnSpc>
                <a:spcPct val="100000"/>
              </a:lnSpc>
              <a:spcBef>
                <a:spcPts val="0"/>
              </a:spcBef>
              <a:spcAft>
                <a:spcPts val="300"/>
              </a:spcAft>
              <a:defRPr sz="1800">
                <a:solidFill>
                  <a:srgbClr val="00529B"/>
                </a:solidFill>
              </a:defRPr>
            </a:pPr>
            <a:r>
              <a:rPr lang="es-US" sz="1550" noProof="0" dirty="0"/>
              <a:t>Mediciones de masa ósea</a:t>
            </a:r>
          </a:p>
          <a:p>
            <a:pPr>
              <a:lnSpc>
                <a:spcPct val="100000"/>
              </a:lnSpc>
              <a:spcBef>
                <a:spcPts val="0"/>
              </a:spcBef>
              <a:spcAft>
                <a:spcPts val="300"/>
              </a:spcAft>
              <a:defRPr sz="1800">
                <a:solidFill>
                  <a:srgbClr val="00529B"/>
                </a:solidFill>
              </a:defRPr>
            </a:pPr>
            <a:r>
              <a:rPr lang="es-US" sz="1550" noProof="0" dirty="0"/>
              <a:t>Terapia conductual cardiovascular</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enfermedades cardiovasculares</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cáncer cervical y vaginal</a:t>
            </a:r>
          </a:p>
          <a:p>
            <a:pPr>
              <a:lnSpc>
                <a:spcPct val="100000"/>
              </a:lnSpc>
              <a:spcBef>
                <a:spcPts val="0"/>
              </a:spcBef>
              <a:spcAft>
                <a:spcPts val="300"/>
              </a:spcAft>
              <a:defRPr sz="1800">
                <a:solidFill>
                  <a:srgbClr val="00529B"/>
                </a:solidFill>
              </a:defRPr>
            </a:pPr>
            <a:r>
              <a:rPr lang="es-US" sz="1550" dirty="0"/>
              <a:t>Pruebas </a:t>
            </a:r>
            <a:r>
              <a:rPr lang="es-US" sz="1550" noProof="0" dirty="0"/>
              <a:t>de detección de cáncer colorrectal</a:t>
            </a:r>
          </a:p>
          <a:p>
            <a:pPr>
              <a:lnSpc>
                <a:spcPct val="100000"/>
              </a:lnSpc>
              <a:spcBef>
                <a:spcPts val="0"/>
              </a:spcBef>
              <a:spcAft>
                <a:spcPts val="300"/>
              </a:spcAft>
              <a:defRPr sz="1800">
                <a:solidFill>
                  <a:srgbClr val="00529B"/>
                </a:solidFill>
              </a:defRPr>
            </a:pPr>
            <a:r>
              <a:rPr lang="es-US" sz="1550" noProof="0" dirty="0"/>
              <a:t>Asesoramiento para prevenir el consumo de tabaco y </a:t>
            </a:r>
          </a:p>
          <a:p>
            <a:pPr marL="0" indent="0">
              <a:lnSpc>
                <a:spcPct val="100000"/>
              </a:lnSpc>
              <a:spcBef>
                <a:spcPts val="0"/>
              </a:spcBef>
              <a:spcAft>
                <a:spcPts val="300"/>
              </a:spcAft>
              <a:buFont typeface="Wingdings" pitchFamily="2" charset="2"/>
              <a:buNone/>
              <a:defRPr sz="1800">
                <a:solidFill>
                  <a:srgbClr val="00529B"/>
                </a:solidFill>
              </a:defRPr>
            </a:pPr>
            <a:r>
              <a:rPr lang="es-US" sz="1550" noProof="0" dirty="0"/>
              <a:t>    enfermedades causadas por el tabaco</a:t>
            </a:r>
          </a:p>
          <a:p>
            <a:pPr>
              <a:lnSpc>
                <a:spcPct val="100000"/>
              </a:lnSpc>
              <a:spcBef>
                <a:spcPts val="0"/>
              </a:spcBef>
              <a:spcAft>
                <a:spcPts val="300"/>
              </a:spcAft>
              <a:defRPr sz="1800">
                <a:solidFill>
                  <a:srgbClr val="00529B"/>
                </a:solidFill>
              </a:defRPr>
            </a:pPr>
            <a:r>
              <a:rPr lang="es-US" sz="1550" noProof="0" dirty="0"/>
              <a:t>Vacunas contra COVID-19</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depresión</a:t>
            </a:r>
          </a:p>
          <a:p>
            <a:pPr>
              <a:lnSpc>
                <a:spcPct val="100000"/>
              </a:lnSpc>
              <a:spcBef>
                <a:spcPts val="0"/>
              </a:spcBef>
              <a:spcAft>
                <a:spcPts val="300"/>
              </a:spcAft>
              <a:defRPr sz="1800">
                <a:solidFill>
                  <a:srgbClr val="00529B"/>
                </a:solidFill>
              </a:defRPr>
            </a:pPr>
            <a:r>
              <a:rPr lang="es-US" sz="1550" dirty="0"/>
              <a:t>Pruebas </a:t>
            </a:r>
            <a:r>
              <a:rPr lang="es-US" sz="1550" noProof="0" dirty="0"/>
              <a:t>de detección de diabetes</a:t>
            </a:r>
          </a:p>
          <a:p>
            <a:pPr>
              <a:lnSpc>
                <a:spcPct val="100000"/>
              </a:lnSpc>
              <a:spcBef>
                <a:spcPts val="0"/>
              </a:spcBef>
              <a:spcAft>
                <a:spcPts val="300"/>
              </a:spcAft>
              <a:defRPr sz="1800">
                <a:solidFill>
                  <a:srgbClr val="00529B"/>
                </a:solidFill>
              </a:defRPr>
            </a:pPr>
            <a:r>
              <a:rPr lang="es-US" sz="1550" noProof="0" dirty="0"/>
              <a:t>Capacitación para el control de la diabetes por </a:t>
            </a:r>
            <a:br>
              <a:rPr lang="es-US" sz="1550" noProof="0" dirty="0"/>
            </a:br>
            <a:r>
              <a:rPr lang="es-US" sz="1550" noProof="0" dirty="0"/>
              <a:t>cuenta propia</a:t>
            </a:r>
          </a:p>
          <a:p>
            <a:pPr>
              <a:lnSpc>
                <a:spcPct val="100000"/>
              </a:lnSpc>
              <a:spcBef>
                <a:spcPts val="0"/>
              </a:spcBef>
              <a:spcAft>
                <a:spcPts val="300"/>
              </a:spcAft>
              <a:defRPr sz="1800">
                <a:solidFill>
                  <a:srgbClr val="00529B"/>
                </a:solidFill>
              </a:defRPr>
            </a:pPr>
            <a:r>
              <a:rPr lang="es-US" sz="1550" noProof="0" dirty="0"/>
              <a:t>Vacunas contra la gripe</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glaucoma</a:t>
            </a:r>
          </a:p>
          <a:p>
            <a:pPr>
              <a:lnSpc>
                <a:spcPct val="100000"/>
              </a:lnSpc>
              <a:spcBef>
                <a:spcPts val="0"/>
              </a:spcBef>
              <a:spcAft>
                <a:spcPts val="300"/>
              </a:spcAft>
              <a:defRPr sz="1800">
                <a:solidFill>
                  <a:srgbClr val="00529B"/>
                </a:solidFill>
                <a:latin typeface="Arial"/>
                <a:cs typeface="Arial"/>
              </a:defRPr>
            </a:pPr>
            <a:r>
              <a:rPr lang="es-US" sz="1550" noProof="0" dirty="0"/>
              <a:t>Vacunas contra la hepatitis B</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infección por el virus de la hepatitis B</a:t>
            </a:r>
          </a:p>
          <a:p>
            <a:pPr>
              <a:lnSpc>
                <a:spcPct val="100000"/>
              </a:lnSpc>
              <a:spcBef>
                <a:spcPts val="0"/>
              </a:spcBef>
              <a:spcAft>
                <a:spcPts val="300"/>
              </a:spcAft>
              <a:defRPr sz="1800">
                <a:solidFill>
                  <a:srgbClr val="00529B"/>
                </a:solidFill>
              </a:defRPr>
            </a:pPr>
            <a:r>
              <a:rPr lang="es-US" sz="1550" dirty="0"/>
              <a:t>Pruebas </a:t>
            </a:r>
            <a:r>
              <a:rPr lang="es-US" sz="1550" noProof="0" dirty="0"/>
              <a:t>s de detección de infección por el virus de la hepatitis C</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VIH (virus de la inmunodeficiencia humana)</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cáncer de pulmón</a:t>
            </a:r>
          </a:p>
          <a:p>
            <a:pPr>
              <a:lnSpc>
                <a:spcPct val="100000"/>
              </a:lnSpc>
              <a:spcBef>
                <a:spcPts val="0"/>
              </a:spcBef>
              <a:spcAft>
                <a:spcPts val="300"/>
              </a:spcAft>
              <a:defRPr sz="1800">
                <a:solidFill>
                  <a:srgbClr val="00529B"/>
                </a:solidFill>
              </a:defRPr>
            </a:pPr>
            <a:r>
              <a:rPr lang="es-US" sz="1550" noProof="0" dirty="0"/>
              <a:t>Mamografías</a:t>
            </a:r>
          </a:p>
          <a:p>
            <a:pPr>
              <a:lnSpc>
                <a:spcPct val="100000"/>
              </a:lnSpc>
              <a:spcBef>
                <a:spcPts val="0"/>
              </a:spcBef>
              <a:spcAft>
                <a:spcPts val="300"/>
              </a:spcAft>
              <a:defRPr sz="1800">
                <a:solidFill>
                  <a:srgbClr val="00529B"/>
                </a:solidFill>
              </a:defRPr>
            </a:pPr>
            <a:r>
              <a:rPr lang="es-US" sz="1550" noProof="0" dirty="0"/>
              <a:t>Servicios de tratamiento de nutrición médica</a:t>
            </a:r>
          </a:p>
          <a:p>
            <a:pPr>
              <a:lnSpc>
                <a:spcPct val="100000"/>
              </a:lnSpc>
              <a:spcBef>
                <a:spcPts val="0"/>
              </a:spcBef>
              <a:spcAft>
                <a:spcPts val="300"/>
              </a:spcAft>
              <a:defRPr sz="1800">
                <a:solidFill>
                  <a:srgbClr val="00529B"/>
                </a:solidFill>
              </a:defRPr>
            </a:pPr>
            <a:r>
              <a:rPr lang="es-US" sz="1550" noProof="0" dirty="0"/>
              <a:t>Programa de prevención de la diabetes de Medicare</a:t>
            </a:r>
          </a:p>
          <a:p>
            <a:pPr>
              <a:lnSpc>
                <a:spcPct val="100000"/>
              </a:lnSpc>
              <a:spcBef>
                <a:spcPts val="0"/>
              </a:spcBef>
              <a:spcAft>
                <a:spcPts val="300"/>
              </a:spcAft>
              <a:defRPr sz="1800">
                <a:solidFill>
                  <a:srgbClr val="00529B"/>
                </a:solidFill>
              </a:defRPr>
            </a:pPr>
            <a:r>
              <a:rPr lang="es-US" sz="1550" noProof="0" dirty="0"/>
              <a:t>Terapia conductual para la obesidad</a:t>
            </a:r>
          </a:p>
          <a:p>
            <a:pPr>
              <a:lnSpc>
                <a:spcPct val="100000"/>
              </a:lnSpc>
              <a:spcBef>
                <a:spcPts val="0"/>
              </a:spcBef>
              <a:spcAft>
                <a:spcPts val="300"/>
              </a:spcAft>
              <a:defRPr sz="1800">
                <a:solidFill>
                  <a:srgbClr val="00529B"/>
                </a:solidFill>
              </a:defRPr>
            </a:pPr>
            <a:r>
              <a:rPr lang="es-US" sz="1550" noProof="0" dirty="0"/>
              <a:t>Vacunas contra el neumococo</a:t>
            </a:r>
          </a:p>
          <a:p>
            <a:pPr>
              <a:lnSpc>
                <a:spcPct val="100000"/>
              </a:lnSpc>
              <a:spcBef>
                <a:spcPts val="0"/>
              </a:spcBef>
              <a:spcAft>
                <a:spcPts val="300"/>
              </a:spcAft>
              <a:defRPr sz="1800">
                <a:solidFill>
                  <a:srgbClr val="00529B"/>
                </a:solidFill>
              </a:defRPr>
            </a:pPr>
            <a:r>
              <a:rPr lang="es-US" sz="1550" dirty="0"/>
              <a:t>Pruebas</a:t>
            </a:r>
            <a:r>
              <a:rPr lang="es-US" sz="1550" noProof="0" dirty="0"/>
              <a:t> de detección de cáncer de próstata</a:t>
            </a:r>
          </a:p>
          <a:p>
            <a:pPr>
              <a:lnSpc>
                <a:spcPct val="100000"/>
              </a:lnSpc>
              <a:spcBef>
                <a:spcPts val="0"/>
              </a:spcBef>
              <a:spcAft>
                <a:spcPts val="300"/>
              </a:spcAft>
              <a:defRPr sz="1800">
                <a:solidFill>
                  <a:srgbClr val="00529B"/>
                </a:solidFill>
              </a:defRPr>
            </a:pPr>
            <a:r>
              <a:rPr lang="es-US" sz="1550" dirty="0"/>
              <a:t>Pruebas </a:t>
            </a:r>
            <a:r>
              <a:rPr lang="es-US" sz="1550" noProof="0" dirty="0"/>
              <a:t>de detección y consejería para infecciones de transmisión sexual (ITS)</a:t>
            </a:r>
          </a:p>
          <a:p>
            <a:pPr>
              <a:lnSpc>
                <a:spcPct val="100000"/>
              </a:lnSpc>
              <a:spcBef>
                <a:spcPts val="0"/>
              </a:spcBef>
              <a:spcAft>
                <a:spcPts val="300"/>
              </a:spcAft>
              <a:defRPr sz="1800">
                <a:solidFill>
                  <a:srgbClr val="00529B"/>
                </a:solidFill>
              </a:defRPr>
            </a:pPr>
            <a:r>
              <a:rPr lang="es-US" sz="1550" noProof="0" dirty="0"/>
              <a:t>Consulta preventiva de bienvenida a Medicare</a:t>
            </a:r>
          </a:p>
          <a:p>
            <a:pPr>
              <a:lnSpc>
                <a:spcPct val="100000"/>
              </a:lnSpc>
              <a:spcBef>
                <a:spcPts val="0"/>
              </a:spcBef>
              <a:spcAft>
                <a:spcPts val="300"/>
              </a:spcAft>
              <a:defRPr sz="1800">
                <a:solidFill>
                  <a:srgbClr val="00529B"/>
                </a:solidFill>
              </a:defRPr>
            </a:pPr>
            <a:r>
              <a:rPr lang="es-US" sz="1550" noProof="0" dirty="0"/>
              <a:t>Consulta anual de bienestar</a:t>
            </a:r>
          </a:p>
        </p:txBody>
      </p:sp>
      <p:sp>
        <p:nvSpPr>
          <p:cNvPr id="3" name="Slide Number Placeholder 2">
            <a:extLst>
              <a:ext uri="{FF2B5EF4-FFF2-40B4-BE49-F238E27FC236}">
                <a16:creationId xmlns:a16="http://schemas.microsoft.com/office/drawing/2014/main" id="{BF62870B-3B7C-FF12-D554-F0824A716DC9}"/>
              </a:ext>
            </a:extLst>
          </p:cNvPr>
          <p:cNvSpPr>
            <a:spLocks noGrp="1"/>
          </p:cNvSpPr>
          <p:nvPr>
            <p:ph type="sldNum" sz="quarter" idx="12"/>
          </p:nvPr>
        </p:nvSpPr>
        <p:spPr/>
        <p:txBody>
          <a:bodyPr/>
          <a:lstStyle/>
          <a:p>
            <a:fld id="{0B2D781D-8844-5940-92D1-06EF0A7F581E}" type="slidenum">
              <a:rPr lang="es-US" noProof="0" smtClean="0"/>
              <a:t>34</a:t>
            </a:fld>
            <a:endParaRPr lang="es-US" noProof="0"/>
          </a:p>
        </p:txBody>
      </p:sp>
    </p:spTree>
    <p:extLst>
      <p:ext uri="{BB962C8B-B14F-4D97-AF65-F5344CB8AC3E}">
        <p14:creationId xmlns:p14="http://schemas.microsoft.com/office/powerpoint/2010/main" val="99770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¿Qué no está cubierto por la Parte A y la Parte B?</a:t>
            </a:r>
          </a:p>
        </p:txBody>
      </p:sp>
      <p:sp>
        <p:nvSpPr>
          <p:cNvPr id="5" name="Content Placeholder 4"/>
          <p:cNvSpPr>
            <a:spLocks noGrp="1"/>
          </p:cNvSpPr>
          <p:nvPr>
            <p:ph sz="quarter" idx="13"/>
          </p:nvPr>
        </p:nvSpPr>
        <p:spPr>
          <a:xfrm>
            <a:off x="1728501" y="1072697"/>
            <a:ext cx="9625299" cy="468415"/>
          </a:xfrm>
        </p:spPr>
        <p:txBody>
          <a:bodyPr>
            <a:noAutofit/>
          </a:bodyPr>
          <a:lstStyle/>
          <a:p>
            <a:pPr marL="0" lvl="0" indent="0" defTabSz="685800">
              <a:lnSpc>
                <a:spcPct val="100000"/>
              </a:lnSpc>
              <a:spcBef>
                <a:spcPts val="0"/>
              </a:spcBef>
              <a:spcAft>
                <a:spcPts val="600"/>
              </a:spcAft>
              <a:buNone/>
              <a:defRPr sz="2000" b="1"/>
            </a:pPr>
            <a:r>
              <a:rPr lang="es-US" noProof="0" dirty="0"/>
              <a:t>Algunos de los artículos y servicios que la Parte A y la Parte B no </a:t>
            </a:r>
            <a:br>
              <a:rPr lang="es-US" noProof="0" dirty="0"/>
            </a:br>
            <a:r>
              <a:rPr lang="es-US" noProof="0" dirty="0"/>
              <a:t>cubren:</a:t>
            </a:r>
          </a:p>
        </p:txBody>
      </p:sp>
      <p:sp>
        <p:nvSpPr>
          <p:cNvPr id="8" name="Content Placeholder 7">
            <a:extLst>
              <a:ext uri="{FF2B5EF4-FFF2-40B4-BE49-F238E27FC236}">
                <a16:creationId xmlns:a16="http://schemas.microsoft.com/office/drawing/2014/main" id="{4B832F2B-53FB-F0C8-4C8C-710EFB52E4A1}"/>
              </a:ext>
            </a:extLst>
          </p:cNvPr>
          <p:cNvSpPr>
            <a:spLocks noGrp="1"/>
          </p:cNvSpPr>
          <p:nvPr>
            <p:ph sz="quarter" idx="14"/>
          </p:nvPr>
        </p:nvSpPr>
        <p:spPr>
          <a:xfrm>
            <a:off x="1227025" y="1833401"/>
            <a:ext cx="10107145" cy="3316115"/>
          </a:xfrm>
          <a:prstGeom prst="roundRect">
            <a:avLst/>
          </a:prstGeom>
          <a:solidFill>
            <a:srgbClr val="FFE5E5"/>
          </a:solidFill>
          <a:ln w="38100">
            <a:solidFill>
              <a:srgbClr val="FF0000"/>
            </a:solidFill>
          </a:ln>
        </p:spPr>
        <p:txBody>
          <a:bodyPr wrap="square" lIns="274320" tIns="182880" bIns="182880" numCol="2" spcCol="457200">
            <a:noAutofit/>
          </a:bodyPr>
          <a:lstStyle/>
          <a:p>
            <a:pPr marL="342900" indent="-342900">
              <a:defRPr sz="1800"/>
            </a:pPr>
            <a:r>
              <a:rPr lang="es-US" sz="1900" noProof="0"/>
              <a:t>Exámenes oftalmológicos </a:t>
            </a:r>
            <a:br>
              <a:rPr lang="es-US" sz="1900" noProof="0"/>
            </a:br>
            <a:r>
              <a:rPr lang="es-US" sz="1900" noProof="0"/>
              <a:t>(para anteojos recetados)</a:t>
            </a:r>
          </a:p>
          <a:p>
            <a:pPr marL="342900" indent="-342900">
              <a:defRPr sz="1800"/>
            </a:pPr>
            <a:r>
              <a:rPr lang="es-US" sz="1900" noProof="0"/>
              <a:t>Atención a largo plazo</a:t>
            </a:r>
          </a:p>
          <a:p>
            <a:pPr marL="342900" indent="-342900">
              <a:defRPr sz="1800"/>
            </a:pPr>
            <a:r>
              <a:rPr lang="es-US" sz="1900" noProof="0"/>
              <a:t>Cirugía estética</a:t>
            </a:r>
          </a:p>
          <a:p>
            <a:pPr marL="342900" indent="-342900">
              <a:defRPr sz="1800"/>
            </a:pPr>
            <a:r>
              <a:rPr lang="es-US" sz="1900" noProof="0"/>
              <a:t>Terapia de masaje</a:t>
            </a:r>
          </a:p>
          <a:p>
            <a:pPr marL="342900" indent="-342900">
              <a:defRPr sz="1800"/>
            </a:pPr>
            <a:r>
              <a:rPr lang="es-US" sz="1900" noProof="0"/>
              <a:t>Exámenes físicos de rutina</a:t>
            </a:r>
          </a:p>
          <a:p>
            <a:pPr marL="342900" indent="-342900">
              <a:defRPr sz="1800"/>
            </a:pPr>
            <a:r>
              <a:rPr lang="es-US" sz="1900" noProof="0"/>
              <a:t>Audífonos y exámenes para ajustarlos</a:t>
            </a:r>
          </a:p>
          <a:p>
            <a:pPr marL="342900" indent="-342900">
              <a:defRPr sz="1800"/>
            </a:pPr>
            <a:r>
              <a:rPr lang="es-US" sz="1900" noProof="0"/>
              <a:t>Atención de conserjería</a:t>
            </a:r>
          </a:p>
          <a:p>
            <a:pPr marL="342900" indent="-342900">
              <a:defRPr sz="1800"/>
            </a:pPr>
            <a:r>
              <a:rPr lang="es-US" sz="1900" noProof="0"/>
              <a:t>Elementos o servicios cubiertos que recibe de un médico u otro proveedor que ha optado por no participar en Medicare</a:t>
            </a:r>
          </a:p>
          <a:p>
            <a:pPr marL="342900" indent="-342900">
              <a:defRPr sz="1800"/>
            </a:pPr>
            <a:r>
              <a:rPr lang="es-US" sz="1900" noProof="0"/>
              <a:t>La mayoría de la atención odontológica</a:t>
            </a:r>
          </a:p>
        </p:txBody>
      </p:sp>
      <p:grpSp>
        <p:nvGrpSpPr>
          <p:cNvPr id="47" name="Group 46">
            <a:extLst>
              <a:ext uri="{FF2B5EF4-FFF2-40B4-BE49-F238E27FC236}">
                <a16:creationId xmlns:a16="http://schemas.microsoft.com/office/drawing/2014/main" id="{3A3AD9EF-0D19-48BE-8BE5-4BEF0054D474}"/>
              </a:ext>
              <a:ext uri="{C183D7F6-B498-43B3-948B-1728B52AA6E4}">
                <adec:decorative xmlns:adec="http://schemas.microsoft.com/office/drawing/2017/decorative" val="1"/>
              </a:ext>
            </a:extLst>
          </p:cNvPr>
          <p:cNvGrpSpPr>
            <a:grpSpLocks noChangeAspect="1"/>
          </p:cNvGrpSpPr>
          <p:nvPr/>
        </p:nvGrpSpPr>
        <p:grpSpPr>
          <a:xfrm>
            <a:off x="725551" y="1443307"/>
            <a:ext cx="1005840" cy="1005840"/>
            <a:chOff x="-585073" y="2331534"/>
            <a:chExt cx="972058" cy="1005840"/>
          </a:xfrm>
        </p:grpSpPr>
        <p:sp>
          <p:nvSpPr>
            <p:cNvPr id="43" name="Oval 42">
              <a:extLst>
                <a:ext uri="{FF2B5EF4-FFF2-40B4-BE49-F238E27FC236}">
                  <a16:creationId xmlns:a16="http://schemas.microsoft.com/office/drawing/2014/main" id="{F436D998-9B45-477E-8F0C-A3B778B77B06}"/>
                </a:ext>
              </a:extLst>
            </p:cNvPr>
            <p:cNvSpPr/>
            <p:nvPr/>
          </p:nvSpPr>
          <p:spPr>
            <a:xfrm>
              <a:off x="-582279" y="2331534"/>
              <a:ext cx="969264" cy="10058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42" name="Freeform: Shape 41">
              <a:extLst>
                <a:ext uri="{FF2B5EF4-FFF2-40B4-BE49-F238E27FC236}">
                  <a16:creationId xmlns:a16="http://schemas.microsoft.com/office/drawing/2014/main" id="{7FB8A82B-C87B-4B63-9CE3-73A3BEF6A190}"/>
                </a:ext>
              </a:extLst>
            </p:cNvPr>
            <p:cNvSpPr>
              <a:spLocks noChangeAspect="1"/>
            </p:cNvSpPr>
            <p:nvPr/>
          </p:nvSpPr>
          <p:spPr>
            <a:xfrm>
              <a:off x="-585073" y="2353056"/>
              <a:ext cx="969264" cy="969264"/>
            </a:xfrm>
            <a:custGeom>
              <a:avLst/>
              <a:gdLst>
                <a:gd name="connsiteX0" fmla="*/ 1283817 w 3717558"/>
                <a:gd name="connsiteY0" fmla="*/ 982893 h 3717560"/>
                <a:gd name="connsiteX1" fmla="*/ 1005560 w 3717558"/>
                <a:gd name="connsiteY1" fmla="*/ 1250689 h 3717560"/>
                <a:gd name="connsiteX2" fmla="*/ 1616511 w 3717558"/>
                <a:gd name="connsiteY2" fmla="*/ 1885510 h 3717560"/>
                <a:gd name="connsiteX3" fmla="*/ 1041178 w 3717558"/>
                <a:gd name="connsiteY3" fmla="*/ 2472724 h 3717560"/>
                <a:gd name="connsiteX4" fmla="*/ 1317033 w 3717558"/>
                <a:gd name="connsiteY4" fmla="*/ 2742996 h 3717560"/>
                <a:gd name="connsiteX5" fmla="*/ 1884423 w 3717558"/>
                <a:gd name="connsiteY5" fmla="*/ 2163888 h 3717560"/>
                <a:gd name="connsiteX6" fmla="*/ 2433736 w 3717558"/>
                <a:gd name="connsiteY6" fmla="*/ 2734663 h 3717560"/>
                <a:gd name="connsiteX7" fmla="*/ 2711996 w 3717558"/>
                <a:gd name="connsiteY7" fmla="*/ 2466867 h 3717560"/>
                <a:gd name="connsiteX8" fmla="*/ 2154812 w 3717558"/>
                <a:gd name="connsiteY8" fmla="*/ 1887915 h 3717560"/>
                <a:gd name="connsiteX9" fmla="*/ 2758416 w 3717558"/>
                <a:gd name="connsiteY9" fmla="*/ 1271845 h 3717560"/>
                <a:gd name="connsiteX10" fmla="*/ 2482562 w 3717558"/>
                <a:gd name="connsiteY10" fmla="*/ 1001572 h 3717560"/>
                <a:gd name="connsiteX11" fmla="*/ 1886900 w 3717558"/>
                <a:gd name="connsiteY11" fmla="*/ 1609537 h 3717560"/>
                <a:gd name="connsiteX12" fmla="*/ 1858779 w 3717558"/>
                <a:gd name="connsiteY12" fmla="*/ 0 h 3717560"/>
                <a:gd name="connsiteX13" fmla="*/ 3717558 w 3717558"/>
                <a:gd name="connsiteY13" fmla="*/ 1858780 h 3717560"/>
                <a:gd name="connsiteX14" fmla="*/ 1858779 w 3717558"/>
                <a:gd name="connsiteY14" fmla="*/ 3717560 h 3717560"/>
                <a:gd name="connsiteX15" fmla="*/ 0 w 3717558"/>
                <a:gd name="connsiteY15" fmla="*/ 1858780 h 3717560"/>
                <a:gd name="connsiteX16" fmla="*/ 1858779 w 3717558"/>
                <a:gd name="connsiteY16" fmla="*/ 0 h 371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7558" h="3717560">
                  <a:moveTo>
                    <a:pt x="1283817" y="982893"/>
                  </a:moveTo>
                  <a:lnTo>
                    <a:pt x="1005560" y="1250689"/>
                  </a:lnTo>
                  <a:lnTo>
                    <a:pt x="1616511" y="1885510"/>
                  </a:lnTo>
                  <a:lnTo>
                    <a:pt x="1041178" y="2472724"/>
                  </a:lnTo>
                  <a:lnTo>
                    <a:pt x="1317033" y="2742996"/>
                  </a:lnTo>
                  <a:lnTo>
                    <a:pt x="1884423" y="2163888"/>
                  </a:lnTo>
                  <a:lnTo>
                    <a:pt x="2433736" y="2734663"/>
                  </a:lnTo>
                  <a:lnTo>
                    <a:pt x="2711996" y="2466867"/>
                  </a:lnTo>
                  <a:lnTo>
                    <a:pt x="2154812" y="1887915"/>
                  </a:lnTo>
                  <a:lnTo>
                    <a:pt x="2758416" y="1271845"/>
                  </a:lnTo>
                  <a:lnTo>
                    <a:pt x="2482562" y="1001572"/>
                  </a:lnTo>
                  <a:lnTo>
                    <a:pt x="1886900" y="1609537"/>
                  </a:lnTo>
                  <a:close/>
                  <a:moveTo>
                    <a:pt x="1858779" y="0"/>
                  </a:moveTo>
                  <a:cubicBezTo>
                    <a:pt x="2885354" y="0"/>
                    <a:pt x="3717558" y="832204"/>
                    <a:pt x="3717558" y="1858780"/>
                  </a:cubicBezTo>
                  <a:cubicBezTo>
                    <a:pt x="3717558" y="2885356"/>
                    <a:pt x="2885354" y="3717560"/>
                    <a:pt x="1858779" y="3717560"/>
                  </a:cubicBezTo>
                  <a:cubicBezTo>
                    <a:pt x="832204" y="3717560"/>
                    <a:pt x="0" y="2885356"/>
                    <a:pt x="0" y="1858780"/>
                  </a:cubicBezTo>
                  <a:cubicBezTo>
                    <a:pt x="0" y="832204"/>
                    <a:pt x="832204" y="0"/>
                    <a:pt x="1858779" y="0"/>
                  </a:cubicBezTo>
                  <a:close/>
                </a:path>
              </a:pathLst>
            </a:custGeom>
            <a:solidFill>
              <a:srgbClr val="FE0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sp>
        <p:nvSpPr>
          <p:cNvPr id="9" name="Content Placeholder 8">
            <a:extLst>
              <a:ext uri="{FF2B5EF4-FFF2-40B4-BE49-F238E27FC236}">
                <a16:creationId xmlns:a16="http://schemas.microsoft.com/office/drawing/2014/main" id="{69C5F511-F071-16A2-24A9-E820655C3308}"/>
              </a:ext>
            </a:extLst>
          </p:cNvPr>
          <p:cNvSpPr>
            <a:spLocks noGrp="1"/>
          </p:cNvSpPr>
          <p:nvPr>
            <p:ph sz="quarter" idx="15"/>
          </p:nvPr>
        </p:nvSpPr>
        <p:spPr>
          <a:xfrm>
            <a:off x="1652872" y="5265679"/>
            <a:ext cx="9625301" cy="969264"/>
          </a:xfrm>
        </p:spPr>
        <p:txBody>
          <a:bodyPr>
            <a:normAutofit/>
          </a:bodyPr>
          <a:lstStyle/>
          <a:p>
            <a:pPr marL="0" lvl="0" indent="0" defTabSz="685800">
              <a:spcAft>
                <a:spcPts val="600"/>
              </a:spcAft>
              <a:buClrTx/>
              <a:buNone/>
              <a:defRPr sz="2000"/>
            </a:pPr>
            <a:r>
              <a:rPr lang="es-US" noProof="0"/>
              <a:t>Pueden estar cubiertos si usted tiene otra cobertura, como Medicaid o un plan Medicare </a:t>
            </a:r>
            <a:r>
              <a:rPr lang="es-US" noProof="0" err="1"/>
              <a:t>Advantage</a:t>
            </a:r>
            <a:r>
              <a:rPr lang="es-US" noProof="0"/>
              <a:t> que cubra estos servicios.</a:t>
            </a:r>
          </a:p>
        </p:txBody>
      </p:sp>
      <p:sp>
        <p:nvSpPr>
          <p:cNvPr id="7" name="Slide Number Placeholder 6">
            <a:extLst>
              <a:ext uri="{FF2B5EF4-FFF2-40B4-BE49-F238E27FC236}">
                <a16:creationId xmlns:a16="http://schemas.microsoft.com/office/drawing/2014/main" id="{68944BDB-888C-45BE-8E0F-0CEFF5A12602}"/>
              </a:ext>
            </a:extLst>
          </p:cNvPr>
          <p:cNvSpPr>
            <a:spLocks noGrp="1"/>
          </p:cNvSpPr>
          <p:nvPr>
            <p:ph type="sldNum" sz="quarter" idx="12"/>
          </p:nvPr>
        </p:nvSpPr>
        <p:spPr/>
        <p:txBody>
          <a:bodyPr/>
          <a:lstStyle/>
          <a:p>
            <a:fld id="{48F63A3B-78C7-47BE-AE5E-E10140E04643}" type="slidenum">
              <a:rPr lang="es-US" noProof="0" smtClean="0"/>
              <a:t>35</a:t>
            </a:fld>
            <a:endParaRPr lang="es-US" noProof="0"/>
          </a:p>
        </p:txBody>
      </p:sp>
    </p:spTree>
    <p:custDataLst>
      <p:tags r:id="rId1"/>
    </p:custDataLst>
    <p:extLst>
      <p:ext uri="{BB962C8B-B14F-4D97-AF65-F5344CB8AC3E}">
        <p14:creationId xmlns:p14="http://schemas.microsoft.com/office/powerpoint/2010/main" val="362433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uiExpand="1" build="p" animBg="1"/>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latin typeface="Arial Black"/>
              </a:defRPr>
            </a:pPr>
            <a:r>
              <a:rPr lang="es-US" noProof="0"/>
              <a:t>Lo que paga en 2026: Primas mensuales de la Parte B</a:t>
            </a:r>
          </a:p>
        </p:txBody>
      </p:sp>
      <p:sp>
        <p:nvSpPr>
          <p:cNvPr id="11" name="Content Placeholder 10">
            <a:extLst>
              <a:ext uri="{FF2B5EF4-FFF2-40B4-BE49-F238E27FC236}">
                <a16:creationId xmlns:a16="http://schemas.microsoft.com/office/drawing/2014/main" id="{1EDED075-4E09-B946-E17D-9A57BFE668B3}"/>
              </a:ext>
            </a:extLst>
          </p:cNvPr>
          <p:cNvSpPr>
            <a:spLocks noGrp="1"/>
          </p:cNvSpPr>
          <p:nvPr>
            <p:ph sz="quarter" idx="13"/>
          </p:nvPr>
        </p:nvSpPr>
        <p:spPr>
          <a:xfrm>
            <a:off x="0" y="948889"/>
            <a:ext cx="12192000" cy="927315"/>
          </a:xfrm>
        </p:spPr>
        <p:txBody>
          <a:bodyPr anchor="ctr">
            <a:normAutofit/>
          </a:bodyPr>
          <a:lstStyle/>
          <a:p>
            <a:pPr marL="231775" lvl="2" indent="0" algn="ctr" defTabSz="685800">
              <a:spcBef>
                <a:spcPts val="600"/>
              </a:spcBef>
              <a:spcAft>
                <a:spcPts val="0"/>
              </a:spcAft>
              <a:buSzPct val="100000"/>
              <a:buNone/>
              <a:defRPr sz="2800" b="1">
                <a:latin typeface="Arial"/>
                <a:cs typeface="Arial"/>
              </a:defRPr>
            </a:pPr>
            <a:r>
              <a:rPr lang="es-US" noProof="0"/>
              <a:t>La prima estándar es de $202.90 </a:t>
            </a:r>
          </a:p>
        </p:txBody>
      </p:sp>
      <p:grpSp>
        <p:nvGrpSpPr>
          <p:cNvPr id="9" name="Group 8">
            <a:extLst>
              <a:ext uri="{FF2B5EF4-FFF2-40B4-BE49-F238E27FC236}">
                <a16:creationId xmlns:a16="http://schemas.microsoft.com/office/drawing/2014/main" id="{E93D639F-2AD1-4608-8DF0-20A17EA71BBC}"/>
              </a:ext>
              <a:ext uri="{C183D7F6-B498-43B3-948B-1728B52AA6E4}">
                <adec:decorative xmlns:adec="http://schemas.microsoft.com/office/drawing/2017/decorative" val="1"/>
              </a:ext>
            </a:extLst>
          </p:cNvPr>
          <p:cNvGrpSpPr/>
          <p:nvPr/>
        </p:nvGrpSpPr>
        <p:grpSpPr>
          <a:xfrm>
            <a:off x="3309466" y="1871878"/>
            <a:ext cx="1645920" cy="1938121"/>
            <a:chOff x="3309466" y="2046789"/>
            <a:chExt cx="1645920" cy="1661160"/>
          </a:xfrm>
        </p:grpSpPr>
        <p:sp>
          <p:nvSpPr>
            <p:cNvPr id="5" name="Oval 4">
              <a:extLst>
                <a:ext uri="{FF2B5EF4-FFF2-40B4-BE49-F238E27FC236}">
                  <a16:creationId xmlns:a16="http://schemas.microsoft.com/office/drawing/2014/main" id="{3903B81F-A925-4BC9-BD81-BA937536CD33}"/>
                </a:ext>
                <a:ext uri="{C183D7F6-B498-43B3-948B-1728B52AA6E4}">
                  <adec:decorative xmlns:adec="http://schemas.microsoft.com/office/drawing/2017/decorative" val="1"/>
                </a:ext>
              </a:extLst>
            </p:cNvPr>
            <p:cNvSpPr/>
            <p:nvPr/>
          </p:nvSpPr>
          <p:spPr>
            <a:xfrm>
              <a:off x="3309466" y="2062029"/>
              <a:ext cx="1645920" cy="1645920"/>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4EE3F0C5-A7F3-461E-BFB7-EBB4643EFAA7}"/>
                </a:ext>
                <a:ext uri="{C183D7F6-B498-43B3-948B-1728B52AA6E4}">
                  <adec:decorative xmlns:adec="http://schemas.microsoft.com/office/drawing/2017/decorative" val="1"/>
                </a:ext>
              </a:extLst>
            </p:cNvPr>
            <p:cNvSpPr/>
            <p:nvPr/>
          </p:nvSpPr>
          <p:spPr>
            <a:xfrm>
              <a:off x="3355109" y="204678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DD487E7-8298-4C1C-A8DE-76E0AD8386B4}"/>
                </a:ext>
                <a:ext uri="{C183D7F6-B498-43B3-948B-1728B52AA6E4}">
                  <adec:decorative xmlns:adec="http://schemas.microsoft.com/office/drawing/2017/decorative" val="1"/>
                </a:ext>
              </a:extLst>
            </p:cNvPr>
            <p:cNvSpPr/>
            <p:nvPr/>
          </p:nvSpPr>
          <p:spPr>
            <a:xfrm>
              <a:off x="3765979" y="2284824"/>
              <a:ext cx="73289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7200" kern="1200">
                  <a:ln w="0"/>
                  <a:solidFill>
                    <a:srgbClr val="4472C4">
                      <a:lumMod val="75000"/>
                    </a:srgbClr>
                  </a:solidFill>
                  <a:effectLst>
                    <a:outerShdw blurRad="38100" dist="19050" dir="2700000" algn="tl" rotWithShape="0">
                      <a:prstClr val="black">
                        <a:alpha val="40000"/>
                      </a:prstClr>
                    </a:outerShdw>
                  </a:effectLst>
                  <a:uLnTx/>
                  <a:uFillTx/>
                  <a:latin typeface="Arial Rounded MT Bold" panose="020F0704030504030204" pitchFamily="34" charset="0"/>
                  <a:ea typeface="+mn-ea"/>
                  <a:cs typeface="+mn-cs"/>
                </a:defRPr>
              </a:pPr>
              <a:r>
                <a:rPr lang="es-US" noProof="0"/>
                <a:t>$</a:t>
              </a:r>
            </a:p>
          </p:txBody>
        </p:sp>
      </p:grpSp>
      <p:sp>
        <p:nvSpPr>
          <p:cNvPr id="12" name="Content Placeholder 11">
            <a:extLst>
              <a:ext uri="{FF2B5EF4-FFF2-40B4-BE49-F238E27FC236}">
                <a16:creationId xmlns:a16="http://schemas.microsoft.com/office/drawing/2014/main" id="{F48FD9F3-6A8C-1392-14DD-3721A4C812D0}"/>
              </a:ext>
            </a:extLst>
          </p:cNvPr>
          <p:cNvSpPr>
            <a:spLocks noGrp="1"/>
          </p:cNvSpPr>
          <p:nvPr>
            <p:ph sz="quarter" idx="14"/>
          </p:nvPr>
        </p:nvSpPr>
        <p:spPr>
          <a:xfrm>
            <a:off x="2411409" y="1844461"/>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defRPr sz="2000"/>
            </a:pPr>
            <a:br>
              <a:rPr lang="es-US" sz="2000" noProof="0"/>
            </a:br>
            <a:r>
              <a:rPr lang="es-US" sz="1900" noProof="0"/>
              <a:t>Algunas personas que reciben beneficios del Seguro Social pagan menos debido a la disposición legal de protección contra aumentos de primas.</a:t>
            </a:r>
          </a:p>
        </p:txBody>
      </p:sp>
      <p:grpSp>
        <p:nvGrpSpPr>
          <p:cNvPr id="19" name="Group 18">
            <a:extLst>
              <a:ext uri="{FF2B5EF4-FFF2-40B4-BE49-F238E27FC236}">
                <a16:creationId xmlns:a16="http://schemas.microsoft.com/office/drawing/2014/main" id="{377A5305-2665-4A8D-82D6-30D2DD6AC256}"/>
              </a:ext>
              <a:ext uri="{C183D7F6-B498-43B3-948B-1728B52AA6E4}">
                <adec:decorative xmlns:adec="http://schemas.microsoft.com/office/drawing/2017/decorative" val="1"/>
              </a:ext>
            </a:extLst>
          </p:cNvPr>
          <p:cNvGrpSpPr/>
          <p:nvPr/>
        </p:nvGrpSpPr>
        <p:grpSpPr>
          <a:xfrm rot="10800000">
            <a:off x="7265991" y="1929364"/>
            <a:ext cx="1645920" cy="2196322"/>
            <a:chOff x="3309466" y="2049329"/>
            <a:chExt cx="1645920" cy="1658620"/>
          </a:xfrm>
        </p:grpSpPr>
        <p:sp>
          <p:nvSpPr>
            <p:cNvPr id="20" name="Oval 19">
              <a:extLst>
                <a:ext uri="{FF2B5EF4-FFF2-40B4-BE49-F238E27FC236}">
                  <a16:creationId xmlns:a16="http://schemas.microsoft.com/office/drawing/2014/main" id="{24F6D3D8-F569-4076-8016-44B2DDD67FE6}"/>
                </a:ext>
              </a:extLst>
            </p:cNvPr>
            <p:cNvSpPr/>
            <p:nvPr/>
          </p:nvSpPr>
          <p:spPr>
            <a:xfrm>
              <a:off x="3309466" y="2192435"/>
              <a:ext cx="1645920" cy="1515514"/>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104AED60-E80A-4795-AB56-51E37CAFDFD2}"/>
                </a:ext>
              </a:extLst>
            </p:cNvPr>
            <p:cNvSpPr/>
            <p:nvPr/>
          </p:nvSpPr>
          <p:spPr>
            <a:xfrm>
              <a:off x="3355109" y="2049329"/>
              <a:ext cx="1554634" cy="1600937"/>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D2196658-4A64-4335-A35C-47EDF68AA8B0}"/>
                </a:ext>
                <a:ext uri="{C183D7F6-B498-43B3-948B-1728B52AA6E4}">
                  <adec:decorative xmlns:adec="http://schemas.microsoft.com/office/drawing/2017/decorative" val="1"/>
                </a:ext>
              </a:extLst>
            </p:cNvPr>
            <p:cNvSpPr/>
            <p:nvPr/>
          </p:nvSpPr>
          <p:spPr>
            <a:xfrm rot="10800000">
              <a:off x="3765979" y="2284824"/>
              <a:ext cx="73289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7200" kern="1200">
                  <a:ln w="0"/>
                  <a:solidFill>
                    <a:srgbClr val="4472C4">
                      <a:lumMod val="75000"/>
                    </a:srgbClr>
                  </a:solidFill>
                  <a:effectLst>
                    <a:outerShdw blurRad="38100" dist="19050" dir="2700000" algn="tl" rotWithShape="0">
                      <a:prstClr val="black">
                        <a:alpha val="40000"/>
                      </a:prstClr>
                    </a:outerShdw>
                  </a:effectLst>
                  <a:uLnTx/>
                  <a:uFillTx/>
                  <a:latin typeface="Arial Rounded MT Bold" panose="020F0704030504030204" pitchFamily="34" charset="0"/>
                  <a:ea typeface="+mn-ea"/>
                  <a:cs typeface="+mn-cs"/>
                </a:defRPr>
              </a:pPr>
              <a:r>
                <a:rPr lang="es-US" noProof="0"/>
                <a:t>$</a:t>
              </a:r>
            </a:p>
          </p:txBody>
        </p:sp>
      </p:grpSp>
      <p:sp>
        <p:nvSpPr>
          <p:cNvPr id="13" name="Content Placeholder 12">
            <a:extLst>
              <a:ext uri="{FF2B5EF4-FFF2-40B4-BE49-F238E27FC236}">
                <a16:creationId xmlns:a16="http://schemas.microsoft.com/office/drawing/2014/main" id="{565A62F7-E383-8BA2-B17A-FB6492441CB1}"/>
              </a:ext>
            </a:extLst>
          </p:cNvPr>
          <p:cNvSpPr>
            <a:spLocks noGrp="1"/>
          </p:cNvSpPr>
          <p:nvPr>
            <p:ph sz="quarter" idx="15"/>
          </p:nvPr>
        </p:nvSpPr>
        <p:spPr>
          <a:xfrm>
            <a:off x="6397311" y="1844461"/>
            <a:ext cx="3383280" cy="4114800"/>
          </a:xfrm>
          <a:prstGeom prst="roundRect">
            <a:avLst/>
          </a:prstGeom>
          <a:ln w="28575">
            <a:solidFill>
              <a:srgbClr val="0070C0"/>
            </a:solidFill>
          </a:ln>
        </p:spPr>
        <p:txBody>
          <a:bodyPr lIns="0" tIns="1645920" rIns="0" bIns="0">
            <a:noAutofit/>
          </a:bodyPr>
          <a:lstStyle/>
          <a:p>
            <a:pPr marL="0" lvl="1" indent="0" algn="ctr" defTabSz="685800">
              <a:spcAft>
                <a:spcPts val="0"/>
              </a:spcAft>
              <a:buNone/>
              <a:defRPr sz="2000"/>
            </a:pPr>
            <a:br>
              <a:rPr lang="es-US" sz="2000" noProof="0" dirty="0"/>
            </a:br>
            <a:r>
              <a:rPr lang="es-US" sz="1900" noProof="0" dirty="0"/>
              <a:t>Su prima puede ser más alta si no eligió la Parte B cuando fue elegible por primera vez o si sus ingresos superan un determinado límite</a:t>
            </a:r>
          </a:p>
        </p:txBody>
      </p:sp>
      <p:sp>
        <p:nvSpPr>
          <p:cNvPr id="10" name="Slide Number Placeholder 9">
            <a:extLst>
              <a:ext uri="{FF2B5EF4-FFF2-40B4-BE49-F238E27FC236}">
                <a16:creationId xmlns:a16="http://schemas.microsoft.com/office/drawing/2014/main" id="{9C9954F6-B5D4-412C-9456-41EAEF53C7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48F63A3B-78C7-47BE-AE5E-E10140E04643}" type="slidenum">
              <a:rPr kumimoji="0" lang="es-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pPr>
              <a:t>36</a:t>
            </a:fld>
            <a:endParaRPr kumimoji="0" lang="es-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9550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animBg="1"/>
      <p:bldP spid="13"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DD90-838D-BD3E-BD97-757CAAFC079B}"/>
              </a:ext>
            </a:extLst>
          </p:cNvPr>
          <p:cNvSpPr>
            <a:spLocks noGrp="1"/>
          </p:cNvSpPr>
          <p:nvPr>
            <p:ph type="title"/>
          </p:nvPr>
        </p:nvSpPr>
        <p:spPr/>
        <p:txBody>
          <a:bodyPr>
            <a:noAutofit/>
          </a:bodyPr>
          <a:lstStyle/>
          <a:p>
            <a:pPr>
              <a:defRPr b="0">
                <a:latin typeface="Arial Black"/>
              </a:defRPr>
            </a:pPr>
            <a:r>
              <a:rPr lang="es-US" noProof="0">
                <a:solidFill>
                  <a:prstClr val="white"/>
                </a:solidFill>
              </a:rPr>
              <a:t>Prima estándar mensual de la Parte B: </a:t>
            </a:r>
            <a:br>
              <a:rPr lang="es-US" sz="2500" noProof="0">
                <a:solidFill>
                  <a:prstClr val="white"/>
                </a:solidFill>
              </a:rPr>
            </a:br>
            <a:r>
              <a:rPr lang="es-US" sz="2200" noProof="0">
                <a:solidFill>
                  <a:prstClr val="white"/>
                </a:solidFill>
              </a:rPr>
              <a:t>Importe de ajuste mensual relacionado con los ingresos  (IRMAA) para </a:t>
            </a:r>
            <a:r>
              <a:rPr lang="es-US" sz="2200" noProof="0"/>
              <a:t>2026</a:t>
            </a:r>
          </a:p>
        </p:txBody>
      </p:sp>
      <p:sp>
        <p:nvSpPr>
          <p:cNvPr id="7" name="Content Placeholder 7">
            <a:extLst>
              <a:ext uri="{FF2B5EF4-FFF2-40B4-BE49-F238E27FC236}">
                <a16:creationId xmlns:a16="http://schemas.microsoft.com/office/drawing/2014/main" id="{E6098849-7A95-6A2D-CE46-CD4866D9DF20}"/>
              </a:ext>
            </a:extLst>
          </p:cNvPr>
          <p:cNvSpPr txBox="1">
            <a:spLocks/>
          </p:cNvSpPr>
          <p:nvPr/>
        </p:nvSpPr>
        <p:spPr>
          <a:xfrm>
            <a:off x="533400" y="1079986"/>
            <a:ext cx="10820400" cy="400088"/>
          </a:xfrm>
          <a:prstGeom prst="rect">
            <a:avLst/>
          </a:prstGeom>
        </p:spPr>
        <p:txBody>
          <a:bodyPr vert="horz" lIns="91440" tIns="45720" rIns="91440" bIns="45720" anchor="t">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5265" indent="0">
              <a:spcAft>
                <a:spcPts val="50"/>
              </a:spcAft>
              <a:buClrTx/>
              <a:buFont typeface="Wingdings" pitchFamily="2" charset="2"/>
              <a:buNone/>
              <a:defRPr sz="2000" b="1" kern="0">
                <a:latin typeface="Arial"/>
                <a:ea typeface="Calibri"/>
                <a:cs typeface="Arial"/>
              </a:defRPr>
            </a:pPr>
            <a:r>
              <a:rPr lang="es-US" noProof="0"/>
              <a:t>Si sus ingresos anuales en 2024 (para lo que paga en 2026) fueron:</a:t>
            </a:r>
          </a:p>
        </p:txBody>
      </p:sp>
      <p:graphicFrame>
        <p:nvGraphicFramePr>
          <p:cNvPr id="8" name="Content Placeholder 9">
            <a:extLst>
              <a:ext uri="{FF2B5EF4-FFF2-40B4-BE49-F238E27FC236}">
                <a16:creationId xmlns:a16="http://schemas.microsoft.com/office/drawing/2014/main" id="{64DED657-BF0E-2691-85D0-FE2AB2BA8AF4}"/>
              </a:ext>
            </a:extLst>
          </p:cNvPr>
          <p:cNvGraphicFramePr>
            <a:graphicFrameLocks/>
          </p:cNvGraphicFramePr>
          <p:nvPr>
            <p:extLst>
              <p:ext uri="{D42A27DB-BD31-4B8C-83A1-F6EECF244321}">
                <p14:modId xmlns:p14="http://schemas.microsoft.com/office/powerpoint/2010/main" val="2847524250"/>
              </p:ext>
            </p:extLst>
          </p:nvPr>
        </p:nvGraphicFramePr>
        <p:xfrm>
          <a:off x="653988" y="1515383"/>
          <a:ext cx="10858156" cy="4447015"/>
        </p:xfrm>
        <a:graphic>
          <a:graphicData uri="http://schemas.openxmlformats.org/drawingml/2006/table">
            <a:tbl>
              <a:tblPr firstRow="1" bandRow="1">
                <a:tableStyleId>{5FD0F851-EC5A-4D38-B0AD-8093EC10F338}</a:tableStyleId>
              </a:tblPr>
              <a:tblGrid>
                <a:gridCol w="2714539">
                  <a:extLst>
                    <a:ext uri="{9D8B030D-6E8A-4147-A177-3AD203B41FA5}">
                      <a16:colId xmlns:a16="http://schemas.microsoft.com/office/drawing/2014/main" val="3290988320"/>
                    </a:ext>
                  </a:extLst>
                </a:gridCol>
                <a:gridCol w="2714539">
                  <a:extLst>
                    <a:ext uri="{9D8B030D-6E8A-4147-A177-3AD203B41FA5}">
                      <a16:colId xmlns:a16="http://schemas.microsoft.com/office/drawing/2014/main" val="902513017"/>
                    </a:ext>
                  </a:extLst>
                </a:gridCol>
                <a:gridCol w="2714539">
                  <a:extLst>
                    <a:ext uri="{9D8B030D-6E8A-4147-A177-3AD203B41FA5}">
                      <a16:colId xmlns:a16="http://schemas.microsoft.com/office/drawing/2014/main" val="345356366"/>
                    </a:ext>
                  </a:extLst>
                </a:gridCol>
                <a:gridCol w="2714539">
                  <a:extLst>
                    <a:ext uri="{9D8B030D-6E8A-4147-A177-3AD203B41FA5}">
                      <a16:colId xmlns:a16="http://schemas.microsoft.com/office/drawing/2014/main" val="2846072710"/>
                    </a:ext>
                  </a:extLst>
                </a:gridCol>
              </a:tblGrid>
              <a:tr h="7114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461645" algn="ctr">
                        <a:lnSpc>
                          <a:spcPct val="100000"/>
                        </a:lnSpc>
                        <a:spcBef>
                          <a:spcPts val="0"/>
                        </a:spcBef>
                        <a:spcAft>
                          <a:spcPts val="300"/>
                        </a:spcAft>
                        <a:defRPr sz="2000">
                          <a:solidFill>
                            <a:srgbClr val="2F5597"/>
                          </a:solidFill>
                          <a:effectLst/>
                          <a:latin typeface="Arial" panose="020B0604020202020204" pitchFamily="34" charset="0"/>
                          <a:cs typeface="Arial" panose="020B0604020202020204" pitchFamily="34" charset="0"/>
                        </a:defRPr>
                      </a:pPr>
                      <a:r>
                        <a:rPr lang="es-US" noProof="0"/>
                        <a:t>Declaración de impuestos individual</a:t>
                      </a:r>
                      <a:endParaRPr lang="es-US" sz="18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0810" marR="0" algn="ctr">
                        <a:lnSpc>
                          <a:spcPct val="100000"/>
                        </a:lnSpc>
                        <a:spcBef>
                          <a:spcPts val="0"/>
                        </a:spcBef>
                        <a:spcAft>
                          <a:spcPts val="300"/>
                        </a:spcAft>
                        <a:defRPr sz="2000">
                          <a:solidFill>
                            <a:srgbClr val="2F5597"/>
                          </a:solidFill>
                          <a:effectLst/>
                          <a:latin typeface="Arial" panose="020B0604020202020204" pitchFamily="34" charset="0"/>
                          <a:cs typeface="Arial" panose="020B0604020202020204" pitchFamily="34" charset="0"/>
                        </a:defRPr>
                      </a:pPr>
                      <a:r>
                        <a:rPr lang="es-US" noProof="0"/>
                        <a:t>Declaración de impuestos conjunta</a:t>
                      </a:r>
                      <a:endParaRPr lang="es-US" sz="18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90170" algn="ctr">
                        <a:lnSpc>
                          <a:spcPct val="100000"/>
                        </a:lnSpc>
                        <a:spcBef>
                          <a:spcPts val="0"/>
                        </a:spcBef>
                        <a:spcAft>
                          <a:spcPts val="300"/>
                        </a:spcAft>
                        <a:defRPr sz="2000">
                          <a:solidFill>
                            <a:srgbClr val="2F5597"/>
                          </a:solidFill>
                          <a:effectLst/>
                          <a:latin typeface="Arial" panose="020B0604020202020204" pitchFamily="34" charset="0"/>
                          <a:cs typeface="Arial" panose="020B0604020202020204" pitchFamily="34" charset="0"/>
                        </a:defRPr>
                      </a:pPr>
                      <a:r>
                        <a:rPr lang="es-US" noProof="0"/>
                        <a:t>Declaración de impuestos de un matrimonio y por separado</a:t>
                      </a:r>
                      <a:endParaRPr lang="es-US" sz="18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132080" marR="316230" algn="ctr">
                        <a:lnSpc>
                          <a:spcPct val="100000"/>
                        </a:lnSpc>
                        <a:spcBef>
                          <a:spcPts val="0"/>
                        </a:spcBef>
                        <a:spcAft>
                          <a:spcPts val="300"/>
                        </a:spcAft>
                        <a:defRPr sz="2000">
                          <a:solidFill>
                            <a:srgbClr val="2F5597"/>
                          </a:solidFill>
                          <a:effectLst/>
                          <a:latin typeface="Arial" panose="020B0604020202020204" pitchFamily="34" charset="0"/>
                          <a:cs typeface="Arial" panose="020B0604020202020204" pitchFamily="34" charset="0"/>
                        </a:defRPr>
                      </a:pPr>
                      <a:r>
                        <a:rPr lang="es-US" noProof="0"/>
                        <a:t>Usted paga cada mes (en 2026)</a:t>
                      </a:r>
                      <a:endParaRPr lang="es-US" sz="18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tc>
                <a:extLst>
                  <a:ext uri="{0D108BD9-81ED-4DB2-BD59-A6C34878D82A}">
                    <a16:rowId xmlns:a16="http://schemas.microsoft.com/office/drawing/2014/main" val="1835378124"/>
                  </a:ext>
                </a:extLst>
              </a:tr>
              <a:tr h="46978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$109,000 o menos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$218,000 o menos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$109,000 o menos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$202.90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15381591"/>
                  </a:ext>
                </a:extLst>
              </a:tr>
              <a:tr h="5844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$109,000 hasta</a:t>
                      </a:r>
                      <a:endParaRPr lang="es-US" sz="1600" noProof="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$137,000</a:t>
                      </a:r>
                      <a:endParaRPr lang="es-US" sz="1600" noProof="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$218,000 hasta</a:t>
                      </a:r>
                      <a:endParaRPr lang="es-US" sz="1600" noProof="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$274,000</a:t>
                      </a:r>
                      <a:endParaRPr lang="es-US" sz="1600" noProof="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No aplicable</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$284.10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9036031"/>
                  </a:ext>
                </a:extLst>
              </a:tr>
              <a:tr h="5916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$137,000 hasta</a:t>
                      </a:r>
                      <a:endParaRPr lang="es-US" sz="1600" noProof="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$171,000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$274,000 hasta</a:t>
                      </a:r>
                      <a:endParaRPr lang="es-US" sz="1600" noProof="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$342,000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No aplicable</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$405.80</a:t>
                      </a:r>
                      <a:endParaRPr lang="es-US" sz="1600" noProof="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41994512"/>
                  </a:ext>
                </a:extLst>
              </a:tr>
              <a:tr h="5593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$171,000 hasta</a:t>
                      </a:r>
                      <a:endParaRPr lang="es-US" sz="1600" noProof="0">
                        <a:solidFill>
                          <a:srgbClr val="2F5597"/>
                        </a:solidFill>
                        <a:effectLst/>
                        <a:latin typeface="Arial" panose="020B0604020202020204" pitchFamily="34" charset="0"/>
                        <a:cs typeface="Arial" panose="020B0604020202020204" pitchFamily="34" charset="0"/>
                      </a:endParaRPr>
                    </a:p>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$205,000</a:t>
                      </a:r>
                      <a:endParaRPr lang="es-US" sz="1600" noProof="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$342,000 hasta</a:t>
                      </a:r>
                      <a:endParaRPr lang="es-US" sz="1600" noProof="0">
                        <a:solidFill>
                          <a:srgbClr val="2F5597"/>
                        </a:solidFill>
                        <a:effectLst/>
                        <a:latin typeface="Arial" panose="020B0604020202020204" pitchFamily="34" charset="0"/>
                        <a:cs typeface="Arial" panose="020B0604020202020204" pitchFamily="34" charset="0"/>
                      </a:endParaRPr>
                    </a:p>
                    <a:p>
                      <a:pPr marL="12763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$410,000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No aplicable</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$527.50</a:t>
                      </a:r>
                      <a:endParaRPr lang="es-US" sz="1600" noProof="0">
                        <a:solidFill>
                          <a:srgbClr val="2F5597"/>
                        </a:solidFill>
                        <a:effectLst/>
                        <a:latin typeface="Arial" panose="020B0604020202020204" pitchFamily="34" charset="0"/>
                        <a:ea typeface="Calibri"/>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84996815"/>
                  </a:ext>
                </a:extLst>
              </a:tr>
              <a:tr h="63470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5842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$205,000 y menos de $500,000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5842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$410,000 y menos de $750,000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135890">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Más de $109,000 y menos de $391,000 </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0"/>
                        </a:spcAft>
                        <a:defRPr>
                          <a:solidFill>
                            <a:srgbClr val="2F5597"/>
                          </a:solidFill>
                          <a:effectLst/>
                          <a:latin typeface="Arial" panose="020B0604020202020204" pitchFamily="34" charset="0"/>
                          <a:cs typeface="Arial" panose="020B0604020202020204" pitchFamily="34" charset="0"/>
                        </a:defRPr>
                      </a:pPr>
                      <a:r>
                        <a:rPr lang="es-US" noProof="0"/>
                        <a:t>$649.20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67939025"/>
                  </a:ext>
                </a:extLst>
              </a:tr>
              <a:tr h="3877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$500,000 o más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763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$750,000 o más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28905" marR="0">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$391,000 o más</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64135" algn="ctr">
                        <a:lnSpc>
                          <a:spcPct val="100000"/>
                        </a:lnSpc>
                        <a:spcBef>
                          <a:spcPts val="0"/>
                        </a:spcBef>
                        <a:spcAft>
                          <a:spcPts val="300"/>
                        </a:spcAft>
                        <a:defRPr>
                          <a:solidFill>
                            <a:srgbClr val="2F5597"/>
                          </a:solidFill>
                          <a:effectLst/>
                          <a:latin typeface="Arial" panose="020B0604020202020204" pitchFamily="34" charset="0"/>
                          <a:cs typeface="Arial" panose="020B0604020202020204" pitchFamily="34" charset="0"/>
                        </a:defRPr>
                      </a:pPr>
                      <a:r>
                        <a:rPr lang="es-US" noProof="0"/>
                        <a:t>$689.90</a:t>
                      </a:r>
                      <a:endParaRPr lang="es-US" sz="1600" noProof="0">
                        <a:solidFill>
                          <a:srgbClr val="2F5597"/>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99011100"/>
                  </a:ext>
                </a:extLst>
              </a:tr>
            </a:tbl>
          </a:graphicData>
        </a:graphic>
      </p:graphicFrame>
      <p:sp>
        <p:nvSpPr>
          <p:cNvPr id="6" name="Slide Number Placeholder 5">
            <a:extLst>
              <a:ext uri="{FF2B5EF4-FFF2-40B4-BE49-F238E27FC236}">
                <a16:creationId xmlns:a16="http://schemas.microsoft.com/office/drawing/2014/main" id="{AF6B9BF7-2D9B-D5E3-34A3-241F4FD712AE}"/>
              </a:ext>
            </a:extLst>
          </p:cNvPr>
          <p:cNvSpPr>
            <a:spLocks noGrp="1"/>
          </p:cNvSpPr>
          <p:nvPr>
            <p:ph type="sldNum" sz="quarter" idx="12"/>
          </p:nvPr>
        </p:nvSpPr>
        <p:spPr/>
        <p:txBody>
          <a:bodyPr/>
          <a:lstStyle/>
          <a:p>
            <a:fld id="{0B2D781D-8844-5940-92D1-06EF0A7F581E}" type="slidenum">
              <a:rPr lang="es-US" noProof="0" smtClean="0"/>
              <a:t>37</a:t>
            </a:fld>
            <a:endParaRPr lang="es-US" noProof="0"/>
          </a:p>
        </p:txBody>
      </p:sp>
    </p:spTree>
    <p:extLst>
      <p:ext uri="{BB962C8B-B14F-4D97-AF65-F5344CB8AC3E}">
        <p14:creationId xmlns:p14="http://schemas.microsoft.com/office/powerpoint/2010/main" val="1696935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latin typeface="Arial Black"/>
              </a:defRPr>
            </a:pPr>
            <a:r>
              <a:rPr lang="es-US" sz="3000" noProof="0"/>
              <a:t>Lo que paga en Medicare Original en </a:t>
            </a:r>
            <a:r>
              <a:rPr lang="es-US" noProof="0"/>
              <a:t>2026</a:t>
            </a:r>
            <a:r>
              <a:rPr lang="es-US" sz="3000" noProof="0"/>
              <a:t>: Parte B</a:t>
            </a:r>
          </a:p>
        </p:txBody>
      </p:sp>
      <p:graphicFrame>
        <p:nvGraphicFramePr>
          <p:cNvPr id="6" name="Table 5" descr="All information in table also included in speakers' notes"/>
          <p:cNvGraphicFramePr>
            <a:graphicFrameLocks noGrp="1"/>
          </p:cNvGraphicFramePr>
          <p:nvPr>
            <p:extLst>
              <p:ext uri="{D42A27DB-BD31-4B8C-83A1-F6EECF244321}">
                <p14:modId xmlns:p14="http://schemas.microsoft.com/office/powerpoint/2010/main" val="4051877940"/>
              </p:ext>
            </p:extLst>
          </p:nvPr>
        </p:nvGraphicFramePr>
        <p:xfrm>
          <a:off x="1176754" y="1604666"/>
          <a:ext cx="9646085" cy="2974209"/>
        </p:xfrm>
        <a:graphic>
          <a:graphicData uri="http://schemas.openxmlformats.org/drawingml/2006/table">
            <a:tbl>
              <a:tblPr firstRow="1" bandRow="1">
                <a:tableStyleId>{3B4B98B0-60AC-42C2-AFA5-B58CD77FA1E5}</a:tableStyleId>
              </a:tblPr>
              <a:tblGrid>
                <a:gridCol w="2624140">
                  <a:extLst>
                    <a:ext uri="{9D8B030D-6E8A-4147-A177-3AD203B41FA5}">
                      <a16:colId xmlns:a16="http://schemas.microsoft.com/office/drawing/2014/main" val="20000"/>
                    </a:ext>
                  </a:extLst>
                </a:gridCol>
                <a:gridCol w="7021945">
                  <a:extLst>
                    <a:ext uri="{9D8B030D-6E8A-4147-A177-3AD203B41FA5}">
                      <a16:colId xmlns:a16="http://schemas.microsoft.com/office/drawing/2014/main" val="20001"/>
                    </a:ext>
                  </a:extLst>
                </a:gridCol>
              </a:tblGrid>
              <a:tr h="59476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spcAft>
                          <a:spcPts val="1200"/>
                        </a:spcAft>
                        <a:defRPr sz="2000" b="0">
                          <a:solidFill>
                            <a:srgbClr val="00529B"/>
                          </a:solidFill>
                          <a:latin typeface="Arial" panose="020B0604020202020204" pitchFamily="34" charset="0"/>
                          <a:cs typeface="Arial" panose="020B0604020202020204" pitchFamily="34" charset="0"/>
                        </a:defRPr>
                      </a:pPr>
                      <a:r>
                        <a:rPr lang="es-US" noProof="0" dirty="0"/>
                        <a:t>Deducible anual</a:t>
                      </a:r>
                    </a:p>
                  </a:txBody>
                  <a:tcPr marL="68580" marR="68580" marT="34287" marB="34287"/>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indent="0">
                        <a:spcAft>
                          <a:spcPts val="1200"/>
                        </a:spcAft>
                        <a:buFont typeface="Arial" pitchFamily="34" charset="0"/>
                        <a:buNone/>
                        <a:defRPr sz="2000" b="0">
                          <a:solidFill>
                            <a:srgbClr val="00529B"/>
                          </a:solidFill>
                          <a:latin typeface="Arial" panose="020B0604020202020204" pitchFamily="34" charset="0"/>
                          <a:cs typeface="Arial" panose="020B0604020202020204" pitchFamily="34" charset="0"/>
                        </a:defRPr>
                      </a:pPr>
                      <a:r>
                        <a:rPr lang="es-US" noProof="0"/>
                        <a:t>$283 (usted paga este deducible una vez cada año)</a:t>
                      </a:r>
                    </a:p>
                  </a:txBody>
                  <a:tcPr marL="68580" marR="68580" marT="34287" marB="34287"/>
                </a:tc>
                <a:extLst>
                  <a:ext uri="{0D108BD9-81ED-4DB2-BD59-A6C34878D82A}">
                    <a16:rowId xmlns:a16="http://schemas.microsoft.com/office/drawing/2014/main" val="10000"/>
                  </a:ext>
                </a:extLst>
              </a:tr>
              <a:tr h="237944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indent="0" algn="l" defTabSz="914400" rtl="0" eaLnBrk="1" fontAlgn="auto" latinLnBrk="0" hangingPunct="1">
                        <a:lnSpc>
                          <a:spcPct val="100000"/>
                        </a:lnSpc>
                        <a:spcBef>
                          <a:spcPts val="0"/>
                        </a:spcBef>
                        <a:spcAft>
                          <a:spcPts val="1200"/>
                        </a:spcAft>
                        <a:buClrTx/>
                        <a:buSzTx/>
                        <a:buFontTx/>
                        <a:buNone/>
                        <a:tabLst/>
                        <a:defRPr sz="2000">
                          <a:solidFill>
                            <a:srgbClr val="00529B"/>
                          </a:solidFill>
                          <a:latin typeface="Arial" panose="020B0604020202020204" pitchFamily="34" charset="0"/>
                          <a:cs typeface="Arial" panose="020B0604020202020204" pitchFamily="34" charset="0"/>
                        </a:defRPr>
                      </a:pPr>
                      <a:r>
                        <a:rPr lang="es-US" noProof="0" err="1"/>
                        <a:t>Coseguro</a:t>
                      </a:r>
                      <a:r>
                        <a:rPr lang="es-US" noProof="0"/>
                        <a:t> para </a:t>
                      </a:r>
                      <a:br>
                        <a:rPr lang="es-US" noProof="0"/>
                      </a:br>
                      <a:r>
                        <a:rPr lang="es-US" noProof="0"/>
                        <a:t>los servicios de </a:t>
                      </a:r>
                      <a:br>
                        <a:rPr lang="es-US" noProof="0"/>
                      </a:br>
                      <a:r>
                        <a:rPr lang="es-US" noProof="0"/>
                        <a:t>la Parte B</a:t>
                      </a:r>
                    </a:p>
                    <a:p>
                      <a:pPr>
                        <a:spcAft>
                          <a:spcPts val="1200"/>
                        </a:spcAft>
                      </a:pPr>
                      <a:endParaRPr lang="es-US" sz="2000" b="1" baseline="0" noProof="0">
                        <a:solidFill>
                          <a:srgbClr val="00529B"/>
                        </a:solidFill>
                        <a:latin typeface="Arial" panose="020B0604020202020204" pitchFamily="34" charset="0"/>
                        <a:cs typeface="Arial" panose="020B0604020202020204" pitchFamily="34" charset="0"/>
                      </a:endParaRPr>
                    </a:p>
                  </a:txBody>
                  <a:tcPr marL="68580" marR="68580" marT="34287" marB="34287"/>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87020" indent="-287020" eaLnBrk="1" hangingPunct="1">
                        <a:spcAft>
                          <a:spcPts val="1200"/>
                        </a:spcAft>
                        <a:buClr>
                          <a:schemeClr val="accent5">
                            <a:lumMod val="50000"/>
                          </a:schemeClr>
                        </a:buClr>
                        <a:buFont typeface="Wingdings" pitchFamily="2" charset="2"/>
                        <a:buChar char="§"/>
                        <a:defRPr sz="2000">
                          <a:solidFill>
                            <a:srgbClr val="00529B"/>
                          </a:solidFill>
                          <a:latin typeface="Arial" panose="020B0604020202020204" pitchFamily="34" charset="0"/>
                          <a:cs typeface="Arial" panose="020B0604020202020204" pitchFamily="34" charset="0"/>
                        </a:defRPr>
                      </a:pPr>
                      <a:r>
                        <a:rPr lang="es-US" noProof="0" dirty="0"/>
                        <a:t>20% para la mayoría de los servicios cubiertos, como los servicios del médico y algunos servicios preventivos, si el proveedor acepta la asignación </a:t>
                      </a:r>
                    </a:p>
                    <a:p>
                      <a:pPr marL="287020" indent="-287020" eaLnBrk="1" hangingPunct="1">
                        <a:spcAft>
                          <a:spcPts val="1200"/>
                        </a:spcAft>
                        <a:buClr>
                          <a:schemeClr val="accent5">
                            <a:lumMod val="50000"/>
                          </a:schemeClr>
                        </a:buClr>
                        <a:buFont typeface="Wingdings" pitchFamily="2" charset="2"/>
                        <a:buChar char="§"/>
                        <a:defRPr sz="2000">
                          <a:solidFill>
                            <a:srgbClr val="00529B"/>
                          </a:solidFill>
                          <a:latin typeface="Arial" panose="020B0604020202020204" pitchFamily="34" charset="0"/>
                          <a:cs typeface="Arial" panose="020B0604020202020204" pitchFamily="34" charset="0"/>
                        </a:defRPr>
                      </a:pPr>
                      <a:r>
                        <a:rPr lang="es-US" noProof="0" dirty="0"/>
                        <a:t>$0 para la mayoría de los servicios preventivos</a:t>
                      </a:r>
                    </a:p>
                    <a:p>
                      <a:pPr marL="287020" lvl="1" indent="-287020" eaLnBrk="1" hangingPunct="1">
                        <a:spcAft>
                          <a:spcPts val="1200"/>
                        </a:spcAft>
                        <a:buClr>
                          <a:schemeClr val="accent5">
                            <a:lumMod val="50000"/>
                          </a:schemeClr>
                        </a:buClr>
                        <a:buFont typeface="Wingdings" pitchFamily="2" charset="2"/>
                        <a:buChar char="§"/>
                        <a:defRPr sz="2000">
                          <a:solidFill>
                            <a:srgbClr val="00529B"/>
                          </a:solidFill>
                          <a:latin typeface="Arial" panose="020B0604020202020204" pitchFamily="34" charset="0"/>
                          <a:cs typeface="Arial" panose="020B0604020202020204" pitchFamily="34" charset="0"/>
                        </a:defRPr>
                      </a:pPr>
                      <a:r>
                        <a:rPr lang="es-US" noProof="0" dirty="0"/>
                        <a:t>20% para los servicios de salud mental ambulatorios y copagos para los servicios ambulatorios hospitalarios</a:t>
                      </a:r>
                      <a:endParaRPr lang="es-US" sz="2000" b="1" baseline="0" noProof="0" dirty="0">
                        <a:solidFill>
                          <a:srgbClr val="00529B"/>
                        </a:solidFill>
                        <a:latin typeface="Arial" panose="020B0604020202020204" pitchFamily="34" charset="0"/>
                        <a:cs typeface="Arial" panose="020B0604020202020204" pitchFamily="34" charset="0"/>
                      </a:endParaRPr>
                    </a:p>
                  </a:txBody>
                  <a:tcPr marL="68580" marR="68580" marT="34287" marB="34287"/>
                </a:tc>
                <a:extLst>
                  <a:ext uri="{0D108BD9-81ED-4DB2-BD59-A6C34878D82A}">
                    <a16:rowId xmlns:a16="http://schemas.microsoft.com/office/drawing/2014/main" val="10001"/>
                  </a:ext>
                </a:extLst>
              </a:tr>
            </a:tbl>
          </a:graphicData>
        </a:graphic>
      </p:graphicFrame>
      <p:sp>
        <p:nvSpPr>
          <p:cNvPr id="9" name="Freeform: Shape 8">
            <a:extLst>
              <a:ext uri="{FF2B5EF4-FFF2-40B4-BE49-F238E27FC236}">
                <a16:creationId xmlns:a16="http://schemas.microsoft.com/office/drawing/2014/main" id="{8AC620CE-CD60-4226-806E-F3F313FDEF5E}"/>
              </a:ext>
              <a:ext uri="{C183D7F6-B498-43B3-948B-1728B52AA6E4}">
                <adec:decorative xmlns:adec="http://schemas.microsoft.com/office/drawing/2017/decorative" val="1"/>
              </a:ext>
            </a:extLst>
          </p:cNvPr>
          <p:cNvSpPr>
            <a:spLocks noChangeAspect="1"/>
          </p:cNvSpPr>
          <p:nvPr/>
        </p:nvSpPr>
        <p:spPr>
          <a:xfrm>
            <a:off x="1442860" y="4969647"/>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kumimoji="0" lang="es-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BDEFC4C-E17B-243A-2983-508D1BB7CC91}"/>
              </a:ext>
            </a:extLst>
          </p:cNvPr>
          <p:cNvSpPr>
            <a:spLocks noGrp="1"/>
          </p:cNvSpPr>
          <p:nvPr>
            <p:ph sz="quarter" idx="13"/>
          </p:nvPr>
        </p:nvSpPr>
        <p:spPr>
          <a:xfrm>
            <a:off x="1702904" y="4959874"/>
            <a:ext cx="9108532" cy="440466"/>
          </a:xfrm>
        </p:spPr>
        <p:txBody>
          <a:bodyPr>
            <a:normAutofit/>
          </a:bodyPr>
          <a:lstStyle/>
          <a:p>
            <a:pPr marL="0" lvl="0" indent="0">
              <a:spcAft>
                <a:spcPts val="0"/>
              </a:spcAft>
              <a:buClrTx/>
              <a:buNone/>
              <a:defRPr sz="1400"/>
            </a:pPr>
            <a:r>
              <a:rPr lang="es-US" b="1" noProof="0"/>
              <a:t>NOTA: </a:t>
            </a:r>
            <a:r>
              <a:rPr lang="es-US" noProof="0"/>
              <a:t>Si no puede pagar estos costos, hay programas que pueden ayudarle.</a:t>
            </a:r>
          </a:p>
        </p:txBody>
      </p:sp>
      <p:sp>
        <p:nvSpPr>
          <p:cNvPr id="5" name="Slide Number Placeholder 4">
            <a:extLst>
              <a:ext uri="{FF2B5EF4-FFF2-40B4-BE49-F238E27FC236}">
                <a16:creationId xmlns:a16="http://schemas.microsoft.com/office/drawing/2014/main" id="{7C8F078B-FF15-4A55-BAAF-AD014D1EA7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pPr>
            <a:fld id="{48F63A3B-78C7-47BE-AE5E-E10140E04643}" type="slidenum">
              <a:rPr kumimoji="0" lang="es-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pPr>
              <a:t>38</a:t>
            </a:fld>
            <a:endParaRPr kumimoji="0" lang="es-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3910161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sz="3000"/>
            </a:pPr>
            <a:r>
              <a:rPr lang="es-US" noProof="0"/>
              <a:t>Decisión: ¿Debería conservar/inscribirme en la Parte B?</a:t>
            </a:r>
          </a:p>
        </p:txBody>
      </p:sp>
      <p:sp>
        <p:nvSpPr>
          <p:cNvPr id="5" name="Content Placeholder 4">
            <a:extLst>
              <a:ext uri="{FF2B5EF4-FFF2-40B4-BE49-F238E27FC236}">
                <a16:creationId xmlns:a16="http://schemas.microsoft.com/office/drawing/2014/main" id="{4F209BAB-0EB6-40BA-A871-CBBEB7CFC82C}"/>
              </a:ext>
            </a:extLst>
          </p:cNvPr>
          <p:cNvSpPr>
            <a:spLocks noGrp="1"/>
          </p:cNvSpPr>
          <p:nvPr>
            <p:ph sz="quarter" idx="13"/>
          </p:nvPr>
        </p:nvSpPr>
        <p:spPr>
          <a:xfrm>
            <a:off x="1033528" y="957129"/>
            <a:ext cx="10320272" cy="5313582"/>
          </a:xfrm>
        </p:spPr>
        <p:txBody>
          <a:bodyPr>
            <a:normAutofit/>
          </a:bodyPr>
          <a:lstStyle/>
          <a:p>
            <a:pPr marL="0" lvl="0" indent="0" defTabSz="685800">
              <a:buClrTx/>
              <a:buNone/>
              <a:defRPr b="1"/>
            </a:pPr>
            <a:r>
              <a:rPr lang="es-US" noProof="0" dirty="0"/>
              <a:t>Considere:</a:t>
            </a:r>
          </a:p>
          <a:p>
            <a:pPr lvl="1" defTabSz="685800">
              <a:lnSpc>
                <a:spcPct val="120000"/>
              </a:lnSpc>
              <a:spcAft>
                <a:spcPts val="300"/>
              </a:spcAft>
              <a:buFont typeface="Wingdings" panose="05000000000000000000" pitchFamily="2" charset="2"/>
              <a:buChar char="§"/>
              <a:defRPr sz="2000"/>
            </a:pPr>
            <a:r>
              <a:rPr lang="es-US" noProof="0" dirty="0"/>
              <a:t>La mayoría de las personas paga una prima mensual</a:t>
            </a:r>
          </a:p>
          <a:p>
            <a:pPr lvl="2" defTabSz="685800">
              <a:lnSpc>
                <a:spcPct val="120000"/>
              </a:lnSpc>
              <a:spcAft>
                <a:spcPts val="300"/>
              </a:spcAft>
              <a:buSzPct val="100000"/>
              <a:buFont typeface="Arial" panose="020B0604020202020204" pitchFamily="34" charset="0"/>
              <a:buChar char="•"/>
              <a:defRPr sz="1800"/>
            </a:pPr>
            <a:r>
              <a:rPr lang="es-US" noProof="0" dirty="0"/>
              <a:t>Normalmente se deduce de los beneficios del Seguro Social/</a:t>
            </a:r>
            <a:r>
              <a:rPr lang="es-US" b="1" dirty="0"/>
              <a:t> Junta de Retiro Ferroviario </a:t>
            </a:r>
            <a:r>
              <a:rPr lang="es-US" noProof="0" dirty="0"/>
              <a:t>(RRB)</a:t>
            </a:r>
          </a:p>
          <a:p>
            <a:pPr lvl="2" defTabSz="685800">
              <a:lnSpc>
                <a:spcPct val="120000"/>
              </a:lnSpc>
              <a:buSzPct val="100000"/>
              <a:buFont typeface="Arial" panose="020B0604020202020204" pitchFamily="34" charset="0"/>
              <a:buChar char="•"/>
              <a:defRPr sz="1800"/>
            </a:pPr>
            <a:r>
              <a:rPr lang="es-US" noProof="0" dirty="0"/>
              <a:t>La cantidad depende de los ingresos</a:t>
            </a:r>
          </a:p>
          <a:p>
            <a:pPr lvl="1" defTabSz="685800">
              <a:buFont typeface="Wingdings" panose="05000000000000000000" pitchFamily="2" charset="2"/>
              <a:buChar char="§"/>
              <a:defRPr sz="2000"/>
            </a:pPr>
            <a:r>
              <a:rPr lang="es-US" noProof="0" dirty="0"/>
              <a:t>Puede retrasar la inscripción si tiene cobertura de un plan de salud grupal (GHP) basada en su empleo actual, o en el empleo de un cónyuge o de un familiar si tiene una discapacidad</a:t>
            </a:r>
          </a:p>
          <a:p>
            <a:pPr marL="548640" defTabSz="685800">
              <a:spcAft>
                <a:spcPts val="600"/>
              </a:spcAft>
              <a:buSzPct val="100000"/>
              <a:defRPr sz="2000"/>
            </a:pPr>
            <a:r>
              <a:rPr lang="es-US" noProof="0" dirty="0"/>
              <a:t>Puede solicitar la Parte B en cualquier momento mientras trabaja y continuar durante 8 meses después de que termine el empleo o termine el GHP, lo que ocurra primero</a:t>
            </a:r>
          </a:p>
          <a:p>
            <a:pPr marL="548640" defTabSz="685800">
              <a:spcAft>
                <a:spcPts val="600"/>
              </a:spcAft>
              <a:buSzPct val="100000"/>
              <a:defRPr sz="2000"/>
            </a:pPr>
            <a:r>
              <a:rPr lang="es-US" noProof="0" dirty="0"/>
              <a:t>Debe ponerse en contacto con el administrador de beneficios de su empleador o sindicato para averiguar cómo funciona su seguro con Medicare y si debe inscribirse en la Parte B durante su IEP</a:t>
            </a:r>
          </a:p>
          <a:p>
            <a:pPr lvl="1" defTabSz="685800">
              <a:buFont typeface="Wingdings" panose="05000000000000000000" pitchFamily="2" charset="2"/>
              <a:buChar char="§"/>
              <a:defRPr sz="2000"/>
            </a:pPr>
            <a:r>
              <a:rPr lang="es-US" noProof="0" dirty="0"/>
              <a:t>A veces, debe tener la Parte B </a:t>
            </a:r>
          </a:p>
        </p:txBody>
      </p:sp>
      <p:sp>
        <p:nvSpPr>
          <p:cNvPr id="6" name="Slide Number Placeholder 5">
            <a:extLst>
              <a:ext uri="{FF2B5EF4-FFF2-40B4-BE49-F238E27FC236}">
                <a16:creationId xmlns:a16="http://schemas.microsoft.com/office/drawing/2014/main" id="{81600FAB-05DD-41CB-943D-50644CC0D352}"/>
              </a:ext>
            </a:extLst>
          </p:cNvPr>
          <p:cNvSpPr>
            <a:spLocks noGrp="1"/>
          </p:cNvSpPr>
          <p:nvPr>
            <p:ph type="sldNum" sz="quarter" idx="12"/>
          </p:nvPr>
        </p:nvSpPr>
        <p:spPr/>
        <p:txBody>
          <a:bodyPr/>
          <a:lstStyle/>
          <a:p>
            <a:fld id="{0B2D781D-8844-5940-92D1-06EF0A7F581E}" type="slidenum">
              <a:rPr lang="es-US" noProof="0" smtClean="0"/>
              <a:t>39</a:t>
            </a:fld>
            <a:endParaRPr lang="es-US" noProof="0"/>
          </a:p>
        </p:txBody>
      </p:sp>
    </p:spTree>
    <p:custDataLst>
      <p:tags r:id="rId1"/>
    </p:custDataLst>
    <p:extLst>
      <p:ext uri="{BB962C8B-B14F-4D97-AF65-F5344CB8AC3E}">
        <p14:creationId xmlns:p14="http://schemas.microsoft.com/office/powerpoint/2010/main" val="652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1</a:t>
            </a:r>
          </a:p>
        </p:txBody>
      </p:sp>
      <p:sp>
        <p:nvSpPr>
          <p:cNvPr id="13" name="Content Placeholder 12"/>
          <p:cNvSpPr>
            <a:spLocks noGrp="1"/>
          </p:cNvSpPr>
          <p:nvPr>
            <p:ph sz="quarter" idx="13"/>
          </p:nvPr>
        </p:nvSpPr>
        <p:spPr/>
        <p:txBody>
          <a:bodyPr vert="horz" lIns="91440" tIns="45720" rIns="91440" bIns="45720" anchor="t">
            <a:normAutofit/>
          </a:bodyPr>
          <a:lstStyle/>
          <a:p>
            <a:pPr marL="0" lvl="0" indent="0" defTabSz="685800">
              <a:lnSpc>
                <a:spcPct val="100000"/>
              </a:lnSpc>
              <a:spcBef>
                <a:spcPts val="0"/>
              </a:spcBef>
              <a:spcAft>
                <a:spcPts val="1200"/>
              </a:spcAft>
              <a:buFont typeface="Wingdings" pitchFamily="2" charset="2"/>
              <a:buNone/>
              <a:defRPr b="1">
                <a:solidFill>
                  <a:srgbClr val="00529B"/>
                </a:solidFill>
                <a:latin typeface="Arial"/>
                <a:cs typeface="Arial"/>
              </a:defRPr>
            </a:pPr>
            <a:r>
              <a:rPr lang="es-US" noProof="0"/>
              <a:t>Al final de este tema, podrá:</a:t>
            </a:r>
          </a:p>
          <a:p>
            <a:pPr lvl="1" defTabSz="685800">
              <a:lnSpc>
                <a:spcPct val="100000"/>
              </a:lnSpc>
              <a:spcBef>
                <a:spcPts val="0"/>
              </a:spcBef>
              <a:spcAft>
                <a:spcPts val="1200"/>
              </a:spcAft>
              <a:buClr>
                <a:srgbClr val="00539A"/>
              </a:buClr>
              <a:buFont typeface="Wingdings" pitchFamily="2" charset="2"/>
              <a:buChar char="§"/>
              <a:defRPr>
                <a:solidFill>
                  <a:srgbClr val="00529B"/>
                </a:solidFill>
                <a:latin typeface="Arial"/>
                <a:cs typeface="Arial"/>
              </a:defRPr>
            </a:pPr>
            <a:r>
              <a:rPr lang="es-US" noProof="0"/>
              <a:t>Describir Medicare y para quién es</a:t>
            </a:r>
            <a:endParaRPr lang="es-US" noProof="0">
              <a:solidFill>
                <a:srgbClr val="00529B"/>
              </a:solidFill>
            </a:endParaRPr>
          </a:p>
          <a:p>
            <a:pPr lvl="1" defTabSz="685800">
              <a:lnSpc>
                <a:spcPct val="100000"/>
              </a:lnSpc>
              <a:spcBef>
                <a:spcPts val="0"/>
              </a:spcBef>
              <a:spcAft>
                <a:spcPts val="1200"/>
              </a:spcAft>
              <a:buClr>
                <a:srgbClr val="00539A"/>
              </a:buClr>
              <a:buFont typeface="Wingdings" pitchFamily="2" charset="2"/>
              <a:buChar char="§"/>
              <a:defRPr>
                <a:solidFill>
                  <a:srgbClr val="00529B"/>
                </a:solidFill>
                <a:latin typeface="Arial"/>
                <a:cs typeface="Arial"/>
              </a:defRPr>
            </a:pPr>
            <a:r>
              <a:rPr lang="es-US" noProof="0"/>
              <a:t>Identificar las partes de Medicare y explicar las opciones </a:t>
            </a:r>
            <a:br>
              <a:rPr lang="es-US" noProof="0"/>
            </a:br>
            <a:r>
              <a:rPr lang="es-US" noProof="0"/>
              <a:t>de cobertura</a:t>
            </a:r>
            <a:endParaRPr lang="es-US" noProof="0">
              <a:solidFill>
                <a:srgbClr val="00529B"/>
              </a:solidFill>
            </a:endParaRPr>
          </a:p>
          <a:p>
            <a:pPr lvl="1" defTabSz="685800">
              <a:lnSpc>
                <a:spcPct val="100000"/>
              </a:lnSpc>
              <a:spcBef>
                <a:spcPts val="0"/>
              </a:spcBef>
              <a:spcAft>
                <a:spcPts val="1200"/>
              </a:spcAft>
              <a:buClr>
                <a:srgbClr val="00539A"/>
              </a:buClr>
              <a:buFont typeface="Wingdings" pitchFamily="2" charset="2"/>
              <a:buChar char="§"/>
              <a:defRPr>
                <a:solidFill>
                  <a:srgbClr val="00529B"/>
                </a:solidFill>
                <a:latin typeface="Arial"/>
                <a:cs typeface="Arial"/>
              </a:defRPr>
            </a:pPr>
            <a:r>
              <a:rPr lang="es-US" noProof="0"/>
              <a:t>Explicar la inscripción automática y cómo funciona</a:t>
            </a:r>
          </a:p>
          <a:p>
            <a:pPr lvl="1" defTabSz="685800">
              <a:spcAft>
                <a:spcPts val="1200"/>
              </a:spcAft>
              <a:buClr>
                <a:srgbClr val="00539A"/>
              </a:buClr>
              <a:buFont typeface="Wingdings" pitchFamily="2" charset="2"/>
              <a:buChar char="§"/>
              <a:defRPr sz="2400">
                <a:solidFill>
                  <a:srgbClr val="00529B"/>
                </a:solidFill>
                <a:latin typeface="Arial"/>
                <a:cs typeface="Arial"/>
              </a:defRPr>
            </a:pPr>
            <a:r>
              <a:rPr lang="es-US" noProof="0"/>
              <a:t>Describir distintos períodos de inscripción que puede usar para unirse o cambiar de plan</a:t>
            </a:r>
          </a:p>
        </p:txBody>
      </p:sp>
      <p:sp>
        <p:nvSpPr>
          <p:cNvPr id="3" name="Slide Number Placeholder 2">
            <a:extLst>
              <a:ext uri="{FF2B5EF4-FFF2-40B4-BE49-F238E27FC236}">
                <a16:creationId xmlns:a16="http://schemas.microsoft.com/office/drawing/2014/main" id="{25000D79-06CB-4F9C-BE0A-28C3B2535922}"/>
              </a:ext>
            </a:extLst>
          </p:cNvPr>
          <p:cNvSpPr>
            <a:spLocks noGrp="1"/>
          </p:cNvSpPr>
          <p:nvPr>
            <p:ph type="sldNum" sz="quarter" idx="12"/>
          </p:nvPr>
        </p:nvSpPr>
        <p:spPr/>
        <p:txBody>
          <a:bodyPr/>
          <a:lstStyle/>
          <a:p>
            <a:fld id="{0B2D781D-8844-5940-92D1-06EF0A7F581E}" type="slidenum">
              <a:rPr lang="es-US" noProof="0" smtClean="0"/>
              <a:t>4</a:t>
            </a:fld>
            <a:endParaRPr lang="es-US" noProof="0"/>
          </a:p>
        </p:txBody>
      </p:sp>
    </p:spTree>
    <p:custDataLst>
      <p:tags r:id="rId1"/>
    </p:custDataLst>
    <p:extLst>
      <p:ext uri="{BB962C8B-B14F-4D97-AF65-F5344CB8AC3E}">
        <p14:creationId xmlns:p14="http://schemas.microsoft.com/office/powerpoint/2010/main" val="24411947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Cuándo debe tener la Parte A y la Parte B</a:t>
            </a:r>
          </a:p>
        </p:txBody>
      </p:sp>
      <p:sp>
        <p:nvSpPr>
          <p:cNvPr id="6" name="Content Placeholder 5">
            <a:extLst>
              <a:ext uri="{FF2B5EF4-FFF2-40B4-BE49-F238E27FC236}">
                <a16:creationId xmlns:a16="http://schemas.microsoft.com/office/drawing/2014/main" id="{00E112B1-44F9-DA20-09AA-AF2197EA6306}"/>
              </a:ext>
            </a:extLst>
          </p:cNvPr>
          <p:cNvSpPr>
            <a:spLocks noGrp="1"/>
          </p:cNvSpPr>
          <p:nvPr>
            <p:ph sz="quarter" idx="13"/>
          </p:nvPr>
        </p:nvSpPr>
        <p:spPr>
          <a:xfrm rot="16200000">
            <a:off x="3201518" y="19239"/>
            <a:ext cx="1371600" cy="3877432"/>
          </a:xfrm>
          <a:prstGeom prst="round2SameRect">
            <a:avLst>
              <a:gd name="adj1" fmla="val 0"/>
              <a:gd name="adj2" fmla="val 18567"/>
            </a:avLst>
          </a:prstGeom>
          <a:ln w="76200">
            <a:solidFill>
              <a:srgbClr val="8FAADC"/>
            </a:solidFill>
          </a:ln>
        </p:spPr>
        <p:txBody>
          <a:bodyPr vert="vert" anchor="ctr">
            <a:normAutofit/>
          </a:bodyPr>
          <a:lstStyle/>
          <a:p>
            <a:pPr marL="731520" lvl="0" indent="0" defTabSz="685800">
              <a:spcAft>
                <a:spcPts val="0"/>
              </a:spcAft>
              <a:buClrTx/>
              <a:buNone/>
              <a:defRPr sz="1900"/>
            </a:pPr>
            <a:r>
              <a:rPr lang="es-US" noProof="0"/>
              <a:t>Para comprar una póliza de seguro suplementario de Medicare (</a:t>
            </a:r>
            <a:r>
              <a:rPr lang="es-US" noProof="0" err="1"/>
              <a:t>Medigap</a:t>
            </a:r>
            <a:r>
              <a:rPr lang="es-US" noProof="0"/>
              <a:t>)</a:t>
            </a:r>
          </a:p>
        </p:txBody>
      </p:sp>
      <p:grpSp>
        <p:nvGrpSpPr>
          <p:cNvPr id="10" name="Group 9">
            <a:extLst>
              <a:ext uri="{FF2B5EF4-FFF2-40B4-BE49-F238E27FC236}">
                <a16:creationId xmlns:a16="http://schemas.microsoft.com/office/drawing/2014/main" id="{ECAAF8BB-07A4-5C84-201E-EF8746111226}"/>
              </a:ext>
              <a:ext uri="{C183D7F6-B498-43B3-948B-1728B52AA6E4}">
                <adec:decorative xmlns:adec="http://schemas.microsoft.com/office/drawing/2017/decorative" val="1"/>
              </a:ext>
            </a:extLst>
          </p:cNvPr>
          <p:cNvGrpSpPr/>
          <p:nvPr/>
        </p:nvGrpSpPr>
        <p:grpSpPr>
          <a:xfrm>
            <a:off x="1355697" y="1365753"/>
            <a:ext cx="1188720" cy="1188720"/>
            <a:chOff x="1355697" y="1365753"/>
            <a:chExt cx="1188720" cy="1188720"/>
          </a:xfrm>
        </p:grpSpPr>
        <p:sp>
          <p:nvSpPr>
            <p:cNvPr id="47" name="Oval 46">
              <a:extLst>
                <a:ext uri="{FF2B5EF4-FFF2-40B4-BE49-F238E27FC236}">
                  <a16:creationId xmlns:a16="http://schemas.microsoft.com/office/drawing/2014/main" id="{CD2A35B8-A8CA-468A-A8C0-DDCE54B45E2B}"/>
                </a:ext>
                <a:ext uri="{C183D7F6-B498-43B3-948B-1728B52AA6E4}">
                  <adec:decorative xmlns:adec="http://schemas.microsoft.com/office/drawing/2017/decorative" val="1"/>
                </a:ext>
              </a:extLst>
            </p:cNvPr>
            <p:cNvSpPr>
              <a:spLocks noChangeAspect="1"/>
            </p:cNvSpPr>
            <p:nvPr/>
          </p:nvSpPr>
          <p:spPr bwMode="auto">
            <a:xfrm>
              <a:off x="1355697" y="1365753"/>
              <a:ext cx="1188720" cy="1188720"/>
            </a:xfrm>
            <a:prstGeom prst="ellipse">
              <a:avLst/>
            </a:prstGeom>
            <a:solidFill>
              <a:schemeClr val="accent5">
                <a:lumMod val="40000"/>
                <a:lumOff val="60000"/>
              </a:schemeClr>
            </a:solidFill>
            <a:ln w="101600">
              <a:solidFill>
                <a:srgbClr val="8FAADC"/>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9" name="Graphic 18">
              <a:extLst>
                <a:ext uri="{FF2B5EF4-FFF2-40B4-BE49-F238E27FC236}">
                  <a16:creationId xmlns:a16="http://schemas.microsoft.com/office/drawing/2014/main" id="{B311E1D5-3734-4825-ADFD-3EC98E08835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47286" y="1480387"/>
              <a:ext cx="822960" cy="822960"/>
            </a:xfrm>
            <a:prstGeom prst="rect">
              <a:avLst/>
            </a:prstGeom>
          </p:spPr>
        </p:pic>
      </p:grpSp>
      <p:sp>
        <p:nvSpPr>
          <p:cNvPr id="7" name="Content Placeholder 6">
            <a:extLst>
              <a:ext uri="{FF2B5EF4-FFF2-40B4-BE49-F238E27FC236}">
                <a16:creationId xmlns:a16="http://schemas.microsoft.com/office/drawing/2014/main" id="{968C880C-D3A3-135A-81D3-EC130062FA66}"/>
              </a:ext>
            </a:extLst>
          </p:cNvPr>
          <p:cNvSpPr>
            <a:spLocks noGrp="1"/>
          </p:cNvSpPr>
          <p:nvPr>
            <p:ph sz="quarter" idx="14"/>
          </p:nvPr>
        </p:nvSpPr>
        <p:spPr>
          <a:xfrm rot="5400000">
            <a:off x="3201518" y="1688886"/>
            <a:ext cx="1371600" cy="3877432"/>
          </a:xfrm>
          <a:prstGeom prst="round2SameRect">
            <a:avLst/>
          </a:prstGeom>
          <a:ln w="76200">
            <a:solidFill>
              <a:srgbClr val="FFC000"/>
            </a:solidFill>
          </a:ln>
        </p:spPr>
        <p:txBody>
          <a:bodyPr vert="vert270" anchor="ctr">
            <a:normAutofit/>
          </a:bodyPr>
          <a:lstStyle/>
          <a:p>
            <a:pPr marL="731520" lvl="0" indent="0" defTabSz="685800">
              <a:spcAft>
                <a:spcPts val="0"/>
              </a:spcAft>
              <a:buClrTx/>
              <a:buNone/>
              <a:defRPr sz="1900"/>
            </a:pPr>
            <a:r>
              <a:rPr lang="es-US" noProof="0"/>
              <a:t>Para unirse a un plan Medicare </a:t>
            </a:r>
            <a:r>
              <a:rPr lang="es-US" noProof="0" err="1"/>
              <a:t>Advantage</a:t>
            </a:r>
            <a:endParaRPr lang="es-US" noProof="0"/>
          </a:p>
        </p:txBody>
      </p:sp>
      <p:grpSp>
        <p:nvGrpSpPr>
          <p:cNvPr id="11" name="Group 10">
            <a:extLst>
              <a:ext uri="{FF2B5EF4-FFF2-40B4-BE49-F238E27FC236}">
                <a16:creationId xmlns:a16="http://schemas.microsoft.com/office/drawing/2014/main" id="{26F60166-53A6-7059-8386-DADC29369A62}"/>
              </a:ext>
              <a:ext uri="{C183D7F6-B498-43B3-948B-1728B52AA6E4}">
                <adec:decorative xmlns:adec="http://schemas.microsoft.com/office/drawing/2017/decorative" val="1"/>
              </a:ext>
            </a:extLst>
          </p:cNvPr>
          <p:cNvGrpSpPr/>
          <p:nvPr/>
        </p:nvGrpSpPr>
        <p:grpSpPr>
          <a:xfrm>
            <a:off x="1364406" y="3039183"/>
            <a:ext cx="1188720" cy="1188720"/>
            <a:chOff x="1364406" y="3039183"/>
            <a:chExt cx="1188720" cy="1188720"/>
          </a:xfrm>
        </p:grpSpPr>
        <p:sp>
          <p:nvSpPr>
            <p:cNvPr id="21" name="Oval 20">
              <a:extLst>
                <a:ext uri="{FF2B5EF4-FFF2-40B4-BE49-F238E27FC236}">
                  <a16:creationId xmlns:a16="http://schemas.microsoft.com/office/drawing/2014/main" id="{A52E0460-2391-4644-B26B-3EBF6A912A9C}"/>
                </a:ext>
                <a:ext uri="{C183D7F6-B498-43B3-948B-1728B52AA6E4}">
                  <adec:decorative xmlns:adec="http://schemas.microsoft.com/office/drawing/2017/decorative" val="1"/>
                </a:ext>
              </a:extLst>
            </p:cNvPr>
            <p:cNvSpPr>
              <a:spLocks noChangeAspect="1"/>
            </p:cNvSpPr>
            <p:nvPr/>
          </p:nvSpPr>
          <p:spPr bwMode="auto">
            <a:xfrm>
              <a:off x="1364406" y="3039183"/>
              <a:ext cx="1188720" cy="1188720"/>
            </a:xfrm>
            <a:prstGeom prst="ellipse">
              <a:avLst/>
            </a:prstGeom>
            <a:solidFill>
              <a:schemeClr val="accent4">
                <a:lumMod val="40000"/>
                <a:lumOff val="60000"/>
              </a:schemeClr>
            </a:solidFill>
            <a:ln w="101600">
              <a:solidFill>
                <a:srgbClr val="FFC000"/>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6" name="Graphic 45">
              <a:extLst>
                <a:ext uri="{FF2B5EF4-FFF2-40B4-BE49-F238E27FC236}">
                  <a16:creationId xmlns:a16="http://schemas.microsoft.com/office/drawing/2014/main" id="{5C889776-49BE-4D53-8132-E752A2A297B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42578" y="3227068"/>
              <a:ext cx="914400" cy="914400"/>
            </a:xfrm>
            <a:prstGeom prst="rect">
              <a:avLst/>
            </a:prstGeom>
          </p:spPr>
        </p:pic>
      </p:grpSp>
      <p:sp>
        <p:nvSpPr>
          <p:cNvPr id="8" name="Content Placeholder 7">
            <a:extLst>
              <a:ext uri="{FF2B5EF4-FFF2-40B4-BE49-F238E27FC236}">
                <a16:creationId xmlns:a16="http://schemas.microsoft.com/office/drawing/2014/main" id="{9971AACA-0F74-E992-ED7D-216CE3639E4E}"/>
              </a:ext>
            </a:extLst>
          </p:cNvPr>
          <p:cNvSpPr>
            <a:spLocks noGrp="1"/>
          </p:cNvSpPr>
          <p:nvPr>
            <p:ph sz="quarter" idx="15"/>
          </p:nvPr>
        </p:nvSpPr>
        <p:spPr>
          <a:xfrm rot="5400000">
            <a:off x="3201518" y="3354079"/>
            <a:ext cx="1371600" cy="3877432"/>
          </a:xfrm>
          <a:prstGeom prst="round2SameRect">
            <a:avLst/>
          </a:prstGeom>
          <a:ln w="76200">
            <a:solidFill>
              <a:srgbClr val="00529B"/>
            </a:solidFill>
          </a:ln>
        </p:spPr>
        <p:txBody>
          <a:bodyPr vert="vert270" anchor="ctr">
            <a:normAutofit/>
          </a:bodyPr>
          <a:lstStyle/>
          <a:p>
            <a:pPr marL="731520" lvl="0" indent="0" defTabSz="685800">
              <a:spcAft>
                <a:spcPts val="0"/>
              </a:spcAft>
              <a:buClrTx/>
              <a:buNone/>
              <a:defRPr sz="1900"/>
            </a:pPr>
            <a:r>
              <a:rPr lang="es-US" noProof="0"/>
              <a:t>Elegible para TRICARE </a:t>
            </a:r>
            <a:br>
              <a:rPr lang="es-US" sz="1900" noProof="0"/>
            </a:br>
            <a:r>
              <a:rPr lang="es-US" noProof="0" err="1"/>
              <a:t>for</a:t>
            </a:r>
            <a:r>
              <a:rPr lang="es-US" noProof="0"/>
              <a:t> Life (TFL)</a:t>
            </a:r>
          </a:p>
        </p:txBody>
      </p:sp>
      <p:grpSp>
        <p:nvGrpSpPr>
          <p:cNvPr id="12" name="Group 11">
            <a:extLst>
              <a:ext uri="{FF2B5EF4-FFF2-40B4-BE49-F238E27FC236}">
                <a16:creationId xmlns:a16="http://schemas.microsoft.com/office/drawing/2014/main" id="{538546F1-4F36-576D-B0CF-65FFE284E7C1}"/>
              </a:ext>
              <a:ext uri="{C183D7F6-B498-43B3-948B-1728B52AA6E4}">
                <adec:decorative xmlns:adec="http://schemas.microsoft.com/office/drawing/2017/decorative" val="1"/>
              </a:ext>
            </a:extLst>
          </p:cNvPr>
          <p:cNvGrpSpPr/>
          <p:nvPr/>
        </p:nvGrpSpPr>
        <p:grpSpPr>
          <a:xfrm>
            <a:off x="1353057" y="4676974"/>
            <a:ext cx="1188720" cy="1200410"/>
            <a:chOff x="1353057" y="4698490"/>
            <a:chExt cx="1188720" cy="1200410"/>
          </a:xfrm>
        </p:grpSpPr>
        <p:sp>
          <p:nvSpPr>
            <p:cNvPr id="27" name="Oval 26">
              <a:extLst>
                <a:ext uri="{FF2B5EF4-FFF2-40B4-BE49-F238E27FC236}">
                  <a16:creationId xmlns:a16="http://schemas.microsoft.com/office/drawing/2014/main" id="{3676FA34-2728-4BD5-A979-716C1599A136}"/>
                </a:ext>
                <a:ext uri="{C183D7F6-B498-43B3-948B-1728B52AA6E4}">
                  <adec:decorative xmlns:adec="http://schemas.microsoft.com/office/drawing/2017/decorative" val="1"/>
                </a:ext>
              </a:extLst>
            </p:cNvPr>
            <p:cNvSpPr>
              <a:spLocks noChangeAspect="1"/>
            </p:cNvSpPr>
            <p:nvPr/>
          </p:nvSpPr>
          <p:spPr bwMode="auto">
            <a:xfrm>
              <a:off x="1353057" y="4710180"/>
              <a:ext cx="1188720" cy="1188720"/>
            </a:xfrm>
            <a:prstGeom prst="ellipse">
              <a:avLst/>
            </a:prstGeom>
            <a:solidFill>
              <a:schemeClr val="accent5"/>
            </a:solidFill>
            <a:ln w="101600">
              <a:solidFill>
                <a:srgbClr val="00529B"/>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20" name="Picture 19">
              <a:extLst>
                <a:ext uri="{FF2B5EF4-FFF2-40B4-BE49-F238E27FC236}">
                  <a16:creationId xmlns:a16="http://schemas.microsoft.com/office/drawing/2014/main" id="{2028BC93-4321-F570-5B1B-9FAECE6FC06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25320" y="4698490"/>
              <a:ext cx="1066892" cy="1060796"/>
            </a:xfrm>
            <a:prstGeom prst="rect">
              <a:avLst/>
            </a:prstGeom>
          </p:spPr>
        </p:pic>
      </p:grpSp>
      <p:sp>
        <p:nvSpPr>
          <p:cNvPr id="9" name="Content Placeholder 8">
            <a:extLst>
              <a:ext uri="{FF2B5EF4-FFF2-40B4-BE49-F238E27FC236}">
                <a16:creationId xmlns:a16="http://schemas.microsoft.com/office/drawing/2014/main" id="{DFDDEC69-0B5F-3218-537E-B14667EEA775}"/>
              </a:ext>
            </a:extLst>
          </p:cNvPr>
          <p:cNvSpPr>
            <a:spLocks noGrp="1"/>
          </p:cNvSpPr>
          <p:nvPr>
            <p:ph sz="quarter" idx="16"/>
          </p:nvPr>
        </p:nvSpPr>
        <p:spPr>
          <a:xfrm rot="5400000">
            <a:off x="8513228" y="804484"/>
            <a:ext cx="1371600" cy="3877432"/>
          </a:xfrm>
          <a:prstGeom prst="round2SameRect">
            <a:avLst/>
          </a:prstGeom>
          <a:ln w="76200">
            <a:solidFill>
              <a:srgbClr val="4472C4"/>
            </a:solidFill>
          </a:ln>
        </p:spPr>
        <p:txBody>
          <a:bodyPr vert="vert270" anchor="ctr">
            <a:normAutofit fontScale="77500" lnSpcReduction="20000"/>
          </a:bodyPr>
          <a:lstStyle/>
          <a:p>
            <a:pPr marL="731520" lvl="0" indent="0" defTabSz="685800">
              <a:lnSpc>
                <a:spcPct val="120000"/>
              </a:lnSpc>
              <a:spcAft>
                <a:spcPts val="0"/>
              </a:spcAft>
              <a:buClrTx/>
              <a:buNone/>
            </a:pPr>
            <a:r>
              <a:rPr lang="es-US" noProof="0"/>
              <a:t>Elegible para el Programa Civil de Salud y Medicina del Departamento de Asuntos para los Veteranos (CHAMPVA)</a:t>
            </a:r>
          </a:p>
        </p:txBody>
      </p:sp>
      <p:grpSp>
        <p:nvGrpSpPr>
          <p:cNvPr id="17" name="Group 16">
            <a:extLst>
              <a:ext uri="{FF2B5EF4-FFF2-40B4-BE49-F238E27FC236}">
                <a16:creationId xmlns:a16="http://schemas.microsoft.com/office/drawing/2014/main" id="{4934E193-45E7-B883-B1AC-71F35C9C473B}"/>
              </a:ext>
              <a:ext uri="{C183D7F6-B498-43B3-948B-1728B52AA6E4}">
                <adec:decorative xmlns:adec="http://schemas.microsoft.com/office/drawing/2017/decorative" val="1"/>
              </a:ext>
            </a:extLst>
          </p:cNvPr>
          <p:cNvGrpSpPr/>
          <p:nvPr/>
        </p:nvGrpSpPr>
        <p:grpSpPr>
          <a:xfrm>
            <a:off x="6672635" y="2159051"/>
            <a:ext cx="1188720" cy="1188720"/>
            <a:chOff x="6672635" y="2159051"/>
            <a:chExt cx="1188720" cy="1188720"/>
          </a:xfrm>
        </p:grpSpPr>
        <p:sp>
          <p:nvSpPr>
            <p:cNvPr id="33" name="Oval 32">
              <a:extLst>
                <a:ext uri="{FF2B5EF4-FFF2-40B4-BE49-F238E27FC236}">
                  <a16:creationId xmlns:a16="http://schemas.microsoft.com/office/drawing/2014/main" id="{48AD1209-F3FD-4624-A36D-F401EAA3064A}"/>
                </a:ext>
              </a:extLst>
            </p:cNvPr>
            <p:cNvSpPr>
              <a:spLocks noChangeAspect="1"/>
            </p:cNvSpPr>
            <p:nvPr/>
          </p:nvSpPr>
          <p:spPr bwMode="auto">
            <a:xfrm>
              <a:off x="6672635" y="2159051"/>
              <a:ext cx="1188720" cy="1188720"/>
            </a:xfrm>
            <a:prstGeom prst="ellipse">
              <a:avLst/>
            </a:prstGeom>
            <a:solidFill>
              <a:srgbClr val="4472C4"/>
            </a:solidFill>
            <a:ln w="101600">
              <a:solidFill>
                <a:srgbClr val="00529B"/>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6" name="Picture 15">
              <a:extLst>
                <a:ext uri="{FF2B5EF4-FFF2-40B4-BE49-F238E27FC236}">
                  <a16:creationId xmlns:a16="http://schemas.microsoft.com/office/drawing/2014/main" id="{3E8C19EE-3917-101F-D7BC-7F1277261C3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22122" y="2305010"/>
              <a:ext cx="914479" cy="914479"/>
            </a:xfrm>
            <a:prstGeom prst="rect">
              <a:avLst/>
            </a:prstGeom>
          </p:spPr>
        </p:pic>
      </p:grpSp>
      <p:sp>
        <p:nvSpPr>
          <p:cNvPr id="14" name="Content Placeholder 13">
            <a:extLst>
              <a:ext uri="{FF2B5EF4-FFF2-40B4-BE49-F238E27FC236}">
                <a16:creationId xmlns:a16="http://schemas.microsoft.com/office/drawing/2014/main" id="{C2D8CDE2-E621-101B-BACF-C6744178D7C0}"/>
              </a:ext>
            </a:extLst>
          </p:cNvPr>
          <p:cNvSpPr>
            <a:spLocks noGrp="1"/>
          </p:cNvSpPr>
          <p:nvPr>
            <p:ph sz="quarter" idx="17"/>
          </p:nvPr>
        </p:nvSpPr>
        <p:spPr>
          <a:xfrm rot="5400000">
            <a:off x="8514583" y="2577695"/>
            <a:ext cx="1371600" cy="3874721"/>
          </a:xfrm>
          <a:prstGeom prst="round2SameRect">
            <a:avLst/>
          </a:prstGeom>
          <a:ln w="76200">
            <a:solidFill>
              <a:schemeClr val="accent6">
                <a:lumMod val="50000"/>
              </a:schemeClr>
            </a:solidFill>
          </a:ln>
        </p:spPr>
        <p:txBody>
          <a:bodyPr vert="vert270" anchor="ctr">
            <a:normAutofit fontScale="92500"/>
          </a:bodyPr>
          <a:lstStyle/>
          <a:p>
            <a:pPr marL="731520" lvl="0" indent="0" defTabSz="685800">
              <a:spcAft>
                <a:spcPts val="0"/>
              </a:spcAft>
              <a:buClrTx/>
              <a:buNone/>
            </a:pPr>
            <a:r>
              <a:rPr lang="es-US" noProof="0"/>
              <a:t>La cobertura del empleador requiere que la tenga (tiene menos de 20 empleados)</a:t>
            </a:r>
          </a:p>
        </p:txBody>
      </p:sp>
      <p:grpSp>
        <p:nvGrpSpPr>
          <p:cNvPr id="15" name="Group 14">
            <a:extLst>
              <a:ext uri="{FF2B5EF4-FFF2-40B4-BE49-F238E27FC236}">
                <a16:creationId xmlns:a16="http://schemas.microsoft.com/office/drawing/2014/main" id="{0D1C3268-BAA7-E127-E7A9-62EFA3B6CC77}"/>
              </a:ext>
              <a:ext uri="{C183D7F6-B498-43B3-948B-1728B52AA6E4}">
                <adec:decorative xmlns:adec="http://schemas.microsoft.com/office/drawing/2017/decorative" val="1"/>
              </a:ext>
            </a:extLst>
          </p:cNvPr>
          <p:cNvGrpSpPr/>
          <p:nvPr/>
        </p:nvGrpSpPr>
        <p:grpSpPr>
          <a:xfrm>
            <a:off x="6681344" y="3931919"/>
            <a:ext cx="1188720" cy="1188720"/>
            <a:chOff x="6681344" y="3931919"/>
            <a:chExt cx="1188720" cy="1188720"/>
          </a:xfrm>
        </p:grpSpPr>
        <p:sp>
          <p:nvSpPr>
            <p:cNvPr id="39" name="Oval 38">
              <a:extLst>
                <a:ext uri="{FF2B5EF4-FFF2-40B4-BE49-F238E27FC236}">
                  <a16:creationId xmlns:a16="http://schemas.microsoft.com/office/drawing/2014/main" id="{6A58ABE7-82B8-40E8-B909-93DD14832DF2}"/>
                </a:ext>
                <a:ext uri="{C183D7F6-B498-43B3-948B-1728B52AA6E4}">
                  <adec:decorative xmlns:adec="http://schemas.microsoft.com/office/drawing/2017/decorative" val="1"/>
                </a:ext>
              </a:extLst>
            </p:cNvPr>
            <p:cNvSpPr>
              <a:spLocks noChangeAspect="1"/>
            </p:cNvSpPr>
            <p:nvPr/>
          </p:nvSpPr>
          <p:spPr bwMode="auto">
            <a:xfrm>
              <a:off x="6681344" y="3931919"/>
              <a:ext cx="1188720" cy="1188720"/>
            </a:xfrm>
            <a:prstGeom prst="ellipse">
              <a:avLst/>
            </a:prstGeom>
            <a:solidFill>
              <a:schemeClr val="accent6">
                <a:lumMod val="75000"/>
              </a:schemeClr>
            </a:solidFill>
            <a:ln w="101600">
              <a:solidFill>
                <a:schemeClr val="accent6">
                  <a:lumMod val="5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3" name="Graphic 52">
              <a:extLst>
                <a:ext uri="{FF2B5EF4-FFF2-40B4-BE49-F238E27FC236}">
                  <a16:creationId xmlns:a16="http://schemas.microsoft.com/office/drawing/2014/main" id="{AB25DD1E-F913-4249-B223-C42CFAB4011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72679" y="4123071"/>
              <a:ext cx="775266" cy="775266"/>
            </a:xfrm>
            <a:prstGeom prst="rect">
              <a:avLst/>
            </a:prstGeom>
          </p:spPr>
        </p:pic>
      </p:grpSp>
      <p:sp>
        <p:nvSpPr>
          <p:cNvPr id="5" name="Slide Number Placeholder 4">
            <a:extLst>
              <a:ext uri="{FF2B5EF4-FFF2-40B4-BE49-F238E27FC236}">
                <a16:creationId xmlns:a16="http://schemas.microsoft.com/office/drawing/2014/main" id="{C63F30D8-03D2-469C-BEA3-124FA0E31906}"/>
              </a:ext>
            </a:extLst>
          </p:cNvPr>
          <p:cNvSpPr>
            <a:spLocks noGrp="1"/>
          </p:cNvSpPr>
          <p:nvPr>
            <p:ph type="sldNum" sz="quarter" idx="12"/>
          </p:nvPr>
        </p:nvSpPr>
        <p:spPr/>
        <p:txBody>
          <a:bodyPr/>
          <a:lstStyle/>
          <a:p>
            <a:fld id="{48F63A3B-78C7-47BE-AE5E-E10140E04643}" type="slidenum">
              <a:rPr lang="es-US" noProof="0" smtClean="0"/>
              <a:t>40</a:t>
            </a:fld>
            <a:endParaRPr lang="es-US" noProof="0"/>
          </a:p>
        </p:txBody>
      </p:sp>
    </p:spTree>
    <p:custDataLst>
      <p:tags r:id="rId1"/>
    </p:custDataLst>
    <p:extLst>
      <p:ext uri="{BB962C8B-B14F-4D97-AF65-F5344CB8AC3E}">
        <p14:creationId xmlns:p14="http://schemas.microsoft.com/office/powerpoint/2010/main" val="410706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bg/>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7" grpId="0" uiExpand="1" build="p" animBg="1"/>
      <p:bldP spid="8" grpId="0" uiExpand="1" build="p" animBg="1"/>
      <p:bldP spid="9" grpId="0" uiExpand="1" build="p" animBg="1"/>
      <p:bldP spid="14"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80446"/>
            <a:ext cx="5647326" cy="688930"/>
          </a:xfrm>
        </p:spPr>
        <p:txBody>
          <a:bodyPr>
            <a:normAutofit/>
          </a:bodyPr>
          <a:lstStyle/>
          <a:p>
            <a:r>
              <a:rPr lang="es-US" noProof="0"/>
              <a:t>Tema 3</a:t>
            </a:r>
          </a:p>
        </p:txBody>
      </p:sp>
      <p:sp>
        <p:nvSpPr>
          <p:cNvPr id="5" name="Text Placeholder 4"/>
          <p:cNvSpPr>
            <a:spLocks noGrp="1"/>
          </p:cNvSpPr>
          <p:nvPr>
            <p:ph type="body" idx="1"/>
          </p:nvPr>
        </p:nvSpPr>
        <p:spPr>
          <a:xfrm>
            <a:off x="3993063" y="2469376"/>
            <a:ext cx="6966675" cy="1919248"/>
          </a:xfrm>
        </p:spPr>
        <p:txBody>
          <a:bodyPr>
            <a:normAutofit/>
          </a:bodyPr>
          <a:lstStyle/>
          <a:p>
            <a:pPr>
              <a:lnSpc>
                <a:spcPct val="100000"/>
              </a:lnSpc>
              <a:spcBef>
                <a:spcPts val="0"/>
              </a:spcBef>
              <a:spcAft>
                <a:spcPts val="1200"/>
              </a:spcAft>
            </a:pPr>
            <a:r>
              <a:rPr lang="es-US" noProof="0"/>
              <a:t>Pólizas de seguro suplementario de Medicare (</a:t>
            </a:r>
            <a:r>
              <a:rPr lang="es-US" noProof="0" err="1"/>
              <a:t>Medigap</a:t>
            </a:r>
            <a:r>
              <a:rPr lang="es-US" noProof="0"/>
              <a:t>)</a:t>
            </a:r>
          </a:p>
        </p:txBody>
      </p:sp>
    </p:spTree>
    <p:custDataLst>
      <p:tags r:id="rId1"/>
    </p:custDataLst>
    <p:extLst>
      <p:ext uri="{BB962C8B-B14F-4D97-AF65-F5344CB8AC3E}">
        <p14:creationId xmlns:p14="http://schemas.microsoft.com/office/powerpoint/2010/main" val="13189355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3</a:t>
            </a:r>
          </a:p>
        </p:txBody>
      </p:sp>
      <p:sp>
        <p:nvSpPr>
          <p:cNvPr id="13" name="Content Placeholder 12"/>
          <p:cNvSpPr>
            <a:spLocks noGrp="1"/>
          </p:cNvSpPr>
          <p:nvPr>
            <p:ph sz="quarter" idx="13"/>
          </p:nvPr>
        </p:nvSpPr>
        <p:spPr>
          <a:xfrm>
            <a:off x="1438506" y="1371600"/>
            <a:ext cx="9344722" cy="4667250"/>
          </a:xfrm>
        </p:spPr>
        <p:txBody>
          <a:bodyPr vert="horz" lIns="91440" tIns="45720" rIns="91440" bIns="45720" anchor="t">
            <a:normAutofit/>
          </a:bodyPr>
          <a:lstStyle/>
          <a:p>
            <a:pPr marL="0" lvl="0" indent="0">
              <a:lnSpc>
                <a:spcPct val="100000"/>
              </a:lnSpc>
              <a:spcBef>
                <a:spcPts val="0"/>
              </a:spcBef>
              <a:buNone/>
              <a:defRPr sz="2800" b="1">
                <a:latin typeface="Arial"/>
                <a:cs typeface="Arial"/>
              </a:defRPr>
            </a:pPr>
            <a:r>
              <a:rPr lang="es-US" noProof="0" dirty="0"/>
              <a:t>Al final de este tema, podrá:</a:t>
            </a:r>
          </a:p>
          <a:p>
            <a:pPr lvl="1" indent="-347472">
              <a:lnSpc>
                <a:spcPct val="100000"/>
              </a:lnSpc>
              <a:spcBef>
                <a:spcPts val="0"/>
              </a:spcBef>
              <a:spcAft>
                <a:spcPts val="1200"/>
              </a:spcAft>
              <a:buFont typeface="Wingdings" panose="05000000000000000000" pitchFamily="2" charset="2"/>
              <a:buChar char="§"/>
              <a:defRPr>
                <a:latin typeface="Arial"/>
                <a:cs typeface="Arial"/>
              </a:defRPr>
            </a:pPr>
            <a:r>
              <a:rPr lang="es-US" sz="2400" noProof="0" dirty="0"/>
              <a:t>Explicar </a:t>
            </a:r>
            <a:r>
              <a:rPr lang="es-US" noProof="0" dirty="0"/>
              <a:t>las pólizas de seguro suplementario de Medicare (</a:t>
            </a:r>
            <a:r>
              <a:rPr lang="es-US" sz="2400" noProof="0" dirty="0" err="1"/>
              <a:t>Medigap</a:t>
            </a:r>
            <a:r>
              <a:rPr lang="es-US" sz="2400" noProof="0" dirty="0"/>
              <a:t>) y quién puede comprarlas</a:t>
            </a:r>
          </a:p>
          <a:p>
            <a:pPr lvl="1" indent="-347472">
              <a:lnSpc>
                <a:spcPct val="100000"/>
              </a:lnSpc>
              <a:spcBef>
                <a:spcPts val="0"/>
              </a:spcBef>
              <a:spcAft>
                <a:spcPts val="1200"/>
              </a:spcAft>
              <a:buFont typeface="Wingdings" panose="05000000000000000000" pitchFamily="2" charset="2"/>
              <a:buChar char="§"/>
              <a:defRPr sz="2400">
                <a:latin typeface="Arial"/>
                <a:cs typeface="Arial"/>
              </a:defRPr>
            </a:pPr>
            <a:r>
              <a:rPr lang="es-US" noProof="0" dirty="0"/>
              <a:t>Describir qué es similar y diferente en varios tipos de pólizas de </a:t>
            </a:r>
            <a:r>
              <a:rPr lang="es-US" noProof="0" dirty="0" err="1"/>
              <a:t>Medigap</a:t>
            </a:r>
            <a:endParaRPr lang="es-US" noProof="0" dirty="0"/>
          </a:p>
          <a:p>
            <a:pPr lvl="1" indent="-347472">
              <a:lnSpc>
                <a:spcPct val="100000"/>
              </a:lnSpc>
              <a:spcBef>
                <a:spcPts val="0"/>
              </a:spcBef>
              <a:spcAft>
                <a:spcPts val="1200"/>
              </a:spcAft>
              <a:buFont typeface="Wingdings" panose="05000000000000000000" pitchFamily="2" charset="2"/>
              <a:buChar char="§"/>
              <a:defRPr sz="2400">
                <a:latin typeface="Arial"/>
                <a:cs typeface="Arial"/>
              </a:defRPr>
            </a:pPr>
            <a:r>
              <a:rPr lang="es-US" noProof="0" dirty="0"/>
              <a:t>Explicar qué considerar al decidir si comprar una póliza </a:t>
            </a:r>
            <a:r>
              <a:rPr lang="es-US" noProof="0" dirty="0" err="1"/>
              <a:t>Medigap</a:t>
            </a:r>
            <a:endParaRPr lang="es-US" noProof="0" dirty="0"/>
          </a:p>
          <a:p>
            <a:pPr lvl="1" indent="-347472">
              <a:lnSpc>
                <a:spcPct val="100000"/>
              </a:lnSpc>
              <a:spcBef>
                <a:spcPts val="0"/>
              </a:spcBef>
              <a:spcAft>
                <a:spcPts val="1200"/>
              </a:spcAft>
              <a:buFont typeface="Wingdings" panose="05000000000000000000" pitchFamily="2" charset="2"/>
              <a:buChar char="§"/>
              <a:defRPr sz="2400">
                <a:latin typeface="Arial"/>
                <a:cs typeface="Arial"/>
              </a:defRPr>
            </a:pPr>
            <a:r>
              <a:rPr lang="es-US" noProof="0" dirty="0"/>
              <a:t>Explicar cuándo y cómo comprar una póliza </a:t>
            </a:r>
            <a:r>
              <a:rPr lang="es-US" noProof="0" dirty="0" err="1"/>
              <a:t>Medigap</a:t>
            </a:r>
            <a:endParaRPr lang="es-US" sz="2800" noProof="0" dirty="0">
              <a:latin typeface="Arial"/>
              <a:cs typeface="Arial"/>
            </a:endParaRPr>
          </a:p>
        </p:txBody>
      </p:sp>
      <p:sp>
        <p:nvSpPr>
          <p:cNvPr id="3" name="Slide Number Placeholder 2">
            <a:extLst>
              <a:ext uri="{FF2B5EF4-FFF2-40B4-BE49-F238E27FC236}">
                <a16:creationId xmlns:a16="http://schemas.microsoft.com/office/drawing/2014/main" id="{FF7E52D8-1EC7-4E11-A1FA-6EDD3012EEE4}"/>
              </a:ext>
            </a:extLst>
          </p:cNvPr>
          <p:cNvSpPr>
            <a:spLocks noGrp="1"/>
          </p:cNvSpPr>
          <p:nvPr>
            <p:ph type="sldNum" sz="quarter" idx="12"/>
          </p:nvPr>
        </p:nvSpPr>
        <p:spPr/>
        <p:txBody>
          <a:bodyPr/>
          <a:lstStyle/>
          <a:p>
            <a:fld id="{0B2D781D-8844-5940-92D1-06EF0A7F581E}" type="slidenum">
              <a:rPr lang="es-US" noProof="0" smtClean="0"/>
              <a:t>42</a:t>
            </a:fld>
            <a:endParaRPr lang="es-US" noProof="0"/>
          </a:p>
        </p:txBody>
      </p:sp>
    </p:spTree>
    <p:custDataLst>
      <p:tags r:id="rId1"/>
    </p:custDataLst>
    <p:extLst>
      <p:ext uri="{BB962C8B-B14F-4D97-AF65-F5344CB8AC3E}">
        <p14:creationId xmlns:p14="http://schemas.microsoft.com/office/powerpoint/2010/main" val="1399781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A634F1B-815C-ED43-9EFE-69E863133376}"/>
              </a:ext>
            </a:extLst>
          </p:cNvPr>
          <p:cNvSpPr>
            <a:spLocks noGrp="1"/>
          </p:cNvSpPr>
          <p:nvPr>
            <p:ph type="title"/>
          </p:nvPr>
        </p:nvSpPr>
        <p:spPr/>
        <p:txBody>
          <a:bodyPr>
            <a:normAutofit/>
          </a:bodyPr>
          <a:lstStyle/>
          <a:p>
            <a:pPr>
              <a:defRPr sz="3000"/>
            </a:pPr>
            <a:r>
              <a:rPr lang="es-US" sz="2900" noProof="0"/>
              <a:t>Pólizas de seguro suplementario de Medicare (</a:t>
            </a:r>
            <a:r>
              <a:rPr lang="es-US" sz="2900" noProof="0" err="1"/>
              <a:t>Medigap</a:t>
            </a:r>
            <a:r>
              <a:rPr lang="es-US" sz="2900" noProof="0"/>
              <a:t>)</a:t>
            </a:r>
          </a:p>
        </p:txBody>
      </p:sp>
      <p:sp>
        <p:nvSpPr>
          <p:cNvPr id="7" name="Content Placeholder 6"/>
          <p:cNvSpPr>
            <a:spLocks noGrp="1"/>
          </p:cNvSpPr>
          <p:nvPr>
            <p:ph sz="quarter" idx="13"/>
          </p:nvPr>
        </p:nvSpPr>
        <p:spPr>
          <a:xfrm>
            <a:off x="1371600" y="1371600"/>
            <a:ext cx="6781800" cy="4667250"/>
          </a:xfrm>
        </p:spPr>
        <p:txBody>
          <a:bodyPr>
            <a:normAutofit fontScale="77500" lnSpcReduction="20000"/>
          </a:bodyPr>
          <a:lstStyle/>
          <a:p>
            <a:pPr defTabSz="685800">
              <a:lnSpc>
                <a:spcPct val="120000"/>
              </a:lnSpc>
              <a:defRPr sz="2400"/>
            </a:pPr>
            <a:r>
              <a:rPr lang="es-US" noProof="0"/>
              <a:t>Ayudar a pagar los costos de bolsillo en </a:t>
            </a:r>
            <a:br>
              <a:rPr lang="es-US" noProof="0"/>
            </a:br>
            <a:r>
              <a:rPr lang="es-US" b="1" noProof="0"/>
              <a:t>Medicare Original</a:t>
            </a:r>
            <a:endParaRPr lang="es-US" sz="2400" b="1" strike="sngStrike" noProof="0"/>
          </a:p>
          <a:p>
            <a:pPr marL="274320" lvl="0" indent="-274320" defTabSz="685800">
              <a:lnSpc>
                <a:spcPct val="120000"/>
              </a:lnSpc>
              <a:spcBef>
                <a:spcPts val="0"/>
              </a:spcBef>
              <a:defRPr sz="2400"/>
            </a:pPr>
            <a:r>
              <a:rPr lang="es-US" noProof="0"/>
              <a:t>Vendido por </a:t>
            </a:r>
            <a:r>
              <a:rPr lang="es-US" b="1" noProof="0"/>
              <a:t>compañías de seguros de salud privadas</a:t>
            </a:r>
          </a:p>
          <a:p>
            <a:pPr marL="274320" lvl="0" indent="-274320" defTabSz="685800">
              <a:lnSpc>
                <a:spcPct val="120000"/>
              </a:lnSpc>
              <a:spcBef>
                <a:spcPts val="0"/>
              </a:spcBef>
              <a:defRPr sz="2400"/>
            </a:pPr>
            <a:r>
              <a:rPr lang="es-US" noProof="0"/>
              <a:t>Algunas pólizas también cubren beneficios que Medicare Original no cubre, como la atención médica cuando viaja fuera de los EE. UU.</a:t>
            </a:r>
          </a:p>
          <a:p>
            <a:pPr marL="274320" lvl="0" indent="-274320" defTabSz="685800">
              <a:lnSpc>
                <a:spcPct val="120000"/>
              </a:lnSpc>
              <a:spcBef>
                <a:spcPts val="0"/>
              </a:spcBef>
              <a:defRPr sz="2400"/>
            </a:pPr>
            <a:r>
              <a:rPr lang="es-US" noProof="0"/>
              <a:t>Todas las pólizas de </a:t>
            </a:r>
            <a:r>
              <a:rPr lang="es-US" noProof="0" err="1"/>
              <a:t>Medigap</a:t>
            </a:r>
            <a:r>
              <a:rPr lang="es-US" noProof="0"/>
              <a:t> </a:t>
            </a:r>
            <a:r>
              <a:rPr lang="es-US" b="1" noProof="0"/>
              <a:t>estandarizadas</a:t>
            </a:r>
            <a:r>
              <a:rPr lang="es-US" noProof="0"/>
              <a:t> ofrecen los mismos beneficios básicos, sin importar dónde viva o de qué compañía de seguros compre la póliza </a:t>
            </a:r>
            <a:endParaRPr lang="es-US" sz="2400" strike="sngStrike" noProof="0"/>
          </a:p>
          <a:p>
            <a:pPr defTabSz="685800">
              <a:lnSpc>
                <a:spcPct val="120000"/>
              </a:lnSpc>
              <a:defRPr sz="2400"/>
            </a:pPr>
            <a:r>
              <a:rPr lang="es-US" noProof="0"/>
              <a:t>Las pólizas de </a:t>
            </a:r>
            <a:r>
              <a:rPr lang="es-US" noProof="0" err="1"/>
              <a:t>Medigap</a:t>
            </a:r>
            <a:r>
              <a:rPr lang="es-US" noProof="0"/>
              <a:t> en Minnesota, Massachusetts y Wisconsin están estandarizadas de una manera diferente</a:t>
            </a:r>
          </a:p>
          <a:p>
            <a:pPr marL="274320" lvl="0" indent="-274320" defTabSz="685800">
              <a:lnSpc>
                <a:spcPct val="120000"/>
              </a:lnSpc>
              <a:spcBef>
                <a:spcPts val="0"/>
              </a:spcBef>
              <a:defRPr sz="2400"/>
            </a:pPr>
            <a:r>
              <a:rPr lang="es-US" noProof="0"/>
              <a:t>Otro tipo de póliza </a:t>
            </a:r>
            <a:r>
              <a:rPr lang="es-US" noProof="0" err="1"/>
              <a:t>Medigap</a:t>
            </a:r>
            <a:r>
              <a:rPr lang="es-US" noProof="0"/>
              <a:t> denominada "Medicare SELECT" está disponible en algunos estados</a:t>
            </a:r>
          </a:p>
        </p:txBody>
      </p:sp>
      <p:grpSp>
        <p:nvGrpSpPr>
          <p:cNvPr id="4" name="Group 3" descr="Medigap Icon">
            <a:extLst>
              <a:ext uri="{FF2B5EF4-FFF2-40B4-BE49-F238E27FC236}">
                <a16:creationId xmlns:a16="http://schemas.microsoft.com/office/drawing/2014/main" id="{C2EF73C9-E2BA-4AFE-B527-05FB75AFE09B}"/>
              </a:ext>
              <a:ext uri="{C183D7F6-B498-43B3-948B-1728B52AA6E4}">
                <adec:decorative xmlns:adec="http://schemas.microsoft.com/office/drawing/2017/decorative" val="0"/>
              </a:ext>
            </a:extLst>
          </p:cNvPr>
          <p:cNvGrpSpPr/>
          <p:nvPr/>
        </p:nvGrpSpPr>
        <p:grpSpPr>
          <a:xfrm>
            <a:off x="8478799" y="2310062"/>
            <a:ext cx="2308942" cy="2714354"/>
            <a:chOff x="8478799" y="2310062"/>
            <a:chExt cx="2308942" cy="2714354"/>
          </a:xfrm>
        </p:grpSpPr>
        <p:pic>
          <p:nvPicPr>
            <p:cNvPr id="6" name="Picture 5" descr="Medical supplement Insurance icon">
              <a:extLst>
                <a:ext uri="{FF2B5EF4-FFF2-40B4-BE49-F238E27FC236}">
                  <a16:creationId xmlns:a16="http://schemas.microsoft.com/office/drawing/2014/main" id="{D5E374B7-F4FA-4725-819B-072B4D3A82A8}"/>
                </a:ext>
              </a:extLst>
            </p:cNvPr>
            <p:cNvPicPr>
              <a:picLocks noChangeAspect="1"/>
            </p:cNvPicPr>
            <p:nvPr/>
          </p:nvPicPr>
          <p:blipFill>
            <a:blip r:embed="rId4"/>
            <a:stretch>
              <a:fillRect/>
            </a:stretch>
          </p:blipFill>
          <p:spPr>
            <a:xfrm>
              <a:off x="8478799" y="2310062"/>
              <a:ext cx="2227556" cy="1883357"/>
            </a:xfrm>
            <a:prstGeom prst="rect">
              <a:avLst/>
            </a:prstGeom>
          </p:spPr>
        </p:pic>
        <p:sp>
          <p:nvSpPr>
            <p:cNvPr id="10" name="TextBox 9">
              <a:extLst>
                <a:ext uri="{FF2B5EF4-FFF2-40B4-BE49-F238E27FC236}">
                  <a16:creationId xmlns:a16="http://schemas.microsoft.com/office/drawing/2014/main" id="{0D7B2F54-4CB1-48C8-BF4E-990F06AF3336}"/>
                </a:ext>
              </a:extLst>
            </p:cNvPr>
            <p:cNvSpPr txBox="1"/>
            <p:nvPr/>
          </p:nvSpPr>
          <p:spPr>
            <a:xfrm>
              <a:off x="8488358" y="4193419"/>
              <a:ext cx="2299383" cy="83099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sz="1600" b="1">
                  <a:ln>
                    <a:noFill/>
                  </a:ln>
                  <a:solidFill>
                    <a:schemeClr val="accent1">
                      <a:lumMod val="50000"/>
                    </a:schemeClr>
                  </a:solidFill>
                  <a:effectLst/>
                  <a:uLnTx/>
                  <a:uFillTx/>
                  <a:latin typeface="Arial" panose="020B0604020202020204" pitchFamily="34" charset="0"/>
                  <a:cs typeface="Arial" panose="020B0604020202020204" pitchFamily="34" charset="0"/>
                </a:defRPr>
              </a:pPr>
              <a:r>
                <a:rPr lang="es-US" noProof="0"/>
                <a:t>Seguro suplementario de Medicare (</a:t>
              </a:r>
              <a:r>
                <a:rPr lang="es-US" noProof="0" err="1"/>
                <a:t>Medigap</a:t>
              </a:r>
              <a:r>
                <a:rPr lang="es-US" noProof="0"/>
                <a:t>) </a:t>
              </a:r>
              <a:endParaRPr kumimoji="0" lang="es-US" sz="1600" b="0" i="0" u="none" strike="noStrike" kern="0" cap="none" spc="0" normalizeH="0" baseline="0" noProof="0">
                <a:ln>
                  <a:noFill/>
                </a:ln>
                <a:solidFill>
                  <a:schemeClr val="accent1">
                    <a:lumMod val="50000"/>
                  </a:schemeClr>
                </a:solidFill>
                <a:effectLst/>
                <a:uLnTx/>
                <a:uFillTx/>
                <a:latin typeface="Arial" panose="020B0604020202020204" pitchFamily="34" charset="0"/>
                <a:cs typeface="Arial" panose="020B0604020202020204" pitchFamily="34" charset="0"/>
              </a:endParaRPr>
            </a:p>
          </p:txBody>
        </p:sp>
      </p:grpSp>
      <p:sp>
        <p:nvSpPr>
          <p:cNvPr id="5" name="Slide Number Placeholder 4">
            <a:extLst>
              <a:ext uri="{FF2B5EF4-FFF2-40B4-BE49-F238E27FC236}">
                <a16:creationId xmlns:a16="http://schemas.microsoft.com/office/drawing/2014/main" id="{1DEA6303-085E-442E-BAE4-63F926EB1A44}"/>
              </a:ext>
            </a:extLst>
          </p:cNvPr>
          <p:cNvSpPr>
            <a:spLocks noGrp="1"/>
          </p:cNvSpPr>
          <p:nvPr>
            <p:ph type="sldNum" sz="quarter" idx="12"/>
          </p:nvPr>
        </p:nvSpPr>
        <p:spPr/>
        <p:txBody>
          <a:bodyPr/>
          <a:lstStyle/>
          <a:p>
            <a:fld id="{0B2D781D-8844-5940-92D1-06EF0A7F581E}" type="slidenum">
              <a:rPr lang="es-US" noProof="0" smtClean="0"/>
              <a:t>43</a:t>
            </a:fld>
            <a:endParaRPr lang="es-US" noProof="0"/>
          </a:p>
        </p:txBody>
      </p:sp>
    </p:spTree>
    <p:custDataLst>
      <p:tags r:id="rId1"/>
    </p:custDataLst>
    <p:extLst>
      <p:ext uri="{BB962C8B-B14F-4D97-AF65-F5344CB8AC3E}">
        <p14:creationId xmlns:p14="http://schemas.microsoft.com/office/powerpoint/2010/main" val="367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ormAutofit/>
          </a:bodyPr>
          <a:lstStyle/>
          <a:p>
            <a:r>
              <a:rPr lang="es-US" noProof="0"/>
              <a:t>Cobertura de los planes </a:t>
            </a:r>
            <a:r>
              <a:rPr lang="es-US" noProof="0" err="1"/>
              <a:t>Medigap</a:t>
            </a:r>
            <a:r>
              <a:rPr lang="es-US" noProof="0"/>
              <a:t> en 2026</a:t>
            </a:r>
          </a:p>
        </p:txBody>
      </p:sp>
      <p:sp>
        <p:nvSpPr>
          <p:cNvPr id="5" name="TextBox 4">
            <a:extLst>
              <a:ext uri="{FF2B5EF4-FFF2-40B4-BE49-F238E27FC236}">
                <a16:creationId xmlns:a16="http://schemas.microsoft.com/office/drawing/2014/main" id="{47A8566C-F432-4D58-9A6F-E1959189B03A}"/>
              </a:ext>
            </a:extLst>
          </p:cNvPr>
          <p:cNvSpPr txBox="1"/>
          <p:nvPr/>
        </p:nvSpPr>
        <p:spPr>
          <a:xfrm>
            <a:off x="4594225" y="1018831"/>
            <a:ext cx="7073900" cy="276999"/>
          </a:xfrm>
          <a:prstGeom prst="rect">
            <a:avLst/>
          </a:prstGeom>
          <a:solidFill>
            <a:schemeClr val="accent5">
              <a:lumMod val="20000"/>
              <a:lumOff val="80000"/>
            </a:schemeClr>
          </a:solidFill>
        </p:spPr>
        <p:txBody>
          <a:bodyPr wrap="square">
            <a:spAutoFit/>
          </a:bodyPr>
          <a:lstStyle/>
          <a:p>
            <a:pPr>
              <a:defRPr sz="1200" b="1">
                <a:solidFill>
                  <a:schemeClr val="accent5">
                    <a:lumMod val="50000"/>
                  </a:schemeClr>
                </a:solidFill>
                <a:latin typeface="Arial" panose="020B0604020202020204" pitchFamily="34" charset="0"/>
                <a:cs typeface="Arial" panose="020B0604020202020204" pitchFamily="34" charset="0"/>
              </a:defRPr>
            </a:pPr>
            <a:r>
              <a:rPr lang="es-US" noProof="0"/>
              <a:t>Planes </a:t>
            </a:r>
            <a:r>
              <a:rPr lang="es-US" noProof="0" err="1"/>
              <a:t>Medigap</a:t>
            </a:r>
            <a:r>
              <a:rPr lang="es-US" noProof="0"/>
              <a:t> </a:t>
            </a:r>
          </a:p>
        </p:txBody>
      </p:sp>
      <p:graphicFrame>
        <p:nvGraphicFramePr>
          <p:cNvPr id="10" name="Table 9" descr="Table of the benefit percentages of Medicare Supplement Insurance (Medigap) plans ">
            <a:extLst>
              <a:ext uri="{FF2B5EF4-FFF2-40B4-BE49-F238E27FC236}">
                <a16:creationId xmlns:a16="http://schemas.microsoft.com/office/drawing/2014/main" id="{296B46C0-DE9B-4165-B3AB-8F660A3E30D1}"/>
              </a:ext>
            </a:extLst>
          </p:cNvPr>
          <p:cNvGraphicFramePr>
            <a:graphicFrameLocks noGrp="1"/>
          </p:cNvGraphicFramePr>
          <p:nvPr>
            <p:extLst>
              <p:ext uri="{D42A27DB-BD31-4B8C-83A1-F6EECF244321}">
                <p14:modId xmlns:p14="http://schemas.microsoft.com/office/powerpoint/2010/main" val="2380273792"/>
              </p:ext>
            </p:extLst>
          </p:nvPr>
        </p:nvGraphicFramePr>
        <p:xfrm>
          <a:off x="416409" y="1295830"/>
          <a:ext cx="11242876" cy="3899588"/>
        </p:xfrm>
        <a:graphic>
          <a:graphicData uri="http://schemas.openxmlformats.org/drawingml/2006/table">
            <a:tbl>
              <a:tblPr firstRow="1" bandRow="1">
                <a:tableStyleId>{BC89EF96-8CEA-46FF-86C4-4CE0E7609802}</a:tableStyleId>
              </a:tblPr>
              <a:tblGrid>
                <a:gridCol w="4189335">
                  <a:extLst>
                    <a:ext uri="{9D8B030D-6E8A-4147-A177-3AD203B41FA5}">
                      <a16:colId xmlns:a16="http://schemas.microsoft.com/office/drawing/2014/main" val="3130994718"/>
                    </a:ext>
                  </a:extLst>
                </a:gridCol>
                <a:gridCol w="636989">
                  <a:extLst>
                    <a:ext uri="{9D8B030D-6E8A-4147-A177-3AD203B41FA5}">
                      <a16:colId xmlns:a16="http://schemas.microsoft.com/office/drawing/2014/main" val="3280422692"/>
                    </a:ext>
                  </a:extLst>
                </a:gridCol>
                <a:gridCol w="636989">
                  <a:extLst>
                    <a:ext uri="{9D8B030D-6E8A-4147-A177-3AD203B41FA5}">
                      <a16:colId xmlns:a16="http://schemas.microsoft.com/office/drawing/2014/main" val="2329030423"/>
                    </a:ext>
                  </a:extLst>
                </a:gridCol>
                <a:gridCol w="636989">
                  <a:extLst>
                    <a:ext uri="{9D8B030D-6E8A-4147-A177-3AD203B41FA5}">
                      <a16:colId xmlns:a16="http://schemas.microsoft.com/office/drawing/2014/main" val="4007677874"/>
                    </a:ext>
                  </a:extLst>
                </a:gridCol>
                <a:gridCol w="636989">
                  <a:extLst>
                    <a:ext uri="{9D8B030D-6E8A-4147-A177-3AD203B41FA5}">
                      <a16:colId xmlns:a16="http://schemas.microsoft.com/office/drawing/2014/main" val="2961580991"/>
                    </a:ext>
                  </a:extLst>
                </a:gridCol>
                <a:gridCol w="636989">
                  <a:extLst>
                    <a:ext uri="{9D8B030D-6E8A-4147-A177-3AD203B41FA5}">
                      <a16:colId xmlns:a16="http://schemas.microsoft.com/office/drawing/2014/main" val="2492110190"/>
                    </a:ext>
                  </a:extLst>
                </a:gridCol>
                <a:gridCol w="636989">
                  <a:extLst>
                    <a:ext uri="{9D8B030D-6E8A-4147-A177-3AD203B41FA5}">
                      <a16:colId xmlns:a16="http://schemas.microsoft.com/office/drawing/2014/main" val="3250895483"/>
                    </a:ext>
                  </a:extLst>
                </a:gridCol>
                <a:gridCol w="914400">
                  <a:extLst>
                    <a:ext uri="{9D8B030D-6E8A-4147-A177-3AD203B41FA5}">
                      <a16:colId xmlns:a16="http://schemas.microsoft.com/office/drawing/2014/main" val="4062724447"/>
                    </a:ext>
                  </a:extLst>
                </a:gridCol>
                <a:gridCol w="914400">
                  <a:extLst>
                    <a:ext uri="{9D8B030D-6E8A-4147-A177-3AD203B41FA5}">
                      <a16:colId xmlns:a16="http://schemas.microsoft.com/office/drawing/2014/main" val="4232621865"/>
                    </a:ext>
                  </a:extLst>
                </a:gridCol>
                <a:gridCol w="636989">
                  <a:extLst>
                    <a:ext uri="{9D8B030D-6E8A-4147-A177-3AD203B41FA5}">
                      <a16:colId xmlns:a16="http://schemas.microsoft.com/office/drawing/2014/main" val="2937596607"/>
                    </a:ext>
                  </a:extLst>
                </a:gridCol>
                <a:gridCol w="765818">
                  <a:extLst>
                    <a:ext uri="{9D8B030D-6E8A-4147-A177-3AD203B41FA5}">
                      <a16:colId xmlns:a16="http://schemas.microsoft.com/office/drawing/2014/main" val="1506121151"/>
                    </a:ext>
                  </a:extLst>
                </a:gridCol>
              </a:tblGrid>
              <a:tr h="234379">
                <a:tc>
                  <a:txBody>
                    <a:bodyPr/>
                    <a:lstStyle/>
                    <a:p>
                      <a:pPr algn="l" fontAlgn="t">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Beneficios</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A</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B</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C</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D</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F*</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G*</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K</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L</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M</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b="1">
                          <a:solidFill>
                            <a:srgbClr val="000000"/>
                          </a:solidFill>
                          <a:effectLst/>
                          <a:latin typeface="Arial" panose="020B0604020202020204" pitchFamily="34" charset="0"/>
                          <a:cs typeface="Arial" panose="020B0604020202020204" pitchFamily="34" charset="0"/>
                        </a:defRPr>
                      </a:pPr>
                      <a:r>
                        <a:rPr lang="es-US" noProof="0"/>
                        <a:t>N</a:t>
                      </a:r>
                      <a:endParaRPr lang="es-US" sz="1300" b="1"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3215339582"/>
                  </a:ext>
                </a:extLst>
              </a:tr>
              <a:tr h="461432">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Medicare Parte A, </a:t>
                      </a:r>
                      <a:r>
                        <a:rPr lang="es-US" b="1" noProof="0" err="1"/>
                        <a:t>coseguro</a:t>
                      </a:r>
                      <a:r>
                        <a:rPr lang="es-US" noProof="0"/>
                        <a:t> y costos hospitalarios (hasta </a:t>
                      </a:r>
                      <a:r>
                        <a:rPr lang="es-US" spc="-30" noProof="0"/>
                        <a:t>365 días adicionales después de que se agoten los beneficios de Medicare)</a:t>
                      </a:r>
                      <a:endParaRPr lang="es-US" sz="1300" b="0" i="0" u="none" strike="sngStrike" spc="-30" baseline="0"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1252637787"/>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err="1"/>
                        <a:t>Coseguro</a:t>
                      </a:r>
                      <a:r>
                        <a:rPr lang="es-US" noProof="0"/>
                        <a:t> de la Parte B de Medicare o </a:t>
                      </a:r>
                      <a:r>
                        <a:rPr lang="es-US" b="1" noProof="0"/>
                        <a:t>copago</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75%</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460072357"/>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Beneficio de sangre (primeras 3 pintas)</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75%</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060697991"/>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err="1"/>
                        <a:t>Coseguro</a:t>
                      </a:r>
                      <a:r>
                        <a:rPr lang="es-US" noProof="0"/>
                        <a:t> o copago de cuidados paliativos de la Parte A</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75%</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502771740"/>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err="1"/>
                        <a:t>Coseguro</a:t>
                      </a:r>
                      <a:r>
                        <a:rPr lang="es-US" noProof="0"/>
                        <a:t> de atención en un centro con enfermería especializada</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75%</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551362421"/>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Parte A, </a:t>
                      </a:r>
                      <a:r>
                        <a:rPr lang="es-US" b="1" noProof="0"/>
                        <a:t>deducible</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75%</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50%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401531930"/>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Parte B, deducible</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3730263135"/>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Parte B, </a:t>
                      </a:r>
                      <a:r>
                        <a:rPr lang="es-US" b="1" noProof="0"/>
                        <a:t>cargos adicionales</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100%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1146044585"/>
                  </a:ext>
                </a:extLst>
              </a:tr>
              <a:tr h="234379">
                <a:tc>
                  <a:txBody>
                    <a:bodyPr/>
                    <a:lstStyle/>
                    <a:p>
                      <a:pPr algn="l" fontAlgn="t">
                        <a:spcAft>
                          <a:spcPts val="1200"/>
                        </a:spcAft>
                        <a:defRPr sz="1300">
                          <a:solidFill>
                            <a:srgbClr val="203864"/>
                          </a:solidFill>
                          <a:effectLst/>
                          <a:latin typeface="Arial" panose="020B0604020202020204" pitchFamily="34" charset="0"/>
                          <a:cs typeface="Arial" panose="020B0604020202020204" pitchFamily="34" charset="0"/>
                        </a:defRPr>
                      </a:pPr>
                      <a:r>
                        <a:rPr lang="es-US" noProof="0"/>
                        <a:t>Emergencia durante un viaje al extranjero (hasta los límites del plan)</a:t>
                      </a:r>
                      <a:endParaRPr lang="es-US" sz="1300" b="0" i="0" u="none" strike="noStrike" noProof="0">
                        <a:solidFill>
                          <a:srgbClr val="203864"/>
                        </a:solidFill>
                        <a:effectLst/>
                        <a:latin typeface="Arial" panose="020B0604020202020204" pitchFamily="34" charset="0"/>
                        <a:cs typeface="Arial" panose="020B0604020202020204" pitchFamily="34" charset="0"/>
                      </a:endParaRPr>
                    </a:p>
                  </a:txBody>
                  <a:tcPr marL="63262"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 </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t">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tc>
                <a:extLst>
                  <a:ext uri="{0D108BD9-81ED-4DB2-BD59-A6C34878D82A}">
                    <a16:rowId xmlns:a16="http://schemas.microsoft.com/office/drawing/2014/main" val="2616064770"/>
                  </a:ext>
                </a:extLst>
              </a:tr>
              <a:tr h="432134">
                <a:tc>
                  <a:txBody>
                    <a:bodyPr/>
                    <a:lstStyle/>
                    <a:p>
                      <a:pPr algn="l" fontAlgn="t">
                        <a:spcAft>
                          <a:spcPts val="1200"/>
                        </a:spcAft>
                      </a:pPr>
                      <a:endParaRPr lang="es-US" sz="1300" b="0"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a:solidFill>
                            <a:srgbClr val="203764"/>
                          </a:solidFill>
                          <a:effectLst/>
                          <a:latin typeface="Arial" panose="020B0604020202020204" pitchFamily="34" charset="0"/>
                          <a:cs typeface="Arial" panose="020B0604020202020204" pitchFamily="34" charset="0"/>
                        </a:defRPr>
                      </a:pPr>
                      <a:r>
                        <a:rPr lang="es-US" sz="1000" noProof="0"/>
                        <a:t>Límite de gastos de bolsillo en 2026**</a:t>
                      </a:r>
                      <a:endParaRPr lang="es-US" sz="1000" b="0" i="0" u="none" strike="noStrike" noProof="0">
                        <a:solidFill>
                          <a:srgbClr val="203764"/>
                        </a:solidFill>
                        <a:effectLst/>
                        <a:latin typeface="Arial" panose="020B0604020202020204" pitchFamily="34" charset="0"/>
                        <a:cs typeface="Arial" panose="020B0604020202020204" pitchFamily="34" charset="0"/>
                      </a:endParaRPr>
                    </a:p>
                  </a:txBody>
                  <a:tcPr marL="0" marR="0" marT="7029" marB="0" anchor="b"/>
                </a:tc>
                <a:tc>
                  <a:txBody>
                    <a:bodyPr/>
                    <a:lstStyle/>
                    <a:p>
                      <a:pPr marL="0" marR="0" lvl="0" indent="0" algn="ctr" defTabSz="914400" rtl="0" eaLnBrk="1" fontAlgn="b" latinLnBrk="0" hangingPunct="1">
                        <a:lnSpc>
                          <a:spcPct val="100000"/>
                        </a:lnSpc>
                        <a:spcBef>
                          <a:spcPts val="0"/>
                        </a:spcBef>
                        <a:spcAft>
                          <a:spcPts val="1200"/>
                        </a:spcAft>
                        <a:buClrTx/>
                        <a:buSzTx/>
                        <a:buFontTx/>
                        <a:buNone/>
                        <a:tabLst/>
                        <a:defRPr sz="1300">
                          <a:solidFill>
                            <a:srgbClr val="203764"/>
                          </a:solidFill>
                          <a:effectLst/>
                          <a:latin typeface="Arial" panose="020B0604020202020204" pitchFamily="34" charset="0"/>
                          <a:cs typeface="Arial" panose="020B0604020202020204" pitchFamily="34" charset="0"/>
                        </a:defRPr>
                      </a:pPr>
                      <a:r>
                        <a:rPr lang="es-US" sz="1000" noProof="0"/>
                        <a:t>Límite de gastos de bolsillo en 2026**</a:t>
                      </a:r>
                      <a:endParaRPr lang="es-US" sz="1000" b="0" i="0" u="none" strike="noStrike" noProof="0">
                        <a:solidFill>
                          <a:srgbClr val="203764"/>
                        </a:solidFill>
                        <a:effectLst/>
                        <a:latin typeface="Arial" panose="020B0604020202020204" pitchFamily="34" charset="0"/>
                        <a:cs typeface="Arial" panose="020B0604020202020204" pitchFamily="34" charset="0"/>
                      </a:endParaRPr>
                    </a:p>
                  </a:txBody>
                  <a:tcPr marL="0" marR="0"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1263501015"/>
                  </a:ext>
                </a:extLst>
              </a:tr>
              <a:tr h="234379">
                <a:tc>
                  <a:txBody>
                    <a:bodyPr/>
                    <a:lstStyle/>
                    <a:p>
                      <a:pPr algn="l" fontAlgn="t">
                        <a:spcAft>
                          <a:spcPts val="1200"/>
                        </a:spcAft>
                      </a:pPr>
                      <a:endParaRPr lang="es-US" sz="1300" b="0" i="0" u="none" strike="noStrike" noProof="0">
                        <a:solidFill>
                          <a:srgbClr val="000000"/>
                        </a:solidFill>
                        <a:effectLst/>
                        <a:latin typeface="Arial" panose="020B0604020202020204" pitchFamily="34" charset="0"/>
                        <a:cs typeface="Arial" panose="020B0604020202020204" pitchFamily="34" charset="0"/>
                      </a:endParaRPr>
                    </a:p>
                  </a:txBody>
                  <a:tcPr marL="7029" marR="7029" marT="7029" marB="0"/>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$8,000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defRPr sz="1300">
                          <a:solidFill>
                            <a:srgbClr val="203764"/>
                          </a:solidFill>
                          <a:effectLst/>
                          <a:latin typeface="Arial" panose="020B0604020202020204" pitchFamily="34" charset="0"/>
                          <a:cs typeface="Arial" panose="020B0604020202020204" pitchFamily="34" charset="0"/>
                        </a:defRPr>
                      </a:pPr>
                      <a:r>
                        <a:rPr lang="es-US" noProof="0"/>
                        <a:t>$4,000</a:t>
                      </a: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tc>
                  <a:txBody>
                    <a:bodyPr/>
                    <a:lstStyle/>
                    <a:p>
                      <a:pPr algn="ctr" fontAlgn="b">
                        <a:spcAft>
                          <a:spcPts val="1200"/>
                        </a:spcAft>
                      </a:pPr>
                      <a:endParaRPr lang="es-US" sz="1300" b="0" i="0" u="none" strike="noStrike" noProof="0">
                        <a:solidFill>
                          <a:srgbClr val="203764"/>
                        </a:solidFill>
                        <a:effectLst/>
                        <a:latin typeface="Arial" panose="020B0604020202020204" pitchFamily="34" charset="0"/>
                        <a:cs typeface="Arial" panose="020B0604020202020204" pitchFamily="34" charset="0"/>
                      </a:endParaRPr>
                    </a:p>
                  </a:txBody>
                  <a:tcPr marL="7029" marR="7029" marT="7029" marB="0" anchor="b"/>
                </a:tc>
                <a:extLst>
                  <a:ext uri="{0D108BD9-81ED-4DB2-BD59-A6C34878D82A}">
                    <a16:rowId xmlns:a16="http://schemas.microsoft.com/office/drawing/2014/main" val="2286520977"/>
                  </a:ext>
                </a:extLst>
              </a:tr>
            </a:tbl>
          </a:graphicData>
        </a:graphic>
      </p:graphicFrame>
      <p:sp>
        <p:nvSpPr>
          <p:cNvPr id="9" name="TextBox 8">
            <a:extLst>
              <a:ext uri="{FF2B5EF4-FFF2-40B4-BE49-F238E27FC236}">
                <a16:creationId xmlns:a16="http://schemas.microsoft.com/office/drawing/2014/main" id="{AB538BD5-7D01-4C96-A2E5-0CCF73C1A690}"/>
              </a:ext>
            </a:extLst>
          </p:cNvPr>
          <p:cNvSpPr txBox="1"/>
          <p:nvPr/>
        </p:nvSpPr>
        <p:spPr>
          <a:xfrm>
            <a:off x="416409" y="5195418"/>
            <a:ext cx="11242875" cy="923330"/>
          </a:xfrm>
          <a:prstGeom prst="rect">
            <a:avLst/>
          </a:prstGeom>
          <a:solidFill>
            <a:schemeClr val="accent5">
              <a:lumMod val="20000"/>
              <a:lumOff val="80000"/>
              <a:alpha val="58000"/>
            </a:schemeClr>
          </a:solidFill>
        </p:spPr>
        <p:txBody>
          <a:bodyPr wrap="square" lIns="91440" tIns="45720" rIns="91440" bIns="45720" anchor="t">
            <a:spAutoFit/>
          </a:bodyPr>
          <a:lstStyle/>
          <a:p>
            <a:pPr>
              <a:defRPr sz="1100">
                <a:latin typeface="Arial" panose="020B0604020202020204" pitchFamily="34" charset="0"/>
                <a:cs typeface="Arial" panose="020B0604020202020204" pitchFamily="34" charset="0"/>
              </a:defRPr>
            </a:pPr>
            <a:r>
              <a:rPr lang="es-US" sz="900" noProof="0" dirty="0">
                <a:solidFill>
                  <a:srgbClr val="323A45"/>
                </a:solidFill>
              </a:rPr>
              <a:t>* Los planes F y G también ofrecen un plan con deducible alto en algunos estados. Con esta opción, debe pagar los costos cubiertos por Medicare (</a:t>
            </a:r>
            <a:r>
              <a:rPr lang="es-US" sz="900" noProof="0" dirty="0" err="1">
                <a:solidFill>
                  <a:srgbClr val="323A45"/>
                </a:solidFill>
              </a:rPr>
              <a:t>coseguro</a:t>
            </a:r>
            <a:r>
              <a:rPr lang="es-US" sz="900" noProof="0" dirty="0">
                <a:solidFill>
                  <a:srgbClr val="323A45"/>
                </a:solidFill>
              </a:rPr>
              <a:t>, copagos y deducibles) hasta el monto del deducible de </a:t>
            </a:r>
            <a:r>
              <a:rPr lang="es-US" sz="900" noProof="0" dirty="0">
                <a:solidFill>
                  <a:schemeClr val="tx2">
                    <a:lumMod val="75000"/>
                  </a:schemeClr>
                </a:solidFill>
              </a:rPr>
              <a:t>$2,960 en 2026 </a:t>
            </a:r>
            <a:r>
              <a:rPr lang="es-US" sz="900" noProof="0" dirty="0">
                <a:solidFill>
                  <a:srgbClr val="323A45"/>
                </a:solidFill>
              </a:rPr>
              <a:t>antes de que su póliza pague algo. (</a:t>
            </a:r>
            <a:r>
              <a:rPr lang="es-US" sz="900" noProof="0" dirty="0">
                <a:solidFill>
                  <a:schemeClr val="tx2">
                    <a:lumMod val="75000"/>
                  </a:schemeClr>
                </a:solidFill>
              </a:rPr>
              <a:t>No puede comprar </a:t>
            </a:r>
            <a:r>
              <a:rPr lang="es-US" sz="900" noProof="0" dirty="0">
                <a:solidFill>
                  <a:srgbClr val="323A45"/>
                </a:solidFill>
              </a:rPr>
              <a:t>los planes C y F </a:t>
            </a:r>
            <a:r>
              <a:rPr lang="es-US" sz="900" noProof="0" dirty="0">
                <a:solidFill>
                  <a:schemeClr val="tx2">
                    <a:lumMod val="75000"/>
                  </a:schemeClr>
                </a:solidFill>
              </a:rPr>
              <a:t>si usted </a:t>
            </a:r>
            <a:r>
              <a:rPr lang="es-US" sz="900" noProof="0" dirty="0">
                <a:solidFill>
                  <a:srgbClr val="323A45"/>
                </a:solidFill>
              </a:rPr>
              <a:t>era nuevo </a:t>
            </a:r>
            <a:r>
              <a:rPr lang="es-US" sz="900" noProof="0" dirty="0">
                <a:solidFill>
                  <a:schemeClr val="tx2">
                    <a:lumMod val="75000"/>
                  </a:schemeClr>
                </a:solidFill>
              </a:rPr>
              <a:t>en</a:t>
            </a:r>
            <a:r>
              <a:rPr lang="es-US" sz="900" noProof="0" dirty="0">
                <a:solidFill>
                  <a:srgbClr val="FF0000"/>
                </a:solidFill>
              </a:rPr>
              <a:t> </a:t>
            </a:r>
            <a:r>
              <a:rPr lang="es-US" sz="900" noProof="0" dirty="0">
                <a:solidFill>
                  <a:srgbClr val="323A45"/>
                </a:solidFill>
              </a:rPr>
              <a:t>Medicare el 1 de enero de 2020 o después.)</a:t>
            </a:r>
          </a:p>
          <a:p>
            <a:pPr>
              <a:defRPr sz="1100">
                <a:solidFill>
                  <a:srgbClr val="323A45"/>
                </a:solidFill>
                <a:latin typeface="Arial" panose="020B0604020202020204" pitchFamily="34" charset="0"/>
                <a:cs typeface="Arial" panose="020B0604020202020204" pitchFamily="34" charset="0"/>
              </a:defRPr>
            </a:pPr>
            <a:r>
              <a:rPr lang="es-US" sz="900" noProof="0" dirty="0"/>
              <a:t>** Para los Planes K y L, después de que alcance su límite anual de gastos de bolsillo y su deducible anual de la Parte B ($283 en 2025), el plan </a:t>
            </a:r>
            <a:r>
              <a:rPr lang="es-US" sz="900" noProof="0" dirty="0" err="1"/>
              <a:t>Medigap</a:t>
            </a:r>
            <a:r>
              <a:rPr lang="es-US" sz="900" noProof="0" dirty="0"/>
              <a:t> paga el 100% de los servicios cubiertos durante el resto del año calendario.</a:t>
            </a:r>
          </a:p>
          <a:p>
            <a:pPr>
              <a:defRPr sz="1100">
                <a:latin typeface="Arial" panose="020B0604020202020204" pitchFamily="34" charset="0"/>
                <a:cs typeface="Arial" panose="020B0604020202020204" pitchFamily="34" charset="0"/>
              </a:defRPr>
            </a:pPr>
            <a:r>
              <a:rPr lang="es-US" sz="900" noProof="0" dirty="0">
                <a:solidFill>
                  <a:srgbClr val="323A45"/>
                </a:solidFill>
              </a:rPr>
              <a:t>*** El Plan N paga el 100% del </a:t>
            </a:r>
            <a:r>
              <a:rPr lang="es-US" sz="900" noProof="0" dirty="0" err="1">
                <a:solidFill>
                  <a:srgbClr val="323A45"/>
                </a:solidFill>
              </a:rPr>
              <a:t>coseguro</a:t>
            </a:r>
            <a:r>
              <a:rPr lang="es-US" sz="900" noProof="0" dirty="0">
                <a:solidFill>
                  <a:srgbClr val="323A45"/>
                </a:solidFill>
              </a:rPr>
              <a:t> de la Parte B</a:t>
            </a:r>
            <a:r>
              <a:rPr lang="es-US" sz="900" noProof="0" dirty="0">
                <a:solidFill>
                  <a:schemeClr val="tx2">
                    <a:lumMod val="75000"/>
                  </a:schemeClr>
                </a:solidFill>
              </a:rPr>
              <a:t>. Debe pagar un </a:t>
            </a:r>
            <a:r>
              <a:rPr lang="es-US" sz="900" noProof="0" dirty="0">
                <a:solidFill>
                  <a:srgbClr val="323A45"/>
                </a:solidFill>
              </a:rPr>
              <a:t>copago de hasta $20 por algunas visitas al consultorio y un copago de hasta $50 por visitas a la sala de emergencias que no resulten en </a:t>
            </a:r>
            <a:r>
              <a:rPr lang="es-US" sz="900" noProof="0" dirty="0">
                <a:solidFill>
                  <a:schemeClr val="tx2">
                    <a:lumMod val="75000"/>
                  </a:schemeClr>
                </a:solidFill>
              </a:rPr>
              <a:t>un ingreso</a:t>
            </a:r>
            <a:r>
              <a:rPr lang="es-US" sz="900" noProof="0" dirty="0">
                <a:solidFill>
                  <a:srgbClr val="323A45"/>
                </a:solidFill>
              </a:rPr>
              <a:t> hospitalario.</a:t>
            </a:r>
          </a:p>
        </p:txBody>
      </p:sp>
      <p:sp>
        <p:nvSpPr>
          <p:cNvPr id="7" name="Slide Number Placeholder 6">
            <a:extLst>
              <a:ext uri="{FF2B5EF4-FFF2-40B4-BE49-F238E27FC236}">
                <a16:creationId xmlns:a16="http://schemas.microsoft.com/office/drawing/2014/main" id="{FC0DEA57-7BB6-4ACA-8811-DE6049C336C2}"/>
              </a:ext>
            </a:extLst>
          </p:cNvPr>
          <p:cNvSpPr>
            <a:spLocks noGrp="1"/>
          </p:cNvSpPr>
          <p:nvPr>
            <p:ph type="sldNum" sz="quarter" idx="12"/>
          </p:nvPr>
        </p:nvSpPr>
        <p:spPr/>
        <p:txBody>
          <a:bodyPr/>
          <a:lstStyle/>
          <a:p>
            <a:fld id="{0B2D781D-8844-5940-92D1-06EF0A7F581E}" type="slidenum">
              <a:rPr lang="es-US" noProof="0" smtClean="0"/>
              <a:t>44</a:t>
            </a:fld>
            <a:endParaRPr lang="es-US" noProof="0"/>
          </a:p>
        </p:txBody>
      </p:sp>
    </p:spTree>
    <p:custDataLst>
      <p:tags r:id="rId1"/>
    </p:custDataLst>
    <p:extLst>
      <p:ext uri="{BB962C8B-B14F-4D97-AF65-F5344CB8AC3E}">
        <p14:creationId xmlns:p14="http://schemas.microsoft.com/office/powerpoint/2010/main" val="31292469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latin typeface="Arial Black" panose="020B0A04020102020204" pitchFamily="34" charset="0"/>
                <a:cs typeface="Arial" panose="020B0604020202020204" pitchFamily="34" charset="0"/>
              </a:defRPr>
            </a:pPr>
            <a:r>
              <a:rPr lang="es-US" noProof="0"/>
              <a:t>¿Cuándo es el mejor momento para </a:t>
            </a:r>
            <a:br>
              <a:rPr lang="es-US" noProof="0"/>
            </a:br>
            <a:r>
              <a:rPr lang="es-US" noProof="0"/>
              <a:t>comprar una póliza de </a:t>
            </a:r>
            <a:r>
              <a:rPr lang="es-US" noProof="0" err="1"/>
              <a:t>Medigap</a:t>
            </a:r>
            <a:r>
              <a:rPr lang="es-US" noProof="0"/>
              <a:t>?</a:t>
            </a:r>
          </a:p>
        </p:txBody>
      </p:sp>
      <p:sp>
        <p:nvSpPr>
          <p:cNvPr id="8" name="Content Placeholder 7">
            <a:extLst>
              <a:ext uri="{FF2B5EF4-FFF2-40B4-BE49-F238E27FC236}">
                <a16:creationId xmlns:a16="http://schemas.microsoft.com/office/drawing/2014/main" id="{C7FACFB3-2E21-2940-742D-D48845D684A1}"/>
              </a:ext>
            </a:extLst>
          </p:cNvPr>
          <p:cNvSpPr>
            <a:spLocks noGrp="1"/>
          </p:cNvSpPr>
          <p:nvPr>
            <p:ph sz="quarter" idx="13"/>
          </p:nvPr>
        </p:nvSpPr>
        <p:spPr>
          <a:xfrm>
            <a:off x="732656" y="1205690"/>
            <a:ext cx="6914147" cy="4603218"/>
          </a:xfrm>
        </p:spPr>
        <p:txBody>
          <a:bodyPr>
            <a:normAutofit/>
          </a:bodyPr>
          <a:lstStyle/>
          <a:p>
            <a:pPr lvl="0">
              <a:lnSpc>
                <a:spcPct val="110000"/>
              </a:lnSpc>
              <a:buClrTx/>
              <a:buNone/>
              <a:defRPr sz="2200" b="1"/>
            </a:pPr>
            <a:r>
              <a:rPr lang="es-US" noProof="0"/>
              <a:t>Período de Inscripción Abierta (OEP) de </a:t>
            </a:r>
            <a:r>
              <a:rPr lang="es-US" noProof="0" err="1"/>
              <a:t>Medigap</a:t>
            </a:r>
            <a:r>
              <a:rPr lang="es-US" noProof="0"/>
              <a:t>:</a:t>
            </a:r>
          </a:p>
          <a:p>
            <a:pPr marL="548640" lvl="0">
              <a:lnSpc>
                <a:spcPct val="110000"/>
              </a:lnSpc>
              <a:buClrTx/>
              <a:defRPr sz="1800"/>
            </a:pPr>
            <a:r>
              <a:rPr lang="es-US" noProof="0"/>
              <a:t>Comienza el mes en que usted cumple 65 años o más </a:t>
            </a:r>
            <a:r>
              <a:rPr lang="es-US" b="1" noProof="0"/>
              <a:t>y</a:t>
            </a:r>
            <a:r>
              <a:rPr lang="es-US" noProof="0"/>
              <a:t> </a:t>
            </a:r>
            <a:br>
              <a:rPr lang="es-US" sz="1800" noProof="0"/>
            </a:br>
            <a:r>
              <a:rPr lang="es-US" noProof="0"/>
              <a:t>está inscrito en la Parte B (también debe tener la Parte A)</a:t>
            </a:r>
          </a:p>
          <a:p>
            <a:pPr marL="548640">
              <a:lnSpc>
                <a:spcPct val="110000"/>
              </a:lnSpc>
              <a:buClrTx/>
              <a:defRPr sz="1800"/>
            </a:pPr>
            <a:r>
              <a:rPr lang="es-US" noProof="0"/>
              <a:t>Dura al menos 6 meses (puede ser más largo</a:t>
            </a:r>
            <a:br>
              <a:rPr lang="es-US" sz="1800" noProof="0"/>
            </a:br>
            <a:r>
              <a:rPr lang="es-US" noProof="0"/>
              <a:t>en su estado)</a:t>
            </a:r>
          </a:p>
          <a:p>
            <a:pPr marL="0" lvl="0" indent="0">
              <a:lnSpc>
                <a:spcPct val="110000"/>
              </a:lnSpc>
              <a:buClrTx/>
              <a:buNone/>
              <a:defRPr sz="2200" b="1"/>
            </a:pPr>
            <a:r>
              <a:rPr lang="es-US" noProof="0"/>
              <a:t>Durante su OEP de </a:t>
            </a:r>
            <a:r>
              <a:rPr lang="es-US" noProof="0" err="1"/>
              <a:t>Medigap</a:t>
            </a:r>
            <a:r>
              <a:rPr lang="es-US" noProof="0"/>
              <a:t>, las compañías no pueden:</a:t>
            </a:r>
          </a:p>
          <a:p>
            <a:pPr marL="548640" lvl="2">
              <a:lnSpc>
                <a:spcPct val="110000"/>
              </a:lnSpc>
              <a:buSzPct val="100000"/>
              <a:buFont typeface="Wingdings" panose="05000000000000000000" pitchFamily="2" charset="2"/>
              <a:buChar char="§"/>
              <a:defRPr sz="1800">
                <a:latin typeface="Arial" panose="020B0604020202020204" pitchFamily="34" charset="0"/>
                <a:cs typeface="Arial" panose="020B0604020202020204" pitchFamily="34" charset="0"/>
              </a:defRPr>
            </a:pPr>
            <a:r>
              <a:rPr lang="es-US" noProof="0"/>
              <a:t>Negarse a venderle cualquier póliza </a:t>
            </a:r>
            <a:r>
              <a:rPr lang="es-US" noProof="0" err="1"/>
              <a:t>Medigap</a:t>
            </a:r>
            <a:r>
              <a:rPr lang="es-US" noProof="0"/>
              <a:t> que ofrezcan</a:t>
            </a:r>
          </a:p>
          <a:p>
            <a:pPr marL="548640" lvl="2">
              <a:lnSpc>
                <a:spcPct val="110000"/>
              </a:lnSpc>
              <a:buSzPct val="100000"/>
              <a:buFont typeface="Wingdings" panose="05000000000000000000" pitchFamily="2" charset="2"/>
              <a:buChar char="§"/>
              <a:defRPr sz="1800">
                <a:latin typeface="Arial" panose="020B0604020202020204" pitchFamily="34" charset="0"/>
                <a:cs typeface="Arial" panose="020B0604020202020204" pitchFamily="34" charset="0"/>
              </a:defRPr>
            </a:pPr>
            <a:r>
              <a:rPr lang="es-US" noProof="0"/>
              <a:t>Hacerle esperar para la cobertura</a:t>
            </a:r>
          </a:p>
          <a:p>
            <a:pPr marL="548640" lvl="2">
              <a:lnSpc>
                <a:spcPct val="110000"/>
              </a:lnSpc>
              <a:buSzPct val="100000"/>
              <a:buFont typeface="Wingdings" panose="05000000000000000000" pitchFamily="2" charset="2"/>
              <a:buChar char="§"/>
              <a:defRPr sz="1800">
                <a:latin typeface="Arial" panose="020B0604020202020204" pitchFamily="34" charset="0"/>
                <a:cs typeface="Arial" panose="020B0604020202020204" pitchFamily="34" charset="0"/>
              </a:defRPr>
            </a:pPr>
            <a:r>
              <a:rPr lang="es-US" noProof="0"/>
              <a:t>Cobrar más debido a un problema de salud pasado/presente</a:t>
            </a:r>
          </a:p>
        </p:txBody>
      </p:sp>
      <p:sp>
        <p:nvSpPr>
          <p:cNvPr id="11" name="Freeform: Shape 10">
            <a:extLst>
              <a:ext uri="{FF2B5EF4-FFF2-40B4-BE49-F238E27FC236}">
                <a16:creationId xmlns:a16="http://schemas.microsoft.com/office/drawing/2014/main" id="{B4FC72B5-B10C-4606-96E4-7B20E28B4D35}"/>
              </a:ext>
              <a:ext uri="{C183D7F6-B498-43B3-948B-1728B52AA6E4}">
                <adec:decorative xmlns:adec="http://schemas.microsoft.com/office/drawing/2017/decorative" val="1"/>
              </a:ext>
            </a:extLst>
          </p:cNvPr>
          <p:cNvSpPr>
            <a:spLocks noChangeAspect="1"/>
          </p:cNvSpPr>
          <p:nvPr/>
        </p:nvSpPr>
        <p:spPr>
          <a:xfrm>
            <a:off x="1822849" y="5492995"/>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9" name="Content Placeholder 8">
            <a:extLst>
              <a:ext uri="{FF2B5EF4-FFF2-40B4-BE49-F238E27FC236}">
                <a16:creationId xmlns:a16="http://schemas.microsoft.com/office/drawing/2014/main" id="{DE08F8A9-18D0-83B7-A49F-05D2030309BD}"/>
              </a:ext>
            </a:extLst>
          </p:cNvPr>
          <p:cNvSpPr>
            <a:spLocks noGrp="1"/>
          </p:cNvSpPr>
          <p:nvPr>
            <p:ph sz="quarter" idx="14"/>
          </p:nvPr>
        </p:nvSpPr>
        <p:spPr>
          <a:xfrm>
            <a:off x="1296278" y="5492995"/>
            <a:ext cx="9847617" cy="416295"/>
          </a:xfrm>
        </p:spPr>
        <p:txBody>
          <a:bodyPr>
            <a:normAutofit/>
          </a:bodyPr>
          <a:lstStyle/>
          <a:p>
            <a:pPr marL="0" lvl="0" indent="0" algn="ctr">
              <a:spcAft>
                <a:spcPts val="0"/>
              </a:spcAft>
              <a:buClrTx/>
              <a:buNone/>
              <a:defRPr sz="1400"/>
            </a:pPr>
            <a:r>
              <a:rPr lang="es-US" b="1" noProof="0"/>
              <a:t>NOTA: </a:t>
            </a:r>
            <a:r>
              <a:rPr lang="es-US" noProof="0"/>
              <a:t>También puede comprar una póliza de </a:t>
            </a:r>
            <a:r>
              <a:rPr lang="es-US" noProof="0" err="1"/>
              <a:t>Medigap</a:t>
            </a:r>
            <a:r>
              <a:rPr lang="es-US" noProof="0"/>
              <a:t> siempre que una compañía acepte vendérsela.</a:t>
            </a:r>
            <a:endParaRPr lang="es-US" sz="2400" noProof="0"/>
          </a:p>
        </p:txBody>
      </p:sp>
      <p:pic>
        <p:nvPicPr>
          <p:cNvPr id="7" name="Picture 6" descr="Photo of elderly woman and man looking at medical papers.">
            <a:extLst>
              <a:ext uri="{FF2B5EF4-FFF2-40B4-BE49-F238E27FC236}">
                <a16:creationId xmlns:a16="http://schemas.microsoft.com/office/drawing/2014/main" id="{7648B755-1E60-45EF-BCE3-90C118158AD8}"/>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46803" y="1794551"/>
            <a:ext cx="4177767" cy="2779852"/>
          </a:xfrm>
          <a:prstGeom prst="rect">
            <a:avLst/>
          </a:prstGeom>
          <a:ln>
            <a:noFill/>
          </a:ln>
          <a:effectLst>
            <a:softEdge rad="112500"/>
          </a:effectLst>
        </p:spPr>
      </p:pic>
      <p:sp>
        <p:nvSpPr>
          <p:cNvPr id="6" name="Slide Number Placeholder 5">
            <a:extLst>
              <a:ext uri="{FF2B5EF4-FFF2-40B4-BE49-F238E27FC236}">
                <a16:creationId xmlns:a16="http://schemas.microsoft.com/office/drawing/2014/main" id="{3CEFB882-0A1C-4447-A71C-0032C77F9E41}"/>
              </a:ext>
            </a:extLst>
          </p:cNvPr>
          <p:cNvSpPr>
            <a:spLocks noGrp="1"/>
          </p:cNvSpPr>
          <p:nvPr>
            <p:ph type="sldNum" sz="quarter" idx="12"/>
          </p:nvPr>
        </p:nvSpPr>
        <p:spPr/>
        <p:txBody>
          <a:bodyPr/>
          <a:lstStyle/>
          <a:p>
            <a:fld id="{48F63A3B-78C7-47BE-AE5E-E10140E04643}" type="slidenum">
              <a:rPr lang="es-US" noProof="0" smtClean="0"/>
              <a:t>45</a:t>
            </a:fld>
            <a:endParaRPr lang="es-US" noProof="0"/>
          </a:p>
        </p:txBody>
      </p:sp>
    </p:spTree>
    <p:custDataLst>
      <p:tags r:id="rId1"/>
    </p:custDataLst>
    <p:extLst>
      <p:ext uri="{BB962C8B-B14F-4D97-AF65-F5344CB8AC3E}">
        <p14:creationId xmlns:p14="http://schemas.microsoft.com/office/powerpoint/2010/main" val="105472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Decisión: ¿Necesito una póliza de </a:t>
            </a:r>
            <a:r>
              <a:rPr lang="es-US" noProof="0" err="1"/>
              <a:t>Medigap</a:t>
            </a:r>
            <a:r>
              <a:rPr lang="es-US" noProof="0"/>
              <a:t>?</a:t>
            </a:r>
          </a:p>
        </p:txBody>
      </p:sp>
      <p:graphicFrame>
        <p:nvGraphicFramePr>
          <p:cNvPr id="31" name="Content Placeholder 8" descr="Table showing IRMAA monthly Part D premium based upon individual and joint tax filing status and rates. Details are included in the speakers' notes.">
            <a:extLst>
              <a:ext uri="{FF2B5EF4-FFF2-40B4-BE49-F238E27FC236}">
                <a16:creationId xmlns:a16="http://schemas.microsoft.com/office/drawing/2014/main" id="{EC388D32-791E-7FC5-4526-5A622E45921E}"/>
              </a:ext>
            </a:extLst>
          </p:cNvPr>
          <p:cNvGraphicFramePr>
            <a:graphicFrameLocks/>
          </p:cNvGraphicFramePr>
          <p:nvPr>
            <p:extLst>
              <p:ext uri="{D42A27DB-BD31-4B8C-83A1-F6EECF244321}">
                <p14:modId xmlns:p14="http://schemas.microsoft.com/office/powerpoint/2010/main" val="3271611778"/>
              </p:ext>
            </p:extLst>
          </p:nvPr>
        </p:nvGraphicFramePr>
        <p:xfrm>
          <a:off x="1062884" y="1499808"/>
          <a:ext cx="9711183" cy="3931920"/>
        </p:xfrm>
        <a:graphic>
          <a:graphicData uri="http://schemas.openxmlformats.org/drawingml/2006/table">
            <a:tbl>
              <a:tblPr firstRow="1" bandRow="1">
                <a:tableStyleId>{3B4B98B0-60AC-42C2-AFA5-B58CD77FA1E5}</a:tableStyleId>
              </a:tblPr>
              <a:tblGrid>
                <a:gridCol w="2622217">
                  <a:extLst>
                    <a:ext uri="{9D8B030D-6E8A-4147-A177-3AD203B41FA5}">
                      <a16:colId xmlns:a16="http://schemas.microsoft.com/office/drawing/2014/main" val="20000"/>
                    </a:ext>
                  </a:extLst>
                </a:gridCol>
                <a:gridCol w="2578433">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24533">
                  <a:extLst>
                    <a:ext uri="{9D8B030D-6E8A-4147-A177-3AD203B41FA5}">
                      <a16:colId xmlns:a16="http://schemas.microsoft.com/office/drawing/2014/main" val="20003"/>
                    </a:ext>
                  </a:extLst>
                </a:gridCol>
              </a:tblGrid>
              <a:tr h="125373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lvl="0" indent="0" algn="ctr">
                        <a:spcAft>
                          <a:spcPts val="0"/>
                        </a:spcAft>
                        <a:buClrTx/>
                        <a:buNone/>
                        <a:defRPr sz="2000">
                          <a:solidFill>
                            <a:srgbClr val="00529B"/>
                          </a:solidFill>
                          <a:latin typeface="Arial" panose="020B0604020202020204" pitchFamily="34" charset="0"/>
                          <a:cs typeface="Arial" panose="020B0604020202020204" pitchFamily="34" charset="0"/>
                        </a:defRPr>
                      </a:pPr>
                      <a:r>
                        <a:rPr lang="es-US" noProof="0"/>
                        <a:t>¿Puedo obtener una póliza de Medigap si tengo un plan Medicare Advantage pero planeo volver a Medicare Original? </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lvl="0" indent="0" algn="ctr">
                        <a:spcAft>
                          <a:spcPts val="0"/>
                        </a:spcAft>
                        <a:buClrTx/>
                        <a:buNone/>
                        <a:defRPr sz="2000">
                          <a:solidFill>
                            <a:srgbClr val="00529B"/>
                          </a:solidFill>
                          <a:latin typeface="Arial" panose="020B0604020202020204" pitchFamily="34" charset="0"/>
                          <a:cs typeface="Arial" panose="020B0604020202020204" pitchFamily="34" charset="0"/>
                        </a:defRPr>
                      </a:pPr>
                      <a:r>
                        <a:rPr lang="es-US" noProof="0"/>
                        <a:t>¿Qué sucede si tengo otra cobertura suplementaria, como la de un empleador?</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sz="2000">
                          <a:latin typeface="Arial" panose="020B0604020202020204" pitchFamily="34" charset="0"/>
                          <a:cs typeface="Arial" panose="020B0604020202020204" pitchFamily="34" charset="0"/>
                        </a:defRPr>
                      </a:pPr>
                      <a:r>
                        <a:rPr lang="es-US" noProof="0" dirty="0">
                          <a:solidFill>
                            <a:srgbClr val="00529B"/>
                          </a:solidFill>
                        </a:rPr>
                        <a:t>¿Puedo </a:t>
                      </a:r>
                      <a:r>
                        <a:rPr lang="es-US" noProof="0" dirty="0" err="1">
                          <a:solidFill>
                            <a:srgbClr val="00529B"/>
                          </a:solidFill>
                        </a:rPr>
                        <a:t>cubir</a:t>
                      </a:r>
                      <a:r>
                        <a:rPr lang="es-US" noProof="0" dirty="0">
                          <a:solidFill>
                            <a:srgbClr val="00529B"/>
                          </a:solidFill>
                        </a:rPr>
                        <a:t> el gasto de los deducibles y los copagos de Medicare? </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sz="2000">
                          <a:solidFill>
                            <a:srgbClr val="00529B"/>
                          </a:solidFill>
                          <a:latin typeface="Arial" panose="020B0604020202020204" pitchFamily="34" charset="0"/>
                          <a:cs typeface="Arial" panose="020B0604020202020204" pitchFamily="34" charset="0"/>
                        </a:defRPr>
                      </a:pPr>
                      <a:r>
                        <a:rPr lang="es-US" noProof="0"/>
                        <a:t>¿Cuánto cuesta la prima mensual de </a:t>
                      </a:r>
                      <a:r>
                        <a:rPr lang="es-US" noProof="0" err="1"/>
                        <a:t>Medigap</a:t>
                      </a:r>
                      <a:r>
                        <a:rPr lang="es-US" noProof="0"/>
                        <a:t>? </a:t>
                      </a:r>
                      <a:endParaRPr lang="es-US" sz="2000" noProof="0">
                        <a:solidFill>
                          <a:srgbClr val="00529B"/>
                        </a:solidFill>
                        <a:latin typeface="Arial" panose="020B0604020202020204" pitchFamily="34" charset="0"/>
                        <a:cs typeface="Arial" panose="020B0604020202020204" pitchFamily="34" charset="0"/>
                      </a:endParaRPr>
                    </a:p>
                  </a:txBody>
                  <a:tcPr marL="51435" marR="51435" marT="0" marB="0" anchor="ctr"/>
                </a:tc>
                <a:extLst>
                  <a:ext uri="{0D108BD9-81ED-4DB2-BD59-A6C34878D82A}">
                    <a16:rowId xmlns:a16="http://schemas.microsoft.com/office/drawing/2014/main" val="10000"/>
                  </a:ext>
                </a:extLst>
              </a:tr>
              <a:tr h="61264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algn="ctr">
                        <a:lnSpc>
                          <a:spcPct val="100000"/>
                        </a:lnSpc>
                        <a:spcBef>
                          <a:spcPts val="0"/>
                        </a:spcBef>
                        <a:spcAft>
                          <a:spcPts val="1200"/>
                        </a:spcAft>
                        <a:defRPr>
                          <a:solidFill>
                            <a:srgbClr val="00529B"/>
                          </a:solidFill>
                          <a:latin typeface="Arial" panose="020B0604020202020204" pitchFamily="34" charset="0"/>
                          <a:ea typeface="Calibri"/>
                          <a:cs typeface="Arial" panose="020B0604020202020204" pitchFamily="34" charset="0"/>
                        </a:defRPr>
                      </a:pPr>
                      <a:r>
                        <a:rPr lang="es-US" noProof="0"/>
                        <a:t>Sí.</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algn="ctr">
                        <a:lnSpc>
                          <a:spcPct val="100000"/>
                        </a:lnSpc>
                        <a:spcBef>
                          <a:spcPts val="0"/>
                        </a:spcBef>
                        <a:spcAft>
                          <a:spcPts val="1200"/>
                        </a:spcAft>
                        <a:defRPr>
                          <a:solidFill>
                            <a:srgbClr val="00529B"/>
                          </a:solidFill>
                          <a:latin typeface="Arial" panose="020B0604020202020204" pitchFamily="34" charset="0"/>
                          <a:ea typeface="Calibri"/>
                          <a:cs typeface="Arial" panose="020B0604020202020204" pitchFamily="34" charset="0"/>
                        </a:defRPr>
                      </a:pPr>
                      <a:r>
                        <a:rPr lang="es-US" noProof="0"/>
                        <a:t>Es posible que no necesite </a:t>
                      </a:r>
                      <a:r>
                        <a:rPr lang="es-US" noProof="0" err="1"/>
                        <a:t>Medigap</a:t>
                      </a:r>
                      <a:r>
                        <a:rPr lang="es-US" noProof="0"/>
                        <a:t>.</a:t>
                      </a: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0" algn="ctr" defTabSz="914400" rtl="0" eaLnBrk="1" fontAlgn="auto" latinLnBrk="0" hangingPunct="1">
                        <a:lnSpc>
                          <a:spcPct val="100000"/>
                        </a:lnSpc>
                        <a:spcBef>
                          <a:spcPts val="0"/>
                        </a:spcBef>
                        <a:spcAft>
                          <a:spcPts val="12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Pondere esto frente a cuánto cuesta la prima mensual de </a:t>
                      </a:r>
                      <a:r>
                        <a:rPr lang="es-US" noProof="0" err="1"/>
                        <a:t>Medigap</a:t>
                      </a:r>
                      <a:r>
                        <a:rPr lang="es-US" noProof="0"/>
                        <a:t>.</a:t>
                      </a:r>
                    </a:p>
                    <a:p>
                      <a:pPr marL="182880" marR="0" algn="ctr">
                        <a:lnSpc>
                          <a:spcPct val="100000"/>
                        </a:lnSpc>
                        <a:spcBef>
                          <a:spcPts val="0"/>
                        </a:spcBef>
                        <a:spcAft>
                          <a:spcPts val="1200"/>
                        </a:spcAft>
                      </a:pP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82880" marR="0" lvl="0" indent="0" algn="ctr" defTabSz="914400" rtl="0" eaLnBrk="1" fontAlgn="auto" latinLnBrk="0" hangingPunct="1">
                        <a:lnSpc>
                          <a:spcPct val="100000"/>
                        </a:lnSpc>
                        <a:spcBef>
                          <a:spcPts val="0"/>
                        </a:spcBef>
                        <a:spcAft>
                          <a:spcPts val="12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dirty="0"/>
                        <a:t>Puede variar. </a:t>
                      </a:r>
                    </a:p>
                    <a:p>
                      <a:pPr marL="182880" marR="0" lvl="0" indent="0" algn="ctr" defTabSz="914400" rtl="0" eaLnBrk="1" fontAlgn="auto" latinLnBrk="0" hangingPunct="1">
                        <a:lnSpc>
                          <a:spcPct val="100000"/>
                        </a:lnSpc>
                        <a:spcBef>
                          <a:spcPts val="0"/>
                        </a:spcBef>
                        <a:spcAft>
                          <a:spcPts val="1200"/>
                        </a:spcAft>
                        <a:buClrTx/>
                        <a:buSzTx/>
                        <a:buFontTx/>
                        <a:buNone/>
                        <a:tabLst/>
                      </a:pPr>
                      <a:endParaRPr lang="es-US" sz="1800" spc="-70" noProof="0" dirty="0">
                        <a:solidFill>
                          <a:srgbClr val="00529B"/>
                        </a:solidFill>
                        <a:latin typeface="Arial" panose="020B0604020202020204" pitchFamily="34" charset="0"/>
                        <a:ea typeface="Calibri"/>
                        <a:cs typeface="Arial" panose="020B0604020202020204" pitchFamily="34" charset="0"/>
                      </a:endParaRPr>
                    </a:p>
                  </a:txBody>
                  <a:tcPr marL="51435" marR="51435" marT="0" marB="0"/>
                </a:tc>
                <a:extLst>
                  <a:ext uri="{0D108BD9-81ED-4DB2-BD59-A6C34878D82A}">
                    <a16:rowId xmlns:a16="http://schemas.microsoft.com/office/drawing/2014/main" val="10001"/>
                  </a:ext>
                </a:extLst>
              </a:tr>
            </a:tbl>
          </a:graphicData>
        </a:graphic>
      </p:graphicFrame>
      <p:sp>
        <p:nvSpPr>
          <p:cNvPr id="6" name="Slide Number Placeholder 5">
            <a:extLst>
              <a:ext uri="{FF2B5EF4-FFF2-40B4-BE49-F238E27FC236}">
                <a16:creationId xmlns:a16="http://schemas.microsoft.com/office/drawing/2014/main" id="{9957990A-E9E6-4839-B32B-E44B0E1AADD8}"/>
              </a:ext>
            </a:extLst>
          </p:cNvPr>
          <p:cNvSpPr>
            <a:spLocks noGrp="1"/>
          </p:cNvSpPr>
          <p:nvPr>
            <p:ph type="sldNum" sz="quarter" idx="12"/>
          </p:nvPr>
        </p:nvSpPr>
        <p:spPr/>
        <p:txBody>
          <a:bodyPr/>
          <a:lstStyle/>
          <a:p>
            <a:fld id="{0B2D781D-8844-5940-92D1-06EF0A7F581E}" type="slidenum">
              <a:rPr lang="es-US" noProof="0" smtClean="0"/>
              <a:t>46</a:t>
            </a:fld>
            <a:endParaRPr lang="es-US" noProof="0"/>
          </a:p>
        </p:txBody>
      </p:sp>
    </p:spTree>
    <p:custDataLst>
      <p:tags r:id="rId1"/>
    </p:custDataLst>
    <p:extLst>
      <p:ext uri="{BB962C8B-B14F-4D97-AF65-F5344CB8AC3E}">
        <p14:creationId xmlns:p14="http://schemas.microsoft.com/office/powerpoint/2010/main" val="3348881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949"/>
            <a:ext cx="12192000" cy="960120"/>
          </a:xfrm>
        </p:spPr>
        <p:txBody>
          <a:bodyPr>
            <a:normAutofit/>
          </a:bodyPr>
          <a:lstStyle/>
          <a:p>
            <a:r>
              <a:rPr lang="es-US" noProof="0"/>
              <a:t>Cómo comprar una póliza de </a:t>
            </a:r>
            <a:r>
              <a:rPr lang="es-US" noProof="0" err="1"/>
              <a:t>Medigap</a:t>
            </a:r>
            <a:endParaRPr lang="es-US" noProof="0"/>
          </a:p>
        </p:txBody>
      </p:sp>
      <p:sp>
        <p:nvSpPr>
          <p:cNvPr id="6" name="Content Placeholder 5">
            <a:extLst>
              <a:ext uri="{FF2B5EF4-FFF2-40B4-BE49-F238E27FC236}">
                <a16:creationId xmlns:a16="http://schemas.microsoft.com/office/drawing/2014/main" id="{2510D264-9604-4482-293F-29B10B19A3AF}"/>
              </a:ext>
            </a:extLst>
          </p:cNvPr>
          <p:cNvSpPr>
            <a:spLocks noGrp="1"/>
          </p:cNvSpPr>
          <p:nvPr>
            <p:ph sz="quarter" idx="13"/>
          </p:nvPr>
        </p:nvSpPr>
        <p:spPr>
          <a:xfrm rot="5400000">
            <a:off x="2756010" y="33414"/>
            <a:ext cx="1463040" cy="3840480"/>
          </a:xfrm>
          <a:prstGeom prst="round2SameRect">
            <a:avLst/>
          </a:prstGeom>
          <a:ln w="57150">
            <a:solidFill>
              <a:srgbClr val="8FAADC"/>
            </a:solidFill>
          </a:ln>
        </p:spPr>
        <p:txBody>
          <a:bodyPr vert="vert270" anchor="ctr"/>
          <a:lstStyle/>
          <a:p>
            <a:pPr marL="731520" lvl="0" indent="0" defTabSz="685800">
              <a:spcAft>
                <a:spcPts val="0"/>
              </a:spcAft>
              <a:buClrTx/>
              <a:buNone/>
              <a:defRPr>
                <a:latin typeface="Arial"/>
                <a:cs typeface="Arial"/>
              </a:defRPr>
            </a:pPr>
            <a:r>
              <a:rPr lang="es-US" noProof="0"/>
              <a:t>Decida sobre un </a:t>
            </a:r>
            <a:br>
              <a:rPr lang="es-US" noProof="0">
                <a:latin typeface="Arial"/>
                <a:cs typeface="Arial"/>
              </a:rPr>
            </a:br>
            <a:r>
              <a:rPr lang="es-US" b="1" noProof="0"/>
              <a:t>plan de </a:t>
            </a:r>
            <a:r>
              <a:rPr lang="es-US" b="1" noProof="0" err="1"/>
              <a:t>Medigap</a:t>
            </a:r>
            <a:r>
              <a:rPr lang="es-US" b="1" noProof="0"/>
              <a:t> (A–N)</a:t>
            </a:r>
          </a:p>
        </p:txBody>
      </p:sp>
      <p:grpSp>
        <p:nvGrpSpPr>
          <p:cNvPr id="15" name="Group 14">
            <a:extLst>
              <a:ext uri="{FF2B5EF4-FFF2-40B4-BE49-F238E27FC236}">
                <a16:creationId xmlns:a16="http://schemas.microsoft.com/office/drawing/2014/main" id="{854E8FE4-E040-A1E1-2E1B-D1AA98C1292D}"/>
              </a:ext>
              <a:ext uri="{C183D7F6-B498-43B3-948B-1728B52AA6E4}">
                <adec:decorative xmlns:adec="http://schemas.microsoft.com/office/drawing/2017/decorative" val="1"/>
              </a:ext>
            </a:extLst>
          </p:cNvPr>
          <p:cNvGrpSpPr/>
          <p:nvPr/>
        </p:nvGrpSpPr>
        <p:grpSpPr>
          <a:xfrm>
            <a:off x="924731" y="1331747"/>
            <a:ext cx="1269741" cy="1269741"/>
            <a:chOff x="924731" y="1331747"/>
            <a:chExt cx="1269741" cy="1269741"/>
          </a:xfrm>
        </p:grpSpPr>
        <p:sp>
          <p:nvSpPr>
            <p:cNvPr id="122" name="Oval 121">
              <a:extLst>
                <a:ext uri="{FF2B5EF4-FFF2-40B4-BE49-F238E27FC236}">
                  <a16:creationId xmlns:a16="http://schemas.microsoft.com/office/drawing/2014/main" id="{B83A30AB-E58B-4260-9EB0-6DA7BAF2543B}"/>
                </a:ext>
              </a:extLst>
            </p:cNvPr>
            <p:cNvSpPr/>
            <p:nvPr/>
          </p:nvSpPr>
          <p:spPr bwMode="auto">
            <a:xfrm>
              <a:off x="924731" y="1331747"/>
              <a:ext cx="1269741" cy="1269741"/>
            </a:xfrm>
            <a:prstGeom prst="ellipse">
              <a:avLst/>
            </a:prstGeom>
            <a:solidFill>
              <a:schemeClr val="accent5">
                <a:lumMod val="50000"/>
              </a:schemeClr>
            </a:solidFill>
            <a:ln w="76200">
              <a:solidFill>
                <a:srgbClr val="8FAADC"/>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32" name="Picture 31">
              <a:extLst>
                <a:ext uri="{FF2B5EF4-FFF2-40B4-BE49-F238E27FC236}">
                  <a16:creationId xmlns:a16="http://schemas.microsoft.com/office/drawing/2014/main" id="{7514DDF9-4D7D-4EED-939B-7A5ACBE7510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8503" y="1390051"/>
              <a:ext cx="1158340" cy="1042506"/>
            </a:xfrm>
            <a:prstGeom prst="rect">
              <a:avLst/>
            </a:prstGeom>
          </p:spPr>
        </p:pic>
      </p:grpSp>
      <p:sp>
        <p:nvSpPr>
          <p:cNvPr id="8" name="Content Placeholder 7">
            <a:extLst>
              <a:ext uri="{FF2B5EF4-FFF2-40B4-BE49-F238E27FC236}">
                <a16:creationId xmlns:a16="http://schemas.microsoft.com/office/drawing/2014/main" id="{0A6839F1-27A9-F8F5-6D38-A83E88969428}"/>
              </a:ext>
            </a:extLst>
          </p:cNvPr>
          <p:cNvSpPr>
            <a:spLocks noGrp="1"/>
          </p:cNvSpPr>
          <p:nvPr>
            <p:ph sz="quarter" idx="15"/>
          </p:nvPr>
        </p:nvSpPr>
        <p:spPr>
          <a:xfrm rot="5400000">
            <a:off x="2748321" y="1651231"/>
            <a:ext cx="1463040" cy="3840480"/>
          </a:xfrm>
          <a:prstGeom prst="round2SameRect">
            <a:avLst/>
          </a:prstGeom>
          <a:ln w="57150">
            <a:solidFill>
              <a:srgbClr val="FFC000"/>
            </a:solidFill>
          </a:ln>
        </p:spPr>
        <p:txBody>
          <a:bodyPr vert="vert270" anchor="ctr">
            <a:normAutofit lnSpcReduction="10000"/>
          </a:bodyPr>
          <a:lstStyle/>
          <a:p>
            <a:pPr marL="731520" lvl="0" indent="0" defTabSz="685800">
              <a:spcAft>
                <a:spcPts val="0"/>
              </a:spcAft>
              <a:buClrTx/>
              <a:buNone/>
              <a:defRPr>
                <a:latin typeface="Arial"/>
                <a:cs typeface="Arial"/>
              </a:defRPr>
            </a:pPr>
            <a:r>
              <a:rPr lang="es-US" noProof="0"/>
              <a:t>Encuentre </a:t>
            </a:r>
            <a:r>
              <a:rPr lang="es-US" b="1" noProof="0"/>
              <a:t>compañías </a:t>
            </a:r>
            <a:br>
              <a:rPr lang="es-US" b="1" noProof="0"/>
            </a:br>
            <a:r>
              <a:rPr lang="es-US" b="1" noProof="0"/>
              <a:t>de seguros </a:t>
            </a:r>
            <a:r>
              <a:rPr lang="es-US" noProof="0"/>
              <a:t>que venden pólizas de </a:t>
            </a:r>
            <a:r>
              <a:rPr lang="es-US" noProof="0" err="1"/>
              <a:t>Medigap</a:t>
            </a:r>
            <a:r>
              <a:rPr lang="es-US" noProof="0"/>
              <a:t> en </a:t>
            </a:r>
            <a:br>
              <a:rPr lang="es-US" noProof="0">
                <a:latin typeface="Arial"/>
                <a:cs typeface="Arial"/>
              </a:rPr>
            </a:br>
            <a:r>
              <a:rPr lang="es-US" noProof="0"/>
              <a:t>su estado </a:t>
            </a:r>
          </a:p>
        </p:txBody>
      </p:sp>
      <p:grpSp>
        <p:nvGrpSpPr>
          <p:cNvPr id="13" name="Group 12">
            <a:extLst>
              <a:ext uri="{FF2B5EF4-FFF2-40B4-BE49-F238E27FC236}">
                <a16:creationId xmlns:a16="http://schemas.microsoft.com/office/drawing/2014/main" id="{8CD42B9D-27C9-E9C0-53EF-6C6B0DDDE829}"/>
              </a:ext>
              <a:ext uri="{C183D7F6-B498-43B3-948B-1728B52AA6E4}">
                <adec:decorative xmlns:adec="http://schemas.microsoft.com/office/drawing/2017/decorative" val="1"/>
              </a:ext>
            </a:extLst>
          </p:cNvPr>
          <p:cNvGrpSpPr/>
          <p:nvPr/>
        </p:nvGrpSpPr>
        <p:grpSpPr>
          <a:xfrm>
            <a:off x="924731" y="2937984"/>
            <a:ext cx="1269741" cy="1269741"/>
            <a:chOff x="924731" y="2937984"/>
            <a:chExt cx="1269741" cy="1269741"/>
          </a:xfrm>
        </p:grpSpPr>
        <p:sp>
          <p:nvSpPr>
            <p:cNvPr id="96" name="Oval 95">
              <a:extLst>
                <a:ext uri="{FF2B5EF4-FFF2-40B4-BE49-F238E27FC236}">
                  <a16:creationId xmlns:a16="http://schemas.microsoft.com/office/drawing/2014/main" id="{7BACCAFE-381C-468C-AC4D-2AB26CF6A7F2}"/>
                </a:ext>
              </a:extLst>
            </p:cNvPr>
            <p:cNvSpPr/>
            <p:nvPr/>
          </p:nvSpPr>
          <p:spPr bwMode="auto">
            <a:xfrm>
              <a:off x="924731" y="2937984"/>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0" name="Graphic 9" descr="City outline">
              <a:extLst>
                <a:ext uri="{FF2B5EF4-FFF2-40B4-BE49-F238E27FC236}">
                  <a16:creationId xmlns:a16="http://schemas.microsoft.com/office/drawing/2014/main" id="{05427FFF-4023-4910-A4CA-A8DD6FDEE33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20473" y="3079451"/>
              <a:ext cx="914400" cy="914400"/>
            </a:xfrm>
            <a:prstGeom prst="rect">
              <a:avLst/>
            </a:prstGeom>
          </p:spPr>
        </p:pic>
      </p:grpSp>
      <p:sp>
        <p:nvSpPr>
          <p:cNvPr id="11" name="Content Placeholder 10">
            <a:extLst>
              <a:ext uri="{FF2B5EF4-FFF2-40B4-BE49-F238E27FC236}">
                <a16:creationId xmlns:a16="http://schemas.microsoft.com/office/drawing/2014/main" id="{39CEE6EC-97B9-8F8C-EFD8-CE499DF0AD6A}"/>
              </a:ext>
            </a:extLst>
          </p:cNvPr>
          <p:cNvSpPr>
            <a:spLocks noGrp="1"/>
          </p:cNvSpPr>
          <p:nvPr>
            <p:ph sz="quarter" idx="17"/>
          </p:nvPr>
        </p:nvSpPr>
        <p:spPr>
          <a:xfrm rot="5400000">
            <a:off x="2757470" y="3271828"/>
            <a:ext cx="1463040" cy="3840480"/>
          </a:xfrm>
          <a:prstGeom prst="round2SameRect">
            <a:avLst/>
          </a:prstGeom>
          <a:ln w="57150">
            <a:solidFill>
              <a:srgbClr val="407DB4"/>
            </a:solidFill>
          </a:ln>
        </p:spPr>
        <p:txBody>
          <a:bodyPr vert="vert270" anchor="ctr"/>
          <a:lstStyle/>
          <a:p>
            <a:pPr marL="731520" lvl="0" indent="0" defTabSz="685800">
              <a:spcAft>
                <a:spcPts val="0"/>
              </a:spcAft>
              <a:buClrTx/>
              <a:buNone/>
              <a:defRPr>
                <a:latin typeface="Arial"/>
                <a:cs typeface="Arial"/>
              </a:defRPr>
            </a:pPr>
            <a:r>
              <a:rPr lang="es-US" noProof="0"/>
              <a:t>Consulte las </a:t>
            </a:r>
            <a:r>
              <a:rPr lang="es-US" b="1" noProof="0"/>
              <a:t>protecciones de </a:t>
            </a:r>
            <a:r>
              <a:rPr lang="es-US" b="1" noProof="0" err="1"/>
              <a:t>Medigap</a:t>
            </a:r>
            <a:r>
              <a:rPr lang="es-US" b="1" noProof="0"/>
              <a:t> </a:t>
            </a:r>
            <a:r>
              <a:rPr lang="es-US" noProof="0"/>
              <a:t> en su estado</a:t>
            </a:r>
          </a:p>
        </p:txBody>
      </p:sp>
      <p:grpSp>
        <p:nvGrpSpPr>
          <p:cNvPr id="18" name="Group 17">
            <a:extLst>
              <a:ext uri="{FF2B5EF4-FFF2-40B4-BE49-F238E27FC236}">
                <a16:creationId xmlns:a16="http://schemas.microsoft.com/office/drawing/2014/main" id="{4DFEC4DB-B030-0C54-63E9-9AE291A72498}"/>
              </a:ext>
              <a:ext uri="{C183D7F6-B498-43B3-948B-1728B52AA6E4}">
                <adec:decorative xmlns:adec="http://schemas.microsoft.com/office/drawing/2017/decorative" val="1"/>
              </a:ext>
            </a:extLst>
          </p:cNvPr>
          <p:cNvGrpSpPr/>
          <p:nvPr/>
        </p:nvGrpSpPr>
        <p:grpSpPr>
          <a:xfrm>
            <a:off x="932420" y="4548244"/>
            <a:ext cx="1269741" cy="1269741"/>
            <a:chOff x="932420" y="4548244"/>
            <a:chExt cx="1269741" cy="1269741"/>
          </a:xfrm>
        </p:grpSpPr>
        <p:sp>
          <p:nvSpPr>
            <p:cNvPr id="102" name="Oval 101">
              <a:extLst>
                <a:ext uri="{FF2B5EF4-FFF2-40B4-BE49-F238E27FC236}">
                  <a16:creationId xmlns:a16="http://schemas.microsoft.com/office/drawing/2014/main" id="{D8775657-EA93-4BF4-B0F1-734994F14CC4}"/>
                </a:ext>
              </a:extLst>
            </p:cNvPr>
            <p:cNvSpPr/>
            <p:nvPr/>
          </p:nvSpPr>
          <p:spPr bwMode="auto">
            <a:xfrm>
              <a:off x="932420" y="4548244"/>
              <a:ext cx="1269741" cy="1269741"/>
            </a:xfrm>
            <a:prstGeom prst="ellipse">
              <a:avLst/>
            </a:prstGeom>
            <a:solidFill>
              <a:schemeClr val="accent1">
                <a:lumMod val="60000"/>
                <a:lumOff val="40000"/>
              </a:schemeClr>
            </a:solidFill>
            <a:ln w="76200">
              <a:solidFill>
                <a:srgbClr val="407DB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35" name="Picture 34">
              <a:extLst>
                <a:ext uri="{FF2B5EF4-FFF2-40B4-BE49-F238E27FC236}">
                  <a16:creationId xmlns:a16="http://schemas.microsoft.com/office/drawing/2014/main" id="{FBFB9929-B8BF-49A2-BC1B-03F0E9E44A9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118699" y="4738019"/>
              <a:ext cx="902286" cy="902286"/>
            </a:xfrm>
            <a:prstGeom prst="rect">
              <a:avLst/>
            </a:prstGeom>
          </p:spPr>
        </p:pic>
      </p:grpSp>
      <p:sp>
        <p:nvSpPr>
          <p:cNvPr id="7" name="Content Placeholder 6">
            <a:extLst>
              <a:ext uri="{FF2B5EF4-FFF2-40B4-BE49-F238E27FC236}">
                <a16:creationId xmlns:a16="http://schemas.microsoft.com/office/drawing/2014/main" id="{400B2454-F786-F2F9-3EF0-59D3EAA13908}"/>
              </a:ext>
            </a:extLst>
          </p:cNvPr>
          <p:cNvSpPr>
            <a:spLocks noGrp="1"/>
          </p:cNvSpPr>
          <p:nvPr>
            <p:ph sz="quarter" idx="14"/>
          </p:nvPr>
        </p:nvSpPr>
        <p:spPr>
          <a:xfrm rot="5400000">
            <a:off x="8112354" y="33414"/>
            <a:ext cx="1463040" cy="3840480"/>
          </a:xfrm>
          <a:prstGeom prst="round2SameRect">
            <a:avLst/>
          </a:prstGeom>
          <a:ln w="57150">
            <a:solidFill>
              <a:srgbClr val="4472C4"/>
            </a:solidFill>
          </a:ln>
        </p:spPr>
        <p:txBody>
          <a:bodyPr vert="vert270" anchor="ctr"/>
          <a:lstStyle/>
          <a:p>
            <a:pPr marL="731520" lvl="0" indent="0" defTabSz="685800">
              <a:spcAft>
                <a:spcPts val="0"/>
              </a:spcAft>
              <a:buClrTx/>
              <a:buNone/>
              <a:defRPr>
                <a:latin typeface="Arial"/>
                <a:cs typeface="Arial"/>
              </a:defRPr>
            </a:pPr>
            <a:r>
              <a:rPr lang="es-US" b="1" noProof="0"/>
              <a:t>Compare opciones </a:t>
            </a:r>
            <a:br>
              <a:rPr lang="es-US" b="1" noProof="0">
                <a:latin typeface="Arial"/>
                <a:cs typeface="Arial"/>
              </a:rPr>
            </a:br>
            <a:r>
              <a:rPr lang="es-US" noProof="0"/>
              <a:t>(considere el plan y </a:t>
            </a:r>
            <a:br>
              <a:rPr lang="es-US" noProof="0"/>
            </a:br>
            <a:r>
              <a:rPr lang="es-US" noProof="0"/>
              <a:t>el precio) </a:t>
            </a:r>
          </a:p>
        </p:txBody>
      </p:sp>
      <p:grpSp>
        <p:nvGrpSpPr>
          <p:cNvPr id="14" name="Group 13">
            <a:extLst>
              <a:ext uri="{FF2B5EF4-FFF2-40B4-BE49-F238E27FC236}">
                <a16:creationId xmlns:a16="http://schemas.microsoft.com/office/drawing/2014/main" id="{8D075FB4-C0B0-9131-BA5E-1D1FAE086401}"/>
              </a:ext>
              <a:ext uri="{C183D7F6-B498-43B3-948B-1728B52AA6E4}">
                <adec:decorative xmlns:adec="http://schemas.microsoft.com/office/drawing/2017/decorative" val="1"/>
              </a:ext>
            </a:extLst>
          </p:cNvPr>
          <p:cNvGrpSpPr/>
          <p:nvPr/>
        </p:nvGrpSpPr>
        <p:grpSpPr>
          <a:xfrm>
            <a:off x="6290746" y="1333618"/>
            <a:ext cx="1269741" cy="1269741"/>
            <a:chOff x="6290746" y="1333618"/>
            <a:chExt cx="1269741" cy="1269741"/>
          </a:xfrm>
        </p:grpSpPr>
        <p:sp>
          <p:nvSpPr>
            <p:cNvPr id="108" name="Oval 107">
              <a:extLst>
                <a:ext uri="{FF2B5EF4-FFF2-40B4-BE49-F238E27FC236}">
                  <a16:creationId xmlns:a16="http://schemas.microsoft.com/office/drawing/2014/main" id="{6B4E9626-A7FB-47CB-8AEA-AAF556061329}"/>
                </a:ext>
              </a:extLst>
            </p:cNvPr>
            <p:cNvSpPr/>
            <p:nvPr/>
          </p:nvSpPr>
          <p:spPr bwMode="auto">
            <a:xfrm>
              <a:off x="6290746" y="133361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24" name="Graphic 23" descr="Magnifying glass with solid fill">
              <a:extLst>
                <a:ext uri="{FF2B5EF4-FFF2-40B4-BE49-F238E27FC236}">
                  <a16:creationId xmlns:a16="http://schemas.microsoft.com/office/drawing/2014/main" id="{38DE2E0C-FBCE-4559-AEE7-2A860A5D709E}"/>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03703" y="1533625"/>
              <a:ext cx="843826" cy="843826"/>
            </a:xfrm>
            <a:prstGeom prst="rect">
              <a:avLst/>
            </a:prstGeom>
          </p:spPr>
        </p:pic>
      </p:grpSp>
      <p:sp>
        <p:nvSpPr>
          <p:cNvPr id="9" name="Content Placeholder 8">
            <a:extLst>
              <a:ext uri="{FF2B5EF4-FFF2-40B4-BE49-F238E27FC236}">
                <a16:creationId xmlns:a16="http://schemas.microsoft.com/office/drawing/2014/main" id="{D6B71359-1AE6-C490-2DDF-890FF11CA78F}"/>
              </a:ext>
            </a:extLst>
          </p:cNvPr>
          <p:cNvSpPr>
            <a:spLocks noGrp="1"/>
          </p:cNvSpPr>
          <p:nvPr>
            <p:ph sz="quarter" idx="16"/>
          </p:nvPr>
        </p:nvSpPr>
        <p:spPr>
          <a:xfrm rot="5400000">
            <a:off x="8112354" y="1677655"/>
            <a:ext cx="1463040" cy="3840480"/>
          </a:xfrm>
          <a:prstGeom prst="round2SameRect">
            <a:avLst/>
          </a:prstGeom>
          <a:ln w="57150">
            <a:solidFill>
              <a:srgbClr val="0A5EC6"/>
            </a:solidFill>
          </a:ln>
        </p:spPr>
        <p:txBody>
          <a:bodyPr vert="vert270" anchor="ctr">
            <a:normAutofit/>
          </a:bodyPr>
          <a:lstStyle/>
          <a:p>
            <a:pPr marL="731520" lvl="0" indent="0" defTabSz="685800">
              <a:spcAft>
                <a:spcPts val="0"/>
              </a:spcAft>
              <a:buClrTx/>
              <a:buNone/>
              <a:defRPr>
                <a:latin typeface="Arial"/>
                <a:cs typeface="Arial"/>
              </a:defRPr>
            </a:pPr>
            <a:r>
              <a:rPr lang="es-US" b="1" noProof="0"/>
              <a:t>Elija</a:t>
            </a:r>
            <a:r>
              <a:rPr lang="es-US" noProof="0"/>
              <a:t> la compañía de seguros y la póliza </a:t>
            </a:r>
            <a:br>
              <a:rPr lang="es-US" noProof="0"/>
            </a:br>
            <a:r>
              <a:rPr lang="es-US" noProof="0"/>
              <a:t>de </a:t>
            </a:r>
            <a:r>
              <a:rPr lang="es-US" noProof="0" err="1"/>
              <a:t>Medigap</a:t>
            </a:r>
            <a:endParaRPr lang="es-US" noProof="0"/>
          </a:p>
        </p:txBody>
      </p:sp>
      <p:grpSp>
        <p:nvGrpSpPr>
          <p:cNvPr id="20" name="Group 19">
            <a:extLst>
              <a:ext uri="{FF2B5EF4-FFF2-40B4-BE49-F238E27FC236}">
                <a16:creationId xmlns:a16="http://schemas.microsoft.com/office/drawing/2014/main" id="{E3196775-82AC-7CAA-A6C6-675835C5DD8B}"/>
              </a:ext>
              <a:ext uri="{C183D7F6-B498-43B3-948B-1728B52AA6E4}">
                <adec:decorative xmlns:adec="http://schemas.microsoft.com/office/drawing/2017/decorative" val="1"/>
              </a:ext>
            </a:extLst>
          </p:cNvPr>
          <p:cNvGrpSpPr/>
          <p:nvPr/>
        </p:nvGrpSpPr>
        <p:grpSpPr>
          <a:xfrm>
            <a:off x="6290746" y="2962725"/>
            <a:ext cx="1269741" cy="1269741"/>
            <a:chOff x="6290746" y="2962725"/>
            <a:chExt cx="1269741" cy="1269741"/>
          </a:xfrm>
        </p:grpSpPr>
        <p:sp>
          <p:nvSpPr>
            <p:cNvPr id="114" name="Oval 113">
              <a:extLst>
                <a:ext uri="{FF2B5EF4-FFF2-40B4-BE49-F238E27FC236}">
                  <a16:creationId xmlns:a16="http://schemas.microsoft.com/office/drawing/2014/main" id="{F0A347A0-9DAE-49E8-B0B5-3D853FA8304B}"/>
                </a:ext>
              </a:extLst>
            </p:cNvPr>
            <p:cNvSpPr/>
            <p:nvPr/>
          </p:nvSpPr>
          <p:spPr bwMode="auto">
            <a:xfrm>
              <a:off x="6290746" y="2962725"/>
              <a:ext cx="1269741" cy="1269741"/>
            </a:xfrm>
            <a:prstGeom prst="ellipse">
              <a:avLst/>
            </a:prstGeom>
            <a:solidFill>
              <a:schemeClr val="accent5">
                <a:lumMod val="75000"/>
              </a:schemeClr>
            </a:solidFill>
            <a:ln w="76200">
              <a:solidFill>
                <a:srgbClr val="0A5EC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6" name="Graphic 15" descr="Right pointing backhand index with solid fill">
              <a:extLst>
                <a:ext uri="{FF2B5EF4-FFF2-40B4-BE49-F238E27FC236}">
                  <a16:creationId xmlns:a16="http://schemas.microsoft.com/office/drawing/2014/main" id="{3207F27B-6BA0-439A-B152-BC6F4302DC7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rot="16200000">
              <a:off x="6528343" y="3144262"/>
              <a:ext cx="830539" cy="830539"/>
            </a:xfrm>
            <a:prstGeom prst="rect">
              <a:avLst/>
            </a:prstGeom>
          </p:spPr>
        </p:pic>
      </p:grpSp>
      <p:sp>
        <p:nvSpPr>
          <p:cNvPr id="12" name="Content Placeholder 11">
            <a:extLst>
              <a:ext uri="{FF2B5EF4-FFF2-40B4-BE49-F238E27FC236}">
                <a16:creationId xmlns:a16="http://schemas.microsoft.com/office/drawing/2014/main" id="{B67EB91A-0264-4777-C076-3725850A5557}"/>
              </a:ext>
            </a:extLst>
          </p:cNvPr>
          <p:cNvSpPr>
            <a:spLocks noGrp="1"/>
          </p:cNvSpPr>
          <p:nvPr>
            <p:ph sz="quarter" idx="18"/>
          </p:nvPr>
        </p:nvSpPr>
        <p:spPr>
          <a:xfrm rot="5400000">
            <a:off x="8132332" y="3291272"/>
            <a:ext cx="1463040" cy="3840480"/>
          </a:xfrm>
          <a:prstGeom prst="round2SameRect">
            <a:avLst/>
          </a:prstGeom>
          <a:ln w="57150">
            <a:solidFill>
              <a:srgbClr val="203864"/>
            </a:solidFill>
          </a:ln>
        </p:spPr>
        <p:txBody>
          <a:bodyPr vert="vert270" anchor="ctr"/>
          <a:lstStyle/>
          <a:p>
            <a:pPr marL="731520" lvl="0" indent="0" defTabSz="685800">
              <a:spcAft>
                <a:spcPts val="0"/>
              </a:spcAft>
              <a:buClrTx/>
              <a:buNone/>
              <a:defRPr>
                <a:latin typeface="Arial"/>
                <a:cs typeface="Arial"/>
              </a:defRPr>
            </a:pPr>
            <a:r>
              <a:rPr lang="es-US" b="1" noProof="0"/>
              <a:t>Solicite</a:t>
            </a:r>
            <a:r>
              <a:rPr lang="es-US" noProof="0"/>
              <a:t> para obtener </a:t>
            </a:r>
            <a:br>
              <a:rPr lang="es-US" noProof="0"/>
            </a:br>
            <a:r>
              <a:rPr lang="es-US" noProof="0"/>
              <a:t>la póliza </a:t>
            </a:r>
          </a:p>
        </p:txBody>
      </p:sp>
      <p:grpSp>
        <p:nvGrpSpPr>
          <p:cNvPr id="21" name="Group 20">
            <a:extLst>
              <a:ext uri="{FF2B5EF4-FFF2-40B4-BE49-F238E27FC236}">
                <a16:creationId xmlns:a16="http://schemas.microsoft.com/office/drawing/2014/main" id="{FD32ACA5-5286-C0DE-8FEB-5108035C39C2}"/>
              </a:ext>
              <a:ext uri="{C183D7F6-B498-43B3-948B-1728B52AA6E4}">
                <adec:decorative xmlns:adec="http://schemas.microsoft.com/office/drawing/2017/decorative" val="1"/>
              </a:ext>
            </a:extLst>
          </p:cNvPr>
          <p:cNvGrpSpPr/>
          <p:nvPr/>
        </p:nvGrpSpPr>
        <p:grpSpPr>
          <a:xfrm>
            <a:off x="6290746" y="4571868"/>
            <a:ext cx="1269741" cy="1269741"/>
            <a:chOff x="6290746" y="4571868"/>
            <a:chExt cx="1269741" cy="1269741"/>
          </a:xfrm>
        </p:grpSpPr>
        <p:sp>
          <p:nvSpPr>
            <p:cNvPr id="119" name="Oval 118">
              <a:extLst>
                <a:ext uri="{FF2B5EF4-FFF2-40B4-BE49-F238E27FC236}">
                  <a16:creationId xmlns:a16="http://schemas.microsoft.com/office/drawing/2014/main" id="{1AAAC3B6-C327-427F-B7C6-344149047F94}"/>
                </a:ext>
              </a:extLst>
            </p:cNvPr>
            <p:cNvSpPr/>
            <p:nvPr/>
          </p:nvSpPr>
          <p:spPr bwMode="auto">
            <a:xfrm>
              <a:off x="6290746" y="4571868"/>
              <a:ext cx="1269741" cy="1269741"/>
            </a:xfrm>
            <a:prstGeom prst="ellipse">
              <a:avLst/>
            </a:prstGeom>
            <a:solidFill>
              <a:schemeClr val="bg2">
                <a:lumMod val="50000"/>
              </a:schemeClr>
            </a:solidFill>
            <a:ln w="76200">
              <a:solidFill>
                <a:srgbClr val="20386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7" name="Graphic 56" descr="Contract icon">
              <a:extLst>
                <a:ext uri="{FF2B5EF4-FFF2-40B4-BE49-F238E27FC236}">
                  <a16:creationId xmlns:a16="http://schemas.microsoft.com/office/drawing/2014/main" id="{496B918A-1A5D-4289-989E-5CA28D6AF77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6513754" y="4799029"/>
              <a:ext cx="819760" cy="819760"/>
            </a:xfrm>
            <a:prstGeom prst="rect">
              <a:avLst/>
            </a:prstGeom>
          </p:spPr>
        </p:pic>
      </p:grpSp>
      <p:sp>
        <p:nvSpPr>
          <p:cNvPr id="5" name="Slide Number Placeholder 4">
            <a:extLst>
              <a:ext uri="{FF2B5EF4-FFF2-40B4-BE49-F238E27FC236}">
                <a16:creationId xmlns:a16="http://schemas.microsoft.com/office/drawing/2014/main" id="{F3639CCA-DEBC-4821-B305-1DBF061DCE01}"/>
              </a:ext>
            </a:extLst>
          </p:cNvPr>
          <p:cNvSpPr>
            <a:spLocks noGrp="1"/>
          </p:cNvSpPr>
          <p:nvPr>
            <p:ph type="sldNum" sz="quarter" idx="12"/>
          </p:nvPr>
        </p:nvSpPr>
        <p:spPr/>
        <p:txBody>
          <a:bodyPr/>
          <a:lstStyle/>
          <a:p>
            <a:fld id="{48F63A3B-78C7-47BE-AE5E-E10140E04643}" type="slidenum">
              <a:rPr lang="es-US" noProof="0" smtClean="0"/>
              <a:t>47</a:t>
            </a:fld>
            <a:endParaRPr lang="es-US" noProof="0"/>
          </a:p>
        </p:txBody>
      </p:sp>
    </p:spTree>
    <p:custDataLst>
      <p:tags r:id="rId1"/>
    </p:custDataLst>
    <p:extLst>
      <p:ext uri="{BB962C8B-B14F-4D97-AF65-F5344CB8AC3E}">
        <p14:creationId xmlns:p14="http://schemas.microsoft.com/office/powerpoint/2010/main" val="56115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8" grpId="0" uiExpand="1" animBg="1"/>
      <p:bldP spid="11" grpId="0" uiExpand="1" animBg="1"/>
      <p:bldP spid="7" grpId="0" uiExpand="1" animBg="1"/>
      <p:bldP spid="9" grpId="0" uiExpand="1" animBg="1"/>
      <p:bldP spid="12" grpId="0" uiExpan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2046663"/>
            <a:ext cx="5647326" cy="688930"/>
          </a:xfrm>
        </p:spPr>
        <p:txBody>
          <a:bodyPr>
            <a:normAutofit/>
          </a:bodyPr>
          <a:lstStyle/>
          <a:p>
            <a:r>
              <a:rPr lang="es-US" noProof="0"/>
              <a:t>Tema 4</a:t>
            </a:r>
          </a:p>
        </p:txBody>
      </p:sp>
      <p:sp>
        <p:nvSpPr>
          <p:cNvPr id="5" name="Text Placeholder 4"/>
          <p:cNvSpPr>
            <a:spLocks noGrp="1"/>
          </p:cNvSpPr>
          <p:nvPr>
            <p:ph type="body" idx="1"/>
          </p:nvPr>
        </p:nvSpPr>
        <p:spPr>
          <a:xfrm>
            <a:off x="3993063" y="2735593"/>
            <a:ext cx="6966675" cy="1386813"/>
          </a:xfrm>
        </p:spPr>
        <p:txBody>
          <a:bodyPr>
            <a:normAutofit fontScale="92500"/>
          </a:bodyPr>
          <a:lstStyle/>
          <a:p>
            <a:pPr>
              <a:lnSpc>
                <a:spcPct val="100000"/>
              </a:lnSpc>
              <a:spcBef>
                <a:spcPts val="0"/>
              </a:spcBef>
              <a:spcAft>
                <a:spcPts val="1200"/>
              </a:spcAft>
            </a:pPr>
            <a:r>
              <a:rPr lang="es-US" noProof="0"/>
              <a:t>Cobertura de medicamentos de Medicare (Parte D)</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4</a:t>
            </a:r>
          </a:p>
        </p:txBody>
      </p:sp>
      <p:sp>
        <p:nvSpPr>
          <p:cNvPr id="13" name="Content Placeholder 12"/>
          <p:cNvSpPr>
            <a:spLocks noGrp="1"/>
          </p:cNvSpPr>
          <p:nvPr>
            <p:ph idx="4294967295"/>
          </p:nvPr>
        </p:nvSpPr>
        <p:spPr>
          <a:xfrm>
            <a:off x="667512" y="1211826"/>
            <a:ext cx="10969317" cy="4481404"/>
          </a:xfrm>
        </p:spPr>
        <p:txBody>
          <a:bodyPr vert="horz" lIns="91440" tIns="45720" rIns="91440" bIns="45720" anchor="t">
            <a:normAutofit/>
          </a:bodyPr>
          <a:lstStyle/>
          <a:p>
            <a:pPr marL="0" lvl="0" indent="0">
              <a:lnSpc>
                <a:spcPct val="100000"/>
              </a:lnSpc>
              <a:spcBef>
                <a:spcPts val="0"/>
              </a:spcBef>
              <a:spcAft>
                <a:spcPts val="1200"/>
              </a:spcAft>
              <a:buNone/>
              <a:defRPr sz="2800" b="1">
                <a:solidFill>
                  <a:srgbClr val="00529B"/>
                </a:solidFill>
                <a:latin typeface="Arial"/>
                <a:cs typeface="Arial"/>
              </a:defRPr>
            </a:pPr>
            <a:r>
              <a:rPr lang="es-US" noProof="0"/>
              <a:t>Al final de este tema, podrá:</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Explicar la cobertura de medicamentos de Medicare (Parte D) y </a:t>
            </a:r>
            <a:br>
              <a:rPr lang="es-US" noProof="0"/>
            </a:br>
            <a:r>
              <a:rPr lang="es-US" noProof="0"/>
              <a:t>cómo funciona</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Describir los costos asociados</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Analizar las consideraciones al decidir cómo obtendrá su cobertura </a:t>
            </a:r>
            <a:br>
              <a:rPr lang="es-US" noProof="0"/>
            </a:br>
            <a:r>
              <a:rPr lang="es-US" noProof="0"/>
              <a:t>de medicamentos</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Explicar la sanción por inscripción tardía de la Parte D y cómo evitarla</a:t>
            </a:r>
          </a:p>
          <a:p>
            <a:pPr marL="548640" lvl="1" indent="-274320">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a:t>Explicar cómo y cuándo inscribirse en un plan</a:t>
            </a:r>
          </a:p>
        </p:txBody>
      </p:sp>
      <p:sp>
        <p:nvSpPr>
          <p:cNvPr id="3" name="Slide Number Placeholder 2">
            <a:extLst>
              <a:ext uri="{FF2B5EF4-FFF2-40B4-BE49-F238E27FC236}">
                <a16:creationId xmlns:a16="http://schemas.microsoft.com/office/drawing/2014/main" id="{3ADD520B-B652-4CC3-B095-05A605C05E7C}"/>
              </a:ext>
            </a:extLst>
          </p:cNvPr>
          <p:cNvSpPr>
            <a:spLocks noGrp="1"/>
          </p:cNvSpPr>
          <p:nvPr>
            <p:ph type="sldNum" sz="quarter" idx="12"/>
          </p:nvPr>
        </p:nvSpPr>
        <p:spPr/>
        <p:txBody>
          <a:bodyPr/>
          <a:lstStyle/>
          <a:p>
            <a:fld id="{48F63A3B-78C7-47BE-AE5E-E10140E04643}" type="slidenum">
              <a:rPr lang="es-US" noProof="0" smtClean="0"/>
              <a:t>49</a:t>
            </a:fld>
            <a:endParaRPr lang="es-US" noProof="0"/>
          </a:p>
        </p:txBody>
      </p:sp>
    </p:spTree>
    <p:custDataLst>
      <p:tags r:id="rId1"/>
    </p:custDataLst>
    <p:extLst>
      <p:ext uri="{BB962C8B-B14F-4D97-AF65-F5344CB8AC3E}">
        <p14:creationId xmlns:p14="http://schemas.microsoft.com/office/powerpoint/2010/main" val="2184799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normAutofit/>
          </a:bodyPr>
          <a:lstStyle/>
          <a:p>
            <a:r>
              <a:rPr lang="es-US" noProof="0"/>
              <a:t>Medicare</a:t>
            </a:r>
          </a:p>
        </p:txBody>
      </p:sp>
      <p:sp>
        <p:nvSpPr>
          <p:cNvPr id="3" name="Content Placeholder 2">
            <a:extLst>
              <a:ext uri="{FF2B5EF4-FFF2-40B4-BE49-F238E27FC236}">
                <a16:creationId xmlns:a16="http://schemas.microsoft.com/office/drawing/2014/main" id="{DA7EE354-7ECE-F61B-D5DD-6EEEEB989E6A}"/>
              </a:ext>
            </a:extLst>
          </p:cNvPr>
          <p:cNvSpPr>
            <a:spLocks noGrp="1"/>
          </p:cNvSpPr>
          <p:nvPr>
            <p:ph sz="quarter" idx="13"/>
          </p:nvPr>
        </p:nvSpPr>
        <p:spPr>
          <a:xfrm>
            <a:off x="838200" y="1548428"/>
            <a:ext cx="7315200" cy="3410643"/>
          </a:xfrm>
        </p:spPr>
        <p:txBody>
          <a:bodyPr>
            <a:normAutofit lnSpcReduction="10000"/>
          </a:bodyPr>
          <a:lstStyle/>
          <a:p>
            <a:pPr marL="0" lvl="0" indent="0" defTabSz="685800">
              <a:buNone/>
              <a:defRPr sz="2800" b="1"/>
            </a:pPr>
            <a:r>
              <a:rPr lang="es-US" noProof="0"/>
              <a:t>Seguro de salud para:</a:t>
            </a:r>
          </a:p>
          <a:p>
            <a:pPr marL="548640" lvl="1">
              <a:buClr>
                <a:srgbClr val="00539A"/>
              </a:buClr>
              <a:buFont typeface="Wingdings" pitchFamily="2" charset="2"/>
              <a:buChar char="§"/>
              <a:defRPr sz="2400"/>
            </a:pPr>
            <a:r>
              <a:rPr lang="es-US" noProof="0"/>
              <a:t>Personas de 65 años o más</a:t>
            </a:r>
          </a:p>
          <a:p>
            <a:pPr marL="548640" lvl="1">
              <a:buClr>
                <a:srgbClr val="00539A"/>
              </a:buClr>
              <a:buFont typeface="Wingdings" pitchFamily="2" charset="2"/>
              <a:buChar char="§"/>
              <a:defRPr sz="2400"/>
            </a:pPr>
            <a:r>
              <a:rPr lang="es-US" noProof="0"/>
              <a:t>Ciertas personas menores de 65 años con discapacidades </a:t>
            </a:r>
          </a:p>
          <a:p>
            <a:pPr marL="548640" lvl="1">
              <a:buClr>
                <a:srgbClr val="00539A"/>
              </a:buClr>
              <a:buFont typeface="Wingdings" pitchFamily="2" charset="2"/>
              <a:buChar char="§"/>
              <a:defRPr sz="2400"/>
            </a:pPr>
            <a:r>
              <a:rPr lang="es-US" noProof="0"/>
              <a:t>Personas de cualquier edad con </a:t>
            </a:r>
            <a:r>
              <a:rPr lang="es-ES" noProof="0"/>
              <a:t>enfermedad renal en etapa final (ESRD en inglés)</a:t>
            </a:r>
            <a:r>
              <a:rPr lang="es-US" noProof="0"/>
              <a:t>(insuficiencia renal permanente que requiere diálisis o un trasplante de riñón)</a:t>
            </a:r>
          </a:p>
        </p:txBody>
      </p:sp>
      <p:sp>
        <p:nvSpPr>
          <p:cNvPr id="13" name="Freeform: Shape 12">
            <a:extLst>
              <a:ext uri="{FF2B5EF4-FFF2-40B4-BE49-F238E27FC236}">
                <a16:creationId xmlns:a16="http://schemas.microsoft.com/office/drawing/2014/main" id="{59FE1B04-7F48-47EE-A1F5-D21A44F5D0D7}"/>
              </a:ext>
              <a:ext uri="{C183D7F6-B498-43B3-948B-1728B52AA6E4}">
                <adec:decorative xmlns:adec="http://schemas.microsoft.com/office/drawing/2017/decorative" val="1"/>
              </a:ext>
            </a:extLst>
          </p:cNvPr>
          <p:cNvSpPr>
            <a:spLocks noChangeAspect="1"/>
          </p:cNvSpPr>
          <p:nvPr/>
        </p:nvSpPr>
        <p:spPr>
          <a:xfrm>
            <a:off x="970724" y="517451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5" name="Content Placeholder 4">
            <a:extLst>
              <a:ext uri="{FF2B5EF4-FFF2-40B4-BE49-F238E27FC236}">
                <a16:creationId xmlns:a16="http://schemas.microsoft.com/office/drawing/2014/main" id="{E0C9770C-6B8F-47FC-368A-38A99168F3E0}"/>
              </a:ext>
            </a:extLst>
          </p:cNvPr>
          <p:cNvSpPr>
            <a:spLocks noGrp="1"/>
          </p:cNvSpPr>
          <p:nvPr>
            <p:ph sz="quarter" idx="14"/>
          </p:nvPr>
        </p:nvSpPr>
        <p:spPr>
          <a:xfrm>
            <a:off x="1224073" y="5137580"/>
            <a:ext cx="6998652" cy="940086"/>
          </a:xfrm>
        </p:spPr>
        <p:txBody>
          <a:bodyPr>
            <a:normAutofit/>
          </a:bodyPr>
          <a:lstStyle/>
          <a:p>
            <a:pPr marL="0" indent="0">
              <a:buNone/>
              <a:defRPr sz="1400">
                <a:latin typeface="Arial"/>
                <a:cs typeface="Arial"/>
              </a:defRPr>
            </a:pPr>
            <a:r>
              <a:rPr lang="es-US" b="1" noProof="0"/>
              <a:t>NOTA: </a:t>
            </a:r>
            <a:r>
              <a:rPr lang="es-US" noProof="0"/>
              <a:t>Para obtener Medicare, debe ser ciudadano o nacional de los EE. UU., residente permanente legal (titular de una tarjeta verde) o cumplir requisitos específicos de presencia legal. Debe residir en los EE. UU. durante 5 años continuos.</a:t>
            </a:r>
          </a:p>
        </p:txBody>
      </p:sp>
      <p:pic>
        <p:nvPicPr>
          <p:cNvPr id="10" name="Picture 9" descr="Medicare &amp; You 2026 Handbook cover.">
            <a:extLst>
              <a:ext uri="{FF2B5EF4-FFF2-40B4-BE49-F238E27FC236}">
                <a16:creationId xmlns:a16="http://schemas.microsoft.com/office/drawing/2014/main" id="{EE0E2BFF-ACD3-A20D-3009-4608820437E2}"/>
              </a:ext>
            </a:extLst>
          </p:cNvPr>
          <p:cNvPicPr>
            <a:picLocks noChangeAspect="1"/>
          </p:cNvPicPr>
          <p:nvPr/>
        </p:nvPicPr>
        <p:blipFill>
          <a:blip r:embed="rId4"/>
          <a:stretch>
            <a:fillRect/>
          </a:stretch>
        </p:blipFill>
        <p:spPr>
          <a:xfrm>
            <a:off x="8280399" y="1107257"/>
            <a:ext cx="3403602" cy="4498258"/>
          </a:xfrm>
          <a:prstGeom prst="rect">
            <a:avLst/>
          </a:prstGeom>
          <a:effectLst>
            <a:outerShdw blurRad="50800" dist="63500" dir="2700000" algn="tl" rotWithShape="0">
              <a:prstClr val="black">
                <a:alpha val="40000"/>
              </a:prstClr>
            </a:outerShdw>
          </a:effectLst>
        </p:spPr>
      </p:pic>
      <p:sp>
        <p:nvSpPr>
          <p:cNvPr id="11" name="Content Placeholder 10">
            <a:extLst>
              <a:ext uri="{FF2B5EF4-FFF2-40B4-BE49-F238E27FC236}">
                <a16:creationId xmlns:a16="http://schemas.microsoft.com/office/drawing/2014/main" id="{68BF2EA3-E701-975A-FF98-D6C5C8BBDF50}"/>
              </a:ext>
            </a:extLst>
          </p:cNvPr>
          <p:cNvSpPr>
            <a:spLocks noGrp="1"/>
          </p:cNvSpPr>
          <p:nvPr>
            <p:ph sz="quarter" idx="15"/>
          </p:nvPr>
        </p:nvSpPr>
        <p:spPr>
          <a:xfrm>
            <a:off x="9522135" y="5666588"/>
            <a:ext cx="2171426" cy="286677"/>
          </a:xfrm>
        </p:spPr>
        <p:txBody>
          <a:bodyPr>
            <a:noAutofit/>
          </a:bodyPr>
          <a:lstStyle/>
          <a:p>
            <a:pPr marL="0" indent="0" algn="r">
              <a:buNone/>
              <a:defRPr sz="1100" kern="0"/>
            </a:pPr>
            <a:r>
              <a:rPr lang="es-US" noProof="0"/>
              <a:t>CMS Producto No. 10050-S</a:t>
            </a:r>
          </a:p>
        </p:txBody>
      </p:sp>
      <p:sp>
        <p:nvSpPr>
          <p:cNvPr id="2" name="Slide Number Placeholder 1">
            <a:extLst>
              <a:ext uri="{FF2B5EF4-FFF2-40B4-BE49-F238E27FC236}">
                <a16:creationId xmlns:a16="http://schemas.microsoft.com/office/drawing/2014/main" id="{C722984B-904C-4365-B6A8-88AC9E051977}"/>
              </a:ext>
            </a:extLst>
          </p:cNvPr>
          <p:cNvSpPr>
            <a:spLocks noGrp="1"/>
          </p:cNvSpPr>
          <p:nvPr>
            <p:ph type="sldNum" sz="quarter" idx="12"/>
          </p:nvPr>
        </p:nvSpPr>
        <p:spPr/>
        <p:txBody>
          <a:bodyPr/>
          <a:lstStyle/>
          <a:p>
            <a:fld id="{0B2D781D-8844-5940-92D1-06EF0A7F581E}" type="slidenum">
              <a:rPr lang="es-US" noProof="0" smtClean="0"/>
              <a:t>5</a:t>
            </a:fld>
            <a:endParaRPr lang="es-US" noProof="0"/>
          </a:p>
        </p:txBody>
      </p:sp>
    </p:spTree>
    <p:custDataLst>
      <p:tags r:id="rId1"/>
    </p:custDataLst>
    <p:extLst>
      <p:ext uri="{BB962C8B-B14F-4D97-AF65-F5344CB8AC3E}">
        <p14:creationId xmlns:p14="http://schemas.microsoft.com/office/powerpoint/2010/main" val="33077775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B67B506-8DA9-BC46-A697-EBD5EB432098}"/>
              </a:ext>
            </a:extLst>
          </p:cNvPr>
          <p:cNvSpPr>
            <a:spLocks noGrp="1"/>
          </p:cNvSpPr>
          <p:nvPr>
            <p:ph type="title"/>
          </p:nvPr>
        </p:nvSpPr>
        <p:spPr/>
        <p:txBody>
          <a:bodyPr>
            <a:normAutofit/>
          </a:bodyPr>
          <a:lstStyle/>
          <a:p>
            <a:pPr>
              <a:defRPr sz="3000"/>
            </a:pPr>
            <a:r>
              <a:rPr lang="es-US" noProof="0"/>
              <a:t>Cobertura de medicamentos de Medicare (Parte D)</a:t>
            </a:r>
          </a:p>
        </p:txBody>
      </p:sp>
      <p:sp>
        <p:nvSpPr>
          <p:cNvPr id="17" name="Content Placeholder 16">
            <a:extLst>
              <a:ext uri="{FF2B5EF4-FFF2-40B4-BE49-F238E27FC236}">
                <a16:creationId xmlns:a16="http://schemas.microsoft.com/office/drawing/2014/main" id="{7B06FD33-60FC-4807-9CB2-486692E4085A}"/>
              </a:ext>
            </a:extLst>
          </p:cNvPr>
          <p:cNvSpPr>
            <a:spLocks noGrp="1"/>
          </p:cNvSpPr>
          <p:nvPr>
            <p:ph sz="quarter" idx="13"/>
          </p:nvPr>
        </p:nvSpPr>
        <p:spPr>
          <a:xfrm>
            <a:off x="1200149" y="1249399"/>
            <a:ext cx="10574755" cy="4667250"/>
          </a:xfrm>
        </p:spPr>
        <p:txBody>
          <a:bodyPr>
            <a:normAutofit/>
          </a:bodyPr>
          <a:lstStyle/>
          <a:p>
            <a:r>
              <a:rPr lang="es-US" noProof="0"/>
              <a:t>Un beneficio opcional disponible para todas las personas </a:t>
            </a:r>
            <a:br>
              <a:rPr lang="es-US" noProof="0"/>
            </a:br>
            <a:r>
              <a:rPr lang="es-US" noProof="0"/>
              <a:t>con Medicare </a:t>
            </a:r>
          </a:p>
          <a:p>
            <a:r>
              <a:rPr lang="es-US" noProof="0"/>
              <a:t>Administrados por compañías de seguros y otras compañías privadas aprobadas por Medicare</a:t>
            </a:r>
          </a:p>
          <a:p>
            <a:pPr>
              <a:spcAft>
                <a:spcPts val="600"/>
              </a:spcAft>
            </a:pPr>
            <a:r>
              <a:rPr lang="es-US" noProof="0"/>
              <a:t>Proporcionado a través de:</a:t>
            </a:r>
          </a:p>
          <a:p>
            <a:pPr lvl="1"/>
            <a:r>
              <a:rPr lang="es-US" noProof="0"/>
              <a:t>Planes de medicamentos de Medicare (a veces denominados "plan de medicamentos recetados" o "PDP") (funcionan con Medicare Original)</a:t>
            </a:r>
          </a:p>
          <a:p>
            <a:pPr lvl="1"/>
            <a:r>
              <a:rPr lang="es-US" noProof="0"/>
              <a:t>Planes Medicare </a:t>
            </a:r>
            <a:r>
              <a:rPr lang="es-US" noProof="0" err="1"/>
              <a:t>Advantage</a:t>
            </a:r>
            <a:r>
              <a:rPr lang="es-US" noProof="0"/>
              <a:t> con cobertura de medicamentos (a veces denominados "MA-PD")</a:t>
            </a:r>
          </a:p>
          <a:p>
            <a:pPr lvl="1">
              <a:spcAft>
                <a:spcPts val="1200"/>
              </a:spcAft>
            </a:pPr>
            <a:r>
              <a:rPr lang="es-US" noProof="0"/>
              <a:t>Algunos otros planes de salud de Medicare</a:t>
            </a:r>
          </a:p>
        </p:txBody>
      </p:sp>
      <p:sp>
        <p:nvSpPr>
          <p:cNvPr id="4" name="Slide Number Placeholder 3">
            <a:extLst>
              <a:ext uri="{FF2B5EF4-FFF2-40B4-BE49-F238E27FC236}">
                <a16:creationId xmlns:a16="http://schemas.microsoft.com/office/drawing/2014/main" id="{96DD67B9-B6D3-4FA6-A4B1-9977F506BF81}"/>
              </a:ext>
            </a:extLst>
          </p:cNvPr>
          <p:cNvSpPr>
            <a:spLocks noGrp="1"/>
          </p:cNvSpPr>
          <p:nvPr>
            <p:ph type="sldNum" sz="quarter" idx="12"/>
          </p:nvPr>
        </p:nvSpPr>
        <p:spPr/>
        <p:txBody>
          <a:bodyPr/>
          <a:lstStyle/>
          <a:p>
            <a:fld id="{0B2D781D-8844-5940-92D1-06EF0A7F581E}" type="slidenum">
              <a:rPr lang="es-US" noProof="0" smtClean="0"/>
              <a:t>50</a:t>
            </a:fld>
            <a:endParaRPr lang="es-US" noProof="0"/>
          </a:p>
        </p:txBody>
      </p:sp>
    </p:spTree>
    <p:custDataLst>
      <p:tags r:id="rId1"/>
    </p:custDataLst>
    <p:extLst>
      <p:ext uri="{BB962C8B-B14F-4D97-AF65-F5344CB8AC3E}">
        <p14:creationId xmlns:p14="http://schemas.microsoft.com/office/powerpoint/2010/main" val="28803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sz="3000"/>
            </a:pPr>
            <a:r>
              <a:rPr lang="es-US" noProof="0"/>
              <a:t>Cómo funciona la Parte D</a:t>
            </a:r>
          </a:p>
        </p:txBody>
      </p:sp>
      <p:sp>
        <p:nvSpPr>
          <p:cNvPr id="5" name="Content Placeholder 4">
            <a:extLst>
              <a:ext uri="{FF2B5EF4-FFF2-40B4-BE49-F238E27FC236}">
                <a16:creationId xmlns:a16="http://schemas.microsoft.com/office/drawing/2014/main" id="{6BBECB95-037A-4084-9410-B5BE21D906C1}"/>
              </a:ext>
            </a:extLst>
          </p:cNvPr>
          <p:cNvSpPr>
            <a:spLocks noGrp="1"/>
          </p:cNvSpPr>
          <p:nvPr>
            <p:ph sz="quarter" idx="13"/>
          </p:nvPr>
        </p:nvSpPr>
        <p:spPr>
          <a:xfrm>
            <a:off x="1244459" y="1275630"/>
            <a:ext cx="10355179" cy="4485777"/>
          </a:xfrm>
        </p:spPr>
        <p:txBody>
          <a:bodyPr>
            <a:normAutofit/>
          </a:bodyPr>
          <a:lstStyle/>
          <a:p>
            <a:pPr>
              <a:spcAft>
                <a:spcPts val="600"/>
              </a:spcAft>
              <a:defRPr sz="2400" b="1"/>
            </a:pPr>
            <a:r>
              <a:rPr lang="es-US" noProof="0" dirty="0"/>
              <a:t>Es opcional </a:t>
            </a:r>
          </a:p>
          <a:p>
            <a:pPr lvl="1">
              <a:defRPr sz="2000"/>
            </a:pPr>
            <a:r>
              <a:rPr lang="es-US" noProof="0" dirty="0"/>
              <a:t>Puede elegir un plan y unirse</a:t>
            </a:r>
          </a:p>
          <a:p>
            <a:pPr lvl="1">
              <a:spcAft>
                <a:spcPts val="1200"/>
              </a:spcAft>
              <a:defRPr sz="2000"/>
            </a:pPr>
            <a:r>
              <a:rPr lang="es-US" noProof="0" dirty="0"/>
              <a:t>Puede que tenga que pagar una multa de por vida si no tiene otra cobertura válida de medicamentos y se inscribe en un plan de la Parte D después de </a:t>
            </a:r>
            <a:br>
              <a:rPr lang="es-US" noProof="0" dirty="0"/>
            </a:br>
            <a:r>
              <a:rPr lang="es-US" noProof="0" dirty="0"/>
              <a:t>ser elegible por primera vez</a:t>
            </a:r>
          </a:p>
          <a:p>
            <a:pPr>
              <a:spcAft>
                <a:spcPts val="600"/>
              </a:spcAft>
              <a:defRPr sz="2400" b="1"/>
            </a:pPr>
            <a:r>
              <a:rPr lang="es-US" noProof="0" dirty="0"/>
              <a:t>Los planes tienen listas de medicamentos cubiertos (formularios), que:</a:t>
            </a:r>
          </a:p>
          <a:p>
            <a:pPr lvl="1">
              <a:defRPr sz="2000"/>
            </a:pPr>
            <a:r>
              <a:rPr lang="es-US" noProof="0" dirty="0"/>
              <a:t>Deben incluir una variedad de medicamentos en cada categoría</a:t>
            </a:r>
          </a:p>
          <a:p>
            <a:pPr lvl="1">
              <a:spcAft>
                <a:spcPts val="1200"/>
              </a:spcAft>
              <a:defRPr sz="2000"/>
            </a:pPr>
            <a:r>
              <a:rPr lang="es-US" noProof="0" dirty="0"/>
              <a:t>Pueden cambiar durante el año; se le notificará</a:t>
            </a:r>
          </a:p>
          <a:p>
            <a:pPr>
              <a:defRPr sz="2400" b="1"/>
            </a:pPr>
            <a:r>
              <a:rPr lang="es-US" noProof="0" dirty="0"/>
              <a:t>Si tiene ingresos y recursos limitados, puede obtener </a:t>
            </a:r>
            <a:br>
              <a:rPr lang="es-US" noProof="0" dirty="0"/>
            </a:br>
            <a:r>
              <a:rPr lang="es-US" noProof="0" dirty="0"/>
              <a:t>ayuda adicional</a:t>
            </a:r>
          </a:p>
        </p:txBody>
      </p:sp>
      <p:sp>
        <p:nvSpPr>
          <p:cNvPr id="6" name="Slide Number Placeholder 5">
            <a:extLst>
              <a:ext uri="{FF2B5EF4-FFF2-40B4-BE49-F238E27FC236}">
                <a16:creationId xmlns:a16="http://schemas.microsoft.com/office/drawing/2014/main" id="{565AB764-DFC3-466A-A5AC-5E0FB32E1A39}"/>
              </a:ext>
            </a:extLst>
          </p:cNvPr>
          <p:cNvSpPr>
            <a:spLocks noGrp="1"/>
          </p:cNvSpPr>
          <p:nvPr>
            <p:ph type="sldNum" sz="quarter" idx="12"/>
          </p:nvPr>
        </p:nvSpPr>
        <p:spPr/>
        <p:txBody>
          <a:bodyPr/>
          <a:lstStyle/>
          <a:p>
            <a:fld id="{0B2D781D-8844-5940-92D1-06EF0A7F581E}" type="slidenum">
              <a:rPr lang="es-US" noProof="0" smtClean="0"/>
              <a:t>51</a:t>
            </a:fld>
            <a:endParaRPr lang="es-US" noProof="0"/>
          </a:p>
        </p:txBody>
      </p:sp>
    </p:spTree>
    <p:custDataLst>
      <p:tags r:id="rId1"/>
    </p:custDataLst>
    <p:extLst>
      <p:ext uri="{BB962C8B-B14F-4D97-AF65-F5344CB8AC3E}">
        <p14:creationId xmlns:p14="http://schemas.microsoft.com/office/powerpoint/2010/main" val="257179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sz="2800">
                <a:latin typeface="Arial Black"/>
              </a:defRPr>
            </a:pPr>
            <a:r>
              <a:rPr lang="es-US" noProof="0"/>
              <a:t>Costos del plan de medicamentos de Medicare: </a:t>
            </a:r>
            <a:br>
              <a:rPr lang="es-US" sz="2800" noProof="0"/>
            </a:br>
            <a:r>
              <a:rPr lang="es-US" noProof="0"/>
              <a:t>Lo que paga en 2026</a:t>
            </a:r>
            <a:endParaRPr lang="es-US" sz="2800" noProof="0"/>
          </a:p>
        </p:txBody>
      </p:sp>
      <p:sp>
        <p:nvSpPr>
          <p:cNvPr id="7" name="Content Placeholder 6">
            <a:extLst>
              <a:ext uri="{FF2B5EF4-FFF2-40B4-BE49-F238E27FC236}">
                <a16:creationId xmlns:a16="http://schemas.microsoft.com/office/drawing/2014/main" id="{2017ECA2-1AE6-4374-FEE6-2CECEC324C48}"/>
              </a:ext>
            </a:extLst>
          </p:cNvPr>
          <p:cNvSpPr>
            <a:spLocks noGrp="1"/>
          </p:cNvSpPr>
          <p:nvPr>
            <p:ph idx="1"/>
          </p:nvPr>
        </p:nvSpPr>
        <p:spPr>
          <a:xfrm>
            <a:off x="914400" y="1371600"/>
            <a:ext cx="6495286" cy="4351338"/>
          </a:xfrm>
        </p:spPr>
        <p:txBody>
          <a:bodyPr vert="horz" lIns="91440" tIns="45720" rIns="91440" bIns="45720" anchor="t">
            <a:normAutofit/>
          </a:bodyPr>
          <a:lstStyle/>
          <a:p>
            <a:pPr marL="0" lvl="0" indent="0" defTabSz="685800">
              <a:buClrTx/>
              <a:buNone/>
              <a:defRPr sz="2400" b="1"/>
            </a:pPr>
            <a:r>
              <a:rPr lang="es-US" noProof="0"/>
              <a:t>La mayoría de las personas pagarán:</a:t>
            </a:r>
          </a:p>
          <a:p>
            <a:pPr marL="548640" lvl="1" defTabSz="685800">
              <a:buFont typeface="Wingdings" panose="05000000000000000000" pitchFamily="2" charset="2"/>
              <a:buChar char="§"/>
              <a:defRPr sz="2000"/>
            </a:pPr>
            <a:r>
              <a:rPr lang="es-US" noProof="0"/>
              <a:t>Una </a:t>
            </a:r>
            <a:r>
              <a:rPr lang="es-US" b="1" noProof="0"/>
              <a:t>prima</a:t>
            </a:r>
            <a:r>
              <a:rPr lang="es-US" noProof="0"/>
              <a:t> mensual </a:t>
            </a:r>
            <a:br>
              <a:rPr lang="es-US" noProof="0"/>
            </a:br>
            <a:r>
              <a:rPr lang="es-US" noProof="0"/>
              <a:t>(varía según el plan y los ingresos)</a:t>
            </a:r>
          </a:p>
          <a:p>
            <a:pPr marL="548640" lvl="1" defTabSz="685800">
              <a:buFont typeface="Wingdings" panose="05000000000000000000" pitchFamily="2" charset="2"/>
              <a:buChar char="§"/>
              <a:defRPr sz="2000"/>
            </a:pPr>
            <a:r>
              <a:rPr lang="es-US" noProof="0"/>
              <a:t>Un </a:t>
            </a:r>
            <a:r>
              <a:rPr lang="es-US" b="1" noProof="0"/>
              <a:t>deducible</a:t>
            </a:r>
            <a:r>
              <a:rPr lang="es-US" noProof="0"/>
              <a:t> anual (si corresponde)</a:t>
            </a:r>
          </a:p>
          <a:p>
            <a:pPr marL="548640" lvl="1" defTabSz="685800">
              <a:buFont typeface="Wingdings" panose="05000000000000000000" pitchFamily="2" charset="2"/>
              <a:buChar char="§"/>
              <a:defRPr sz="2000" b="1"/>
            </a:pPr>
            <a:r>
              <a:rPr lang="es-US" noProof="0"/>
              <a:t>Copagos o </a:t>
            </a:r>
            <a:r>
              <a:rPr lang="es-US" noProof="0" err="1"/>
              <a:t>coseguro</a:t>
            </a:r>
            <a:endParaRPr lang="es-US" noProof="0"/>
          </a:p>
          <a:p>
            <a:pPr marL="548640" lvl="1" defTabSz="685800">
              <a:buFont typeface="Wingdings" panose="05000000000000000000" pitchFamily="2" charset="2"/>
              <a:buChar char="§"/>
              <a:defRPr sz="2000">
                <a:latin typeface="Arial"/>
                <a:cs typeface="Arial"/>
              </a:defRPr>
            </a:pPr>
            <a:r>
              <a:rPr lang="es-US" b="1" noProof="0"/>
              <a:t>Costos de bolsillo </a:t>
            </a:r>
            <a:r>
              <a:rPr lang="es-US" noProof="0"/>
              <a:t>—límite de $</a:t>
            </a:r>
            <a:r>
              <a:rPr lang="es-US" b="1" noProof="0"/>
              <a:t>2,100</a:t>
            </a:r>
            <a:br>
              <a:rPr lang="es-US" b="1" noProof="0"/>
            </a:br>
            <a:r>
              <a:rPr lang="es-US" noProof="0"/>
              <a:t>en medicamentos cubiertos de la Parte D</a:t>
            </a:r>
            <a:endParaRPr lang="es-US" sz="2000" noProof="0">
              <a:solidFill>
                <a:srgbClr val="2F5597"/>
              </a:solidFill>
              <a:latin typeface="Arial"/>
              <a:cs typeface="Arial"/>
            </a:endParaRPr>
          </a:p>
        </p:txBody>
      </p:sp>
      <p:pic>
        <p:nvPicPr>
          <p:cNvPr id="6" name="Picture 5" descr="a photo of a person holding a credit card and working on a laptop">
            <a:extLst>
              <a:ext uri="{FF2B5EF4-FFF2-40B4-BE49-F238E27FC236}">
                <a16:creationId xmlns:a16="http://schemas.microsoft.com/office/drawing/2014/main" id="{01C59D5E-A151-43CC-93F0-BC7A1D399A4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09686" y="2057399"/>
            <a:ext cx="4114800" cy="2953011"/>
          </a:xfrm>
          <a:prstGeom prst="rect">
            <a:avLst/>
          </a:prstGeom>
          <a:ln>
            <a:noFill/>
          </a:ln>
          <a:effectLst>
            <a:softEdge rad="112500"/>
          </a:effectLst>
        </p:spPr>
      </p:pic>
      <p:sp>
        <p:nvSpPr>
          <p:cNvPr id="5" name="Slide Number Placeholder 4">
            <a:extLst>
              <a:ext uri="{FF2B5EF4-FFF2-40B4-BE49-F238E27FC236}">
                <a16:creationId xmlns:a16="http://schemas.microsoft.com/office/drawing/2014/main" id="{3CF7365C-4341-4F6D-832E-D20CA390F580}"/>
              </a:ext>
            </a:extLst>
          </p:cNvPr>
          <p:cNvSpPr>
            <a:spLocks noGrp="1"/>
          </p:cNvSpPr>
          <p:nvPr>
            <p:ph type="sldNum" sz="quarter" idx="12"/>
          </p:nvPr>
        </p:nvSpPr>
        <p:spPr/>
        <p:txBody>
          <a:bodyPr/>
          <a:lstStyle/>
          <a:p>
            <a:fld id="{48F63A3B-78C7-47BE-AE5E-E10140E04643}" type="slidenum">
              <a:rPr lang="es-US" noProof="0" smtClean="0"/>
              <a:t>52</a:t>
            </a:fld>
            <a:endParaRPr lang="es-US" noProof="0"/>
          </a:p>
        </p:txBody>
      </p:sp>
    </p:spTree>
    <p:custDataLst>
      <p:tags r:id="rId1"/>
    </p:custDataLst>
    <p:extLst>
      <p:ext uri="{BB962C8B-B14F-4D97-AF65-F5344CB8AC3E}">
        <p14:creationId xmlns:p14="http://schemas.microsoft.com/office/powerpoint/2010/main" val="123745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pPr>
              <a:lnSpc>
                <a:spcPct val="100000"/>
              </a:lnSpc>
              <a:defRPr sz="2800">
                <a:latin typeface="Arial Black"/>
              </a:defRPr>
            </a:pPr>
            <a:r>
              <a:rPr lang="es-US" sz="2600" noProof="0">
                <a:solidFill>
                  <a:prstClr val="white"/>
                </a:solidFill>
              </a:rPr>
              <a:t>Importe de ajuste mensual relacionado con los ingresos (IRMAA): </a:t>
            </a:r>
            <a:br>
              <a:rPr lang="es-US" sz="2600" noProof="0"/>
            </a:br>
            <a:r>
              <a:rPr lang="es-US" noProof="0">
                <a:solidFill>
                  <a:prstClr val="white"/>
                </a:solidFill>
              </a:rPr>
              <a:t>Prima de la Parte D para </a:t>
            </a:r>
            <a:r>
              <a:rPr lang="es-US" noProof="0"/>
              <a:t>2026</a:t>
            </a:r>
            <a:endParaRPr lang="es-US" sz="2800" noProof="0"/>
          </a:p>
        </p:txBody>
      </p:sp>
      <p:graphicFrame>
        <p:nvGraphicFramePr>
          <p:cNvPr id="10" name="Content Placeholder 8" descr="Table showing IRMAA monthly Part D premium based upon individual and joint tax filing status and rates. Details are included in the speakers' notes."/>
          <p:cNvGraphicFramePr>
            <a:graphicFrameLocks/>
          </p:cNvGraphicFramePr>
          <p:nvPr>
            <p:extLst>
              <p:ext uri="{D42A27DB-BD31-4B8C-83A1-F6EECF244321}">
                <p14:modId xmlns:p14="http://schemas.microsoft.com/office/powerpoint/2010/main" val="256265245"/>
              </p:ext>
            </p:extLst>
          </p:nvPr>
        </p:nvGraphicFramePr>
        <p:xfrm>
          <a:off x="1034008" y="1194661"/>
          <a:ext cx="9711183" cy="4812108"/>
        </p:xfrm>
        <a:graphic>
          <a:graphicData uri="http://schemas.openxmlformats.org/drawingml/2006/table">
            <a:tbl>
              <a:tblPr firstRow="1" bandRow="1">
                <a:tableStyleId>{3B4B98B0-60AC-42C2-AFA5-B58CD77FA1E5}</a:tableStyleId>
              </a:tblPr>
              <a:tblGrid>
                <a:gridCol w="260985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24533">
                  <a:extLst>
                    <a:ext uri="{9D8B030D-6E8A-4147-A177-3AD203B41FA5}">
                      <a16:colId xmlns:a16="http://schemas.microsoft.com/office/drawing/2014/main" val="20003"/>
                    </a:ext>
                  </a:extLst>
                </a:gridCol>
              </a:tblGrid>
              <a:tr h="84550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defRPr sz="2000">
                          <a:solidFill>
                            <a:srgbClr val="00529B"/>
                          </a:solidFill>
                          <a:latin typeface="Arial" panose="020B0604020202020204" pitchFamily="34" charset="0"/>
                          <a:cs typeface="Arial" panose="020B0604020202020204" pitchFamily="34" charset="0"/>
                        </a:defRPr>
                      </a:pPr>
                      <a:r>
                        <a:rPr lang="es-US" noProof="0"/>
                        <a:t>Declaración de impuestos individual </a:t>
                      </a:r>
                      <a:endParaRPr lang="es-US" sz="20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defRPr sz="2000">
                          <a:solidFill>
                            <a:srgbClr val="00529B"/>
                          </a:solidFill>
                          <a:latin typeface="Arial" panose="020B0604020202020204" pitchFamily="34" charset="0"/>
                          <a:cs typeface="Arial" panose="020B0604020202020204" pitchFamily="34" charset="0"/>
                        </a:defRPr>
                      </a:pPr>
                      <a:r>
                        <a:rPr lang="es-US" noProof="0"/>
                        <a:t>Declaración de impuestos </a:t>
                      </a:r>
                      <a:br>
                        <a:rPr lang="es-US" noProof="0"/>
                      </a:br>
                      <a:r>
                        <a:rPr lang="es-US" noProof="0"/>
                        <a:t>conjunta</a:t>
                      </a:r>
                      <a:endParaRPr lang="es-US" sz="20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defRPr sz="2000">
                          <a:solidFill>
                            <a:srgbClr val="00529B"/>
                          </a:solidFill>
                          <a:latin typeface="Arial" panose="020B0604020202020204" pitchFamily="34" charset="0"/>
                          <a:cs typeface="Arial" panose="020B0604020202020204" pitchFamily="34" charset="0"/>
                        </a:defRPr>
                      </a:pPr>
                      <a:r>
                        <a:rPr lang="es-US" noProof="0"/>
                        <a:t>Declaración de impuestos de un matrimonio y </a:t>
                      </a:r>
                      <a:br>
                        <a:rPr lang="es-US" noProof="0"/>
                      </a:br>
                      <a:r>
                        <a:rPr lang="es-US" noProof="0"/>
                        <a:t>por separado</a:t>
                      </a:r>
                      <a:endParaRPr lang="es-US" sz="20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algn="ctr">
                        <a:lnSpc>
                          <a:spcPct val="100000"/>
                        </a:lnSpc>
                        <a:spcBef>
                          <a:spcPts val="0"/>
                        </a:spcBef>
                        <a:spcAft>
                          <a:spcPts val="1200"/>
                        </a:spcAft>
                        <a:defRPr sz="2000">
                          <a:solidFill>
                            <a:srgbClr val="00529B"/>
                          </a:solidFill>
                          <a:latin typeface="Arial" panose="020B0604020202020204" pitchFamily="34" charset="0"/>
                          <a:cs typeface="Arial" panose="020B0604020202020204" pitchFamily="34" charset="0"/>
                        </a:defRPr>
                      </a:pPr>
                      <a:r>
                        <a:rPr lang="es-US" noProof="0"/>
                        <a:t>Usted paga cada </a:t>
                      </a:r>
                      <a:br>
                        <a:rPr lang="es-US" sz="2000" noProof="0">
                          <a:solidFill>
                            <a:srgbClr val="00529B"/>
                          </a:solidFill>
                          <a:latin typeface="Arial" panose="020B0604020202020204" pitchFamily="34" charset="0"/>
                          <a:cs typeface="Arial" panose="020B0604020202020204" pitchFamily="34" charset="0"/>
                        </a:rPr>
                      </a:br>
                      <a:r>
                        <a:rPr lang="es-US" noProof="0"/>
                        <a:t>mes (en 2026)</a:t>
                      </a:r>
                      <a:endParaRPr lang="es-US" sz="20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tc>
                <a:extLst>
                  <a:ext uri="{0D108BD9-81ED-4DB2-BD59-A6C34878D82A}">
                    <a16:rowId xmlns:a16="http://schemas.microsoft.com/office/drawing/2014/main" val="10000"/>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$109,000 o menos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$218,000 o menos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$109,000 o menos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La prima de su plan </a:t>
                      </a:r>
                      <a:br>
                        <a:rPr lang="es-US" sz="1800" noProof="0">
                          <a:solidFill>
                            <a:srgbClr val="00529B"/>
                          </a:solidFill>
                          <a:latin typeface="Arial" panose="020B0604020202020204" pitchFamily="34" charset="0"/>
                          <a:cs typeface="Arial" panose="020B0604020202020204" pitchFamily="34" charset="0"/>
                        </a:rPr>
                      </a:br>
                      <a:r>
                        <a:rPr lang="es-US" noProof="0"/>
                        <a:t>(YPP)</a:t>
                      </a:r>
                      <a:endParaRPr lang="es-US" sz="1800" spc="-7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Más de $109,000 hasta $137,000 </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$218,000 hasta $274,000</a:t>
                      </a:r>
                      <a:endParaRPr lang="es-US" sz="1800" spc="-50" baseline="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No aplicable</a:t>
                      </a:r>
                      <a:endParaRPr lang="es-US" sz="1800" spc="-50" baseline="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$14.50 + YPP </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$137,000 hasta $171,000 </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$274,000 hasta $342,000</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No aplicable</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$37.50 + YPP</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$171,000 hasta $205,000 </a:t>
                      </a:r>
                      <a:endParaRPr lang="es-US" sz="1800" spc="-50" baseline="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$342,000 hasta $410,000</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No aplicable</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$60.40 + YPP</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$205,000 y </a:t>
                      </a:r>
                      <a:br>
                        <a:rPr lang="es-US" sz="1800" spc="-50" baseline="0" noProof="0">
                          <a:solidFill>
                            <a:srgbClr val="00529B"/>
                          </a:solidFill>
                          <a:latin typeface="Arial" panose="020B0604020202020204" pitchFamily="34" charset="0"/>
                          <a:cs typeface="Arial" panose="020B0604020202020204" pitchFamily="34" charset="0"/>
                        </a:rPr>
                      </a:br>
                      <a:r>
                        <a:rPr lang="es-US" noProof="0"/>
                        <a:t>menos de $500,000</a:t>
                      </a:r>
                      <a:endParaRPr lang="es-US" sz="1800" spc="-50" baseline="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$410,000 y </a:t>
                      </a:r>
                      <a:br>
                        <a:rPr lang="es-US" sz="1800" spc="-50" noProof="0">
                          <a:solidFill>
                            <a:srgbClr val="00529B"/>
                          </a:solidFill>
                          <a:latin typeface="Arial" panose="020B0604020202020204" pitchFamily="34" charset="0"/>
                          <a:cs typeface="Arial" panose="020B0604020202020204" pitchFamily="34" charset="0"/>
                        </a:rPr>
                      </a:br>
                      <a:r>
                        <a:rPr lang="es-US" noProof="0"/>
                        <a:t>menos de $750,000</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spc="-50">
                          <a:solidFill>
                            <a:srgbClr val="00529B"/>
                          </a:solidFill>
                          <a:latin typeface="Arial" panose="020B0604020202020204" pitchFamily="34" charset="0"/>
                          <a:cs typeface="Arial" panose="020B0604020202020204" pitchFamily="34" charset="0"/>
                        </a:defRPr>
                      </a:pPr>
                      <a:r>
                        <a:rPr lang="es-US" noProof="0"/>
                        <a:t>Más de $109,000 y </a:t>
                      </a:r>
                      <a:br>
                        <a:rPr lang="es-US" sz="1800" spc="-50" noProof="0">
                          <a:solidFill>
                            <a:srgbClr val="00529B"/>
                          </a:solidFill>
                          <a:latin typeface="Arial" panose="020B0604020202020204" pitchFamily="34" charset="0"/>
                          <a:cs typeface="Arial" panose="020B0604020202020204" pitchFamily="34" charset="0"/>
                        </a:rPr>
                      </a:br>
                      <a:r>
                        <a:rPr lang="es-US" noProof="0"/>
                        <a:t>menos de $391,000</a:t>
                      </a:r>
                      <a:endParaRPr lang="es-US" sz="1800" spc="-5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$83.30 + YPP</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6"/>
                  </a:ext>
                </a:extLst>
              </a:tr>
              <a:tr h="5988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$500,000 o más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$750,000 o más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algn="l">
                        <a:lnSpc>
                          <a:spcPct val="100000"/>
                        </a:lnSpc>
                        <a:spcBef>
                          <a:spcPts val="0"/>
                        </a:spcBef>
                        <a:spcAft>
                          <a:spcPts val="600"/>
                        </a:spcAft>
                        <a:defRPr>
                          <a:solidFill>
                            <a:srgbClr val="00529B"/>
                          </a:solidFill>
                          <a:latin typeface="Arial" panose="020B0604020202020204" pitchFamily="34" charset="0"/>
                          <a:cs typeface="Arial" panose="020B0604020202020204" pitchFamily="34" charset="0"/>
                        </a:defRPr>
                      </a:pPr>
                      <a:r>
                        <a:rPr lang="es-US" noProof="0"/>
                        <a:t>$391,000 o más</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6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$91.00 + YPP </a:t>
                      </a:r>
                      <a:endParaRPr lang="es-US" sz="1800" noProof="0">
                        <a:solidFill>
                          <a:srgbClr val="00529B"/>
                        </a:solidFill>
                        <a:latin typeface="Arial" panose="020B0604020202020204" pitchFamily="34" charset="0"/>
                        <a:ea typeface="Calibri"/>
                        <a:cs typeface="Arial" panose="020B0604020202020204" pitchFamily="34" charset="0"/>
                      </a:endParaRPr>
                    </a:p>
                  </a:txBody>
                  <a:tcPr marL="51435" marR="51435"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4" name="Slide Number Placeholder 3">
            <a:extLst>
              <a:ext uri="{FF2B5EF4-FFF2-40B4-BE49-F238E27FC236}">
                <a16:creationId xmlns:a16="http://schemas.microsoft.com/office/drawing/2014/main" id="{DD70DDB6-2CE7-4D2E-8C13-867590F5C118}"/>
              </a:ext>
              <a:ext uri="{C183D7F6-B498-43B3-948B-1728B52AA6E4}">
                <adec:decorative xmlns:adec="http://schemas.microsoft.com/office/drawing/2017/decorative" val="0"/>
              </a:ext>
            </a:extLst>
          </p:cNvPr>
          <p:cNvSpPr>
            <a:spLocks noGrp="1"/>
          </p:cNvSpPr>
          <p:nvPr>
            <p:ph type="sldNum" sz="quarter" idx="12"/>
          </p:nvPr>
        </p:nvSpPr>
        <p:spPr/>
        <p:txBody>
          <a:bodyPr/>
          <a:lstStyle/>
          <a:p>
            <a:fld id="{48F63A3B-78C7-47BE-AE5E-E10140E04643}" type="slidenum">
              <a:rPr lang="es-US" noProof="0" smtClean="0">
                <a:solidFill>
                  <a:srgbClr val="8FAADC"/>
                </a:solidFill>
              </a:rPr>
              <a:t>53</a:t>
            </a:fld>
            <a:endParaRPr lang="es-US" noProof="0">
              <a:solidFill>
                <a:srgbClr val="8FAADC"/>
              </a:solidFill>
            </a:endParaRPr>
          </a:p>
        </p:txBody>
      </p:sp>
    </p:spTree>
    <p:custDataLst>
      <p:tags r:id="rId1"/>
    </p:custDataLst>
    <p:extLst>
      <p:ext uri="{BB962C8B-B14F-4D97-AF65-F5344CB8AC3E}">
        <p14:creationId xmlns:p14="http://schemas.microsoft.com/office/powerpoint/2010/main" val="3824532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latin typeface="Arial Black"/>
              </a:defRPr>
            </a:pPr>
            <a:r>
              <a:rPr lang="es-US" noProof="0" dirty="0"/>
              <a:t>Multa por inscripción tardía de la Parte D 2026</a:t>
            </a:r>
            <a:endParaRPr lang="es-US" sz="3000" noProof="0" dirty="0"/>
          </a:p>
        </p:txBody>
      </p:sp>
      <p:sp>
        <p:nvSpPr>
          <p:cNvPr id="6" name="Content Placeholder 5">
            <a:extLst>
              <a:ext uri="{FF2B5EF4-FFF2-40B4-BE49-F238E27FC236}">
                <a16:creationId xmlns:a16="http://schemas.microsoft.com/office/drawing/2014/main" id="{3E583FCD-1AD4-16B0-8A84-459D64DBBE4D}"/>
              </a:ext>
            </a:extLst>
          </p:cNvPr>
          <p:cNvSpPr>
            <a:spLocks noGrp="1"/>
          </p:cNvSpPr>
          <p:nvPr>
            <p:ph idx="1"/>
          </p:nvPr>
        </p:nvSpPr>
        <p:spPr>
          <a:xfrm>
            <a:off x="838200" y="1441293"/>
            <a:ext cx="10515600" cy="4351338"/>
          </a:xfrm>
        </p:spPr>
        <p:txBody>
          <a:bodyPr vert="horz" lIns="91440" tIns="45720" rIns="91440" bIns="45720" anchor="t">
            <a:normAutofit/>
          </a:bodyPr>
          <a:lstStyle/>
          <a:p>
            <a:pPr>
              <a:spcAft>
                <a:spcPts val="600"/>
              </a:spcAft>
              <a:defRPr sz="2400" b="1"/>
            </a:pPr>
            <a:r>
              <a:rPr lang="es-US" noProof="0" dirty="0"/>
              <a:t>Es posible que tenga que pagar más si espera para inscribirse, </a:t>
            </a:r>
            <a:br>
              <a:rPr lang="es-US" noProof="0" dirty="0"/>
            </a:br>
            <a:r>
              <a:rPr lang="es-US" noProof="0" dirty="0"/>
              <a:t>a menos que tenga:</a:t>
            </a:r>
          </a:p>
          <a:p>
            <a:pPr marL="548640">
              <a:spcAft>
                <a:spcPts val="600"/>
              </a:spcAft>
              <a:buFont typeface="Arial" panose="020B0604020202020204" pitchFamily="34" charset="0"/>
              <a:buChar char="•"/>
              <a:defRPr sz="2000"/>
            </a:pPr>
            <a:r>
              <a:rPr lang="es-US" noProof="0" dirty="0"/>
              <a:t>cobertura válida de medicamentos recetados </a:t>
            </a:r>
          </a:p>
          <a:p>
            <a:pPr marL="548640">
              <a:buFont typeface="Arial" panose="020B0604020202020204" pitchFamily="34" charset="0"/>
              <a:buChar char="•"/>
              <a:defRPr sz="2000"/>
            </a:pPr>
            <a:r>
              <a:rPr lang="es-US" noProof="0" dirty="0"/>
              <a:t>Ayuda Adicional</a:t>
            </a:r>
          </a:p>
          <a:p>
            <a:pPr>
              <a:spcAft>
                <a:spcPts val="600"/>
              </a:spcAft>
              <a:defRPr sz="2400" b="1"/>
            </a:pPr>
            <a:r>
              <a:rPr lang="es-US" noProof="0" dirty="0"/>
              <a:t>Pagará la multa durante todo el tiempo que tenga cobertura</a:t>
            </a:r>
          </a:p>
          <a:p>
            <a:pPr marL="548640">
              <a:spcAft>
                <a:spcPts val="600"/>
              </a:spcAft>
              <a:buFont typeface="Arial" panose="020B0604020202020204" pitchFamily="34" charset="0"/>
              <a:buChar char="•"/>
              <a:defRPr sz="2000"/>
            </a:pPr>
            <a:r>
              <a:rPr lang="es-US" noProof="0" dirty="0"/>
              <a:t>1% por cada mes completo elegible y sin cobertura válida de medicamentos recetados</a:t>
            </a:r>
          </a:p>
          <a:p>
            <a:pPr marL="548640">
              <a:spcAft>
                <a:spcPts val="600"/>
              </a:spcAft>
              <a:buFont typeface="Arial" panose="020B0604020202020204" pitchFamily="34" charset="0"/>
              <a:buChar char="•"/>
              <a:defRPr sz="2000">
                <a:latin typeface="Arial"/>
                <a:cs typeface="Arial"/>
              </a:defRPr>
            </a:pPr>
            <a:r>
              <a:rPr lang="es-US" noProof="0" dirty="0"/>
              <a:t>Multiplique el porcentaje por la prima base del beneficiario ($38.99 en 2026)</a:t>
            </a:r>
            <a:endParaRPr lang="es-US" sz="2000" noProof="0" dirty="0">
              <a:solidFill>
                <a:srgbClr val="FF0000"/>
              </a:solidFill>
              <a:latin typeface="Arial"/>
              <a:cs typeface="Arial"/>
            </a:endParaRPr>
          </a:p>
          <a:p>
            <a:pPr marL="548640">
              <a:buFont typeface="Arial" panose="020B0604020202020204" pitchFamily="34" charset="0"/>
              <a:buChar char="•"/>
              <a:defRPr sz="2000"/>
            </a:pPr>
            <a:r>
              <a:rPr lang="es-US" noProof="0" dirty="0"/>
              <a:t>El monto cambia cada año</a:t>
            </a:r>
          </a:p>
        </p:txBody>
      </p:sp>
      <p:sp>
        <p:nvSpPr>
          <p:cNvPr id="5" name="Slide Number Placeholder 4">
            <a:extLst>
              <a:ext uri="{FF2B5EF4-FFF2-40B4-BE49-F238E27FC236}">
                <a16:creationId xmlns:a16="http://schemas.microsoft.com/office/drawing/2014/main" id="{3A61CD86-B1A1-40BF-B1D5-26A605258F5C}"/>
              </a:ext>
            </a:extLst>
          </p:cNvPr>
          <p:cNvSpPr>
            <a:spLocks noGrp="1"/>
          </p:cNvSpPr>
          <p:nvPr>
            <p:ph type="sldNum" sz="quarter" idx="12"/>
          </p:nvPr>
        </p:nvSpPr>
        <p:spPr/>
        <p:txBody>
          <a:bodyPr/>
          <a:lstStyle/>
          <a:p>
            <a:fld id="{48F63A3B-78C7-47BE-AE5E-E10140E04643}" type="slidenum">
              <a:rPr lang="es-US" noProof="0" smtClean="0"/>
              <a:t>54</a:t>
            </a:fld>
            <a:endParaRPr lang="es-US" noProof="0"/>
          </a:p>
        </p:txBody>
      </p:sp>
    </p:spTree>
    <p:custDataLst>
      <p:tags r:id="rId1"/>
    </p:custDataLst>
    <p:extLst>
      <p:ext uri="{BB962C8B-B14F-4D97-AF65-F5344CB8AC3E}">
        <p14:creationId xmlns:p14="http://schemas.microsoft.com/office/powerpoint/2010/main" val="9640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¿Quién puede inscribirse en la Parte D?</a:t>
            </a:r>
          </a:p>
        </p:txBody>
      </p:sp>
      <p:graphicFrame>
        <p:nvGraphicFramePr>
          <p:cNvPr id="11" name="Table 5" descr="Table showing requirement for joining a Medicare Drug Plan and that of the Medicare Advantage Plan with Drug Coverage.">
            <a:extLst>
              <a:ext uri="{FF2B5EF4-FFF2-40B4-BE49-F238E27FC236}">
                <a16:creationId xmlns:a16="http://schemas.microsoft.com/office/drawing/2014/main" id="{B953D5E7-21F1-480D-9A30-84314EF65E76}"/>
              </a:ext>
            </a:extLst>
          </p:cNvPr>
          <p:cNvGraphicFramePr>
            <a:graphicFrameLocks noGrp="1"/>
          </p:cNvGraphicFramePr>
          <p:nvPr>
            <p:extLst>
              <p:ext uri="{D42A27DB-BD31-4B8C-83A1-F6EECF244321}">
                <p14:modId xmlns:p14="http://schemas.microsoft.com/office/powerpoint/2010/main" val="3760311043"/>
              </p:ext>
            </p:extLst>
          </p:nvPr>
        </p:nvGraphicFramePr>
        <p:xfrm>
          <a:off x="795130" y="1479826"/>
          <a:ext cx="10654426" cy="3383280"/>
        </p:xfrm>
        <a:graphic>
          <a:graphicData uri="http://schemas.openxmlformats.org/drawingml/2006/table">
            <a:tbl>
              <a:tblPr firstRow="1" bandRow="1">
                <a:tableStyleId>{3B4B98B0-60AC-42C2-AFA5-B58CD77FA1E5}</a:tableStyleId>
              </a:tblPr>
              <a:tblGrid>
                <a:gridCol w="1367368">
                  <a:extLst>
                    <a:ext uri="{9D8B030D-6E8A-4147-A177-3AD203B41FA5}">
                      <a16:colId xmlns:a16="http://schemas.microsoft.com/office/drawing/2014/main" val="12145258"/>
                    </a:ext>
                  </a:extLst>
                </a:gridCol>
                <a:gridCol w="2763785">
                  <a:extLst>
                    <a:ext uri="{9D8B030D-6E8A-4147-A177-3AD203B41FA5}">
                      <a16:colId xmlns:a16="http://schemas.microsoft.com/office/drawing/2014/main" val="3786121425"/>
                    </a:ext>
                  </a:extLst>
                </a:gridCol>
                <a:gridCol w="3256311">
                  <a:extLst>
                    <a:ext uri="{9D8B030D-6E8A-4147-A177-3AD203B41FA5}">
                      <a16:colId xmlns:a16="http://schemas.microsoft.com/office/drawing/2014/main" val="2983801956"/>
                    </a:ext>
                  </a:extLst>
                </a:gridCol>
                <a:gridCol w="3266962">
                  <a:extLst>
                    <a:ext uri="{9D8B030D-6E8A-4147-A177-3AD203B41FA5}">
                      <a16:colId xmlns:a16="http://schemas.microsoft.com/office/drawing/2014/main" val="4196311886"/>
                    </a:ext>
                  </a:extLst>
                </a:gridCol>
              </a:tblGrid>
              <a:tr h="844374">
                <a:tc>
                  <a:txBody>
                    <a:bodyPr/>
                    <a:lstStyle/>
                    <a:p>
                      <a:pPr marL="457200" algn="ctr">
                        <a:spcAft>
                          <a:spcPts val="1200"/>
                        </a:spcAft>
                      </a:pPr>
                      <a:endParaRPr lang="es-US" sz="2000" noProof="0">
                        <a:solidFill>
                          <a:srgbClr val="00529B"/>
                        </a:solidFill>
                        <a:latin typeface="Arial" panose="020B0604020202020204" pitchFamily="34" charset="0"/>
                        <a:cs typeface="Arial" panose="020B0604020202020204" pitchFamily="34" charset="0"/>
                      </a:endParaRPr>
                    </a:p>
                  </a:txBody>
                  <a:tcPr anchor="ctr"/>
                </a:tc>
                <a:tc>
                  <a:txBody>
                    <a:bodyPr/>
                    <a:lstStyle/>
                    <a:p>
                      <a:pPr algn="ctr">
                        <a:spcAft>
                          <a:spcPts val="1200"/>
                        </a:spcAft>
                        <a:defRPr sz="2000">
                          <a:solidFill>
                            <a:srgbClr val="00529B"/>
                          </a:solidFill>
                          <a:latin typeface="Arial" panose="020B0604020202020204" pitchFamily="34" charset="0"/>
                          <a:cs typeface="Arial" panose="020B0604020202020204" pitchFamily="34" charset="0"/>
                        </a:defRPr>
                      </a:pPr>
                      <a:r>
                        <a:rPr lang="es-US" noProof="0"/>
                        <a:t>Para unirse a </a:t>
                      </a:r>
                      <a:br>
                        <a:rPr lang="es-US" noProof="0"/>
                      </a:br>
                      <a:r>
                        <a:rPr lang="es-US" noProof="0"/>
                        <a:t>un plan de medicamentos </a:t>
                      </a:r>
                      <a:br>
                        <a:rPr lang="es-US" noProof="0"/>
                      </a:br>
                      <a:r>
                        <a:rPr lang="es-US" noProof="0"/>
                        <a:t>de Medicare</a:t>
                      </a:r>
                    </a:p>
                  </a:txBody>
                  <a:tcPr anchor="ctr"/>
                </a:tc>
                <a:tc>
                  <a:txBody>
                    <a:bodyPr/>
                    <a:lstStyle/>
                    <a:p>
                      <a:pPr algn="ctr">
                        <a:spcAft>
                          <a:spcPts val="1200"/>
                        </a:spcAft>
                        <a:defRPr sz="2000">
                          <a:solidFill>
                            <a:srgbClr val="00529B"/>
                          </a:solidFill>
                          <a:latin typeface="Arial" panose="020B0604020202020204" pitchFamily="34" charset="0"/>
                          <a:cs typeface="Arial" panose="020B0604020202020204" pitchFamily="34" charset="0"/>
                        </a:defRPr>
                      </a:pPr>
                      <a:r>
                        <a:rPr lang="es-US" noProof="0"/>
                        <a:t>Para unirse a un </a:t>
                      </a:r>
                      <a:br>
                        <a:rPr lang="es-US" sz="2000" noProof="0">
                          <a:solidFill>
                            <a:srgbClr val="00529B"/>
                          </a:solidFill>
                          <a:latin typeface="Arial" panose="020B0604020202020204" pitchFamily="34" charset="0"/>
                          <a:cs typeface="Arial" panose="020B0604020202020204" pitchFamily="34" charset="0"/>
                        </a:rPr>
                      </a:br>
                      <a:r>
                        <a:rPr lang="es-US" noProof="0"/>
                        <a:t>plan Medicare </a:t>
                      </a:r>
                      <a:r>
                        <a:rPr lang="es-US" noProof="0" err="1"/>
                        <a:t>Advantage</a:t>
                      </a:r>
                      <a:r>
                        <a:rPr lang="es-US" noProof="0"/>
                        <a:t> </a:t>
                      </a:r>
                      <a:br>
                        <a:rPr lang="es-US" sz="2000" noProof="0">
                          <a:solidFill>
                            <a:srgbClr val="00529B"/>
                          </a:solidFill>
                          <a:latin typeface="Arial" panose="020B0604020202020204" pitchFamily="34" charset="0"/>
                          <a:cs typeface="Arial" panose="020B0604020202020204" pitchFamily="34" charset="0"/>
                        </a:rPr>
                      </a:br>
                      <a:r>
                        <a:rPr lang="es-US" noProof="0"/>
                        <a:t>con cobertura de medicamentos</a:t>
                      </a:r>
                    </a:p>
                  </a:txBody>
                  <a:tcPr anchor="ctr"/>
                </a:tc>
                <a:tc>
                  <a:txBody>
                    <a:bodyPr/>
                    <a:lstStyle/>
                    <a:p>
                      <a:pPr algn="ctr">
                        <a:spcAft>
                          <a:spcPts val="1200"/>
                        </a:spcAft>
                        <a:defRPr sz="2000">
                          <a:solidFill>
                            <a:srgbClr val="00529B"/>
                          </a:solidFill>
                          <a:latin typeface="Arial" panose="020B0604020202020204" pitchFamily="34" charset="0"/>
                          <a:cs typeface="Arial" panose="020B0604020202020204" pitchFamily="34" charset="0"/>
                        </a:defRPr>
                      </a:pPr>
                      <a:r>
                        <a:rPr lang="es-US" noProof="0" dirty="0"/>
                        <a:t>Para unirse a un plan </a:t>
                      </a:r>
                      <a:br>
                        <a:rPr lang="es-US" noProof="0" dirty="0"/>
                      </a:br>
                      <a:r>
                        <a:rPr lang="es-US" noProof="0" dirty="0"/>
                        <a:t>de costos de Medicare </a:t>
                      </a:r>
                      <a:br>
                        <a:rPr lang="es-US" noProof="0" dirty="0"/>
                      </a:br>
                      <a:r>
                        <a:rPr lang="es-US" noProof="0" dirty="0"/>
                        <a:t>con cobertura de medicamentos o a un programa PACE</a:t>
                      </a:r>
                    </a:p>
                  </a:txBody>
                  <a:tcPr anchor="ctr"/>
                </a:tc>
                <a:extLst>
                  <a:ext uri="{0D108BD9-81ED-4DB2-BD59-A6C34878D82A}">
                    <a16:rowId xmlns:a16="http://schemas.microsoft.com/office/drawing/2014/main" val="1798851774"/>
                  </a:ext>
                </a:extLst>
              </a:tr>
              <a:tr h="1134285">
                <a:tc>
                  <a:txBody>
                    <a:bodyPr/>
                    <a:lstStyle/>
                    <a:p>
                      <a:pPr marL="0" marR="0" lvl="0" indent="0" algn="ctr" defTabSz="914400" rtl="0" eaLnBrk="1" fontAlgn="auto" latinLnBrk="0" hangingPunct="1">
                        <a:lnSpc>
                          <a:spcPct val="100000"/>
                        </a:lnSpc>
                        <a:spcBef>
                          <a:spcPts val="0"/>
                        </a:spcBef>
                        <a:spcAft>
                          <a:spcPts val="1200"/>
                        </a:spcAft>
                        <a:buClrTx/>
                        <a:buSzTx/>
                        <a:buFont typeface="Wingdings" panose="020B0604020202020204" pitchFamily="34" charset="0"/>
                        <a:buNone/>
                        <a:tabLst/>
                        <a:defRPr sz="2000" b="1">
                          <a:solidFill>
                            <a:srgbClr val="00529B"/>
                          </a:solidFill>
                          <a:latin typeface="Arial" panose="020B0604020202020204" pitchFamily="34" charset="0"/>
                          <a:cs typeface="Arial" panose="020B0604020202020204" pitchFamily="34" charset="0"/>
                        </a:defRPr>
                      </a:pPr>
                      <a:r>
                        <a:rPr lang="es-US" noProof="0"/>
                        <a:t>Debe tener</a:t>
                      </a:r>
                    </a:p>
                  </a:txBody>
                  <a:tcPr anchor="ctr"/>
                </a:tc>
                <a:tc>
                  <a:txBody>
                    <a:body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Medicare Parte A </a:t>
                      </a:r>
                      <a:br>
                        <a:rPr lang="es-US" sz="1800" noProof="0">
                          <a:solidFill>
                            <a:srgbClr val="00529B"/>
                          </a:solidFill>
                          <a:latin typeface="Arial" panose="020B0604020202020204" pitchFamily="34" charset="0"/>
                          <a:cs typeface="Arial" panose="020B0604020202020204" pitchFamily="34" charset="0"/>
                        </a:rPr>
                      </a:br>
                      <a:r>
                        <a:rPr lang="es-US" noProof="0"/>
                        <a:t>(seguro de hospital) </a:t>
                      </a:r>
                      <a:endParaRPr lang="es-US" noProof="0">
                        <a:latin typeface="Arial" panose="020B0604020202020204" pitchFamily="34" charset="0"/>
                        <a:cs typeface="Arial" panose="020B0604020202020204" pitchFamily="34" charset="0"/>
                      </a:endParaRPr>
                    </a:p>
                    <a:p>
                      <a:pPr lvl="0" algn="ctr">
                        <a:spcAft>
                          <a:spcPts val="1200"/>
                        </a:spcAft>
                        <a:buNone/>
                        <a:defRPr b="1">
                          <a:solidFill>
                            <a:srgbClr val="00529B"/>
                          </a:solidFill>
                          <a:latin typeface="Arial" panose="020B0604020202020204" pitchFamily="34" charset="0"/>
                          <a:cs typeface="Arial" panose="020B0604020202020204" pitchFamily="34" charset="0"/>
                        </a:defRPr>
                      </a:pPr>
                      <a:r>
                        <a:rPr lang="es-US" noProof="0"/>
                        <a:t>y/o</a:t>
                      </a:r>
                      <a:endParaRPr lang="es-US" noProof="0">
                        <a:latin typeface="Arial" panose="020B0604020202020204" pitchFamily="34" charset="0"/>
                        <a:cs typeface="Arial" panose="020B0604020202020204" pitchFamily="34" charset="0"/>
                      </a:endParaRPr>
                    </a:p>
                    <a:p>
                      <a:pPr algn="ctr">
                        <a:spcAft>
                          <a:spcPts val="1200"/>
                        </a:spcAft>
                        <a:defRPr>
                          <a:solidFill>
                            <a:srgbClr val="00529B"/>
                          </a:solidFill>
                          <a:latin typeface="Arial" panose="020B0604020202020204" pitchFamily="34" charset="0"/>
                          <a:cs typeface="Arial" panose="020B0604020202020204" pitchFamily="34" charset="0"/>
                        </a:defRPr>
                      </a:pPr>
                      <a:r>
                        <a:rPr lang="es-US" noProof="0"/>
                        <a:t>Medicare Parte B </a:t>
                      </a:r>
                      <a:br>
                        <a:rPr lang="es-US" sz="1800" noProof="0">
                          <a:solidFill>
                            <a:srgbClr val="00529B"/>
                          </a:solidFill>
                          <a:latin typeface="Arial" panose="020B0604020202020204" pitchFamily="34" charset="0"/>
                          <a:cs typeface="Arial" panose="020B0604020202020204" pitchFamily="34" charset="0"/>
                        </a:rPr>
                      </a:br>
                      <a:r>
                        <a:rPr lang="es-US" noProof="0"/>
                        <a:t>(seguro médico)</a:t>
                      </a:r>
                    </a:p>
                  </a:txBody>
                  <a:tcPr/>
                </a:tc>
                <a:tc>
                  <a:txBody>
                    <a:body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Parte A</a:t>
                      </a:r>
                    </a:p>
                    <a:p>
                      <a:pPr lvl="0" algn="ctr">
                        <a:spcAft>
                          <a:spcPts val="1200"/>
                        </a:spcAft>
                        <a:buNone/>
                        <a:defRPr b="1">
                          <a:solidFill>
                            <a:srgbClr val="00529B"/>
                          </a:solidFill>
                          <a:latin typeface="Arial" panose="020B0604020202020204" pitchFamily="34" charset="0"/>
                          <a:cs typeface="Arial" panose="020B0604020202020204" pitchFamily="34" charset="0"/>
                        </a:defRPr>
                      </a:pPr>
                      <a:r>
                        <a:rPr lang="es-US" noProof="0"/>
                        <a:t>y</a:t>
                      </a:r>
                      <a:endParaRPr lang="es-US" sz="1800" noProof="0">
                        <a:solidFill>
                          <a:srgbClr val="00529B"/>
                        </a:solidFill>
                        <a:latin typeface="Arial" panose="020B0604020202020204" pitchFamily="34" charset="0"/>
                        <a:cs typeface="Arial" panose="020B0604020202020204" pitchFamily="34" charset="0"/>
                      </a:endParaRPr>
                    </a:p>
                    <a:p>
                      <a:pPr lvl="0" algn="ctr">
                        <a:spcAft>
                          <a:spcPts val="1200"/>
                        </a:spcAft>
                        <a:buNone/>
                        <a:defRPr>
                          <a:solidFill>
                            <a:srgbClr val="00529B"/>
                          </a:solidFill>
                          <a:latin typeface="Arial" panose="020B0604020202020204" pitchFamily="34" charset="0"/>
                          <a:cs typeface="Arial" panose="020B0604020202020204" pitchFamily="34" charset="0"/>
                        </a:defRPr>
                      </a:pPr>
                      <a:r>
                        <a:rPr lang="es-US" noProof="0"/>
                        <a:t>Parte B</a:t>
                      </a:r>
                    </a:p>
                  </a:txBody>
                  <a:tcPr/>
                </a:tc>
                <a:tc>
                  <a:txBody>
                    <a:bodyPr/>
                    <a:lstStyle/>
                    <a:p>
                      <a:pPr algn="ctr">
                        <a:lnSpc>
                          <a:spcPct val="100000"/>
                        </a:lnSpc>
                        <a:spcAft>
                          <a:spcPts val="1200"/>
                        </a:spcAft>
                        <a:defRPr>
                          <a:solidFill>
                            <a:srgbClr val="00529B"/>
                          </a:solidFill>
                          <a:latin typeface="Arial" panose="020B0604020202020204" pitchFamily="34" charset="0"/>
                          <a:cs typeface="Arial" panose="020B0604020202020204" pitchFamily="34" charset="0"/>
                        </a:defRPr>
                      </a:pPr>
                      <a:r>
                        <a:rPr lang="es-US" noProof="0" dirty="0"/>
                        <a:t>Parte A y Parte B</a:t>
                      </a:r>
                    </a:p>
                    <a:p>
                      <a:pPr lvl="0" algn="ctr">
                        <a:lnSpc>
                          <a:spcPct val="100000"/>
                        </a:lnSpc>
                        <a:spcAft>
                          <a:spcPts val="1200"/>
                        </a:spcAft>
                        <a:buNone/>
                        <a:defRPr b="1">
                          <a:solidFill>
                            <a:srgbClr val="00529B"/>
                          </a:solidFill>
                          <a:latin typeface="Arial" panose="020B0604020202020204" pitchFamily="34" charset="0"/>
                          <a:cs typeface="Arial" panose="020B0604020202020204" pitchFamily="34" charset="0"/>
                        </a:defRPr>
                      </a:pPr>
                      <a:r>
                        <a:rPr lang="es-US" noProof="0" dirty="0"/>
                        <a:t>o </a:t>
                      </a:r>
                      <a:endParaRPr lang="es-US" sz="1800" noProof="0" dirty="0">
                        <a:solidFill>
                          <a:srgbClr val="00529B"/>
                        </a:solidFill>
                        <a:latin typeface="Arial" panose="020B0604020202020204" pitchFamily="34" charset="0"/>
                        <a:cs typeface="Arial" panose="020B0604020202020204" pitchFamily="34" charset="0"/>
                      </a:endParaRPr>
                    </a:p>
                    <a:p>
                      <a:pPr lvl="0" algn="ctr">
                        <a:lnSpc>
                          <a:spcPct val="100000"/>
                        </a:lnSpc>
                        <a:spcAft>
                          <a:spcPts val="1200"/>
                        </a:spcAft>
                        <a:buNone/>
                        <a:defRPr>
                          <a:solidFill>
                            <a:srgbClr val="00529B"/>
                          </a:solidFill>
                          <a:latin typeface="Arial" panose="020B0604020202020204" pitchFamily="34" charset="0"/>
                          <a:cs typeface="Arial" panose="020B0604020202020204" pitchFamily="34" charset="0"/>
                        </a:defRPr>
                      </a:pPr>
                      <a:r>
                        <a:rPr lang="es-US" noProof="0" dirty="0"/>
                        <a:t>Solo la Parte B</a:t>
                      </a:r>
                    </a:p>
                  </a:txBody>
                  <a:tcPr/>
                </a:tc>
                <a:extLst>
                  <a:ext uri="{0D108BD9-81ED-4DB2-BD59-A6C34878D82A}">
                    <a16:rowId xmlns:a16="http://schemas.microsoft.com/office/drawing/2014/main" val="481986822"/>
                  </a:ext>
                </a:extLst>
              </a:tr>
            </a:tbl>
          </a:graphicData>
        </a:graphic>
      </p:graphicFrame>
      <p:sp>
        <p:nvSpPr>
          <p:cNvPr id="8" name="Freeform: Shape 7">
            <a:extLst>
              <a:ext uri="{FF2B5EF4-FFF2-40B4-BE49-F238E27FC236}">
                <a16:creationId xmlns:a16="http://schemas.microsoft.com/office/drawing/2014/main" id="{F93354BB-79AA-4471-ABD3-F9627715E968}"/>
              </a:ext>
              <a:ext uri="{C183D7F6-B498-43B3-948B-1728B52AA6E4}">
                <adec:decorative xmlns:adec="http://schemas.microsoft.com/office/drawing/2017/decorative" val="1"/>
              </a:ext>
            </a:extLst>
          </p:cNvPr>
          <p:cNvSpPr>
            <a:spLocks noChangeAspect="1"/>
          </p:cNvSpPr>
          <p:nvPr/>
        </p:nvSpPr>
        <p:spPr>
          <a:xfrm>
            <a:off x="1154667" y="5003856"/>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9" name="Content Placeholder 8">
            <a:extLst>
              <a:ext uri="{FF2B5EF4-FFF2-40B4-BE49-F238E27FC236}">
                <a16:creationId xmlns:a16="http://schemas.microsoft.com/office/drawing/2014/main" id="{E9251FC8-1EEF-A7CF-0851-B2E9583C6823}"/>
              </a:ext>
            </a:extLst>
          </p:cNvPr>
          <p:cNvSpPr>
            <a:spLocks noGrp="1"/>
          </p:cNvSpPr>
          <p:nvPr>
            <p:ph sz="quarter" idx="14"/>
          </p:nvPr>
        </p:nvSpPr>
        <p:spPr>
          <a:xfrm>
            <a:off x="1417944" y="4975871"/>
            <a:ext cx="10058400" cy="693410"/>
          </a:xfrm>
        </p:spPr>
        <p:txBody>
          <a:bodyPr>
            <a:normAutofit/>
          </a:bodyPr>
          <a:lstStyle/>
          <a:p>
            <a:pPr marL="0" lvl="0" indent="0">
              <a:spcAft>
                <a:spcPts val="0"/>
              </a:spcAft>
              <a:buClrTx/>
              <a:buNone/>
              <a:defRPr sz="1400"/>
            </a:pPr>
            <a:r>
              <a:rPr lang="es-US" b="1" noProof="0"/>
              <a:t>NOTA: </a:t>
            </a:r>
            <a:r>
              <a:rPr lang="es-US" noProof="0"/>
              <a:t>Para unirse a cualquier plan de salud o de medicamentos de Medicare, usted debe ser ciudadano de los Estados Unidos o estar legalmente presente en los EE. UU.</a:t>
            </a:r>
          </a:p>
        </p:txBody>
      </p:sp>
      <p:sp>
        <p:nvSpPr>
          <p:cNvPr id="6" name="Slide Number Placeholder 5">
            <a:extLst>
              <a:ext uri="{FF2B5EF4-FFF2-40B4-BE49-F238E27FC236}">
                <a16:creationId xmlns:a16="http://schemas.microsoft.com/office/drawing/2014/main" id="{5D80C724-A9F8-411D-8DA2-3DB6F340CCF4}"/>
              </a:ext>
            </a:extLst>
          </p:cNvPr>
          <p:cNvSpPr>
            <a:spLocks noGrp="1"/>
          </p:cNvSpPr>
          <p:nvPr>
            <p:ph type="sldNum" sz="quarter" idx="12"/>
          </p:nvPr>
        </p:nvSpPr>
        <p:spPr/>
        <p:txBody>
          <a:bodyPr/>
          <a:lstStyle/>
          <a:p>
            <a:fld id="{48F63A3B-78C7-47BE-AE5E-E10140E04643}" type="slidenum">
              <a:rPr lang="es-US" noProof="0" smtClean="0"/>
              <a:t>55</a:t>
            </a:fld>
            <a:endParaRPr lang="es-US" noProof="0"/>
          </a:p>
        </p:txBody>
      </p:sp>
    </p:spTree>
    <p:custDataLst>
      <p:tags r:id="rId1"/>
    </p:custDataLst>
    <p:extLst>
      <p:ext uri="{BB962C8B-B14F-4D97-AF65-F5344CB8AC3E}">
        <p14:creationId xmlns:p14="http://schemas.microsoft.com/office/powerpoint/2010/main" val="15053047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D70B7-8289-3F72-DFD0-144FE94DE44A}"/>
              </a:ext>
            </a:extLst>
          </p:cNvPr>
          <p:cNvSpPr>
            <a:spLocks noGrp="1"/>
          </p:cNvSpPr>
          <p:nvPr>
            <p:ph type="title"/>
          </p:nvPr>
        </p:nvSpPr>
        <p:spPr/>
        <p:txBody>
          <a:bodyPr/>
          <a:lstStyle/>
          <a:p>
            <a:r>
              <a:rPr lang="es-US" noProof="0"/>
              <a:t>¿Cuándo puedo inscribirme en un plan de la Parte D?</a:t>
            </a:r>
          </a:p>
        </p:txBody>
      </p:sp>
      <p:graphicFrame>
        <p:nvGraphicFramePr>
          <p:cNvPr id="11" name="Table 10" descr="Table listing Medicare products related to Medicare rights and protections." title="Medicare Products">
            <a:extLst>
              <a:ext uri="{FF2B5EF4-FFF2-40B4-BE49-F238E27FC236}">
                <a16:creationId xmlns:a16="http://schemas.microsoft.com/office/drawing/2014/main" id="{1DE1DAA6-AB70-5BE6-1602-1661D3C9E8BB}"/>
              </a:ext>
            </a:extLst>
          </p:cNvPr>
          <p:cNvGraphicFramePr>
            <a:graphicFrameLocks noGrp="1"/>
          </p:cNvGraphicFramePr>
          <p:nvPr>
            <p:extLst>
              <p:ext uri="{D42A27DB-BD31-4B8C-83A1-F6EECF244321}">
                <p14:modId xmlns:p14="http://schemas.microsoft.com/office/powerpoint/2010/main" val="3009587443"/>
              </p:ext>
            </p:extLst>
          </p:nvPr>
        </p:nvGraphicFramePr>
        <p:xfrm>
          <a:off x="1007791" y="1185964"/>
          <a:ext cx="10176418" cy="4754880"/>
        </p:xfrm>
        <a:graphic>
          <a:graphicData uri="http://schemas.openxmlformats.org/drawingml/2006/table">
            <a:tbl>
              <a:tblPr firstRow="1" bandRow="1">
                <a:tableStyleId>{5FD0F851-EC5A-4D38-B0AD-8093EC10F338}</a:tableStyleId>
              </a:tblPr>
              <a:tblGrid>
                <a:gridCol w="5088209">
                  <a:extLst>
                    <a:ext uri="{9D8B030D-6E8A-4147-A177-3AD203B41FA5}">
                      <a16:colId xmlns:a16="http://schemas.microsoft.com/office/drawing/2014/main" val="20000"/>
                    </a:ext>
                  </a:extLst>
                </a:gridCol>
                <a:gridCol w="5088209">
                  <a:extLst>
                    <a:ext uri="{9D8B030D-6E8A-4147-A177-3AD203B41FA5}">
                      <a16:colId xmlns:a16="http://schemas.microsoft.com/office/drawing/2014/main" val="20001"/>
                    </a:ext>
                  </a:extLst>
                </a:gridCol>
              </a:tblGrid>
              <a:tr h="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sz="1600">
                          <a:solidFill>
                            <a:srgbClr val="00529B"/>
                          </a:solidFill>
                          <a:latin typeface="Arial" panose="020B0604020202020204" pitchFamily="34" charset="0"/>
                          <a:cs typeface="Arial" panose="020B0604020202020204" pitchFamily="34" charset="0"/>
                        </a:defRPr>
                      </a:pPr>
                      <a:r>
                        <a:rPr lang="es-US" sz="1500" noProof="0" dirty="0"/>
                        <a:t>¿Puedo inscribirme durante mi Período de Inscripción Inicial (IEP) de 7 meses?</a:t>
                      </a:r>
                    </a:p>
                  </a:txBody>
                  <a:tcPr anchor="ct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defRPr sz="1600" b="0">
                          <a:solidFill>
                            <a:srgbClr val="00529B"/>
                          </a:solidFill>
                          <a:latin typeface="Arial" panose="020B0604020202020204" pitchFamily="34" charset="0"/>
                          <a:cs typeface="Arial" panose="020B0604020202020204" pitchFamily="34" charset="0"/>
                        </a:defRPr>
                      </a:pPr>
                      <a:r>
                        <a:rPr lang="es-US" sz="1500" noProof="0" dirty="0"/>
                        <a:t>Sí. Comienza 3 meses antes del mes en que cumple 65 años. O, si obtiene Medicare debido a una discapacidad, comienza 3 meses antes de su mes 25 de discapacidad</a:t>
                      </a: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sz="1600" b="1">
                          <a:solidFill>
                            <a:srgbClr val="00529B"/>
                          </a:solidFill>
                          <a:latin typeface="Arial" panose="020B0604020202020204" pitchFamily="34" charset="0"/>
                          <a:cs typeface="Arial" panose="020B0604020202020204" pitchFamily="34" charset="0"/>
                        </a:defRPr>
                      </a:pPr>
                      <a:r>
                        <a:rPr lang="es-US" sz="1500" noProof="0"/>
                        <a:t>¿Puedo inscribirme si estoy recibiendo beneficios por discapacidad?</a:t>
                      </a:r>
                    </a:p>
                  </a:txBody>
                  <a:tcPr anchor="ct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529B"/>
                          </a:solidFill>
                          <a:latin typeface="Arial" panose="020B0604020202020204" pitchFamily="34" charset="0"/>
                          <a:cs typeface="Arial" panose="020B0604020202020204" pitchFamily="34" charset="0"/>
                        </a:defRPr>
                      </a:pPr>
                      <a:r>
                        <a:rPr lang="es-US" sz="1500" noProof="0" dirty="0"/>
                        <a:t>Sí. Puede inscribirse desde 3 meses antes de su mes 25 de discapacidad hasta 3 meses después de su mes 25 de discapacidad.</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sz="1600" b="1">
                          <a:solidFill>
                            <a:srgbClr val="00529B"/>
                          </a:solidFill>
                          <a:latin typeface="Arial" panose="020B0604020202020204" pitchFamily="34" charset="0"/>
                          <a:cs typeface="Arial" panose="020B0604020202020204" pitchFamily="34" charset="0"/>
                        </a:defRPr>
                      </a:pPr>
                      <a:r>
                        <a:rPr lang="es-US" sz="1500" noProof="0" dirty="0"/>
                        <a:t>¿Puedo inscribirme, cambiarme o unirme durante el Período de Inscripción Abierta (OEP) anual?</a:t>
                      </a:r>
                      <a:endParaRPr lang="es-US" sz="1500" noProof="0" dirty="0">
                        <a:solidFill>
                          <a:srgbClr val="00529B"/>
                        </a:solidFill>
                        <a:latin typeface="Arial" panose="020B0604020202020204" pitchFamily="34" charset="0"/>
                        <a:cs typeface="Arial" panose="020B0604020202020204" pitchFamily="34" charset="0"/>
                      </a:endParaRPr>
                    </a:p>
                  </a:txBody>
                  <a:tcPr anchor="ct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529B"/>
                          </a:solidFill>
                          <a:latin typeface="Arial" panose="020B0604020202020204" pitchFamily="34" charset="0"/>
                          <a:cs typeface="Arial" panose="020B0604020202020204" pitchFamily="34" charset="0"/>
                        </a:defRPr>
                      </a:pPr>
                      <a:r>
                        <a:rPr lang="es-US" sz="1500" noProof="0"/>
                        <a:t>Sí. Es del 15 de octubre al 7 de diciembre. La cobertura comienza el 1 de enero.</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sz="1600" b="1">
                          <a:ln>
                            <a:noFill/>
                          </a:ln>
                          <a:solidFill>
                            <a:srgbClr val="00529B"/>
                          </a:solidFill>
                          <a:effectLst/>
                          <a:uLnTx/>
                          <a:uFillTx/>
                          <a:latin typeface="Arial" panose="020B0604020202020204" pitchFamily="34" charset="0"/>
                          <a:cs typeface="Arial" panose="020B0604020202020204" pitchFamily="34" charset="0"/>
                        </a:defRPr>
                      </a:pPr>
                      <a:r>
                        <a:rPr lang="es-US" sz="1500" noProof="0" dirty="0"/>
                        <a:t>¿Qué pasa si obtengo la Parte B por primera vez durante un Período de Inscripción General (GEP)?</a:t>
                      </a:r>
                    </a:p>
                  </a:txBody>
                  <a:tcPr anchor="ct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defRPr sz="1600">
                          <a:ln>
                            <a:noFill/>
                          </a:ln>
                          <a:solidFill>
                            <a:srgbClr val="00529B"/>
                          </a:solidFill>
                          <a:effectLst/>
                          <a:uLnTx/>
                          <a:uFillTx/>
                          <a:latin typeface="Arial" panose="020B0604020202020204" pitchFamily="34" charset="0"/>
                          <a:cs typeface="Arial" panose="020B0604020202020204" pitchFamily="34" charset="0"/>
                        </a:defRPr>
                      </a:pPr>
                      <a:r>
                        <a:rPr lang="es-US" sz="1500" noProof="0"/>
                        <a:t>Puede inscribirse en una cobertura de medicamentos de Medicare a partir de la fecha en que presente su solicitud de la Parte B</a:t>
                      </a:r>
                      <a:endParaRPr lang="es-US" sz="1500" noProof="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07338491"/>
                  </a:ext>
                </a:extLst>
              </a:tr>
              <a:tr h="57923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sz="1600" b="1">
                          <a:solidFill>
                            <a:srgbClr val="00529B"/>
                          </a:solidFill>
                          <a:latin typeface="Arial" panose="020B0604020202020204" pitchFamily="34" charset="0"/>
                          <a:cs typeface="Arial" panose="020B0604020202020204" pitchFamily="34" charset="0"/>
                        </a:defRPr>
                      </a:pPr>
                      <a:r>
                        <a:rPr lang="es-US" sz="1500" noProof="0"/>
                        <a:t>¿Qué pasa si estoy en un plan Medicare Advantage el 1 de enero pero quiero cambiar a Medicare Original?</a:t>
                      </a:r>
                    </a:p>
                  </a:txBody>
                  <a:tcPr anchor="ct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529B"/>
                          </a:solidFill>
                          <a:latin typeface="Arial" panose="020B0604020202020204" pitchFamily="34" charset="0"/>
                          <a:cs typeface="Arial" panose="020B0604020202020204" pitchFamily="34" charset="0"/>
                        </a:defRPr>
                      </a:pPr>
                      <a:r>
                        <a:rPr lang="es-US" sz="1500" noProof="0"/>
                        <a:t>Puede agregar cobertura de medicamentos de Medicare si cambia durante el OEP de Medicare </a:t>
                      </a:r>
                      <a:r>
                        <a:rPr lang="es-US" sz="1500" noProof="0" err="1"/>
                        <a:t>Advantage</a:t>
                      </a:r>
                      <a:r>
                        <a:rPr lang="es-US" sz="1500" noProof="0"/>
                        <a:t> (1 de enero–31 de marzo).</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2212289"/>
                  </a:ext>
                </a:extLst>
              </a:tr>
              <a:tr h="53469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sz="1600" b="1">
                          <a:solidFill>
                            <a:srgbClr val="00529B"/>
                          </a:solidFill>
                          <a:latin typeface="Arial" panose="020B0604020202020204" pitchFamily="34" charset="0"/>
                          <a:cs typeface="Arial" panose="020B0604020202020204" pitchFamily="34" charset="0"/>
                        </a:defRPr>
                      </a:pPr>
                      <a:r>
                        <a:rPr lang="es-US" sz="1500" noProof="0"/>
                        <a:t>¿Qué pasa si soy nuevo en Medicare y estoy inscrito en un plan Medicare </a:t>
                      </a:r>
                      <a:r>
                        <a:rPr lang="es-US" sz="1500" noProof="0" err="1"/>
                        <a:t>Advantage</a:t>
                      </a:r>
                      <a:r>
                        <a:rPr lang="es-US" sz="1500" noProof="0"/>
                        <a:t> durante mi IEP?</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529B"/>
                          </a:solidFill>
                          <a:latin typeface="Arial" panose="020B0604020202020204" pitchFamily="34" charset="0"/>
                          <a:cs typeface="Arial" panose="020B0604020202020204" pitchFamily="34" charset="0"/>
                        </a:defRPr>
                      </a:pPr>
                      <a:r>
                        <a:rPr lang="es-US" sz="1500" noProof="0"/>
                        <a:t>Puede hacer un cambio durante los primeros 3 meses que tenga Medicare.</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436660793"/>
                  </a:ext>
                </a:extLst>
              </a:tr>
              <a:tr h="487682">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sz="1600" b="1">
                          <a:solidFill>
                            <a:srgbClr val="00529B"/>
                          </a:solidFill>
                          <a:latin typeface="Arial" panose="020B0604020202020204" pitchFamily="34" charset="0"/>
                          <a:cs typeface="Arial" panose="020B0604020202020204" pitchFamily="34" charset="0"/>
                        </a:defRPr>
                      </a:pPr>
                      <a:r>
                        <a:rPr lang="es-US" sz="1500" noProof="0"/>
                        <a:t>¿Hay otros momentos en los que puedo inscribirme, cancelar o cambiar de cobertura?</a:t>
                      </a:r>
                    </a:p>
                  </a:txBody>
                  <a:tcPr anchor="ct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600">
                          <a:solidFill>
                            <a:srgbClr val="00529B"/>
                          </a:solidFill>
                          <a:latin typeface="Arial" panose="020B0604020202020204" pitchFamily="34" charset="0"/>
                          <a:cs typeface="Arial" panose="020B0604020202020204" pitchFamily="34" charset="0"/>
                        </a:defRPr>
                      </a:pPr>
                      <a:r>
                        <a:rPr lang="es-US" sz="1500" noProof="0" dirty="0"/>
                        <a:t>Sí, en ciertas circunstancias limitadas.</a:t>
                      </a:r>
                    </a:p>
                  </a:txBody>
                  <a:tcPr anchor="ct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817956207"/>
                  </a:ext>
                </a:extLst>
              </a:tr>
            </a:tbl>
          </a:graphicData>
        </a:graphic>
      </p:graphicFrame>
      <p:sp>
        <p:nvSpPr>
          <p:cNvPr id="10" name="Slide Number Placeholder 9">
            <a:extLst>
              <a:ext uri="{FF2B5EF4-FFF2-40B4-BE49-F238E27FC236}">
                <a16:creationId xmlns:a16="http://schemas.microsoft.com/office/drawing/2014/main" id="{6810FE0F-C2C4-6B6C-6D0B-76B9A03F718B}"/>
              </a:ext>
            </a:extLst>
          </p:cNvPr>
          <p:cNvSpPr>
            <a:spLocks noGrp="1"/>
          </p:cNvSpPr>
          <p:nvPr>
            <p:ph type="sldNum" sz="quarter" idx="12"/>
          </p:nvPr>
        </p:nvSpPr>
        <p:spPr/>
        <p:txBody>
          <a:bodyPr/>
          <a:lstStyle/>
          <a:p>
            <a:fld id="{0B2D781D-8844-5940-92D1-06EF0A7F581E}" type="slidenum">
              <a:rPr lang="es-US" noProof="0" smtClean="0"/>
              <a:t>56</a:t>
            </a:fld>
            <a:endParaRPr lang="es-US" noProof="0"/>
          </a:p>
        </p:txBody>
      </p:sp>
    </p:spTree>
    <p:extLst>
      <p:ext uri="{BB962C8B-B14F-4D97-AF65-F5344CB8AC3E}">
        <p14:creationId xmlns:p14="http://schemas.microsoft.com/office/powerpoint/2010/main" val="17034738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Decisión: ¿Debería unirme a un plan de la Parte D?</a:t>
            </a:r>
          </a:p>
        </p:txBody>
      </p:sp>
      <p:grpSp>
        <p:nvGrpSpPr>
          <p:cNvPr id="5" name="Group 4">
            <a:extLst>
              <a:ext uri="{FF2B5EF4-FFF2-40B4-BE49-F238E27FC236}">
                <a16:creationId xmlns:a16="http://schemas.microsoft.com/office/drawing/2014/main" id="{4F3B846C-1993-479B-969E-1B8EB0BA58F1}"/>
              </a:ext>
              <a:ext uri="{C183D7F6-B498-43B3-948B-1728B52AA6E4}">
                <adec:decorative xmlns:adec="http://schemas.microsoft.com/office/drawing/2017/decorative" val="1"/>
              </a:ext>
            </a:extLst>
          </p:cNvPr>
          <p:cNvGrpSpPr/>
          <p:nvPr/>
        </p:nvGrpSpPr>
        <p:grpSpPr>
          <a:xfrm>
            <a:off x="432123" y="1706658"/>
            <a:ext cx="5480056" cy="4494762"/>
            <a:chOff x="497169" y="1453208"/>
            <a:chExt cx="5480056" cy="3986888"/>
          </a:xfrm>
        </p:grpSpPr>
        <p:sp>
          <p:nvSpPr>
            <p:cNvPr id="15" name="Freeform: Shape 14">
              <a:extLst>
                <a:ext uri="{FF2B5EF4-FFF2-40B4-BE49-F238E27FC236}">
                  <a16:creationId xmlns:a16="http://schemas.microsoft.com/office/drawing/2014/main" id="{7B58F28A-67AC-4A45-B571-9B3312FE5D37}"/>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3" name="Rectangle: Rounded Corners 22">
              <a:extLst>
                <a:ext uri="{FF2B5EF4-FFF2-40B4-BE49-F238E27FC236}">
                  <a16:creationId xmlns:a16="http://schemas.microsoft.com/office/drawing/2014/main" id="{9B0BEE07-4554-491E-846B-46BA0E26926C}"/>
                </a:ext>
              </a:extLst>
            </p:cNvPr>
            <p:cNvSpPr/>
            <p:nvPr/>
          </p:nvSpPr>
          <p:spPr>
            <a:xfrm>
              <a:off x="497169" y="1453208"/>
              <a:ext cx="5480056" cy="3986888"/>
            </a:xfrm>
            <a:prstGeom prst="roundRect">
              <a:avLst>
                <a:gd name="adj" fmla="val 17778"/>
              </a:avLst>
            </a:prstGeom>
            <a:noFill/>
            <a:ln w="38100" cap="flat">
              <a:solidFill>
                <a:srgbClr val="FFC000"/>
              </a:solidFill>
              <a:prstDash val="solid"/>
              <a:miter/>
            </a:ln>
            <a:effectLst/>
          </p:spPr>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US" noProof="0"/>
            </a:p>
          </p:txBody>
        </p:sp>
      </p:grpSp>
      <p:sp>
        <p:nvSpPr>
          <p:cNvPr id="7" name="Text Placeholder 6">
            <a:extLst>
              <a:ext uri="{FF2B5EF4-FFF2-40B4-BE49-F238E27FC236}">
                <a16:creationId xmlns:a16="http://schemas.microsoft.com/office/drawing/2014/main" id="{61031029-4FDF-47C4-B7B2-71948DFF8CCB}"/>
              </a:ext>
            </a:extLst>
          </p:cNvPr>
          <p:cNvSpPr>
            <a:spLocks noGrp="1"/>
          </p:cNvSpPr>
          <p:nvPr>
            <p:ph type="body" sz="quarter" idx="13"/>
          </p:nvPr>
        </p:nvSpPr>
        <p:spPr>
          <a:xfrm>
            <a:off x="567307" y="1815061"/>
            <a:ext cx="5292725" cy="4685003"/>
          </a:xfrm>
        </p:spPr>
        <p:txBody>
          <a:bodyPr/>
          <a:lstStyle/>
          <a:p>
            <a:pPr marL="0" lvl="0" indent="0" algn="ctr">
              <a:spcAft>
                <a:spcPts val="2400"/>
              </a:spcAft>
              <a:buClrTx/>
              <a:buNone/>
              <a:defRPr b="1">
                <a:solidFill>
                  <a:prstClr val="white"/>
                </a:solidFill>
              </a:defRPr>
            </a:pPr>
            <a:r>
              <a:rPr lang="es-US" sz="2000" noProof="0"/>
              <a:t>Si </a:t>
            </a:r>
            <a:r>
              <a:rPr lang="es-US" sz="2000" u="sng" noProof="0"/>
              <a:t>tiene</a:t>
            </a:r>
            <a:r>
              <a:rPr lang="es-US" sz="2000" noProof="0"/>
              <a:t> cobertura de medicamentos acreditable, considere los costos y </a:t>
            </a:r>
            <a:br>
              <a:rPr lang="es-US" sz="2000" noProof="0"/>
            </a:br>
            <a:r>
              <a:rPr lang="es-US" sz="2000" noProof="0"/>
              <a:t>la cobertura</a:t>
            </a:r>
            <a:r>
              <a:rPr lang="es-US" sz="2400" noProof="0"/>
              <a:t>: </a:t>
            </a:r>
          </a:p>
          <a:p>
            <a:pPr lvl="0">
              <a:buClrTx/>
              <a:defRPr sz="1800"/>
            </a:pPr>
            <a:r>
              <a:rPr lang="es-US" noProof="0"/>
              <a:t>¿Usted, su cónyuge o sus dependientes perderán su cobertura de salud si se inscribe en un plan de la Parte D?</a:t>
            </a:r>
          </a:p>
          <a:p>
            <a:pPr lvl="0">
              <a:buClrTx/>
              <a:defRPr sz="1800"/>
            </a:pPr>
            <a:r>
              <a:rPr lang="es-US" noProof="0"/>
              <a:t>¿Cómo se comparan sus costos de medicamentos de su bolsillo con los costos de medicamentos de su bolsillo con un plan de la Parte D?</a:t>
            </a:r>
          </a:p>
          <a:p>
            <a:pPr lvl="0">
              <a:buClrTx/>
              <a:defRPr sz="1800"/>
            </a:pPr>
            <a:r>
              <a:rPr lang="es-US" noProof="0"/>
              <a:t>¿Cómo cambiarán sus costos si recibe ayuda adicional con los costos del plan de la Parte D?</a:t>
            </a:r>
          </a:p>
        </p:txBody>
      </p:sp>
      <p:grpSp>
        <p:nvGrpSpPr>
          <p:cNvPr id="18" name="Group 17">
            <a:extLst>
              <a:ext uri="{FF2B5EF4-FFF2-40B4-BE49-F238E27FC236}">
                <a16:creationId xmlns:a16="http://schemas.microsoft.com/office/drawing/2014/main" id="{FEB6BFE8-07F3-4E30-B20E-DF77896FCD81}"/>
              </a:ext>
              <a:ext uri="{C183D7F6-B498-43B3-948B-1728B52AA6E4}">
                <adec:decorative xmlns:adec="http://schemas.microsoft.com/office/drawing/2017/decorative" val="1"/>
              </a:ext>
            </a:extLst>
          </p:cNvPr>
          <p:cNvGrpSpPr/>
          <p:nvPr/>
        </p:nvGrpSpPr>
        <p:grpSpPr>
          <a:xfrm>
            <a:off x="6144637" y="1706658"/>
            <a:ext cx="5480056" cy="4494761"/>
            <a:chOff x="497169" y="1453209"/>
            <a:chExt cx="5480056" cy="3986891"/>
          </a:xfrm>
        </p:grpSpPr>
        <p:sp>
          <p:nvSpPr>
            <p:cNvPr id="19" name="Freeform: Shape 18">
              <a:extLst>
                <a:ext uri="{FF2B5EF4-FFF2-40B4-BE49-F238E27FC236}">
                  <a16:creationId xmlns:a16="http://schemas.microsoft.com/office/drawing/2014/main" id="{AB0CF89B-8216-4242-8F3B-A066DD5A1113}"/>
                </a:ext>
              </a:extLst>
            </p:cNvPr>
            <p:cNvSpPr/>
            <p:nvPr/>
          </p:nvSpPr>
          <p:spPr>
            <a:xfrm>
              <a:off x="497169" y="1474417"/>
              <a:ext cx="5480056" cy="1030910"/>
            </a:xfrm>
            <a:custGeom>
              <a:avLst/>
              <a:gdLst>
                <a:gd name="connsiteX0" fmla="*/ 752788 w 5480056"/>
                <a:gd name="connsiteY0" fmla="*/ 0 h 1030910"/>
                <a:gd name="connsiteX1" fmla="*/ 4727268 w 5480056"/>
                <a:gd name="connsiteY1" fmla="*/ 0 h 1030910"/>
                <a:gd name="connsiteX2" fmla="*/ 5480056 w 5480056"/>
                <a:gd name="connsiteY2" fmla="*/ 752788 h 1030910"/>
                <a:gd name="connsiteX3" fmla="*/ 5480056 w 5480056"/>
                <a:gd name="connsiteY3" fmla="*/ 1030910 h 1030910"/>
                <a:gd name="connsiteX4" fmla="*/ 0 w 5480056"/>
                <a:gd name="connsiteY4" fmla="*/ 1030910 h 1030910"/>
                <a:gd name="connsiteX5" fmla="*/ 0 w 5480056"/>
                <a:gd name="connsiteY5" fmla="*/ 752788 h 1030910"/>
                <a:gd name="connsiteX6" fmla="*/ 752788 w 5480056"/>
                <a:gd name="connsiteY6" fmla="*/ 0 h 103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80056" h="1030910">
                  <a:moveTo>
                    <a:pt x="752788" y="0"/>
                  </a:moveTo>
                  <a:lnTo>
                    <a:pt x="4727268" y="0"/>
                  </a:lnTo>
                  <a:cubicBezTo>
                    <a:pt x="5143021" y="0"/>
                    <a:pt x="5480056" y="337035"/>
                    <a:pt x="5480056" y="752788"/>
                  </a:cubicBezTo>
                  <a:lnTo>
                    <a:pt x="5480056" y="1030910"/>
                  </a:lnTo>
                  <a:lnTo>
                    <a:pt x="0" y="1030910"/>
                  </a:lnTo>
                  <a:lnTo>
                    <a:pt x="0" y="752788"/>
                  </a:lnTo>
                  <a:cubicBezTo>
                    <a:pt x="0" y="337035"/>
                    <a:pt x="337035" y="0"/>
                    <a:pt x="752788" y="0"/>
                  </a:cubicBezTo>
                  <a:close/>
                </a:path>
              </a:pathLst>
            </a:cu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0" name="Rectangle: Rounded Corners 19">
              <a:extLst>
                <a:ext uri="{FF2B5EF4-FFF2-40B4-BE49-F238E27FC236}">
                  <a16:creationId xmlns:a16="http://schemas.microsoft.com/office/drawing/2014/main" id="{4CC9870E-6668-4490-98A5-6E19A65A3416}"/>
                </a:ext>
              </a:extLst>
            </p:cNvPr>
            <p:cNvSpPr/>
            <p:nvPr/>
          </p:nvSpPr>
          <p:spPr>
            <a:xfrm>
              <a:off x="497169" y="1453209"/>
              <a:ext cx="5480056" cy="3986891"/>
            </a:xfrm>
            <a:prstGeom prst="roundRect">
              <a:avLst>
                <a:gd name="adj" fmla="val 17778"/>
              </a:avLst>
            </a:prstGeom>
            <a:noFill/>
            <a:ln w="38100" cap="flat">
              <a:solidFill>
                <a:srgbClr val="FFC000"/>
              </a:solidFill>
              <a:prstDash val="solid"/>
              <a:miter/>
            </a:ln>
            <a:effectLst/>
          </p:spPr>
          <p:txBody>
            <a:bodyPr anchor="ct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US" noProof="0"/>
            </a:p>
          </p:txBody>
        </p:sp>
      </p:grpSp>
      <p:sp>
        <p:nvSpPr>
          <p:cNvPr id="8" name="Text Placeholder 7">
            <a:extLst>
              <a:ext uri="{FF2B5EF4-FFF2-40B4-BE49-F238E27FC236}">
                <a16:creationId xmlns:a16="http://schemas.microsoft.com/office/drawing/2014/main" id="{B20A3A36-F770-4421-9CB4-7167314C6A16}"/>
              </a:ext>
            </a:extLst>
          </p:cNvPr>
          <p:cNvSpPr>
            <a:spLocks noGrp="1"/>
          </p:cNvSpPr>
          <p:nvPr>
            <p:ph type="body" sz="quarter" idx="14"/>
          </p:nvPr>
        </p:nvSpPr>
        <p:spPr>
          <a:xfrm>
            <a:off x="6279823" y="1815062"/>
            <a:ext cx="5292725" cy="4685002"/>
          </a:xfrm>
        </p:spPr>
        <p:txBody>
          <a:bodyPr/>
          <a:lstStyle/>
          <a:p>
            <a:pPr marL="0" lvl="0" indent="0" algn="ctr">
              <a:spcAft>
                <a:spcPts val="2400"/>
              </a:spcAft>
              <a:buClrTx/>
              <a:buNone/>
              <a:defRPr sz="2000" b="1">
                <a:solidFill>
                  <a:prstClr val="white"/>
                </a:solidFill>
              </a:defRPr>
            </a:pPr>
            <a:r>
              <a:rPr lang="es-US" noProof="0" dirty="0"/>
              <a:t>Si </a:t>
            </a:r>
            <a:r>
              <a:rPr lang="es-US" u="sng" noProof="0" dirty="0"/>
              <a:t>no tiene</a:t>
            </a:r>
            <a:r>
              <a:rPr lang="es-US" noProof="0" dirty="0"/>
              <a:t> cobertura válida de medicamentos, considere posibles multas:</a:t>
            </a:r>
          </a:p>
          <a:p>
            <a:pPr lvl="0">
              <a:buClrTx/>
              <a:defRPr sz="1800"/>
            </a:pPr>
            <a:r>
              <a:rPr lang="es-US" noProof="0" dirty="0"/>
              <a:t>¿Unirse cuando sea elegible por primera vez </a:t>
            </a:r>
            <a:br>
              <a:rPr lang="es-US" noProof="0" dirty="0"/>
            </a:br>
            <a:r>
              <a:rPr lang="es-US" noProof="0" dirty="0"/>
              <a:t>le ayudará a evitar una probable sanción de inscripción tardía de por vida </a:t>
            </a:r>
            <a:br>
              <a:rPr lang="es-US" sz="1800" noProof="0" dirty="0"/>
            </a:br>
            <a:r>
              <a:rPr lang="es-US" noProof="0" dirty="0"/>
              <a:t>si se une a un plan más adelante?</a:t>
            </a:r>
          </a:p>
          <a:p>
            <a:pPr lvl="0">
              <a:buClrTx/>
              <a:defRPr sz="1800"/>
            </a:pPr>
            <a:r>
              <a:rPr lang="es-US" noProof="0" dirty="0"/>
              <a:t>¿Califica para ayuda adicional? Si es así, puede unirse a un plan sin sanción.</a:t>
            </a:r>
          </a:p>
        </p:txBody>
      </p:sp>
      <p:sp>
        <p:nvSpPr>
          <p:cNvPr id="6" name="Slide Number Placeholder 5">
            <a:extLst>
              <a:ext uri="{FF2B5EF4-FFF2-40B4-BE49-F238E27FC236}">
                <a16:creationId xmlns:a16="http://schemas.microsoft.com/office/drawing/2014/main" id="{FF6CF010-8535-4971-93AC-DE04CC118FCD}"/>
              </a:ext>
            </a:extLst>
          </p:cNvPr>
          <p:cNvSpPr>
            <a:spLocks noGrp="1"/>
          </p:cNvSpPr>
          <p:nvPr>
            <p:ph type="sldNum" sz="quarter" idx="12"/>
          </p:nvPr>
        </p:nvSpPr>
        <p:spPr/>
        <p:txBody>
          <a:bodyPr/>
          <a:lstStyle/>
          <a:p>
            <a:fld id="{48F63A3B-78C7-47BE-AE5E-E10140E04643}" type="slidenum">
              <a:rPr lang="es-US" noProof="0" smtClean="0"/>
              <a:t>57</a:t>
            </a:fld>
            <a:endParaRPr lang="es-US" noProof="0"/>
          </a:p>
        </p:txBody>
      </p:sp>
    </p:spTree>
    <p:custDataLst>
      <p:tags r:id="rId1"/>
    </p:custDataLst>
    <p:extLst>
      <p:ext uri="{BB962C8B-B14F-4D97-AF65-F5344CB8AC3E}">
        <p14:creationId xmlns:p14="http://schemas.microsoft.com/office/powerpoint/2010/main" val="28845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Elegir un plan de la Parte D</a:t>
            </a:r>
          </a:p>
        </p:txBody>
      </p:sp>
      <p:sp>
        <p:nvSpPr>
          <p:cNvPr id="5" name="Content Placeholder 4">
            <a:extLst>
              <a:ext uri="{FF2B5EF4-FFF2-40B4-BE49-F238E27FC236}">
                <a16:creationId xmlns:a16="http://schemas.microsoft.com/office/drawing/2014/main" id="{7FDF73AB-CAE8-0B16-8203-61D421569314}"/>
              </a:ext>
            </a:extLst>
          </p:cNvPr>
          <p:cNvSpPr>
            <a:spLocks noGrp="1"/>
          </p:cNvSpPr>
          <p:nvPr>
            <p:ph idx="1"/>
          </p:nvPr>
        </p:nvSpPr>
        <p:spPr>
          <a:xfrm>
            <a:off x="914400" y="1371600"/>
            <a:ext cx="10515600" cy="4658810"/>
          </a:xfrm>
        </p:spPr>
        <p:txBody>
          <a:bodyPr>
            <a:normAutofit/>
          </a:bodyPr>
          <a:lstStyle/>
          <a:p>
            <a:pPr lvl="0" defTabSz="685800">
              <a:lnSpc>
                <a:spcPct val="120000"/>
              </a:lnSpc>
              <a:spcAft>
                <a:spcPts val="600"/>
              </a:spcAft>
              <a:buClrTx/>
              <a:defRPr sz="2400" b="1"/>
            </a:pPr>
            <a:r>
              <a:rPr lang="es-US" noProof="0" dirty="0"/>
              <a:t>Compare planes por computadora o teléfono:</a:t>
            </a:r>
          </a:p>
          <a:p>
            <a:pPr marL="548640" lvl="1">
              <a:lnSpc>
                <a:spcPct val="120000"/>
              </a:lnSpc>
              <a:spcAft>
                <a:spcPts val="600"/>
              </a:spcAft>
              <a:defRPr sz="2000"/>
            </a:pPr>
            <a:r>
              <a:rPr lang="es-US" noProof="0" dirty="0"/>
              <a:t>Encuentre planes de salud y medicamentos en </a:t>
            </a:r>
            <a:r>
              <a:rPr lang="es-US" noProof="0" dirty="0">
                <a:hlinkClick r:id="rId4">
                  <a:extLst>
                    <a:ext uri="{A12FA001-AC4F-418D-AE19-62706E023703}">
                      <ahyp:hlinkClr xmlns:ahyp="http://schemas.microsoft.com/office/drawing/2018/hyperlinkcolor" val="tx"/>
                    </a:ext>
                  </a:extLst>
                </a:hlinkClick>
              </a:rPr>
              <a:t>Medicare.gov/plan-compare</a:t>
            </a:r>
            <a:r>
              <a:rPr lang="es-US" noProof="0" dirty="0"/>
              <a:t> </a:t>
            </a:r>
          </a:p>
          <a:p>
            <a:pPr marL="548640" lvl="1">
              <a:lnSpc>
                <a:spcPct val="120000"/>
              </a:lnSpc>
              <a:defRPr sz="2000"/>
            </a:pPr>
            <a:r>
              <a:rPr lang="es-US" noProof="0" dirty="0"/>
              <a:t>Contacte a su SHIP en </a:t>
            </a:r>
            <a:r>
              <a:rPr lang="es-US" noProof="0" dirty="0">
                <a:hlinkClick r:id="rId5">
                  <a:extLst>
                    <a:ext uri="{A12FA001-AC4F-418D-AE19-62706E023703}">
                      <ahyp:hlinkClr xmlns:ahyp="http://schemas.microsoft.com/office/drawing/2018/hyperlinkcolor" val="tx"/>
                    </a:ext>
                  </a:extLst>
                </a:hlinkClick>
              </a:rPr>
              <a:t>shiphelp.org</a:t>
            </a:r>
            <a:r>
              <a:rPr lang="es-US" noProof="0" dirty="0"/>
              <a:t> para obtener ayuda para comparar planes </a:t>
            </a:r>
          </a:p>
          <a:p>
            <a:pPr lvl="0" defTabSz="685800">
              <a:lnSpc>
                <a:spcPct val="120000"/>
              </a:lnSpc>
              <a:spcAft>
                <a:spcPts val="600"/>
              </a:spcAft>
              <a:buClrTx/>
              <a:defRPr sz="2400" b="1"/>
            </a:pPr>
            <a:r>
              <a:rPr lang="es-US" noProof="0" dirty="0"/>
              <a:t>Para unirse a un plan de medicamentos de Medicare, usted puede:</a:t>
            </a:r>
          </a:p>
          <a:p>
            <a:pPr marL="548640" lvl="1">
              <a:lnSpc>
                <a:spcPct val="120000"/>
              </a:lnSpc>
              <a:spcAft>
                <a:spcPts val="600"/>
              </a:spcAft>
              <a:defRPr sz="2000"/>
            </a:pPr>
            <a:r>
              <a:rPr lang="es-US" noProof="0" dirty="0"/>
              <a:t>Unirse en </a:t>
            </a:r>
            <a:r>
              <a:rPr lang="es-US" noProof="0" dirty="0">
                <a:hlinkClick r:id="rId4">
                  <a:extLst>
                    <a:ext uri="{A12FA001-AC4F-418D-AE19-62706E023703}">
                      <ahyp:hlinkClr xmlns:ahyp="http://schemas.microsoft.com/office/drawing/2018/hyperlinkcolor" val="tx"/>
                    </a:ext>
                  </a:extLst>
                </a:hlinkClick>
              </a:rPr>
              <a:t>Medicare.gov/plan-compare</a:t>
            </a:r>
            <a:endParaRPr lang="es-US" sz="2000" noProof="0" dirty="0"/>
          </a:p>
          <a:p>
            <a:pPr marL="548640" lvl="1" defTabSz="685800">
              <a:lnSpc>
                <a:spcPct val="120000"/>
              </a:lnSpc>
              <a:spcAft>
                <a:spcPts val="600"/>
              </a:spcAft>
              <a:defRPr sz="2000"/>
            </a:pPr>
            <a:r>
              <a:rPr lang="es-US" noProof="0" dirty="0"/>
              <a:t>Llamar al 1-800-MEDICARE (1-800-633-4227) (TTY: 1-877-486-2048)</a:t>
            </a:r>
          </a:p>
          <a:p>
            <a:pPr marL="548640" lvl="1" defTabSz="685800">
              <a:lnSpc>
                <a:spcPct val="120000"/>
              </a:lnSpc>
              <a:spcAft>
                <a:spcPts val="600"/>
              </a:spcAft>
              <a:defRPr sz="2000"/>
            </a:pPr>
            <a:r>
              <a:rPr lang="es-US" noProof="0" dirty="0"/>
              <a:t>Unirse en el sitio web del plan o llamar al plan</a:t>
            </a:r>
          </a:p>
          <a:p>
            <a:pPr marL="548640" lvl="1" defTabSz="685800">
              <a:lnSpc>
                <a:spcPct val="120000"/>
              </a:lnSpc>
              <a:defRPr sz="2000"/>
            </a:pPr>
            <a:r>
              <a:rPr lang="es-US" noProof="0" dirty="0"/>
              <a:t>Completar un formulario de inscripción en papel</a:t>
            </a:r>
          </a:p>
          <a:p>
            <a:pPr>
              <a:lnSpc>
                <a:spcPct val="120000"/>
              </a:lnSpc>
              <a:defRPr sz="2400" b="1"/>
            </a:pPr>
            <a:r>
              <a:rPr lang="es-US" noProof="0" dirty="0"/>
              <a:t>El plan le notificará si ha aceptado o denegado su solicitud</a:t>
            </a:r>
          </a:p>
        </p:txBody>
      </p:sp>
      <p:sp>
        <p:nvSpPr>
          <p:cNvPr id="9" name="Slide Number Placeholder 8">
            <a:extLst>
              <a:ext uri="{FF2B5EF4-FFF2-40B4-BE49-F238E27FC236}">
                <a16:creationId xmlns:a16="http://schemas.microsoft.com/office/drawing/2014/main" id="{06E81764-979C-4BD0-BA47-1B2CA9133928}"/>
              </a:ext>
            </a:extLst>
          </p:cNvPr>
          <p:cNvSpPr>
            <a:spLocks noGrp="1"/>
          </p:cNvSpPr>
          <p:nvPr>
            <p:ph type="sldNum" sz="quarter" idx="12"/>
          </p:nvPr>
        </p:nvSpPr>
        <p:spPr/>
        <p:txBody>
          <a:bodyPr/>
          <a:lstStyle/>
          <a:p>
            <a:fld id="{48F63A3B-78C7-47BE-AE5E-E10140E04643}" type="slidenum">
              <a:rPr lang="es-US" noProof="0" smtClean="0"/>
              <a:t>58</a:t>
            </a:fld>
            <a:endParaRPr lang="es-US" noProof="0"/>
          </a:p>
        </p:txBody>
      </p:sp>
    </p:spTree>
    <p:custDataLst>
      <p:tags r:id="rId1"/>
    </p:custDataLst>
    <p:extLst>
      <p:ext uri="{BB962C8B-B14F-4D97-AF65-F5344CB8AC3E}">
        <p14:creationId xmlns:p14="http://schemas.microsoft.com/office/powerpoint/2010/main" val="149156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815170"/>
            <a:ext cx="5647326" cy="688930"/>
          </a:xfrm>
        </p:spPr>
        <p:txBody>
          <a:bodyPr>
            <a:normAutofit/>
          </a:bodyPr>
          <a:lstStyle/>
          <a:p>
            <a:r>
              <a:rPr lang="es-US" noProof="0"/>
              <a:t>Tema 5</a:t>
            </a:r>
          </a:p>
        </p:txBody>
      </p:sp>
      <p:sp>
        <p:nvSpPr>
          <p:cNvPr id="5" name="Text Placeholder 4"/>
          <p:cNvSpPr>
            <a:spLocks noGrp="1"/>
          </p:cNvSpPr>
          <p:nvPr>
            <p:ph type="body" idx="1"/>
          </p:nvPr>
        </p:nvSpPr>
        <p:spPr>
          <a:xfrm>
            <a:off x="3993063" y="2504100"/>
            <a:ext cx="6966675" cy="1849800"/>
          </a:xfrm>
        </p:spPr>
        <p:txBody>
          <a:bodyPr/>
          <a:lstStyle/>
          <a:p>
            <a:pPr>
              <a:lnSpc>
                <a:spcPct val="100000"/>
              </a:lnSpc>
              <a:spcBef>
                <a:spcPts val="0"/>
              </a:spcBef>
            </a:pPr>
            <a:r>
              <a:rPr lang="es-US" noProof="0"/>
              <a:t>Planes de Medicare </a:t>
            </a:r>
            <a:r>
              <a:rPr lang="es-US" noProof="0" err="1"/>
              <a:t>Advantage</a:t>
            </a:r>
            <a:r>
              <a:rPr lang="es-US" noProof="0"/>
              <a:t> y otros planes de salud de Medicare</a:t>
            </a:r>
          </a:p>
        </p:txBody>
      </p:sp>
    </p:spTree>
    <p:custDataLst>
      <p:tags r:id="rId1"/>
    </p:custDataLst>
    <p:extLst>
      <p:ext uri="{BB962C8B-B14F-4D97-AF65-F5344CB8AC3E}">
        <p14:creationId xmlns:p14="http://schemas.microsoft.com/office/powerpoint/2010/main" val="43024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54A8B-8833-4258-8C43-1343E59328CA}"/>
              </a:ext>
            </a:extLst>
          </p:cNvPr>
          <p:cNvSpPr>
            <a:spLocks noGrp="1"/>
          </p:cNvSpPr>
          <p:nvPr>
            <p:ph type="title"/>
          </p:nvPr>
        </p:nvSpPr>
        <p:spPr/>
        <p:txBody>
          <a:bodyPr>
            <a:normAutofit/>
          </a:bodyPr>
          <a:lstStyle/>
          <a:p>
            <a:r>
              <a:rPr lang="es-US" noProof="0"/>
              <a:t>¿Qué agencias son responsables de Medicare?</a:t>
            </a:r>
          </a:p>
        </p:txBody>
      </p:sp>
      <p:pic>
        <p:nvPicPr>
          <p:cNvPr id="21" name="SSA" descr="SSA logo">
            <a:extLst>
              <a:ext uri="{FF2B5EF4-FFF2-40B4-BE49-F238E27FC236}">
                <a16:creationId xmlns:a16="http://schemas.microsoft.com/office/drawing/2014/main" id="{EA54A674-58B1-4922-9EA2-AC4B8ED642D9}"/>
              </a:ext>
            </a:extLst>
          </p:cNvPr>
          <p:cNvPicPr>
            <a:picLocks noChangeAspect="1"/>
          </p:cNvPicPr>
          <p:nvPr/>
        </p:nvPicPr>
        <p:blipFill>
          <a:blip r:embed="rId4"/>
          <a:stretch>
            <a:fillRect/>
          </a:stretch>
        </p:blipFill>
        <p:spPr>
          <a:xfrm>
            <a:off x="2540445" y="1284162"/>
            <a:ext cx="1371600" cy="1371600"/>
          </a:xfrm>
          <a:prstGeom prst="rect">
            <a:avLst/>
          </a:prstGeom>
        </p:spPr>
      </p:pic>
      <p:sp>
        <p:nvSpPr>
          <p:cNvPr id="7" name="Content Placeholder 6">
            <a:extLst>
              <a:ext uri="{FF2B5EF4-FFF2-40B4-BE49-F238E27FC236}">
                <a16:creationId xmlns:a16="http://schemas.microsoft.com/office/drawing/2014/main" id="{9BE42B07-B567-A396-51FF-A2F413AFC7B6}"/>
              </a:ext>
            </a:extLst>
          </p:cNvPr>
          <p:cNvSpPr>
            <a:spLocks noGrp="1"/>
          </p:cNvSpPr>
          <p:nvPr>
            <p:ph sz="quarter" idx="13"/>
          </p:nvPr>
        </p:nvSpPr>
        <p:spPr>
          <a:xfrm>
            <a:off x="532048" y="2783881"/>
            <a:ext cx="5528666" cy="709964"/>
          </a:xfrm>
        </p:spPr>
        <p:txBody>
          <a:bodyPr>
            <a:noAutofit/>
          </a:bodyPr>
          <a:lstStyle/>
          <a:p>
            <a:pPr marL="0" lvl="0" indent="0" algn="ctr">
              <a:spcAft>
                <a:spcPts val="0"/>
              </a:spcAft>
              <a:buClrTx/>
              <a:buNone/>
              <a:defRPr sz="1800" b="1"/>
            </a:pPr>
            <a:r>
              <a:rPr lang="es-US" noProof="0"/>
              <a:t>Seguro Social </a:t>
            </a:r>
          </a:p>
          <a:p>
            <a:pPr marL="0" lvl="0" indent="0" algn="ctr">
              <a:spcAft>
                <a:spcPts val="0"/>
              </a:spcAft>
              <a:buClrTx/>
              <a:buNone/>
              <a:defRPr sz="1800"/>
            </a:pPr>
            <a:r>
              <a:rPr lang="es-US" noProof="0"/>
              <a:t>Inscribe a la mayoría de las personas en Medicare</a:t>
            </a:r>
          </a:p>
        </p:txBody>
      </p:sp>
      <p:pic>
        <p:nvPicPr>
          <p:cNvPr id="9" name="RRB" descr="Railroad Retirement Board logo">
            <a:extLst>
              <a:ext uri="{FF2B5EF4-FFF2-40B4-BE49-F238E27FC236}">
                <a16:creationId xmlns:a16="http://schemas.microsoft.com/office/drawing/2014/main" id="{99DFC6D2-2E9C-47D9-851C-4F737791E309}"/>
              </a:ext>
            </a:extLst>
          </p:cNvPr>
          <p:cNvPicPr/>
          <p:nvPr/>
        </p:nvPicPr>
        <p:blipFill rotWithShape="1">
          <a:blip r:embed="rId5" cstate="email">
            <a:extLst>
              <a:ext uri="{28A0092B-C50C-407E-A947-70E740481C1C}">
                <a14:useLocalDpi xmlns:a14="http://schemas.microsoft.com/office/drawing/2010/main"/>
              </a:ext>
            </a:extLst>
          </a:blip>
          <a:srcRect t="8125" b="8516"/>
          <a:stretch/>
        </p:blipFill>
        <p:spPr>
          <a:xfrm>
            <a:off x="2484027" y="3534899"/>
            <a:ext cx="1624709" cy="1362313"/>
          </a:xfrm>
          <a:prstGeom prst="rect">
            <a:avLst/>
          </a:prstGeom>
        </p:spPr>
      </p:pic>
      <p:sp>
        <p:nvSpPr>
          <p:cNvPr id="8" name="Content Placeholder 7">
            <a:extLst>
              <a:ext uri="{FF2B5EF4-FFF2-40B4-BE49-F238E27FC236}">
                <a16:creationId xmlns:a16="http://schemas.microsoft.com/office/drawing/2014/main" id="{1E709159-805A-224E-41DE-13A0A99A348A}"/>
              </a:ext>
            </a:extLst>
          </p:cNvPr>
          <p:cNvSpPr>
            <a:spLocks noGrp="1"/>
          </p:cNvSpPr>
          <p:nvPr>
            <p:ph sz="quarter" idx="14"/>
          </p:nvPr>
        </p:nvSpPr>
        <p:spPr>
          <a:xfrm>
            <a:off x="1309853" y="4938266"/>
            <a:ext cx="4300299" cy="1006578"/>
          </a:xfrm>
        </p:spPr>
        <p:txBody>
          <a:bodyPr/>
          <a:lstStyle/>
          <a:p>
            <a:pPr marL="0" lvl="0" indent="0" algn="ctr">
              <a:spcAft>
                <a:spcPts val="0"/>
              </a:spcAft>
              <a:buClrTx/>
              <a:buNone/>
              <a:defRPr sz="1800"/>
            </a:pPr>
            <a:r>
              <a:rPr lang="es-US" b="1" noProof="0"/>
              <a:t>Junta de Retiro Ferroviario (RRB) </a:t>
            </a:r>
            <a:r>
              <a:rPr lang="es-US" noProof="0"/>
              <a:t>Inscribe tanto a jubilados ferroviarios como a empleados activos en Medicare</a:t>
            </a:r>
          </a:p>
        </p:txBody>
      </p:sp>
      <p:pic>
        <p:nvPicPr>
          <p:cNvPr id="11" name="OPM" title="Office of Personnel Management logo">
            <a:extLst>
              <a:ext uri="{FF2B5EF4-FFF2-40B4-BE49-F238E27FC236}">
                <a16:creationId xmlns:a16="http://schemas.microsoft.com/office/drawing/2014/main" id="{D993EFD1-3C6F-46DF-BE74-66B412D10E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33672" y="1355461"/>
            <a:ext cx="1344647" cy="1323721"/>
          </a:xfrm>
          <a:prstGeom prst="rect">
            <a:avLst/>
          </a:prstGeom>
        </p:spPr>
      </p:pic>
      <p:sp>
        <p:nvSpPr>
          <p:cNvPr id="13" name="Content Placeholder 12">
            <a:extLst>
              <a:ext uri="{FF2B5EF4-FFF2-40B4-BE49-F238E27FC236}">
                <a16:creationId xmlns:a16="http://schemas.microsoft.com/office/drawing/2014/main" id="{B1C24EEA-1B76-7620-4AE6-4E607B282911}"/>
              </a:ext>
            </a:extLst>
          </p:cNvPr>
          <p:cNvSpPr>
            <a:spLocks noGrp="1"/>
          </p:cNvSpPr>
          <p:nvPr>
            <p:ph sz="quarter" idx="16"/>
          </p:nvPr>
        </p:nvSpPr>
        <p:spPr>
          <a:xfrm>
            <a:off x="6675615" y="2742416"/>
            <a:ext cx="4951409" cy="709964"/>
          </a:xfrm>
        </p:spPr>
        <p:txBody>
          <a:bodyPr>
            <a:normAutofit fontScale="92500"/>
          </a:bodyPr>
          <a:lstStyle/>
          <a:p>
            <a:pPr marL="0" lvl="0" indent="0" algn="ctr">
              <a:spcAft>
                <a:spcPts val="0"/>
              </a:spcAft>
              <a:buClrTx/>
              <a:buNone/>
              <a:defRPr sz="1800"/>
            </a:pPr>
            <a:r>
              <a:rPr lang="es-ES" b="1" noProof="0"/>
              <a:t>Oficina de Administración de Personal (OPM)</a:t>
            </a:r>
            <a:br>
              <a:rPr lang="es-US" sz="1800" b="1" noProof="0"/>
            </a:br>
            <a:r>
              <a:rPr lang="es-US" noProof="0"/>
              <a:t>Administra las primas de los jubilados federales</a:t>
            </a:r>
          </a:p>
        </p:txBody>
      </p:sp>
      <p:pic>
        <p:nvPicPr>
          <p:cNvPr id="14" name="CMS" descr="Centers for Medicare &amp; Medicaid Logo">
            <a:extLst>
              <a:ext uri="{FF2B5EF4-FFF2-40B4-BE49-F238E27FC236}">
                <a16:creationId xmlns:a16="http://schemas.microsoft.com/office/drawing/2014/main" id="{A8D22947-3AC8-4F03-BE4C-9766482FF2C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27763" y="3828466"/>
            <a:ext cx="2644294" cy="910953"/>
          </a:xfrm>
          <a:prstGeom prst="rect">
            <a:avLst/>
          </a:prstGeom>
        </p:spPr>
      </p:pic>
      <p:sp>
        <p:nvSpPr>
          <p:cNvPr id="15" name="Content Placeholder 14">
            <a:extLst>
              <a:ext uri="{FF2B5EF4-FFF2-40B4-BE49-F238E27FC236}">
                <a16:creationId xmlns:a16="http://schemas.microsoft.com/office/drawing/2014/main" id="{F1E05E96-F74E-0E56-79BE-8D369EC96F78}"/>
              </a:ext>
            </a:extLst>
          </p:cNvPr>
          <p:cNvSpPr>
            <a:spLocks noGrp="1"/>
          </p:cNvSpPr>
          <p:nvPr>
            <p:ph sz="quarter" idx="17"/>
          </p:nvPr>
        </p:nvSpPr>
        <p:spPr>
          <a:xfrm>
            <a:off x="6070539" y="4938266"/>
            <a:ext cx="5958741" cy="960120"/>
          </a:xfrm>
        </p:spPr>
        <p:txBody>
          <a:bodyPr/>
          <a:lstStyle/>
          <a:p>
            <a:pPr marL="0" lvl="0" indent="0" algn="ctr">
              <a:spcBef>
                <a:spcPts val="451"/>
              </a:spcBef>
              <a:spcAft>
                <a:spcPts val="1351"/>
              </a:spcAft>
              <a:buClrTx/>
              <a:buNone/>
              <a:defRPr sz="1800">
                <a:ea typeface="Calibri"/>
              </a:defRPr>
            </a:pPr>
            <a:r>
              <a:rPr lang="es-ES" b="1" noProof="0"/>
              <a:t>Centros de Servicios de Medicare y Medicaid (CMS) </a:t>
            </a:r>
            <a:r>
              <a:rPr lang="es-US" noProof="0"/>
              <a:t>Formula las políticas de Medicare y administra la cobertura, los beneficios y los pagos de Medicare</a:t>
            </a:r>
          </a:p>
        </p:txBody>
      </p:sp>
      <p:sp>
        <p:nvSpPr>
          <p:cNvPr id="2" name="Slide Number Placeholder 1">
            <a:extLst>
              <a:ext uri="{FF2B5EF4-FFF2-40B4-BE49-F238E27FC236}">
                <a16:creationId xmlns:a16="http://schemas.microsoft.com/office/drawing/2014/main" id="{FFB29267-3E25-4FB0-A1C9-EFD667583703}"/>
              </a:ext>
            </a:extLst>
          </p:cNvPr>
          <p:cNvSpPr>
            <a:spLocks noGrp="1"/>
          </p:cNvSpPr>
          <p:nvPr>
            <p:ph type="sldNum" sz="quarter" idx="12"/>
          </p:nvPr>
        </p:nvSpPr>
        <p:spPr/>
        <p:txBody>
          <a:bodyPr/>
          <a:lstStyle/>
          <a:p>
            <a:fld id="{48F63A3B-78C7-47BE-AE5E-E10140E04643}" type="slidenum">
              <a:rPr lang="es-US" noProof="0" smtClean="0"/>
              <a:t>6</a:t>
            </a:fld>
            <a:endParaRPr lang="es-US" noProof="0"/>
          </a:p>
        </p:txBody>
      </p:sp>
    </p:spTree>
    <p:custDataLst>
      <p:tags r:id="rId1"/>
    </p:custDataLst>
    <p:extLst>
      <p:ext uri="{BB962C8B-B14F-4D97-AF65-F5344CB8AC3E}">
        <p14:creationId xmlns:p14="http://schemas.microsoft.com/office/powerpoint/2010/main" val="53382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P spid="13" grpId="0" build="p"/>
      <p:bldP spid="15"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5</a:t>
            </a:r>
          </a:p>
        </p:txBody>
      </p:sp>
      <p:sp>
        <p:nvSpPr>
          <p:cNvPr id="13" name="Content Placeholder 12"/>
          <p:cNvSpPr>
            <a:spLocks noGrp="1"/>
          </p:cNvSpPr>
          <p:nvPr>
            <p:ph idx="4294967295"/>
          </p:nvPr>
        </p:nvSpPr>
        <p:spPr>
          <a:xfrm>
            <a:off x="777947" y="1463185"/>
            <a:ext cx="10936224" cy="5021263"/>
          </a:xfrm>
        </p:spPr>
        <p:txBody>
          <a:bodyPr vert="horz" lIns="91440" tIns="45720" rIns="91440" bIns="45720" anchor="t">
            <a:normAutofit/>
          </a:bodyPr>
          <a:lstStyle/>
          <a:p>
            <a:pPr marL="0" lvl="0" indent="0">
              <a:lnSpc>
                <a:spcPct val="100000"/>
              </a:lnSpc>
              <a:spcBef>
                <a:spcPts val="0"/>
              </a:spcBef>
              <a:spcAft>
                <a:spcPts val="1200"/>
              </a:spcAft>
              <a:buNone/>
              <a:defRPr sz="2800" b="1">
                <a:solidFill>
                  <a:srgbClr val="00529B"/>
                </a:solidFill>
                <a:latin typeface="Arial"/>
                <a:cs typeface="Arial"/>
              </a:defRPr>
            </a:pPr>
            <a:r>
              <a:rPr lang="es-US" noProof="0" dirty="0"/>
              <a:t>Al final de este tema, podrá:</a:t>
            </a:r>
          </a:p>
          <a:p>
            <a:pPr marL="548640" lvl="1" indent="-347472">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dirty="0"/>
              <a:t>Explicar los planes Medicare </a:t>
            </a:r>
            <a:r>
              <a:rPr lang="es-US" noProof="0" dirty="0" err="1"/>
              <a:t>Advantage</a:t>
            </a:r>
            <a:r>
              <a:rPr lang="es-US" noProof="0" dirty="0"/>
              <a:t> y cómo funcionan</a:t>
            </a:r>
            <a:endParaRPr lang="es-US" sz="2400" noProof="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dirty="0"/>
              <a:t>Analizar qué considerar al decidir si inscribirse en un plan Medicare </a:t>
            </a:r>
            <a:r>
              <a:rPr lang="es-US" noProof="0" dirty="0" err="1"/>
              <a:t>Advantage</a:t>
            </a:r>
            <a:r>
              <a:rPr lang="es-US" noProof="0" dirty="0"/>
              <a:t>, como la cobertura y los costos</a:t>
            </a:r>
            <a:endParaRPr lang="es-US" sz="2400" noProof="0" dirty="0">
              <a:solidFill>
                <a:srgbClr val="00529B"/>
              </a:solidFill>
            </a:endParaRPr>
          </a:p>
          <a:p>
            <a:pPr marL="548640" lvl="1" indent="-347472">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dirty="0"/>
              <a:t>Explicar quién puede unirse a un plan, cuándo y cómo unirse</a:t>
            </a:r>
          </a:p>
          <a:p>
            <a:pPr marL="548640" lvl="1" indent="-347472">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dirty="0"/>
              <a:t>Explicar la diferencia entre los planes Medicare </a:t>
            </a:r>
            <a:r>
              <a:rPr lang="es-US" noProof="0" dirty="0" err="1"/>
              <a:t>Advantage</a:t>
            </a:r>
            <a:r>
              <a:rPr lang="es-US" noProof="0" dirty="0"/>
              <a:t> y las pólizas </a:t>
            </a:r>
            <a:br>
              <a:rPr lang="es-US" noProof="0" dirty="0"/>
            </a:br>
            <a:r>
              <a:rPr lang="es-US" noProof="0" dirty="0"/>
              <a:t>de seguro suplementario de Medicare (</a:t>
            </a:r>
            <a:r>
              <a:rPr lang="es-US" noProof="0" dirty="0" err="1"/>
              <a:t>Medigap</a:t>
            </a:r>
            <a:r>
              <a:rPr lang="es-US" noProof="0" dirty="0"/>
              <a:t>)</a:t>
            </a:r>
          </a:p>
          <a:p>
            <a:pPr marL="548640" lvl="1" indent="-347472">
              <a:lnSpc>
                <a:spcPct val="100000"/>
              </a:lnSpc>
              <a:spcBef>
                <a:spcPts val="0"/>
              </a:spcBef>
              <a:spcAft>
                <a:spcPts val="1200"/>
              </a:spcAft>
              <a:buFont typeface="Wingdings" panose="05000000000000000000" pitchFamily="2" charset="2"/>
              <a:buChar char="§"/>
              <a:defRPr sz="2400">
                <a:solidFill>
                  <a:srgbClr val="00529B"/>
                </a:solidFill>
                <a:latin typeface="Arial"/>
                <a:cs typeface="Arial"/>
              </a:defRPr>
            </a:pPr>
            <a:r>
              <a:rPr lang="es-US" noProof="0" dirty="0"/>
              <a:t>Describir otros tipos de planes de salud de Medicare que pueden </a:t>
            </a:r>
            <a:br>
              <a:rPr lang="es-US" noProof="0" dirty="0"/>
            </a:br>
            <a:r>
              <a:rPr lang="es-US" noProof="0" dirty="0"/>
              <a:t>estar disponibles </a:t>
            </a:r>
            <a:endParaRPr lang="es-US" sz="2800" noProof="0" dirty="0">
              <a:solidFill>
                <a:srgbClr val="00529B"/>
              </a:solidFill>
              <a:latin typeface="Arial"/>
              <a:cs typeface="Arial"/>
            </a:endParaRPr>
          </a:p>
        </p:txBody>
      </p:sp>
      <p:sp>
        <p:nvSpPr>
          <p:cNvPr id="3" name="Slide Number Placeholder 2">
            <a:extLst>
              <a:ext uri="{FF2B5EF4-FFF2-40B4-BE49-F238E27FC236}">
                <a16:creationId xmlns:a16="http://schemas.microsoft.com/office/drawing/2014/main" id="{46B8B11D-7CD2-410C-8A85-D2D5308E230B}"/>
              </a:ext>
            </a:extLst>
          </p:cNvPr>
          <p:cNvSpPr>
            <a:spLocks noGrp="1"/>
          </p:cNvSpPr>
          <p:nvPr>
            <p:ph type="sldNum" sz="quarter" idx="12"/>
          </p:nvPr>
        </p:nvSpPr>
        <p:spPr/>
        <p:txBody>
          <a:bodyPr/>
          <a:lstStyle/>
          <a:p>
            <a:fld id="{48F63A3B-78C7-47BE-AE5E-E10140E04643}" type="slidenum">
              <a:rPr lang="es-US" noProof="0" smtClean="0"/>
              <a:t>60</a:t>
            </a:fld>
            <a:endParaRPr lang="es-US" noProof="0"/>
          </a:p>
        </p:txBody>
      </p:sp>
    </p:spTree>
    <p:custDataLst>
      <p:tags r:id="rId1"/>
    </p:custDataLst>
    <p:extLst>
      <p:ext uri="{BB962C8B-B14F-4D97-AF65-F5344CB8AC3E}">
        <p14:creationId xmlns:p14="http://schemas.microsoft.com/office/powerpoint/2010/main" val="38502602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Planes Medicare </a:t>
            </a:r>
            <a:r>
              <a:rPr lang="es-US" noProof="0" err="1"/>
              <a:t>Advantage</a:t>
            </a:r>
            <a:r>
              <a:rPr lang="es-US" noProof="0"/>
              <a:t> (Parte C)</a:t>
            </a:r>
          </a:p>
        </p:txBody>
      </p:sp>
      <p:pic>
        <p:nvPicPr>
          <p:cNvPr id="2" name="Picture 1" descr="Part A Part B Most plans include: Part D Extra Benefits.">
            <a:extLst>
              <a:ext uri="{FF2B5EF4-FFF2-40B4-BE49-F238E27FC236}">
                <a16:creationId xmlns:a16="http://schemas.microsoft.com/office/drawing/2014/main" id="{466BDC44-AF2B-98AE-569E-5D33192FE68B}"/>
              </a:ext>
            </a:extLst>
          </p:cNvPr>
          <p:cNvPicPr>
            <a:picLocks noChangeAspect="1"/>
          </p:cNvPicPr>
          <p:nvPr/>
        </p:nvPicPr>
        <p:blipFill>
          <a:blip r:embed="rId4"/>
          <a:srcRect/>
          <a:stretch/>
        </p:blipFill>
        <p:spPr>
          <a:xfrm>
            <a:off x="1066800" y="1882513"/>
            <a:ext cx="4145444" cy="3092973"/>
          </a:xfrm>
          <a:prstGeom prst="rect">
            <a:avLst/>
          </a:prstGeom>
        </p:spPr>
      </p:pic>
      <p:sp>
        <p:nvSpPr>
          <p:cNvPr id="8" name="Content Placeholder 7">
            <a:extLst>
              <a:ext uri="{FF2B5EF4-FFF2-40B4-BE49-F238E27FC236}">
                <a16:creationId xmlns:a16="http://schemas.microsoft.com/office/drawing/2014/main" id="{7B778D5C-5DDB-35E9-E4E5-A60C43C4FAA3}"/>
              </a:ext>
            </a:extLst>
          </p:cNvPr>
          <p:cNvSpPr>
            <a:spLocks noGrp="1"/>
          </p:cNvSpPr>
          <p:nvPr>
            <p:ph idx="1"/>
          </p:nvPr>
        </p:nvSpPr>
        <p:spPr>
          <a:xfrm>
            <a:off x="5848150" y="1406132"/>
            <a:ext cx="5989834" cy="4351338"/>
          </a:xfrm>
        </p:spPr>
        <p:txBody>
          <a:bodyPr>
            <a:normAutofit fontScale="62500" lnSpcReduction="20000"/>
          </a:bodyPr>
          <a:lstStyle/>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sz="2800">
                <a:ln>
                  <a:noFill/>
                </a:ln>
                <a:effectLst/>
                <a:uLnTx/>
                <a:uFillTx/>
              </a:defRPr>
            </a:pPr>
            <a:r>
              <a:rPr lang="es-US" noProof="0" dirty="0"/>
              <a:t>Otra forma (distinta de Medicare Original) de </a:t>
            </a:r>
            <a:br>
              <a:rPr kumimoji="0" lang="es-US" sz="2800" i="0"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lang="es-US" noProof="0" dirty="0"/>
              <a:t>obtener su </a:t>
            </a:r>
            <a:r>
              <a:rPr lang="es-US" b="1" noProof="0" dirty="0"/>
              <a:t>cobertura </a:t>
            </a:r>
            <a:r>
              <a:rPr lang="es-US" noProof="0" dirty="0"/>
              <a:t>de Medicare Parte A (seguro de hospital) y Parte B (seguro médico) </a:t>
            </a:r>
          </a:p>
          <a:p>
            <a:pPr marL="233363" marR="0" lvl="0" indent="-233363" algn="l" defTabSz="685800" rtl="0" eaLnBrk="1" fontAlgn="auto" latinLnBrk="0" hangingPunct="1">
              <a:lnSpc>
                <a:spcPct val="120000"/>
              </a:lnSpc>
              <a:spcBef>
                <a:spcPts val="0"/>
              </a:spcBef>
              <a:spcAft>
                <a:spcPts val="1200"/>
              </a:spcAft>
              <a:buClrTx/>
              <a:buSzTx/>
              <a:buFont typeface="Wingdings" panose="05000000000000000000" pitchFamily="2" charset="2"/>
              <a:buChar char="§"/>
              <a:tabLst/>
              <a:defRPr sz="2800">
                <a:ln>
                  <a:noFill/>
                </a:ln>
                <a:effectLst/>
                <a:uLnTx/>
                <a:uFillTx/>
              </a:defRPr>
            </a:pPr>
            <a:r>
              <a:rPr lang="es-US" noProof="0" dirty="0"/>
              <a:t>Ofrecido por </a:t>
            </a:r>
            <a:r>
              <a:rPr lang="es-US" b="1" noProof="0" dirty="0"/>
              <a:t>empresas privadas </a:t>
            </a:r>
            <a:r>
              <a:rPr lang="es-US" noProof="0" dirty="0"/>
              <a:t> aprobadas por Medicare que deben seguir las reglas establecidas </a:t>
            </a:r>
            <a:br>
              <a:rPr lang="es-US" noProof="0" dirty="0"/>
            </a:br>
            <a:r>
              <a:rPr lang="es-US" noProof="0" dirty="0"/>
              <a:t>por Medicare </a:t>
            </a:r>
          </a:p>
          <a:p>
            <a:pPr marL="233363" lvl="0" indent="-233363">
              <a:lnSpc>
                <a:spcPct val="120000"/>
              </a:lnSpc>
              <a:spcBef>
                <a:spcPts val="0"/>
              </a:spcBef>
              <a:spcAft>
                <a:spcPts val="1200"/>
              </a:spcAft>
              <a:defRPr sz="2800"/>
            </a:pPr>
            <a:r>
              <a:rPr lang="es-US" noProof="0" dirty="0"/>
              <a:t>La mayoría de los planes Medicare </a:t>
            </a:r>
            <a:r>
              <a:rPr lang="es-US" noProof="0" dirty="0" err="1"/>
              <a:t>Advantage</a:t>
            </a:r>
            <a:r>
              <a:rPr lang="es-US" noProof="0" dirty="0"/>
              <a:t> incluyen cobertura de medicamentos (Parte D)</a:t>
            </a:r>
          </a:p>
          <a:p>
            <a:pPr marL="233363" lvl="0" indent="-233363">
              <a:lnSpc>
                <a:spcPct val="120000"/>
              </a:lnSpc>
              <a:spcBef>
                <a:spcPts val="0"/>
              </a:spcBef>
              <a:spcAft>
                <a:spcPts val="1200"/>
              </a:spcAft>
              <a:defRPr sz="2800"/>
            </a:pPr>
            <a:r>
              <a:rPr lang="es-US" noProof="0" dirty="0"/>
              <a:t>En </a:t>
            </a:r>
            <a:r>
              <a:rPr lang="es-US" noProof="0" dirty="0">
                <a:ln>
                  <a:noFill/>
                </a:ln>
                <a:effectLst/>
                <a:uLnTx/>
                <a:uFillTx/>
              </a:rPr>
              <a:t>la mayoría de los casos, deberá usar proveedores de atención médica que participen en </a:t>
            </a:r>
            <a:r>
              <a:rPr lang="es-US" b="1" noProof="0" dirty="0">
                <a:ln>
                  <a:noFill/>
                </a:ln>
                <a:effectLst/>
                <a:uLnTx/>
                <a:uFillTx/>
              </a:rPr>
              <a:t>la red del plan </a:t>
            </a:r>
            <a:r>
              <a:rPr lang="es-US" noProof="0" dirty="0">
                <a:ln>
                  <a:noFill/>
                </a:ln>
                <a:effectLst/>
                <a:uLnTx/>
                <a:uFillTx/>
              </a:rPr>
              <a:t>(algunos planes ofrecen cobertura fuera de la red para servicios que no son de emergencia, pero normalmente a un costo más alto)</a:t>
            </a:r>
          </a:p>
        </p:txBody>
      </p:sp>
      <p:sp>
        <p:nvSpPr>
          <p:cNvPr id="6" name="Slide Number Placeholder 5">
            <a:extLst>
              <a:ext uri="{FF2B5EF4-FFF2-40B4-BE49-F238E27FC236}">
                <a16:creationId xmlns:a16="http://schemas.microsoft.com/office/drawing/2014/main" id="{9F015345-0B12-4007-8ADA-5FEDE84466F1}"/>
              </a:ext>
            </a:extLst>
          </p:cNvPr>
          <p:cNvSpPr>
            <a:spLocks noGrp="1"/>
          </p:cNvSpPr>
          <p:nvPr>
            <p:ph type="sldNum" sz="quarter" idx="12"/>
          </p:nvPr>
        </p:nvSpPr>
        <p:spPr/>
        <p:txBody>
          <a:bodyPr/>
          <a:lstStyle/>
          <a:p>
            <a:fld id="{48F63A3B-78C7-47BE-AE5E-E10140E04643}" type="slidenum">
              <a:rPr lang="es-US" noProof="0" smtClean="0"/>
              <a:t>61</a:t>
            </a:fld>
            <a:endParaRPr lang="es-US" noProof="0"/>
          </a:p>
        </p:txBody>
      </p:sp>
      <p:sp>
        <p:nvSpPr>
          <p:cNvPr id="3" name="CuadroTexto 11">
            <a:extLst>
              <a:ext uri="{FF2B5EF4-FFF2-40B4-BE49-F238E27FC236}">
                <a16:creationId xmlns:a16="http://schemas.microsoft.com/office/drawing/2014/main" id="{A7E2A812-3AF5-6CD9-1528-1BCB06204078}"/>
              </a:ext>
            </a:extLst>
          </p:cNvPr>
          <p:cNvSpPr txBox="1"/>
          <p:nvPr/>
        </p:nvSpPr>
        <p:spPr>
          <a:xfrm>
            <a:off x="1373749" y="2072930"/>
            <a:ext cx="1068404"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A</a:t>
            </a:r>
          </a:p>
        </p:txBody>
      </p:sp>
      <p:sp>
        <p:nvSpPr>
          <p:cNvPr id="5" name="CuadroTexto 13">
            <a:extLst>
              <a:ext uri="{FF2B5EF4-FFF2-40B4-BE49-F238E27FC236}">
                <a16:creationId xmlns:a16="http://schemas.microsoft.com/office/drawing/2014/main" id="{CC8857C1-8BCF-DA04-2BF4-13EF21C4EADD}"/>
              </a:ext>
            </a:extLst>
          </p:cNvPr>
          <p:cNvSpPr txBox="1"/>
          <p:nvPr/>
        </p:nvSpPr>
        <p:spPr>
          <a:xfrm>
            <a:off x="1359287" y="2699697"/>
            <a:ext cx="1372777"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B</a:t>
            </a:r>
          </a:p>
        </p:txBody>
      </p:sp>
      <p:sp>
        <p:nvSpPr>
          <p:cNvPr id="7" name="CuadroTexto 15">
            <a:extLst>
              <a:ext uri="{FF2B5EF4-FFF2-40B4-BE49-F238E27FC236}">
                <a16:creationId xmlns:a16="http://schemas.microsoft.com/office/drawing/2014/main" id="{5A45DC02-2B30-CED6-E4E5-2916F1FE00A1}"/>
              </a:ext>
            </a:extLst>
          </p:cNvPr>
          <p:cNvSpPr txBox="1"/>
          <p:nvPr/>
        </p:nvSpPr>
        <p:spPr>
          <a:xfrm>
            <a:off x="978444" y="3188725"/>
            <a:ext cx="2927417" cy="64633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b="1" noProof="0">
                <a:latin typeface="Arial" panose="020B0604020202020204" pitchFamily="34" charset="0"/>
                <a:cs typeface="Arial" panose="020B0604020202020204" pitchFamily="34" charset="0"/>
              </a:rPr>
              <a:t>La mayoría de </a:t>
            </a:r>
            <a:br>
              <a:rPr lang="es-US" b="1" noProof="0">
                <a:latin typeface="Arial" panose="020B0604020202020204" pitchFamily="34" charset="0"/>
                <a:cs typeface="Arial" panose="020B0604020202020204" pitchFamily="34" charset="0"/>
              </a:rPr>
            </a:br>
            <a:r>
              <a:rPr lang="es-US" b="1" noProof="0">
                <a:latin typeface="Arial" panose="020B0604020202020204" pitchFamily="34" charset="0"/>
                <a:cs typeface="Arial" panose="020B0604020202020204" pitchFamily="34" charset="0"/>
              </a:rPr>
              <a:t>planes incluyen:</a:t>
            </a:r>
          </a:p>
        </p:txBody>
      </p:sp>
      <p:sp>
        <p:nvSpPr>
          <p:cNvPr id="9" name="CuadroTexto 12">
            <a:extLst>
              <a:ext uri="{FF2B5EF4-FFF2-40B4-BE49-F238E27FC236}">
                <a16:creationId xmlns:a16="http://schemas.microsoft.com/office/drawing/2014/main" id="{DC45EE97-9E25-EF90-19B6-87CB5434D42B}"/>
              </a:ext>
            </a:extLst>
          </p:cNvPr>
          <p:cNvSpPr txBox="1"/>
          <p:nvPr/>
        </p:nvSpPr>
        <p:spPr>
          <a:xfrm>
            <a:off x="1395837" y="3895067"/>
            <a:ext cx="1329352"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D</a:t>
            </a:r>
          </a:p>
        </p:txBody>
      </p:sp>
      <p:sp>
        <p:nvSpPr>
          <p:cNvPr id="10" name="CuadroTexto 21">
            <a:extLst>
              <a:ext uri="{FF2B5EF4-FFF2-40B4-BE49-F238E27FC236}">
                <a16:creationId xmlns:a16="http://schemas.microsoft.com/office/drawing/2014/main" id="{E76F3F62-444E-2325-B520-E9D7E9C30297}"/>
              </a:ext>
            </a:extLst>
          </p:cNvPr>
          <p:cNvSpPr txBox="1"/>
          <p:nvPr/>
        </p:nvSpPr>
        <p:spPr>
          <a:xfrm>
            <a:off x="1359287" y="4504497"/>
            <a:ext cx="3397027"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Algunos beneficios adicionales</a:t>
            </a:r>
          </a:p>
        </p:txBody>
      </p:sp>
    </p:spTree>
    <p:custDataLst>
      <p:tags r:id="rId1"/>
    </p:custDataLst>
    <p:extLst>
      <p:ext uri="{BB962C8B-B14F-4D97-AF65-F5344CB8AC3E}">
        <p14:creationId xmlns:p14="http://schemas.microsoft.com/office/powerpoint/2010/main" val="39230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2SameRect">
            <a:avLst/>
          </a:prstGeom>
          <a:ln w="76200">
            <a:noFill/>
          </a:ln>
        </p:spPr>
        <p:txBody>
          <a:bodyPr>
            <a:normAutofit/>
          </a:bodyPr>
          <a:lstStyle/>
          <a:p>
            <a:r>
              <a:rPr lang="es-US" noProof="0"/>
              <a:t>Cómo funcionan los planes Medicare </a:t>
            </a:r>
            <a:r>
              <a:rPr lang="es-US" noProof="0" err="1"/>
              <a:t>Advantage</a:t>
            </a:r>
            <a:endParaRPr lang="es-US" noProof="0"/>
          </a:p>
        </p:txBody>
      </p:sp>
      <p:sp>
        <p:nvSpPr>
          <p:cNvPr id="12" name="Content Placeholder 11">
            <a:extLst>
              <a:ext uri="{FF2B5EF4-FFF2-40B4-BE49-F238E27FC236}">
                <a16:creationId xmlns:a16="http://schemas.microsoft.com/office/drawing/2014/main" id="{4C0BE533-E402-DF0D-E47C-3D369EE79A8E}"/>
              </a:ext>
            </a:extLst>
          </p:cNvPr>
          <p:cNvSpPr>
            <a:spLocks noGrp="1"/>
          </p:cNvSpPr>
          <p:nvPr>
            <p:ph sz="quarter" idx="13"/>
          </p:nvPr>
        </p:nvSpPr>
        <p:spPr>
          <a:xfrm>
            <a:off x="2773" y="1142842"/>
            <a:ext cx="12192000" cy="654462"/>
          </a:xfrm>
        </p:spPr>
        <p:txBody>
          <a:bodyPr>
            <a:normAutofit/>
          </a:bodyPr>
          <a:lstStyle/>
          <a:p>
            <a:pPr marL="0" marR="0" lvl="0" indent="0" algn="ctr" defTabSz="685800" rtl="0" eaLnBrk="1" fontAlgn="auto" latinLnBrk="0" hangingPunct="1">
              <a:lnSpc>
                <a:spcPct val="110000"/>
              </a:lnSpc>
              <a:spcBef>
                <a:spcPts val="0"/>
              </a:spcBef>
              <a:spcAft>
                <a:spcPts val="1200"/>
              </a:spcAft>
              <a:buClrTx/>
              <a:buSzTx/>
              <a:buFont typeface="Wingdings" panose="05000000000000000000" pitchFamily="2" charset="2"/>
              <a:buNone/>
              <a:tabLst/>
              <a:defRPr sz="2400">
                <a:ln>
                  <a:noFill/>
                </a:ln>
                <a:effectLst/>
                <a:uLnTx/>
                <a:uFillTx/>
              </a:defRPr>
            </a:pPr>
            <a:r>
              <a:rPr lang="es-US" b="1" noProof="0"/>
              <a:t>En un Plan Medicare </a:t>
            </a:r>
            <a:r>
              <a:rPr lang="es-US" b="1" noProof="0" err="1"/>
              <a:t>Advantage</a:t>
            </a:r>
            <a:r>
              <a:rPr lang="es-US" b="1" noProof="0"/>
              <a:t>, usted</a:t>
            </a:r>
            <a:r>
              <a:rPr lang="es-US" noProof="0"/>
              <a:t>:</a:t>
            </a:r>
          </a:p>
        </p:txBody>
      </p:sp>
      <p:sp>
        <p:nvSpPr>
          <p:cNvPr id="13" name="Content Placeholder 12">
            <a:extLst>
              <a:ext uri="{FF2B5EF4-FFF2-40B4-BE49-F238E27FC236}">
                <a16:creationId xmlns:a16="http://schemas.microsoft.com/office/drawing/2014/main" id="{7C22C01F-9FDF-A9EF-9D29-372E58C3FCD5}"/>
              </a:ext>
            </a:extLst>
          </p:cNvPr>
          <p:cNvSpPr>
            <a:spLocks noGrp="1"/>
          </p:cNvSpPr>
          <p:nvPr>
            <p:ph sz="quarter" idx="14"/>
          </p:nvPr>
        </p:nvSpPr>
        <p:spPr>
          <a:xfrm>
            <a:off x="312773" y="2264520"/>
            <a:ext cx="2084832" cy="3555644"/>
          </a:xfrm>
          <a:prstGeom prst="round2SameRect">
            <a:avLst>
              <a:gd name="adj1" fmla="val 0"/>
              <a:gd name="adj2" fmla="val 20776"/>
            </a:avLst>
          </a:prstGeom>
          <a:ln w="76200">
            <a:solidFill>
              <a:schemeClr val="accent5">
                <a:lumMod val="50000"/>
              </a:schemeClr>
            </a:solidFill>
          </a:ln>
        </p:spPr>
        <p:txBody>
          <a:bodyPr tIns="1005840" anchor="t" anchorCtr="1">
            <a:normAutofit/>
          </a:bodyPr>
          <a:lstStyle/>
          <a:p>
            <a:pPr marL="0" indent="0" algn="ctr">
              <a:buNone/>
              <a:defRPr sz="1500">
                <a:latin typeface="Arial"/>
                <a:cs typeface="Arial"/>
              </a:defRPr>
            </a:pPr>
            <a:r>
              <a:rPr lang="es-US" noProof="0"/>
              <a:t>Sigue en Medicare con todos los </a:t>
            </a:r>
            <a:r>
              <a:rPr lang="es-US" b="1" noProof="0"/>
              <a:t>derechos y protecciones</a:t>
            </a:r>
          </a:p>
        </p:txBody>
      </p:sp>
      <p:grpSp>
        <p:nvGrpSpPr>
          <p:cNvPr id="26" name="Group 25">
            <a:extLst>
              <a:ext uri="{FF2B5EF4-FFF2-40B4-BE49-F238E27FC236}">
                <a16:creationId xmlns:a16="http://schemas.microsoft.com/office/drawing/2014/main" id="{C87F507F-70E1-40C2-8165-6523AEAEF1A8}"/>
              </a:ext>
              <a:ext uri="{C183D7F6-B498-43B3-948B-1728B52AA6E4}">
                <adec:decorative xmlns:adec="http://schemas.microsoft.com/office/drawing/2017/decorative" val="1"/>
              </a:ext>
            </a:extLst>
          </p:cNvPr>
          <p:cNvGrpSpPr/>
          <p:nvPr/>
        </p:nvGrpSpPr>
        <p:grpSpPr>
          <a:xfrm>
            <a:off x="739646" y="1642989"/>
            <a:ext cx="1269741" cy="1269741"/>
            <a:chOff x="814952" y="1972540"/>
            <a:chExt cx="1269741" cy="1269741"/>
          </a:xfrm>
          <a:solidFill>
            <a:schemeClr val="accent5">
              <a:lumMod val="75000"/>
            </a:schemeClr>
          </a:solidFill>
        </p:grpSpPr>
        <p:sp>
          <p:nvSpPr>
            <p:cNvPr id="84" name="Oval 83">
              <a:extLst>
                <a:ext uri="{FF2B5EF4-FFF2-40B4-BE49-F238E27FC236}">
                  <a16:creationId xmlns:a16="http://schemas.microsoft.com/office/drawing/2014/main" id="{EFF210D5-A467-4CE8-9861-10715DE502C0}"/>
                </a:ext>
              </a:extLst>
            </p:cNvPr>
            <p:cNvSpPr/>
            <p:nvPr/>
          </p:nvSpPr>
          <p:spPr bwMode="auto">
            <a:xfrm>
              <a:off x="814952" y="1972540"/>
              <a:ext cx="1269741" cy="1269741"/>
            </a:xfrm>
            <a:prstGeom prst="ellipse">
              <a:avLst/>
            </a:prstGeom>
            <a:grpFill/>
            <a:ln w="76200">
              <a:solidFill>
                <a:schemeClr val="accent5">
                  <a:lumMod val="5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0" name="Graphic 39">
              <a:extLst>
                <a:ext uri="{FF2B5EF4-FFF2-40B4-BE49-F238E27FC236}">
                  <a16:creationId xmlns:a16="http://schemas.microsoft.com/office/drawing/2014/main" id="{60DF4B52-B3B2-4CB8-9671-C149A32FB3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8253" y="2179979"/>
              <a:ext cx="851113" cy="851113"/>
            </a:xfrm>
            <a:prstGeom prst="rect">
              <a:avLst/>
            </a:prstGeom>
          </p:spPr>
        </p:pic>
      </p:grpSp>
      <p:sp>
        <p:nvSpPr>
          <p:cNvPr id="14" name="Content Placeholder 13">
            <a:extLst>
              <a:ext uri="{FF2B5EF4-FFF2-40B4-BE49-F238E27FC236}">
                <a16:creationId xmlns:a16="http://schemas.microsoft.com/office/drawing/2014/main" id="{6F8F3BD2-3151-25C3-1EDE-7E74E4CB069B}"/>
              </a:ext>
            </a:extLst>
          </p:cNvPr>
          <p:cNvSpPr>
            <a:spLocks noGrp="1"/>
          </p:cNvSpPr>
          <p:nvPr>
            <p:ph sz="quarter" idx="15"/>
          </p:nvPr>
        </p:nvSpPr>
        <p:spPr>
          <a:xfrm>
            <a:off x="2635950" y="2302014"/>
            <a:ext cx="2084832" cy="3555644"/>
          </a:xfrm>
          <a:prstGeom prst="round2SameRect">
            <a:avLst>
              <a:gd name="adj1" fmla="val 0"/>
              <a:gd name="adj2" fmla="val 16928"/>
            </a:avLst>
          </a:prstGeom>
          <a:ln w="76200">
            <a:solidFill>
              <a:srgbClr val="FEC736"/>
            </a:solidFill>
          </a:ln>
        </p:spPr>
        <p:txBody>
          <a:bodyPr tIns="1005840" anchor="t" anchorCtr="1">
            <a:normAutofit/>
          </a:bodyPr>
          <a:lstStyle/>
          <a:p>
            <a:pPr marL="0" marR="0" lvl="0" indent="0" algn="ctr" defTabSz="685800" rtl="0" eaLnBrk="1" fontAlgn="auto" latinLnBrk="0" hangingPunct="1">
              <a:spcBef>
                <a:spcPts val="0"/>
              </a:spcBef>
              <a:spcAft>
                <a:spcPts val="0"/>
              </a:spcAft>
              <a:buClrTx/>
              <a:buSzTx/>
              <a:buFontTx/>
              <a:buNone/>
              <a:tabLst/>
              <a:defRPr sz="1500">
                <a:ln>
                  <a:noFill/>
                </a:ln>
                <a:effectLst/>
                <a:uLnTx/>
                <a:uFillTx/>
                <a:latin typeface="Arial"/>
                <a:cs typeface="Arial"/>
              </a:defRPr>
            </a:pPr>
            <a:r>
              <a:rPr lang="es-US" noProof="0"/>
              <a:t>Sigue recibiendo </a:t>
            </a:r>
            <a:r>
              <a:rPr lang="es-US" b="1" noProof="0"/>
              <a:t>servicios</a:t>
            </a:r>
            <a:r>
              <a:rPr lang="es-US" noProof="0"/>
              <a:t> cubiertos por la Parte A y la Parte B</a:t>
            </a:r>
          </a:p>
        </p:txBody>
      </p:sp>
      <p:grpSp>
        <p:nvGrpSpPr>
          <p:cNvPr id="7" name="Group 6">
            <a:extLst>
              <a:ext uri="{FF2B5EF4-FFF2-40B4-BE49-F238E27FC236}">
                <a16:creationId xmlns:a16="http://schemas.microsoft.com/office/drawing/2014/main" id="{F0F7C6A3-3D49-A9E6-AB22-C8A9C439C2CB}"/>
              </a:ext>
              <a:ext uri="{C183D7F6-B498-43B3-948B-1728B52AA6E4}">
                <adec:decorative xmlns:adec="http://schemas.microsoft.com/office/drawing/2017/decorative" val="1"/>
              </a:ext>
            </a:extLst>
          </p:cNvPr>
          <p:cNvGrpSpPr/>
          <p:nvPr/>
        </p:nvGrpSpPr>
        <p:grpSpPr>
          <a:xfrm>
            <a:off x="3078603" y="1689931"/>
            <a:ext cx="1269741" cy="1300548"/>
            <a:chOff x="3078603" y="1954934"/>
            <a:chExt cx="1269741" cy="1300548"/>
          </a:xfrm>
        </p:grpSpPr>
        <p:sp>
          <p:nvSpPr>
            <p:cNvPr id="63" name="Oval 62">
              <a:extLst>
                <a:ext uri="{FF2B5EF4-FFF2-40B4-BE49-F238E27FC236}">
                  <a16:creationId xmlns:a16="http://schemas.microsoft.com/office/drawing/2014/main" id="{88E433F3-121D-4487-9E03-96AE58534DC8}"/>
                </a:ext>
              </a:extLst>
            </p:cNvPr>
            <p:cNvSpPr/>
            <p:nvPr/>
          </p:nvSpPr>
          <p:spPr bwMode="auto">
            <a:xfrm>
              <a:off x="3078603" y="1954934"/>
              <a:ext cx="1269741" cy="1269741"/>
            </a:xfrm>
            <a:prstGeom prst="ellipse">
              <a:avLst/>
            </a:prstGeom>
            <a:solidFill>
              <a:schemeClr val="accent4">
                <a:lumMod val="60000"/>
                <a:lumOff val="40000"/>
              </a:schemeClr>
            </a:solidFill>
            <a:ln w="76200">
              <a:solidFill>
                <a:srgbClr val="FEC73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 name="Picture 4">
              <a:extLst>
                <a:ext uri="{FF2B5EF4-FFF2-40B4-BE49-F238E27FC236}">
                  <a16:creationId xmlns:a16="http://schemas.microsoft.com/office/drawing/2014/main" id="{82F1D9B6-63ED-B511-AB88-D6CB98DE275B}"/>
                </a:ext>
              </a:extLst>
            </p:cNvPr>
            <p:cNvPicPr>
              <a:picLocks noChangeAspect="1"/>
            </p:cNvPicPr>
            <p:nvPr/>
          </p:nvPicPr>
          <p:blipFill>
            <a:blip r:embed="rId5"/>
            <a:stretch>
              <a:fillRect/>
            </a:stretch>
          </p:blipFill>
          <p:spPr>
            <a:xfrm>
              <a:off x="3256233" y="2115431"/>
              <a:ext cx="914479" cy="1140051"/>
            </a:xfrm>
            <a:prstGeom prst="rect">
              <a:avLst/>
            </a:prstGeom>
          </p:spPr>
        </p:pic>
      </p:grpSp>
      <p:sp>
        <p:nvSpPr>
          <p:cNvPr id="15" name="Content Placeholder 14">
            <a:extLst>
              <a:ext uri="{FF2B5EF4-FFF2-40B4-BE49-F238E27FC236}">
                <a16:creationId xmlns:a16="http://schemas.microsoft.com/office/drawing/2014/main" id="{7A41DFE6-A04B-B572-F6A2-DCCE0413D3D6}"/>
              </a:ext>
            </a:extLst>
          </p:cNvPr>
          <p:cNvSpPr>
            <a:spLocks noGrp="1"/>
          </p:cNvSpPr>
          <p:nvPr>
            <p:ph sz="quarter" idx="16"/>
          </p:nvPr>
        </p:nvSpPr>
        <p:spPr>
          <a:xfrm>
            <a:off x="4959127" y="2302013"/>
            <a:ext cx="2084832" cy="3555645"/>
          </a:xfrm>
          <a:prstGeom prst="round2SameRect">
            <a:avLst>
              <a:gd name="adj1" fmla="val 0"/>
              <a:gd name="adj2" fmla="val 16159"/>
            </a:avLst>
          </a:prstGeom>
          <a:ln w="76200">
            <a:solidFill>
              <a:schemeClr val="accent5">
                <a:lumMod val="75000"/>
              </a:schemeClr>
            </a:solidFill>
          </a:ln>
        </p:spPr>
        <p:txBody>
          <a:bodyPr tIns="1005840" anchor="t" anchorCtr="1">
            <a:noAutofit/>
          </a:bodyPr>
          <a:lstStyle/>
          <a:p>
            <a:pPr marL="0" indent="0" algn="ctr">
              <a:buNone/>
              <a:defRPr sz="1500">
                <a:latin typeface="Arial"/>
                <a:cs typeface="Arial"/>
              </a:defRPr>
            </a:pPr>
            <a:r>
              <a:rPr lang="es-US" sz="1400" noProof="0"/>
              <a:t>No se le puede </a:t>
            </a:r>
            <a:r>
              <a:rPr lang="es-US" sz="1400" b="1" noProof="0"/>
              <a:t>cobrar</a:t>
            </a:r>
            <a:r>
              <a:rPr lang="es-US" sz="1400" noProof="0"/>
              <a:t> más que Medicare Original por ciertos servicios, como quimioterapia, diálisis y atención en un centro con enfermería especializada (SNF)</a:t>
            </a:r>
          </a:p>
        </p:txBody>
      </p:sp>
      <p:grpSp>
        <p:nvGrpSpPr>
          <p:cNvPr id="27" name="Group 26">
            <a:extLst>
              <a:ext uri="{FF2B5EF4-FFF2-40B4-BE49-F238E27FC236}">
                <a16:creationId xmlns:a16="http://schemas.microsoft.com/office/drawing/2014/main" id="{5E923F2E-9FF3-5C9B-C4FF-7A4526466390}"/>
              </a:ext>
              <a:ext uri="{C183D7F6-B498-43B3-948B-1728B52AA6E4}">
                <adec:decorative xmlns:adec="http://schemas.microsoft.com/office/drawing/2017/decorative" val="1"/>
              </a:ext>
            </a:extLst>
          </p:cNvPr>
          <p:cNvGrpSpPr/>
          <p:nvPr/>
        </p:nvGrpSpPr>
        <p:grpSpPr>
          <a:xfrm>
            <a:off x="5383294" y="1677500"/>
            <a:ext cx="1269741" cy="1269741"/>
            <a:chOff x="5383294" y="1942503"/>
            <a:chExt cx="1269741" cy="1269741"/>
          </a:xfrm>
          <a:solidFill>
            <a:schemeClr val="accent5">
              <a:lumMod val="60000"/>
              <a:lumOff val="40000"/>
            </a:schemeClr>
          </a:solidFill>
        </p:grpSpPr>
        <p:sp>
          <p:nvSpPr>
            <p:cNvPr id="69" name="Oval 68">
              <a:extLst>
                <a:ext uri="{FF2B5EF4-FFF2-40B4-BE49-F238E27FC236}">
                  <a16:creationId xmlns:a16="http://schemas.microsoft.com/office/drawing/2014/main" id="{66557D7C-D1A8-48E1-BE11-330346A0B9A1}"/>
                </a:ext>
              </a:extLst>
            </p:cNvPr>
            <p:cNvSpPr/>
            <p:nvPr/>
          </p:nvSpPr>
          <p:spPr bwMode="auto">
            <a:xfrm>
              <a:off x="5383294" y="1942503"/>
              <a:ext cx="1269741" cy="1269741"/>
            </a:xfrm>
            <a:prstGeom prst="ellipse">
              <a:avLst/>
            </a:prstGeom>
            <a:grpFill/>
            <a:ln w="76200">
              <a:solidFill>
                <a:schemeClr val="accent5">
                  <a:lumMod val="75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94" name="Graphic 93" descr="Transfer with solid fill">
              <a:extLst>
                <a:ext uri="{FF2B5EF4-FFF2-40B4-BE49-F238E27FC236}">
                  <a16:creationId xmlns:a16="http://schemas.microsoft.com/office/drawing/2014/main" id="{EC5494D4-31C9-4FD5-9BFD-9977C4CD29F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1275" y="2216340"/>
              <a:ext cx="793236" cy="793236"/>
            </a:xfrm>
            <a:prstGeom prst="rect">
              <a:avLst/>
            </a:prstGeom>
          </p:spPr>
        </p:pic>
      </p:grpSp>
      <p:sp>
        <p:nvSpPr>
          <p:cNvPr id="16" name="Content Placeholder 15">
            <a:extLst>
              <a:ext uri="{FF2B5EF4-FFF2-40B4-BE49-F238E27FC236}">
                <a16:creationId xmlns:a16="http://schemas.microsoft.com/office/drawing/2014/main" id="{B67F692A-B841-4383-708C-AB9D760AB416}"/>
              </a:ext>
            </a:extLst>
          </p:cNvPr>
          <p:cNvSpPr>
            <a:spLocks noGrp="1"/>
          </p:cNvSpPr>
          <p:nvPr>
            <p:ph sz="quarter" idx="17"/>
          </p:nvPr>
        </p:nvSpPr>
        <p:spPr>
          <a:xfrm>
            <a:off x="7282304" y="2302014"/>
            <a:ext cx="2084832" cy="3555646"/>
          </a:xfrm>
          <a:prstGeom prst="round2SameRect">
            <a:avLst>
              <a:gd name="adj1" fmla="val 0"/>
              <a:gd name="adj2" fmla="val 16928"/>
            </a:avLst>
          </a:prstGeom>
          <a:ln w="76200">
            <a:solidFill>
              <a:schemeClr val="accent5">
                <a:lumMod val="60000"/>
                <a:lumOff val="40000"/>
              </a:schemeClr>
            </a:solidFill>
          </a:ln>
        </p:spPr>
        <p:txBody>
          <a:bodyPr tIns="1005840" anchor="t" anchorCtr="1">
            <a:noAutofit/>
          </a:bodyPr>
          <a:lstStyle/>
          <a:p>
            <a:pPr marL="0" indent="0" algn="ctr">
              <a:buNone/>
              <a:defRPr sz="1500">
                <a:latin typeface="Arial"/>
                <a:cs typeface="Arial"/>
              </a:defRPr>
            </a:pPr>
            <a:r>
              <a:rPr lang="es-US" sz="1400" noProof="0"/>
              <a:t>Puede elegir un </a:t>
            </a:r>
            <a:br>
              <a:rPr lang="es-US" sz="1400" noProof="0"/>
            </a:br>
            <a:r>
              <a:rPr lang="es-US" sz="1400" noProof="0"/>
              <a:t>plan que incluya </a:t>
            </a:r>
            <a:r>
              <a:rPr lang="es-US" sz="1400" b="1" noProof="0"/>
              <a:t>cobertura de medicamentos</a:t>
            </a:r>
            <a:r>
              <a:rPr lang="es-US" sz="1400" noProof="0"/>
              <a:t> y/o </a:t>
            </a:r>
            <a:r>
              <a:rPr lang="es-US" sz="1400" b="1" noProof="0"/>
              <a:t>beneficios adicionales </a:t>
            </a:r>
            <a:r>
              <a:rPr lang="es-US" sz="1400" noProof="0"/>
              <a:t>como beneficios oftalmológicos, odontológico o de acondicionamiento físico y bienestar</a:t>
            </a:r>
          </a:p>
        </p:txBody>
      </p:sp>
      <p:grpSp>
        <p:nvGrpSpPr>
          <p:cNvPr id="21" name="Group 20">
            <a:extLst>
              <a:ext uri="{FF2B5EF4-FFF2-40B4-BE49-F238E27FC236}">
                <a16:creationId xmlns:a16="http://schemas.microsoft.com/office/drawing/2014/main" id="{D231FCC4-9654-BC9A-C732-38565C16E9B4}"/>
              </a:ext>
              <a:ext uri="{C183D7F6-B498-43B3-948B-1728B52AA6E4}">
                <adec:decorative xmlns:adec="http://schemas.microsoft.com/office/drawing/2017/decorative" val="1"/>
              </a:ext>
            </a:extLst>
          </p:cNvPr>
          <p:cNvGrpSpPr/>
          <p:nvPr/>
        </p:nvGrpSpPr>
        <p:grpSpPr>
          <a:xfrm>
            <a:off x="7665901" y="1679150"/>
            <a:ext cx="1269741" cy="1269741"/>
            <a:chOff x="7741207" y="1987185"/>
            <a:chExt cx="1269741" cy="1269741"/>
          </a:xfrm>
        </p:grpSpPr>
        <p:sp>
          <p:nvSpPr>
            <p:cNvPr id="75" name="Oval 74">
              <a:extLst>
                <a:ext uri="{FF2B5EF4-FFF2-40B4-BE49-F238E27FC236}">
                  <a16:creationId xmlns:a16="http://schemas.microsoft.com/office/drawing/2014/main" id="{F8806695-E91D-47E1-A397-2C22C6D9069C}"/>
                </a:ext>
              </a:extLst>
            </p:cNvPr>
            <p:cNvSpPr/>
            <p:nvPr/>
          </p:nvSpPr>
          <p:spPr bwMode="auto">
            <a:xfrm>
              <a:off x="7741207" y="1987185"/>
              <a:ext cx="1269741" cy="1269741"/>
            </a:xfrm>
            <a:prstGeom prst="ellipse">
              <a:avLst/>
            </a:prstGeom>
            <a:solidFill>
              <a:schemeClr val="accent5">
                <a:lumMod val="40000"/>
                <a:lumOff val="60000"/>
              </a:schemeClr>
            </a:solidFill>
            <a:ln w="76200">
              <a:solidFill>
                <a:schemeClr val="accent5">
                  <a:lumMod val="60000"/>
                  <a:lumOff val="4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98" name="Graphic 97" descr="Medicine with solid fill">
              <a:extLst>
                <a:ext uri="{FF2B5EF4-FFF2-40B4-BE49-F238E27FC236}">
                  <a16:creationId xmlns:a16="http://schemas.microsoft.com/office/drawing/2014/main" id="{F5334F05-2174-49D0-AAA3-C7B34716DC8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971645" y="2163204"/>
              <a:ext cx="914400" cy="914400"/>
            </a:xfrm>
            <a:prstGeom prst="rect">
              <a:avLst/>
            </a:prstGeom>
          </p:spPr>
        </p:pic>
      </p:grpSp>
      <p:sp>
        <p:nvSpPr>
          <p:cNvPr id="17" name="Content Placeholder 16">
            <a:extLst>
              <a:ext uri="{FF2B5EF4-FFF2-40B4-BE49-F238E27FC236}">
                <a16:creationId xmlns:a16="http://schemas.microsoft.com/office/drawing/2014/main" id="{EB74FD42-292E-F959-D004-6E0B450422E2}"/>
              </a:ext>
            </a:extLst>
          </p:cNvPr>
          <p:cNvSpPr>
            <a:spLocks noGrp="1"/>
          </p:cNvSpPr>
          <p:nvPr>
            <p:ph sz="quarter" idx="18"/>
          </p:nvPr>
        </p:nvSpPr>
        <p:spPr>
          <a:xfrm>
            <a:off x="9605481" y="2289246"/>
            <a:ext cx="2084832" cy="3568411"/>
          </a:xfrm>
          <a:prstGeom prst="round2SameRect">
            <a:avLst>
              <a:gd name="adj1" fmla="val 0"/>
              <a:gd name="adj2" fmla="val 16928"/>
            </a:avLst>
          </a:prstGeom>
          <a:ln w="76200">
            <a:solidFill>
              <a:schemeClr val="accent1">
                <a:lumMod val="60000"/>
                <a:lumOff val="40000"/>
              </a:schemeClr>
            </a:solidFill>
          </a:ln>
        </p:spPr>
        <p:txBody>
          <a:bodyPr tIns="1005840" anchor="t" anchorCtr="1">
            <a:normAutofit/>
          </a:bodyPr>
          <a:lstStyle/>
          <a:p>
            <a:pPr marL="0" indent="0" algn="ctr">
              <a:buNone/>
              <a:defRPr sz="1500">
                <a:latin typeface="Arial"/>
                <a:cs typeface="Arial"/>
              </a:defRPr>
            </a:pPr>
            <a:r>
              <a:rPr lang="es-US" noProof="0"/>
              <a:t>Tiene un límite anual en </a:t>
            </a:r>
            <a:r>
              <a:rPr lang="es-US" b="1" noProof="0"/>
              <a:t>los costos de bolsillo</a:t>
            </a:r>
            <a:endParaRPr lang="es-US" sz="1500" noProof="0"/>
          </a:p>
        </p:txBody>
      </p:sp>
      <p:grpSp>
        <p:nvGrpSpPr>
          <p:cNvPr id="20" name="Group 19">
            <a:extLst>
              <a:ext uri="{FF2B5EF4-FFF2-40B4-BE49-F238E27FC236}">
                <a16:creationId xmlns:a16="http://schemas.microsoft.com/office/drawing/2014/main" id="{87FA7B70-134F-F001-A538-A87A58E87E8B}"/>
              </a:ext>
              <a:ext uri="{C183D7F6-B498-43B3-948B-1728B52AA6E4}">
                <adec:decorative xmlns:adec="http://schemas.microsoft.com/office/drawing/2017/decorative" val="1"/>
              </a:ext>
            </a:extLst>
          </p:cNvPr>
          <p:cNvGrpSpPr/>
          <p:nvPr/>
        </p:nvGrpSpPr>
        <p:grpSpPr>
          <a:xfrm>
            <a:off x="10013624" y="1642989"/>
            <a:ext cx="1269741" cy="1269741"/>
            <a:chOff x="10013624" y="1985535"/>
            <a:chExt cx="1269741" cy="1269741"/>
          </a:xfrm>
        </p:grpSpPr>
        <p:sp>
          <p:nvSpPr>
            <p:cNvPr id="81" name="Oval 80">
              <a:extLst>
                <a:ext uri="{FF2B5EF4-FFF2-40B4-BE49-F238E27FC236}">
                  <a16:creationId xmlns:a16="http://schemas.microsoft.com/office/drawing/2014/main" id="{C35066E3-8D9F-48F2-A904-D31C1492813A}"/>
                </a:ext>
              </a:extLst>
            </p:cNvPr>
            <p:cNvSpPr/>
            <p:nvPr/>
          </p:nvSpPr>
          <p:spPr bwMode="auto">
            <a:xfrm>
              <a:off x="10013624" y="1985535"/>
              <a:ext cx="1269741" cy="1269741"/>
            </a:xfrm>
            <a:prstGeom prst="ellipse">
              <a:avLst/>
            </a:prstGeom>
            <a:solidFill>
              <a:schemeClr val="accent1">
                <a:lumMod val="40000"/>
                <a:lumOff val="60000"/>
              </a:schemeClr>
            </a:solidFill>
            <a:ln w="76200">
              <a:solidFill>
                <a:schemeClr val="accent1">
                  <a:lumMod val="60000"/>
                  <a:lumOff val="4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6" name="Graphic 5" descr="Money">
              <a:extLst>
                <a:ext uri="{FF2B5EF4-FFF2-40B4-BE49-F238E27FC236}">
                  <a16:creationId xmlns:a16="http://schemas.microsoft.com/office/drawing/2014/main" id="{5039FFFA-0491-4386-B3EA-9EC12974491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191294" y="2116692"/>
              <a:ext cx="914400" cy="914400"/>
            </a:xfrm>
            <a:prstGeom prst="rect">
              <a:avLst/>
            </a:prstGeom>
          </p:spPr>
        </p:pic>
      </p:grpSp>
      <p:sp>
        <p:nvSpPr>
          <p:cNvPr id="11" name="Slide Number Placeholder 10">
            <a:extLst>
              <a:ext uri="{FF2B5EF4-FFF2-40B4-BE49-F238E27FC236}">
                <a16:creationId xmlns:a16="http://schemas.microsoft.com/office/drawing/2014/main" id="{77F531D6-122F-4531-A766-5BCECF10E7CE}"/>
              </a:ext>
            </a:extLst>
          </p:cNvPr>
          <p:cNvSpPr>
            <a:spLocks noGrp="1"/>
          </p:cNvSpPr>
          <p:nvPr>
            <p:ph type="sldNum" sz="quarter" idx="12"/>
          </p:nvPr>
        </p:nvSpPr>
        <p:spPr/>
        <p:txBody>
          <a:bodyPr/>
          <a:lstStyle/>
          <a:p>
            <a:fld id="{0B2D781D-8844-5940-92D1-06EF0A7F581E}" type="slidenum">
              <a:rPr lang="es-US" noProof="0" smtClean="0"/>
              <a:t>62</a:t>
            </a:fld>
            <a:endParaRPr lang="es-US" noProof="0"/>
          </a:p>
        </p:txBody>
      </p:sp>
    </p:spTree>
    <p:custDataLst>
      <p:tags r:id="rId1"/>
    </p:custDataLst>
    <p:extLst>
      <p:ext uri="{BB962C8B-B14F-4D97-AF65-F5344CB8AC3E}">
        <p14:creationId xmlns:p14="http://schemas.microsoft.com/office/powerpoint/2010/main" val="24158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animBg="1"/>
      <p:bldP spid="14" grpId="0" uiExpand="1" animBg="1"/>
      <p:bldP spid="15" grpId="0" uiExpand="1" animBg="1"/>
      <p:bldP spid="16" grpId="0" uiExpand="1" animBg="1"/>
      <p:bldP spid="17" grpId="0" uiExpan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Cómo funcionan los planes Medicare </a:t>
            </a:r>
            <a:r>
              <a:rPr lang="es-US" noProof="0" err="1"/>
              <a:t>Advantage</a:t>
            </a:r>
            <a:r>
              <a:rPr lang="es-US" noProof="0"/>
              <a:t> (continuación)</a:t>
            </a:r>
          </a:p>
        </p:txBody>
      </p:sp>
      <p:sp>
        <p:nvSpPr>
          <p:cNvPr id="12" name="Content Placeholder 11">
            <a:extLst>
              <a:ext uri="{FF2B5EF4-FFF2-40B4-BE49-F238E27FC236}">
                <a16:creationId xmlns:a16="http://schemas.microsoft.com/office/drawing/2014/main" id="{BABBDE4F-66D2-2137-538F-7AD14561566E}"/>
              </a:ext>
            </a:extLst>
          </p:cNvPr>
          <p:cNvSpPr>
            <a:spLocks noGrp="1"/>
          </p:cNvSpPr>
          <p:nvPr>
            <p:ph sz="quarter" idx="13"/>
          </p:nvPr>
        </p:nvSpPr>
        <p:spPr>
          <a:xfrm>
            <a:off x="2541673" y="1104084"/>
            <a:ext cx="6670104" cy="529798"/>
          </a:xfrm>
        </p:spPr>
        <p:txBody>
          <a:bodyPr/>
          <a:lstStyle/>
          <a:p>
            <a:pPr marL="0" lvl="0" indent="0" algn="ctr">
              <a:spcAft>
                <a:spcPts val="0"/>
              </a:spcAft>
              <a:buClrTx/>
              <a:buNone/>
              <a:defRPr sz="2400"/>
            </a:pPr>
            <a:r>
              <a:rPr lang="es-US" b="1" noProof="0"/>
              <a:t>En un plan Medicare </a:t>
            </a:r>
            <a:r>
              <a:rPr lang="es-US" b="1" noProof="0" err="1"/>
              <a:t>Advantage</a:t>
            </a:r>
            <a:r>
              <a:rPr lang="es-US" noProof="0"/>
              <a:t>:</a:t>
            </a:r>
          </a:p>
        </p:txBody>
      </p:sp>
      <p:sp>
        <p:nvSpPr>
          <p:cNvPr id="19" name="Content Placeholder 18">
            <a:extLst>
              <a:ext uri="{FF2B5EF4-FFF2-40B4-BE49-F238E27FC236}">
                <a16:creationId xmlns:a16="http://schemas.microsoft.com/office/drawing/2014/main" id="{0B0A48B8-7D9E-EC44-D5CD-D29A01DE0787}"/>
              </a:ext>
            </a:extLst>
          </p:cNvPr>
          <p:cNvSpPr>
            <a:spLocks noGrp="1"/>
          </p:cNvSpPr>
          <p:nvPr>
            <p:ph sz="quarter" idx="14"/>
          </p:nvPr>
        </p:nvSpPr>
        <p:spPr>
          <a:xfrm>
            <a:off x="447151" y="2528239"/>
            <a:ext cx="2084832" cy="3271541"/>
          </a:xfrm>
          <a:prstGeom prst="round2SameRect">
            <a:avLst>
              <a:gd name="adj1" fmla="val 0"/>
              <a:gd name="adj2" fmla="val 21930"/>
            </a:avLst>
          </a:prstGeom>
          <a:ln w="76200">
            <a:solidFill>
              <a:srgbClr val="8FAADC"/>
            </a:solidFill>
          </a:ln>
        </p:spPr>
        <p:txBody>
          <a:bodyPr tIns="822960">
            <a:normAutofit/>
          </a:bodyPr>
          <a:lstStyle/>
          <a:p>
            <a:pPr marL="0" lvl="0" indent="0" algn="ctr" defTabSz="685800">
              <a:spcAft>
                <a:spcPts val="0"/>
              </a:spcAft>
              <a:buClrTx/>
              <a:buNone/>
              <a:defRPr sz="1600">
                <a:latin typeface="Arial"/>
                <a:cs typeface="Arial"/>
              </a:defRPr>
            </a:pPr>
            <a:r>
              <a:rPr lang="es-US" noProof="0"/>
              <a:t>Cada plan tiene </a:t>
            </a:r>
            <a:br>
              <a:rPr lang="es-US" sz="1600" noProof="0">
                <a:latin typeface="Arial"/>
                <a:cs typeface="Arial"/>
              </a:rPr>
            </a:br>
            <a:r>
              <a:rPr lang="es-US" noProof="0"/>
              <a:t>un </a:t>
            </a:r>
            <a:r>
              <a:rPr lang="es-US" b="1" noProof="0"/>
              <a:t>área de servicio </a:t>
            </a:r>
            <a:br>
              <a:rPr lang="es-US" sz="1600" b="1" noProof="0">
                <a:latin typeface="Arial"/>
                <a:cs typeface="Arial"/>
              </a:rPr>
            </a:br>
            <a:r>
              <a:rPr lang="es-US" noProof="0"/>
              <a:t>en la que </a:t>
            </a:r>
            <a:r>
              <a:rPr lang="es-US" spc="-20" noProof="0"/>
              <a:t>sus afiliados deben residir</a:t>
            </a:r>
          </a:p>
        </p:txBody>
      </p:sp>
      <p:grpSp>
        <p:nvGrpSpPr>
          <p:cNvPr id="42" name="Group 41">
            <a:extLst>
              <a:ext uri="{FF2B5EF4-FFF2-40B4-BE49-F238E27FC236}">
                <a16:creationId xmlns:a16="http://schemas.microsoft.com/office/drawing/2014/main" id="{1C2763FB-48EA-48DB-58D5-F1D0B6DD812C}"/>
              </a:ext>
              <a:ext uri="{C183D7F6-B498-43B3-948B-1728B52AA6E4}">
                <adec:decorative xmlns:adec="http://schemas.microsoft.com/office/drawing/2017/decorative" val="1"/>
              </a:ext>
            </a:extLst>
          </p:cNvPr>
          <p:cNvGrpSpPr/>
          <p:nvPr/>
        </p:nvGrpSpPr>
        <p:grpSpPr>
          <a:xfrm>
            <a:off x="854696" y="1893368"/>
            <a:ext cx="1269741" cy="1269741"/>
            <a:chOff x="854696" y="1893368"/>
            <a:chExt cx="1269741" cy="1269741"/>
          </a:xfrm>
        </p:grpSpPr>
        <p:sp>
          <p:nvSpPr>
            <p:cNvPr id="47" name="Oval 46">
              <a:extLst>
                <a:ext uri="{FF2B5EF4-FFF2-40B4-BE49-F238E27FC236}">
                  <a16:creationId xmlns:a16="http://schemas.microsoft.com/office/drawing/2014/main" id="{835B6E22-C41A-4C6D-990B-9CFB43A17B74}"/>
                </a:ext>
                <a:ext uri="{C183D7F6-B498-43B3-948B-1728B52AA6E4}">
                  <adec:decorative xmlns:adec="http://schemas.microsoft.com/office/drawing/2017/decorative" val="1"/>
                </a:ext>
              </a:extLst>
            </p:cNvPr>
            <p:cNvSpPr/>
            <p:nvPr/>
          </p:nvSpPr>
          <p:spPr bwMode="auto">
            <a:xfrm>
              <a:off x="854696" y="1893368"/>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1" name="Picture 40">
              <a:extLst>
                <a:ext uri="{FF2B5EF4-FFF2-40B4-BE49-F238E27FC236}">
                  <a16:creationId xmlns:a16="http://schemas.microsoft.com/office/drawing/2014/main" id="{F5DD38A8-81AF-9FD5-38F8-9F7A0D2E4017}"/>
                </a:ext>
              </a:extLst>
            </p:cNvPr>
            <p:cNvPicPr>
              <a:picLocks noChangeAspect="1"/>
            </p:cNvPicPr>
            <p:nvPr/>
          </p:nvPicPr>
          <p:blipFill>
            <a:blip r:embed="rId4"/>
            <a:stretch>
              <a:fillRect/>
            </a:stretch>
          </p:blipFill>
          <p:spPr>
            <a:xfrm>
              <a:off x="1100406" y="2032470"/>
              <a:ext cx="780356" cy="780356"/>
            </a:xfrm>
            <a:prstGeom prst="rect">
              <a:avLst/>
            </a:prstGeom>
          </p:spPr>
        </p:pic>
      </p:grpSp>
      <p:sp>
        <p:nvSpPr>
          <p:cNvPr id="20" name="Content Placeholder 19">
            <a:extLst>
              <a:ext uri="{FF2B5EF4-FFF2-40B4-BE49-F238E27FC236}">
                <a16:creationId xmlns:a16="http://schemas.microsoft.com/office/drawing/2014/main" id="{E734E90F-9737-FE61-13B9-A15E65D63977}"/>
              </a:ext>
            </a:extLst>
          </p:cNvPr>
          <p:cNvSpPr>
            <a:spLocks noGrp="1"/>
          </p:cNvSpPr>
          <p:nvPr>
            <p:ph sz="quarter" idx="15"/>
          </p:nvPr>
        </p:nvSpPr>
        <p:spPr>
          <a:xfrm>
            <a:off x="2742726" y="2546937"/>
            <a:ext cx="2084832" cy="3271542"/>
          </a:xfrm>
          <a:prstGeom prst="round2SameRect">
            <a:avLst>
              <a:gd name="adj1" fmla="val 0"/>
              <a:gd name="adj2" fmla="val 18275"/>
            </a:avLst>
          </a:prstGeom>
          <a:ln w="76200">
            <a:solidFill>
              <a:srgbClr val="FEBF22"/>
            </a:solidFill>
          </a:ln>
        </p:spPr>
        <p:txBody>
          <a:bodyPr lIns="0" tIns="731520" rIns="0">
            <a:noAutofit/>
          </a:bodyPr>
          <a:lstStyle/>
          <a:p>
            <a:pPr marL="0" lvl="0" indent="0" algn="ctr" defTabSz="685800">
              <a:spcAft>
                <a:spcPts val="0"/>
              </a:spcAft>
              <a:buClrTx/>
              <a:buNone/>
              <a:defRPr sz="1600">
                <a:latin typeface="Arial"/>
                <a:cs typeface="Arial"/>
              </a:defRPr>
            </a:pPr>
            <a:r>
              <a:rPr lang="es-US" sz="1400" noProof="0"/>
              <a:t>Usted (o un proveedor que actúe en su representación) puede solicitar saber de antemano si un elemento o servicio estará cubierto por el plan (lo que se denomina una </a:t>
            </a:r>
            <a:r>
              <a:rPr lang="es-US" sz="1400" b="1" noProof="0"/>
              <a:t>determinación de la organización</a:t>
            </a:r>
            <a:r>
              <a:rPr lang="es-US" sz="1400" noProof="0"/>
              <a:t>)</a:t>
            </a:r>
          </a:p>
        </p:txBody>
      </p:sp>
      <p:grpSp>
        <p:nvGrpSpPr>
          <p:cNvPr id="31" name="Group 30">
            <a:extLst>
              <a:ext uri="{FF2B5EF4-FFF2-40B4-BE49-F238E27FC236}">
                <a16:creationId xmlns:a16="http://schemas.microsoft.com/office/drawing/2014/main" id="{4331049F-8705-1480-D4C1-BACD82640CAD}"/>
              </a:ext>
              <a:ext uri="{C183D7F6-B498-43B3-948B-1728B52AA6E4}">
                <adec:decorative xmlns:adec="http://schemas.microsoft.com/office/drawing/2017/decorative" val="1"/>
              </a:ext>
            </a:extLst>
          </p:cNvPr>
          <p:cNvGrpSpPr/>
          <p:nvPr/>
        </p:nvGrpSpPr>
        <p:grpSpPr>
          <a:xfrm>
            <a:off x="3150271" y="1893368"/>
            <a:ext cx="1269741" cy="1269741"/>
            <a:chOff x="3110877" y="1974118"/>
            <a:chExt cx="1269741" cy="1269741"/>
          </a:xfrm>
        </p:grpSpPr>
        <p:sp>
          <p:nvSpPr>
            <p:cNvPr id="26" name="Oval 25">
              <a:extLst>
                <a:ext uri="{FF2B5EF4-FFF2-40B4-BE49-F238E27FC236}">
                  <a16:creationId xmlns:a16="http://schemas.microsoft.com/office/drawing/2014/main" id="{2BA2A2F6-616C-4D6C-A96E-6A902BA646D1}"/>
                </a:ext>
                <a:ext uri="{C183D7F6-B498-43B3-948B-1728B52AA6E4}">
                  <adec:decorative xmlns:adec="http://schemas.microsoft.com/office/drawing/2017/decorative" val="1"/>
                </a:ext>
              </a:extLst>
            </p:cNvPr>
            <p:cNvSpPr/>
            <p:nvPr/>
          </p:nvSpPr>
          <p:spPr bwMode="auto">
            <a:xfrm>
              <a:off x="3110877" y="1974118"/>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6" name="Graphic 5">
              <a:extLst>
                <a:ext uri="{FF2B5EF4-FFF2-40B4-BE49-F238E27FC236}">
                  <a16:creationId xmlns:a16="http://schemas.microsoft.com/office/drawing/2014/main" id="{40E07473-36F6-43BC-8C35-F40D0E338FA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88547" y="2160872"/>
              <a:ext cx="914400" cy="914400"/>
            </a:xfrm>
            <a:prstGeom prst="rect">
              <a:avLst/>
            </a:prstGeom>
          </p:spPr>
        </p:pic>
      </p:grpSp>
      <p:sp>
        <p:nvSpPr>
          <p:cNvPr id="23" name="Content Placeholder 22">
            <a:extLst>
              <a:ext uri="{FF2B5EF4-FFF2-40B4-BE49-F238E27FC236}">
                <a16:creationId xmlns:a16="http://schemas.microsoft.com/office/drawing/2014/main" id="{F36FC97D-26D6-5866-30AF-7E502AD9E6E6}"/>
              </a:ext>
            </a:extLst>
          </p:cNvPr>
          <p:cNvSpPr>
            <a:spLocks noGrp="1"/>
          </p:cNvSpPr>
          <p:nvPr>
            <p:ph sz="quarter" idx="16"/>
          </p:nvPr>
        </p:nvSpPr>
        <p:spPr>
          <a:xfrm>
            <a:off x="5026007" y="2550131"/>
            <a:ext cx="2084832" cy="3268347"/>
          </a:xfrm>
          <a:prstGeom prst="round2SameRect">
            <a:avLst>
              <a:gd name="adj1" fmla="val 0"/>
              <a:gd name="adj2" fmla="val 17544"/>
            </a:avLst>
          </a:prstGeom>
          <a:ln w="76200">
            <a:solidFill>
              <a:srgbClr val="00529B"/>
            </a:solidFill>
          </a:ln>
        </p:spPr>
        <p:txBody>
          <a:bodyPr lIns="0" tIns="822960" rIns="0">
            <a:noAutofit/>
          </a:bodyPr>
          <a:lstStyle/>
          <a:p>
            <a:pPr marL="0" lvl="0" indent="0" algn="ctr" defTabSz="685800">
              <a:spcAft>
                <a:spcPts val="0"/>
              </a:spcAft>
              <a:buClrTx/>
              <a:buNone/>
              <a:defRPr sz="1600">
                <a:latin typeface="Arial"/>
                <a:cs typeface="Arial"/>
              </a:defRPr>
            </a:pPr>
            <a:r>
              <a:rPr lang="es-US" noProof="0"/>
              <a:t>Medicare paga un monto fijo por su cobertura cada mes a las </a:t>
            </a:r>
            <a:r>
              <a:rPr lang="es-US" b="1" noProof="0"/>
              <a:t>empresas</a:t>
            </a:r>
            <a:r>
              <a:rPr lang="es-US" noProof="0"/>
              <a:t> que ofrecen planes Medicare </a:t>
            </a:r>
            <a:r>
              <a:rPr lang="es-US" noProof="0" err="1"/>
              <a:t>Advantage</a:t>
            </a:r>
            <a:endParaRPr lang="es-US" noProof="0"/>
          </a:p>
        </p:txBody>
      </p:sp>
      <p:grpSp>
        <p:nvGrpSpPr>
          <p:cNvPr id="35" name="Group 34">
            <a:extLst>
              <a:ext uri="{FF2B5EF4-FFF2-40B4-BE49-F238E27FC236}">
                <a16:creationId xmlns:a16="http://schemas.microsoft.com/office/drawing/2014/main" id="{F67A450A-77A9-4C31-7CA2-405C970CAC89}"/>
              </a:ext>
              <a:ext uri="{C183D7F6-B498-43B3-948B-1728B52AA6E4}">
                <adec:decorative xmlns:adec="http://schemas.microsoft.com/office/drawing/2017/decorative" val="1"/>
              </a:ext>
            </a:extLst>
          </p:cNvPr>
          <p:cNvGrpSpPr/>
          <p:nvPr/>
        </p:nvGrpSpPr>
        <p:grpSpPr>
          <a:xfrm>
            <a:off x="5468790" y="1902451"/>
            <a:ext cx="1269741" cy="1269741"/>
            <a:chOff x="5477879" y="1988203"/>
            <a:chExt cx="1269741" cy="1269741"/>
          </a:xfrm>
        </p:grpSpPr>
        <p:sp>
          <p:nvSpPr>
            <p:cNvPr id="32" name="Oval 31">
              <a:extLst>
                <a:ext uri="{FF2B5EF4-FFF2-40B4-BE49-F238E27FC236}">
                  <a16:creationId xmlns:a16="http://schemas.microsoft.com/office/drawing/2014/main" id="{25DFC007-55DD-4D70-BA1F-1C9E3EB8203D}"/>
                </a:ext>
                <a:ext uri="{C183D7F6-B498-43B3-948B-1728B52AA6E4}">
                  <adec:decorative xmlns:adec="http://schemas.microsoft.com/office/drawing/2017/decorative" val="1"/>
                </a:ext>
              </a:extLst>
            </p:cNvPr>
            <p:cNvSpPr/>
            <p:nvPr/>
          </p:nvSpPr>
          <p:spPr bwMode="auto">
            <a:xfrm>
              <a:off x="5477879" y="1988203"/>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7" name="Graphic 56">
              <a:extLst>
                <a:ext uri="{FF2B5EF4-FFF2-40B4-BE49-F238E27FC236}">
                  <a16:creationId xmlns:a16="http://schemas.microsoft.com/office/drawing/2014/main" id="{0F91CD14-0C74-407A-8B43-953FA905756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31539" y="2118222"/>
              <a:ext cx="966482" cy="966482"/>
            </a:xfrm>
            <a:prstGeom prst="rect">
              <a:avLst/>
            </a:prstGeom>
          </p:spPr>
        </p:pic>
      </p:grpSp>
      <p:sp>
        <p:nvSpPr>
          <p:cNvPr id="24" name="Content Placeholder 23">
            <a:extLst>
              <a:ext uri="{FF2B5EF4-FFF2-40B4-BE49-F238E27FC236}">
                <a16:creationId xmlns:a16="http://schemas.microsoft.com/office/drawing/2014/main" id="{6F83C004-5776-F062-D3A9-C6968EF7D9D6}"/>
              </a:ext>
            </a:extLst>
          </p:cNvPr>
          <p:cNvSpPr>
            <a:spLocks noGrp="1"/>
          </p:cNvSpPr>
          <p:nvPr>
            <p:ph sz="quarter" idx="17"/>
          </p:nvPr>
        </p:nvSpPr>
        <p:spPr>
          <a:xfrm>
            <a:off x="7294062" y="2537556"/>
            <a:ext cx="2084832" cy="3280921"/>
          </a:xfrm>
          <a:prstGeom prst="round2SameRect">
            <a:avLst>
              <a:gd name="adj1" fmla="val 0"/>
              <a:gd name="adj2" fmla="val 14620"/>
            </a:avLst>
          </a:prstGeom>
          <a:ln w="76200">
            <a:solidFill>
              <a:srgbClr val="4472C4"/>
            </a:solidFill>
          </a:ln>
        </p:spPr>
        <p:txBody>
          <a:bodyPr lIns="0" tIns="822960" rIns="0">
            <a:normAutofit/>
          </a:bodyPr>
          <a:lstStyle/>
          <a:p>
            <a:pPr marL="0" lvl="0" indent="0" algn="ctr" defTabSz="685800">
              <a:spcAft>
                <a:spcPts val="0"/>
              </a:spcAft>
              <a:buClrTx/>
              <a:buNone/>
              <a:defRPr sz="1600">
                <a:latin typeface="Arial"/>
                <a:cs typeface="Arial"/>
              </a:defRPr>
            </a:pPr>
            <a:r>
              <a:rPr lang="es-US" noProof="0"/>
              <a:t>Cada plan puede cobrar diferentes costos de bolsillo y tener diferentes </a:t>
            </a:r>
            <a:r>
              <a:rPr lang="es-US" b="1" noProof="0"/>
              <a:t>reglas</a:t>
            </a:r>
            <a:r>
              <a:rPr lang="es-US" noProof="0"/>
              <a:t> sobre cómo obtiene los servicios (lo cual puede cambiar cada año)</a:t>
            </a:r>
          </a:p>
        </p:txBody>
      </p:sp>
      <p:grpSp>
        <p:nvGrpSpPr>
          <p:cNvPr id="36" name="Group 35">
            <a:extLst>
              <a:ext uri="{FF2B5EF4-FFF2-40B4-BE49-F238E27FC236}">
                <a16:creationId xmlns:a16="http://schemas.microsoft.com/office/drawing/2014/main" id="{28CAAA7C-3922-702B-5B20-C28DCEFF17B5}"/>
              </a:ext>
              <a:ext uri="{C183D7F6-B498-43B3-948B-1728B52AA6E4}">
                <adec:decorative xmlns:adec="http://schemas.microsoft.com/office/drawing/2017/decorative" val="1"/>
              </a:ext>
            </a:extLst>
          </p:cNvPr>
          <p:cNvGrpSpPr/>
          <p:nvPr/>
        </p:nvGrpSpPr>
        <p:grpSpPr>
          <a:xfrm>
            <a:off x="7741207" y="1912066"/>
            <a:ext cx="1269741" cy="1269741"/>
            <a:chOff x="7741207" y="1984853"/>
            <a:chExt cx="1269741" cy="1269741"/>
          </a:xfrm>
        </p:grpSpPr>
        <p:sp>
          <p:nvSpPr>
            <p:cNvPr id="38" name="Oval 37">
              <a:extLst>
                <a:ext uri="{FF2B5EF4-FFF2-40B4-BE49-F238E27FC236}">
                  <a16:creationId xmlns:a16="http://schemas.microsoft.com/office/drawing/2014/main" id="{3498A92C-6147-422F-9155-C0DC9AC081DF}"/>
                </a:ext>
                <a:ext uri="{C183D7F6-B498-43B3-948B-1728B52AA6E4}">
                  <adec:decorative xmlns:adec="http://schemas.microsoft.com/office/drawing/2017/decorative" val="1"/>
                </a:ext>
              </a:extLst>
            </p:cNvPr>
            <p:cNvSpPr/>
            <p:nvPr/>
          </p:nvSpPr>
          <p:spPr bwMode="auto">
            <a:xfrm>
              <a:off x="7741207" y="1984853"/>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9" name="Graphic 58">
              <a:extLst>
                <a:ext uri="{FF2B5EF4-FFF2-40B4-BE49-F238E27FC236}">
                  <a16:creationId xmlns:a16="http://schemas.microsoft.com/office/drawing/2014/main" id="{CEDB2E1B-4907-4A54-B0BF-69570F8225B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908885" y="2149859"/>
              <a:ext cx="914400" cy="914400"/>
            </a:xfrm>
            <a:prstGeom prst="rect">
              <a:avLst/>
            </a:prstGeom>
          </p:spPr>
        </p:pic>
      </p:grpSp>
      <p:sp>
        <p:nvSpPr>
          <p:cNvPr id="25" name="Content Placeholder 24">
            <a:extLst>
              <a:ext uri="{FF2B5EF4-FFF2-40B4-BE49-F238E27FC236}">
                <a16:creationId xmlns:a16="http://schemas.microsoft.com/office/drawing/2014/main" id="{0D02C0CC-9575-B430-73FA-E523D0A04008}"/>
              </a:ext>
            </a:extLst>
          </p:cNvPr>
          <p:cNvSpPr>
            <a:spLocks noGrp="1"/>
          </p:cNvSpPr>
          <p:nvPr>
            <p:ph sz="quarter" idx="18"/>
          </p:nvPr>
        </p:nvSpPr>
        <p:spPr>
          <a:xfrm>
            <a:off x="9584270" y="2537556"/>
            <a:ext cx="2084832" cy="3262223"/>
          </a:xfrm>
          <a:prstGeom prst="round2SameRect">
            <a:avLst>
              <a:gd name="adj1" fmla="val 0"/>
              <a:gd name="adj2" fmla="val 16082"/>
            </a:avLst>
          </a:prstGeom>
          <a:ln w="76200">
            <a:solidFill>
              <a:srgbClr val="0A5EC6"/>
            </a:solidFill>
          </a:ln>
        </p:spPr>
        <p:txBody>
          <a:bodyPr tIns="822960">
            <a:normAutofit/>
          </a:bodyPr>
          <a:lstStyle/>
          <a:p>
            <a:pPr marL="0" lvl="0" indent="0" algn="ctr" defTabSz="685800">
              <a:spcAft>
                <a:spcPts val="0"/>
              </a:spcAft>
              <a:buClrTx/>
              <a:buNone/>
              <a:defRPr sz="1600"/>
            </a:pPr>
            <a:r>
              <a:rPr lang="es-US" noProof="0" dirty="0"/>
              <a:t>Medicare Original cubre cuidados paliativos, algunos nuevos beneficios de Medicare y algunos costos de estudios de investigación clínica</a:t>
            </a:r>
            <a:endParaRPr lang="es-US" sz="1600" noProof="0" dirty="0">
              <a:latin typeface="Arial"/>
              <a:cs typeface="Arial"/>
            </a:endParaRPr>
          </a:p>
        </p:txBody>
      </p:sp>
      <p:grpSp>
        <p:nvGrpSpPr>
          <p:cNvPr id="37" name="Group 36">
            <a:extLst>
              <a:ext uri="{FF2B5EF4-FFF2-40B4-BE49-F238E27FC236}">
                <a16:creationId xmlns:a16="http://schemas.microsoft.com/office/drawing/2014/main" id="{61872AB8-4658-5D75-B9EF-34B20D815E0B}"/>
              </a:ext>
              <a:ext uri="{C183D7F6-B498-43B3-948B-1728B52AA6E4}">
                <adec:decorative xmlns:adec="http://schemas.microsoft.com/office/drawing/2017/decorative" val="1"/>
              </a:ext>
            </a:extLst>
          </p:cNvPr>
          <p:cNvGrpSpPr/>
          <p:nvPr/>
        </p:nvGrpSpPr>
        <p:grpSpPr>
          <a:xfrm>
            <a:off x="9991815" y="1893367"/>
            <a:ext cx="1269741" cy="1269741"/>
            <a:chOff x="10013624" y="1983203"/>
            <a:chExt cx="1269741" cy="1269741"/>
          </a:xfrm>
        </p:grpSpPr>
        <p:sp>
          <p:nvSpPr>
            <p:cNvPr id="44" name="Oval 43">
              <a:extLst>
                <a:ext uri="{FF2B5EF4-FFF2-40B4-BE49-F238E27FC236}">
                  <a16:creationId xmlns:a16="http://schemas.microsoft.com/office/drawing/2014/main" id="{895ED483-F845-41F0-8AC7-EA45D0D95974}"/>
                </a:ext>
                <a:ext uri="{C183D7F6-B498-43B3-948B-1728B52AA6E4}">
                  <adec:decorative xmlns:adec="http://schemas.microsoft.com/office/drawing/2017/decorative" val="1"/>
                </a:ext>
              </a:extLst>
            </p:cNvPr>
            <p:cNvSpPr/>
            <p:nvPr/>
          </p:nvSpPr>
          <p:spPr bwMode="auto">
            <a:xfrm>
              <a:off x="10013624" y="1983203"/>
              <a:ext cx="1269741" cy="1269741"/>
            </a:xfrm>
            <a:prstGeom prst="ellipse">
              <a:avLst/>
            </a:prstGeom>
            <a:solidFill>
              <a:schemeClr val="accent5"/>
            </a:solidFill>
            <a:ln w="76200">
              <a:solidFill>
                <a:srgbClr val="0A5EC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4" name="Picture 13">
              <a:extLst>
                <a:ext uri="{FF2B5EF4-FFF2-40B4-BE49-F238E27FC236}">
                  <a16:creationId xmlns:a16="http://schemas.microsoft.com/office/drawing/2014/main" id="{35B1DC24-7683-4418-9B6B-4611DE38B649}"/>
                </a:ext>
                <a:ext uri="{C183D7F6-B498-43B3-948B-1728B52AA6E4}">
                  <adec:decorative xmlns:adec="http://schemas.microsoft.com/office/drawing/2017/decorative" val="1"/>
                </a:ext>
              </a:extLst>
            </p:cNvPr>
            <p:cNvPicPr>
              <a:picLocks noChangeAspect="1"/>
            </p:cNvPicPr>
            <p:nvPr/>
          </p:nvPicPr>
          <p:blipFill>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tretch>
              <a:fillRect/>
            </a:stretch>
          </p:blipFill>
          <p:spPr>
            <a:xfrm>
              <a:off x="10263013" y="2149859"/>
              <a:ext cx="727346" cy="872815"/>
            </a:xfrm>
            <a:prstGeom prst="rect">
              <a:avLst/>
            </a:prstGeom>
            <a:noFill/>
          </p:spPr>
        </p:pic>
      </p:grpSp>
      <p:sp>
        <p:nvSpPr>
          <p:cNvPr id="5" name="Slide Number Placeholder 4">
            <a:extLst>
              <a:ext uri="{FF2B5EF4-FFF2-40B4-BE49-F238E27FC236}">
                <a16:creationId xmlns:a16="http://schemas.microsoft.com/office/drawing/2014/main" id="{1D1504A0-3A0F-4299-92C2-8F967D5008BF}"/>
              </a:ext>
            </a:extLst>
          </p:cNvPr>
          <p:cNvSpPr>
            <a:spLocks noGrp="1"/>
          </p:cNvSpPr>
          <p:nvPr>
            <p:ph type="sldNum" sz="quarter" idx="12"/>
          </p:nvPr>
        </p:nvSpPr>
        <p:spPr/>
        <p:txBody>
          <a:bodyPr/>
          <a:lstStyle/>
          <a:p>
            <a:fld id="{0B2D781D-8844-5940-92D1-06EF0A7F581E}" type="slidenum">
              <a:rPr lang="es-US" noProof="0" smtClean="0"/>
              <a:t>63</a:t>
            </a:fld>
            <a:endParaRPr lang="es-US" noProof="0"/>
          </a:p>
        </p:txBody>
      </p:sp>
    </p:spTree>
    <p:custDataLst>
      <p:tags r:id="rId1"/>
    </p:custDataLst>
    <p:extLst>
      <p:ext uri="{BB962C8B-B14F-4D97-AF65-F5344CB8AC3E}">
        <p14:creationId xmlns:p14="http://schemas.microsoft.com/office/powerpoint/2010/main" val="15285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animBg="1"/>
      <p:bldP spid="20" grpId="0" uiExpand="1" animBg="1"/>
      <p:bldP spid="23" grpId="0" uiExpand="1" animBg="1"/>
      <p:bldP spid="24" grpId="0" uiExpand="1" animBg="1"/>
      <p:bldP spid="25" grpId="0" uiExpan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860AE-3814-DF8D-668D-A27621178A71}"/>
              </a:ext>
            </a:extLst>
          </p:cNvPr>
          <p:cNvSpPr>
            <a:spLocks noGrp="1"/>
          </p:cNvSpPr>
          <p:nvPr>
            <p:ph type="title"/>
          </p:nvPr>
        </p:nvSpPr>
        <p:spPr/>
        <p:txBody>
          <a:bodyPr/>
          <a:lstStyle/>
          <a:p>
            <a:r>
              <a:rPr lang="es-US" noProof="0"/>
              <a:t>Diferentes tipos de planes Medicare </a:t>
            </a:r>
            <a:r>
              <a:rPr lang="es-US" noProof="0" err="1"/>
              <a:t>Advantage</a:t>
            </a:r>
            <a:endParaRPr lang="es-US" noProof="0"/>
          </a:p>
        </p:txBody>
      </p:sp>
      <p:pic>
        <p:nvPicPr>
          <p:cNvPr id="37" name="Picture 36" descr="Medicare Advantage Plans: Health Maintenance Organization (HMO) Plan. Preferred Provider Organization (PPO) Plan. Special Needs Plan (SNP). Private Fee-for-Service (PFFS) Plan. Medical Savings Account (MSA) Plan.">
            <a:extLst>
              <a:ext uri="{FF2B5EF4-FFF2-40B4-BE49-F238E27FC236}">
                <a16:creationId xmlns:a16="http://schemas.microsoft.com/office/drawing/2014/main" id="{340650C0-E69F-5077-124C-16639E6BBD0F}"/>
              </a:ext>
            </a:extLst>
          </p:cNvPr>
          <p:cNvPicPr>
            <a:picLocks noChangeAspect="1"/>
          </p:cNvPicPr>
          <p:nvPr/>
        </p:nvPicPr>
        <p:blipFill>
          <a:blip r:embed="rId4"/>
          <a:stretch>
            <a:fillRect/>
          </a:stretch>
        </p:blipFill>
        <p:spPr>
          <a:xfrm>
            <a:off x="3446236" y="1064262"/>
            <a:ext cx="5276850" cy="5104310"/>
          </a:xfrm>
          <a:prstGeom prst="rect">
            <a:avLst/>
          </a:prstGeom>
        </p:spPr>
      </p:pic>
      <p:sp>
        <p:nvSpPr>
          <p:cNvPr id="5" name="Slide Number Placeholder 4">
            <a:extLst>
              <a:ext uri="{FF2B5EF4-FFF2-40B4-BE49-F238E27FC236}">
                <a16:creationId xmlns:a16="http://schemas.microsoft.com/office/drawing/2014/main" id="{93902B7A-584C-2812-3674-A4DA1995696D}"/>
              </a:ext>
            </a:extLst>
          </p:cNvPr>
          <p:cNvSpPr>
            <a:spLocks noGrp="1"/>
          </p:cNvSpPr>
          <p:nvPr>
            <p:ph type="sldNum" sz="quarter" idx="12"/>
          </p:nvPr>
        </p:nvSpPr>
        <p:spPr/>
        <p:txBody>
          <a:bodyPr/>
          <a:lstStyle/>
          <a:p>
            <a:fld id="{0B2D781D-8844-5940-92D1-06EF0A7F581E}" type="slidenum">
              <a:rPr lang="es-US" noProof="0" smtClean="0"/>
              <a:t>64</a:t>
            </a:fld>
            <a:endParaRPr lang="es-US" noProof="0"/>
          </a:p>
        </p:txBody>
      </p:sp>
      <p:sp>
        <p:nvSpPr>
          <p:cNvPr id="3" name="CuadroTexto 10">
            <a:extLst>
              <a:ext uri="{FF2B5EF4-FFF2-40B4-BE49-F238E27FC236}">
                <a16:creationId xmlns:a16="http://schemas.microsoft.com/office/drawing/2014/main" id="{8161984C-3E3C-9DFF-6043-C52D895E4072}"/>
              </a:ext>
            </a:extLst>
          </p:cNvPr>
          <p:cNvSpPr txBox="1"/>
          <p:nvPr/>
        </p:nvSpPr>
        <p:spPr>
          <a:xfrm>
            <a:off x="5585127" y="1644453"/>
            <a:ext cx="999067" cy="969496"/>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050" b="1" noProof="0">
                <a:solidFill>
                  <a:srgbClr val="205196"/>
                </a:solidFill>
                <a:latin typeface="Arial" panose="020B0604020202020204" pitchFamily="34" charset="0"/>
                <a:cs typeface="Arial" panose="020B0604020202020204" pitchFamily="34" charset="0"/>
              </a:rPr>
              <a:t>Plan de Organización para el Mantenimiento de la Salud (HMO)</a:t>
            </a:r>
          </a:p>
        </p:txBody>
      </p:sp>
      <p:sp>
        <p:nvSpPr>
          <p:cNvPr id="4" name="CuadroTexto 10">
            <a:extLst>
              <a:ext uri="{FF2B5EF4-FFF2-40B4-BE49-F238E27FC236}">
                <a16:creationId xmlns:a16="http://schemas.microsoft.com/office/drawing/2014/main" id="{852BA907-C094-9533-8882-9E245B2D17BB}"/>
              </a:ext>
            </a:extLst>
          </p:cNvPr>
          <p:cNvSpPr txBox="1"/>
          <p:nvPr/>
        </p:nvSpPr>
        <p:spPr>
          <a:xfrm>
            <a:off x="7121829" y="2714257"/>
            <a:ext cx="1061206" cy="892552"/>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100" b="1" noProof="0">
                <a:solidFill>
                  <a:srgbClr val="205196"/>
                </a:solidFill>
                <a:latin typeface="Arial" panose="020B0604020202020204" pitchFamily="34" charset="0"/>
                <a:cs typeface="Arial" panose="020B0604020202020204" pitchFamily="34" charset="0"/>
              </a:rPr>
              <a:t>Plan de Organización de Proveedores Preferidos (PPO)</a:t>
            </a:r>
          </a:p>
          <a:p>
            <a:pPr algn="ctr"/>
            <a:endParaRPr lang="es-US" sz="300" b="1" noProof="0">
              <a:solidFill>
                <a:srgbClr val="205196"/>
              </a:solidFill>
              <a:latin typeface="Arial" panose="020B0604020202020204" pitchFamily="34" charset="0"/>
              <a:cs typeface="Arial" panose="020B0604020202020204" pitchFamily="34" charset="0"/>
            </a:endParaRPr>
          </a:p>
        </p:txBody>
      </p:sp>
      <p:sp>
        <p:nvSpPr>
          <p:cNvPr id="6" name="CuadroTexto 10">
            <a:extLst>
              <a:ext uri="{FF2B5EF4-FFF2-40B4-BE49-F238E27FC236}">
                <a16:creationId xmlns:a16="http://schemas.microsoft.com/office/drawing/2014/main" id="{8B1A68BE-4DB6-E605-1B69-8C46479C3A84}"/>
              </a:ext>
            </a:extLst>
          </p:cNvPr>
          <p:cNvSpPr txBox="1"/>
          <p:nvPr/>
        </p:nvSpPr>
        <p:spPr>
          <a:xfrm>
            <a:off x="6584194" y="4775889"/>
            <a:ext cx="999067" cy="738664"/>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200" b="1" noProof="0">
                <a:solidFill>
                  <a:srgbClr val="205196"/>
                </a:solidFill>
                <a:latin typeface="Arial" panose="020B0604020202020204" pitchFamily="34" charset="0"/>
                <a:cs typeface="Arial" panose="020B0604020202020204" pitchFamily="34" charset="0"/>
              </a:rPr>
              <a:t>Plan de Necesidades Especiales (SNP) </a:t>
            </a:r>
          </a:p>
        </p:txBody>
      </p:sp>
      <p:sp>
        <p:nvSpPr>
          <p:cNvPr id="8" name="CuadroTexto 10">
            <a:extLst>
              <a:ext uri="{FF2B5EF4-FFF2-40B4-BE49-F238E27FC236}">
                <a16:creationId xmlns:a16="http://schemas.microsoft.com/office/drawing/2014/main" id="{B1E5DFE7-DB1E-91EB-01E2-67973D013370}"/>
              </a:ext>
            </a:extLst>
          </p:cNvPr>
          <p:cNvSpPr txBox="1"/>
          <p:nvPr/>
        </p:nvSpPr>
        <p:spPr>
          <a:xfrm>
            <a:off x="4000501" y="2757275"/>
            <a:ext cx="914400" cy="923330"/>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200" b="1" noProof="0">
                <a:solidFill>
                  <a:srgbClr val="205196"/>
                </a:solidFill>
                <a:latin typeface="Arial" panose="020B0604020202020204" pitchFamily="34" charset="0"/>
                <a:cs typeface="Arial" panose="020B0604020202020204" pitchFamily="34" charset="0"/>
              </a:rPr>
              <a:t>Plan de Cuenta de Ahorros Médicos (MSA) </a:t>
            </a:r>
          </a:p>
        </p:txBody>
      </p:sp>
      <p:sp>
        <p:nvSpPr>
          <p:cNvPr id="12" name="Rectangle 11">
            <a:extLst>
              <a:ext uri="{FF2B5EF4-FFF2-40B4-BE49-F238E27FC236}">
                <a16:creationId xmlns:a16="http://schemas.microsoft.com/office/drawing/2014/main" id="{37FC0EFC-758A-02A7-4B7E-199249C94A5F}"/>
              </a:ext>
            </a:extLst>
          </p:cNvPr>
          <p:cNvSpPr/>
          <p:nvPr/>
        </p:nvSpPr>
        <p:spPr>
          <a:xfrm>
            <a:off x="4457701" y="4961467"/>
            <a:ext cx="1206499" cy="4121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a:p>
        </p:txBody>
      </p:sp>
      <p:sp>
        <p:nvSpPr>
          <p:cNvPr id="13" name="Rectangle 12">
            <a:extLst>
              <a:ext uri="{FF2B5EF4-FFF2-40B4-BE49-F238E27FC236}">
                <a16:creationId xmlns:a16="http://schemas.microsoft.com/office/drawing/2014/main" id="{9FEB6768-24A3-7266-69FA-DE4C1DD3D636}"/>
              </a:ext>
            </a:extLst>
          </p:cNvPr>
          <p:cNvSpPr/>
          <p:nvPr/>
        </p:nvSpPr>
        <p:spPr>
          <a:xfrm>
            <a:off x="4597401" y="4755391"/>
            <a:ext cx="914400" cy="2357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US" noProof="0"/>
          </a:p>
        </p:txBody>
      </p:sp>
      <p:sp>
        <p:nvSpPr>
          <p:cNvPr id="7" name="CuadroTexto 10">
            <a:extLst>
              <a:ext uri="{FF2B5EF4-FFF2-40B4-BE49-F238E27FC236}">
                <a16:creationId xmlns:a16="http://schemas.microsoft.com/office/drawing/2014/main" id="{A47A401B-1E9B-4024-BE57-22D04ABC89E5}"/>
              </a:ext>
            </a:extLst>
          </p:cNvPr>
          <p:cNvSpPr txBox="1"/>
          <p:nvPr/>
        </p:nvSpPr>
        <p:spPr>
          <a:xfrm>
            <a:off x="4521352" y="4742692"/>
            <a:ext cx="1086455" cy="738664"/>
          </a:xfrm>
          <a:prstGeom prst="rect">
            <a:avLst/>
          </a:prstGeom>
          <a:solidFill>
            <a:schemeClr val="bg1"/>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1200" b="1" noProof="0">
                <a:solidFill>
                  <a:srgbClr val="205196"/>
                </a:solidFill>
                <a:latin typeface="Arial" panose="020B0604020202020204" pitchFamily="34" charset="0"/>
                <a:cs typeface="Arial" panose="020B0604020202020204" pitchFamily="34" charset="0"/>
              </a:rPr>
              <a:t>Plan de Tarifa por Servicio Privado </a:t>
            </a:r>
            <a:br>
              <a:rPr lang="es-US" sz="1200" b="1" noProof="0">
                <a:solidFill>
                  <a:srgbClr val="205196"/>
                </a:solidFill>
                <a:latin typeface="Arial" panose="020B0604020202020204" pitchFamily="34" charset="0"/>
                <a:cs typeface="Arial" panose="020B0604020202020204" pitchFamily="34" charset="0"/>
              </a:rPr>
            </a:br>
            <a:r>
              <a:rPr lang="es-US" sz="1200" b="1" noProof="0">
                <a:solidFill>
                  <a:srgbClr val="205196"/>
                </a:solidFill>
                <a:latin typeface="Arial" panose="020B0604020202020204" pitchFamily="34" charset="0"/>
                <a:cs typeface="Arial" panose="020B0604020202020204" pitchFamily="34" charset="0"/>
              </a:rPr>
              <a:t>(PFFS)</a:t>
            </a:r>
          </a:p>
        </p:txBody>
      </p:sp>
      <p:sp>
        <p:nvSpPr>
          <p:cNvPr id="11" name="CuadroTexto 10">
            <a:extLst>
              <a:ext uri="{FF2B5EF4-FFF2-40B4-BE49-F238E27FC236}">
                <a16:creationId xmlns:a16="http://schemas.microsoft.com/office/drawing/2014/main" id="{A8C0CE3C-5F53-C515-40B3-7223912F06D6}"/>
              </a:ext>
            </a:extLst>
          </p:cNvPr>
          <p:cNvSpPr txBox="1"/>
          <p:nvPr/>
        </p:nvSpPr>
        <p:spPr>
          <a:xfrm>
            <a:off x="5718164" y="3966387"/>
            <a:ext cx="742013" cy="338554"/>
          </a:xfrm>
          <a:prstGeom prst="rect">
            <a:avLst/>
          </a:prstGeom>
          <a:solidFill>
            <a:srgbClr val="E3EDF7"/>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US" sz="2200" b="1" noProof="0">
              <a:solidFill>
                <a:srgbClr val="205196"/>
              </a:solidFill>
              <a:latin typeface="Arial" panose="020B0604020202020204" pitchFamily="34" charset="0"/>
              <a:cs typeface="Arial" panose="020B0604020202020204" pitchFamily="34" charset="0"/>
            </a:endParaRPr>
          </a:p>
        </p:txBody>
      </p:sp>
      <p:sp>
        <p:nvSpPr>
          <p:cNvPr id="16" name="CuadroTexto 10">
            <a:extLst>
              <a:ext uri="{FF2B5EF4-FFF2-40B4-BE49-F238E27FC236}">
                <a16:creationId xmlns:a16="http://schemas.microsoft.com/office/drawing/2014/main" id="{6202E68A-A6FB-FDCA-B59D-F4900924457F}"/>
              </a:ext>
            </a:extLst>
          </p:cNvPr>
          <p:cNvSpPr txBox="1"/>
          <p:nvPr/>
        </p:nvSpPr>
        <p:spPr>
          <a:xfrm>
            <a:off x="5415683" y="3657587"/>
            <a:ext cx="1337953" cy="338554"/>
          </a:xfrm>
          <a:prstGeom prst="rect">
            <a:avLst/>
          </a:prstGeom>
          <a:solidFill>
            <a:srgbClr val="E3EDF7"/>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US" sz="2200" b="1" noProof="0">
              <a:solidFill>
                <a:srgbClr val="205196"/>
              </a:solidFill>
              <a:latin typeface="Arial" panose="020B0604020202020204" pitchFamily="34" charset="0"/>
              <a:cs typeface="Arial" panose="020B0604020202020204" pitchFamily="34" charset="0"/>
            </a:endParaRPr>
          </a:p>
        </p:txBody>
      </p:sp>
      <p:sp>
        <p:nvSpPr>
          <p:cNvPr id="17" name="CuadroTexto 10">
            <a:extLst>
              <a:ext uri="{FF2B5EF4-FFF2-40B4-BE49-F238E27FC236}">
                <a16:creationId xmlns:a16="http://schemas.microsoft.com/office/drawing/2014/main" id="{0007286E-61D1-E1FD-C3AB-D5E35DBED4C3}"/>
              </a:ext>
            </a:extLst>
          </p:cNvPr>
          <p:cNvSpPr txBox="1"/>
          <p:nvPr/>
        </p:nvSpPr>
        <p:spPr>
          <a:xfrm>
            <a:off x="5492695" y="3308585"/>
            <a:ext cx="1169362" cy="338554"/>
          </a:xfrm>
          <a:prstGeom prst="rect">
            <a:avLst/>
          </a:prstGeom>
          <a:solidFill>
            <a:srgbClr val="E3EDF7"/>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US" sz="2200" b="1" noProof="0">
              <a:solidFill>
                <a:srgbClr val="205196"/>
              </a:solidFill>
              <a:latin typeface="Arial" panose="020B0604020202020204" pitchFamily="34" charset="0"/>
              <a:cs typeface="Arial" panose="020B0604020202020204" pitchFamily="34" charset="0"/>
            </a:endParaRPr>
          </a:p>
        </p:txBody>
      </p:sp>
      <p:sp>
        <p:nvSpPr>
          <p:cNvPr id="9" name="CuadroTexto 10">
            <a:extLst>
              <a:ext uri="{FF2B5EF4-FFF2-40B4-BE49-F238E27FC236}">
                <a16:creationId xmlns:a16="http://schemas.microsoft.com/office/drawing/2014/main" id="{024FFC3C-2EDC-88C3-80F5-CFD6EFFACF92}"/>
              </a:ext>
            </a:extLst>
          </p:cNvPr>
          <p:cNvSpPr txBox="1"/>
          <p:nvPr/>
        </p:nvSpPr>
        <p:spPr>
          <a:xfrm>
            <a:off x="5163647" y="3116160"/>
            <a:ext cx="1842023" cy="1015663"/>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US" sz="2200" b="1">
                <a:solidFill>
                  <a:srgbClr val="205196"/>
                </a:solidFill>
                <a:latin typeface="Arial" panose="020B0604020202020204" pitchFamily="34" charset="0"/>
                <a:cs typeface="Arial" panose="020B0604020202020204" pitchFamily="34" charset="0"/>
              </a:rPr>
              <a:t>Planes Medicare</a:t>
            </a:r>
          </a:p>
          <a:p>
            <a:pPr algn="ctr"/>
            <a:r>
              <a:rPr lang="es-US" sz="2200" b="1" err="1">
                <a:solidFill>
                  <a:srgbClr val="205196"/>
                </a:solidFill>
                <a:latin typeface="Arial" panose="020B0604020202020204" pitchFamily="34" charset="0"/>
                <a:cs typeface="Arial" panose="020B0604020202020204" pitchFamily="34" charset="0"/>
              </a:rPr>
              <a:t>Advantage</a:t>
            </a:r>
            <a:endParaRPr lang="es-US" sz="2200" b="1">
              <a:solidFill>
                <a:srgbClr val="205196"/>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929918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FA849-9CFE-4E17-86DD-47B9274D8D52}"/>
              </a:ext>
            </a:extLst>
          </p:cNvPr>
          <p:cNvSpPr>
            <a:spLocks noGrp="1"/>
          </p:cNvSpPr>
          <p:nvPr>
            <p:ph type="title"/>
          </p:nvPr>
        </p:nvSpPr>
        <p:spPr/>
        <p:txBody>
          <a:bodyPr/>
          <a:lstStyle/>
          <a:p>
            <a:r>
              <a:rPr lang="es-US" noProof="0"/>
              <a:t>¿Cuándo puedo inscribirme en </a:t>
            </a:r>
            <a:br>
              <a:rPr lang="es-US" noProof="0"/>
            </a:br>
            <a:r>
              <a:rPr lang="es-US" noProof="0"/>
              <a:t>un plan Medicare </a:t>
            </a:r>
            <a:r>
              <a:rPr lang="es-US" noProof="0" err="1"/>
              <a:t>Advantage</a:t>
            </a:r>
            <a:r>
              <a:rPr lang="es-US" noProof="0"/>
              <a:t>?</a:t>
            </a:r>
          </a:p>
        </p:txBody>
      </p:sp>
      <p:graphicFrame>
        <p:nvGraphicFramePr>
          <p:cNvPr id="17" name="Content Placeholder 8" descr="Table showing IRMAA monthly Part D premium based upon individual and joint tax filing status and rates. Details are included in the speakers' notes.">
            <a:extLst>
              <a:ext uri="{FF2B5EF4-FFF2-40B4-BE49-F238E27FC236}">
                <a16:creationId xmlns:a16="http://schemas.microsoft.com/office/drawing/2014/main" id="{EBAF9840-ED4E-2952-12AB-8E3478C2DE1D}"/>
              </a:ext>
            </a:extLst>
          </p:cNvPr>
          <p:cNvGraphicFramePr>
            <a:graphicFrameLocks/>
          </p:cNvGraphicFramePr>
          <p:nvPr>
            <p:extLst>
              <p:ext uri="{D42A27DB-BD31-4B8C-83A1-F6EECF244321}">
                <p14:modId xmlns:p14="http://schemas.microsoft.com/office/powerpoint/2010/main" val="3505335298"/>
              </p:ext>
            </p:extLst>
          </p:nvPr>
        </p:nvGraphicFramePr>
        <p:xfrm>
          <a:off x="1740569" y="1230648"/>
          <a:ext cx="8710862" cy="4698514"/>
        </p:xfrm>
        <a:graphic>
          <a:graphicData uri="http://schemas.openxmlformats.org/drawingml/2006/table">
            <a:tbl>
              <a:tblPr firstRow="1" bandRow="1">
                <a:tableStyleId>{3B4B98B0-60AC-42C2-AFA5-B58CD77FA1E5}</a:tableStyleId>
              </a:tblPr>
              <a:tblGrid>
                <a:gridCol w="3036611">
                  <a:extLst>
                    <a:ext uri="{9D8B030D-6E8A-4147-A177-3AD203B41FA5}">
                      <a16:colId xmlns:a16="http://schemas.microsoft.com/office/drawing/2014/main" val="20000"/>
                    </a:ext>
                  </a:extLst>
                </a:gridCol>
                <a:gridCol w="3014446">
                  <a:extLst>
                    <a:ext uri="{9D8B030D-6E8A-4147-A177-3AD203B41FA5}">
                      <a16:colId xmlns:a16="http://schemas.microsoft.com/office/drawing/2014/main" val="20001"/>
                    </a:ext>
                  </a:extLst>
                </a:gridCol>
                <a:gridCol w="2659805">
                  <a:extLst>
                    <a:ext uri="{9D8B030D-6E8A-4147-A177-3AD203B41FA5}">
                      <a16:colId xmlns:a16="http://schemas.microsoft.com/office/drawing/2014/main" val="20002"/>
                    </a:ext>
                  </a:extLst>
                </a:gridCol>
              </a:tblGrid>
              <a:tr h="187940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lvl="0" indent="0" algn="l">
                        <a:spcAft>
                          <a:spcPts val="0"/>
                        </a:spcAft>
                        <a:buClrTx/>
                        <a:buNone/>
                        <a:defRPr sz="2000">
                          <a:solidFill>
                            <a:srgbClr val="00529B"/>
                          </a:solidFill>
                          <a:latin typeface="Arial"/>
                          <a:cs typeface="Arial"/>
                        </a:defRPr>
                      </a:pPr>
                      <a:r>
                        <a:rPr lang="es-US" noProof="0"/>
                        <a:t>¿Cuándo puedo unirme por primera vez a un Plan Medicare </a:t>
                      </a:r>
                      <a:r>
                        <a:rPr lang="es-US" noProof="0" err="1"/>
                        <a:t>Advantage</a:t>
                      </a:r>
                      <a:r>
                        <a:rPr lang="es-US" noProof="0"/>
                        <a:t>?</a:t>
                      </a:r>
                    </a:p>
                    <a:p>
                      <a:pPr marL="0" lvl="0" indent="0" algn="l">
                        <a:spcAft>
                          <a:spcPts val="0"/>
                        </a:spcAft>
                        <a:buClrTx/>
                        <a:buNone/>
                      </a:pPr>
                      <a:endParaRPr lang="es-US" sz="2000" b="1" noProof="0">
                        <a:solidFill>
                          <a:srgbClr val="00529B"/>
                        </a:solidFill>
                        <a:latin typeface="Arial"/>
                        <a:cs typeface="Arial"/>
                      </a:endParaRPr>
                    </a:p>
                    <a:p>
                      <a:pPr marL="0" lvl="0" indent="0" algn="l">
                        <a:spcAft>
                          <a:spcPts val="0"/>
                        </a:spcAft>
                        <a:buClrTx/>
                        <a:buNone/>
                      </a:pPr>
                      <a:endParaRPr lang="es-US" sz="2000" b="1" noProof="0">
                        <a:solidFill>
                          <a:srgbClr val="00529B"/>
                        </a:solidFill>
                        <a:latin typeface="Arial"/>
                        <a:cs typeface="Arial"/>
                      </a:endParaRP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sz="2000">
                          <a:solidFill>
                            <a:srgbClr val="00529B"/>
                          </a:solidFill>
                          <a:latin typeface="Arial"/>
                          <a:cs typeface="Arial"/>
                        </a:defRPr>
                      </a:pPr>
                      <a:r>
                        <a:rPr lang="es-US" noProof="0"/>
                        <a:t>¿Qué pasa si tengo la Parte A y me inscribo en la Parte B durante un Período de Inscripción General (GEP)?</a:t>
                      </a:r>
                    </a:p>
                  </a:txBody>
                  <a:tcPr marL="51435" marR="51435" marT="0" marB="0" anchor="ct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sz="2000">
                          <a:solidFill>
                            <a:srgbClr val="00529B"/>
                          </a:solidFill>
                          <a:latin typeface="Arial" panose="020B0604020202020204" pitchFamily="34" charset="0"/>
                          <a:cs typeface="Arial" panose="020B0604020202020204" pitchFamily="34" charset="0"/>
                        </a:defRPr>
                      </a:pPr>
                      <a:r>
                        <a:rPr lang="es-US" noProof="0"/>
                        <a:t>Si puedo unirme a un Plan Medicare </a:t>
                      </a:r>
                      <a:r>
                        <a:rPr lang="es-US" noProof="0" err="1"/>
                        <a:t>Advantage</a:t>
                      </a:r>
                      <a:r>
                        <a:rPr lang="es-US" noProof="0"/>
                        <a:t>, ¿cuándo puedo hacer un cambio?</a:t>
                      </a:r>
                    </a:p>
                  </a:txBody>
                  <a:tcPr marL="51435" marR="51435" marT="0" marB="0" anchor="ctr"/>
                </a:tc>
                <a:extLst>
                  <a:ext uri="{0D108BD9-81ED-4DB2-BD59-A6C34878D82A}">
                    <a16:rowId xmlns:a16="http://schemas.microsoft.com/office/drawing/2014/main" val="10000"/>
                  </a:ext>
                </a:extLst>
              </a:tr>
              <a:tr h="28191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solidFill>
                            <a:srgbClr val="00529B"/>
                          </a:solidFill>
                          <a:latin typeface="Arial"/>
                          <a:cs typeface="Arial"/>
                        </a:defRPr>
                      </a:pPr>
                      <a:r>
                        <a:rPr lang="es-US" noProof="0"/>
                        <a:t>Puede inscribirse cuando reúna por primera vez los requisitos para Medicare, generalmente durante su Período de Inscripción inicial (IEP), que comienza 3 meses antes de que reúna por primera vez los requisitos para </a:t>
                      </a:r>
                      <a:br>
                        <a:rPr lang="es-US" sz="1800" noProof="0">
                          <a:solidFill>
                            <a:srgbClr val="00529B"/>
                          </a:solidFill>
                          <a:latin typeface="Arial"/>
                          <a:cs typeface="Arial"/>
                        </a:rPr>
                      </a:br>
                      <a:r>
                        <a:rPr lang="es-US" noProof="0"/>
                        <a:t>la Parte A y la Parte B.</a:t>
                      </a:r>
                      <a:endParaRPr lang="es-US" sz="1800" noProof="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solidFill>
                            <a:srgbClr val="00529B"/>
                          </a:solidFill>
                          <a:latin typeface="Arial"/>
                          <a:cs typeface="Arial"/>
                        </a:defRPr>
                      </a:pPr>
                      <a:r>
                        <a:rPr lang="es-US" noProof="0"/>
                        <a:t>Puede unirse a un </a:t>
                      </a:r>
                      <a:br>
                        <a:rPr lang="es-US" sz="1800" noProof="0">
                          <a:solidFill>
                            <a:srgbClr val="00529B"/>
                          </a:solidFill>
                          <a:latin typeface="Arial"/>
                          <a:cs typeface="Arial"/>
                        </a:rPr>
                      </a:br>
                      <a:r>
                        <a:rPr lang="es-US" noProof="0"/>
                        <a:t>plan de Medicare </a:t>
                      </a:r>
                      <a:r>
                        <a:rPr lang="es-US" noProof="0" err="1"/>
                        <a:t>Advantage</a:t>
                      </a:r>
                      <a:r>
                        <a:rPr lang="es-US" noProof="0"/>
                        <a:t> con o sin cobertura de medicamentos.</a:t>
                      </a:r>
                    </a:p>
                    <a:p>
                      <a:pPr marL="0" marR="0" algn="l">
                        <a:lnSpc>
                          <a:spcPct val="100000"/>
                        </a:lnSpc>
                        <a:spcBef>
                          <a:spcPts val="0"/>
                        </a:spcBef>
                        <a:spcAft>
                          <a:spcPts val="1200"/>
                        </a:spcAft>
                      </a:pPr>
                      <a:endParaRPr lang="es-US" sz="1800" noProof="0">
                        <a:solidFill>
                          <a:srgbClr val="00529B"/>
                        </a:solidFill>
                        <a:latin typeface="Calibri"/>
                        <a:ea typeface="Calibri"/>
                        <a:cs typeface="Times New Roman"/>
                      </a:endParaRPr>
                    </a:p>
                  </a:txBody>
                  <a:tcPr marL="51435" marR="51435" marT="0" marB="0"/>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1200"/>
                        </a:spcAft>
                        <a:buClrTx/>
                        <a:buSzTx/>
                        <a:buFontTx/>
                        <a:buNone/>
                        <a:tabLst/>
                        <a:defRPr>
                          <a:solidFill>
                            <a:srgbClr val="00529B"/>
                          </a:solidFill>
                          <a:latin typeface="Arial"/>
                          <a:cs typeface="Arial"/>
                        </a:defRPr>
                      </a:pPr>
                      <a:r>
                        <a:rPr lang="es-US" noProof="0"/>
                        <a:t>Puede hacer cambios durante el Período de Inscripción Abierta anual (OEP), un OEP de Medicare Advantage o un Período Especial de Inscripción (SEP).</a:t>
                      </a:r>
                      <a:endParaRPr lang="es-US" sz="1800" noProof="0">
                        <a:solidFill>
                          <a:srgbClr val="00529B"/>
                        </a:solidFill>
                        <a:latin typeface="Calibri"/>
                        <a:ea typeface="Calibri"/>
                        <a:cs typeface="Times New Roman"/>
                      </a:endParaRPr>
                    </a:p>
                  </a:txBody>
                  <a:tcPr marL="51435" marR="51435" marT="0" marB="0"/>
                </a:tc>
                <a:extLst>
                  <a:ext uri="{0D108BD9-81ED-4DB2-BD59-A6C34878D82A}">
                    <a16:rowId xmlns:a16="http://schemas.microsoft.com/office/drawing/2014/main" val="10001"/>
                  </a:ext>
                </a:extLst>
              </a:tr>
            </a:tbl>
          </a:graphicData>
        </a:graphic>
      </p:graphicFrame>
      <p:sp>
        <p:nvSpPr>
          <p:cNvPr id="29" name="Slide Number Placeholder 28">
            <a:extLst>
              <a:ext uri="{FF2B5EF4-FFF2-40B4-BE49-F238E27FC236}">
                <a16:creationId xmlns:a16="http://schemas.microsoft.com/office/drawing/2014/main" id="{3B43B98F-D0B8-4A45-AAA8-84996C4C2317}"/>
              </a:ext>
            </a:extLst>
          </p:cNvPr>
          <p:cNvSpPr>
            <a:spLocks noGrp="1"/>
          </p:cNvSpPr>
          <p:nvPr>
            <p:ph type="sldNum" sz="quarter" idx="12"/>
          </p:nvPr>
        </p:nvSpPr>
        <p:spPr/>
        <p:txBody>
          <a:bodyPr/>
          <a:lstStyle/>
          <a:p>
            <a:fld id="{48F63A3B-78C7-47BE-AE5E-E10140E04643}" type="slidenum">
              <a:rPr lang="es-US" noProof="0" smtClean="0">
                <a:solidFill>
                  <a:srgbClr val="8FAADC"/>
                </a:solidFill>
              </a:rPr>
              <a:t>65</a:t>
            </a:fld>
            <a:endParaRPr lang="es-US" noProof="0">
              <a:solidFill>
                <a:srgbClr val="8FAADC"/>
              </a:solidFill>
            </a:endParaRPr>
          </a:p>
        </p:txBody>
      </p:sp>
    </p:spTree>
    <p:custDataLst>
      <p:tags r:id="rId1"/>
    </p:custDataLst>
    <p:extLst>
      <p:ext uri="{BB962C8B-B14F-4D97-AF65-F5344CB8AC3E}">
        <p14:creationId xmlns:p14="http://schemas.microsoft.com/office/powerpoint/2010/main" val="39159322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¿Cómo me inscribo en un plan Medicare </a:t>
            </a:r>
            <a:r>
              <a:rPr lang="es-US" noProof="0" err="1"/>
              <a:t>Advantage</a:t>
            </a:r>
            <a:r>
              <a:rPr lang="es-US" noProof="0"/>
              <a:t>?</a:t>
            </a:r>
          </a:p>
        </p:txBody>
      </p:sp>
      <p:sp>
        <p:nvSpPr>
          <p:cNvPr id="5" name="Content Placeholder 4">
            <a:extLst>
              <a:ext uri="{FF2B5EF4-FFF2-40B4-BE49-F238E27FC236}">
                <a16:creationId xmlns:a16="http://schemas.microsoft.com/office/drawing/2014/main" id="{7B25F329-8F2F-092C-9E11-647FFFEBC594}"/>
              </a:ext>
            </a:extLst>
          </p:cNvPr>
          <p:cNvSpPr>
            <a:spLocks noGrp="1"/>
          </p:cNvSpPr>
          <p:nvPr>
            <p:ph idx="1"/>
          </p:nvPr>
        </p:nvSpPr>
        <p:spPr>
          <a:xfrm>
            <a:off x="1242060" y="1550511"/>
            <a:ext cx="9707880" cy="4351338"/>
          </a:xfrm>
        </p:spPr>
        <p:txBody>
          <a:bodyPr>
            <a:normAutofit/>
          </a:bodyPr>
          <a:lstStyle/>
          <a:p>
            <a:pPr defTabSz="685800">
              <a:defRPr sz="2400"/>
            </a:pPr>
            <a:r>
              <a:rPr lang="es-US" noProof="0" dirty="0"/>
              <a:t>Encuentre e inscríbase en planes de salud y de medicamentos en </a:t>
            </a:r>
            <a:r>
              <a:rPr lang="es-US" dirty="0">
                <a:hlinkClick r:id="rId4">
                  <a:extLst>
                    <a:ext uri="{A12FA001-AC4F-418D-AE19-62706E023703}">
                      <ahyp:hlinkClr xmlns:ahyp="http://schemas.microsoft.com/office/drawing/2018/hyperlinkcolor" val="tx"/>
                    </a:ext>
                  </a:extLst>
                </a:hlinkClick>
              </a:rPr>
              <a:t>es.Medicare.gov/plan-compare</a:t>
            </a:r>
            <a:r>
              <a:rPr lang="es-US" dirty="0"/>
              <a:t>. </a:t>
            </a:r>
            <a:endParaRPr lang="es-US" sz="2400" noProof="0" dirty="0"/>
          </a:p>
          <a:p>
            <a:pPr defTabSz="685800">
              <a:spcAft>
                <a:spcPts val="600"/>
              </a:spcAft>
              <a:defRPr sz="2400"/>
            </a:pPr>
            <a:r>
              <a:rPr lang="es-US" noProof="0" dirty="0"/>
              <a:t>Una vez que comprenda las reglas y los costos del plan, estas son otras formas de inscribirse:</a:t>
            </a:r>
          </a:p>
          <a:p>
            <a:pPr marL="548640" lvl="2">
              <a:spcAft>
                <a:spcPts val="600"/>
              </a:spcAft>
              <a:buSzPct val="100000"/>
              <a:buFont typeface="Arial" panose="020B0604020202020204" pitchFamily="34" charset="0"/>
              <a:buChar char="•"/>
              <a:defRPr>
                <a:latin typeface="Arial" panose="020B0604020202020204" pitchFamily="34" charset="0"/>
                <a:cs typeface="Arial" panose="020B0604020202020204" pitchFamily="34" charset="0"/>
              </a:defRPr>
            </a:pPr>
            <a:r>
              <a:rPr lang="es-US" noProof="0" dirty="0"/>
              <a:t>Visite el sitio web del plan para averiguar si puede inscribirse en línea</a:t>
            </a:r>
          </a:p>
          <a:p>
            <a:pPr marL="548640" lvl="2">
              <a:spcAft>
                <a:spcPts val="600"/>
              </a:spcAft>
              <a:buSzPct val="100000"/>
              <a:buFont typeface="Arial" panose="020B0604020202020204" pitchFamily="34" charset="0"/>
              <a:buChar char="•"/>
              <a:defRPr>
                <a:latin typeface="Arial" panose="020B0604020202020204" pitchFamily="34" charset="0"/>
                <a:cs typeface="Arial" panose="020B0604020202020204" pitchFamily="34" charset="0"/>
              </a:defRPr>
            </a:pPr>
            <a:r>
              <a:rPr lang="es-US" noProof="0" dirty="0"/>
              <a:t>Complete un formulario de inscripción en papel</a:t>
            </a:r>
          </a:p>
          <a:p>
            <a:pPr marL="548640" lvl="2">
              <a:spcAft>
                <a:spcPts val="600"/>
              </a:spcAft>
              <a:buSzPct val="100000"/>
              <a:buFont typeface="Arial" panose="020B0604020202020204" pitchFamily="34" charset="0"/>
              <a:buChar char="•"/>
              <a:defRPr>
                <a:latin typeface="Arial" panose="020B0604020202020204" pitchFamily="34" charset="0"/>
                <a:cs typeface="Arial" panose="020B0604020202020204" pitchFamily="34" charset="0"/>
              </a:defRPr>
            </a:pPr>
            <a:r>
              <a:rPr lang="es-US" noProof="0" dirty="0"/>
              <a:t>Llame al plan al que desea unirse (visite </a:t>
            </a:r>
            <a:r>
              <a:rPr lang="es-US" noProof="0" dirty="0">
                <a:hlinkClick r:id="rId4">
                  <a:extLst>
                    <a:ext uri="{A12FA001-AC4F-418D-AE19-62706E023703}">
                      <ahyp:hlinkClr xmlns:ahyp="http://schemas.microsoft.com/office/drawing/2018/hyperlinkcolor" val="tx"/>
                    </a:ext>
                  </a:extLst>
                </a:hlinkClick>
              </a:rPr>
              <a:t>es.Medicare.gov/plan-compare</a:t>
            </a:r>
            <a:r>
              <a:rPr lang="es-US" noProof="0" dirty="0"/>
              <a:t> para obtener la información de contacto de su plan)</a:t>
            </a:r>
          </a:p>
          <a:p>
            <a:pPr marL="548640" lvl="2">
              <a:buSzPct val="100000"/>
              <a:buFont typeface="Arial" panose="020B0604020202020204" pitchFamily="34" charset="0"/>
              <a:buChar char="•"/>
              <a:defRPr>
                <a:latin typeface="Arial" panose="020B0604020202020204" pitchFamily="34" charset="0"/>
                <a:cs typeface="Arial" panose="020B0604020202020204" pitchFamily="34" charset="0"/>
              </a:defRPr>
            </a:pPr>
            <a:r>
              <a:rPr lang="es-US" noProof="0" dirty="0"/>
              <a:t>Llame al 1-800-MEDICARE (1-800-633-4227)</a:t>
            </a:r>
          </a:p>
        </p:txBody>
      </p:sp>
      <p:sp>
        <p:nvSpPr>
          <p:cNvPr id="7" name="Slide Number Placeholder 6">
            <a:extLst>
              <a:ext uri="{FF2B5EF4-FFF2-40B4-BE49-F238E27FC236}">
                <a16:creationId xmlns:a16="http://schemas.microsoft.com/office/drawing/2014/main" id="{EF060CD5-65C9-457F-88C1-39EFD048FB5D}"/>
              </a:ext>
            </a:extLst>
          </p:cNvPr>
          <p:cNvSpPr>
            <a:spLocks noGrp="1"/>
          </p:cNvSpPr>
          <p:nvPr>
            <p:ph type="sldNum" sz="quarter" idx="12"/>
          </p:nvPr>
        </p:nvSpPr>
        <p:spPr/>
        <p:txBody>
          <a:bodyPr/>
          <a:lstStyle/>
          <a:p>
            <a:fld id="{48F63A3B-78C7-47BE-AE5E-E10140E04643}" type="slidenum">
              <a:rPr lang="es-US" noProof="0" smtClean="0"/>
              <a:t>66</a:t>
            </a:fld>
            <a:endParaRPr lang="es-US" noProof="0"/>
          </a:p>
        </p:txBody>
      </p:sp>
    </p:spTree>
    <p:custDataLst>
      <p:tags r:id="rId1"/>
    </p:custDataLst>
    <p:extLst>
      <p:ext uri="{BB962C8B-B14F-4D97-AF65-F5344CB8AC3E}">
        <p14:creationId xmlns:p14="http://schemas.microsoft.com/office/powerpoint/2010/main" val="77175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Decisión: ¿Debería unirme a un </a:t>
            </a:r>
            <a:br>
              <a:rPr lang="es-US" noProof="0"/>
            </a:br>
            <a:r>
              <a:rPr lang="es-US" noProof="0"/>
              <a:t>plan Medicare </a:t>
            </a:r>
            <a:r>
              <a:rPr lang="es-US" noProof="0" err="1"/>
              <a:t>Advantage</a:t>
            </a:r>
            <a:r>
              <a:rPr lang="es-US" noProof="0"/>
              <a:t>?</a:t>
            </a:r>
          </a:p>
        </p:txBody>
      </p:sp>
      <p:sp>
        <p:nvSpPr>
          <p:cNvPr id="5" name="Text Placeholder 4">
            <a:extLst>
              <a:ext uri="{FF2B5EF4-FFF2-40B4-BE49-F238E27FC236}">
                <a16:creationId xmlns:a16="http://schemas.microsoft.com/office/drawing/2014/main" id="{5EAC078E-E734-ADAE-E845-70F43827461C}"/>
              </a:ext>
            </a:extLst>
          </p:cNvPr>
          <p:cNvSpPr>
            <a:spLocks noGrp="1"/>
          </p:cNvSpPr>
          <p:nvPr>
            <p:ph type="body" sz="quarter" idx="13"/>
          </p:nvPr>
        </p:nvSpPr>
        <p:spPr>
          <a:xfrm>
            <a:off x="0" y="1189401"/>
            <a:ext cx="12180447" cy="453822"/>
          </a:xfrm>
        </p:spPr>
        <p:txBody>
          <a:bodyPr>
            <a:normAutofit lnSpcReduction="10000"/>
          </a:bodyPr>
          <a:lstStyle/>
          <a:p>
            <a:pPr algn="ctr">
              <a:defRPr sz="2400" b="1"/>
            </a:pPr>
            <a:r>
              <a:rPr lang="es-US" noProof="0"/>
              <a:t>Considere</a:t>
            </a:r>
          </a:p>
        </p:txBody>
      </p:sp>
      <p:sp>
        <p:nvSpPr>
          <p:cNvPr id="12" name="Content Placeholder 11">
            <a:extLst>
              <a:ext uri="{FF2B5EF4-FFF2-40B4-BE49-F238E27FC236}">
                <a16:creationId xmlns:a16="http://schemas.microsoft.com/office/drawing/2014/main" id="{7BDBEBF7-DCC8-975B-BD53-4327237BF853}"/>
              </a:ext>
            </a:extLst>
          </p:cNvPr>
          <p:cNvSpPr>
            <a:spLocks noGrp="1"/>
          </p:cNvSpPr>
          <p:nvPr>
            <p:ph sz="quarter" idx="14"/>
          </p:nvPr>
        </p:nvSpPr>
        <p:spPr>
          <a:xfrm>
            <a:off x="431807" y="2524233"/>
            <a:ext cx="2084832" cy="2926080"/>
          </a:xfrm>
          <a:prstGeom prst="round2SameRect">
            <a:avLst>
              <a:gd name="adj1" fmla="val 0"/>
              <a:gd name="adj2" fmla="val 16082"/>
            </a:avLst>
          </a:prstGeom>
          <a:ln w="76200">
            <a:solidFill>
              <a:srgbClr val="8FAADC"/>
            </a:solidFill>
          </a:ln>
        </p:spPr>
        <p:txBody>
          <a:bodyPr tIns="822960" bIns="45720">
            <a:normAutofit fontScale="92500" lnSpcReduction="10000"/>
          </a:bodyPr>
          <a:lstStyle/>
          <a:p>
            <a:pPr lvl="0" algn="ctr" defTabSz="685800">
              <a:spcAft>
                <a:spcPts val="0"/>
              </a:spcAft>
              <a:buClrTx/>
              <a:defRPr sz="1600">
                <a:latin typeface="Arial"/>
                <a:cs typeface="Arial"/>
              </a:defRPr>
            </a:pPr>
            <a:r>
              <a:rPr lang="es-US" noProof="0"/>
              <a:t>Si el plan ofrece </a:t>
            </a:r>
            <a:r>
              <a:rPr lang="es-US" b="1" noProof="0"/>
              <a:t>beneficios adicionales</a:t>
            </a:r>
            <a:r>
              <a:rPr lang="es-US" noProof="0"/>
              <a:t> (además de los beneficios de Medicare Original) y si necesita pagar más para obtenerlos</a:t>
            </a:r>
          </a:p>
        </p:txBody>
      </p:sp>
      <p:grpSp>
        <p:nvGrpSpPr>
          <p:cNvPr id="30" name="Group 29">
            <a:extLst>
              <a:ext uri="{FF2B5EF4-FFF2-40B4-BE49-F238E27FC236}">
                <a16:creationId xmlns:a16="http://schemas.microsoft.com/office/drawing/2014/main" id="{6CC0C1C5-A8E4-4B73-6EE2-511F2B3C0B27}"/>
              </a:ext>
              <a:ext uri="{C183D7F6-B498-43B3-948B-1728B52AA6E4}">
                <adec:decorative xmlns:adec="http://schemas.microsoft.com/office/drawing/2017/decorative" val="1"/>
              </a:ext>
            </a:extLst>
          </p:cNvPr>
          <p:cNvGrpSpPr/>
          <p:nvPr/>
        </p:nvGrpSpPr>
        <p:grpSpPr>
          <a:xfrm>
            <a:off x="839353" y="1904110"/>
            <a:ext cx="1269741" cy="1269741"/>
            <a:chOff x="808053" y="1673241"/>
            <a:chExt cx="1269741" cy="1269741"/>
          </a:xfrm>
        </p:grpSpPr>
        <p:sp>
          <p:nvSpPr>
            <p:cNvPr id="48" name="Oval 47">
              <a:extLst>
                <a:ext uri="{FF2B5EF4-FFF2-40B4-BE49-F238E27FC236}">
                  <a16:creationId xmlns:a16="http://schemas.microsoft.com/office/drawing/2014/main" id="{7E72724F-E15B-4C1B-8115-7D8B45ADF3D3}"/>
                </a:ext>
                <a:ext uri="{C183D7F6-B498-43B3-948B-1728B52AA6E4}">
                  <adec:decorative xmlns:adec="http://schemas.microsoft.com/office/drawing/2017/decorative" val="1"/>
                </a:ext>
              </a:extLst>
            </p:cNvPr>
            <p:cNvSpPr/>
            <p:nvPr/>
          </p:nvSpPr>
          <p:spPr bwMode="auto">
            <a:xfrm>
              <a:off x="808053" y="1673241"/>
              <a:ext cx="1269741" cy="1269741"/>
            </a:xfrm>
            <a:prstGeom prst="ellipse">
              <a:avLst/>
            </a:prstGeom>
            <a:solidFill>
              <a:schemeClr val="accent5">
                <a:lumMod val="40000"/>
                <a:lumOff val="60000"/>
              </a:schemeClr>
            </a:solidFill>
            <a:ln w="76200">
              <a:solidFill>
                <a:srgbClr val="8FAADC"/>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6" name="Graphic 5">
              <a:extLst>
                <a:ext uri="{FF2B5EF4-FFF2-40B4-BE49-F238E27FC236}">
                  <a16:creationId xmlns:a16="http://schemas.microsoft.com/office/drawing/2014/main" id="{959DAB56-103D-4034-996C-213289574E6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3776" y="1869213"/>
              <a:ext cx="914400" cy="914400"/>
            </a:xfrm>
            <a:prstGeom prst="rect">
              <a:avLst/>
            </a:prstGeom>
          </p:spPr>
        </p:pic>
      </p:grpSp>
      <p:sp>
        <p:nvSpPr>
          <p:cNvPr id="20" name="Content Placeholder 19">
            <a:extLst>
              <a:ext uri="{FF2B5EF4-FFF2-40B4-BE49-F238E27FC236}">
                <a16:creationId xmlns:a16="http://schemas.microsoft.com/office/drawing/2014/main" id="{6740089E-4264-C248-F31E-0E93114F6F08}"/>
              </a:ext>
            </a:extLst>
          </p:cNvPr>
          <p:cNvSpPr>
            <a:spLocks noGrp="1"/>
          </p:cNvSpPr>
          <p:nvPr>
            <p:ph sz="quarter" idx="15"/>
          </p:nvPr>
        </p:nvSpPr>
        <p:spPr>
          <a:xfrm>
            <a:off x="2721151" y="2524233"/>
            <a:ext cx="2084832" cy="2926080"/>
          </a:xfrm>
          <a:prstGeom prst="round2SameRect">
            <a:avLst>
              <a:gd name="adj1" fmla="val 0"/>
              <a:gd name="adj2" fmla="val 16082"/>
            </a:avLst>
          </a:prstGeom>
          <a:ln w="76200">
            <a:solidFill>
              <a:srgbClr val="FFC000"/>
            </a:solidFill>
          </a:ln>
        </p:spPr>
        <p:txBody>
          <a:bodyPr tIns="822960" bIns="45720">
            <a:normAutofit/>
          </a:bodyPr>
          <a:lstStyle/>
          <a:p>
            <a:pPr lvl="0" algn="ctr" defTabSz="685800">
              <a:spcAft>
                <a:spcPts val="0"/>
              </a:spcAft>
              <a:buClrTx/>
              <a:defRPr sz="1600">
                <a:latin typeface="Arial"/>
                <a:cs typeface="Arial"/>
              </a:defRPr>
            </a:pPr>
            <a:r>
              <a:rPr lang="es-US" noProof="0"/>
              <a:t>¿Mis médicos </a:t>
            </a:r>
            <a:br>
              <a:rPr lang="es-US" sz="1600" noProof="0">
                <a:latin typeface="Arial"/>
                <a:cs typeface="Arial"/>
              </a:rPr>
            </a:br>
            <a:r>
              <a:rPr lang="es-US" noProof="0"/>
              <a:t>están en la </a:t>
            </a:r>
            <a:br>
              <a:rPr lang="es-US" noProof="0"/>
            </a:br>
            <a:r>
              <a:rPr lang="es-US" b="1" noProof="0"/>
              <a:t>red del plan?</a:t>
            </a:r>
          </a:p>
        </p:txBody>
      </p:sp>
      <p:grpSp>
        <p:nvGrpSpPr>
          <p:cNvPr id="31" name="Group 30">
            <a:extLst>
              <a:ext uri="{FF2B5EF4-FFF2-40B4-BE49-F238E27FC236}">
                <a16:creationId xmlns:a16="http://schemas.microsoft.com/office/drawing/2014/main" id="{2801EF94-D8B8-27FE-2707-0215B550F575}"/>
              </a:ext>
              <a:ext uri="{C183D7F6-B498-43B3-948B-1728B52AA6E4}">
                <adec:decorative xmlns:adec="http://schemas.microsoft.com/office/drawing/2017/decorative" val="1"/>
              </a:ext>
            </a:extLst>
          </p:cNvPr>
          <p:cNvGrpSpPr/>
          <p:nvPr/>
        </p:nvGrpSpPr>
        <p:grpSpPr>
          <a:xfrm>
            <a:off x="3128697" y="1922411"/>
            <a:ext cx="1269741" cy="1269741"/>
            <a:chOff x="3103978" y="1677151"/>
            <a:chExt cx="1269741" cy="1269741"/>
          </a:xfrm>
        </p:grpSpPr>
        <p:sp>
          <p:nvSpPr>
            <p:cNvPr id="27" name="Oval 26">
              <a:extLst>
                <a:ext uri="{FF2B5EF4-FFF2-40B4-BE49-F238E27FC236}">
                  <a16:creationId xmlns:a16="http://schemas.microsoft.com/office/drawing/2014/main" id="{6859CDF6-9C4E-4447-934B-E2F92C17C2BE}"/>
                </a:ext>
                <a:ext uri="{C183D7F6-B498-43B3-948B-1728B52AA6E4}">
                  <adec:decorative xmlns:adec="http://schemas.microsoft.com/office/drawing/2017/decorative" val="1"/>
                </a:ext>
              </a:extLst>
            </p:cNvPr>
            <p:cNvSpPr/>
            <p:nvPr/>
          </p:nvSpPr>
          <p:spPr bwMode="auto">
            <a:xfrm>
              <a:off x="3103978" y="1677151"/>
              <a:ext cx="1269741" cy="1269741"/>
            </a:xfrm>
            <a:prstGeom prst="ellipse">
              <a:avLst/>
            </a:prstGeom>
            <a:solidFill>
              <a:schemeClr val="accent4">
                <a:lumMod val="60000"/>
                <a:lumOff val="40000"/>
              </a:schemeClr>
            </a:solidFill>
            <a:ln w="76200">
              <a:solidFill>
                <a:srgbClr val="FEBF22"/>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7" name="Picture 6">
              <a:extLst>
                <a:ext uri="{FF2B5EF4-FFF2-40B4-BE49-F238E27FC236}">
                  <a16:creationId xmlns:a16="http://schemas.microsoft.com/office/drawing/2014/main" id="{9272AA61-60FA-40C4-87D6-3740730C75A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320922" y="1841301"/>
              <a:ext cx="896910" cy="776941"/>
            </a:xfrm>
            <a:prstGeom prst="rect">
              <a:avLst/>
            </a:prstGeom>
          </p:spPr>
        </p:pic>
      </p:grpSp>
      <p:sp>
        <p:nvSpPr>
          <p:cNvPr id="21" name="Content Placeholder 20">
            <a:extLst>
              <a:ext uri="{FF2B5EF4-FFF2-40B4-BE49-F238E27FC236}">
                <a16:creationId xmlns:a16="http://schemas.microsoft.com/office/drawing/2014/main" id="{8AAB6B2B-B094-6CF4-538F-5B371529D3B0}"/>
              </a:ext>
            </a:extLst>
          </p:cNvPr>
          <p:cNvSpPr>
            <a:spLocks noGrp="1"/>
          </p:cNvSpPr>
          <p:nvPr>
            <p:ph sz="quarter" idx="16"/>
          </p:nvPr>
        </p:nvSpPr>
        <p:spPr>
          <a:xfrm>
            <a:off x="5010495" y="2524233"/>
            <a:ext cx="2084832" cy="2926080"/>
          </a:xfrm>
          <a:prstGeom prst="round2SameRect">
            <a:avLst>
              <a:gd name="adj1" fmla="val 0"/>
              <a:gd name="adj2" fmla="val 15351"/>
            </a:avLst>
          </a:prstGeom>
          <a:ln w="76200">
            <a:solidFill>
              <a:srgbClr val="00529B"/>
            </a:solidFill>
          </a:ln>
        </p:spPr>
        <p:txBody>
          <a:bodyPr tIns="822960" bIns="45720">
            <a:normAutofit/>
          </a:bodyPr>
          <a:lstStyle/>
          <a:p>
            <a:pPr lvl="0" algn="ctr" defTabSz="685800">
              <a:spcAft>
                <a:spcPts val="0"/>
              </a:spcAft>
              <a:buClrTx/>
              <a:defRPr sz="1600">
                <a:latin typeface="Arial"/>
                <a:cs typeface="Arial"/>
              </a:defRPr>
            </a:pPr>
            <a:r>
              <a:rPr lang="es-US" noProof="0"/>
              <a:t>Es posible que necesite un referido para consultar a un especialista</a:t>
            </a:r>
          </a:p>
        </p:txBody>
      </p:sp>
      <p:grpSp>
        <p:nvGrpSpPr>
          <p:cNvPr id="32" name="Group 31">
            <a:extLst>
              <a:ext uri="{FF2B5EF4-FFF2-40B4-BE49-F238E27FC236}">
                <a16:creationId xmlns:a16="http://schemas.microsoft.com/office/drawing/2014/main" id="{744A8500-6ECD-7B2D-05E9-564EA941848B}"/>
              </a:ext>
              <a:ext uri="{C183D7F6-B498-43B3-948B-1728B52AA6E4}">
                <adec:decorative xmlns:adec="http://schemas.microsoft.com/office/drawing/2017/decorative" val="1"/>
              </a:ext>
            </a:extLst>
          </p:cNvPr>
          <p:cNvGrpSpPr/>
          <p:nvPr/>
        </p:nvGrpSpPr>
        <p:grpSpPr>
          <a:xfrm>
            <a:off x="5418041" y="1904110"/>
            <a:ext cx="1269741" cy="1269741"/>
            <a:chOff x="5470980" y="1691236"/>
            <a:chExt cx="1269741" cy="1269741"/>
          </a:xfrm>
        </p:grpSpPr>
        <p:sp>
          <p:nvSpPr>
            <p:cNvPr id="33" name="Oval 32">
              <a:extLst>
                <a:ext uri="{FF2B5EF4-FFF2-40B4-BE49-F238E27FC236}">
                  <a16:creationId xmlns:a16="http://schemas.microsoft.com/office/drawing/2014/main" id="{82E1AAEC-226D-44B3-A75C-CC8A081C2936}"/>
                </a:ext>
                <a:ext uri="{C183D7F6-B498-43B3-948B-1728B52AA6E4}">
                  <adec:decorative xmlns:adec="http://schemas.microsoft.com/office/drawing/2017/decorative" val="1"/>
                </a:ext>
              </a:extLst>
            </p:cNvPr>
            <p:cNvSpPr/>
            <p:nvPr/>
          </p:nvSpPr>
          <p:spPr bwMode="auto">
            <a:xfrm>
              <a:off x="5470980" y="1691236"/>
              <a:ext cx="1269741" cy="1269741"/>
            </a:xfrm>
            <a:prstGeom prst="ellipse">
              <a:avLst/>
            </a:prstGeom>
            <a:solidFill>
              <a:schemeClr val="accent5">
                <a:lumMod val="75000"/>
              </a:schemeClr>
            </a:solidFill>
            <a:ln w="76200">
              <a:solidFill>
                <a:srgbClr val="00529B"/>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56" name="Graphic 55">
              <a:extLst>
                <a:ext uri="{FF2B5EF4-FFF2-40B4-BE49-F238E27FC236}">
                  <a16:creationId xmlns:a16="http://schemas.microsoft.com/office/drawing/2014/main" id="{9FB955CE-8531-4337-B538-D34C5380D8D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38656" y="1869213"/>
              <a:ext cx="914400" cy="914400"/>
            </a:xfrm>
            <a:prstGeom prst="rect">
              <a:avLst/>
            </a:prstGeom>
          </p:spPr>
        </p:pic>
      </p:grpSp>
      <p:sp>
        <p:nvSpPr>
          <p:cNvPr id="24" name="Content Placeholder 23">
            <a:extLst>
              <a:ext uri="{FF2B5EF4-FFF2-40B4-BE49-F238E27FC236}">
                <a16:creationId xmlns:a16="http://schemas.microsoft.com/office/drawing/2014/main" id="{C398DE6A-340F-73A7-73C6-0557FFA8CE0A}"/>
              </a:ext>
            </a:extLst>
          </p:cNvPr>
          <p:cNvSpPr>
            <a:spLocks noGrp="1"/>
          </p:cNvSpPr>
          <p:nvPr>
            <p:ph sz="quarter" idx="17"/>
          </p:nvPr>
        </p:nvSpPr>
        <p:spPr>
          <a:xfrm>
            <a:off x="7299839" y="2524233"/>
            <a:ext cx="2084832" cy="2926080"/>
          </a:xfrm>
          <a:prstGeom prst="round2SameRect">
            <a:avLst>
              <a:gd name="adj1" fmla="val 0"/>
              <a:gd name="adj2" fmla="val 16813"/>
            </a:avLst>
          </a:prstGeom>
          <a:ln w="76200">
            <a:solidFill>
              <a:srgbClr val="4472C4"/>
            </a:solidFill>
          </a:ln>
        </p:spPr>
        <p:txBody>
          <a:bodyPr tIns="822960" bIns="45720">
            <a:normAutofit/>
          </a:bodyPr>
          <a:lstStyle/>
          <a:p>
            <a:pPr lvl="0" algn="ctr" defTabSz="685800">
              <a:spcAft>
                <a:spcPts val="0"/>
              </a:spcAft>
              <a:buClrTx/>
              <a:defRPr sz="1600">
                <a:latin typeface="Arial"/>
                <a:cs typeface="Arial"/>
              </a:defRPr>
            </a:pPr>
            <a:r>
              <a:rPr lang="es-US" noProof="0"/>
              <a:t>Solo puede </a:t>
            </a:r>
            <a:r>
              <a:rPr lang="es-US" b="1" noProof="0"/>
              <a:t>unirse/dejar el plan </a:t>
            </a:r>
            <a:r>
              <a:rPr lang="es-US" noProof="0"/>
              <a:t>durante ciertos períodos</a:t>
            </a:r>
          </a:p>
        </p:txBody>
      </p:sp>
      <p:grpSp>
        <p:nvGrpSpPr>
          <p:cNvPr id="44" name="Group 43">
            <a:extLst>
              <a:ext uri="{FF2B5EF4-FFF2-40B4-BE49-F238E27FC236}">
                <a16:creationId xmlns:a16="http://schemas.microsoft.com/office/drawing/2014/main" id="{27C00182-4D6D-7DE4-698A-6DA221CF193A}"/>
              </a:ext>
              <a:ext uri="{C183D7F6-B498-43B3-948B-1728B52AA6E4}">
                <adec:decorative xmlns:adec="http://schemas.microsoft.com/office/drawing/2017/decorative" val="1"/>
              </a:ext>
            </a:extLst>
          </p:cNvPr>
          <p:cNvGrpSpPr/>
          <p:nvPr/>
        </p:nvGrpSpPr>
        <p:grpSpPr>
          <a:xfrm>
            <a:off x="7707385" y="1922410"/>
            <a:ext cx="1269741" cy="1269741"/>
            <a:chOff x="7707385" y="1922410"/>
            <a:chExt cx="1269741" cy="1269741"/>
          </a:xfrm>
        </p:grpSpPr>
        <p:sp>
          <p:nvSpPr>
            <p:cNvPr id="39" name="Oval 38">
              <a:extLst>
                <a:ext uri="{FF2B5EF4-FFF2-40B4-BE49-F238E27FC236}">
                  <a16:creationId xmlns:a16="http://schemas.microsoft.com/office/drawing/2014/main" id="{96EC5972-6243-4ED9-AD84-F1BF0BE71B8A}"/>
                </a:ext>
                <a:ext uri="{C183D7F6-B498-43B3-948B-1728B52AA6E4}">
                  <adec:decorative xmlns:adec="http://schemas.microsoft.com/office/drawing/2017/decorative" val="1"/>
                </a:ext>
              </a:extLst>
            </p:cNvPr>
            <p:cNvSpPr/>
            <p:nvPr/>
          </p:nvSpPr>
          <p:spPr bwMode="auto">
            <a:xfrm>
              <a:off x="7707385" y="1922410"/>
              <a:ext cx="1269741" cy="1269741"/>
            </a:xfrm>
            <a:prstGeom prst="ellipse">
              <a:avLst/>
            </a:prstGeom>
            <a:solidFill>
              <a:srgbClr val="8FAADC"/>
            </a:solidFill>
            <a:ln w="76200">
              <a:solidFill>
                <a:srgbClr val="4472C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3" name="Picture 42">
              <a:extLst>
                <a:ext uri="{FF2B5EF4-FFF2-40B4-BE49-F238E27FC236}">
                  <a16:creationId xmlns:a16="http://schemas.microsoft.com/office/drawing/2014/main" id="{72DBE652-87C6-986B-3511-20F6A7E94C6B}"/>
                </a:ext>
              </a:extLst>
            </p:cNvPr>
            <p:cNvPicPr>
              <a:picLocks noChangeAspect="1"/>
            </p:cNvPicPr>
            <p:nvPr/>
          </p:nvPicPr>
          <p:blipFill>
            <a:blip r:embed="rId7"/>
            <a:stretch>
              <a:fillRect/>
            </a:stretch>
          </p:blipFill>
          <p:spPr>
            <a:xfrm>
              <a:off x="7931642" y="2232681"/>
              <a:ext cx="957155" cy="682811"/>
            </a:xfrm>
            <a:prstGeom prst="rect">
              <a:avLst/>
            </a:prstGeom>
          </p:spPr>
        </p:pic>
      </p:grpSp>
      <p:sp>
        <p:nvSpPr>
          <p:cNvPr id="25" name="Content Placeholder 24">
            <a:extLst>
              <a:ext uri="{FF2B5EF4-FFF2-40B4-BE49-F238E27FC236}">
                <a16:creationId xmlns:a16="http://schemas.microsoft.com/office/drawing/2014/main" id="{1ECD3E79-9FD6-C1FA-2812-A61C6B541190}"/>
              </a:ext>
            </a:extLst>
          </p:cNvPr>
          <p:cNvSpPr>
            <a:spLocks noGrp="1"/>
          </p:cNvSpPr>
          <p:nvPr>
            <p:ph sz="quarter" idx="18"/>
          </p:nvPr>
        </p:nvSpPr>
        <p:spPr>
          <a:xfrm>
            <a:off x="9589185" y="2524233"/>
            <a:ext cx="2084832" cy="2926080"/>
          </a:xfrm>
          <a:prstGeom prst="round2SameRect">
            <a:avLst>
              <a:gd name="adj1" fmla="val 0"/>
              <a:gd name="adj2" fmla="val 14620"/>
            </a:avLst>
          </a:prstGeom>
          <a:ln w="76200">
            <a:solidFill>
              <a:srgbClr val="0A5EC6"/>
            </a:solidFill>
          </a:ln>
        </p:spPr>
        <p:txBody>
          <a:bodyPr tIns="822960" bIns="45720">
            <a:normAutofit/>
          </a:bodyPr>
          <a:lstStyle/>
          <a:p>
            <a:pPr lvl="0" algn="ctr" defTabSz="685800">
              <a:spcAft>
                <a:spcPts val="0"/>
              </a:spcAft>
              <a:buClrTx/>
              <a:defRPr sz="1600">
                <a:latin typeface="Arial"/>
                <a:cs typeface="Arial"/>
              </a:defRPr>
            </a:pPr>
            <a:r>
              <a:rPr lang="es-US" noProof="0"/>
              <a:t>No funciona con pólizas de </a:t>
            </a:r>
            <a:r>
              <a:rPr lang="es-US" b="1" noProof="0" err="1"/>
              <a:t>Medigap</a:t>
            </a:r>
            <a:endParaRPr lang="es-US" b="1" noProof="0"/>
          </a:p>
        </p:txBody>
      </p:sp>
      <p:grpSp>
        <p:nvGrpSpPr>
          <p:cNvPr id="51" name="Group 50">
            <a:extLst>
              <a:ext uri="{FF2B5EF4-FFF2-40B4-BE49-F238E27FC236}">
                <a16:creationId xmlns:a16="http://schemas.microsoft.com/office/drawing/2014/main" id="{D60BAFEB-FA65-8B55-2F2F-9614FBA423DA}"/>
              </a:ext>
              <a:ext uri="{C183D7F6-B498-43B3-948B-1728B52AA6E4}">
                <adec:decorative xmlns:adec="http://schemas.microsoft.com/office/drawing/2017/decorative" val="1"/>
              </a:ext>
            </a:extLst>
          </p:cNvPr>
          <p:cNvGrpSpPr/>
          <p:nvPr/>
        </p:nvGrpSpPr>
        <p:grpSpPr>
          <a:xfrm>
            <a:off x="10002327" y="1919002"/>
            <a:ext cx="1269741" cy="1269741"/>
            <a:chOff x="10002327" y="1919002"/>
            <a:chExt cx="1269741" cy="1269741"/>
          </a:xfrm>
        </p:grpSpPr>
        <p:sp>
          <p:nvSpPr>
            <p:cNvPr id="45" name="Oval 44">
              <a:extLst>
                <a:ext uri="{FF2B5EF4-FFF2-40B4-BE49-F238E27FC236}">
                  <a16:creationId xmlns:a16="http://schemas.microsoft.com/office/drawing/2014/main" id="{E0680A05-A87D-43D9-A7D5-59C0503D4BD5}"/>
                </a:ext>
                <a:ext uri="{C183D7F6-B498-43B3-948B-1728B52AA6E4}">
                  <adec:decorative xmlns:adec="http://schemas.microsoft.com/office/drawing/2017/decorative" val="1"/>
                </a:ext>
              </a:extLst>
            </p:cNvPr>
            <p:cNvSpPr/>
            <p:nvPr/>
          </p:nvSpPr>
          <p:spPr bwMode="auto">
            <a:xfrm>
              <a:off x="10002327" y="1919002"/>
              <a:ext cx="1269741" cy="1269741"/>
            </a:xfrm>
            <a:prstGeom prst="ellipse">
              <a:avLst/>
            </a:prstGeom>
            <a:solidFill>
              <a:srgbClr val="0C6FE6"/>
            </a:solidFill>
            <a:ln w="76200">
              <a:solidFill>
                <a:srgbClr val="0A5EC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37" name="Picture 36">
              <a:extLst>
                <a:ext uri="{FF2B5EF4-FFF2-40B4-BE49-F238E27FC236}">
                  <a16:creationId xmlns:a16="http://schemas.microsoft.com/office/drawing/2014/main" id="{2E6C5351-8ED9-6408-F75B-89254958FE62}"/>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200981" y="2073041"/>
              <a:ext cx="914479" cy="914479"/>
            </a:xfrm>
            <a:prstGeom prst="rect">
              <a:avLst/>
            </a:prstGeom>
          </p:spPr>
        </p:pic>
      </p:grpSp>
      <p:sp>
        <p:nvSpPr>
          <p:cNvPr id="42" name="Freeform: Shape 41" descr="A white start in a blue circle indicating a note on the slide">
            <a:extLst>
              <a:ext uri="{FF2B5EF4-FFF2-40B4-BE49-F238E27FC236}">
                <a16:creationId xmlns:a16="http://schemas.microsoft.com/office/drawing/2014/main" id="{CA4111BC-3CCF-4B00-987D-C0B6E7CF4F65}"/>
              </a:ext>
            </a:extLst>
          </p:cNvPr>
          <p:cNvSpPr>
            <a:spLocks noChangeAspect="1"/>
          </p:cNvSpPr>
          <p:nvPr/>
        </p:nvSpPr>
        <p:spPr>
          <a:xfrm>
            <a:off x="609010" y="5787659"/>
            <a:ext cx="274320" cy="27432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26" name="Content Placeholder 25">
            <a:extLst>
              <a:ext uri="{FF2B5EF4-FFF2-40B4-BE49-F238E27FC236}">
                <a16:creationId xmlns:a16="http://schemas.microsoft.com/office/drawing/2014/main" id="{E788081E-CF13-042F-AC8C-8A875DE2C625}"/>
              </a:ext>
            </a:extLst>
          </p:cNvPr>
          <p:cNvSpPr>
            <a:spLocks noGrp="1"/>
          </p:cNvSpPr>
          <p:nvPr>
            <p:ph sz="quarter" idx="19"/>
          </p:nvPr>
        </p:nvSpPr>
        <p:spPr>
          <a:xfrm>
            <a:off x="867054" y="5787585"/>
            <a:ext cx="10761065" cy="721142"/>
          </a:xfrm>
        </p:spPr>
        <p:txBody>
          <a:bodyPr>
            <a:normAutofit/>
          </a:bodyPr>
          <a:lstStyle/>
          <a:p>
            <a:pPr lvl="0">
              <a:spcAft>
                <a:spcPts val="0"/>
              </a:spcAft>
              <a:buClrTx/>
              <a:defRPr sz="1400"/>
            </a:pPr>
            <a:r>
              <a:rPr lang="es-US" b="1" noProof="0"/>
              <a:t>NOTA</a:t>
            </a:r>
            <a:r>
              <a:rPr lang="es-US" noProof="0"/>
              <a:t>: Debe tener Medicare Parte A y Parte B para inscribirse, y debe pagar la prima de la Parte B y, por lo general, una prima mensual del plan.</a:t>
            </a:r>
          </a:p>
        </p:txBody>
      </p:sp>
      <p:sp>
        <p:nvSpPr>
          <p:cNvPr id="15" name="Slide Number Placeholder 14">
            <a:extLst>
              <a:ext uri="{FF2B5EF4-FFF2-40B4-BE49-F238E27FC236}">
                <a16:creationId xmlns:a16="http://schemas.microsoft.com/office/drawing/2014/main" id="{F80167D9-41AB-44FA-B680-4E3C680ECA0D}"/>
              </a:ext>
            </a:extLst>
          </p:cNvPr>
          <p:cNvSpPr>
            <a:spLocks noGrp="1"/>
          </p:cNvSpPr>
          <p:nvPr>
            <p:ph type="sldNum" sz="quarter" idx="12"/>
          </p:nvPr>
        </p:nvSpPr>
        <p:spPr/>
        <p:txBody>
          <a:bodyPr/>
          <a:lstStyle/>
          <a:p>
            <a:fld id="{48F63A3B-78C7-47BE-AE5E-E10140E04643}" type="slidenum">
              <a:rPr lang="es-US" noProof="0" smtClean="0">
                <a:solidFill>
                  <a:srgbClr val="8FAADC"/>
                </a:solidFill>
              </a:rPr>
              <a:t>67</a:t>
            </a:fld>
            <a:endParaRPr lang="es-US" noProof="0">
              <a:solidFill>
                <a:srgbClr val="8FAADC"/>
              </a:solidFill>
            </a:endParaRPr>
          </a:p>
        </p:txBody>
      </p:sp>
    </p:spTree>
    <p:custDataLst>
      <p:tags r:id="rId1"/>
    </p:custDataLst>
    <p:extLst>
      <p:ext uri="{BB962C8B-B14F-4D97-AF65-F5344CB8AC3E}">
        <p14:creationId xmlns:p14="http://schemas.microsoft.com/office/powerpoint/2010/main" val="14740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animBg="1"/>
      <p:bldP spid="20" grpId="0" uiExpand="1" animBg="1"/>
      <p:bldP spid="21" grpId="0" uiExpand="1" animBg="1"/>
      <p:bldP spid="24" grpId="0" uiExpand="1" animBg="1"/>
      <p:bldP spid="25" grpId="0" uiExpand="1" animBg="1"/>
      <p:bldP spid="42" grpId="0" animBg="1"/>
      <p:bldP spid="26"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¿En qué se diferencian las pólizas de </a:t>
            </a:r>
            <a:r>
              <a:rPr lang="es-US" noProof="0" err="1"/>
              <a:t>Medigap</a:t>
            </a:r>
            <a:r>
              <a:rPr lang="es-US" noProof="0"/>
              <a:t> y </a:t>
            </a:r>
            <a:br>
              <a:rPr lang="es-US" noProof="0"/>
            </a:br>
            <a:r>
              <a:rPr lang="es-US" noProof="0"/>
              <a:t>los planes Medicare </a:t>
            </a:r>
            <a:r>
              <a:rPr lang="es-US" noProof="0" err="1"/>
              <a:t>Advantage</a:t>
            </a:r>
            <a:r>
              <a:rPr lang="es-US" noProof="0"/>
              <a:t>?</a:t>
            </a:r>
          </a:p>
        </p:txBody>
      </p:sp>
      <p:graphicFrame>
        <p:nvGraphicFramePr>
          <p:cNvPr id="7" name="Content Placeholder 5" descr="This table shows the differences between Medigap policies and Medicare Advantage plans"/>
          <p:cNvGraphicFramePr>
            <a:graphicFrameLocks noGrp="1"/>
          </p:cNvGraphicFramePr>
          <p:nvPr>
            <p:ph idx="4294967295"/>
            <p:extLst>
              <p:ext uri="{D42A27DB-BD31-4B8C-83A1-F6EECF244321}">
                <p14:modId xmlns:p14="http://schemas.microsoft.com/office/powerpoint/2010/main" val="1208656324"/>
              </p:ext>
            </p:extLst>
          </p:nvPr>
        </p:nvGraphicFramePr>
        <p:xfrm>
          <a:off x="261715" y="1149746"/>
          <a:ext cx="11447417" cy="5342494"/>
        </p:xfrm>
        <a:graphic>
          <a:graphicData uri="http://schemas.openxmlformats.org/drawingml/2006/table">
            <a:tbl>
              <a:tblPr firstRow="1" bandRow="1">
                <a:tableStyleId>{5FD0F851-EC5A-4D38-B0AD-8093EC10F338}</a:tableStyleId>
              </a:tblPr>
              <a:tblGrid>
                <a:gridCol w="2000221">
                  <a:extLst>
                    <a:ext uri="{9D8B030D-6E8A-4147-A177-3AD203B41FA5}">
                      <a16:colId xmlns:a16="http://schemas.microsoft.com/office/drawing/2014/main" val="20000"/>
                    </a:ext>
                  </a:extLst>
                </a:gridCol>
                <a:gridCol w="4586446">
                  <a:extLst>
                    <a:ext uri="{9D8B030D-6E8A-4147-A177-3AD203B41FA5}">
                      <a16:colId xmlns:a16="http://schemas.microsoft.com/office/drawing/2014/main" val="20001"/>
                    </a:ext>
                  </a:extLst>
                </a:gridCol>
                <a:gridCol w="4860750">
                  <a:extLst>
                    <a:ext uri="{9D8B030D-6E8A-4147-A177-3AD203B41FA5}">
                      <a16:colId xmlns:a16="http://schemas.microsoft.com/office/drawing/2014/main" val="20002"/>
                    </a:ext>
                  </a:extLst>
                </a:gridCol>
              </a:tblGrid>
              <a:tr h="445875">
                <a:tc>
                  <a:txBody>
                    <a:bodyPr/>
                    <a:lstStyle/>
                    <a:p>
                      <a:pPr marL="0" marR="0" indent="0">
                        <a:lnSpc>
                          <a:spcPct val="100000"/>
                        </a:lnSpc>
                        <a:spcBef>
                          <a:spcPts val="600"/>
                        </a:spcBef>
                        <a:spcAft>
                          <a:spcPts val="1200"/>
                        </a:spcAft>
                        <a:buFont typeface="Wingdings" panose="05000000000000000000" pitchFamily="2" charset="2"/>
                        <a:buNone/>
                      </a:pPr>
                      <a:endParaRPr lang="es-US" sz="2000" b="0" noProof="0">
                        <a:solidFill>
                          <a:srgbClr val="00529B"/>
                        </a:solidFill>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44450" marR="0" algn="ctr">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noProof="0"/>
                        <a:t>Pólizas de </a:t>
                      </a:r>
                      <a:r>
                        <a:rPr lang="es-US" noProof="0" err="1"/>
                        <a:t>Medigap</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tc>
                <a:tc>
                  <a:txBody>
                    <a:bodyPr/>
                    <a:lstStyle/>
                    <a:p>
                      <a:pPr marL="44450" marR="0" algn="ctr" defTabSz="914400" rtl="0" eaLnBrk="1" latinLnBrk="0" hangingPunct="1">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noProof="0"/>
                        <a:t>Planes Medicare </a:t>
                      </a:r>
                      <a:r>
                        <a:rPr lang="es-US" noProof="0" err="1"/>
                        <a:t>Advantage</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tc>
                <a:extLst>
                  <a:ext uri="{0D108BD9-81ED-4DB2-BD59-A6C34878D82A}">
                    <a16:rowId xmlns:a16="http://schemas.microsoft.com/office/drawing/2014/main" val="10000"/>
                  </a:ext>
                </a:extLst>
              </a:tr>
              <a:tr h="413212">
                <a:tc>
                  <a:txBody>
                    <a:bodyPr/>
                    <a:lstStyle/>
                    <a:p>
                      <a:pPr marL="91440" marR="0" indent="0">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Ofrecido por</a:t>
                      </a:r>
                      <a:endParaRPr lang="es-US" sz="2000" b="1" noProof="0">
                        <a:solidFill>
                          <a:srgbClr val="00529B"/>
                        </a:solidFill>
                        <a:effectLst/>
                        <a:latin typeface="Arial" panose="020B0604020202020204" pitchFamily="34" charset="0"/>
                        <a:ea typeface="Calibri"/>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Empresas privadas</a:t>
                      </a:r>
                      <a:endParaRPr lang="es-US" sz="2000" b="0" noProof="0">
                        <a:solidFill>
                          <a:srgbClr val="00529B"/>
                        </a:solidFill>
                        <a:effectLst/>
                        <a:latin typeface="Arial" panose="020B0604020202020204" pitchFamily="34" charset="0"/>
                        <a:ea typeface="Calibri"/>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tc>
                  <a:txBody>
                    <a:bodyPr/>
                    <a:lstStyle/>
                    <a:p>
                      <a:pPr marL="44450" marR="0" algn="l" defTabSz="914400" rtl="0" eaLnBrk="1" latinLnBrk="0" hangingPunct="1">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Empresas privadas</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66624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Supervisión gubernamental </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sz="2000">
                          <a:solidFill>
                            <a:srgbClr val="00529B"/>
                          </a:solidFill>
                          <a:latin typeface="Arial" panose="020B0604020202020204" pitchFamily="34" charset="0"/>
                          <a:cs typeface="Arial" panose="020B0604020202020204" pitchFamily="34" charset="0"/>
                        </a:defRPr>
                      </a:pPr>
                      <a:r>
                        <a:rPr lang="es-US" sz="2000" noProof="0"/>
                        <a:t>El estado, pero también debe cumplir las leyes federales</a:t>
                      </a:r>
                      <a:endParaRPr lang="es-US" sz="2000" b="0" kern="1200" spc="-15"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indent="0" algn="l" defTabSz="914400" rtl="0" eaLnBrk="1" fontAlgn="auto" latinLnBrk="0" hangingPunct="1">
                        <a:lnSpc>
                          <a:spcPct val="100000"/>
                        </a:lnSpc>
                        <a:spcBef>
                          <a:spcPts val="600"/>
                        </a:spcBef>
                        <a:spcAft>
                          <a:spcPts val="1200"/>
                        </a:spcAft>
                        <a:buClrTx/>
                        <a:buSzTx/>
                        <a:buFontTx/>
                        <a:buNone/>
                        <a:tabLst/>
                        <a:defRPr sz="2000">
                          <a:solidFill>
                            <a:srgbClr val="00529B"/>
                          </a:solidFill>
                          <a:effectLst/>
                          <a:latin typeface="Arial" panose="020B0604020202020204" pitchFamily="34" charset="0"/>
                          <a:cs typeface="Arial" panose="020B0604020202020204" pitchFamily="34" charset="0"/>
                        </a:defRPr>
                      </a:pPr>
                      <a:r>
                        <a:rPr lang="es-US" sz="2000" noProof="0"/>
                        <a:t>Federal (los planes deben ser aprobados por Medicare)</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374288">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Funciona con</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Medicare Original</a:t>
                      </a:r>
                      <a:endParaRPr lang="es-US" sz="200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N/A</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1806325">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Cubre</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Faltas en la cobertura de Medicare Original, como deducibles, coseguros y copagos por servicios cubiertos por Medicare.</a:t>
                      </a:r>
                      <a:endParaRPr lang="es-US" sz="200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Servicios y suministros cubiertos por la Parte A y la Parte B. También puede cubrir aspectos no cubiertos por Medicare Original, como cobertura oftalmológica y odontológica. La mayoría de los planes Medicare Advantage incluyen cobertura </a:t>
                      </a:r>
                      <a:br>
                        <a:rPr lang="es-US" sz="2000" noProof="0"/>
                      </a:br>
                      <a:r>
                        <a:rPr lang="es-US" sz="2000" noProof="0"/>
                        <a:t>de medicamentos de Medicare.</a:t>
                      </a:r>
                      <a:endParaRPr lang="es-US" sz="2000" b="0" kern="1200" spc="-15"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4"/>
                  </a:ext>
                </a:extLst>
              </a:tr>
              <a:tr h="350333">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Debe tener</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Parte A y Parte B</a:t>
                      </a:r>
                      <a:endParaRPr lang="es-US" sz="2000" b="0" kern="1200" spc="-15"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44450" marR="0" algn="l" defTabSz="914400" rtl="0" eaLnBrk="1" latinLnBrk="0" hangingPunct="1">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Parte A y Parte B</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5"/>
                  </a:ext>
                </a:extLst>
              </a:tr>
              <a:tr h="958941">
                <a:tc>
                  <a:txBody>
                    <a:bodyPr/>
                    <a:lstStyle/>
                    <a:p>
                      <a:pPr marL="91440" marR="0" indent="0" algn="l" defTabSz="914400" rtl="0" eaLnBrk="1" latinLnBrk="0" hangingPunct="1">
                        <a:lnSpc>
                          <a:spcPct val="100000"/>
                        </a:lnSpc>
                        <a:spcBef>
                          <a:spcPts val="600"/>
                        </a:spcBef>
                        <a:spcAft>
                          <a:spcPts val="1200"/>
                        </a:spcAft>
                        <a:buFont typeface="Wingdings" panose="05000000000000000000" pitchFamily="2" charset="2"/>
                        <a:buNone/>
                        <a:defRPr sz="2000" b="1">
                          <a:solidFill>
                            <a:srgbClr val="00529B"/>
                          </a:solidFill>
                          <a:effectLst/>
                          <a:latin typeface="Arial" panose="020B0604020202020204" pitchFamily="34" charset="0"/>
                          <a:cs typeface="Arial" panose="020B0604020202020204" pitchFamily="34" charset="0"/>
                        </a:defRPr>
                      </a:pPr>
                      <a:r>
                        <a:rPr lang="es-US" sz="2000" noProof="0"/>
                        <a:t>¿Paga una prima?</a:t>
                      </a:r>
                      <a:endParaRPr lang="es-US" sz="2000" b="1"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marL="44450" marR="0" algn="l" defTabSz="914400" rtl="0" eaLnBrk="1" latinLnBrk="0" hangingPunct="1">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Sí. Usted paga una prima por la póliza </a:t>
                      </a:r>
                      <a:br>
                        <a:rPr lang="es-US" sz="2000" noProof="0"/>
                      </a:br>
                      <a:r>
                        <a:rPr lang="es-US" sz="2000" noProof="0"/>
                        <a:t>y paga la prima de la Parte B.</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tc>
                  <a:txBody>
                    <a:bodyPr/>
                    <a:lstStyle/>
                    <a:p>
                      <a:pPr marL="44450" marR="0" algn="l" defTabSz="914400" rtl="0" eaLnBrk="1" latinLnBrk="0" hangingPunct="1">
                        <a:lnSpc>
                          <a:spcPct val="100000"/>
                        </a:lnSpc>
                        <a:spcBef>
                          <a:spcPts val="600"/>
                        </a:spcBef>
                        <a:spcAft>
                          <a:spcPts val="1200"/>
                        </a:spcAft>
                        <a:defRPr sz="2000">
                          <a:solidFill>
                            <a:srgbClr val="00529B"/>
                          </a:solidFill>
                          <a:effectLst/>
                          <a:latin typeface="Arial" panose="020B0604020202020204" pitchFamily="34" charset="0"/>
                          <a:cs typeface="Arial" panose="020B0604020202020204" pitchFamily="34" charset="0"/>
                        </a:defRPr>
                      </a:pPr>
                      <a:r>
                        <a:rPr lang="es-US" sz="2000" noProof="0"/>
                        <a:t>Sí. Además de pagar la prima de la Parte B, es posible que tenga que pagar una prima mensual del plan.</a:t>
                      </a:r>
                      <a:endParaRPr lang="es-US" sz="2000" b="0" kern="1200"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
        <p:nvSpPr>
          <p:cNvPr id="5" name="Slide Number Placeholder 4">
            <a:extLst>
              <a:ext uri="{FF2B5EF4-FFF2-40B4-BE49-F238E27FC236}">
                <a16:creationId xmlns:a16="http://schemas.microsoft.com/office/drawing/2014/main" id="{B3B2CB41-137A-4BC2-84E6-DAD1B6210AE9}"/>
              </a:ext>
            </a:extLst>
          </p:cNvPr>
          <p:cNvSpPr>
            <a:spLocks noGrp="1"/>
          </p:cNvSpPr>
          <p:nvPr>
            <p:ph type="sldNum" sz="quarter" idx="12"/>
          </p:nvPr>
        </p:nvSpPr>
        <p:spPr>
          <a:xfrm>
            <a:off x="8610600" y="6492240"/>
            <a:ext cx="2743200" cy="365125"/>
          </a:xfrm>
        </p:spPr>
        <p:txBody>
          <a:bodyPr/>
          <a:lstStyle/>
          <a:p>
            <a:fld id="{48F63A3B-78C7-47BE-AE5E-E10140E04643}" type="slidenum">
              <a:rPr lang="es-US" noProof="0" smtClean="0">
                <a:solidFill>
                  <a:srgbClr val="8FAADC"/>
                </a:solidFill>
              </a:rPr>
              <a:t>68</a:t>
            </a:fld>
            <a:endParaRPr lang="es-US" noProof="0">
              <a:solidFill>
                <a:srgbClr val="8FAADC"/>
              </a:solidFill>
            </a:endParaRPr>
          </a:p>
        </p:txBody>
      </p:sp>
    </p:spTree>
    <p:custDataLst>
      <p:tags r:id="rId1"/>
    </p:custDataLst>
    <p:extLst>
      <p:ext uri="{BB962C8B-B14F-4D97-AF65-F5344CB8AC3E}">
        <p14:creationId xmlns:p14="http://schemas.microsoft.com/office/powerpoint/2010/main" val="3873076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sz="3000"/>
            </a:pPr>
            <a:r>
              <a:rPr lang="es-US" noProof="0"/>
              <a:t>Otros planes de salud: Planes de costos de Medicare</a:t>
            </a:r>
          </a:p>
        </p:txBody>
      </p:sp>
      <p:sp>
        <p:nvSpPr>
          <p:cNvPr id="5" name="Content Placeholder 4"/>
          <p:cNvSpPr>
            <a:spLocks noGrp="1"/>
          </p:cNvSpPr>
          <p:nvPr>
            <p:ph sz="quarter" idx="13"/>
          </p:nvPr>
        </p:nvSpPr>
        <p:spPr>
          <a:xfrm>
            <a:off x="1200150" y="1249680"/>
            <a:ext cx="9791700" cy="4667250"/>
          </a:xfrm>
        </p:spPr>
        <p:txBody>
          <a:bodyPr vert="horz" lIns="91440" tIns="45720" rIns="91440" bIns="45720" anchor="t">
            <a:noAutofit/>
          </a:bodyPr>
          <a:lstStyle/>
          <a:p>
            <a:pPr>
              <a:buFont typeface="Wingdings,Sans-Serif"/>
              <a:buChar char="§"/>
              <a:defRPr sz="2400">
                <a:latin typeface="Arial"/>
                <a:cs typeface="Arial"/>
              </a:defRPr>
            </a:pPr>
            <a:r>
              <a:rPr lang="es-US" noProof="0"/>
              <a:t>Puede inscribirse incluso si solo tiene la Parte B</a:t>
            </a:r>
          </a:p>
          <a:p>
            <a:pPr>
              <a:spcAft>
                <a:spcPts val="600"/>
              </a:spcAft>
              <a:buFont typeface="Wingdings,Sans-Serif"/>
              <a:buChar char="§"/>
              <a:defRPr sz="2400">
                <a:latin typeface="Arial"/>
                <a:cs typeface="Arial"/>
              </a:defRPr>
            </a:pPr>
            <a:r>
              <a:rPr lang="es-US" noProof="0"/>
              <a:t>Si tiene la Parte A y la Parte B y acude a un proveedor fuera de </a:t>
            </a:r>
            <a:br>
              <a:rPr lang="es-US" noProof="0"/>
            </a:br>
            <a:r>
              <a:rPr lang="es-US" noProof="0"/>
              <a:t>la red:</a:t>
            </a:r>
          </a:p>
          <a:p>
            <a:pPr lvl="1">
              <a:buFont typeface="Arial,Sans-Serif"/>
              <a:buChar char="•"/>
              <a:defRPr sz="2000">
                <a:latin typeface="Arial"/>
                <a:cs typeface="Arial"/>
              </a:defRPr>
            </a:pPr>
            <a:r>
              <a:rPr lang="es-US" noProof="0"/>
              <a:t>Sus servicios están cubiertos por Medicare Original</a:t>
            </a:r>
          </a:p>
          <a:p>
            <a:pPr lvl="1">
              <a:spcAft>
                <a:spcPts val="1200"/>
              </a:spcAft>
              <a:buFont typeface="Arial,Sans-Serif"/>
              <a:buChar char="•"/>
              <a:defRPr>
                <a:latin typeface="Arial"/>
                <a:cs typeface="Arial"/>
              </a:defRPr>
            </a:pPr>
            <a:r>
              <a:rPr lang="es-US" sz="2000" noProof="0"/>
              <a:t>Usted pagará el </a:t>
            </a:r>
            <a:r>
              <a:rPr lang="es-US" sz="2000" noProof="0" err="1"/>
              <a:t>coseguro</a:t>
            </a:r>
            <a:r>
              <a:rPr lang="es-US" sz="2000" noProof="0"/>
              <a:t> y los deducibles de la Parte A y la Parte B</a:t>
            </a:r>
          </a:p>
          <a:p>
            <a:pPr>
              <a:buFont typeface="Wingdings,Sans-Serif"/>
              <a:buChar char="§"/>
              <a:defRPr sz="2400">
                <a:latin typeface="Arial"/>
                <a:cs typeface="Arial"/>
              </a:defRPr>
            </a:pPr>
            <a:r>
              <a:rPr lang="es-US" noProof="0"/>
              <a:t>Puede unirse en cualquier momento en que el plan acepte </a:t>
            </a:r>
            <a:br>
              <a:rPr lang="es-US" noProof="0"/>
            </a:br>
            <a:r>
              <a:rPr lang="es-US" noProof="0"/>
              <a:t>nuevos miembros</a:t>
            </a:r>
          </a:p>
          <a:p>
            <a:pPr>
              <a:buFont typeface="Wingdings,Sans-Serif"/>
              <a:buChar char="§"/>
              <a:defRPr sz="2400">
                <a:latin typeface="Arial"/>
                <a:cs typeface="Arial"/>
              </a:defRPr>
            </a:pPr>
            <a:r>
              <a:rPr lang="es-US" noProof="0"/>
              <a:t>Puede irse en cualquier momento y volver a Medicare Original</a:t>
            </a:r>
          </a:p>
          <a:p>
            <a:pPr>
              <a:buFont typeface="Wingdings,Sans-Serif"/>
              <a:buChar char="§"/>
              <a:defRPr sz="2400">
                <a:latin typeface="Arial"/>
                <a:cs typeface="Arial"/>
              </a:defRPr>
            </a:pPr>
            <a:r>
              <a:rPr lang="es-US" noProof="0"/>
              <a:t>Puede obtener su cobertura de medicamentos de Medicare del plan de costos (si se ofrece) o puede inscribirse en un plan de medicamentos de Medicare</a:t>
            </a:r>
          </a:p>
        </p:txBody>
      </p:sp>
      <p:sp>
        <p:nvSpPr>
          <p:cNvPr id="6" name="Slide Number Placeholder 5">
            <a:extLst>
              <a:ext uri="{FF2B5EF4-FFF2-40B4-BE49-F238E27FC236}">
                <a16:creationId xmlns:a16="http://schemas.microsoft.com/office/drawing/2014/main" id="{330EE3D5-9FDE-4036-8578-4F13E9BF6F9E}"/>
              </a:ext>
            </a:extLst>
          </p:cNvPr>
          <p:cNvSpPr>
            <a:spLocks noGrp="1"/>
          </p:cNvSpPr>
          <p:nvPr>
            <p:ph type="sldNum" sz="quarter" idx="12"/>
          </p:nvPr>
        </p:nvSpPr>
        <p:spPr/>
        <p:txBody>
          <a:bodyPr/>
          <a:lstStyle/>
          <a:p>
            <a:fld id="{0B2D781D-8844-5940-92D1-06EF0A7F581E}" type="slidenum">
              <a:rPr lang="es-US" noProof="0" smtClean="0"/>
              <a:t>69</a:t>
            </a:fld>
            <a:endParaRPr lang="es-US" noProof="0"/>
          </a:p>
        </p:txBody>
      </p:sp>
    </p:spTree>
    <p:custDataLst>
      <p:tags r:id="rId1"/>
    </p:custDataLst>
    <p:extLst>
      <p:ext uri="{BB962C8B-B14F-4D97-AF65-F5344CB8AC3E}">
        <p14:creationId xmlns:p14="http://schemas.microsoft.com/office/powerpoint/2010/main" val="389908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nchorCtr="0">
            <a:normAutofit/>
          </a:bodyPr>
          <a:lstStyle/>
          <a:p>
            <a:r>
              <a:rPr lang="es-US" noProof="0"/>
              <a:t>¿Cuáles son las partes de Medicare?</a:t>
            </a:r>
          </a:p>
        </p:txBody>
      </p:sp>
      <p:pic>
        <p:nvPicPr>
          <p:cNvPr id="7" name="Picture 6" descr="Part A icon"/>
          <p:cNvPicPr>
            <a:picLocks noChangeAspect="1"/>
          </p:cNvPicPr>
          <p:nvPr/>
        </p:nvPicPr>
        <p:blipFill>
          <a:blip r:embed="rId4"/>
          <a:srcRect/>
          <a:stretch/>
        </p:blipFill>
        <p:spPr>
          <a:xfrm>
            <a:off x="1981535" y="2329474"/>
            <a:ext cx="2133141" cy="1207125"/>
          </a:xfrm>
          <a:prstGeom prst="rect">
            <a:avLst/>
          </a:prstGeom>
        </p:spPr>
      </p:pic>
      <p:sp>
        <p:nvSpPr>
          <p:cNvPr id="12" name="Content Placeholder 11">
            <a:extLst>
              <a:ext uri="{FF2B5EF4-FFF2-40B4-BE49-F238E27FC236}">
                <a16:creationId xmlns:a16="http://schemas.microsoft.com/office/drawing/2014/main" id="{97137CA2-5D7B-AD37-9F5D-61436EDE3156}"/>
              </a:ext>
            </a:extLst>
          </p:cNvPr>
          <p:cNvSpPr>
            <a:spLocks noGrp="1"/>
          </p:cNvSpPr>
          <p:nvPr>
            <p:ph sz="quarter" idx="13"/>
          </p:nvPr>
        </p:nvSpPr>
        <p:spPr>
          <a:xfrm>
            <a:off x="1566578" y="1703554"/>
            <a:ext cx="2926080" cy="3756252"/>
          </a:xfrm>
          <a:prstGeom prst="roundRect">
            <a:avLst/>
          </a:prstGeom>
          <a:ln w="38100">
            <a:solidFill>
              <a:srgbClr val="FFD966"/>
            </a:solidFill>
          </a:ln>
        </p:spPr>
        <p:txBody>
          <a:bodyPr vert="horz" wrap="none" lIns="91440" tIns="45720" rIns="91440" bIns="457200" anchor="b">
            <a:noAutofit/>
          </a:bodyPr>
          <a:lstStyle/>
          <a:p>
            <a:pPr marL="0" indent="0" algn="ctr">
              <a:spcAft>
                <a:spcPts val="0"/>
              </a:spcAft>
              <a:buClrTx/>
              <a:buNone/>
              <a:defRPr sz="2400"/>
            </a:pPr>
            <a:r>
              <a:rPr lang="es-US" b="1" noProof="0"/>
              <a:t>Parte A </a:t>
            </a:r>
            <a:br>
              <a:rPr lang="es-US" sz="2400" b="1" noProof="0"/>
            </a:br>
            <a:r>
              <a:rPr lang="es-US" sz="2400" b="1" noProof="0"/>
              <a:t> </a:t>
            </a:r>
            <a:r>
              <a:rPr lang="es-US" noProof="0"/>
              <a:t>(</a:t>
            </a:r>
            <a:r>
              <a:rPr lang="es-US"/>
              <a:t>S</a:t>
            </a:r>
            <a:r>
              <a:rPr lang="es-US" noProof="0" err="1"/>
              <a:t>eguro</a:t>
            </a:r>
            <a:r>
              <a:rPr lang="es-US" noProof="0"/>
              <a:t> de hospital</a:t>
            </a:r>
            <a:r>
              <a:rPr lang="es-US" noProof="0">
                <a:latin typeface="+mn-lt"/>
              </a:rPr>
              <a:t>) </a:t>
            </a:r>
          </a:p>
        </p:txBody>
      </p:sp>
      <p:pic>
        <p:nvPicPr>
          <p:cNvPr id="8" name="Picture 7" descr="Part B Icon"/>
          <p:cNvPicPr>
            <a:picLocks noChangeAspect="1"/>
          </p:cNvPicPr>
          <p:nvPr/>
        </p:nvPicPr>
        <p:blipFill>
          <a:blip r:embed="rId5"/>
          <a:srcRect/>
          <a:stretch/>
        </p:blipFill>
        <p:spPr>
          <a:xfrm>
            <a:off x="5394193" y="2234444"/>
            <a:ext cx="1674334" cy="1508324"/>
          </a:xfrm>
          <a:prstGeom prst="rect">
            <a:avLst/>
          </a:prstGeom>
        </p:spPr>
      </p:pic>
      <p:sp>
        <p:nvSpPr>
          <p:cNvPr id="16" name="Content Placeholder 15">
            <a:extLst>
              <a:ext uri="{FF2B5EF4-FFF2-40B4-BE49-F238E27FC236}">
                <a16:creationId xmlns:a16="http://schemas.microsoft.com/office/drawing/2014/main" id="{5FEEDA67-C03C-59D4-DC75-0470D77182E9}"/>
              </a:ext>
            </a:extLst>
          </p:cNvPr>
          <p:cNvSpPr>
            <a:spLocks noGrp="1"/>
          </p:cNvSpPr>
          <p:nvPr>
            <p:ph sz="quarter" idx="14"/>
          </p:nvPr>
        </p:nvSpPr>
        <p:spPr>
          <a:xfrm>
            <a:off x="4859989" y="1703554"/>
            <a:ext cx="2926080" cy="3807239"/>
          </a:xfrm>
          <a:prstGeom prst="roundRect">
            <a:avLst/>
          </a:prstGeom>
          <a:ln w="38100">
            <a:solidFill>
              <a:srgbClr val="FFD966"/>
            </a:solidFill>
          </a:ln>
        </p:spPr>
        <p:txBody>
          <a:bodyPr vert="horz" wrap="none" lIns="91440" tIns="45720" rIns="91440" bIns="457200" anchor="b">
            <a:noAutofit/>
          </a:bodyPr>
          <a:lstStyle/>
          <a:p>
            <a:pPr marL="0" indent="0" algn="ctr">
              <a:spcAft>
                <a:spcPts val="0"/>
              </a:spcAft>
              <a:buClrTx/>
              <a:buNone/>
              <a:defRPr sz="2400"/>
            </a:pPr>
            <a:r>
              <a:rPr lang="es-US" b="1" noProof="0"/>
              <a:t>Parte B </a:t>
            </a:r>
            <a:br>
              <a:rPr lang="es-US" sz="2400" b="1" noProof="0"/>
            </a:br>
            <a:r>
              <a:rPr lang="es-US" noProof="0"/>
              <a:t>(Seguro médico)</a:t>
            </a:r>
          </a:p>
        </p:txBody>
      </p:sp>
      <p:pic>
        <p:nvPicPr>
          <p:cNvPr id="10" name="Picture 9" descr="Part D Icon"/>
          <p:cNvPicPr>
            <a:picLocks noChangeAspect="1"/>
          </p:cNvPicPr>
          <p:nvPr/>
        </p:nvPicPr>
        <p:blipFill>
          <a:blip r:embed="rId6"/>
          <a:srcRect/>
          <a:stretch/>
        </p:blipFill>
        <p:spPr>
          <a:xfrm>
            <a:off x="8686146" y="2243101"/>
            <a:ext cx="1939276" cy="1379870"/>
          </a:xfrm>
          <a:prstGeom prst="rect">
            <a:avLst/>
          </a:prstGeom>
        </p:spPr>
      </p:pic>
      <p:sp>
        <p:nvSpPr>
          <p:cNvPr id="17" name="Content Placeholder 16">
            <a:extLst>
              <a:ext uri="{FF2B5EF4-FFF2-40B4-BE49-F238E27FC236}">
                <a16:creationId xmlns:a16="http://schemas.microsoft.com/office/drawing/2014/main" id="{CCE367D0-70B3-C841-1378-F8BFB38373DD}"/>
              </a:ext>
            </a:extLst>
          </p:cNvPr>
          <p:cNvSpPr>
            <a:spLocks noGrp="1"/>
          </p:cNvSpPr>
          <p:nvPr>
            <p:ph sz="quarter" idx="15"/>
          </p:nvPr>
        </p:nvSpPr>
        <p:spPr>
          <a:xfrm>
            <a:off x="8153400" y="1703554"/>
            <a:ext cx="2926080" cy="3803651"/>
          </a:xfrm>
          <a:prstGeom prst="roundRect">
            <a:avLst/>
          </a:prstGeom>
          <a:ln w="38100">
            <a:solidFill>
              <a:srgbClr val="FFD966"/>
            </a:solidFill>
          </a:ln>
        </p:spPr>
        <p:txBody>
          <a:bodyPr wrap="none" bIns="457200" anchor="b">
            <a:noAutofit/>
          </a:bodyPr>
          <a:lstStyle/>
          <a:p>
            <a:pPr marL="0" lvl="0" indent="0" algn="ctr">
              <a:spcAft>
                <a:spcPts val="0"/>
              </a:spcAft>
              <a:buClrTx/>
              <a:buNone/>
              <a:defRPr sz="2400"/>
            </a:pPr>
            <a:r>
              <a:rPr lang="es-US" b="1" noProof="0"/>
              <a:t>Parte D </a:t>
            </a:r>
            <a:br>
              <a:rPr lang="es-US" sz="2400" b="1" noProof="0"/>
            </a:br>
            <a:r>
              <a:rPr lang="es-US" noProof="0"/>
              <a:t>(Cobertura de </a:t>
            </a:r>
            <a:br>
              <a:rPr lang="es-US" noProof="0"/>
            </a:br>
            <a:r>
              <a:rPr lang="es-US" noProof="0"/>
              <a:t>medicamentos)</a:t>
            </a:r>
          </a:p>
        </p:txBody>
      </p:sp>
      <p:sp>
        <p:nvSpPr>
          <p:cNvPr id="11" name="Slide Number Placeholder 10">
            <a:extLst>
              <a:ext uri="{FF2B5EF4-FFF2-40B4-BE49-F238E27FC236}">
                <a16:creationId xmlns:a16="http://schemas.microsoft.com/office/drawing/2014/main" id="{3F8CB9F3-BF24-42B9-8981-7039D56D3548}"/>
              </a:ext>
            </a:extLst>
          </p:cNvPr>
          <p:cNvSpPr>
            <a:spLocks noGrp="1"/>
          </p:cNvSpPr>
          <p:nvPr>
            <p:ph type="sldNum" sz="quarter" idx="12"/>
          </p:nvPr>
        </p:nvSpPr>
        <p:spPr/>
        <p:txBody>
          <a:bodyPr/>
          <a:lstStyle/>
          <a:p>
            <a:fld id="{48F63A3B-78C7-47BE-AE5E-E10140E04643}" type="slidenum">
              <a:rPr lang="es-US" noProof="0" smtClean="0"/>
              <a:t>7</a:t>
            </a:fld>
            <a:endParaRPr lang="es-US" noProof="0"/>
          </a:p>
        </p:txBody>
      </p:sp>
    </p:spTree>
    <p:custDataLst>
      <p:tags r:id="rId1"/>
    </p:custDataLst>
    <p:extLst>
      <p:ext uri="{BB962C8B-B14F-4D97-AF65-F5344CB8AC3E}">
        <p14:creationId xmlns:p14="http://schemas.microsoft.com/office/powerpoint/2010/main" val="27038978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dirty="0"/>
              <a:t>Otros planes de salud: Planes del Programa de Cuidado Integral para Ancianos (PACE)</a:t>
            </a:r>
          </a:p>
        </p:txBody>
      </p:sp>
      <p:sp>
        <p:nvSpPr>
          <p:cNvPr id="5" name="Content Placeholder 4"/>
          <p:cNvSpPr>
            <a:spLocks noGrp="1"/>
          </p:cNvSpPr>
          <p:nvPr>
            <p:ph sz="quarter" idx="13"/>
          </p:nvPr>
        </p:nvSpPr>
        <p:spPr>
          <a:xfrm>
            <a:off x="0" y="1169348"/>
            <a:ext cx="12192000" cy="491812"/>
          </a:xfrm>
        </p:spPr>
        <p:txBody>
          <a:bodyPr>
            <a:noAutofit/>
          </a:bodyPr>
          <a:lstStyle/>
          <a:p>
            <a:pPr marL="0" indent="0" algn="ctr" defTabSz="685800">
              <a:lnSpc>
                <a:spcPct val="100000"/>
              </a:lnSpc>
              <a:spcBef>
                <a:spcPts val="0"/>
              </a:spcBef>
              <a:spcAft>
                <a:spcPts val="600"/>
              </a:spcAft>
              <a:buFont typeface="Wingdings" pitchFamily="2" charset="2"/>
              <a:buNone/>
              <a:defRPr sz="2400" b="1"/>
            </a:pPr>
            <a:r>
              <a:rPr lang="es-US" noProof="0"/>
              <a:t>Para calificar, usted debe:</a:t>
            </a:r>
            <a:endParaRPr lang="es-US" sz="2400" noProof="0">
              <a:solidFill>
                <a:srgbClr val="00529B"/>
              </a:solidFill>
            </a:endParaRPr>
          </a:p>
        </p:txBody>
      </p:sp>
      <p:sp>
        <p:nvSpPr>
          <p:cNvPr id="22" name="Content Placeholder 21">
            <a:extLst>
              <a:ext uri="{FF2B5EF4-FFF2-40B4-BE49-F238E27FC236}">
                <a16:creationId xmlns:a16="http://schemas.microsoft.com/office/drawing/2014/main" id="{D2C27A1A-3E64-425C-6FF3-AA14C6926180}"/>
              </a:ext>
            </a:extLst>
          </p:cNvPr>
          <p:cNvSpPr>
            <a:spLocks noGrp="1"/>
          </p:cNvSpPr>
          <p:nvPr>
            <p:ph sz="quarter" idx="14"/>
          </p:nvPr>
        </p:nvSpPr>
        <p:spPr>
          <a:xfrm>
            <a:off x="615808" y="1959089"/>
            <a:ext cx="2551176" cy="3494307"/>
          </a:xfrm>
          <a:prstGeom prst="roundRect">
            <a:avLst/>
          </a:prstGeom>
          <a:ln w="38100">
            <a:solidFill>
              <a:srgbClr val="FEBF22"/>
            </a:solidFill>
          </a:ln>
        </p:spPr>
        <p:txBody>
          <a:bodyPr tIns="1737360"/>
          <a:lstStyle/>
          <a:p>
            <a:pPr marL="0" lvl="0" indent="0" algn="ctr">
              <a:spcAft>
                <a:spcPts val="0"/>
              </a:spcAft>
              <a:buClrTx/>
              <a:buNone/>
              <a:defRPr sz="1800"/>
            </a:pPr>
            <a:r>
              <a:rPr lang="es-US" noProof="0"/>
              <a:t>Tener 55 años </a:t>
            </a:r>
            <a:br>
              <a:rPr lang="es-US" noProof="0"/>
            </a:br>
            <a:r>
              <a:rPr lang="es-US" noProof="0"/>
              <a:t>o más</a:t>
            </a:r>
          </a:p>
        </p:txBody>
      </p:sp>
      <p:pic>
        <p:nvPicPr>
          <p:cNvPr id="19" name="Graphic 18">
            <a:extLst>
              <a:ext uri="{FF2B5EF4-FFF2-40B4-BE49-F238E27FC236}">
                <a16:creationId xmlns:a16="http://schemas.microsoft.com/office/drawing/2014/main" id="{03B51BB5-864A-47DC-B100-66F2FB9B78A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7946" y="2081327"/>
            <a:ext cx="1790152" cy="1790152"/>
          </a:xfrm>
          <a:prstGeom prst="rect">
            <a:avLst/>
          </a:prstGeom>
        </p:spPr>
      </p:pic>
      <p:sp>
        <p:nvSpPr>
          <p:cNvPr id="23" name="Content Placeholder 22">
            <a:extLst>
              <a:ext uri="{FF2B5EF4-FFF2-40B4-BE49-F238E27FC236}">
                <a16:creationId xmlns:a16="http://schemas.microsoft.com/office/drawing/2014/main" id="{98B42835-E9F4-E391-3F16-0D324442DB55}"/>
              </a:ext>
            </a:extLst>
          </p:cNvPr>
          <p:cNvSpPr>
            <a:spLocks noGrp="1"/>
          </p:cNvSpPr>
          <p:nvPr>
            <p:ph sz="quarter" idx="15"/>
          </p:nvPr>
        </p:nvSpPr>
        <p:spPr>
          <a:xfrm>
            <a:off x="3429611" y="1953589"/>
            <a:ext cx="2551176" cy="3499808"/>
          </a:xfrm>
          <a:prstGeom prst="roundRect">
            <a:avLst/>
          </a:prstGeom>
          <a:ln w="38100">
            <a:solidFill>
              <a:srgbClr val="FEBF22"/>
            </a:solidFill>
          </a:ln>
        </p:spPr>
        <p:txBody>
          <a:bodyPr tIns="1737360"/>
          <a:lstStyle/>
          <a:p>
            <a:pPr marL="0" lvl="0" indent="0" algn="ctr">
              <a:spcAft>
                <a:spcPts val="0"/>
              </a:spcAft>
              <a:buClrTx/>
              <a:buNone/>
              <a:defRPr sz="1800"/>
            </a:pPr>
            <a:r>
              <a:rPr lang="es-US" noProof="0" dirty="0"/>
              <a:t>Vivir en el área de servicio de una organización </a:t>
            </a:r>
            <a:br>
              <a:rPr lang="es-US" noProof="0" dirty="0"/>
            </a:br>
            <a:r>
              <a:rPr lang="es-US" noProof="0" dirty="0"/>
              <a:t>de PACE</a:t>
            </a:r>
          </a:p>
        </p:txBody>
      </p:sp>
      <p:pic>
        <p:nvPicPr>
          <p:cNvPr id="6" name="Picture 5">
            <a:extLst>
              <a:ext uri="{FF2B5EF4-FFF2-40B4-BE49-F238E27FC236}">
                <a16:creationId xmlns:a16="http://schemas.microsoft.com/office/drawing/2014/main" id="{1A20FDA7-9554-425F-B42D-5BFB40884B68}"/>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4082041" y="2217485"/>
            <a:ext cx="1205015" cy="1435788"/>
          </a:xfrm>
          <a:prstGeom prst="rect">
            <a:avLst/>
          </a:prstGeom>
        </p:spPr>
      </p:pic>
      <p:sp>
        <p:nvSpPr>
          <p:cNvPr id="24" name="Content Placeholder 23">
            <a:extLst>
              <a:ext uri="{FF2B5EF4-FFF2-40B4-BE49-F238E27FC236}">
                <a16:creationId xmlns:a16="http://schemas.microsoft.com/office/drawing/2014/main" id="{7A7A4891-B24B-0F53-05B0-ADC8D7DA4450}"/>
              </a:ext>
            </a:extLst>
          </p:cNvPr>
          <p:cNvSpPr>
            <a:spLocks noGrp="1"/>
          </p:cNvSpPr>
          <p:nvPr>
            <p:ph sz="quarter" idx="16"/>
          </p:nvPr>
        </p:nvSpPr>
        <p:spPr>
          <a:xfrm>
            <a:off x="6209559" y="1959089"/>
            <a:ext cx="2551176" cy="3499809"/>
          </a:xfrm>
          <a:prstGeom prst="roundRect">
            <a:avLst/>
          </a:prstGeom>
          <a:ln w="38100">
            <a:solidFill>
              <a:srgbClr val="FEBF22"/>
            </a:solidFill>
          </a:ln>
        </p:spPr>
        <p:txBody>
          <a:bodyPr tIns="1737360">
            <a:normAutofit fontScale="92500" lnSpcReduction="10000"/>
          </a:bodyPr>
          <a:lstStyle/>
          <a:p>
            <a:pPr marL="0" lvl="0" indent="0" algn="ctr">
              <a:spcAft>
                <a:spcPts val="0"/>
              </a:spcAft>
              <a:buClrTx/>
              <a:buNone/>
              <a:defRPr sz="1800"/>
            </a:pPr>
            <a:r>
              <a:rPr lang="es-US" noProof="0"/>
              <a:t>Necesitar un nivel </a:t>
            </a:r>
            <a:br>
              <a:rPr lang="es-US" noProof="0"/>
            </a:br>
            <a:r>
              <a:rPr lang="es-US" noProof="0"/>
              <a:t>de atención de </a:t>
            </a:r>
            <a:br>
              <a:rPr lang="es-US" sz="1800" noProof="0"/>
            </a:br>
            <a:r>
              <a:rPr lang="es-US" noProof="0"/>
              <a:t>hogar para </a:t>
            </a:r>
            <a:br>
              <a:rPr lang="es-US" noProof="0"/>
            </a:br>
            <a:r>
              <a:rPr lang="es-US" noProof="0"/>
              <a:t>personas mayores </a:t>
            </a:r>
            <a:br>
              <a:rPr lang="es-US" sz="1800" noProof="0"/>
            </a:br>
            <a:r>
              <a:rPr lang="es-US" noProof="0"/>
              <a:t>(según lo certificado por su estado)</a:t>
            </a:r>
          </a:p>
        </p:txBody>
      </p:sp>
      <p:pic>
        <p:nvPicPr>
          <p:cNvPr id="13" name="Picture 12">
            <a:extLst>
              <a:ext uri="{FF2B5EF4-FFF2-40B4-BE49-F238E27FC236}">
                <a16:creationId xmlns:a16="http://schemas.microsoft.com/office/drawing/2014/main" id="{9BDEE7C4-739C-437A-B6DB-F5920E6A9410}"/>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6922986" y="2296143"/>
            <a:ext cx="1323928" cy="1357130"/>
          </a:xfrm>
          <a:prstGeom prst="rect">
            <a:avLst/>
          </a:prstGeom>
        </p:spPr>
      </p:pic>
      <p:sp>
        <p:nvSpPr>
          <p:cNvPr id="25" name="Content Placeholder 24">
            <a:extLst>
              <a:ext uri="{FF2B5EF4-FFF2-40B4-BE49-F238E27FC236}">
                <a16:creationId xmlns:a16="http://schemas.microsoft.com/office/drawing/2014/main" id="{38BF76FB-33D9-3A2D-AF6E-70DB69BB64FB}"/>
              </a:ext>
            </a:extLst>
          </p:cNvPr>
          <p:cNvSpPr>
            <a:spLocks noGrp="1"/>
          </p:cNvSpPr>
          <p:nvPr>
            <p:ph sz="quarter" idx="17"/>
          </p:nvPr>
        </p:nvSpPr>
        <p:spPr>
          <a:xfrm>
            <a:off x="9013175" y="1968244"/>
            <a:ext cx="2551176" cy="3490654"/>
          </a:xfrm>
          <a:prstGeom prst="roundRect">
            <a:avLst/>
          </a:prstGeom>
          <a:ln w="38100">
            <a:solidFill>
              <a:srgbClr val="FEBF22"/>
            </a:solidFill>
          </a:ln>
        </p:spPr>
        <p:txBody>
          <a:bodyPr tIns="1737360">
            <a:normAutofit/>
          </a:bodyPr>
          <a:lstStyle/>
          <a:p>
            <a:pPr marL="0" lvl="0" indent="0" algn="ctr">
              <a:spcAft>
                <a:spcPts val="0"/>
              </a:spcAft>
              <a:buClrTx/>
              <a:buNone/>
              <a:defRPr sz="1800"/>
            </a:pPr>
            <a:r>
              <a:rPr lang="es-US" noProof="0" dirty="0"/>
              <a:t>Poder vivir de forma segura en la comunidad con la ayuda de los servicios de PACE</a:t>
            </a:r>
          </a:p>
        </p:txBody>
      </p:sp>
      <p:pic>
        <p:nvPicPr>
          <p:cNvPr id="28" name="Graphic 27">
            <a:extLst>
              <a:ext uri="{FF2B5EF4-FFF2-40B4-BE49-F238E27FC236}">
                <a16:creationId xmlns:a16="http://schemas.microsoft.com/office/drawing/2014/main" id="{3BFD525C-829E-4774-94B9-F5F322DF3C6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540061" y="2217485"/>
            <a:ext cx="1517835" cy="1517835"/>
          </a:xfrm>
          <a:prstGeom prst="rect">
            <a:avLst/>
          </a:prstGeom>
        </p:spPr>
      </p:pic>
      <p:sp>
        <p:nvSpPr>
          <p:cNvPr id="15" name="Slide Number Placeholder 14">
            <a:extLst>
              <a:ext uri="{FF2B5EF4-FFF2-40B4-BE49-F238E27FC236}">
                <a16:creationId xmlns:a16="http://schemas.microsoft.com/office/drawing/2014/main" id="{8DC8C22C-1DEB-4D33-98A1-914B9B16D3C6}"/>
              </a:ext>
            </a:extLst>
          </p:cNvPr>
          <p:cNvSpPr>
            <a:spLocks noGrp="1"/>
          </p:cNvSpPr>
          <p:nvPr>
            <p:ph type="sldNum" sz="quarter" idx="12"/>
          </p:nvPr>
        </p:nvSpPr>
        <p:spPr/>
        <p:txBody>
          <a:bodyPr/>
          <a:lstStyle/>
          <a:p>
            <a:fld id="{0B2D781D-8844-5940-92D1-06EF0A7F581E}" type="slidenum">
              <a:rPr lang="es-US" noProof="0" smtClean="0"/>
              <a:t>70</a:t>
            </a:fld>
            <a:endParaRPr lang="es-US" noProof="0"/>
          </a:p>
        </p:txBody>
      </p:sp>
    </p:spTree>
    <p:custDataLst>
      <p:tags r:id="rId1"/>
    </p:custDataLst>
    <p:extLst>
      <p:ext uri="{BB962C8B-B14F-4D97-AF65-F5344CB8AC3E}">
        <p14:creationId xmlns:p14="http://schemas.microsoft.com/office/powerpoint/2010/main" val="39379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bg/>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bg/>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23" grpId="0" uiExpand="1" build="p" animBg="1"/>
      <p:bldP spid="24" grpId="0" uiExpand="1" build="p" animBg="1"/>
      <p:bldP spid="25"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AF1556-3088-4A0C-999B-4379B4BBDF32}"/>
              </a:ext>
            </a:extLst>
          </p:cNvPr>
          <p:cNvSpPr>
            <a:spLocks noGrp="1"/>
          </p:cNvSpPr>
          <p:nvPr>
            <p:ph type="title"/>
          </p:nvPr>
        </p:nvSpPr>
        <p:spPr/>
        <p:txBody>
          <a:bodyPr>
            <a:noAutofit/>
          </a:bodyPr>
          <a:lstStyle/>
          <a:p>
            <a:r>
              <a:rPr lang="es-US" noProof="0" dirty="0"/>
              <a:t>Otros planes de salud: Programa de Cuidado Integral para Ancianos (PACE) (continuación)</a:t>
            </a:r>
          </a:p>
        </p:txBody>
      </p:sp>
      <p:sp>
        <p:nvSpPr>
          <p:cNvPr id="6" name="Content Placeholder 5">
            <a:extLst>
              <a:ext uri="{FF2B5EF4-FFF2-40B4-BE49-F238E27FC236}">
                <a16:creationId xmlns:a16="http://schemas.microsoft.com/office/drawing/2014/main" id="{6BE6C347-D2A6-3A0A-D6D0-D3845365FA60}"/>
              </a:ext>
            </a:extLst>
          </p:cNvPr>
          <p:cNvSpPr>
            <a:spLocks noGrp="1"/>
          </p:cNvSpPr>
          <p:nvPr>
            <p:ph sz="quarter" idx="13"/>
          </p:nvPr>
        </p:nvSpPr>
        <p:spPr>
          <a:xfrm>
            <a:off x="0" y="1282370"/>
            <a:ext cx="12192000" cy="592758"/>
          </a:xfrm>
        </p:spPr>
        <p:txBody>
          <a:bodyPr/>
          <a:lstStyle/>
          <a:p>
            <a:pPr marL="0" lvl="0" indent="0" algn="ctr">
              <a:spcBef>
                <a:spcPts val="600"/>
              </a:spcBef>
              <a:spcAft>
                <a:spcPts val="0"/>
              </a:spcAft>
              <a:buClrTx/>
              <a:buNone/>
              <a:defRPr sz="2400" b="1"/>
            </a:pPr>
            <a:r>
              <a:rPr lang="es-US" noProof="0" dirty="0"/>
              <a:t>Acerca de la cobertura y las primas de PACE:</a:t>
            </a:r>
          </a:p>
        </p:txBody>
      </p:sp>
      <p:sp>
        <p:nvSpPr>
          <p:cNvPr id="10" name="Content Placeholder 9">
            <a:extLst>
              <a:ext uri="{FF2B5EF4-FFF2-40B4-BE49-F238E27FC236}">
                <a16:creationId xmlns:a16="http://schemas.microsoft.com/office/drawing/2014/main" id="{F83E0128-9B16-EFF9-DF3F-302BA71E662F}"/>
              </a:ext>
            </a:extLst>
          </p:cNvPr>
          <p:cNvSpPr>
            <a:spLocks noGrp="1"/>
          </p:cNvSpPr>
          <p:nvPr>
            <p:ph sz="quarter" idx="14"/>
          </p:nvPr>
        </p:nvSpPr>
        <p:spPr>
          <a:xfrm>
            <a:off x="3287590" y="2159541"/>
            <a:ext cx="7315200" cy="1463040"/>
          </a:xfrm>
          <a:prstGeom prst="roundRect">
            <a:avLst/>
          </a:prstGeom>
          <a:ln w="38100">
            <a:solidFill>
              <a:srgbClr val="FEBF22"/>
            </a:solidFill>
          </a:ln>
        </p:spPr>
        <p:txBody>
          <a:bodyPr anchor="ctr"/>
          <a:lstStyle/>
          <a:p>
            <a:pPr marL="365760" lvl="0" indent="0">
              <a:buClrTx/>
              <a:buNone/>
            </a:pPr>
            <a:r>
              <a:rPr lang="es-US" noProof="0"/>
              <a:t>Si tiene Medicare, pero no Medicaid, se le cobrará una prima mensual para cubrir la parte de atención a largo plazo del beneficio y una prima por los medicamentos de la Parte D de Medicare.</a:t>
            </a:r>
          </a:p>
        </p:txBody>
      </p:sp>
      <p:sp>
        <p:nvSpPr>
          <p:cNvPr id="14" name="Rectangle: Rounded Corners 13">
            <a:extLst>
              <a:ext uri="{FF2B5EF4-FFF2-40B4-BE49-F238E27FC236}">
                <a16:creationId xmlns:a16="http://schemas.microsoft.com/office/drawing/2014/main" id="{AE3FD208-0358-4E2D-A2B6-2970B6E79F23}"/>
              </a:ext>
              <a:ext uri="{C183D7F6-B498-43B3-948B-1728B52AA6E4}">
                <adec:decorative xmlns:adec="http://schemas.microsoft.com/office/drawing/2017/decorative" val="1"/>
              </a:ext>
            </a:extLst>
          </p:cNvPr>
          <p:cNvSpPr/>
          <p:nvPr/>
        </p:nvSpPr>
        <p:spPr>
          <a:xfrm>
            <a:off x="1736836" y="2009142"/>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1200"/>
              </a:spcAft>
              <a:buClrTx/>
              <a:buSzTx/>
              <a:buFontTx/>
              <a:buNone/>
              <a:tabLst/>
            </a:pPr>
            <a:endParaRPr lang="es-US" noProof="0">
              <a:solidFill>
                <a:srgbClr val="00529B"/>
              </a:solidFill>
            </a:endParaRPr>
          </a:p>
        </p:txBody>
      </p:sp>
      <p:pic>
        <p:nvPicPr>
          <p:cNvPr id="12" name="Graphic 11">
            <a:extLst>
              <a:ext uri="{FF2B5EF4-FFF2-40B4-BE49-F238E27FC236}">
                <a16:creationId xmlns:a16="http://schemas.microsoft.com/office/drawing/2014/main" id="{1383729F-3503-439B-A6DC-546C6AD46C1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099280" y="2309325"/>
            <a:ext cx="1119675" cy="1119675"/>
          </a:xfrm>
          <a:prstGeom prst="rect">
            <a:avLst/>
          </a:prstGeom>
        </p:spPr>
      </p:pic>
      <p:sp>
        <p:nvSpPr>
          <p:cNvPr id="11" name="Content Placeholder 10">
            <a:extLst>
              <a:ext uri="{FF2B5EF4-FFF2-40B4-BE49-F238E27FC236}">
                <a16:creationId xmlns:a16="http://schemas.microsoft.com/office/drawing/2014/main" id="{51CE9DE8-2290-E50D-7D31-1BFC9BA7A1F9}"/>
              </a:ext>
            </a:extLst>
          </p:cNvPr>
          <p:cNvSpPr>
            <a:spLocks noGrp="1"/>
          </p:cNvSpPr>
          <p:nvPr>
            <p:ph sz="quarter" idx="15"/>
          </p:nvPr>
        </p:nvSpPr>
        <p:spPr>
          <a:xfrm>
            <a:off x="3287590" y="4134683"/>
            <a:ext cx="7315200" cy="1463040"/>
          </a:xfrm>
          <a:prstGeom prst="roundRect">
            <a:avLst/>
          </a:prstGeom>
          <a:ln w="38100">
            <a:solidFill>
              <a:srgbClr val="FEBF22"/>
            </a:solidFill>
          </a:ln>
        </p:spPr>
        <p:txBody>
          <a:bodyPr anchor="ctr"/>
          <a:lstStyle/>
          <a:p>
            <a:pPr marL="365760" lvl="0" indent="0">
              <a:buClrTx/>
              <a:buNone/>
            </a:pPr>
            <a:r>
              <a:rPr lang="es-US" noProof="0"/>
              <a:t>Si tiene Medicaid, no tendrá que pagar una prima mensual por la parte de atención a largo plazo del beneficio.</a:t>
            </a:r>
          </a:p>
        </p:txBody>
      </p:sp>
      <p:grpSp>
        <p:nvGrpSpPr>
          <p:cNvPr id="27" name="Group 26">
            <a:extLst>
              <a:ext uri="{FF2B5EF4-FFF2-40B4-BE49-F238E27FC236}">
                <a16:creationId xmlns:a16="http://schemas.microsoft.com/office/drawing/2014/main" id="{D2C2C120-2134-9C50-8027-2908CC712A52}"/>
              </a:ext>
              <a:ext uri="{C183D7F6-B498-43B3-948B-1728B52AA6E4}">
                <adec:decorative xmlns:adec="http://schemas.microsoft.com/office/drawing/2017/decorative" val="1"/>
              </a:ext>
            </a:extLst>
          </p:cNvPr>
          <p:cNvGrpSpPr/>
          <p:nvPr/>
        </p:nvGrpSpPr>
        <p:grpSpPr>
          <a:xfrm>
            <a:off x="1736836" y="3966939"/>
            <a:ext cx="1844564" cy="1798529"/>
            <a:chOff x="1736836" y="3966939"/>
            <a:chExt cx="1844564" cy="1798529"/>
          </a:xfrm>
        </p:grpSpPr>
        <p:sp>
          <p:nvSpPr>
            <p:cNvPr id="15" name="Rectangle: Rounded Corners 14">
              <a:extLst>
                <a:ext uri="{FF2B5EF4-FFF2-40B4-BE49-F238E27FC236}">
                  <a16:creationId xmlns:a16="http://schemas.microsoft.com/office/drawing/2014/main" id="{F110BA4F-7BC6-4EC3-B6C9-FB6B30020CBD}"/>
                </a:ext>
                <a:ext uri="{C183D7F6-B498-43B3-948B-1728B52AA6E4}">
                  <adec:decorative xmlns:adec="http://schemas.microsoft.com/office/drawing/2017/decorative" val="1"/>
                </a:ext>
              </a:extLst>
            </p:cNvPr>
            <p:cNvSpPr/>
            <p:nvPr/>
          </p:nvSpPr>
          <p:spPr>
            <a:xfrm>
              <a:off x="1736836" y="3966939"/>
              <a:ext cx="1844564" cy="1798529"/>
            </a:xfrm>
            <a:prstGeom prst="roundRect">
              <a:avLst/>
            </a:pr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pPr>
              <a:endParaRPr lang="es-US" noProof="0">
                <a:solidFill>
                  <a:srgbClr val="00529B"/>
                </a:solidFill>
              </a:endParaRPr>
            </a:p>
          </p:txBody>
        </p:sp>
        <p:pic>
          <p:nvPicPr>
            <p:cNvPr id="17" name="Graphic 16">
              <a:extLst>
                <a:ext uri="{FF2B5EF4-FFF2-40B4-BE49-F238E27FC236}">
                  <a16:creationId xmlns:a16="http://schemas.microsoft.com/office/drawing/2014/main" id="{0A179B76-A6BE-4E4F-9258-9D9BE005FB8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02411" y="4259067"/>
              <a:ext cx="1119675" cy="1119675"/>
            </a:xfrm>
            <a:prstGeom prst="rect">
              <a:avLst/>
            </a:prstGeom>
          </p:spPr>
        </p:pic>
        <p:sp>
          <p:nvSpPr>
            <p:cNvPr id="16" name="Oval 15">
              <a:extLst>
                <a:ext uri="{FF2B5EF4-FFF2-40B4-BE49-F238E27FC236}">
                  <a16:creationId xmlns:a16="http://schemas.microsoft.com/office/drawing/2014/main" id="{360BB97E-36B0-4BEE-AC2C-3AD629C9197C}"/>
                </a:ext>
                <a:ext uri="{C183D7F6-B498-43B3-948B-1728B52AA6E4}">
                  <adec:decorative xmlns:adec="http://schemas.microsoft.com/office/drawing/2017/decorative" val="1"/>
                </a:ext>
              </a:extLst>
            </p:cNvPr>
            <p:cNvSpPr>
              <a:spLocks noChangeAspect="1"/>
            </p:cNvSpPr>
            <p:nvPr/>
          </p:nvSpPr>
          <p:spPr>
            <a:xfrm>
              <a:off x="1960707" y="4187036"/>
              <a:ext cx="1371600" cy="1371600"/>
            </a:xfrm>
            <a:prstGeom prst="ellipse">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cxnSp>
          <p:nvCxnSpPr>
            <p:cNvPr id="20" name="Straight Connector 19">
              <a:extLst>
                <a:ext uri="{FF2B5EF4-FFF2-40B4-BE49-F238E27FC236}">
                  <a16:creationId xmlns:a16="http://schemas.microsoft.com/office/drawing/2014/main" id="{145B8509-79DC-4DDF-BABA-BF689567EB45}"/>
                </a:ext>
                <a:ext uri="{C183D7F6-B498-43B3-948B-1728B52AA6E4}">
                  <adec:decorative xmlns:adec="http://schemas.microsoft.com/office/drawing/2017/decorative" val="1"/>
                </a:ext>
              </a:extLst>
            </p:cNvPr>
            <p:cNvCxnSpPr>
              <a:stCxn id="16" idx="1"/>
              <a:endCxn id="16" idx="5"/>
            </p:cNvCxnSpPr>
            <p:nvPr/>
          </p:nvCxnSpPr>
          <p:spPr>
            <a:xfrm>
              <a:off x="2161573" y="4387902"/>
              <a:ext cx="969868" cy="96986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3EA7F97C-A180-42FD-BF91-EE4A4DF69999}"/>
              </a:ext>
            </a:extLst>
          </p:cNvPr>
          <p:cNvSpPr>
            <a:spLocks noGrp="1"/>
          </p:cNvSpPr>
          <p:nvPr>
            <p:ph type="sldNum" sz="quarter" idx="12"/>
          </p:nvPr>
        </p:nvSpPr>
        <p:spPr/>
        <p:txBody>
          <a:bodyPr/>
          <a:lstStyle/>
          <a:p>
            <a:fld id="{48F63A3B-78C7-47BE-AE5E-E10140E04643}" type="slidenum">
              <a:rPr lang="es-US" noProof="0" smtClean="0"/>
              <a:t>71</a:t>
            </a:fld>
            <a:endParaRPr lang="es-US" noProof="0"/>
          </a:p>
        </p:txBody>
      </p:sp>
    </p:spTree>
    <p:custDataLst>
      <p:tags r:id="rId1"/>
    </p:custDataLst>
    <p:extLst>
      <p:ext uri="{BB962C8B-B14F-4D97-AF65-F5344CB8AC3E}">
        <p14:creationId xmlns:p14="http://schemas.microsoft.com/office/powerpoint/2010/main" val="35662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P spid="14" grpId="0" animBg="1"/>
      <p:bldP spid="11"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US" noProof="0"/>
              <a:t>Tema 6</a:t>
            </a:r>
          </a:p>
        </p:txBody>
      </p:sp>
      <p:sp>
        <p:nvSpPr>
          <p:cNvPr id="5" name="Text Placeholder 4"/>
          <p:cNvSpPr>
            <a:spLocks noGrp="1"/>
          </p:cNvSpPr>
          <p:nvPr>
            <p:ph type="body" idx="1"/>
          </p:nvPr>
        </p:nvSpPr>
        <p:spPr/>
        <p:txBody>
          <a:bodyPr>
            <a:normAutofit/>
          </a:bodyPr>
          <a:lstStyle/>
          <a:p>
            <a:pPr>
              <a:lnSpc>
                <a:spcPct val="100000"/>
              </a:lnSpc>
              <a:spcBef>
                <a:spcPts val="600"/>
              </a:spcBef>
            </a:pPr>
            <a:r>
              <a:rPr lang="es-US" noProof="0"/>
              <a:t>Ayuda para personas </a:t>
            </a:r>
            <a:br>
              <a:rPr lang="es-US" noProof="0"/>
            </a:br>
            <a:r>
              <a:rPr lang="es-US" noProof="0"/>
              <a:t>con ingresos y recursos limitados</a:t>
            </a:r>
          </a:p>
        </p:txBody>
      </p:sp>
    </p:spTree>
    <p:custDataLst>
      <p:tags r:id="rId1"/>
    </p:custDataLst>
    <p:extLst>
      <p:ext uri="{BB962C8B-B14F-4D97-AF65-F5344CB8AC3E}">
        <p14:creationId xmlns:p14="http://schemas.microsoft.com/office/powerpoint/2010/main" val="20797687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1306F-E941-274C-ADC2-9530AD918CA5}"/>
              </a:ext>
            </a:extLst>
          </p:cNvPr>
          <p:cNvSpPr>
            <a:spLocks noGrp="1"/>
          </p:cNvSpPr>
          <p:nvPr>
            <p:ph type="title"/>
          </p:nvPr>
        </p:nvSpPr>
        <p:spPr/>
        <p:txBody>
          <a:bodyPr>
            <a:normAutofit/>
          </a:bodyPr>
          <a:lstStyle/>
          <a:p>
            <a:pPr>
              <a:defRPr sz="3000"/>
            </a:pPr>
            <a:r>
              <a:rPr lang="es-US" noProof="0"/>
              <a:t>Objetivos del tema 6</a:t>
            </a:r>
          </a:p>
        </p:txBody>
      </p:sp>
      <p:sp>
        <p:nvSpPr>
          <p:cNvPr id="13" name="Content Placeholder 12"/>
          <p:cNvSpPr>
            <a:spLocks noGrp="1"/>
          </p:cNvSpPr>
          <p:nvPr>
            <p:ph idx="4294967295"/>
          </p:nvPr>
        </p:nvSpPr>
        <p:spPr>
          <a:xfrm>
            <a:off x="1371600" y="1647687"/>
            <a:ext cx="9799320" cy="4333565"/>
          </a:xfrm>
        </p:spPr>
        <p:txBody>
          <a:bodyPr>
            <a:normAutofit/>
          </a:bodyPr>
          <a:lstStyle/>
          <a:p>
            <a:pPr marL="0" lvl="0" indent="0" defTabSz="685800">
              <a:lnSpc>
                <a:spcPct val="100000"/>
              </a:lnSpc>
              <a:spcBef>
                <a:spcPts val="0"/>
              </a:spcBef>
              <a:spcAft>
                <a:spcPts val="1200"/>
              </a:spcAft>
              <a:buFont typeface="Wingdings" pitchFamily="2" charset="2"/>
              <a:buNone/>
              <a:defRPr sz="2800" b="1">
                <a:solidFill>
                  <a:srgbClr val="00529B"/>
                </a:solidFill>
              </a:defRPr>
            </a:pPr>
            <a:r>
              <a:rPr lang="es-US" noProof="0"/>
              <a:t>Al final de este tema, podrá:</a:t>
            </a:r>
          </a:p>
          <a:p>
            <a:pPr marL="548640" lvl="1" indent="-274320" defTabSz="685800">
              <a:lnSpc>
                <a:spcPct val="100000"/>
              </a:lnSpc>
              <a:spcBef>
                <a:spcPts val="0"/>
              </a:spcBef>
              <a:spcAft>
                <a:spcPts val="1200"/>
              </a:spcAft>
              <a:buClr>
                <a:srgbClr val="00539A"/>
              </a:buClr>
              <a:buFont typeface="Wingdings" pitchFamily="2" charset="2"/>
              <a:buChar char="§"/>
              <a:defRPr sz="2400">
                <a:solidFill>
                  <a:srgbClr val="00529B"/>
                </a:solidFill>
              </a:defRPr>
            </a:pPr>
            <a:r>
              <a:rPr lang="es-US" noProof="0"/>
              <a:t>Explicar los programas de ahorros de Medicare y los requisitos federales mínimos de elegibilidad</a:t>
            </a:r>
          </a:p>
          <a:p>
            <a:pPr marL="548640" lvl="1" indent="-274320" defTabSz="685800">
              <a:lnSpc>
                <a:spcPct val="100000"/>
              </a:lnSpc>
              <a:spcBef>
                <a:spcPts val="0"/>
              </a:spcBef>
              <a:spcAft>
                <a:spcPts val="1200"/>
              </a:spcAft>
              <a:buClr>
                <a:srgbClr val="00539A"/>
              </a:buClr>
              <a:buFont typeface="Wingdings" pitchFamily="2" charset="2"/>
              <a:buChar char="§"/>
              <a:defRPr sz="2400">
                <a:solidFill>
                  <a:srgbClr val="00529B"/>
                </a:solidFill>
              </a:defRPr>
            </a:pPr>
            <a:r>
              <a:rPr lang="es-US" noProof="0"/>
              <a:t>Explicar otros programas (ayuda adicional, Medicaid y el Programa de Seguro Médico para Niños [CHIP]) y quién califica</a:t>
            </a:r>
          </a:p>
        </p:txBody>
      </p:sp>
      <p:sp>
        <p:nvSpPr>
          <p:cNvPr id="3" name="Slide Number Placeholder 2">
            <a:extLst>
              <a:ext uri="{FF2B5EF4-FFF2-40B4-BE49-F238E27FC236}">
                <a16:creationId xmlns:a16="http://schemas.microsoft.com/office/drawing/2014/main" id="{52CBD8FA-C7CD-42C6-9FB5-F5EE534C7C4F}"/>
              </a:ext>
            </a:extLst>
          </p:cNvPr>
          <p:cNvSpPr>
            <a:spLocks noGrp="1"/>
          </p:cNvSpPr>
          <p:nvPr>
            <p:ph type="sldNum" sz="quarter" idx="12"/>
          </p:nvPr>
        </p:nvSpPr>
        <p:spPr/>
        <p:txBody>
          <a:bodyPr/>
          <a:lstStyle/>
          <a:p>
            <a:fld id="{48F63A3B-78C7-47BE-AE5E-E10140E04643}" type="slidenum">
              <a:rPr lang="es-US" noProof="0" smtClean="0"/>
              <a:t>73</a:t>
            </a:fld>
            <a:endParaRPr lang="es-US" noProof="0"/>
          </a:p>
        </p:txBody>
      </p:sp>
    </p:spTree>
    <p:custDataLst>
      <p:tags r:id="rId1"/>
    </p:custDataLst>
    <p:extLst>
      <p:ext uri="{BB962C8B-B14F-4D97-AF65-F5344CB8AC3E}">
        <p14:creationId xmlns:p14="http://schemas.microsoft.com/office/powerpoint/2010/main" val="3577538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US" noProof="0"/>
              <a:t>Ayuda para personas con ingresos y recursos limitados</a:t>
            </a:r>
          </a:p>
        </p:txBody>
      </p:sp>
      <p:sp>
        <p:nvSpPr>
          <p:cNvPr id="5" name="Content Placeholder 4">
            <a:extLst>
              <a:ext uri="{FF2B5EF4-FFF2-40B4-BE49-F238E27FC236}">
                <a16:creationId xmlns:a16="http://schemas.microsoft.com/office/drawing/2014/main" id="{55F0FA76-633A-003C-513C-2D6C0190042F}"/>
              </a:ext>
            </a:extLst>
          </p:cNvPr>
          <p:cNvSpPr>
            <a:spLocks noGrp="1"/>
          </p:cNvSpPr>
          <p:nvPr>
            <p:ph sz="quarter" idx="13"/>
          </p:nvPr>
        </p:nvSpPr>
        <p:spPr>
          <a:xfrm rot="5400000">
            <a:off x="2849880" y="305067"/>
            <a:ext cx="1463040" cy="4114800"/>
          </a:xfrm>
          <a:prstGeom prst="round2SameRect">
            <a:avLst/>
          </a:prstGeom>
          <a:ln w="76200">
            <a:solidFill>
              <a:srgbClr val="FEBF22"/>
            </a:solidFill>
          </a:ln>
        </p:spPr>
        <p:txBody>
          <a:bodyPr vert="vert270" anchor="ctr"/>
          <a:lstStyle/>
          <a:p>
            <a:pPr marL="822960" lvl="0" indent="0" defTabSz="685800">
              <a:spcAft>
                <a:spcPts val="0"/>
              </a:spcAft>
              <a:buClrTx/>
              <a:buNone/>
              <a:defRPr sz="2400">
                <a:latin typeface="Arial"/>
                <a:cs typeface="Arial"/>
              </a:defRPr>
            </a:pPr>
            <a:r>
              <a:rPr lang="es-US" noProof="0"/>
              <a:t>Programas de ahorros de Medicare</a:t>
            </a:r>
          </a:p>
        </p:txBody>
      </p:sp>
      <p:grpSp>
        <p:nvGrpSpPr>
          <p:cNvPr id="20" name="Group 19">
            <a:extLst>
              <a:ext uri="{FF2B5EF4-FFF2-40B4-BE49-F238E27FC236}">
                <a16:creationId xmlns:a16="http://schemas.microsoft.com/office/drawing/2014/main" id="{9B932656-1AB6-EC54-1295-A705326719D2}"/>
              </a:ext>
              <a:ext uri="{C183D7F6-B498-43B3-948B-1728B52AA6E4}">
                <adec:decorative xmlns:adec="http://schemas.microsoft.com/office/drawing/2017/decorative" val="1"/>
              </a:ext>
            </a:extLst>
          </p:cNvPr>
          <p:cNvGrpSpPr/>
          <p:nvPr/>
        </p:nvGrpSpPr>
        <p:grpSpPr>
          <a:xfrm>
            <a:off x="903711" y="1728432"/>
            <a:ext cx="1269741" cy="1269741"/>
            <a:chOff x="903711" y="1728432"/>
            <a:chExt cx="1269741" cy="1269741"/>
          </a:xfrm>
        </p:grpSpPr>
        <p:sp>
          <p:nvSpPr>
            <p:cNvPr id="33" name="Oval 32">
              <a:extLst>
                <a:ext uri="{FF2B5EF4-FFF2-40B4-BE49-F238E27FC236}">
                  <a16:creationId xmlns:a16="http://schemas.microsoft.com/office/drawing/2014/main" id="{60AF5B43-0154-4E06-9BDD-8EF39C451E2C}"/>
                </a:ext>
                <a:ext uri="{C183D7F6-B498-43B3-948B-1728B52AA6E4}">
                  <adec:decorative xmlns:adec="http://schemas.microsoft.com/office/drawing/2017/decorative" val="1"/>
                </a:ext>
              </a:extLst>
            </p:cNvPr>
            <p:cNvSpPr/>
            <p:nvPr/>
          </p:nvSpPr>
          <p:spPr bwMode="auto">
            <a:xfrm>
              <a:off x="903711" y="1728432"/>
              <a:ext cx="1269741" cy="1269741"/>
            </a:xfrm>
            <a:prstGeom prst="ellipse">
              <a:avLst/>
            </a:prstGeom>
            <a:solidFill>
              <a:srgbClr val="FED872"/>
            </a:solidFill>
            <a:ln w="76200">
              <a:solidFill>
                <a:srgbClr val="FEBF22"/>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6" name="Picture 45">
              <a:extLst>
                <a:ext uri="{FF2B5EF4-FFF2-40B4-BE49-F238E27FC236}">
                  <a16:creationId xmlns:a16="http://schemas.microsoft.com/office/drawing/2014/main" id="{B1EE0444-9696-4396-9AA3-9C488D6357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784" y="1842255"/>
              <a:ext cx="1001484" cy="1001484"/>
            </a:xfrm>
            <a:prstGeom prst="rect">
              <a:avLst/>
            </a:prstGeom>
          </p:spPr>
        </p:pic>
      </p:grpSp>
      <p:sp>
        <p:nvSpPr>
          <p:cNvPr id="8" name="Content Placeholder 7">
            <a:extLst>
              <a:ext uri="{FF2B5EF4-FFF2-40B4-BE49-F238E27FC236}">
                <a16:creationId xmlns:a16="http://schemas.microsoft.com/office/drawing/2014/main" id="{0791F8A7-8532-652A-70C2-BC660C4B9E6B}"/>
              </a:ext>
            </a:extLst>
          </p:cNvPr>
          <p:cNvSpPr>
            <a:spLocks noGrp="1"/>
          </p:cNvSpPr>
          <p:nvPr>
            <p:ph sz="quarter" idx="14"/>
          </p:nvPr>
        </p:nvSpPr>
        <p:spPr>
          <a:xfrm rot="5400000">
            <a:off x="2849880" y="2284870"/>
            <a:ext cx="1463040" cy="4114800"/>
          </a:xfrm>
          <a:prstGeom prst="round2SameRect">
            <a:avLst/>
          </a:prstGeom>
          <a:ln w="76200">
            <a:solidFill>
              <a:srgbClr val="0A5EC6"/>
            </a:solidFill>
          </a:ln>
        </p:spPr>
        <p:txBody>
          <a:bodyPr vert="vert270" anchor="ctr"/>
          <a:lstStyle/>
          <a:p>
            <a:pPr marL="822960" lvl="0" indent="0" defTabSz="685800">
              <a:spcAft>
                <a:spcPts val="0"/>
              </a:spcAft>
              <a:buClrTx/>
              <a:buNone/>
              <a:defRPr sz="2400">
                <a:latin typeface="Arial"/>
                <a:cs typeface="Arial"/>
              </a:defRPr>
            </a:pPr>
            <a:r>
              <a:rPr lang="es-US" noProof="0" dirty="0"/>
              <a:t>Ayuda Adicional</a:t>
            </a:r>
          </a:p>
        </p:txBody>
      </p:sp>
      <p:grpSp>
        <p:nvGrpSpPr>
          <p:cNvPr id="22" name="Group 21">
            <a:extLst>
              <a:ext uri="{FF2B5EF4-FFF2-40B4-BE49-F238E27FC236}">
                <a16:creationId xmlns:a16="http://schemas.microsoft.com/office/drawing/2014/main" id="{7C090A06-6B5D-7EB2-4401-CF66209DC934}"/>
              </a:ext>
              <a:ext uri="{C183D7F6-B498-43B3-948B-1728B52AA6E4}">
                <adec:decorative xmlns:adec="http://schemas.microsoft.com/office/drawing/2017/decorative" val="1"/>
              </a:ext>
            </a:extLst>
          </p:cNvPr>
          <p:cNvGrpSpPr/>
          <p:nvPr/>
        </p:nvGrpSpPr>
        <p:grpSpPr>
          <a:xfrm>
            <a:off x="903711" y="3736986"/>
            <a:ext cx="1269741" cy="1269741"/>
            <a:chOff x="903711" y="3736986"/>
            <a:chExt cx="1269741" cy="1269741"/>
          </a:xfrm>
        </p:grpSpPr>
        <p:sp>
          <p:nvSpPr>
            <p:cNvPr id="36" name="Oval 35">
              <a:extLst>
                <a:ext uri="{FF2B5EF4-FFF2-40B4-BE49-F238E27FC236}">
                  <a16:creationId xmlns:a16="http://schemas.microsoft.com/office/drawing/2014/main" id="{0150FD3E-09E9-4C10-BC40-94453546EA2F}"/>
                </a:ext>
                <a:ext uri="{C183D7F6-B498-43B3-948B-1728B52AA6E4}">
                  <adec:decorative xmlns:adec="http://schemas.microsoft.com/office/drawing/2017/decorative" val="1"/>
                </a:ext>
              </a:extLst>
            </p:cNvPr>
            <p:cNvSpPr/>
            <p:nvPr/>
          </p:nvSpPr>
          <p:spPr bwMode="auto">
            <a:xfrm>
              <a:off x="903711" y="3736986"/>
              <a:ext cx="1269741" cy="1269741"/>
            </a:xfrm>
            <a:prstGeom prst="ellipse">
              <a:avLst/>
            </a:prstGeom>
            <a:solidFill>
              <a:schemeClr val="accent1">
                <a:lumMod val="60000"/>
                <a:lumOff val="40000"/>
              </a:schemeClr>
            </a:solidFill>
            <a:ln w="76200">
              <a:solidFill>
                <a:srgbClr val="0A5EC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48" name="Graphic 47">
              <a:extLst>
                <a:ext uri="{FF2B5EF4-FFF2-40B4-BE49-F238E27FC236}">
                  <a16:creationId xmlns:a16="http://schemas.microsoft.com/office/drawing/2014/main" id="{6F64C85A-05CF-49E5-AFD3-43B30F7677F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38414" y="3949457"/>
              <a:ext cx="914400" cy="914400"/>
            </a:xfrm>
            <a:prstGeom prst="rect">
              <a:avLst/>
            </a:prstGeom>
          </p:spPr>
        </p:pic>
      </p:grpSp>
      <p:sp>
        <p:nvSpPr>
          <p:cNvPr id="12" name="Content Placeholder 11">
            <a:extLst>
              <a:ext uri="{FF2B5EF4-FFF2-40B4-BE49-F238E27FC236}">
                <a16:creationId xmlns:a16="http://schemas.microsoft.com/office/drawing/2014/main" id="{31CD34D3-0AEE-F793-0898-AE08BDBEB33A}"/>
              </a:ext>
            </a:extLst>
          </p:cNvPr>
          <p:cNvSpPr>
            <a:spLocks noGrp="1"/>
          </p:cNvSpPr>
          <p:nvPr>
            <p:ph sz="quarter" idx="15"/>
          </p:nvPr>
        </p:nvSpPr>
        <p:spPr>
          <a:xfrm rot="5400000">
            <a:off x="8443902" y="285391"/>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defRPr sz="2400">
                <a:latin typeface="Arial"/>
                <a:cs typeface="Arial"/>
              </a:defRPr>
            </a:pPr>
            <a:r>
              <a:rPr lang="es-US" noProof="0"/>
              <a:t>Medicaid</a:t>
            </a:r>
          </a:p>
        </p:txBody>
      </p:sp>
      <p:grpSp>
        <p:nvGrpSpPr>
          <p:cNvPr id="28" name="Group 27">
            <a:extLst>
              <a:ext uri="{FF2B5EF4-FFF2-40B4-BE49-F238E27FC236}">
                <a16:creationId xmlns:a16="http://schemas.microsoft.com/office/drawing/2014/main" id="{E4CE5B47-C2F2-49DD-CCDF-ACE4CBA9626F}"/>
              </a:ext>
              <a:ext uri="{C183D7F6-B498-43B3-948B-1728B52AA6E4}">
                <adec:decorative xmlns:adec="http://schemas.microsoft.com/office/drawing/2017/decorative" val="1"/>
              </a:ext>
            </a:extLst>
          </p:cNvPr>
          <p:cNvGrpSpPr/>
          <p:nvPr/>
        </p:nvGrpSpPr>
        <p:grpSpPr>
          <a:xfrm>
            <a:off x="6483153" y="1707921"/>
            <a:ext cx="1269741" cy="1269741"/>
            <a:chOff x="6483153" y="1707921"/>
            <a:chExt cx="1269741" cy="1269741"/>
          </a:xfrm>
        </p:grpSpPr>
        <p:sp>
          <p:nvSpPr>
            <p:cNvPr id="29" name="Oval 28">
              <a:extLst>
                <a:ext uri="{FF2B5EF4-FFF2-40B4-BE49-F238E27FC236}">
                  <a16:creationId xmlns:a16="http://schemas.microsoft.com/office/drawing/2014/main" id="{38C354CF-FDFD-4EB7-A7C6-B4F40FFB79D7}"/>
                </a:ext>
                <a:ext uri="{C183D7F6-B498-43B3-948B-1728B52AA6E4}">
                  <adec:decorative xmlns:adec="http://schemas.microsoft.com/office/drawing/2017/decorative" val="1"/>
                </a:ext>
              </a:extLst>
            </p:cNvPr>
            <p:cNvSpPr/>
            <p:nvPr/>
          </p:nvSpPr>
          <p:spPr bwMode="auto">
            <a:xfrm>
              <a:off x="6483153" y="1707921"/>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9" name="Picture 8">
              <a:extLst>
                <a:ext uri="{FF2B5EF4-FFF2-40B4-BE49-F238E27FC236}">
                  <a16:creationId xmlns:a16="http://schemas.microsoft.com/office/drawing/2014/main" id="{F059B877-7449-4B33-9CAB-27C5DFD678E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29893" y="1854609"/>
              <a:ext cx="1177570" cy="974652"/>
            </a:xfrm>
            <a:prstGeom prst="rect">
              <a:avLst/>
            </a:prstGeom>
          </p:spPr>
        </p:pic>
      </p:grpSp>
      <p:sp>
        <p:nvSpPr>
          <p:cNvPr id="14" name="Content Placeholder 13">
            <a:extLst>
              <a:ext uri="{FF2B5EF4-FFF2-40B4-BE49-F238E27FC236}">
                <a16:creationId xmlns:a16="http://schemas.microsoft.com/office/drawing/2014/main" id="{226ACB05-D43F-64E5-B1A0-0A397814F89A}"/>
              </a:ext>
            </a:extLst>
          </p:cNvPr>
          <p:cNvSpPr>
            <a:spLocks noGrp="1"/>
          </p:cNvSpPr>
          <p:nvPr>
            <p:ph sz="quarter" idx="16"/>
          </p:nvPr>
        </p:nvSpPr>
        <p:spPr>
          <a:xfrm rot="5400000">
            <a:off x="8443902" y="2284870"/>
            <a:ext cx="1463040" cy="4114800"/>
          </a:xfrm>
          <a:prstGeom prst="round2SameRect">
            <a:avLst/>
          </a:prstGeom>
          <a:ln w="76200">
            <a:solidFill>
              <a:srgbClr val="8FAADC"/>
            </a:solidFill>
          </a:ln>
        </p:spPr>
        <p:txBody>
          <a:bodyPr vert="vert270" anchor="ctr"/>
          <a:lstStyle/>
          <a:p>
            <a:pPr marL="822960" lvl="0" indent="0" defTabSz="685800">
              <a:spcAft>
                <a:spcPts val="0"/>
              </a:spcAft>
              <a:buClrTx/>
              <a:buNone/>
              <a:defRPr sz="2400">
                <a:latin typeface="Arial"/>
                <a:cs typeface="Arial"/>
              </a:defRPr>
            </a:pPr>
            <a:r>
              <a:rPr lang="es-US" noProof="0"/>
              <a:t>Programa de Seguro Médico para Niños (CHIP)</a:t>
            </a:r>
          </a:p>
        </p:txBody>
      </p:sp>
      <p:grpSp>
        <p:nvGrpSpPr>
          <p:cNvPr id="31" name="Group 30">
            <a:extLst>
              <a:ext uri="{FF2B5EF4-FFF2-40B4-BE49-F238E27FC236}">
                <a16:creationId xmlns:a16="http://schemas.microsoft.com/office/drawing/2014/main" id="{A4AC73D8-38CB-E4A0-452F-601B8770A01B}"/>
              </a:ext>
              <a:ext uri="{C183D7F6-B498-43B3-948B-1728B52AA6E4}">
                <adec:decorative xmlns:adec="http://schemas.microsoft.com/office/drawing/2017/decorative" val="1"/>
              </a:ext>
            </a:extLst>
          </p:cNvPr>
          <p:cNvGrpSpPr/>
          <p:nvPr/>
        </p:nvGrpSpPr>
        <p:grpSpPr>
          <a:xfrm>
            <a:off x="6516810" y="3717745"/>
            <a:ext cx="1269741" cy="1269741"/>
            <a:chOff x="6516810" y="3717745"/>
            <a:chExt cx="1269741" cy="1269741"/>
          </a:xfrm>
        </p:grpSpPr>
        <p:sp>
          <p:nvSpPr>
            <p:cNvPr id="40" name="Oval 39">
              <a:extLst>
                <a:ext uri="{FF2B5EF4-FFF2-40B4-BE49-F238E27FC236}">
                  <a16:creationId xmlns:a16="http://schemas.microsoft.com/office/drawing/2014/main" id="{F76E6E11-AF56-4921-8951-DEC7446B783A}"/>
                </a:ext>
                <a:ext uri="{C183D7F6-B498-43B3-948B-1728B52AA6E4}">
                  <adec:decorative xmlns:adec="http://schemas.microsoft.com/office/drawing/2017/decorative" val="1"/>
                </a:ext>
              </a:extLst>
            </p:cNvPr>
            <p:cNvSpPr/>
            <p:nvPr/>
          </p:nvSpPr>
          <p:spPr bwMode="auto">
            <a:xfrm>
              <a:off x="6516810" y="3717745"/>
              <a:ext cx="1269741" cy="1269741"/>
            </a:xfrm>
            <a:prstGeom prst="ellipse">
              <a:avLst/>
            </a:prstGeom>
            <a:solidFill>
              <a:srgbClr val="4472C4"/>
            </a:solidFill>
            <a:ln w="76200">
              <a:solidFill>
                <a:srgbClr val="8FAADC"/>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3" name="Picture 12">
              <a:extLst>
                <a:ext uri="{FF2B5EF4-FFF2-40B4-BE49-F238E27FC236}">
                  <a16:creationId xmlns:a16="http://schemas.microsoft.com/office/drawing/2014/main" id="{25ABD2A0-F0BA-4EE6-A7F7-6D341D0BD6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551807" y="4011744"/>
              <a:ext cx="1188823" cy="731583"/>
            </a:xfrm>
            <a:prstGeom prst="rect">
              <a:avLst/>
            </a:prstGeom>
          </p:spPr>
        </p:pic>
      </p:grpSp>
      <p:sp>
        <p:nvSpPr>
          <p:cNvPr id="2" name="Slide Number Placeholder 1">
            <a:extLst>
              <a:ext uri="{FF2B5EF4-FFF2-40B4-BE49-F238E27FC236}">
                <a16:creationId xmlns:a16="http://schemas.microsoft.com/office/drawing/2014/main" id="{39F68D36-1DBE-4521-8CCD-A5838953A7DC}"/>
              </a:ext>
            </a:extLst>
          </p:cNvPr>
          <p:cNvSpPr>
            <a:spLocks noGrp="1"/>
          </p:cNvSpPr>
          <p:nvPr>
            <p:ph type="sldNum" sz="quarter" idx="12"/>
          </p:nvPr>
        </p:nvSpPr>
        <p:spPr/>
        <p:txBody>
          <a:bodyPr/>
          <a:lstStyle/>
          <a:p>
            <a:fld id="{0B2D781D-8844-5940-92D1-06EF0A7F581E}" type="slidenum">
              <a:rPr lang="es-US" noProof="0" smtClean="0"/>
              <a:t>74</a:t>
            </a:fld>
            <a:endParaRPr lang="es-US" noProof="0"/>
          </a:p>
        </p:txBody>
      </p:sp>
    </p:spTree>
    <p:custDataLst>
      <p:tags r:id="rId1"/>
    </p:custDataLst>
    <p:extLst>
      <p:ext uri="{BB962C8B-B14F-4D97-AF65-F5344CB8AC3E}">
        <p14:creationId xmlns:p14="http://schemas.microsoft.com/office/powerpoint/2010/main" val="69602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animBg="1"/>
      <p:bldP spid="8" grpId="0" uiExpand="1" animBg="1"/>
      <p:bldP spid="12" grpId="0" uiExpand="1" animBg="1"/>
      <p:bldP spid="14" grpId="0" uiExpan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05E2-1CB5-FABE-85D7-37205736E1F2}"/>
              </a:ext>
            </a:extLst>
          </p:cNvPr>
          <p:cNvSpPr>
            <a:spLocks noGrp="1"/>
          </p:cNvSpPr>
          <p:nvPr>
            <p:ph type="title"/>
          </p:nvPr>
        </p:nvSpPr>
        <p:spPr/>
        <p:txBody>
          <a:bodyPr>
            <a:normAutofit/>
          </a:bodyPr>
          <a:lstStyle/>
          <a:p>
            <a:pPr>
              <a:defRPr>
                <a:latin typeface="Arial Black"/>
              </a:defRPr>
            </a:pPr>
            <a:r>
              <a:rPr lang="es-US" noProof="0" dirty="0"/>
              <a:t>Requisitos federales mínimos de elegibilidad </a:t>
            </a:r>
            <a:br>
              <a:rPr lang="es-US" noProof="0" dirty="0"/>
            </a:br>
            <a:r>
              <a:rPr lang="es-US" noProof="0" dirty="0"/>
              <a:t>para los programas de ahorros de Medicare en </a:t>
            </a:r>
            <a:r>
              <a:rPr lang="es-US" dirty="0"/>
              <a:t>2026* </a:t>
            </a:r>
            <a:endParaRPr lang="es-US" noProof="0" dirty="0"/>
          </a:p>
        </p:txBody>
      </p:sp>
      <p:graphicFrame>
        <p:nvGraphicFramePr>
          <p:cNvPr id="11" name="Content Placeholder 7" descr="If you qualify for The Qualified Medicare Beneficiary (QMB) program, you get help paying your Part A and Part B premiums, deductibles, co-insurance, and co-pays. To qualify for QMB you must be eligible for Medicare Part A, and have an income not exceeding 100% of the Federal Poverty Level (FPL). This will be effective the first month following the month QMB eligibility is approved. Eligibility can’t be retroactive. To qualify for the Specified Low-income Medicare Beneficiary (SLMB) program, you must be eligible for Medicare Part A and have an income that is at least 100%, but does not exceed 120% of the Federal poverty level (FPL). If you qualify for SLMB, you get help paying for your Part B premium. To qualify for the Qualified Individual (QI) program , which is fully Federal funded, you must be eligible for Medicare Part A, and have an income not exceeding 135% of the Federal Poverty Level (FPL). If you qualify for QI, and there are still funds available in your state, you get help paying your Part B premium.. Congress only appropriated a limited amount of funds to each state.  To qualify for The Qualified Disabled and Working Individual (QDWI) program, you must be entitled to Medicare Part A because of a loss of disability-based Part A due to earnings exceeding Substantial Gainful Activity (SGA); have an income not higher than 200% of the FPL and resources not exceeding twice maximum for SSI; and not be otherwise eligible for Medicaid. If you qualify you get help paying your Part A premium, states can charge premiums if your income is between 150% and 200% FPL. ">
            <a:extLst>
              <a:ext uri="{FF2B5EF4-FFF2-40B4-BE49-F238E27FC236}">
                <a16:creationId xmlns:a16="http://schemas.microsoft.com/office/drawing/2014/main" id="{5E10713D-10F4-CAF9-3598-B79183900A32}"/>
              </a:ext>
            </a:extLst>
          </p:cNvPr>
          <p:cNvGraphicFramePr>
            <a:graphicFrameLocks/>
          </p:cNvGraphicFramePr>
          <p:nvPr>
            <p:extLst>
              <p:ext uri="{D42A27DB-BD31-4B8C-83A1-F6EECF244321}">
                <p14:modId xmlns:p14="http://schemas.microsoft.com/office/powerpoint/2010/main" val="2236706279"/>
              </p:ext>
            </p:extLst>
          </p:nvPr>
        </p:nvGraphicFramePr>
        <p:xfrm>
          <a:off x="464371" y="1164504"/>
          <a:ext cx="11263258" cy="3921163"/>
        </p:xfrm>
        <a:graphic>
          <a:graphicData uri="http://schemas.openxmlformats.org/drawingml/2006/table">
            <a:tbl>
              <a:tblPr firstRow="1" bandRow="1">
                <a:tableStyleId>{5FD0F851-EC5A-4D38-B0AD-8093EC10F338}</a:tableStyleId>
              </a:tblPr>
              <a:tblGrid>
                <a:gridCol w="3666565">
                  <a:extLst>
                    <a:ext uri="{9D8B030D-6E8A-4147-A177-3AD203B41FA5}">
                      <a16:colId xmlns:a16="http://schemas.microsoft.com/office/drawing/2014/main" val="20000"/>
                    </a:ext>
                  </a:extLst>
                </a:gridCol>
                <a:gridCol w="1950590">
                  <a:extLst>
                    <a:ext uri="{9D8B030D-6E8A-4147-A177-3AD203B41FA5}">
                      <a16:colId xmlns:a16="http://schemas.microsoft.com/office/drawing/2014/main" val="20001"/>
                    </a:ext>
                  </a:extLst>
                </a:gridCol>
                <a:gridCol w="1836516">
                  <a:extLst>
                    <a:ext uri="{9D8B030D-6E8A-4147-A177-3AD203B41FA5}">
                      <a16:colId xmlns:a16="http://schemas.microsoft.com/office/drawing/2014/main" val="20002"/>
                    </a:ext>
                  </a:extLst>
                </a:gridCol>
                <a:gridCol w="3809587">
                  <a:extLst>
                    <a:ext uri="{9D8B030D-6E8A-4147-A177-3AD203B41FA5}">
                      <a16:colId xmlns:a16="http://schemas.microsoft.com/office/drawing/2014/main" val="20003"/>
                    </a:ext>
                  </a:extLst>
                </a:gridCol>
              </a:tblGrid>
              <a:tr h="65302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Programas de ahorros </a:t>
                      </a:r>
                      <a:br>
                        <a:rPr lang="es-US" noProof="0"/>
                      </a:br>
                      <a:r>
                        <a:rPr lang="es-US" noProof="0"/>
                        <a:t>de Medicare </a:t>
                      </a: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Límites de ingresos mensuales individuales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Límites de ingresos para parejas casadas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Ayuda a pagar</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9036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a:t>Beneficiario calificado de Medicare (QMB)</a:t>
                      </a:r>
                      <a:endParaRPr lang="es-US" sz="1800" b="1" noProof="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$1,350</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$1,824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a:t>Primas de la Parte A y la Parte B, y otros costos compartidos (como deducibles, </a:t>
                      </a:r>
                      <a:r>
                        <a:rPr lang="es-US" noProof="0" err="1"/>
                        <a:t>coseguro</a:t>
                      </a:r>
                      <a:r>
                        <a:rPr lang="es-US" noProof="0"/>
                        <a:t> y copagos)</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1"/>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dirty="0"/>
                        <a:t>Beneficiario de Medicare de bajos ingresos (SLMB)</a:t>
                      </a:r>
                      <a:endParaRPr lang="es-US" sz="1800" b="1" noProof="0"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$1,616</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$2,184</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a:t>Solo primas de la Parte B</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9131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dirty="0"/>
                        <a:t>Programa para individuos calificados (QI)</a:t>
                      </a:r>
                      <a:endParaRPr lang="es-US" sz="1800" b="1" noProof="0"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$1,816</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$2,455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a:t>Solo primas de la Parte B</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3"/>
                  </a:ext>
                </a:extLst>
              </a:tr>
              <a:tr h="5943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ES" noProof="0" dirty="0"/>
                        <a:t>Individuos incapacitados y empleados calificados </a:t>
                      </a:r>
                      <a:r>
                        <a:rPr lang="es-US" noProof="0" dirty="0"/>
                        <a:t>(QDWI)</a:t>
                      </a:r>
                      <a:endParaRPr lang="es-US" sz="1800" b="1" noProof="0" dirty="0">
                        <a:solidFill>
                          <a:srgbClr val="00529B"/>
                        </a:solidFill>
                        <a:latin typeface="Arial" panose="020B0604020202020204" pitchFamily="34" charset="0"/>
                        <a:cs typeface="Arial" panose="020B0604020202020204" pitchFamily="34" charset="0"/>
                      </a:endParaRPr>
                    </a:p>
                  </a:txBody>
                  <a:tcPr marL="67729" marR="67729" marT="34290" marB="34290" anchor="ctr">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1200"/>
                        </a:spcAft>
                        <a:buClrTx/>
                        <a:buSzTx/>
                        <a:buFontTx/>
                        <a:buNone/>
                        <a:tabLst/>
                        <a:defRPr>
                          <a:solidFill>
                            <a:srgbClr val="00529B"/>
                          </a:solidFill>
                          <a:latin typeface="Arial" panose="020B0604020202020204" pitchFamily="34" charset="0"/>
                          <a:cs typeface="Arial" panose="020B0604020202020204" pitchFamily="34" charset="0"/>
                        </a:defRPr>
                      </a:pPr>
                      <a:r>
                        <a:rPr lang="es-US" noProof="0"/>
                        <a:t>$5,405</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spcAft>
                          <a:spcPts val="1200"/>
                        </a:spcAft>
                        <a:defRPr>
                          <a:solidFill>
                            <a:srgbClr val="00529B"/>
                          </a:solidFill>
                          <a:latin typeface="Arial" panose="020B0604020202020204" pitchFamily="34" charset="0"/>
                          <a:cs typeface="Arial" panose="020B0604020202020204" pitchFamily="34" charset="0"/>
                        </a:defRPr>
                      </a:pPr>
                      <a:r>
                        <a:rPr lang="es-US" noProof="0"/>
                        <a:t>$7,299</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latin typeface="Arial" panose="020B0604020202020204" pitchFamily="34" charset="0"/>
                          <a:cs typeface="Arial" panose="020B0604020202020204" pitchFamily="34" charset="0"/>
                        </a:defRPr>
                      </a:pPr>
                      <a:r>
                        <a:rPr lang="es-US" noProof="0" dirty="0"/>
                        <a:t>Solo primas de la Parte A</a:t>
                      </a:r>
                    </a:p>
                  </a:txBody>
                  <a:tcPr marL="67729" marR="67729" marT="34290" marB="34290" anchor="ctr">
                    <a:lnL w="12700" cap="flat" cmpd="sng" algn="ctr">
                      <a:solidFill>
                        <a:schemeClr val="accent5">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4"/>
                  </a:ext>
                </a:extLst>
              </a:tr>
            </a:tbl>
          </a:graphicData>
        </a:graphic>
      </p:graphicFrame>
      <p:sp>
        <p:nvSpPr>
          <p:cNvPr id="12" name="Content Placeholder 10">
            <a:extLst>
              <a:ext uri="{FF2B5EF4-FFF2-40B4-BE49-F238E27FC236}">
                <a16:creationId xmlns:a16="http://schemas.microsoft.com/office/drawing/2014/main" id="{36689F21-6440-70CE-C008-2E86652EE8DE}"/>
              </a:ext>
            </a:extLst>
          </p:cNvPr>
          <p:cNvSpPr>
            <a:spLocks noGrp="1"/>
          </p:cNvSpPr>
          <p:nvPr>
            <p:ph sz="quarter" idx="14"/>
          </p:nvPr>
        </p:nvSpPr>
        <p:spPr>
          <a:xfrm>
            <a:off x="464371" y="5136760"/>
            <a:ext cx="11263258" cy="556736"/>
          </a:xfrm>
          <a:solidFill>
            <a:srgbClr val="BDD7EE"/>
          </a:solidFill>
          <a:ln>
            <a:solidFill>
              <a:srgbClr val="8FAADC"/>
            </a:solidFill>
          </a:ln>
        </p:spPr>
        <p:txBody>
          <a:bodyPr anchor="ctr" anchorCtr="0">
            <a:normAutofit fontScale="85000" lnSpcReduction="20000"/>
          </a:bodyPr>
          <a:lstStyle/>
          <a:p>
            <a:pPr marL="285750" lvl="0" indent="-285750">
              <a:spcAft>
                <a:spcPts val="600"/>
              </a:spcAft>
              <a:buClrTx/>
              <a:defRPr sz="1800" kern="0">
                <a:solidFill>
                  <a:schemeClr val="tx1"/>
                </a:solidFill>
              </a:defRPr>
            </a:pPr>
            <a:r>
              <a:rPr lang="es-US" b="1" noProof="0"/>
              <a:t>Los límites de recursos </a:t>
            </a:r>
            <a:r>
              <a:rPr lang="es-US" noProof="0"/>
              <a:t>para QMB, SLMB y QI son $9,950 para una persona y $14,910 para una pareja casada. </a:t>
            </a:r>
          </a:p>
          <a:p>
            <a:pPr marL="285750" lvl="0" indent="-285750">
              <a:spcAft>
                <a:spcPts val="600"/>
              </a:spcAft>
              <a:buClrTx/>
              <a:defRPr sz="1800" kern="0">
                <a:solidFill>
                  <a:schemeClr val="tx1"/>
                </a:solidFill>
              </a:defRPr>
            </a:pPr>
            <a:r>
              <a:rPr lang="es-US" b="1" noProof="0"/>
              <a:t>Los límites de recursos </a:t>
            </a:r>
            <a:r>
              <a:rPr lang="es-US" noProof="0"/>
              <a:t>para QDWI son $4,000 para una persona y $6,000 para una pareja casada.</a:t>
            </a:r>
          </a:p>
        </p:txBody>
      </p:sp>
      <p:sp>
        <p:nvSpPr>
          <p:cNvPr id="13" name="TextBox 12">
            <a:extLst>
              <a:ext uri="{FF2B5EF4-FFF2-40B4-BE49-F238E27FC236}">
                <a16:creationId xmlns:a16="http://schemas.microsoft.com/office/drawing/2014/main" id="{0DAC4766-79CB-4AD0-A54C-9505ED2E8F9D}"/>
              </a:ext>
            </a:extLst>
          </p:cNvPr>
          <p:cNvSpPr txBox="1"/>
          <p:nvPr/>
        </p:nvSpPr>
        <p:spPr>
          <a:xfrm>
            <a:off x="508631" y="5754414"/>
            <a:ext cx="10665136" cy="307777"/>
          </a:xfrm>
          <a:prstGeom prst="rect">
            <a:avLst/>
          </a:prstGeom>
          <a:noFill/>
        </p:spPr>
        <p:txBody>
          <a:bodyPr wrap="square">
            <a:spAutoFit/>
          </a:bodyPr>
          <a:lstStyle/>
          <a:p>
            <a:pPr>
              <a:defRPr sz="1400">
                <a:latin typeface="Arial" panose="020B0604020202020204" pitchFamily="34" charset="0"/>
                <a:cs typeface="Arial" panose="020B0604020202020204" pitchFamily="34" charset="0"/>
              </a:defRPr>
            </a:pPr>
            <a:r>
              <a:rPr lang="es-US" noProof="0"/>
              <a:t>* Límites de ingresos y recursos de 2027 anunciados a principios de 2027</a:t>
            </a:r>
          </a:p>
        </p:txBody>
      </p:sp>
      <p:sp>
        <p:nvSpPr>
          <p:cNvPr id="10" name="Slide Number Placeholder 9">
            <a:extLst>
              <a:ext uri="{FF2B5EF4-FFF2-40B4-BE49-F238E27FC236}">
                <a16:creationId xmlns:a16="http://schemas.microsoft.com/office/drawing/2014/main" id="{AD7C8364-4DE7-B434-143E-0A8FA1E078E2}"/>
              </a:ext>
            </a:extLst>
          </p:cNvPr>
          <p:cNvSpPr>
            <a:spLocks noGrp="1"/>
          </p:cNvSpPr>
          <p:nvPr>
            <p:ph type="sldNum" sz="quarter" idx="12"/>
          </p:nvPr>
        </p:nvSpPr>
        <p:spPr/>
        <p:txBody>
          <a:bodyPr/>
          <a:lstStyle/>
          <a:p>
            <a:fld id="{0B2D781D-8844-5940-92D1-06EF0A7F581E}" type="slidenum">
              <a:rPr lang="es-US" noProof="0" smtClean="0"/>
              <a:t>75</a:t>
            </a:fld>
            <a:endParaRPr lang="es-US" noProof="0"/>
          </a:p>
        </p:txBody>
      </p:sp>
    </p:spTree>
    <p:extLst>
      <p:ext uri="{BB962C8B-B14F-4D97-AF65-F5344CB8AC3E}">
        <p14:creationId xmlns:p14="http://schemas.microsoft.com/office/powerpoint/2010/main" val="16146971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dirty="0"/>
              <a:t>¿Qué es la Ayuda Adicional?</a:t>
            </a:r>
          </a:p>
        </p:txBody>
      </p:sp>
      <p:sp>
        <p:nvSpPr>
          <p:cNvPr id="5" name="Content Placeholder 4">
            <a:extLst>
              <a:ext uri="{FF2B5EF4-FFF2-40B4-BE49-F238E27FC236}">
                <a16:creationId xmlns:a16="http://schemas.microsoft.com/office/drawing/2014/main" id="{3B9E7BD8-BA23-4727-8EFD-7FDC42271500}"/>
              </a:ext>
            </a:extLst>
          </p:cNvPr>
          <p:cNvSpPr>
            <a:spLocks noGrp="1"/>
          </p:cNvSpPr>
          <p:nvPr>
            <p:ph sz="quarter" idx="13"/>
          </p:nvPr>
        </p:nvSpPr>
        <p:spPr>
          <a:xfrm>
            <a:off x="914400" y="1699261"/>
            <a:ext cx="10439400" cy="2514600"/>
          </a:xfrm>
        </p:spPr>
        <p:txBody>
          <a:bodyPr>
            <a:normAutofit lnSpcReduction="10000"/>
          </a:bodyPr>
          <a:lstStyle/>
          <a:p>
            <a:pPr lvl="0" defTabSz="685800">
              <a:buClrTx/>
              <a:defRPr sz="2400"/>
            </a:pPr>
            <a:r>
              <a:rPr lang="es-US" noProof="0"/>
              <a:t>Programa para ayudar a las personas a pagar los costos de los medicamentos de Medicare (Parte D) (también llamado subsidio por bajos ingresos [LIS])</a:t>
            </a:r>
          </a:p>
          <a:p>
            <a:pPr lvl="0" defTabSz="685800">
              <a:buClrTx/>
              <a:defRPr sz="2400"/>
            </a:pPr>
            <a:r>
              <a:rPr lang="es-US" noProof="0"/>
              <a:t>No paga primas ni deducible, y copagos pequeños o ninguno</a:t>
            </a:r>
          </a:p>
          <a:p>
            <a:pPr defTabSz="685800">
              <a:defRPr sz="2400"/>
            </a:pPr>
            <a:r>
              <a:rPr lang="es-US" noProof="0"/>
              <a:t>Sin sanción por inscripción tardía en la Parte D si califica para </a:t>
            </a:r>
            <a:br>
              <a:rPr lang="es-US" noProof="0"/>
            </a:br>
            <a:r>
              <a:rPr lang="es-US" noProof="0"/>
              <a:t>ayuda adicional</a:t>
            </a:r>
          </a:p>
        </p:txBody>
      </p:sp>
      <p:sp>
        <p:nvSpPr>
          <p:cNvPr id="20" name="Freeform: Shape 19">
            <a:extLst>
              <a:ext uri="{FF2B5EF4-FFF2-40B4-BE49-F238E27FC236}">
                <a16:creationId xmlns:a16="http://schemas.microsoft.com/office/drawing/2014/main" id="{CD749509-5358-476E-B3CB-3FCBC9F7B64B}"/>
              </a:ext>
              <a:ext uri="{C183D7F6-B498-43B3-948B-1728B52AA6E4}">
                <adec:decorative xmlns:adec="http://schemas.microsoft.com/office/drawing/2017/decorative" val="1"/>
              </a:ext>
            </a:extLst>
          </p:cNvPr>
          <p:cNvSpPr>
            <a:spLocks noChangeAspect="1"/>
          </p:cNvSpPr>
          <p:nvPr/>
        </p:nvSpPr>
        <p:spPr>
          <a:xfrm>
            <a:off x="1274292" y="5014811"/>
            <a:ext cx="288708" cy="288708"/>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8" name="Content Placeholder 7">
            <a:extLst>
              <a:ext uri="{FF2B5EF4-FFF2-40B4-BE49-F238E27FC236}">
                <a16:creationId xmlns:a16="http://schemas.microsoft.com/office/drawing/2014/main" id="{8BB783DE-F432-F4EF-D54F-DDA29B89E149}"/>
              </a:ext>
            </a:extLst>
          </p:cNvPr>
          <p:cNvSpPr>
            <a:spLocks noGrp="1"/>
          </p:cNvSpPr>
          <p:nvPr>
            <p:ph sz="quarter" idx="14"/>
          </p:nvPr>
        </p:nvSpPr>
        <p:spPr>
          <a:xfrm>
            <a:off x="1085850" y="5000693"/>
            <a:ext cx="9564221" cy="752407"/>
          </a:xfrm>
        </p:spPr>
        <p:txBody>
          <a:bodyPr>
            <a:normAutofit lnSpcReduction="10000"/>
          </a:bodyPr>
          <a:lstStyle/>
          <a:p>
            <a:pPr marL="1035050" lvl="0" indent="-576263" defTabSz="685800">
              <a:lnSpc>
                <a:spcPct val="110000"/>
              </a:lnSpc>
              <a:spcBef>
                <a:spcPts val="600"/>
              </a:spcBef>
              <a:spcAft>
                <a:spcPts val="0"/>
              </a:spcAft>
              <a:buClrTx/>
              <a:buNone/>
              <a:defRPr sz="1400"/>
            </a:pPr>
            <a:r>
              <a:rPr lang="es-US" b="1" noProof="0"/>
              <a:t>NOTA</a:t>
            </a:r>
            <a:r>
              <a:rPr lang="es-US" noProof="0"/>
              <a:t>:	La mayoría de las personas con Medicare solo puede cambiar de plan en ciertos momentos del año. Si tiene Medicaid o recibe ayuda adicional, es posible que pueda cambiar su cobertura de medicamentos independiente una vez al mes.</a:t>
            </a:r>
          </a:p>
        </p:txBody>
      </p:sp>
      <p:sp>
        <p:nvSpPr>
          <p:cNvPr id="7" name="Slide Number Placeholder 6">
            <a:extLst>
              <a:ext uri="{FF2B5EF4-FFF2-40B4-BE49-F238E27FC236}">
                <a16:creationId xmlns:a16="http://schemas.microsoft.com/office/drawing/2014/main" id="{388799A1-AD4B-4587-92F5-1CBE6A7FB60F}"/>
              </a:ext>
            </a:extLst>
          </p:cNvPr>
          <p:cNvSpPr>
            <a:spLocks noGrp="1"/>
          </p:cNvSpPr>
          <p:nvPr>
            <p:ph type="sldNum" sz="quarter" idx="12"/>
          </p:nvPr>
        </p:nvSpPr>
        <p:spPr/>
        <p:txBody>
          <a:bodyPr/>
          <a:lstStyle/>
          <a:p>
            <a:fld id="{0B2D781D-8844-5940-92D1-06EF0A7F581E}" type="slidenum">
              <a:rPr lang="es-US" noProof="0" smtClean="0"/>
              <a:t>76</a:t>
            </a:fld>
            <a:endParaRPr lang="es-US" noProof="0"/>
          </a:p>
        </p:txBody>
      </p:sp>
    </p:spTree>
    <p:custDataLst>
      <p:tags r:id="rId1"/>
    </p:custDataLst>
    <p:extLst>
      <p:ext uri="{BB962C8B-B14F-4D97-AF65-F5344CB8AC3E}">
        <p14:creationId xmlns:p14="http://schemas.microsoft.com/office/powerpoint/2010/main" val="416907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Calificar para la ayuda adicional</a:t>
            </a:r>
          </a:p>
        </p:txBody>
      </p:sp>
      <p:grpSp>
        <p:nvGrpSpPr>
          <p:cNvPr id="6" name="Group 5">
            <a:extLst>
              <a:ext uri="{FF2B5EF4-FFF2-40B4-BE49-F238E27FC236}">
                <a16:creationId xmlns:a16="http://schemas.microsoft.com/office/drawing/2014/main" id="{66E9C45D-3AA0-4000-B3B8-FA13A14FFB41}"/>
              </a:ext>
              <a:ext uri="{C183D7F6-B498-43B3-948B-1728B52AA6E4}">
                <adec:decorative xmlns:adec="http://schemas.microsoft.com/office/drawing/2017/decorative" val="1"/>
              </a:ext>
            </a:extLst>
          </p:cNvPr>
          <p:cNvGrpSpPr/>
          <p:nvPr/>
        </p:nvGrpSpPr>
        <p:grpSpPr>
          <a:xfrm>
            <a:off x="716280" y="1299208"/>
            <a:ext cx="5212080" cy="4445151"/>
            <a:chOff x="716280" y="1356360"/>
            <a:chExt cx="5212080" cy="4480560"/>
          </a:xfrm>
        </p:grpSpPr>
        <p:sp>
          <p:nvSpPr>
            <p:cNvPr id="21" name="Freeform: Shape 20">
              <a:extLst>
                <a:ext uri="{FF2B5EF4-FFF2-40B4-BE49-F238E27FC236}">
                  <a16:creationId xmlns:a16="http://schemas.microsoft.com/office/drawing/2014/main" id="{21E4C095-354B-45E3-9D01-45A1F75E4F3B}"/>
                </a:ext>
                <a:ext uri="{C183D7F6-B498-43B3-948B-1728B52AA6E4}">
                  <adec:decorative xmlns:adec="http://schemas.microsoft.com/office/drawing/2017/decorative" val="1"/>
                </a:ext>
              </a:extLst>
            </p:cNvPr>
            <p:cNvSpPr/>
            <p:nvPr/>
          </p:nvSpPr>
          <p:spPr>
            <a:xfrm>
              <a:off x="734234" y="1372704"/>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US" noProof="0"/>
            </a:p>
          </p:txBody>
        </p:sp>
        <p:sp>
          <p:nvSpPr>
            <p:cNvPr id="5" name="Rectangle: Rounded Corners 4">
              <a:extLst>
                <a:ext uri="{FF2B5EF4-FFF2-40B4-BE49-F238E27FC236}">
                  <a16:creationId xmlns:a16="http://schemas.microsoft.com/office/drawing/2014/main" id="{F836A8E0-5A30-4D6C-8FE8-BD2632AAE8CC}"/>
                </a:ext>
                <a:ext uri="{C183D7F6-B498-43B3-948B-1728B52AA6E4}">
                  <adec:decorative xmlns:adec="http://schemas.microsoft.com/office/drawing/2017/decorative" val="1"/>
                </a:ext>
              </a:extLst>
            </p:cNvPr>
            <p:cNvSpPr/>
            <p:nvPr/>
          </p:nvSpPr>
          <p:spPr>
            <a:xfrm>
              <a:off x="716280" y="1356360"/>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grpSp>
      <p:sp>
        <p:nvSpPr>
          <p:cNvPr id="11" name="Content Placeholder 10">
            <a:extLst>
              <a:ext uri="{FF2B5EF4-FFF2-40B4-BE49-F238E27FC236}">
                <a16:creationId xmlns:a16="http://schemas.microsoft.com/office/drawing/2014/main" id="{DCE504CE-31F8-4A09-BC3F-F57809F66469}"/>
              </a:ext>
            </a:extLst>
          </p:cNvPr>
          <p:cNvSpPr>
            <a:spLocks noGrp="1"/>
          </p:cNvSpPr>
          <p:nvPr>
            <p:ph sz="quarter" idx="13"/>
          </p:nvPr>
        </p:nvSpPr>
        <p:spPr>
          <a:xfrm>
            <a:off x="742944" y="1371601"/>
            <a:ext cx="5190844" cy="3931920"/>
          </a:xfrm>
        </p:spPr>
        <p:txBody>
          <a:bodyPr/>
          <a:lstStyle/>
          <a:p>
            <a:pPr marL="0" indent="0" algn="ctr">
              <a:buNone/>
              <a:defRPr sz="2400" b="1">
                <a:solidFill>
                  <a:schemeClr val="bg1"/>
                </a:solidFill>
              </a:defRPr>
            </a:pPr>
            <a:r>
              <a:rPr lang="es-US" noProof="0" dirty="0"/>
              <a:t>Califica automáticamente </a:t>
            </a:r>
            <a:br>
              <a:rPr lang="es-US" sz="2400" b="1" noProof="0" dirty="0">
                <a:solidFill>
                  <a:schemeClr val="bg1"/>
                </a:solidFill>
              </a:rPr>
            </a:br>
            <a:r>
              <a:rPr lang="es-US" noProof="0" dirty="0"/>
              <a:t>para la ayuda adicional si recibe:</a:t>
            </a:r>
          </a:p>
          <a:p>
            <a:pPr marL="457200" lvl="1" defTabSz="685800">
              <a:spcBef>
                <a:spcPts val="1200"/>
              </a:spcBef>
              <a:buFont typeface="Wingdings" panose="05000000000000000000" pitchFamily="2" charset="2"/>
              <a:buChar char="§"/>
              <a:defRPr sz="2000"/>
            </a:pPr>
            <a:r>
              <a:rPr lang="es-US" noProof="0" dirty="0"/>
              <a:t>Cobertura completa de Medicaid</a:t>
            </a:r>
          </a:p>
          <a:p>
            <a:pPr marL="457200" lvl="1" defTabSz="685800">
              <a:buFont typeface="Wingdings" panose="05000000000000000000" pitchFamily="2" charset="2"/>
              <a:buChar char="§"/>
              <a:defRPr sz="2000"/>
            </a:pPr>
            <a:r>
              <a:rPr lang="es-US" noProof="0" dirty="0"/>
              <a:t>Seguridad de ingreso complementario (SSI)</a:t>
            </a:r>
          </a:p>
          <a:p>
            <a:pPr marL="457200" lvl="1" defTabSz="685800">
              <a:buFont typeface="Wingdings" panose="05000000000000000000" pitchFamily="2" charset="2"/>
              <a:buChar char="§"/>
              <a:defRPr sz="2000"/>
            </a:pPr>
            <a:r>
              <a:rPr lang="es-US" noProof="0" dirty="0"/>
              <a:t>Ayuda de Medicaid para pagar sus primas de Medicare (programas de ahorro de Medicare; a veces denominados “doble elegibilidad parcial”)</a:t>
            </a:r>
          </a:p>
        </p:txBody>
      </p:sp>
      <p:grpSp>
        <p:nvGrpSpPr>
          <p:cNvPr id="9" name="Group 8">
            <a:extLst>
              <a:ext uri="{FF2B5EF4-FFF2-40B4-BE49-F238E27FC236}">
                <a16:creationId xmlns:a16="http://schemas.microsoft.com/office/drawing/2014/main" id="{715CACB2-3B6D-407C-B3B0-15D94DDBDC85}"/>
              </a:ext>
              <a:ext uri="{C183D7F6-B498-43B3-948B-1728B52AA6E4}">
                <adec:decorative xmlns:adec="http://schemas.microsoft.com/office/drawing/2017/decorative" val="1"/>
              </a:ext>
            </a:extLst>
          </p:cNvPr>
          <p:cNvGrpSpPr/>
          <p:nvPr/>
        </p:nvGrpSpPr>
        <p:grpSpPr>
          <a:xfrm>
            <a:off x="6385560" y="1300437"/>
            <a:ext cx="5212080" cy="4433390"/>
            <a:chOff x="6385560" y="1329013"/>
            <a:chExt cx="5212080" cy="4480560"/>
          </a:xfrm>
        </p:grpSpPr>
        <p:sp>
          <p:nvSpPr>
            <p:cNvPr id="22" name="Freeform: Shape 21">
              <a:extLst>
                <a:ext uri="{FF2B5EF4-FFF2-40B4-BE49-F238E27FC236}">
                  <a16:creationId xmlns:a16="http://schemas.microsoft.com/office/drawing/2014/main" id="{E9D5CBCC-7020-48DE-94AB-E15802636719}"/>
                </a:ext>
                <a:ext uri="{C183D7F6-B498-43B3-948B-1728B52AA6E4}">
                  <adec:decorative xmlns:adec="http://schemas.microsoft.com/office/drawing/2017/decorative" val="1"/>
                </a:ext>
              </a:extLst>
            </p:cNvPr>
            <p:cNvSpPr/>
            <p:nvPr/>
          </p:nvSpPr>
          <p:spPr>
            <a:xfrm>
              <a:off x="6412832" y="1353552"/>
              <a:ext cx="5181600" cy="939174"/>
            </a:xfrm>
            <a:custGeom>
              <a:avLst/>
              <a:gdLst>
                <a:gd name="connsiteX0" fmla="*/ 746775 w 5212080"/>
                <a:gd name="connsiteY0" fmla="*/ 0 h 939174"/>
                <a:gd name="connsiteX1" fmla="*/ 4465305 w 5212080"/>
                <a:gd name="connsiteY1" fmla="*/ 0 h 939174"/>
                <a:gd name="connsiteX2" fmla="*/ 5212080 w 5212080"/>
                <a:gd name="connsiteY2" fmla="*/ 746775 h 939174"/>
                <a:gd name="connsiteX3" fmla="*/ 5212080 w 5212080"/>
                <a:gd name="connsiteY3" fmla="*/ 939174 h 939174"/>
                <a:gd name="connsiteX4" fmla="*/ 0 w 5212080"/>
                <a:gd name="connsiteY4" fmla="*/ 939174 h 939174"/>
                <a:gd name="connsiteX5" fmla="*/ 0 w 5212080"/>
                <a:gd name="connsiteY5" fmla="*/ 746775 h 939174"/>
                <a:gd name="connsiteX6" fmla="*/ 746775 w 5212080"/>
                <a:gd name="connsiteY6" fmla="*/ 0 h 93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080" h="939174">
                  <a:moveTo>
                    <a:pt x="746775" y="0"/>
                  </a:moveTo>
                  <a:lnTo>
                    <a:pt x="4465305" y="0"/>
                  </a:lnTo>
                  <a:cubicBezTo>
                    <a:pt x="4877737" y="0"/>
                    <a:pt x="5212080" y="334343"/>
                    <a:pt x="5212080" y="746775"/>
                  </a:cubicBezTo>
                  <a:lnTo>
                    <a:pt x="5212080" y="939174"/>
                  </a:lnTo>
                  <a:lnTo>
                    <a:pt x="0" y="939174"/>
                  </a:lnTo>
                  <a:lnTo>
                    <a:pt x="0" y="746775"/>
                  </a:lnTo>
                  <a:cubicBezTo>
                    <a:pt x="0" y="334343"/>
                    <a:pt x="334343" y="0"/>
                    <a:pt x="746775" y="0"/>
                  </a:cubicBezTo>
                  <a:close/>
                </a:path>
              </a:pathLst>
            </a:custGeom>
            <a:solidFill>
              <a:schemeClr val="accent1">
                <a:lumMod val="5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a:endParaRPr lang="es-US" noProof="0"/>
            </a:p>
          </p:txBody>
        </p:sp>
        <p:sp>
          <p:nvSpPr>
            <p:cNvPr id="15" name="Rectangle: Rounded Corners 14">
              <a:extLst>
                <a:ext uri="{FF2B5EF4-FFF2-40B4-BE49-F238E27FC236}">
                  <a16:creationId xmlns:a16="http://schemas.microsoft.com/office/drawing/2014/main" id="{52C02A9C-BCB5-4CD2-81A5-86AC64EEF420}"/>
                </a:ext>
                <a:ext uri="{C183D7F6-B498-43B3-948B-1728B52AA6E4}">
                  <adec:decorative xmlns:adec="http://schemas.microsoft.com/office/drawing/2017/decorative" val="1"/>
                </a:ext>
              </a:extLst>
            </p:cNvPr>
            <p:cNvSpPr/>
            <p:nvPr/>
          </p:nvSpPr>
          <p:spPr>
            <a:xfrm>
              <a:off x="6385560" y="1329013"/>
              <a:ext cx="5212080" cy="44805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s-US" noProof="0"/>
            </a:p>
          </p:txBody>
        </p:sp>
        <p:sp>
          <p:nvSpPr>
            <p:cNvPr id="18" name="TextBox 17">
              <a:extLst>
                <a:ext uri="{FF2B5EF4-FFF2-40B4-BE49-F238E27FC236}">
                  <a16:creationId xmlns:a16="http://schemas.microsoft.com/office/drawing/2014/main" id="{A4EF0FD7-E84D-4FAB-9CED-0FF15DAF46F8}"/>
                </a:ext>
              </a:extLst>
            </p:cNvPr>
            <p:cNvSpPr txBox="1"/>
            <p:nvPr/>
          </p:nvSpPr>
          <p:spPr>
            <a:xfrm>
              <a:off x="6873240" y="1407188"/>
              <a:ext cx="4236720" cy="461665"/>
            </a:xfrm>
            <a:prstGeom prst="rect">
              <a:avLst/>
            </a:prstGeom>
            <a:noFill/>
          </p:spPr>
          <p:txBody>
            <a:bodyPr wrap="square">
              <a:spAutoFit/>
            </a:bodyPr>
            <a:lstStyle/>
            <a:p>
              <a:pPr algn="ctr"/>
              <a:endParaRPr lang="es-US" sz="2400" b="1" noProof="0">
                <a:solidFill>
                  <a:schemeClr val="bg1"/>
                </a:solidFill>
              </a:endParaRPr>
            </a:p>
          </p:txBody>
        </p:sp>
        <p:sp>
          <p:nvSpPr>
            <p:cNvPr id="19" name="TextBox 18">
              <a:extLst>
                <a:ext uri="{FF2B5EF4-FFF2-40B4-BE49-F238E27FC236}">
                  <a16:creationId xmlns:a16="http://schemas.microsoft.com/office/drawing/2014/main" id="{1B938F97-258B-4F48-ACF7-20D002B7B683}"/>
                </a:ext>
              </a:extLst>
            </p:cNvPr>
            <p:cNvSpPr txBox="1"/>
            <p:nvPr/>
          </p:nvSpPr>
          <p:spPr>
            <a:xfrm>
              <a:off x="6385560" y="2437386"/>
              <a:ext cx="5212080" cy="461665"/>
            </a:xfrm>
            <a:prstGeom prst="rect">
              <a:avLst/>
            </a:prstGeom>
            <a:noFill/>
          </p:spPr>
          <p:txBody>
            <a:bodyPr wrap="square" lIns="182880">
              <a:spAutoFit/>
            </a:bodyPr>
            <a:lstStyle/>
            <a:p>
              <a:pPr marL="274320" lvl="1" indent="-274320" defTabSz="685800">
                <a:spcAft>
                  <a:spcPts val="1200"/>
                </a:spcAft>
                <a:buFont typeface="Wingdings" panose="05000000000000000000" pitchFamily="2" charset="2"/>
                <a:buChar char="§"/>
              </a:pPr>
              <a:endParaRPr lang="es-US" sz="2400" noProof="0">
                <a:solidFill>
                  <a:srgbClr val="00529B"/>
                </a:solidFill>
                <a:cs typeface="Arial" panose="020B0604020202020204" pitchFamily="34" charset="0"/>
              </a:endParaRPr>
            </a:p>
          </p:txBody>
        </p:sp>
      </p:grpSp>
      <p:sp>
        <p:nvSpPr>
          <p:cNvPr id="12" name="Content Placeholder 11">
            <a:extLst>
              <a:ext uri="{FF2B5EF4-FFF2-40B4-BE49-F238E27FC236}">
                <a16:creationId xmlns:a16="http://schemas.microsoft.com/office/drawing/2014/main" id="{C001DBB5-0C1C-4ACE-8B0F-3530163680AB}"/>
              </a:ext>
            </a:extLst>
          </p:cNvPr>
          <p:cNvSpPr>
            <a:spLocks noGrp="1"/>
          </p:cNvSpPr>
          <p:nvPr>
            <p:ph sz="quarter" idx="14"/>
          </p:nvPr>
        </p:nvSpPr>
        <p:spPr>
          <a:xfrm>
            <a:off x="6440108" y="1353552"/>
            <a:ext cx="5119688" cy="4626084"/>
          </a:xfrm>
        </p:spPr>
        <p:txBody>
          <a:bodyPr>
            <a:normAutofit/>
          </a:bodyPr>
          <a:lstStyle/>
          <a:p>
            <a:pPr marL="0" indent="0" algn="ctr">
              <a:buNone/>
              <a:defRPr sz="2400" b="1">
                <a:solidFill>
                  <a:schemeClr val="bg1"/>
                </a:solidFill>
              </a:defRPr>
            </a:pPr>
            <a:r>
              <a:rPr lang="es-US" noProof="0"/>
              <a:t>Si no califica </a:t>
            </a:r>
            <a:br>
              <a:rPr lang="es-US" noProof="0"/>
            </a:br>
            <a:r>
              <a:rPr lang="es-US" noProof="0"/>
              <a:t>automáticamente, debe:</a:t>
            </a:r>
          </a:p>
          <a:p>
            <a:pPr marL="274320" lvl="1" defTabSz="685800">
              <a:spcBef>
                <a:spcPts val="1200"/>
              </a:spcBef>
              <a:buFont typeface="Wingdings" panose="05000000000000000000" pitchFamily="2" charset="2"/>
              <a:buChar char="§"/>
              <a:defRPr sz="2000"/>
            </a:pPr>
            <a:r>
              <a:rPr lang="es-US" noProof="0"/>
              <a:t>Solicitar en línea:</a:t>
            </a:r>
            <a:br>
              <a:rPr lang="es-US" sz="2000" noProof="0"/>
            </a:br>
            <a:r>
              <a:rPr lang="es-US" noProof="0">
                <a:hlinkClick r:id="rId4">
                  <a:extLst>
                    <a:ext uri="{A12FA001-AC4F-418D-AE19-62706E023703}">
                      <ahyp:hlinkClr xmlns:ahyp="http://schemas.microsoft.com/office/drawing/2018/hyperlinkcolor" val="tx"/>
                    </a:ext>
                  </a:extLst>
                </a:hlinkClick>
              </a:rPr>
              <a:t>SSA.gov/medicare/</a:t>
            </a:r>
            <a:r>
              <a:rPr lang="es-US" noProof="0" err="1">
                <a:hlinkClick r:id="rId4">
                  <a:extLst>
                    <a:ext uri="{A12FA001-AC4F-418D-AE19-62706E023703}">
                      <ahyp:hlinkClr xmlns:ahyp="http://schemas.microsoft.com/office/drawing/2018/hyperlinkcolor" val="tx"/>
                    </a:ext>
                  </a:extLst>
                </a:hlinkClick>
              </a:rPr>
              <a:t>part</a:t>
            </a:r>
            <a:r>
              <a:rPr lang="es-US" noProof="0">
                <a:hlinkClick r:id="rId4">
                  <a:extLst>
                    <a:ext uri="{A12FA001-AC4F-418D-AE19-62706E023703}">
                      <ahyp:hlinkClr xmlns:ahyp="http://schemas.microsoft.com/office/drawing/2018/hyperlinkcolor" val="tx"/>
                    </a:ext>
                  </a:extLst>
                </a:hlinkClick>
              </a:rPr>
              <a:t>-d-extra-</a:t>
            </a:r>
            <a:r>
              <a:rPr lang="es-US" noProof="0" err="1">
                <a:hlinkClick r:id="rId4">
                  <a:extLst>
                    <a:ext uri="{A12FA001-AC4F-418D-AE19-62706E023703}">
                      <ahyp:hlinkClr xmlns:ahyp="http://schemas.microsoft.com/office/drawing/2018/hyperlinkcolor" val="tx"/>
                    </a:ext>
                  </a:extLst>
                </a:hlinkClick>
              </a:rPr>
              <a:t>help</a:t>
            </a:r>
            <a:endParaRPr lang="es-US" sz="2000" noProof="0"/>
          </a:p>
          <a:p>
            <a:pPr marL="274320" lvl="1" defTabSz="685800">
              <a:spcBef>
                <a:spcPts val="1200"/>
              </a:spcBef>
              <a:buFont typeface="Wingdings" panose="05000000000000000000" pitchFamily="2" charset="2"/>
              <a:buChar char="§"/>
              <a:defRPr sz="2000"/>
            </a:pPr>
            <a:r>
              <a:rPr lang="es-US" noProof="0"/>
              <a:t>Completar una solicitud en papel: </a:t>
            </a:r>
            <a:r>
              <a:rPr lang="es-US" noProof="0">
                <a:hlinkClick r:id="rId5">
                  <a:extLst>
                    <a:ext uri="{A12FA001-AC4F-418D-AE19-62706E023703}">
                      <ahyp:hlinkClr xmlns:ahyp="http://schemas.microsoft.com/office/drawing/2018/hyperlinkcolor" val="tx"/>
                    </a:ext>
                  </a:extLst>
                </a:hlinkClick>
              </a:rPr>
              <a:t>secure.ssa.gov/i1020/Ee001View.action</a:t>
            </a:r>
            <a:endParaRPr lang="es-US" sz="2000" noProof="0"/>
          </a:p>
          <a:p>
            <a:pPr marL="274320" lvl="1" defTabSz="685800">
              <a:spcBef>
                <a:spcPts val="1200"/>
              </a:spcBef>
              <a:buFont typeface="Wingdings" panose="05000000000000000000" pitchFamily="2" charset="2"/>
              <a:buChar char="§"/>
            </a:pPr>
            <a:endParaRPr lang="es-US" sz="2400" noProof="0"/>
          </a:p>
        </p:txBody>
      </p:sp>
      <p:sp>
        <p:nvSpPr>
          <p:cNvPr id="10" name="Slide Number Placeholder 9">
            <a:extLst>
              <a:ext uri="{FF2B5EF4-FFF2-40B4-BE49-F238E27FC236}">
                <a16:creationId xmlns:a16="http://schemas.microsoft.com/office/drawing/2014/main" id="{5C4B3712-093F-4136-B8DD-D912F200F82D}"/>
              </a:ext>
            </a:extLst>
          </p:cNvPr>
          <p:cNvSpPr>
            <a:spLocks noGrp="1"/>
          </p:cNvSpPr>
          <p:nvPr>
            <p:ph type="sldNum" sz="quarter" idx="12"/>
          </p:nvPr>
        </p:nvSpPr>
        <p:spPr/>
        <p:txBody>
          <a:bodyPr/>
          <a:lstStyle/>
          <a:p>
            <a:fld id="{48F63A3B-78C7-47BE-AE5E-E10140E04643}" type="slidenum">
              <a:rPr lang="es-US" noProof="0" smtClean="0"/>
              <a:t>77</a:t>
            </a:fld>
            <a:endParaRPr lang="es-US" noProof="0"/>
          </a:p>
        </p:txBody>
      </p:sp>
    </p:spTree>
    <p:custDataLst>
      <p:tags r:id="rId1"/>
    </p:custDataLst>
    <p:extLst>
      <p:ext uri="{BB962C8B-B14F-4D97-AF65-F5344CB8AC3E}">
        <p14:creationId xmlns:p14="http://schemas.microsoft.com/office/powerpoint/2010/main" val="28668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C068-8212-E981-9517-45890F376F92}"/>
              </a:ext>
            </a:extLst>
          </p:cNvPr>
          <p:cNvSpPr>
            <a:spLocks noGrp="1"/>
          </p:cNvSpPr>
          <p:nvPr>
            <p:ph type="title"/>
          </p:nvPr>
        </p:nvSpPr>
        <p:spPr/>
        <p:txBody>
          <a:bodyPr/>
          <a:lstStyle/>
          <a:p>
            <a:r>
              <a:rPr lang="es-US" noProof="0"/>
              <a:t>¿Qué es Medicaid?</a:t>
            </a:r>
          </a:p>
        </p:txBody>
      </p:sp>
      <p:sp>
        <p:nvSpPr>
          <p:cNvPr id="25" name="Text Placeholder 1027">
            <a:extLst>
              <a:ext uri="{FF2B5EF4-FFF2-40B4-BE49-F238E27FC236}">
                <a16:creationId xmlns:a16="http://schemas.microsoft.com/office/drawing/2014/main" id="{1CF4937D-FD25-20DE-DD31-43737A2593BE}"/>
              </a:ext>
            </a:extLst>
          </p:cNvPr>
          <p:cNvSpPr txBox="1">
            <a:spLocks/>
          </p:cNvSpPr>
          <p:nvPr/>
        </p:nvSpPr>
        <p:spPr>
          <a:xfrm>
            <a:off x="367970" y="1471305"/>
            <a:ext cx="5646149" cy="804300"/>
          </a:xfrm>
          <a:prstGeom prst="rect">
            <a:avLst/>
          </a:prstGeom>
        </p:spPr>
        <p:txBody>
          <a:bodyPr vert="horz" lIns="91440" tIns="45720" rIns="91440" bIns="45720" anchor="t">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100"/>
              </a:lnSpc>
              <a:buNone/>
              <a:defRPr sz="2000" b="1">
                <a:solidFill>
                  <a:schemeClr val="accent5">
                    <a:lumMod val="50000"/>
                  </a:schemeClr>
                </a:solidFill>
                <a:latin typeface="Arial"/>
                <a:cs typeface="Arial"/>
              </a:defRPr>
            </a:pPr>
            <a:r>
              <a:rPr lang="es-US" sz="2000" noProof="0"/>
              <a:t>Medicaid proporcionó cobertura de salud a:</a:t>
            </a:r>
          </a:p>
        </p:txBody>
      </p:sp>
      <p:sp>
        <p:nvSpPr>
          <p:cNvPr id="15" name="Rectangle 14">
            <a:extLst>
              <a:ext uri="{FF2B5EF4-FFF2-40B4-BE49-F238E27FC236}">
                <a16:creationId xmlns:a16="http://schemas.microsoft.com/office/drawing/2014/main" id="{E6A7B0E7-6F8D-3D03-7685-BB29F1718B45}"/>
              </a:ext>
              <a:ext uri="{C183D7F6-B498-43B3-948B-1728B52AA6E4}">
                <adec:decorative xmlns:adec="http://schemas.microsoft.com/office/drawing/2017/decorative" val="1"/>
              </a:ext>
            </a:extLst>
          </p:cNvPr>
          <p:cNvSpPr/>
          <p:nvPr/>
        </p:nvSpPr>
        <p:spPr>
          <a:xfrm>
            <a:off x="521485" y="1975817"/>
            <a:ext cx="5315528" cy="3469089"/>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endParaRPr lang="es-US" noProof="0"/>
          </a:p>
        </p:txBody>
      </p:sp>
      <p:pic>
        <p:nvPicPr>
          <p:cNvPr id="16" name="Picture 15">
            <a:extLst>
              <a:ext uri="{FF2B5EF4-FFF2-40B4-BE49-F238E27FC236}">
                <a16:creationId xmlns:a16="http://schemas.microsoft.com/office/drawing/2014/main" id="{94E5C830-E57E-6DDD-A033-103E2CC852D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4058" y="2430232"/>
            <a:ext cx="4950381" cy="2749534"/>
          </a:xfrm>
          <a:prstGeom prst="rect">
            <a:avLst/>
          </a:prstGeom>
        </p:spPr>
      </p:pic>
      <p:sp>
        <p:nvSpPr>
          <p:cNvPr id="18" name="Label 1">
            <a:extLst>
              <a:ext uri="{FF2B5EF4-FFF2-40B4-BE49-F238E27FC236}">
                <a16:creationId xmlns:a16="http://schemas.microsoft.com/office/drawing/2014/main" id="{BDE776A8-FE8F-B25C-3E92-56A99D6B5F6F}"/>
              </a:ext>
            </a:extLst>
          </p:cNvPr>
          <p:cNvSpPr txBox="1">
            <a:spLocks/>
          </p:cNvSpPr>
          <p:nvPr/>
        </p:nvSpPr>
        <p:spPr>
          <a:xfrm>
            <a:off x="807555" y="2564363"/>
            <a:ext cx="1516828" cy="365125"/>
          </a:xfrm>
          <a:prstGeom prst="rect">
            <a:avLst/>
          </a:prstGeom>
        </p:spPr>
        <p:txBody>
          <a:bodyPr vert="horz" lIns="0" tIns="45720" rIns="0" bIns="4572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sz="1600">
                <a:solidFill>
                  <a:schemeClr val="bg1"/>
                </a:solidFill>
              </a:defRPr>
            </a:pPr>
            <a:r>
              <a:rPr lang="es-US" noProof="0"/>
              <a:t>Personas con discapacidades</a:t>
            </a:r>
          </a:p>
        </p:txBody>
      </p:sp>
      <p:sp>
        <p:nvSpPr>
          <p:cNvPr id="19" name="Label 2">
            <a:extLst>
              <a:ext uri="{FF2B5EF4-FFF2-40B4-BE49-F238E27FC236}">
                <a16:creationId xmlns:a16="http://schemas.microsoft.com/office/drawing/2014/main" id="{2694FBE2-2BAD-CA3C-CA17-FC02B7C11A76}"/>
              </a:ext>
            </a:extLst>
          </p:cNvPr>
          <p:cNvSpPr txBox="1">
            <a:spLocks/>
          </p:cNvSpPr>
          <p:nvPr/>
        </p:nvSpPr>
        <p:spPr>
          <a:xfrm>
            <a:off x="2257012" y="2518506"/>
            <a:ext cx="1844476" cy="568922"/>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1600">
                <a:solidFill>
                  <a:schemeClr val="bg1"/>
                </a:solidFill>
              </a:defRPr>
            </a:pPr>
            <a:r>
              <a:rPr lang="es-US" noProof="0"/>
              <a:t>Personas de bajos ingresos</a:t>
            </a:r>
          </a:p>
        </p:txBody>
      </p:sp>
      <p:sp>
        <p:nvSpPr>
          <p:cNvPr id="20" name="Label 3">
            <a:extLst>
              <a:ext uri="{FF2B5EF4-FFF2-40B4-BE49-F238E27FC236}">
                <a16:creationId xmlns:a16="http://schemas.microsoft.com/office/drawing/2014/main" id="{41CAD8F1-B166-98B9-683D-7CD303E9F162}"/>
              </a:ext>
            </a:extLst>
          </p:cNvPr>
          <p:cNvSpPr txBox="1">
            <a:spLocks/>
          </p:cNvSpPr>
          <p:nvPr/>
        </p:nvSpPr>
        <p:spPr>
          <a:xfrm>
            <a:off x="4034116" y="2643994"/>
            <a:ext cx="1516829"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sz="1600">
                <a:solidFill>
                  <a:schemeClr val="bg1"/>
                </a:solidFill>
              </a:defRPr>
            </a:pPr>
            <a:r>
              <a:rPr lang="es-US" noProof="0"/>
              <a:t>Personas mayores</a:t>
            </a:r>
          </a:p>
        </p:txBody>
      </p:sp>
      <p:sp>
        <p:nvSpPr>
          <p:cNvPr id="21" name="Label 4">
            <a:extLst>
              <a:ext uri="{FF2B5EF4-FFF2-40B4-BE49-F238E27FC236}">
                <a16:creationId xmlns:a16="http://schemas.microsoft.com/office/drawing/2014/main" id="{E967C941-497C-5846-7A41-3CA89EEEEAE9}"/>
              </a:ext>
            </a:extLst>
          </p:cNvPr>
          <p:cNvSpPr txBox="1">
            <a:spLocks/>
          </p:cNvSpPr>
          <p:nvPr/>
        </p:nvSpPr>
        <p:spPr>
          <a:xfrm>
            <a:off x="884794" y="4079367"/>
            <a:ext cx="1368425" cy="365125"/>
          </a:xfrm>
          <a:prstGeom prst="rect">
            <a:avLst/>
          </a:prstGeom>
        </p:spPr>
        <p:txBody>
          <a:bodyPr vert="horz" lIns="91440" tIns="45720" rIns="91440" bIns="4572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sz="1600">
                <a:solidFill>
                  <a:schemeClr val="bg1"/>
                </a:solidFill>
              </a:defRPr>
            </a:pPr>
            <a:r>
              <a:rPr lang="es-US" noProof="0"/>
              <a:t>Niños</a:t>
            </a:r>
          </a:p>
        </p:txBody>
      </p:sp>
      <p:sp>
        <p:nvSpPr>
          <p:cNvPr id="22" name="Label 5">
            <a:extLst>
              <a:ext uri="{FF2B5EF4-FFF2-40B4-BE49-F238E27FC236}">
                <a16:creationId xmlns:a16="http://schemas.microsoft.com/office/drawing/2014/main" id="{378FA59B-2606-5A73-D347-96B4910D7696}"/>
              </a:ext>
            </a:extLst>
          </p:cNvPr>
          <p:cNvSpPr txBox="1">
            <a:spLocks/>
          </p:cNvSpPr>
          <p:nvPr/>
        </p:nvSpPr>
        <p:spPr>
          <a:xfrm>
            <a:off x="2495037" y="4079367"/>
            <a:ext cx="1368425" cy="365125"/>
          </a:xfrm>
          <a:prstGeom prst="rect">
            <a:avLst/>
          </a:prstGeom>
        </p:spPr>
        <p:txBody>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600">
                <a:solidFill>
                  <a:schemeClr val="accent1">
                    <a:lumMod val="50000"/>
                  </a:schemeClr>
                </a:solidFill>
              </a:defRPr>
            </a:pPr>
            <a:r>
              <a:rPr lang="es-US" noProof="0"/>
              <a:t>Padres</a:t>
            </a:r>
            <a:endParaRPr lang="es-US" noProof="0">
              <a:solidFill>
                <a:schemeClr val="accent1">
                  <a:lumMod val="50000"/>
                </a:schemeClr>
              </a:solidFill>
            </a:endParaRPr>
          </a:p>
        </p:txBody>
      </p:sp>
      <p:sp>
        <p:nvSpPr>
          <p:cNvPr id="23" name="Label 6">
            <a:extLst>
              <a:ext uri="{FF2B5EF4-FFF2-40B4-BE49-F238E27FC236}">
                <a16:creationId xmlns:a16="http://schemas.microsoft.com/office/drawing/2014/main" id="{974249BA-A632-BE43-8E8E-9FBE90F86400}"/>
              </a:ext>
            </a:extLst>
          </p:cNvPr>
          <p:cNvSpPr txBox="1">
            <a:spLocks/>
          </p:cNvSpPr>
          <p:nvPr/>
        </p:nvSpPr>
        <p:spPr>
          <a:xfrm>
            <a:off x="3801769" y="3983981"/>
            <a:ext cx="1832108" cy="460511"/>
          </a:xfrm>
          <a:prstGeom prst="rect">
            <a:avLst/>
          </a:prstGeom>
        </p:spPr>
        <p:txBody>
          <a:bodyPr vert="horz" lIns="91440" tIns="45720" rIns="91440" bIns="45720">
            <a:noAutofit/>
          </a:bodyPr>
          <a:lstStyle>
            <a:lvl1pPr marL="0" indent="0" algn="l" defTabSz="914400" rtl="0" eaLnBrk="1" latinLnBrk="0" hangingPunct="1">
              <a:lnSpc>
                <a:spcPct val="90000"/>
              </a:lnSpc>
              <a:spcBef>
                <a:spcPts val="1000"/>
              </a:spcBef>
              <a:buClr>
                <a:srgbClr val="00539A"/>
              </a:buClr>
              <a:buFont typeface="Wingdings" pitchFamily="2" charset="2"/>
              <a:buNone/>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sz="1600">
                <a:solidFill>
                  <a:schemeClr val="accent1">
                    <a:lumMod val="50000"/>
                  </a:schemeClr>
                </a:solidFill>
              </a:defRPr>
            </a:pPr>
            <a:r>
              <a:rPr lang="es-US" noProof="0"/>
              <a:t>Mujeres embarazadas </a:t>
            </a:r>
            <a:br>
              <a:rPr lang="es-US" sz="1600" noProof="0">
                <a:solidFill>
                  <a:schemeClr val="accent1">
                    <a:lumMod val="50000"/>
                  </a:schemeClr>
                </a:solidFill>
              </a:rPr>
            </a:br>
            <a:endParaRPr lang="es-US" sz="1600" noProof="0">
              <a:solidFill>
                <a:schemeClr val="accent1">
                  <a:lumMod val="50000"/>
                </a:schemeClr>
              </a:solidFill>
            </a:endParaRPr>
          </a:p>
        </p:txBody>
      </p:sp>
      <p:sp>
        <p:nvSpPr>
          <p:cNvPr id="24" name="Content Placeholder 1035">
            <a:extLst>
              <a:ext uri="{FF2B5EF4-FFF2-40B4-BE49-F238E27FC236}">
                <a16:creationId xmlns:a16="http://schemas.microsoft.com/office/drawing/2014/main" id="{2B16AE7F-69F8-8469-BD86-1BE5B340CB76}"/>
              </a:ext>
            </a:extLst>
          </p:cNvPr>
          <p:cNvSpPr txBox="1">
            <a:spLocks/>
          </p:cNvSpPr>
          <p:nvPr/>
        </p:nvSpPr>
        <p:spPr>
          <a:xfrm>
            <a:off x="6191226" y="1360475"/>
            <a:ext cx="5498432" cy="4981196"/>
          </a:xfrm>
          <a:prstGeom prst="rect">
            <a:avLst/>
          </a:prstGeom>
        </p:spPr>
        <p:txBody>
          <a:bodyPr>
            <a:normAutofit lnSpcReduction="1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685800">
              <a:spcAft>
                <a:spcPts val="600"/>
              </a:spcAft>
              <a:defRPr sz="2200"/>
            </a:pPr>
            <a:r>
              <a:rPr lang="es-US" noProof="0"/>
              <a:t>Programa conjunto federal y estatal</a:t>
            </a:r>
          </a:p>
          <a:p>
            <a:pPr marL="347472" indent="-347472" defTabSz="685800">
              <a:spcAft>
                <a:spcPts val="600"/>
              </a:spcAft>
              <a:defRPr sz="2200"/>
            </a:pPr>
            <a:r>
              <a:rPr lang="es-US" noProof="0"/>
              <a:t>Ayuda a pagar los costos de atención médica para personas con ingresos y recursos limitados, o cuyos gastos médicos exceden sus ingresos disponibles</a:t>
            </a:r>
          </a:p>
          <a:p>
            <a:pPr marL="347472" indent="-347472" defTabSz="685800">
              <a:spcAft>
                <a:spcPts val="600"/>
              </a:spcAft>
              <a:defRPr sz="2200"/>
            </a:pPr>
            <a:r>
              <a:rPr lang="es-US" noProof="0"/>
              <a:t>Algunas personas califican para Medicare y Medicaid</a:t>
            </a:r>
          </a:p>
          <a:p>
            <a:pPr marL="347472" indent="-347472" defTabSz="685800">
              <a:spcAft>
                <a:spcPts val="600"/>
              </a:spcAft>
              <a:defRPr sz="2200"/>
            </a:pPr>
            <a:r>
              <a:rPr lang="es-US" noProof="0"/>
              <a:t>Puede cubrir servicios que Medicare puede no cubrir o puede cubrir solo parcialmente, como atención en hogares para personas mayores, cuidado personal y servicios basados en el hogar y la comunidad</a:t>
            </a:r>
          </a:p>
        </p:txBody>
      </p:sp>
      <p:sp>
        <p:nvSpPr>
          <p:cNvPr id="5" name="Slide Number Placeholder 4">
            <a:extLst>
              <a:ext uri="{FF2B5EF4-FFF2-40B4-BE49-F238E27FC236}">
                <a16:creationId xmlns:a16="http://schemas.microsoft.com/office/drawing/2014/main" id="{AF5815F2-7A42-BCD7-F790-0BE114C140C6}"/>
              </a:ext>
            </a:extLst>
          </p:cNvPr>
          <p:cNvSpPr>
            <a:spLocks noGrp="1"/>
          </p:cNvSpPr>
          <p:nvPr>
            <p:ph type="sldNum" sz="quarter" idx="12"/>
          </p:nvPr>
        </p:nvSpPr>
        <p:spPr/>
        <p:txBody>
          <a:bodyPr/>
          <a:lstStyle/>
          <a:p>
            <a:fld id="{0B2D781D-8844-5940-92D1-06EF0A7F581E}" type="slidenum">
              <a:rPr lang="es-US" noProof="0" smtClean="0"/>
              <a:t>78</a:t>
            </a:fld>
            <a:endParaRPr lang="es-US" noProof="0"/>
          </a:p>
        </p:txBody>
      </p:sp>
    </p:spTree>
    <p:extLst>
      <p:ext uri="{BB962C8B-B14F-4D97-AF65-F5344CB8AC3E}">
        <p14:creationId xmlns:p14="http://schemas.microsoft.com/office/powerpoint/2010/main" val="261872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¿En qué se diferencian Medicare y Medicaid?</a:t>
            </a:r>
          </a:p>
        </p:txBody>
      </p:sp>
      <p:graphicFrame>
        <p:nvGraphicFramePr>
          <p:cNvPr id="9" name="Content Placeholder 8" descr="This table shows the main differences between Medicare and Medicaid">
            <a:extLst>
              <a:ext uri="{FF2B5EF4-FFF2-40B4-BE49-F238E27FC236}">
                <a16:creationId xmlns:a16="http://schemas.microsoft.com/office/drawing/2014/main" id="{F2EE59AA-B1E9-42F9-A724-72DDB292DA70}"/>
              </a:ext>
            </a:extLst>
          </p:cNvPr>
          <p:cNvGraphicFramePr>
            <a:graphicFrameLocks noGrp="1"/>
          </p:cNvGraphicFramePr>
          <p:nvPr>
            <p:ph sz="quarter" idx="13"/>
            <p:extLst>
              <p:ext uri="{D42A27DB-BD31-4B8C-83A1-F6EECF244321}">
                <p14:modId xmlns:p14="http://schemas.microsoft.com/office/powerpoint/2010/main" val="3395529616"/>
              </p:ext>
            </p:extLst>
          </p:nvPr>
        </p:nvGraphicFramePr>
        <p:xfrm>
          <a:off x="704291" y="1051257"/>
          <a:ext cx="10559167" cy="5275846"/>
        </p:xfrm>
        <a:graphic>
          <a:graphicData uri="http://schemas.openxmlformats.org/drawingml/2006/table">
            <a:tbl>
              <a:tblPr firstRow="1">
                <a:tableStyleId>{5FD0F851-EC5A-4D38-B0AD-8093EC10F338}</a:tableStyleId>
              </a:tblPr>
              <a:tblGrid>
                <a:gridCol w="5294400">
                  <a:extLst>
                    <a:ext uri="{9D8B030D-6E8A-4147-A177-3AD203B41FA5}">
                      <a16:colId xmlns:a16="http://schemas.microsoft.com/office/drawing/2014/main" val="2620817582"/>
                    </a:ext>
                  </a:extLst>
                </a:gridCol>
                <a:gridCol w="5264767">
                  <a:extLst>
                    <a:ext uri="{9D8B030D-6E8A-4147-A177-3AD203B41FA5}">
                      <a16:colId xmlns:a16="http://schemas.microsoft.com/office/drawing/2014/main" val="634243099"/>
                    </a:ext>
                  </a:extLst>
                </a:gridCol>
              </a:tblGrid>
              <a:tr h="49099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847725" indent="0" algn="ctr">
                        <a:lnSpc>
                          <a:spcPct val="100000"/>
                        </a:lnSpc>
                        <a:spcBef>
                          <a:spcPts val="1200"/>
                        </a:spcBef>
                        <a:spcAft>
                          <a:spcPts val="0"/>
                        </a:spcAft>
                        <a:defRPr sz="2200">
                          <a:solidFill>
                            <a:srgbClr val="00529B"/>
                          </a:solidFill>
                          <a:effectLst/>
                          <a:latin typeface="Arial" panose="020B0604020202020204" pitchFamily="34" charset="0"/>
                          <a:cs typeface="Arial" panose="020B0604020202020204" pitchFamily="34" charset="0"/>
                        </a:defRPr>
                      </a:pPr>
                      <a:r>
                        <a:rPr lang="es-US" noProof="0"/>
                        <a:t>Medi</a:t>
                      </a:r>
                      <a:r>
                        <a:rPr lang="es-US" spc="5" noProof="0"/>
                        <a:t>c</a:t>
                      </a:r>
                      <a:r>
                        <a:rPr lang="es-US" noProof="0"/>
                        <a:t>a</a:t>
                      </a:r>
                      <a:r>
                        <a:rPr lang="es-US" spc="-10" noProof="0"/>
                        <a:t>r</a:t>
                      </a:r>
                      <a:r>
                        <a:rPr lang="es-US" noProof="0"/>
                        <a:t>e </a:t>
                      </a:r>
                      <a:endParaRPr lang="es-US" sz="2200" b="1" noProof="0">
                        <a:solidFill>
                          <a:srgbClr val="00529B"/>
                        </a:solidFill>
                        <a:effectLst/>
                        <a:latin typeface="Arial" panose="020B0604020202020204" pitchFamily="34" charset="0"/>
                        <a:ea typeface="Calibri"/>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798830" indent="0" algn="ctr" defTabSz="914400" rtl="0" eaLnBrk="1" latinLnBrk="0" hangingPunct="1">
                        <a:lnSpc>
                          <a:spcPct val="100000"/>
                        </a:lnSpc>
                        <a:spcBef>
                          <a:spcPts val="1200"/>
                        </a:spcBef>
                        <a:spcAft>
                          <a:spcPts val="0"/>
                        </a:spcAft>
                        <a:defRPr sz="2200" spc="5">
                          <a:solidFill>
                            <a:srgbClr val="00529B"/>
                          </a:solidFill>
                          <a:effectLst/>
                          <a:latin typeface="Arial" panose="020B0604020202020204" pitchFamily="34" charset="0"/>
                          <a:cs typeface="Arial" panose="020B0604020202020204" pitchFamily="34" charset="0"/>
                        </a:defRPr>
                      </a:pPr>
                      <a:r>
                        <a:rPr lang="es-US" noProof="0"/>
                        <a:t>Medicaid</a:t>
                      </a:r>
                      <a:endParaRPr lang="es-US" sz="2200" b="1" kern="1200" spc="5" noProof="0">
                        <a:solidFill>
                          <a:srgbClr val="00529B"/>
                        </a:solidFill>
                        <a:effectLst/>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accent5">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472430674"/>
                  </a:ext>
                </a:extLst>
              </a:tr>
              <a:tr h="131013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a:t>Seguro de salud federal administrado por el gobierno federal.</a:t>
                      </a:r>
                      <a:endParaRPr kumimoji="0" lang="es-US" sz="1900" b="0" i="0" u="none" strike="noStrike" cap="none" normalizeH="0" baseline="0" noProof="0">
                        <a:ln>
                          <a:noFill/>
                        </a:ln>
                        <a:solidFill>
                          <a:srgbClr val="00529B"/>
                        </a:solidFill>
                        <a:effectLst/>
                        <a:latin typeface="Arial" panose="020B0604020202020204" pitchFamily="34" charset="0"/>
                        <a:cs typeface="Arial" panose="020B0604020202020204" pitchFamily="34" charset="0"/>
                      </a:endParaRPr>
                    </a:p>
                    <a:p>
                      <a:pPr marL="236538" marR="0" lvl="0" indent="0" algn="l" defTabSz="914400" rtl="0" eaLnBrk="1" fontAlgn="base" latinLnBrk="0" hangingPunct="1">
                        <a:lnSpc>
                          <a:spcPct val="100000"/>
                        </a:lnSpc>
                        <a:spcBef>
                          <a:spcPts val="600"/>
                        </a:spcBef>
                        <a:spcAft>
                          <a:spcPts val="1200"/>
                        </a:spcAft>
                        <a:buClrTx/>
                        <a:buSzTx/>
                        <a:buFontTx/>
                        <a:buNone/>
                        <a:tabLst/>
                      </a:pPr>
                      <a:endParaRPr kumimoji="0" lang="es-US" sz="1900" b="0" i="0" u="none" strike="noStrike" cap="none" normalizeH="0" baseline="0" noProof="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auto" latinLnBrk="0" hangingPunct="1">
                        <a:lnSpc>
                          <a:spcPct val="100000"/>
                        </a:lnSpc>
                        <a:spcBef>
                          <a:spcPts val="60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a:t>Programa conjunto federal y estatal administrado por los gobiernos estatales dentro de </a:t>
                      </a:r>
                      <a:r>
                        <a:rPr lang="es-US" sz="1900" spc="-30" noProof="0"/>
                        <a:t>amplias normas federales </a:t>
                      </a:r>
                      <a:br>
                        <a:rPr lang="es-US" sz="1900" spc="-30" noProof="0"/>
                      </a:br>
                      <a:r>
                        <a:rPr lang="es-US" sz="1900" spc="-30" noProof="0"/>
                        <a:t>(asociación federal/estatal).</a:t>
                      </a:r>
                      <a:endParaRPr lang="es-US" sz="1900" b="0" kern="1200" spc="-30" baseline="0" noProof="0">
                        <a:solidFill>
                          <a:srgbClr val="00529B"/>
                        </a:solidFill>
                        <a:effectLst/>
                        <a:latin typeface="Arial" panose="020B0604020202020204" pitchFamily="34" charset="0"/>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769080294"/>
                  </a:ext>
                </a:extLst>
              </a:tr>
              <a:tr h="196519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dirty="0"/>
                        <a:t>Seguro de salud para cualquier persona de 65 años o más, ciertas personas más jóvenes con discapacidades y personas de cualquier edad con enfermedad renal terminal (insuficiencia renal permanente con diálisis o un trasplante, a veces denominada "</a:t>
                      </a:r>
                      <a:r>
                        <a:rPr lang="es-ES" sz="1900" noProof="0" dirty="0"/>
                        <a:t>enfermedad renal en etapa final (ESRD en inglés)</a:t>
                      </a:r>
                      <a:r>
                        <a:rPr lang="es-US" sz="1900" noProof="0" dirty="0"/>
                        <a:t>").</a:t>
                      </a:r>
                      <a:endParaRPr kumimoji="0" lang="es-US" sz="1900" b="0" i="0" u="none" strike="noStrike" cap="none" normalizeH="0" baseline="0" noProof="0" dirty="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a:t>Cobertura de salud para algunas personas con ingresos y recursos limitados.</a:t>
                      </a:r>
                      <a:endParaRPr kumimoji="0" lang="es-US" sz="1900" b="0" i="0" u="none" strike="noStrike" kern="1200" cap="none" normalizeH="0" baseline="0" noProof="0">
                        <a:ln>
                          <a:noFill/>
                        </a:ln>
                        <a:solidFill>
                          <a:srgbClr val="00529B"/>
                        </a:solidFill>
                        <a:effectLst/>
                        <a:latin typeface="Arial" panose="020B0604020202020204" pitchFamily="34" charset="0"/>
                        <a:ea typeface="+mn-ea"/>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1217797421"/>
                  </a:ext>
                </a:extLst>
              </a:tr>
              <a:tr h="110689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dirty="0"/>
                        <a:t>Principal pagador nacional de los servicios hospitalarios para pacientes hospitalizados para personas con discapacidad, personas mayores y personas con </a:t>
                      </a:r>
                      <a:r>
                        <a:rPr lang="es-ES" sz="1900" noProof="0" dirty="0"/>
                        <a:t>enfermedad renal en etapa final (ESRD)</a:t>
                      </a:r>
                      <a:r>
                        <a:rPr lang="es-US" sz="1900" noProof="0" dirty="0"/>
                        <a:t>.</a:t>
                      </a:r>
                      <a:endParaRPr kumimoji="0" lang="es-US" sz="1900" b="0" i="0" u="none" strike="noStrike" cap="none" normalizeH="0" baseline="0" noProof="0" dirty="0">
                        <a:ln>
                          <a:noFill/>
                        </a:ln>
                        <a:solidFill>
                          <a:srgbClr val="00529B"/>
                        </a:solidFill>
                        <a:effectLst/>
                        <a:latin typeface="Arial" panose="020B0604020202020204" pitchFamily="34" charset="0"/>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236538" marR="0" lvl="0" indent="0" algn="l" defTabSz="914400" rtl="0" eaLnBrk="1" fontAlgn="base" latinLnBrk="0" hangingPunct="1">
                        <a:lnSpc>
                          <a:spcPct val="100000"/>
                        </a:lnSpc>
                        <a:spcBef>
                          <a:spcPts val="600"/>
                        </a:spcBef>
                        <a:spcAft>
                          <a:spcPts val="1200"/>
                        </a:spcAft>
                        <a:buClrTx/>
                        <a:buSzTx/>
                        <a:buFontTx/>
                        <a:buNone/>
                        <a:tabLst/>
                        <a:defRPr sz="2000" b="0">
                          <a:ln>
                            <a:noFill/>
                          </a:ln>
                          <a:solidFill>
                            <a:srgbClr val="00529B"/>
                          </a:solidFill>
                          <a:effectLst/>
                          <a:latin typeface="Arial" panose="020B0604020202020204" pitchFamily="34" charset="0"/>
                          <a:cs typeface="Arial" panose="020B0604020202020204" pitchFamily="34" charset="0"/>
                        </a:defRPr>
                      </a:pPr>
                      <a:r>
                        <a:rPr lang="es-US" sz="1900" noProof="0" dirty="0"/>
                        <a:t>Principal pagador público nacional de servicios de salud agudos, de salud mental </a:t>
                      </a:r>
                      <a:br>
                        <a:rPr lang="es-US" sz="1900" noProof="0" dirty="0"/>
                      </a:br>
                      <a:r>
                        <a:rPr lang="es-US" sz="1900" noProof="0" dirty="0"/>
                        <a:t>y de atención a largo plazo.</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val="2871519132"/>
                  </a:ext>
                </a:extLst>
              </a:tr>
            </a:tbl>
          </a:graphicData>
        </a:graphic>
      </p:graphicFrame>
      <p:sp>
        <p:nvSpPr>
          <p:cNvPr id="5" name="Slide Number Placeholder 4">
            <a:extLst>
              <a:ext uri="{FF2B5EF4-FFF2-40B4-BE49-F238E27FC236}">
                <a16:creationId xmlns:a16="http://schemas.microsoft.com/office/drawing/2014/main" id="{531BC649-DB12-4172-9D83-05F57C5A7573}"/>
              </a:ext>
            </a:extLst>
          </p:cNvPr>
          <p:cNvSpPr>
            <a:spLocks noGrp="1"/>
          </p:cNvSpPr>
          <p:nvPr>
            <p:ph type="sldNum" sz="quarter" idx="12"/>
          </p:nvPr>
        </p:nvSpPr>
        <p:spPr/>
        <p:txBody>
          <a:bodyPr/>
          <a:lstStyle/>
          <a:p>
            <a:fld id="{48F63A3B-78C7-47BE-AE5E-E10140E04643}" type="slidenum">
              <a:rPr lang="es-US" noProof="0" smtClean="0"/>
              <a:t>79</a:t>
            </a:fld>
            <a:endParaRPr lang="es-US" noProof="0"/>
          </a:p>
        </p:txBody>
      </p:sp>
    </p:spTree>
    <p:custDataLst>
      <p:tags r:id="rId1"/>
    </p:custDataLst>
    <p:extLst>
      <p:ext uri="{BB962C8B-B14F-4D97-AF65-F5344CB8AC3E}">
        <p14:creationId xmlns:p14="http://schemas.microsoft.com/office/powerpoint/2010/main" val="106877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85AE-14E4-09E6-2F9A-1FCAA7E34710}"/>
              </a:ext>
            </a:extLst>
          </p:cNvPr>
          <p:cNvSpPr>
            <a:spLocks noGrp="1"/>
          </p:cNvSpPr>
          <p:nvPr>
            <p:ph type="title"/>
          </p:nvPr>
        </p:nvSpPr>
        <p:spPr/>
        <p:txBody>
          <a:bodyPr/>
          <a:lstStyle/>
          <a:p>
            <a:r>
              <a:rPr lang="es-US" noProof="0"/>
              <a:t>Sus opciones de Medicare</a:t>
            </a:r>
          </a:p>
        </p:txBody>
      </p:sp>
      <p:sp>
        <p:nvSpPr>
          <p:cNvPr id="12" name="Content Placeholder 5">
            <a:extLst>
              <a:ext uri="{FF2B5EF4-FFF2-40B4-BE49-F238E27FC236}">
                <a16:creationId xmlns:a16="http://schemas.microsoft.com/office/drawing/2014/main" id="{910636CA-716A-9D42-9883-A349AE594A98}"/>
              </a:ext>
            </a:extLst>
          </p:cNvPr>
          <p:cNvSpPr>
            <a:spLocks noGrp="1"/>
          </p:cNvSpPr>
          <p:nvPr>
            <p:ph sz="quarter" idx="13"/>
          </p:nvPr>
        </p:nvSpPr>
        <p:spPr>
          <a:xfrm>
            <a:off x="1109862" y="1064332"/>
            <a:ext cx="3923127" cy="400110"/>
          </a:xfrm>
          <a:solidFill>
            <a:srgbClr val="DEEBF7"/>
          </a:solidFill>
        </p:spPr>
        <p:txBody>
          <a:bodyPr>
            <a:noAutofit/>
          </a:bodyPr>
          <a:lstStyle/>
          <a:p>
            <a:pPr marL="0" indent="0" algn="ctr">
              <a:buNone/>
              <a:defRPr sz="2000" b="1" kern="0"/>
            </a:pPr>
            <a:r>
              <a:rPr lang="es-US" noProof="0"/>
              <a:t>Medicare Original</a:t>
            </a:r>
          </a:p>
        </p:txBody>
      </p:sp>
      <p:pic>
        <p:nvPicPr>
          <p:cNvPr id="7" name="Picture 6" descr="Part A Part B You can add: Part You can also add: Supplemental coverage.">
            <a:extLst>
              <a:ext uri="{FF2B5EF4-FFF2-40B4-BE49-F238E27FC236}">
                <a16:creationId xmlns:a16="http://schemas.microsoft.com/office/drawing/2014/main" id="{E25D7CBB-D509-4A10-55AC-21ADA7D4F337}"/>
              </a:ext>
            </a:extLst>
          </p:cNvPr>
          <p:cNvPicPr>
            <a:picLocks noChangeAspect="1"/>
          </p:cNvPicPr>
          <p:nvPr/>
        </p:nvPicPr>
        <p:blipFill>
          <a:blip r:embed="rId3"/>
          <a:srcRect/>
          <a:stretch/>
        </p:blipFill>
        <p:spPr>
          <a:xfrm>
            <a:off x="1411892" y="1556870"/>
            <a:ext cx="3481852" cy="3686667"/>
          </a:xfrm>
          <a:prstGeom prst="rect">
            <a:avLst/>
          </a:prstGeom>
        </p:spPr>
      </p:pic>
      <p:sp>
        <p:nvSpPr>
          <p:cNvPr id="8" name="Content Placeholder 6">
            <a:extLst>
              <a:ext uri="{FF2B5EF4-FFF2-40B4-BE49-F238E27FC236}">
                <a16:creationId xmlns:a16="http://schemas.microsoft.com/office/drawing/2014/main" id="{6AAC0C50-C73A-83D7-008F-A7A35391F321}"/>
              </a:ext>
            </a:extLst>
          </p:cNvPr>
          <p:cNvSpPr txBox="1">
            <a:spLocks/>
          </p:cNvSpPr>
          <p:nvPr/>
        </p:nvSpPr>
        <p:spPr>
          <a:xfrm>
            <a:off x="1085089" y="5270056"/>
            <a:ext cx="4657146" cy="1077218"/>
          </a:xfrm>
          <a:prstGeom prst="rect">
            <a:avLst/>
          </a:prstGeom>
        </p:spPr>
        <p:txBody>
          <a:bodyPr vert="horz" lIns="91440" tIns="45720" rIns="91440" bIns="45720">
            <a:normAutofit lnSpcReduction="10000"/>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Wingdings" pitchFamily="2" charset="2"/>
              <a:buNone/>
              <a:defRPr sz="1300">
                <a:solidFill>
                  <a:schemeClr val="tx1"/>
                </a:solidFill>
              </a:defRPr>
            </a:pPr>
            <a:r>
              <a:rPr lang="es-US" noProof="0" dirty="0"/>
              <a:t>Puede ayudar a pagar algunos costos que otras partes no cubren. Esto incluye el seguro suplementario de Medicare (</a:t>
            </a:r>
            <a:r>
              <a:rPr lang="es-US" noProof="0" dirty="0" err="1"/>
              <a:t>Medigap</a:t>
            </a:r>
            <a:r>
              <a:rPr lang="es-US" noProof="0" dirty="0"/>
              <a:t>). O bien, puede usar la cobertura de un empleador o sindicato actual o anterior, o de Medicaid (si reúne los requisitos).</a:t>
            </a:r>
          </a:p>
        </p:txBody>
      </p:sp>
      <p:cxnSp>
        <p:nvCxnSpPr>
          <p:cNvPr id="9" name="Straight Connector 8">
            <a:extLst>
              <a:ext uri="{FF2B5EF4-FFF2-40B4-BE49-F238E27FC236}">
                <a16:creationId xmlns:a16="http://schemas.microsoft.com/office/drawing/2014/main" id="{7BCD81A6-C2CE-B1F0-2B32-9D992FE8F942}"/>
              </a:ext>
              <a:ext uri="{C183D7F6-B498-43B3-948B-1728B52AA6E4}">
                <adec:decorative xmlns:adec="http://schemas.microsoft.com/office/drawing/2017/decorative" val="1"/>
              </a:ext>
            </a:extLst>
          </p:cNvPr>
          <p:cNvCxnSpPr>
            <a:cxnSpLocks/>
          </p:cNvCxnSpPr>
          <p:nvPr/>
        </p:nvCxnSpPr>
        <p:spPr>
          <a:xfrm>
            <a:off x="5742240" y="1495313"/>
            <a:ext cx="0" cy="4335332"/>
          </a:xfrm>
          <a:prstGeom prst="line">
            <a:avLst/>
          </a:prstGeom>
          <a:noFill/>
          <a:ln w="12700" cap="flat" cmpd="sng" algn="ctr">
            <a:solidFill>
              <a:schemeClr val="accent5">
                <a:lumMod val="60000"/>
                <a:lumOff val="40000"/>
              </a:schemeClr>
            </a:solidFill>
            <a:prstDash val="solid"/>
            <a:miter lim="800000"/>
          </a:ln>
          <a:effectLst/>
        </p:spPr>
      </p:cxnSp>
      <p:sp>
        <p:nvSpPr>
          <p:cNvPr id="15" name="Content Placeholder 5">
            <a:extLst>
              <a:ext uri="{FF2B5EF4-FFF2-40B4-BE49-F238E27FC236}">
                <a16:creationId xmlns:a16="http://schemas.microsoft.com/office/drawing/2014/main" id="{CB9EA8C7-403D-2FDD-2A51-12628F0369FF}"/>
              </a:ext>
            </a:extLst>
          </p:cNvPr>
          <p:cNvSpPr txBox="1">
            <a:spLocks/>
          </p:cNvSpPr>
          <p:nvPr/>
        </p:nvSpPr>
        <p:spPr>
          <a:xfrm>
            <a:off x="6299199" y="1064332"/>
            <a:ext cx="5526101" cy="764468"/>
          </a:xfrm>
          <a:prstGeom prst="rect">
            <a:avLst/>
          </a:prstGeom>
          <a:solidFill>
            <a:srgbClr val="DEEBF7"/>
          </a:solidFill>
        </p:spPr>
        <p:txBody>
          <a:bodyPr vert="horz" lIns="91440" tIns="45720" rIns="91440" bIns="45720">
            <a:no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itchFamily="2" charset="2"/>
              <a:buNone/>
              <a:defRPr sz="2000" b="1" kern="0"/>
            </a:pPr>
            <a:r>
              <a:rPr lang="es-US" noProof="0"/>
              <a:t>Medicare </a:t>
            </a:r>
            <a:r>
              <a:rPr lang="es-US" noProof="0" err="1"/>
              <a:t>Advantage</a:t>
            </a:r>
            <a:r>
              <a:rPr lang="es-US" noProof="0"/>
              <a:t> </a:t>
            </a:r>
            <a:br>
              <a:rPr lang="es-US" noProof="0"/>
            </a:br>
            <a:r>
              <a:rPr lang="es-US" noProof="0"/>
              <a:t>(también conocido como Parte C)</a:t>
            </a:r>
          </a:p>
        </p:txBody>
      </p:sp>
      <p:pic>
        <p:nvPicPr>
          <p:cNvPr id="5" name="Picture 4" descr="Part A Part B Most plans include: Part D Extra benefits.">
            <a:extLst>
              <a:ext uri="{FF2B5EF4-FFF2-40B4-BE49-F238E27FC236}">
                <a16:creationId xmlns:a16="http://schemas.microsoft.com/office/drawing/2014/main" id="{6E3BFFCE-E3C1-3F8D-115C-9B562C66A80A}"/>
              </a:ext>
            </a:extLst>
          </p:cNvPr>
          <p:cNvPicPr>
            <a:picLocks noChangeAspect="1"/>
          </p:cNvPicPr>
          <p:nvPr/>
        </p:nvPicPr>
        <p:blipFill>
          <a:blip r:embed="rId4"/>
          <a:srcRect/>
          <a:stretch/>
        </p:blipFill>
        <p:spPr>
          <a:xfrm>
            <a:off x="7172992" y="1978316"/>
            <a:ext cx="3967624" cy="2960299"/>
          </a:xfrm>
          <a:prstGeom prst="rect">
            <a:avLst/>
          </a:prstGeom>
        </p:spPr>
      </p:pic>
      <p:sp>
        <p:nvSpPr>
          <p:cNvPr id="6" name="Slide Number Placeholder 5">
            <a:extLst>
              <a:ext uri="{FF2B5EF4-FFF2-40B4-BE49-F238E27FC236}">
                <a16:creationId xmlns:a16="http://schemas.microsoft.com/office/drawing/2014/main" id="{3A3E45D3-260C-04A8-C9C3-41C4594CD637}"/>
              </a:ext>
            </a:extLst>
          </p:cNvPr>
          <p:cNvSpPr>
            <a:spLocks noGrp="1"/>
          </p:cNvSpPr>
          <p:nvPr>
            <p:ph type="sldNum" sz="quarter" idx="12"/>
          </p:nvPr>
        </p:nvSpPr>
        <p:spPr/>
        <p:txBody>
          <a:bodyPr/>
          <a:lstStyle/>
          <a:p>
            <a:fld id="{0B2D781D-8844-5940-92D1-06EF0A7F581E}" type="slidenum">
              <a:rPr lang="es-US" noProof="0" smtClean="0"/>
              <a:t>8</a:t>
            </a:fld>
            <a:endParaRPr lang="es-US" noProof="0"/>
          </a:p>
        </p:txBody>
      </p:sp>
      <p:sp>
        <p:nvSpPr>
          <p:cNvPr id="3" name="CuadroTexto 5">
            <a:extLst>
              <a:ext uri="{FF2B5EF4-FFF2-40B4-BE49-F238E27FC236}">
                <a16:creationId xmlns:a16="http://schemas.microsoft.com/office/drawing/2014/main" id="{6E7DD1AA-5D09-4BDA-0AFA-371CF6399CAB}"/>
              </a:ext>
            </a:extLst>
          </p:cNvPr>
          <p:cNvSpPr txBox="1"/>
          <p:nvPr/>
        </p:nvSpPr>
        <p:spPr>
          <a:xfrm>
            <a:off x="1722793" y="1780622"/>
            <a:ext cx="1068404"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A</a:t>
            </a:r>
          </a:p>
        </p:txBody>
      </p:sp>
      <p:sp>
        <p:nvSpPr>
          <p:cNvPr id="4" name="CuadroTexto 10">
            <a:extLst>
              <a:ext uri="{FF2B5EF4-FFF2-40B4-BE49-F238E27FC236}">
                <a16:creationId xmlns:a16="http://schemas.microsoft.com/office/drawing/2014/main" id="{6AA8D855-0CE0-330C-8AB9-059909ACAB0C}"/>
              </a:ext>
            </a:extLst>
          </p:cNvPr>
          <p:cNvSpPr txBox="1"/>
          <p:nvPr/>
        </p:nvSpPr>
        <p:spPr>
          <a:xfrm>
            <a:off x="1722793" y="2393152"/>
            <a:ext cx="1240889"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B</a:t>
            </a:r>
          </a:p>
        </p:txBody>
      </p:sp>
      <p:sp>
        <p:nvSpPr>
          <p:cNvPr id="10" name="CuadroTexto 6">
            <a:extLst>
              <a:ext uri="{FF2B5EF4-FFF2-40B4-BE49-F238E27FC236}">
                <a16:creationId xmlns:a16="http://schemas.microsoft.com/office/drawing/2014/main" id="{3458E3F8-0A2B-17C8-CAFA-4B0174C87031}"/>
              </a:ext>
            </a:extLst>
          </p:cNvPr>
          <p:cNvSpPr txBox="1"/>
          <p:nvPr/>
        </p:nvSpPr>
        <p:spPr>
          <a:xfrm>
            <a:off x="1698730" y="3521821"/>
            <a:ext cx="1289014"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D</a:t>
            </a:r>
          </a:p>
        </p:txBody>
      </p:sp>
      <p:sp>
        <p:nvSpPr>
          <p:cNvPr id="11" name="CuadroTexto 17">
            <a:extLst>
              <a:ext uri="{FF2B5EF4-FFF2-40B4-BE49-F238E27FC236}">
                <a16:creationId xmlns:a16="http://schemas.microsoft.com/office/drawing/2014/main" id="{EE28EFC8-BEEE-8590-A20C-911DE680F15D}"/>
              </a:ext>
            </a:extLst>
          </p:cNvPr>
          <p:cNvSpPr txBox="1"/>
          <p:nvPr/>
        </p:nvSpPr>
        <p:spPr>
          <a:xfrm>
            <a:off x="1307142" y="4212560"/>
            <a:ext cx="3092977"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b="1" noProof="0">
                <a:latin typeface="Arial" panose="020B0604020202020204" pitchFamily="34" charset="0"/>
                <a:cs typeface="Arial" panose="020B0604020202020204" pitchFamily="34" charset="0"/>
              </a:rPr>
              <a:t>También puede agregar:</a:t>
            </a:r>
          </a:p>
        </p:txBody>
      </p:sp>
      <p:sp>
        <p:nvSpPr>
          <p:cNvPr id="13" name="CuadroTexto 22">
            <a:extLst>
              <a:ext uri="{FF2B5EF4-FFF2-40B4-BE49-F238E27FC236}">
                <a16:creationId xmlns:a16="http://schemas.microsoft.com/office/drawing/2014/main" id="{E3139B51-0099-CB07-5CC6-4A4DF07EDE6F}"/>
              </a:ext>
            </a:extLst>
          </p:cNvPr>
          <p:cNvSpPr txBox="1"/>
          <p:nvPr/>
        </p:nvSpPr>
        <p:spPr>
          <a:xfrm>
            <a:off x="1634987" y="4535614"/>
            <a:ext cx="2047069"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Seguro Suplementario</a:t>
            </a:r>
          </a:p>
        </p:txBody>
      </p:sp>
      <p:sp>
        <p:nvSpPr>
          <p:cNvPr id="14" name="CuadroTexto 11">
            <a:extLst>
              <a:ext uri="{FF2B5EF4-FFF2-40B4-BE49-F238E27FC236}">
                <a16:creationId xmlns:a16="http://schemas.microsoft.com/office/drawing/2014/main" id="{B944BD2A-9698-819B-EEF3-D8C3E2E8920F}"/>
              </a:ext>
            </a:extLst>
          </p:cNvPr>
          <p:cNvSpPr txBox="1"/>
          <p:nvPr/>
        </p:nvSpPr>
        <p:spPr>
          <a:xfrm>
            <a:off x="7458291" y="2155432"/>
            <a:ext cx="1068404"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A</a:t>
            </a:r>
          </a:p>
        </p:txBody>
      </p:sp>
      <p:sp>
        <p:nvSpPr>
          <p:cNvPr id="16" name="CuadroTexto 13">
            <a:extLst>
              <a:ext uri="{FF2B5EF4-FFF2-40B4-BE49-F238E27FC236}">
                <a16:creationId xmlns:a16="http://schemas.microsoft.com/office/drawing/2014/main" id="{8C6EDF71-369B-ECFE-5B00-0E2A49EB520B}"/>
              </a:ext>
            </a:extLst>
          </p:cNvPr>
          <p:cNvSpPr txBox="1"/>
          <p:nvPr/>
        </p:nvSpPr>
        <p:spPr>
          <a:xfrm>
            <a:off x="7443829" y="2761574"/>
            <a:ext cx="1372777"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B</a:t>
            </a:r>
          </a:p>
        </p:txBody>
      </p:sp>
      <p:sp>
        <p:nvSpPr>
          <p:cNvPr id="17" name="CuadroTexto 15">
            <a:extLst>
              <a:ext uri="{FF2B5EF4-FFF2-40B4-BE49-F238E27FC236}">
                <a16:creationId xmlns:a16="http://schemas.microsoft.com/office/drawing/2014/main" id="{3B147DA9-F68F-8CA1-AAE6-EBB4766F6397}"/>
              </a:ext>
            </a:extLst>
          </p:cNvPr>
          <p:cNvSpPr txBox="1"/>
          <p:nvPr/>
        </p:nvSpPr>
        <p:spPr>
          <a:xfrm>
            <a:off x="7062986" y="3250602"/>
            <a:ext cx="2927417" cy="646331"/>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b="1" noProof="0">
                <a:latin typeface="Arial" panose="020B0604020202020204" pitchFamily="34" charset="0"/>
                <a:cs typeface="Arial" panose="020B0604020202020204" pitchFamily="34" charset="0"/>
              </a:rPr>
              <a:t>La mayoría de </a:t>
            </a:r>
            <a:br>
              <a:rPr lang="es-US" b="1" noProof="0">
                <a:latin typeface="Arial" panose="020B0604020202020204" pitchFamily="34" charset="0"/>
                <a:cs typeface="Arial" panose="020B0604020202020204" pitchFamily="34" charset="0"/>
              </a:rPr>
            </a:br>
            <a:r>
              <a:rPr lang="es-US" b="1" noProof="0">
                <a:latin typeface="Arial" panose="020B0604020202020204" pitchFamily="34" charset="0"/>
                <a:cs typeface="Arial" panose="020B0604020202020204" pitchFamily="34" charset="0"/>
              </a:rPr>
              <a:t>planes incluyen:</a:t>
            </a:r>
          </a:p>
        </p:txBody>
      </p:sp>
      <p:sp>
        <p:nvSpPr>
          <p:cNvPr id="18" name="CuadroTexto 12">
            <a:extLst>
              <a:ext uri="{FF2B5EF4-FFF2-40B4-BE49-F238E27FC236}">
                <a16:creationId xmlns:a16="http://schemas.microsoft.com/office/drawing/2014/main" id="{F470628E-97AD-C1CF-3497-0CDAA5B6FB28}"/>
              </a:ext>
            </a:extLst>
          </p:cNvPr>
          <p:cNvSpPr txBox="1"/>
          <p:nvPr/>
        </p:nvSpPr>
        <p:spPr>
          <a:xfrm>
            <a:off x="7458291" y="3913366"/>
            <a:ext cx="1329352" cy="400110"/>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Parte D</a:t>
            </a:r>
          </a:p>
        </p:txBody>
      </p:sp>
      <p:sp>
        <p:nvSpPr>
          <p:cNvPr id="19" name="CuadroTexto 21">
            <a:extLst>
              <a:ext uri="{FF2B5EF4-FFF2-40B4-BE49-F238E27FC236}">
                <a16:creationId xmlns:a16="http://schemas.microsoft.com/office/drawing/2014/main" id="{74133C93-7871-EAB2-6E1E-BEA23E3FC73E}"/>
              </a:ext>
            </a:extLst>
          </p:cNvPr>
          <p:cNvSpPr txBox="1"/>
          <p:nvPr/>
        </p:nvSpPr>
        <p:spPr>
          <a:xfrm>
            <a:off x="7443829" y="4482358"/>
            <a:ext cx="3397027" cy="707886"/>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sz="2000" b="1" noProof="0">
                <a:solidFill>
                  <a:srgbClr val="0079C2"/>
                </a:solidFill>
                <a:latin typeface="Arial" panose="020B0604020202020204" pitchFamily="34" charset="0"/>
                <a:cs typeface="Arial" panose="020B0604020202020204" pitchFamily="34" charset="0"/>
              </a:rPr>
              <a:t>Algunos beneficios adicionales</a:t>
            </a:r>
          </a:p>
        </p:txBody>
      </p:sp>
      <p:sp>
        <p:nvSpPr>
          <p:cNvPr id="22" name="CuadroTexto 14">
            <a:extLst>
              <a:ext uri="{FF2B5EF4-FFF2-40B4-BE49-F238E27FC236}">
                <a16:creationId xmlns:a16="http://schemas.microsoft.com/office/drawing/2014/main" id="{240AEA8B-8443-6C1C-50B5-4DE483C57175}"/>
              </a:ext>
            </a:extLst>
          </p:cNvPr>
          <p:cNvSpPr txBox="1"/>
          <p:nvPr/>
        </p:nvSpPr>
        <p:spPr>
          <a:xfrm>
            <a:off x="1307142" y="3155064"/>
            <a:ext cx="1991326" cy="369332"/>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S" b="1" noProof="0">
                <a:latin typeface="Arial" panose="020B0604020202020204" pitchFamily="34" charset="0"/>
                <a:cs typeface="Arial" panose="020B0604020202020204" pitchFamily="34" charset="0"/>
              </a:rPr>
              <a:t>Puede agregar:</a:t>
            </a:r>
          </a:p>
        </p:txBody>
      </p:sp>
    </p:spTree>
    <p:extLst>
      <p:ext uri="{BB962C8B-B14F-4D97-AF65-F5344CB8AC3E}">
        <p14:creationId xmlns:p14="http://schemas.microsoft.com/office/powerpoint/2010/main" val="722038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¿Qué es el Programa de Seguro Médico para Niños (CHIP)?</a:t>
            </a:r>
          </a:p>
        </p:txBody>
      </p:sp>
      <p:pic>
        <p:nvPicPr>
          <p:cNvPr id="7" name="Picture 6" descr="Photo of doctor talking to a mother and child.">
            <a:extLst>
              <a:ext uri="{FF2B5EF4-FFF2-40B4-BE49-F238E27FC236}">
                <a16:creationId xmlns:a16="http://schemas.microsoft.com/office/drawing/2014/main" id="{A4B3D30A-B687-46BC-8154-285E839CA714}"/>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007" y="1507642"/>
            <a:ext cx="5353786" cy="3569191"/>
          </a:xfrm>
          <a:prstGeom prst="rect">
            <a:avLst/>
          </a:prstGeom>
          <a:ln>
            <a:noFill/>
          </a:ln>
          <a:effectLst>
            <a:softEdge rad="112500"/>
          </a:effectLst>
        </p:spPr>
      </p:pic>
      <p:sp>
        <p:nvSpPr>
          <p:cNvPr id="10" name="Content Placeholder 9">
            <a:extLst>
              <a:ext uri="{FF2B5EF4-FFF2-40B4-BE49-F238E27FC236}">
                <a16:creationId xmlns:a16="http://schemas.microsoft.com/office/drawing/2014/main" id="{7F914BB5-D27E-AF45-FCDE-54846C1122CC}"/>
              </a:ext>
            </a:extLst>
          </p:cNvPr>
          <p:cNvSpPr>
            <a:spLocks noGrp="1"/>
          </p:cNvSpPr>
          <p:nvPr>
            <p:ph sz="quarter" idx="13"/>
          </p:nvPr>
        </p:nvSpPr>
        <p:spPr>
          <a:xfrm>
            <a:off x="6022461" y="1499707"/>
            <a:ext cx="6031164" cy="3244416"/>
          </a:xfrm>
        </p:spPr>
        <p:txBody>
          <a:bodyPr>
            <a:normAutofit lnSpcReduction="10000"/>
          </a:bodyPr>
          <a:lstStyle/>
          <a:p>
            <a:pPr marL="347472" indent="-347472" defTabSz="685800">
              <a:defRPr sz="2400"/>
            </a:pPr>
            <a:r>
              <a:rPr lang="es-US" noProof="0" dirty="0"/>
              <a:t>Cobertura de salud para niños sin seguro en familias que ganan demasiado para calificar para Medicaid, pero demasiado poco para un seguro privado</a:t>
            </a:r>
          </a:p>
          <a:p>
            <a:pPr marL="347472" indent="-347472" defTabSz="685800">
              <a:defRPr sz="2400"/>
            </a:pPr>
            <a:r>
              <a:rPr lang="es-US" noProof="0" dirty="0"/>
              <a:t>Financiado conjuntamente por los gobiernos federal y estatal</a:t>
            </a:r>
          </a:p>
          <a:p>
            <a:pPr marL="347472" indent="-347472" defTabSz="685800">
              <a:defRPr sz="2400"/>
            </a:pPr>
            <a:r>
              <a:rPr lang="es-US" noProof="0" dirty="0"/>
              <a:t>Administrado por los estados</a:t>
            </a:r>
          </a:p>
        </p:txBody>
      </p:sp>
      <p:sp>
        <p:nvSpPr>
          <p:cNvPr id="9" name="Content Placeholder 8">
            <a:extLst>
              <a:ext uri="{FF2B5EF4-FFF2-40B4-BE49-F238E27FC236}">
                <a16:creationId xmlns:a16="http://schemas.microsoft.com/office/drawing/2014/main" id="{B942D147-0849-7D55-881D-2C66BAEC0C70}"/>
              </a:ext>
            </a:extLst>
          </p:cNvPr>
          <p:cNvSpPr>
            <a:spLocks noGrp="1"/>
          </p:cNvSpPr>
          <p:nvPr>
            <p:ph sz="quarter" idx="15"/>
          </p:nvPr>
        </p:nvSpPr>
        <p:spPr>
          <a:xfrm>
            <a:off x="6361150" y="4684332"/>
            <a:ext cx="5353786" cy="1060253"/>
          </a:xfrm>
          <a:prstGeom prst="roundRect">
            <a:avLst/>
          </a:prstGeom>
          <a:solidFill>
            <a:srgbClr val="DEEBF7"/>
          </a:solidFill>
        </p:spPr>
        <p:txBody>
          <a:bodyPr anchor="ctr">
            <a:noAutofit/>
          </a:bodyPr>
          <a:lstStyle/>
          <a:p>
            <a:pPr marL="0" lvl="0" indent="0">
              <a:spcAft>
                <a:spcPts val="0"/>
              </a:spcAft>
              <a:buClrTx/>
              <a:buNone/>
              <a:defRPr sz="1800"/>
            </a:pPr>
            <a:r>
              <a:rPr lang="es-US" sz="1700" noProof="0"/>
              <a:t>Para obtener información sobre </a:t>
            </a:r>
            <a:r>
              <a:rPr lang="es-US" sz="1700" b="1" noProof="0"/>
              <a:t>CHIP </a:t>
            </a:r>
            <a:r>
              <a:rPr lang="es-US" sz="1700" noProof="0"/>
              <a:t>por estado: </a:t>
            </a:r>
          </a:p>
          <a:p>
            <a:pPr marL="0" lvl="0" indent="0">
              <a:spcAft>
                <a:spcPts val="0"/>
              </a:spcAft>
              <a:buClrTx/>
              <a:buNone/>
              <a:defRPr sz="1800"/>
            </a:pPr>
            <a:r>
              <a:rPr lang="es-US" sz="1700" b="1" noProof="0"/>
              <a:t>Visite </a:t>
            </a:r>
            <a:r>
              <a:rPr lang="es-US" sz="1700" noProof="0">
                <a:hlinkClick r:id="rId5"/>
              </a:rPr>
              <a:t>Medicaid.gov/chip/</a:t>
            </a:r>
            <a:r>
              <a:rPr lang="es-US" sz="1700" noProof="0" err="1">
                <a:hlinkClick r:id="rId5"/>
              </a:rPr>
              <a:t>state-program-information</a:t>
            </a:r>
            <a:endParaRPr lang="es-US" sz="1700" noProof="0"/>
          </a:p>
        </p:txBody>
      </p:sp>
      <p:sp>
        <p:nvSpPr>
          <p:cNvPr id="5" name="Slide Number Placeholder 4">
            <a:extLst>
              <a:ext uri="{FF2B5EF4-FFF2-40B4-BE49-F238E27FC236}">
                <a16:creationId xmlns:a16="http://schemas.microsoft.com/office/drawing/2014/main" id="{F1BF4E81-2EC7-4BE6-A248-0F53000C55B4}"/>
              </a:ext>
            </a:extLst>
          </p:cNvPr>
          <p:cNvSpPr>
            <a:spLocks noGrp="1"/>
          </p:cNvSpPr>
          <p:nvPr>
            <p:ph type="sldNum" sz="quarter" idx="12"/>
          </p:nvPr>
        </p:nvSpPr>
        <p:spPr/>
        <p:txBody>
          <a:bodyPr/>
          <a:lstStyle/>
          <a:p>
            <a:fld id="{0B2D781D-8844-5940-92D1-06EF0A7F581E}" type="slidenum">
              <a:rPr lang="es-US" noProof="0" smtClean="0"/>
              <a:t>80</a:t>
            </a:fld>
            <a:endParaRPr lang="es-US" noProof="0"/>
          </a:p>
        </p:txBody>
      </p:sp>
    </p:spTree>
    <p:custDataLst>
      <p:tags r:id="rId1"/>
    </p:custDataLst>
    <p:extLst>
      <p:ext uri="{BB962C8B-B14F-4D97-AF65-F5344CB8AC3E}">
        <p14:creationId xmlns:p14="http://schemas.microsoft.com/office/powerpoint/2010/main" val="367568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9">
                                            <p:bg/>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par>
                          <p:cTn id="21" fill="hold">
                            <p:stCondLst>
                              <p:cond delay="1000"/>
                            </p:stCondLst>
                            <p:childTnLst>
                              <p:par>
                                <p:cTn id="22" presetID="1" presetClass="entr" presetSubtype="0" fill="hold" grpId="0" nodeType="afterEffect">
                                  <p:stCondLst>
                                    <p:cond delay="500"/>
                                  </p:stCondLst>
                                  <p:childTnLst>
                                    <p:set>
                                      <p:cBhvr>
                                        <p:cTn id="23"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s-US" noProof="0"/>
              <a:t>Puntos clave para recordar</a:t>
            </a:r>
          </a:p>
        </p:txBody>
      </p:sp>
      <p:sp>
        <p:nvSpPr>
          <p:cNvPr id="6" name="Content Placeholder 5">
            <a:extLst>
              <a:ext uri="{FF2B5EF4-FFF2-40B4-BE49-F238E27FC236}">
                <a16:creationId xmlns:a16="http://schemas.microsoft.com/office/drawing/2014/main" id="{B845EDAB-07C6-9A22-9C09-1F1099183432}"/>
              </a:ext>
            </a:extLst>
          </p:cNvPr>
          <p:cNvSpPr>
            <a:spLocks noGrp="1"/>
          </p:cNvSpPr>
          <p:nvPr>
            <p:ph sz="quarter" idx="13"/>
          </p:nvPr>
        </p:nvSpPr>
        <p:spPr>
          <a:xfrm rot="5400000">
            <a:off x="2904252" y="-167172"/>
            <a:ext cx="1463040" cy="4114800"/>
          </a:xfrm>
          <a:prstGeom prst="round2SameRect">
            <a:avLst/>
          </a:prstGeom>
          <a:ln w="76200">
            <a:solidFill>
              <a:schemeClr val="accent5">
                <a:lumMod val="50000"/>
              </a:schemeClr>
            </a:solidFill>
          </a:ln>
        </p:spPr>
        <p:txBody>
          <a:bodyPr vert="vert270" anchor="ctr"/>
          <a:lstStyle/>
          <a:p>
            <a:pPr marL="822960" lvl="0" indent="0" defTabSz="685800">
              <a:spcAft>
                <a:spcPts val="0"/>
              </a:spcAft>
              <a:buClrTx/>
              <a:buNone/>
              <a:defRPr sz="2400">
                <a:latin typeface="Arial"/>
                <a:cs typeface="Arial"/>
              </a:defRPr>
            </a:pPr>
            <a:r>
              <a:rPr lang="es-US" noProof="0"/>
              <a:t>Medicare es un programa de seguro médico</a:t>
            </a:r>
          </a:p>
        </p:txBody>
      </p:sp>
      <p:grpSp>
        <p:nvGrpSpPr>
          <p:cNvPr id="15" name="Group 14">
            <a:extLst>
              <a:ext uri="{FF2B5EF4-FFF2-40B4-BE49-F238E27FC236}">
                <a16:creationId xmlns:a16="http://schemas.microsoft.com/office/drawing/2014/main" id="{D3E80B73-50F4-053F-8761-2D4950B8AE43}"/>
              </a:ext>
              <a:ext uri="{C183D7F6-B498-43B3-948B-1728B52AA6E4}">
                <adec:decorative xmlns:adec="http://schemas.microsoft.com/office/drawing/2017/decorative" val="1"/>
              </a:ext>
            </a:extLst>
          </p:cNvPr>
          <p:cNvGrpSpPr/>
          <p:nvPr/>
        </p:nvGrpSpPr>
        <p:grpSpPr>
          <a:xfrm>
            <a:off x="952287" y="1271308"/>
            <a:ext cx="1269741" cy="1269741"/>
            <a:chOff x="952287" y="1271308"/>
            <a:chExt cx="1269741" cy="1269741"/>
          </a:xfrm>
        </p:grpSpPr>
        <p:sp>
          <p:nvSpPr>
            <p:cNvPr id="47" name="Oval 46">
              <a:extLst>
                <a:ext uri="{FF2B5EF4-FFF2-40B4-BE49-F238E27FC236}">
                  <a16:creationId xmlns:a16="http://schemas.microsoft.com/office/drawing/2014/main" id="{09DAF576-9724-4703-AAD9-AB275C6C5B4C}"/>
                </a:ext>
                <a:ext uri="{C183D7F6-B498-43B3-948B-1728B52AA6E4}">
                  <adec:decorative xmlns:adec="http://schemas.microsoft.com/office/drawing/2017/decorative" val="1"/>
                </a:ext>
              </a:extLst>
            </p:cNvPr>
            <p:cNvSpPr/>
            <p:nvPr/>
          </p:nvSpPr>
          <p:spPr bwMode="auto">
            <a:xfrm>
              <a:off x="952287" y="1271308"/>
              <a:ext cx="1269741" cy="1269741"/>
            </a:xfrm>
            <a:prstGeom prst="ellipse">
              <a:avLst/>
            </a:prstGeom>
            <a:solidFill>
              <a:schemeClr val="accent5">
                <a:lumMod val="75000"/>
              </a:schemeClr>
            </a:solidFill>
            <a:ln w="76200">
              <a:solidFill>
                <a:schemeClr val="accent5">
                  <a:lumMod val="50000"/>
                </a:schemeClr>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03" name="Picture 102">
              <a:extLst>
                <a:ext uri="{FF2B5EF4-FFF2-40B4-BE49-F238E27FC236}">
                  <a16:creationId xmlns:a16="http://schemas.microsoft.com/office/drawing/2014/main" id="{1A82045E-DD96-4D24-B217-E29C14A9DF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78994" y="1423641"/>
              <a:ext cx="1024217" cy="951058"/>
            </a:xfrm>
            <a:prstGeom prst="rect">
              <a:avLst/>
            </a:prstGeom>
          </p:spPr>
        </p:pic>
      </p:grpSp>
      <p:sp>
        <p:nvSpPr>
          <p:cNvPr id="9" name="Content Placeholder 8">
            <a:extLst>
              <a:ext uri="{FF2B5EF4-FFF2-40B4-BE49-F238E27FC236}">
                <a16:creationId xmlns:a16="http://schemas.microsoft.com/office/drawing/2014/main" id="{AC0DFA25-C43D-E7D9-FBFD-2366ED7F5FFB}"/>
              </a:ext>
            </a:extLst>
          </p:cNvPr>
          <p:cNvSpPr>
            <a:spLocks noGrp="1"/>
          </p:cNvSpPr>
          <p:nvPr>
            <p:ph sz="quarter" idx="15"/>
          </p:nvPr>
        </p:nvSpPr>
        <p:spPr>
          <a:xfrm rot="5400000">
            <a:off x="2889667" y="1533012"/>
            <a:ext cx="1463040" cy="4114800"/>
          </a:xfrm>
          <a:prstGeom prst="round2SameRect">
            <a:avLst/>
          </a:prstGeom>
          <a:ln w="76200">
            <a:solidFill>
              <a:srgbClr val="FFC000"/>
            </a:solidFill>
          </a:ln>
        </p:spPr>
        <p:txBody>
          <a:bodyPr vert="vert270" anchor="ctr"/>
          <a:lstStyle/>
          <a:p>
            <a:pPr marL="822960" lvl="0" indent="0" defTabSz="685800">
              <a:spcAft>
                <a:spcPts val="0"/>
              </a:spcAft>
              <a:buClrTx/>
              <a:buNone/>
              <a:defRPr sz="2400">
                <a:latin typeface="Arial"/>
                <a:cs typeface="Arial"/>
              </a:defRPr>
            </a:pPr>
            <a:r>
              <a:rPr lang="es-US" noProof="0"/>
              <a:t>Medicare no cubre todos sus costos de atención médica</a:t>
            </a:r>
          </a:p>
        </p:txBody>
      </p:sp>
      <p:grpSp>
        <p:nvGrpSpPr>
          <p:cNvPr id="20" name="Group 19">
            <a:extLst>
              <a:ext uri="{FF2B5EF4-FFF2-40B4-BE49-F238E27FC236}">
                <a16:creationId xmlns:a16="http://schemas.microsoft.com/office/drawing/2014/main" id="{5E5ABD52-CAC0-637B-5A36-67F7667C6E5E}"/>
              </a:ext>
              <a:ext uri="{C183D7F6-B498-43B3-948B-1728B52AA6E4}">
                <adec:decorative xmlns:adec="http://schemas.microsoft.com/office/drawing/2017/decorative" val="1"/>
              </a:ext>
            </a:extLst>
          </p:cNvPr>
          <p:cNvGrpSpPr/>
          <p:nvPr/>
        </p:nvGrpSpPr>
        <p:grpSpPr>
          <a:xfrm>
            <a:off x="943502" y="2919393"/>
            <a:ext cx="1269741" cy="1269741"/>
            <a:chOff x="943502" y="2919393"/>
            <a:chExt cx="1269741" cy="1269741"/>
          </a:xfrm>
        </p:grpSpPr>
        <p:sp>
          <p:nvSpPr>
            <p:cNvPr id="59" name="Oval 58">
              <a:extLst>
                <a:ext uri="{FF2B5EF4-FFF2-40B4-BE49-F238E27FC236}">
                  <a16:creationId xmlns:a16="http://schemas.microsoft.com/office/drawing/2014/main" id="{ABEBE831-F07F-42E7-B6EF-4CB1B4D8E085}"/>
                </a:ext>
                <a:ext uri="{C183D7F6-B498-43B3-948B-1728B52AA6E4}">
                  <adec:decorative xmlns:adec="http://schemas.microsoft.com/office/drawing/2017/decorative" val="1"/>
                </a:ext>
              </a:extLst>
            </p:cNvPr>
            <p:cNvSpPr/>
            <p:nvPr/>
          </p:nvSpPr>
          <p:spPr bwMode="auto">
            <a:xfrm>
              <a:off x="943502" y="2919393"/>
              <a:ext cx="1269741" cy="1269741"/>
            </a:xfrm>
            <a:prstGeom prst="ellipse">
              <a:avLst/>
            </a:prstGeom>
            <a:solidFill>
              <a:schemeClr val="accent4">
                <a:lumMod val="60000"/>
                <a:lumOff val="40000"/>
              </a:schemeClr>
            </a:solidFill>
            <a:ln w="76200">
              <a:solidFill>
                <a:srgbClr val="FFC000"/>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65" name="Picture 64">
              <a:extLst>
                <a:ext uri="{FF2B5EF4-FFF2-40B4-BE49-F238E27FC236}">
                  <a16:creationId xmlns:a16="http://schemas.microsoft.com/office/drawing/2014/main" id="{E141972B-108A-4917-9B73-07C5D3780043}"/>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79967" y="3174230"/>
              <a:ext cx="796810" cy="796810"/>
            </a:xfrm>
            <a:prstGeom prst="rect">
              <a:avLst/>
            </a:prstGeom>
          </p:spPr>
        </p:pic>
      </p:grpSp>
      <p:sp>
        <p:nvSpPr>
          <p:cNvPr id="11" name="Content Placeholder 10">
            <a:extLst>
              <a:ext uri="{FF2B5EF4-FFF2-40B4-BE49-F238E27FC236}">
                <a16:creationId xmlns:a16="http://schemas.microsoft.com/office/drawing/2014/main" id="{B507A112-0324-5602-3F59-9597E6B4AAA4}"/>
              </a:ext>
            </a:extLst>
          </p:cNvPr>
          <p:cNvSpPr>
            <a:spLocks noGrp="1"/>
          </p:cNvSpPr>
          <p:nvPr>
            <p:ph sz="quarter" idx="17"/>
          </p:nvPr>
        </p:nvSpPr>
        <p:spPr>
          <a:xfrm rot="5400000">
            <a:off x="2889667" y="3167909"/>
            <a:ext cx="1463040" cy="4114800"/>
          </a:xfrm>
          <a:prstGeom prst="round2SameRect">
            <a:avLst/>
          </a:prstGeom>
          <a:ln w="76200">
            <a:solidFill>
              <a:schemeClr val="accent5">
                <a:lumMod val="75000"/>
              </a:schemeClr>
            </a:solidFill>
          </a:ln>
        </p:spPr>
        <p:txBody>
          <a:bodyPr vert="vert270" anchor="ctr"/>
          <a:lstStyle/>
          <a:p>
            <a:pPr marL="822960" lvl="0" indent="0" defTabSz="685800">
              <a:spcAft>
                <a:spcPts val="0"/>
              </a:spcAft>
              <a:buClrTx/>
              <a:buNone/>
              <a:defRPr sz="2400">
                <a:latin typeface="Arial"/>
                <a:cs typeface="Arial"/>
              </a:defRPr>
            </a:pPr>
            <a:r>
              <a:rPr lang="es-US" noProof="0"/>
              <a:t>Tiene opciones para obtener cobertura</a:t>
            </a:r>
          </a:p>
        </p:txBody>
      </p:sp>
      <p:grpSp>
        <p:nvGrpSpPr>
          <p:cNvPr id="21" name="Group 20">
            <a:extLst>
              <a:ext uri="{FF2B5EF4-FFF2-40B4-BE49-F238E27FC236}">
                <a16:creationId xmlns:a16="http://schemas.microsoft.com/office/drawing/2014/main" id="{9F2966B9-B98B-9FBE-54C2-375927E30618}"/>
              </a:ext>
              <a:ext uri="{C183D7F6-B498-43B3-948B-1728B52AA6E4}">
                <adec:decorative xmlns:adec="http://schemas.microsoft.com/office/drawing/2017/decorative" val="1"/>
              </a:ext>
            </a:extLst>
          </p:cNvPr>
          <p:cNvGrpSpPr/>
          <p:nvPr/>
        </p:nvGrpSpPr>
        <p:grpSpPr>
          <a:xfrm>
            <a:off x="954413" y="4570621"/>
            <a:ext cx="1269741" cy="1269741"/>
            <a:chOff x="954413" y="4570621"/>
            <a:chExt cx="1269741" cy="1269741"/>
          </a:xfrm>
        </p:grpSpPr>
        <p:sp>
          <p:nvSpPr>
            <p:cNvPr id="70" name="Oval 69">
              <a:extLst>
                <a:ext uri="{FF2B5EF4-FFF2-40B4-BE49-F238E27FC236}">
                  <a16:creationId xmlns:a16="http://schemas.microsoft.com/office/drawing/2014/main" id="{4A7C10FA-5F54-411B-BA53-4BB559BF3510}"/>
                </a:ext>
                <a:ext uri="{C183D7F6-B498-43B3-948B-1728B52AA6E4}">
                  <adec:decorative xmlns:adec="http://schemas.microsoft.com/office/drawing/2017/decorative" val="1"/>
                </a:ext>
              </a:extLst>
            </p:cNvPr>
            <p:cNvSpPr/>
            <p:nvPr/>
          </p:nvSpPr>
          <p:spPr bwMode="auto">
            <a:xfrm>
              <a:off x="954413" y="4570621"/>
              <a:ext cx="1269741" cy="1269741"/>
            </a:xfrm>
            <a:prstGeom prst="ellipse">
              <a:avLst/>
            </a:prstGeom>
            <a:solidFill>
              <a:schemeClr val="accent5">
                <a:lumMod val="60000"/>
                <a:lumOff val="40000"/>
              </a:schemeClr>
            </a:solidFill>
            <a:ln w="76200">
              <a:solidFill>
                <a:srgbClr val="00529B"/>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74" name="Graphic 73">
              <a:extLst>
                <a:ext uri="{FF2B5EF4-FFF2-40B4-BE49-F238E27FC236}">
                  <a16:creationId xmlns:a16="http://schemas.microsoft.com/office/drawing/2014/main" id="{A557C5D1-B66A-4F96-AB3B-8A9A740F986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106587" y="4742685"/>
              <a:ext cx="914400" cy="914400"/>
            </a:xfrm>
            <a:prstGeom prst="rect">
              <a:avLst/>
            </a:prstGeom>
          </p:spPr>
        </p:pic>
      </p:grpSp>
      <p:sp>
        <p:nvSpPr>
          <p:cNvPr id="8" name="Content Placeholder 7">
            <a:extLst>
              <a:ext uri="{FF2B5EF4-FFF2-40B4-BE49-F238E27FC236}">
                <a16:creationId xmlns:a16="http://schemas.microsoft.com/office/drawing/2014/main" id="{8FA86DC4-9270-B71A-AB3D-F76575ABD1B6}"/>
              </a:ext>
            </a:extLst>
          </p:cNvPr>
          <p:cNvSpPr>
            <a:spLocks noGrp="1"/>
          </p:cNvSpPr>
          <p:nvPr>
            <p:ph sz="quarter" idx="14"/>
          </p:nvPr>
        </p:nvSpPr>
        <p:spPr>
          <a:xfrm rot="5400000">
            <a:off x="8622109" y="-168988"/>
            <a:ext cx="1463040" cy="4114800"/>
          </a:xfrm>
          <a:prstGeom prst="round2SameRect">
            <a:avLst/>
          </a:prstGeom>
          <a:ln w="76200">
            <a:solidFill>
              <a:srgbClr val="4472C4"/>
            </a:solidFill>
          </a:ln>
        </p:spPr>
        <p:txBody>
          <a:bodyPr vert="vert270" anchor="ctr"/>
          <a:lstStyle/>
          <a:p>
            <a:pPr marL="822960" lvl="0" indent="0" defTabSz="685800">
              <a:spcAft>
                <a:spcPts val="0"/>
              </a:spcAft>
              <a:buClrTx/>
              <a:buNone/>
              <a:defRPr sz="2400">
                <a:latin typeface="Arial"/>
                <a:cs typeface="Arial"/>
              </a:defRPr>
            </a:pPr>
            <a:r>
              <a:rPr lang="es-US" noProof="0"/>
              <a:t>Las decisiones afectan el tipo de cobertura que obtiene</a:t>
            </a:r>
          </a:p>
        </p:txBody>
      </p:sp>
      <p:grpSp>
        <p:nvGrpSpPr>
          <p:cNvPr id="23" name="Group 22">
            <a:extLst>
              <a:ext uri="{FF2B5EF4-FFF2-40B4-BE49-F238E27FC236}">
                <a16:creationId xmlns:a16="http://schemas.microsoft.com/office/drawing/2014/main" id="{A11E6D33-D239-0084-C2B6-C289E3FD3149}"/>
              </a:ext>
              <a:ext uri="{C183D7F6-B498-43B3-948B-1728B52AA6E4}">
                <adec:decorative xmlns:adec="http://schemas.microsoft.com/office/drawing/2017/decorative" val="1"/>
              </a:ext>
            </a:extLst>
          </p:cNvPr>
          <p:cNvGrpSpPr/>
          <p:nvPr/>
        </p:nvGrpSpPr>
        <p:grpSpPr>
          <a:xfrm>
            <a:off x="6661358" y="1237708"/>
            <a:ext cx="1269741" cy="1269741"/>
            <a:chOff x="6661358" y="1237708"/>
            <a:chExt cx="1269741" cy="1269741"/>
          </a:xfrm>
        </p:grpSpPr>
        <p:sp>
          <p:nvSpPr>
            <p:cNvPr id="81" name="Oval 80">
              <a:extLst>
                <a:ext uri="{FF2B5EF4-FFF2-40B4-BE49-F238E27FC236}">
                  <a16:creationId xmlns:a16="http://schemas.microsoft.com/office/drawing/2014/main" id="{163F871C-4959-429F-8DE4-50BF45277A4B}"/>
                </a:ext>
                <a:ext uri="{C183D7F6-B498-43B3-948B-1728B52AA6E4}">
                  <adec:decorative xmlns:adec="http://schemas.microsoft.com/office/drawing/2017/decorative" val="1"/>
                </a:ext>
              </a:extLst>
            </p:cNvPr>
            <p:cNvSpPr/>
            <p:nvPr/>
          </p:nvSpPr>
          <p:spPr bwMode="auto">
            <a:xfrm>
              <a:off x="6661358" y="1237708"/>
              <a:ext cx="1269741" cy="1269741"/>
            </a:xfrm>
            <a:prstGeom prst="ellipse">
              <a:avLst/>
            </a:prstGeom>
            <a:solidFill>
              <a:schemeClr val="accent1">
                <a:lumMod val="60000"/>
                <a:lumOff val="40000"/>
              </a:schemeClr>
            </a:solidFill>
            <a:ln w="76200">
              <a:solidFill>
                <a:srgbClr val="4472C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8" name="Picture 17">
              <a:extLst>
                <a:ext uri="{FF2B5EF4-FFF2-40B4-BE49-F238E27FC236}">
                  <a16:creationId xmlns:a16="http://schemas.microsoft.com/office/drawing/2014/main" id="{88E4219B-8B1A-4F16-DA5C-AD3ABFB5D4B8}"/>
                </a:ext>
              </a:extLst>
            </p:cNvPr>
            <p:cNvPicPr>
              <a:picLocks noChangeAspect="1"/>
            </p:cNvPicPr>
            <p:nvPr/>
          </p:nvPicPr>
          <p:blipFill>
            <a:blip r:embed="rId7"/>
            <a:stretch>
              <a:fillRect/>
            </a:stretch>
          </p:blipFill>
          <p:spPr>
            <a:xfrm>
              <a:off x="6827414" y="1397224"/>
              <a:ext cx="914479" cy="914479"/>
            </a:xfrm>
            <a:prstGeom prst="rect">
              <a:avLst/>
            </a:prstGeom>
          </p:spPr>
        </p:pic>
      </p:grpSp>
      <p:sp>
        <p:nvSpPr>
          <p:cNvPr id="10" name="Content Placeholder 9">
            <a:extLst>
              <a:ext uri="{FF2B5EF4-FFF2-40B4-BE49-F238E27FC236}">
                <a16:creationId xmlns:a16="http://schemas.microsoft.com/office/drawing/2014/main" id="{FD563088-8EAF-4C2E-3800-FD5BE6CEE52F}"/>
              </a:ext>
            </a:extLst>
          </p:cNvPr>
          <p:cNvSpPr>
            <a:spLocks noGrp="1"/>
          </p:cNvSpPr>
          <p:nvPr>
            <p:ph sz="quarter" idx="16"/>
          </p:nvPr>
        </p:nvSpPr>
        <p:spPr>
          <a:xfrm rot="5400000">
            <a:off x="8631329" y="1465831"/>
            <a:ext cx="1463040" cy="4114800"/>
          </a:xfrm>
          <a:prstGeom prst="round2SameRect">
            <a:avLst/>
          </a:prstGeom>
          <a:ln w="76200">
            <a:solidFill>
              <a:srgbClr val="0A5EC6"/>
            </a:solidFill>
          </a:ln>
        </p:spPr>
        <p:txBody>
          <a:bodyPr vert="vert270" anchor="ctr">
            <a:noAutofit/>
          </a:bodyPr>
          <a:lstStyle/>
          <a:p>
            <a:pPr marL="822960" lvl="0" indent="0" defTabSz="685800">
              <a:spcAft>
                <a:spcPts val="0"/>
              </a:spcAft>
              <a:buClrTx/>
              <a:buNone/>
              <a:defRPr sz="2400">
                <a:latin typeface="Arial"/>
                <a:cs typeface="Arial"/>
              </a:defRPr>
            </a:pPr>
            <a:r>
              <a:rPr lang="es-US" sz="2400" noProof="0"/>
              <a:t>Determinadas decisiones dependen de plazos específicos</a:t>
            </a:r>
          </a:p>
        </p:txBody>
      </p:sp>
      <p:grpSp>
        <p:nvGrpSpPr>
          <p:cNvPr id="22" name="Group 21">
            <a:extLst>
              <a:ext uri="{FF2B5EF4-FFF2-40B4-BE49-F238E27FC236}">
                <a16:creationId xmlns:a16="http://schemas.microsoft.com/office/drawing/2014/main" id="{AA831691-39AD-5227-3A3D-1F8319D05890}"/>
              </a:ext>
              <a:ext uri="{C183D7F6-B498-43B3-948B-1728B52AA6E4}">
                <adec:decorative xmlns:adec="http://schemas.microsoft.com/office/drawing/2017/decorative" val="1"/>
              </a:ext>
            </a:extLst>
          </p:cNvPr>
          <p:cNvGrpSpPr/>
          <p:nvPr/>
        </p:nvGrpSpPr>
        <p:grpSpPr>
          <a:xfrm>
            <a:off x="6683107" y="2917952"/>
            <a:ext cx="1269741" cy="1269741"/>
            <a:chOff x="6683107" y="2917952"/>
            <a:chExt cx="1269741" cy="1269741"/>
          </a:xfrm>
        </p:grpSpPr>
        <p:sp>
          <p:nvSpPr>
            <p:cNvPr id="92" name="Oval 91">
              <a:extLst>
                <a:ext uri="{FF2B5EF4-FFF2-40B4-BE49-F238E27FC236}">
                  <a16:creationId xmlns:a16="http://schemas.microsoft.com/office/drawing/2014/main" id="{B183D877-681E-4BC3-A4D2-2255A9DD3D52}"/>
                </a:ext>
                <a:ext uri="{C183D7F6-B498-43B3-948B-1728B52AA6E4}">
                  <adec:decorative xmlns:adec="http://schemas.microsoft.com/office/drawing/2017/decorative" val="1"/>
                </a:ext>
              </a:extLst>
            </p:cNvPr>
            <p:cNvSpPr/>
            <p:nvPr/>
          </p:nvSpPr>
          <p:spPr bwMode="auto">
            <a:xfrm>
              <a:off x="6683107" y="2917952"/>
              <a:ext cx="1269741" cy="1269741"/>
            </a:xfrm>
            <a:prstGeom prst="ellipse">
              <a:avLst/>
            </a:prstGeom>
            <a:solidFill>
              <a:srgbClr val="507BC8"/>
            </a:solidFill>
            <a:ln w="76200">
              <a:solidFill>
                <a:srgbClr val="0A5EC6"/>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94" name="Graphic 93">
              <a:extLst>
                <a:ext uri="{FF2B5EF4-FFF2-40B4-BE49-F238E27FC236}">
                  <a16:creationId xmlns:a16="http://schemas.microsoft.com/office/drawing/2014/main" id="{2CE13486-4C44-40DF-B98D-8069C6A01D9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6866024" y="3105060"/>
              <a:ext cx="914400" cy="914400"/>
            </a:xfrm>
            <a:prstGeom prst="rect">
              <a:avLst/>
            </a:prstGeom>
          </p:spPr>
        </p:pic>
      </p:grpSp>
      <p:sp>
        <p:nvSpPr>
          <p:cNvPr id="12" name="Content Placeholder 11">
            <a:extLst>
              <a:ext uri="{FF2B5EF4-FFF2-40B4-BE49-F238E27FC236}">
                <a16:creationId xmlns:a16="http://schemas.microsoft.com/office/drawing/2014/main" id="{00A746DE-618B-B5B2-025B-ECBBBC27C1CB}"/>
              </a:ext>
            </a:extLst>
          </p:cNvPr>
          <p:cNvSpPr>
            <a:spLocks noGrp="1"/>
          </p:cNvSpPr>
          <p:nvPr>
            <p:ph sz="quarter" idx="18"/>
          </p:nvPr>
        </p:nvSpPr>
        <p:spPr>
          <a:xfrm rot="5400000">
            <a:off x="8622109" y="3142485"/>
            <a:ext cx="1463040" cy="4114800"/>
          </a:xfrm>
          <a:prstGeom prst="round2SameRect">
            <a:avLst/>
          </a:prstGeom>
          <a:ln w="76200">
            <a:solidFill>
              <a:srgbClr val="203864"/>
            </a:solidFill>
          </a:ln>
        </p:spPr>
        <p:txBody>
          <a:bodyPr vert="vert270" anchor="ctr"/>
          <a:lstStyle/>
          <a:p>
            <a:pPr marL="822960" lvl="0" indent="0" defTabSz="685800">
              <a:spcAft>
                <a:spcPts val="0"/>
              </a:spcAft>
              <a:buClrTx/>
              <a:buNone/>
              <a:defRPr sz="2400">
                <a:latin typeface="Arial"/>
                <a:cs typeface="Arial"/>
              </a:defRPr>
            </a:pPr>
            <a:r>
              <a:rPr lang="es-US" noProof="0"/>
              <a:t>Hay programas para personas con ingresos y recursos limitados</a:t>
            </a:r>
          </a:p>
        </p:txBody>
      </p:sp>
      <p:grpSp>
        <p:nvGrpSpPr>
          <p:cNvPr id="24" name="Group 23">
            <a:extLst>
              <a:ext uri="{FF2B5EF4-FFF2-40B4-BE49-F238E27FC236}">
                <a16:creationId xmlns:a16="http://schemas.microsoft.com/office/drawing/2014/main" id="{EA2CABFF-0A37-4EDE-8FF2-5A5ABE9D153D}"/>
              </a:ext>
              <a:ext uri="{C183D7F6-B498-43B3-948B-1728B52AA6E4}">
                <adec:decorative xmlns:adec="http://schemas.microsoft.com/office/drawing/2017/decorative" val="1"/>
              </a:ext>
            </a:extLst>
          </p:cNvPr>
          <p:cNvGrpSpPr/>
          <p:nvPr/>
        </p:nvGrpSpPr>
        <p:grpSpPr>
          <a:xfrm>
            <a:off x="6683107" y="4574286"/>
            <a:ext cx="1269741" cy="1269741"/>
            <a:chOff x="6683107" y="4595802"/>
            <a:chExt cx="1269741" cy="1269741"/>
          </a:xfrm>
        </p:grpSpPr>
        <p:sp>
          <p:nvSpPr>
            <p:cNvPr id="98" name="Oval 97">
              <a:extLst>
                <a:ext uri="{FF2B5EF4-FFF2-40B4-BE49-F238E27FC236}">
                  <a16:creationId xmlns:a16="http://schemas.microsoft.com/office/drawing/2014/main" id="{609B9E22-0366-43A4-9841-281A9DF9A153}"/>
                </a:ext>
                <a:ext uri="{C183D7F6-B498-43B3-948B-1728B52AA6E4}">
                  <adec:decorative xmlns:adec="http://schemas.microsoft.com/office/drawing/2017/decorative" val="1"/>
                </a:ext>
              </a:extLst>
            </p:cNvPr>
            <p:cNvSpPr/>
            <p:nvPr/>
          </p:nvSpPr>
          <p:spPr bwMode="auto">
            <a:xfrm>
              <a:off x="6683107" y="4595802"/>
              <a:ext cx="1269741" cy="1269741"/>
            </a:xfrm>
            <a:prstGeom prst="ellipse">
              <a:avLst/>
            </a:prstGeom>
            <a:solidFill>
              <a:schemeClr val="tx2">
                <a:lumMod val="60000"/>
                <a:lumOff val="40000"/>
              </a:schemeClr>
            </a:solidFill>
            <a:ln w="76200">
              <a:solidFill>
                <a:srgbClr val="203864"/>
              </a:solidFill>
            </a:ln>
          </p:spPr>
          <p:txBody>
            <a:bodyPr vert="horz" wrap="square" lIns="91440" tIns="45720" rIns="91440" bIns="45720" numCol="1" anchor="t" anchorCtr="0" compatLnSpc="1">
              <a:prstTxWarp prst="textNoShape">
                <a:avLst/>
              </a:prstTxWarp>
            </a:bodyPr>
            <a:lstStyle/>
            <a:p>
              <a:pPr algn="ctr"/>
              <a:endParaRPr lang="es-US" noProof="0"/>
            </a:p>
          </p:txBody>
        </p:sp>
        <p:pic>
          <p:nvPicPr>
            <p:cNvPr id="19" name="Picture 18">
              <a:extLst>
                <a:ext uri="{FF2B5EF4-FFF2-40B4-BE49-F238E27FC236}">
                  <a16:creationId xmlns:a16="http://schemas.microsoft.com/office/drawing/2014/main" id="{34D82DB9-6F4E-51A5-1FAA-9E842E6FAF07}"/>
                </a:ext>
              </a:extLst>
            </p:cNvPr>
            <p:cNvPicPr>
              <a:picLocks noChangeAspect="1"/>
            </p:cNvPicPr>
            <p:nvPr/>
          </p:nvPicPr>
          <p:blipFill>
            <a:blip r:embed="rId9"/>
            <a:stretch>
              <a:fillRect/>
            </a:stretch>
          </p:blipFill>
          <p:spPr>
            <a:xfrm>
              <a:off x="6862425" y="4774166"/>
              <a:ext cx="914479" cy="902286"/>
            </a:xfrm>
            <a:prstGeom prst="rect">
              <a:avLst/>
            </a:prstGeom>
          </p:spPr>
        </p:pic>
      </p:grpSp>
      <p:sp>
        <p:nvSpPr>
          <p:cNvPr id="5" name="Slide Number Placeholder 4">
            <a:extLst>
              <a:ext uri="{FF2B5EF4-FFF2-40B4-BE49-F238E27FC236}">
                <a16:creationId xmlns:a16="http://schemas.microsoft.com/office/drawing/2014/main" id="{66FADD55-948C-4B1E-994A-2E84EFD021AA}"/>
              </a:ext>
            </a:extLst>
          </p:cNvPr>
          <p:cNvSpPr>
            <a:spLocks noGrp="1"/>
          </p:cNvSpPr>
          <p:nvPr>
            <p:ph type="sldNum" sz="quarter" idx="12"/>
          </p:nvPr>
        </p:nvSpPr>
        <p:spPr/>
        <p:txBody>
          <a:bodyPr/>
          <a:lstStyle/>
          <a:p>
            <a:fld id="{0B2D781D-8844-5940-92D1-06EF0A7F581E}" type="slidenum">
              <a:rPr lang="es-US" noProof="0" smtClean="0"/>
              <a:t>81</a:t>
            </a:fld>
            <a:endParaRPr lang="es-US" noProof="0"/>
          </a:p>
        </p:txBody>
      </p:sp>
    </p:spTree>
    <p:custDataLst>
      <p:tags r:id="rId1"/>
    </p:custDataLst>
    <p:extLst>
      <p:ext uri="{BB962C8B-B14F-4D97-AF65-F5344CB8AC3E}">
        <p14:creationId xmlns:p14="http://schemas.microsoft.com/office/powerpoint/2010/main" val="12151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animBg="1"/>
      <p:bldP spid="9" grpId="0" uiExpand="1" animBg="1"/>
      <p:bldP spid="11" grpId="0" uiExpand="1" animBg="1"/>
      <p:bldP spid="8" grpId="0" uiExpand="1" animBg="1"/>
      <p:bldP spid="10" grpId="0" uiExpand="1" animBg="1"/>
      <p:bldP spid="12" grpId="0" uiExpan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DAFAF-02CF-C37B-1B5D-06E74AC6C496}"/>
              </a:ext>
            </a:extLst>
          </p:cNvPr>
          <p:cNvSpPr>
            <a:spLocks noGrp="1"/>
          </p:cNvSpPr>
          <p:nvPr>
            <p:ph type="title"/>
          </p:nvPr>
        </p:nvSpPr>
        <p:spPr/>
        <p:txBody>
          <a:bodyPr/>
          <a:lstStyle/>
          <a:p>
            <a:r>
              <a:rPr lang="es-US" noProof="0"/>
              <a:t>Recursos de Medicare</a:t>
            </a:r>
          </a:p>
        </p:txBody>
      </p:sp>
      <p:graphicFrame>
        <p:nvGraphicFramePr>
          <p:cNvPr id="7" name="Table 6" descr="Medicare Resources  Table listing Medicare resources related to Medicare rights and protections.">
            <a:extLst>
              <a:ext uri="{FF2B5EF4-FFF2-40B4-BE49-F238E27FC236}">
                <a16:creationId xmlns:a16="http://schemas.microsoft.com/office/drawing/2014/main" id="{FCDED1BF-DA43-5889-60F9-FAFE88093DC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734325267"/>
              </p:ext>
            </p:extLst>
          </p:nvPr>
        </p:nvGraphicFramePr>
        <p:xfrm>
          <a:off x="1177383" y="1533493"/>
          <a:ext cx="9837234" cy="4140026"/>
        </p:xfrm>
        <a:graphic>
          <a:graphicData uri="http://schemas.openxmlformats.org/drawingml/2006/table">
            <a:tbl>
              <a:tblPr firstRow="1" bandRow="1">
                <a:tableStyleId>{5FD0F851-EC5A-4D38-B0AD-8093EC10F338}</a:tableStyleId>
              </a:tblPr>
              <a:tblGrid>
                <a:gridCol w="3179464">
                  <a:extLst>
                    <a:ext uri="{9D8B030D-6E8A-4147-A177-3AD203B41FA5}">
                      <a16:colId xmlns:a16="http://schemas.microsoft.com/office/drawing/2014/main" val="20000"/>
                    </a:ext>
                  </a:extLst>
                </a:gridCol>
                <a:gridCol w="6657770">
                  <a:extLst>
                    <a:ext uri="{9D8B030D-6E8A-4147-A177-3AD203B41FA5}">
                      <a16:colId xmlns:a16="http://schemas.microsoft.com/office/drawing/2014/main" val="20001"/>
                    </a:ext>
                  </a:extLst>
                </a:gridCol>
              </a:tblGrid>
              <a:tr h="139259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a:ln>
                            <a:noFill/>
                          </a:ln>
                          <a:solidFill>
                            <a:srgbClr val="00529B"/>
                          </a:solidFill>
                          <a:effectLst/>
                          <a:uLnTx/>
                          <a:uFillTx/>
                          <a:latin typeface="Arial" panose="020B0604020202020204" pitchFamily="34" charset="0"/>
                          <a:cs typeface="Arial" panose="020B0604020202020204" pitchFamily="34" charset="0"/>
                        </a:defRPr>
                      </a:pPr>
                      <a:r>
                        <a:rPr lang="es-US" noProof="0"/>
                        <a:t>Centros para Servicios de Medicare y Medicaid (CMS)</a:t>
                      </a:r>
                    </a:p>
                    <a:p>
                      <a:pPr>
                        <a:spcBef>
                          <a:spcPts val="600"/>
                        </a:spcBef>
                      </a:pPr>
                      <a:endParaRPr lang="es-US" sz="1800" b="1" noProof="0">
                        <a:solidFill>
                          <a:srgbClr val="00529B"/>
                        </a:solidFill>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b="0">
                          <a:ln>
                            <a:noFill/>
                          </a:ln>
                          <a:solidFill>
                            <a:srgbClr val="00529B"/>
                          </a:solidFill>
                          <a:effectLst/>
                          <a:uLnTx/>
                          <a:uFillTx/>
                          <a:latin typeface="Arial" panose="020B0604020202020204" pitchFamily="34" charset="0"/>
                          <a:cs typeface="Arial" panose="020B0604020202020204" pitchFamily="34" charset="0"/>
                        </a:defRPr>
                      </a:pPr>
                      <a:r>
                        <a:rPr lang="es-US" noProof="0"/>
                        <a:t>1-800-MEDICARE (1-800-633-4227) (TTY: 1-877-486-2048)</a:t>
                      </a:r>
                      <a:endParaRPr lang="es-US" sz="1800" b="0" noProof="0">
                        <a:solidFill>
                          <a:srgbClr val="00529B"/>
                        </a:solidFill>
                        <a:latin typeface="Arial" panose="020B0604020202020204" pitchFamily="34" charset="0"/>
                        <a:cs typeface="Arial" panose="020B0604020202020204" pitchFamily="34" charset="0"/>
                      </a:endParaRPr>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b="0" u="sng">
                          <a:ln>
                            <a:noFill/>
                          </a:ln>
                          <a:solidFill>
                            <a:srgbClr val="00529B"/>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defRPr>
                      </a:pPr>
                      <a:r>
                        <a:rPr lang="es-US" noProof="0"/>
                        <a:t>CMS.gov</a:t>
                      </a:r>
                      <a:endParaRPr kumimoji="0" lang="es-US" sz="1800" b="0" u="sng" strike="noStrike" kern="1200" cap="none" spc="0" normalizeH="0" baseline="0" noProof="0">
                        <a:ln>
                          <a:noFill/>
                        </a:ln>
                        <a:solidFill>
                          <a:srgbClr val="00529B"/>
                        </a:solidFill>
                        <a:effectLst/>
                        <a:uLnTx/>
                        <a:uFillTx/>
                        <a:latin typeface="Arial" panose="020B0604020202020204" pitchFamily="34" charset="0"/>
                        <a:cs typeface="Arial" panose="020B0604020202020204" pitchFamily="34" charset="0"/>
                      </a:endParaRPr>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b="0" u="sng">
                          <a:ln>
                            <a:noFill/>
                          </a:ln>
                          <a:solidFill>
                            <a:srgbClr val="00529B"/>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defRPr>
                      </a:pPr>
                      <a:r>
                        <a:rPr lang="es-US" noProof="0">
                          <a:hlinkClick r:id="rId6"/>
                        </a:rPr>
                        <a:t>https://es.medicare.gov/</a:t>
                      </a:r>
                      <a:endParaRPr lang="es-US" noProof="0"/>
                    </a:p>
                    <a:p>
                      <a:pPr marL="228600" marR="0" lvl="0" indent="-228600" algn="l" defTabSz="685800" rtl="0" eaLnBrk="1" fontAlgn="auto" latinLnBrk="0" hangingPunct="1">
                        <a:lnSpc>
                          <a:spcPct val="100000"/>
                        </a:lnSpc>
                        <a:spcBef>
                          <a:spcPts val="0"/>
                        </a:spcBef>
                        <a:spcAft>
                          <a:spcPts val="300"/>
                        </a:spcAft>
                        <a:buClr>
                          <a:srgbClr val="00529B"/>
                        </a:buClr>
                        <a:buSzTx/>
                        <a:buFont typeface="Wingdings" panose="05000000000000000000" pitchFamily="2" charset="2"/>
                        <a:buChar char="§"/>
                        <a:tabLst/>
                        <a:defRPr b="0" u="sng">
                          <a:ln>
                            <a:noFill/>
                          </a:ln>
                          <a:solidFill>
                            <a:srgbClr val="00529B"/>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defRPr>
                      </a:pPr>
                      <a:r>
                        <a:rPr lang="es-US" noProof="0">
                          <a:hlinkClick r:id="rId7"/>
                        </a:rPr>
                        <a:t>https://es.medicare.gov/basics/get-started-with-medicare</a:t>
                      </a:r>
                      <a:r>
                        <a:rPr lang="es-US" noProof="0"/>
                        <a:t> </a:t>
                      </a:r>
                      <a:endParaRPr lang="es-US" sz="1800" b="0" kern="1200" noProof="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tcPr>
                </a:tc>
                <a:extLst>
                  <a:ext uri="{0D108BD9-81ED-4DB2-BD59-A6C34878D82A}">
                    <a16:rowId xmlns:a16="http://schemas.microsoft.com/office/drawing/2014/main" val="10000"/>
                  </a:ext>
                </a:extLst>
              </a:tr>
              <a:tr h="72076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b="1">
                          <a:ln>
                            <a:noFill/>
                          </a:ln>
                          <a:solidFill>
                            <a:srgbClr val="00529B"/>
                          </a:solidFill>
                          <a:effectLst/>
                          <a:uLnTx/>
                          <a:uFillTx/>
                          <a:latin typeface="Arial" panose="020B0604020202020204" pitchFamily="34" charset="0"/>
                          <a:cs typeface="Arial" panose="020B0604020202020204" pitchFamily="34" charset="0"/>
                        </a:defRPr>
                      </a:pPr>
                      <a:r>
                        <a:rPr lang="es-US" noProof="0"/>
                        <a:t>Seguro Social</a:t>
                      </a:r>
                    </a:p>
                  </a:txBody>
                  <a:tcPr>
                    <a:lnR w="12700" cap="flat" cmpd="sng" algn="ctr">
                      <a:solidFill>
                        <a:srgbClr val="8FAADC"/>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rtl="0" eaLnBrk="1" fontAlgn="auto" latinLnBrk="0" hangingPunct="1">
                        <a:lnSpc>
                          <a:spcPct val="100000"/>
                        </a:lnSpc>
                        <a:spcBef>
                          <a:spcPts val="0"/>
                        </a:spcBef>
                        <a:spcAft>
                          <a:spcPts val="300"/>
                        </a:spcAft>
                        <a:buClr>
                          <a:srgbClr val="00529B"/>
                        </a:buClr>
                        <a:buSzTx/>
                        <a:buFont typeface="Wingdings" panose="05000000000000000000" pitchFamily="2" charset="2"/>
                        <a:buChar char="§"/>
                        <a:defRPr>
                          <a:ln>
                            <a:noFill/>
                          </a:ln>
                          <a:solidFill>
                            <a:srgbClr val="00529B"/>
                          </a:solidFill>
                          <a:effectLst/>
                          <a:uLnTx/>
                          <a:uFillTx/>
                          <a:latin typeface="Arial" panose="020B0604020202020204" pitchFamily="34" charset="0"/>
                          <a:cs typeface="Arial" panose="020B0604020202020204" pitchFamily="34" charset="0"/>
                        </a:defRPr>
                      </a:pPr>
                      <a:r>
                        <a:rPr lang="es-US" noProof="0"/>
                        <a:t>1‑800‑772‑1213 (TTY: 1‑800‑325‑0778)</a:t>
                      </a:r>
                      <a:endParaRPr lang="es-US" sz="1800" u="sng" strike="noStrike" kern="1200" cap="none" spc="0" normalizeH="0" baseline="0" noProof="0">
                        <a:ln>
                          <a:noFill/>
                        </a:ln>
                        <a:solidFill>
                          <a:srgbClr val="00529B"/>
                        </a:solidFill>
                        <a:effectLst/>
                        <a:uLnTx/>
                        <a:uFillTx/>
                        <a:latin typeface="Arial" panose="020B0604020202020204" pitchFamily="34" charset="0"/>
                        <a:cs typeface="Arial" panose="020B0604020202020204" pitchFamily="34" charset="0"/>
                      </a:endParaRPr>
                    </a:p>
                    <a:p>
                      <a:pPr marL="228600" marR="0" lvl="0" indent="-228600" algn="l" defTabSz="685800">
                        <a:lnSpc>
                          <a:spcPct val="100000"/>
                        </a:lnSpc>
                        <a:spcBef>
                          <a:spcPts val="0"/>
                        </a:spcBef>
                        <a:spcAft>
                          <a:spcPts val="300"/>
                        </a:spcAft>
                        <a:buClr>
                          <a:srgbClr val="00529B"/>
                        </a:buClr>
                        <a:buSzTx/>
                        <a:buFont typeface="Wingdings" panose="05000000000000000000" pitchFamily="2" charset="2"/>
                        <a:buChar char="§"/>
                        <a:tabLst/>
                        <a:defRPr u="sng">
                          <a:ln>
                            <a:noFill/>
                          </a:ln>
                          <a:solidFill>
                            <a:srgbClr val="00529B"/>
                          </a:solidFill>
                          <a:effectLst/>
                          <a:uLnTx/>
                          <a:uFillTx/>
                          <a:latin typeface="Arial" panose="020B0604020202020204" pitchFamily="34" charset="0"/>
                          <a:cs typeface="Arial" panose="020B0604020202020204" pitchFamily="34" charset="0"/>
                        </a:defRPr>
                      </a:pPr>
                      <a:r>
                        <a:rPr lang="es-US" noProof="0">
                          <a:hlinkClick r:id="rId8">
                            <a:extLst>
                              <a:ext uri="{A12FA001-AC4F-418D-AE19-62706E023703}">
                                <ahyp:hlinkClr xmlns:ahyp="http://schemas.microsoft.com/office/drawing/2018/hyperlinkcolor" val="tx"/>
                              </a:ext>
                            </a:extLst>
                          </a:hlinkClick>
                        </a:rPr>
                        <a:t>SSA.gov</a:t>
                      </a:r>
                      <a:r>
                        <a:rPr lang="es-US" noProof="0"/>
                        <a:t> </a:t>
                      </a:r>
                      <a:endParaRPr kumimoji="0" lang="es-US" sz="1800" b="0" i="0" u="sng" strike="noStrike" kern="1200" cap="none" spc="0" normalizeH="0" baseline="0" noProof="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53345908"/>
                  </a:ext>
                </a:extLst>
              </a:tr>
              <a:tr h="89288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600"/>
                        </a:spcBef>
                        <a:spcAft>
                          <a:spcPts val="0"/>
                        </a:spcAft>
                        <a:buClrTx/>
                        <a:buSzTx/>
                        <a:buFontTx/>
                        <a:buNone/>
                        <a:tabLst/>
                        <a:defRPr b="1">
                          <a:solidFill>
                            <a:srgbClr val="2F5597"/>
                          </a:solidFill>
                          <a:effectLst/>
                          <a:latin typeface="Arial" panose="020B0604020202020204" pitchFamily="34" charset="0"/>
                          <a:cs typeface="Arial" panose="020B0604020202020204" pitchFamily="34" charset="0"/>
                        </a:defRPr>
                      </a:pPr>
                      <a:r>
                        <a:rPr lang="pt-BR" noProof="0" dirty="0"/>
                        <a:t>Programa Estatal de Asistencia sobre Seguro Médico </a:t>
                      </a:r>
                      <a:r>
                        <a:rPr lang="es-US" noProof="0" dirty="0"/>
                        <a:t>(SHIP)</a:t>
                      </a:r>
                    </a:p>
                    <a:p>
                      <a:pPr marL="0" marR="0" lvl="0" indent="0" algn="l" defTabSz="685800" rtl="0" eaLnBrk="1" fontAlgn="auto" latinLnBrk="0" hangingPunct="1">
                        <a:lnSpc>
                          <a:spcPct val="100000"/>
                        </a:lnSpc>
                        <a:spcBef>
                          <a:spcPts val="600"/>
                        </a:spcBef>
                        <a:spcAft>
                          <a:spcPts val="0"/>
                        </a:spcAft>
                        <a:buClrTx/>
                        <a:buSzTx/>
                        <a:buFontTx/>
                        <a:buNone/>
                        <a:tabLst/>
                      </a:pPr>
                      <a:endParaRPr lang="es-US" sz="1800" b="1" noProof="0" dirty="0">
                        <a:solidFill>
                          <a:srgbClr val="2F5597"/>
                        </a:solidFill>
                        <a:effectLst/>
                        <a:latin typeface="Arial" panose="020B0604020202020204" pitchFamily="34" charset="0"/>
                        <a:cs typeface="Arial" panose="020B0604020202020204" pitchFamily="34" charset="0"/>
                      </a:endParaRPr>
                    </a:p>
                  </a:txBody>
                  <a:tcPr>
                    <a:lnR w="12700" cap="flat" cmpd="sng" algn="ctr">
                      <a:solidFill>
                        <a:srgbClr val="8FAADC"/>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228600" marR="0" lvl="0" indent="-228600" algn="l" defTabSz="685800" rtl="0" eaLnBrk="1" fontAlgn="auto" latinLnBrk="0" hangingPunct="1">
                        <a:lnSpc>
                          <a:spcPct val="100000"/>
                        </a:lnSpc>
                        <a:spcBef>
                          <a:spcPts val="600"/>
                        </a:spcBef>
                        <a:spcAft>
                          <a:spcPts val="0"/>
                        </a:spcAft>
                        <a:buClrTx/>
                        <a:buSzTx/>
                        <a:buFont typeface="Wingdings" panose="05000000000000000000" pitchFamily="2" charset="2"/>
                        <a:buChar char="§"/>
                        <a:tabLst/>
                        <a:defRPr>
                          <a:solidFill>
                            <a:srgbClr val="2F5597"/>
                          </a:solidFill>
                          <a:effectLst/>
                          <a:latin typeface="Arial" panose="020B0604020202020204" pitchFamily="34" charset="0"/>
                          <a:cs typeface="Arial" panose="020B0604020202020204" pitchFamily="34" charset="0"/>
                        </a:defRPr>
                      </a:pPr>
                      <a:r>
                        <a:rPr lang="es-US" u="sng" noProof="0" dirty="0">
                          <a:hlinkClick r:id="rId9">
                            <a:extLst>
                              <a:ext uri="{A12FA001-AC4F-418D-AE19-62706E023703}">
                                <ahyp:hlinkClr xmlns:ahyp="http://schemas.microsoft.com/office/drawing/2018/hyperlinkcolor" val="tx"/>
                              </a:ext>
                            </a:extLst>
                          </a:hlinkClick>
                        </a:rPr>
                        <a:t>shiphelp.org</a:t>
                      </a:r>
                      <a:r>
                        <a:rPr lang="es-US" noProof="0" dirty="0"/>
                        <a:t> </a:t>
                      </a:r>
                      <a:endParaRPr lang="es-US" sz="1800" kern="1200" noProof="0" dirty="0">
                        <a:solidFill>
                          <a:srgbClr val="2F5597"/>
                        </a:solidFill>
                        <a:effectLst/>
                        <a:latin typeface="Arial" panose="020B0604020202020204" pitchFamily="34" charset="0"/>
                        <a:ea typeface="+mn-ea"/>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56399293"/>
                  </a:ext>
                </a:extLst>
              </a:tr>
              <a:tr h="761752">
                <a:tc>
                  <a:txBody>
                    <a:bodyPr/>
                    <a:lstStyle/>
                    <a:p>
                      <a:pPr marL="0" marR="0" lvl="0" indent="0" algn="l" defTabSz="685800" rtl="0" eaLnBrk="1" fontAlgn="auto" latinLnBrk="0" hangingPunct="1">
                        <a:lnSpc>
                          <a:spcPct val="100000"/>
                        </a:lnSpc>
                        <a:spcBef>
                          <a:spcPts val="600"/>
                        </a:spcBef>
                        <a:spcAft>
                          <a:spcPts val="0"/>
                        </a:spcAft>
                        <a:buClrTx/>
                        <a:buSzTx/>
                        <a:buFontTx/>
                        <a:buNone/>
                        <a:tabLst/>
                        <a:defRPr b="1">
                          <a:ln>
                            <a:noFill/>
                          </a:ln>
                          <a:solidFill>
                            <a:srgbClr val="00529B"/>
                          </a:solidFill>
                          <a:effectLst/>
                          <a:uLnTx/>
                          <a:uFillTx/>
                          <a:latin typeface="Arial" panose="020B0604020202020204" pitchFamily="34" charset="0"/>
                          <a:cs typeface="Arial" panose="020B0604020202020204" pitchFamily="34" charset="0"/>
                        </a:defRPr>
                      </a:pPr>
                      <a:r>
                        <a:rPr lang="es-US" noProof="0"/>
                        <a:t>Programa de Seguro Médico para Niños</a:t>
                      </a:r>
                    </a:p>
                  </a:txBody>
                  <a:tcPr>
                    <a:lnR w="12700" cap="flat" cmpd="sng" algn="ctr">
                      <a:solidFill>
                        <a:srgbClr val="8FAADC"/>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marL="228600" marR="0" lvl="0" indent="-228600" algn="l" defTabSz="685800">
                        <a:lnSpc>
                          <a:spcPct val="100000"/>
                        </a:lnSpc>
                        <a:spcBef>
                          <a:spcPts val="600"/>
                        </a:spcBef>
                        <a:spcAft>
                          <a:spcPts val="0"/>
                        </a:spcAft>
                        <a:buClr>
                          <a:srgbClr val="00529B"/>
                        </a:buClr>
                        <a:buSzTx/>
                        <a:buFont typeface="Wingdings" panose="05000000000000000000" pitchFamily="2" charset="2"/>
                        <a:buChar char="§"/>
                        <a:tabLst/>
                        <a:defRPr>
                          <a:solidFill>
                            <a:srgbClr val="00529B"/>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defRPr>
                      </a:pPr>
                      <a:r>
                        <a:rPr lang="es-US" noProof="0" dirty="0">
                          <a:hlinkClick r:id="rId11"/>
                        </a:rPr>
                        <a:t>https://espanol.insurekidsnow.gov/</a:t>
                      </a:r>
                      <a:r>
                        <a:rPr lang="es-US" noProof="0" dirty="0"/>
                        <a:t> </a:t>
                      </a:r>
                      <a:endParaRPr kumimoji="0" lang="es-US" sz="1800" b="0" i="0" u="sng" strike="noStrike" kern="1200" cap="none" spc="0" normalizeH="0" baseline="0" noProof="0" dirty="0">
                        <a:ln>
                          <a:noFill/>
                        </a:ln>
                        <a:solidFill>
                          <a:srgbClr val="00529B"/>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rgbClr val="8FAADC"/>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615455542"/>
                  </a:ext>
                </a:extLst>
              </a:tr>
            </a:tbl>
          </a:graphicData>
        </a:graphic>
      </p:graphicFrame>
      <p:pic>
        <p:nvPicPr>
          <p:cNvPr id="8" name="Picture 7">
            <a:extLst>
              <a:ext uri="{FF2B5EF4-FFF2-40B4-BE49-F238E27FC236}">
                <a16:creationId xmlns:a16="http://schemas.microsoft.com/office/drawing/2014/main" id="{48D59E09-5446-F26D-0B22-BC0B34E2EDB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6096000" y="3707436"/>
            <a:ext cx="1511939" cy="731583"/>
          </a:xfrm>
          <a:prstGeom prst="rect">
            <a:avLst/>
          </a:prstGeom>
        </p:spPr>
      </p:pic>
      <p:sp>
        <p:nvSpPr>
          <p:cNvPr id="4" name="Slide Number Placeholder 3">
            <a:extLst>
              <a:ext uri="{FF2B5EF4-FFF2-40B4-BE49-F238E27FC236}">
                <a16:creationId xmlns:a16="http://schemas.microsoft.com/office/drawing/2014/main" id="{DD680EF7-A20E-1033-BBB9-809C73E90152}"/>
              </a:ext>
            </a:extLst>
          </p:cNvPr>
          <p:cNvSpPr>
            <a:spLocks noGrp="1"/>
          </p:cNvSpPr>
          <p:nvPr>
            <p:ph type="sldNum" sz="quarter" idx="12"/>
          </p:nvPr>
        </p:nvSpPr>
        <p:spPr/>
        <p:txBody>
          <a:bodyPr/>
          <a:lstStyle/>
          <a:p>
            <a:fld id="{0B2D781D-8844-5940-92D1-06EF0A7F581E}" type="slidenum">
              <a:rPr lang="es-US" noProof="0" smtClean="0"/>
              <a:t>82</a:t>
            </a:fld>
            <a:endParaRPr lang="es-US" noProof="0"/>
          </a:p>
        </p:txBody>
      </p:sp>
    </p:spTree>
    <p:custDataLst>
      <p:tags r:id="rId1"/>
    </p:custDataLst>
    <p:extLst>
      <p:ext uri="{BB962C8B-B14F-4D97-AF65-F5344CB8AC3E}">
        <p14:creationId xmlns:p14="http://schemas.microsoft.com/office/powerpoint/2010/main" val="2628125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7EEE-33F2-9CAD-5628-CC191329C339}"/>
              </a:ext>
            </a:extLst>
          </p:cNvPr>
          <p:cNvSpPr>
            <a:spLocks noGrp="1"/>
          </p:cNvSpPr>
          <p:nvPr>
            <p:ph type="title"/>
          </p:nvPr>
        </p:nvSpPr>
        <p:spPr/>
        <p:txBody>
          <a:bodyPr/>
          <a:lstStyle/>
          <a:p>
            <a:r>
              <a:rPr lang="es-US" noProof="0"/>
              <a:t>Productos de Medicare</a:t>
            </a:r>
          </a:p>
        </p:txBody>
      </p:sp>
      <p:sp>
        <p:nvSpPr>
          <p:cNvPr id="3" name="Content Placeholder 2">
            <a:extLst>
              <a:ext uri="{FF2B5EF4-FFF2-40B4-BE49-F238E27FC236}">
                <a16:creationId xmlns:a16="http://schemas.microsoft.com/office/drawing/2014/main" id="{7C2FA7A5-224C-D905-7D94-A8585A057AC9}"/>
              </a:ext>
            </a:extLst>
          </p:cNvPr>
          <p:cNvSpPr>
            <a:spLocks noGrp="1"/>
          </p:cNvSpPr>
          <p:nvPr>
            <p:ph sz="quarter" idx="13"/>
          </p:nvPr>
        </p:nvSpPr>
        <p:spPr>
          <a:xfrm>
            <a:off x="1177383" y="1264981"/>
            <a:ext cx="10810240" cy="1275715"/>
          </a:xfrm>
        </p:spPr>
        <p:txBody>
          <a:bodyPr/>
          <a:lstStyle/>
          <a:p>
            <a:pPr marL="0" lvl="0" indent="0">
              <a:buClrTx/>
              <a:buNone/>
              <a:defRPr sz="1800" b="1"/>
            </a:pPr>
            <a:r>
              <a:rPr lang="es-US" noProof="0"/>
              <a:t>Para repasar los productos de Medicare detallados en esta tabla y otros productos útiles, </a:t>
            </a:r>
            <a:br>
              <a:rPr lang="es-US" noProof="0"/>
            </a:br>
            <a:r>
              <a:rPr lang="es-US" noProof="0"/>
              <a:t>visite </a:t>
            </a:r>
            <a:r>
              <a:rPr lang="es-US" u="sng"/>
              <a:t>https://es.medicare.gov/publications </a:t>
            </a:r>
            <a:r>
              <a:rPr lang="es-US" noProof="0"/>
              <a:t>y busque por palabra clave o número de producto.</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EDB4AE65-F7CB-1BF7-6418-CC10D5D086F9}"/>
              </a:ext>
            </a:extLst>
          </p:cNvPr>
          <p:cNvGraphicFramePr>
            <a:graphicFrameLocks noGrp="1"/>
          </p:cNvGraphicFramePr>
          <p:nvPr>
            <p:extLst>
              <p:ext uri="{D42A27DB-BD31-4B8C-83A1-F6EECF244321}">
                <p14:modId xmlns:p14="http://schemas.microsoft.com/office/powerpoint/2010/main" val="2368653901"/>
              </p:ext>
            </p:extLst>
          </p:nvPr>
        </p:nvGraphicFramePr>
        <p:xfrm>
          <a:off x="1177383" y="2037712"/>
          <a:ext cx="9926046" cy="3749040"/>
        </p:xfrm>
        <a:graphic>
          <a:graphicData uri="http://schemas.openxmlformats.org/drawingml/2006/table">
            <a:tbl>
              <a:tblPr firstRow="1" bandRow="1">
                <a:tableStyleId>{5FD0F851-EC5A-4D38-B0AD-8093EC10F338}</a:tableStyleId>
              </a:tblPr>
              <a:tblGrid>
                <a:gridCol w="5560301">
                  <a:extLst>
                    <a:ext uri="{9D8B030D-6E8A-4147-A177-3AD203B41FA5}">
                      <a16:colId xmlns:a16="http://schemas.microsoft.com/office/drawing/2014/main" val="20000"/>
                    </a:ext>
                  </a:extLst>
                </a:gridCol>
                <a:gridCol w="4365745">
                  <a:extLst>
                    <a:ext uri="{9D8B030D-6E8A-4147-A177-3AD203B41FA5}">
                      <a16:colId xmlns:a16="http://schemas.microsoft.com/office/drawing/2014/main" val="20001"/>
                    </a:ext>
                  </a:extLst>
                </a:gridCol>
              </a:tblGrid>
              <a:tr h="54864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ln>
                            <a:noFill/>
                          </a:ln>
                          <a:solidFill>
                            <a:srgbClr val="00529B"/>
                          </a:solidFill>
                          <a:effectLst/>
                          <a:uLnTx/>
                          <a:uFillTx/>
                          <a:latin typeface="Arial" panose="020B0604020202020204" pitchFamily="34" charset="0"/>
                          <a:cs typeface="Arial" panose="020B0604020202020204" pitchFamily="34" charset="0"/>
                        </a:defRPr>
                      </a:pPr>
                      <a:r>
                        <a:rPr lang="es-US" noProof="0" dirty="0"/>
                        <a:t>Manual sobre Medicare y usted</a:t>
                      </a:r>
                      <a:endParaRPr kumimoji="0" lang="es-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endParaRPr>
                    </a:p>
                  </a:txBody>
                  <a:tcPr>
                    <a:lnR w="12700" cap="flat" cmpd="sng" algn="ctr">
                      <a:solidFill>
                        <a:schemeClr val="accent1">
                          <a:lumMod val="40000"/>
                          <a:lumOff val="60000"/>
                        </a:schemeClr>
                      </a:solidFill>
                      <a:prstDash val="solid"/>
                      <a:round/>
                      <a:headEnd type="none" w="med" len="med"/>
                      <a:tailEnd type="none" w="med" len="med"/>
                    </a:lnR>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a:defRPr b="0">
                          <a:ln>
                            <a:noFill/>
                          </a:ln>
                          <a:solidFill>
                            <a:srgbClr val="00529B"/>
                          </a:solidFill>
                          <a:effectLst/>
                          <a:uLnTx/>
                          <a:uFillTx/>
                          <a:latin typeface="Arial" panose="020B0604020202020204" pitchFamily="34" charset="0"/>
                          <a:cs typeface="Arial" panose="020B0604020202020204" pitchFamily="34" charset="0"/>
                        </a:defRPr>
                      </a:pPr>
                      <a:r>
                        <a:rPr lang="es-US" noProof="0" dirty="0"/>
                        <a:t>CMS Producto No.10050-S</a:t>
                      </a:r>
                      <a:endParaRPr lang="es-US" sz="1800" b="0" noProof="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tcPr>
                </a:tc>
                <a:extLst>
                  <a:ext uri="{0D108BD9-81ED-4DB2-BD59-A6C34878D82A}">
                    <a16:rowId xmlns:a16="http://schemas.microsoft.com/office/drawing/2014/main" val="10000"/>
                  </a:ext>
                </a:extLst>
              </a:tr>
              <a:tr h="5486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b="1">
                          <a:ln>
                            <a:noFill/>
                          </a:ln>
                          <a:solidFill>
                            <a:srgbClr val="00529B"/>
                          </a:solidFill>
                          <a:effectLst/>
                          <a:uLnTx/>
                          <a:uFillTx/>
                          <a:latin typeface="Arial" panose="020B0604020202020204" pitchFamily="34" charset="0"/>
                          <a:cs typeface="Arial" panose="020B0604020202020204" pitchFamily="34" charset="0"/>
                        </a:defRPr>
                      </a:pPr>
                      <a:r>
                        <a:rPr lang="es-US" noProof="0"/>
                        <a:t>Cómo funciona Medicare con otro seguro</a:t>
                      </a: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defRPr>
                          <a:solidFill>
                            <a:srgbClr val="00529B"/>
                          </a:solidFill>
                          <a:latin typeface="Arial" panose="020B0604020202020204" pitchFamily="34" charset="0"/>
                          <a:cs typeface="Arial" panose="020B0604020202020204" pitchFamily="34" charset="0"/>
                        </a:defRPr>
                      </a:pPr>
                      <a:r>
                        <a:rPr lang="es-US" noProof="0" dirty="0"/>
                        <a:t>CMS Producto No.02179-S</a:t>
                      </a: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2"/>
                  </a:ext>
                </a:extLst>
              </a:tr>
              <a:tr h="548640">
                <a:tc>
                  <a:txBody>
                    <a:bodyPr/>
                    <a:lstStyle/>
                    <a:p>
                      <a:pPr marL="0" indent="0">
                        <a:buFont typeface="+mj-lt"/>
                        <a:buNone/>
                        <a:defRPr b="1">
                          <a:solidFill>
                            <a:srgbClr val="00529B"/>
                          </a:solidFill>
                          <a:latin typeface="Arial" panose="020B0604020202020204" pitchFamily="34" charset="0"/>
                          <a:cs typeface="Arial" panose="020B0604020202020204" pitchFamily="34" charset="0"/>
                        </a:defRPr>
                      </a:pPr>
                      <a:r>
                        <a:rPr lang="es-US" noProof="0"/>
                        <a:t>Guía para elegir una póliza de </a:t>
                      </a:r>
                      <a:r>
                        <a:rPr lang="es-US" noProof="0" err="1"/>
                        <a:t>Medigap</a:t>
                      </a:r>
                      <a:r>
                        <a:rPr lang="es-US" noProof="0"/>
                        <a:t> y el seguro médico para personas con Medicare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defRPr>
                          <a:solidFill>
                            <a:srgbClr val="00529B"/>
                          </a:solidFill>
                          <a:latin typeface="Arial" panose="020B0604020202020204" pitchFamily="34" charset="0"/>
                          <a:cs typeface="Arial" panose="020B0604020202020204" pitchFamily="34" charset="0"/>
                        </a:defRPr>
                      </a:pPr>
                      <a:r>
                        <a:rPr lang="es-US" noProof="0" dirty="0"/>
                        <a:t>CMS Producto No.02110-S</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07338491"/>
                  </a:ext>
                </a:extLst>
              </a:tr>
              <a:tr h="548640">
                <a:tc>
                  <a:txBody>
                    <a:bodyPr/>
                    <a:lstStyle/>
                    <a:p>
                      <a:pPr marL="0" indent="0">
                        <a:buFont typeface="+mj-lt"/>
                        <a:buNone/>
                        <a:defRPr b="1">
                          <a:solidFill>
                            <a:srgbClr val="00529B"/>
                          </a:solidFill>
                          <a:latin typeface="Arial" panose="020B0604020202020204" pitchFamily="34" charset="0"/>
                          <a:cs typeface="Arial" panose="020B0604020202020204" pitchFamily="34" charset="0"/>
                        </a:defRPr>
                      </a:pPr>
                      <a:r>
                        <a:rPr lang="es-US" noProof="0"/>
                        <a:t>Explicación de los planes Medicare </a:t>
                      </a:r>
                      <a:r>
                        <a:rPr lang="es-US" noProof="0" err="1"/>
                        <a:t>Advantage</a:t>
                      </a:r>
                      <a:endParaRPr lang="es-US" noProof="0"/>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pPr>
                      <a:r>
                        <a:rPr lang="es-US" noProof="0" dirty="0">
                          <a:solidFill>
                            <a:srgbClr val="00529B"/>
                          </a:solidFill>
                        </a:rPr>
                        <a:t>CMS Producto No.</a:t>
                      </a:r>
                      <a:r>
                        <a:rPr lang="es-US" b="1" noProof="0" dirty="0">
                          <a:effectLst/>
                        </a:rPr>
                        <a:t> </a:t>
                      </a:r>
                      <a:r>
                        <a:rPr lang="es-US" noProof="0" dirty="0">
                          <a:solidFill>
                            <a:srgbClr val="00529B"/>
                          </a:solidFill>
                          <a:effectLst/>
                        </a:rPr>
                        <a:t>12026-S</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24040637"/>
                  </a:ext>
                </a:extLst>
              </a:tr>
              <a:tr h="548640">
                <a:tc>
                  <a:txBody>
                    <a:bodyPr/>
                    <a:lstStyle/>
                    <a:p>
                      <a:pPr marL="0" indent="0">
                        <a:buFont typeface="+mj-lt"/>
                        <a:buNone/>
                        <a:defRPr b="1">
                          <a:solidFill>
                            <a:srgbClr val="00529B"/>
                          </a:solidFill>
                          <a:latin typeface="Arial" panose="020B0604020202020204" pitchFamily="34" charset="0"/>
                          <a:cs typeface="Arial" panose="020B0604020202020204" pitchFamily="34" charset="0"/>
                        </a:defRPr>
                      </a:pPr>
                      <a:r>
                        <a:rPr lang="es-US" noProof="0"/>
                        <a:t>Explicación de los períodos de inscripción de Medicare </a:t>
                      </a:r>
                      <a:r>
                        <a:rPr lang="es-US" noProof="0" err="1"/>
                        <a:t>Advantage</a:t>
                      </a:r>
                      <a:r>
                        <a:rPr lang="es-US" noProof="0"/>
                        <a:t> y de los planes de medicamentos de Medicare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defRPr>
                          <a:solidFill>
                            <a:srgbClr val="00529B"/>
                          </a:solidFill>
                          <a:latin typeface="Arial" panose="020B0604020202020204" pitchFamily="34" charset="0"/>
                          <a:cs typeface="Arial" panose="020B0604020202020204" pitchFamily="34" charset="0"/>
                        </a:defRPr>
                      </a:pPr>
                      <a:r>
                        <a:rPr lang="es-US" noProof="0" dirty="0"/>
                        <a:t>CMS Producto No.11219-S</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42212289"/>
                  </a:ext>
                </a:extLst>
              </a:tr>
              <a:tr h="548640">
                <a:tc>
                  <a:txBody>
                    <a:bodyPr/>
                    <a:lstStyle/>
                    <a:p>
                      <a:pPr marL="0" indent="0">
                        <a:buFont typeface="+mj-lt"/>
                        <a:buNone/>
                        <a:defRPr b="1">
                          <a:solidFill>
                            <a:srgbClr val="00529B"/>
                          </a:solidFill>
                          <a:latin typeface="Arial" panose="020B0604020202020204" pitchFamily="34" charset="0"/>
                          <a:cs typeface="Arial" panose="020B0604020202020204" pitchFamily="34" charset="0"/>
                        </a:defRPr>
                      </a:pPr>
                      <a:r>
                        <a:rPr lang="es-US" noProof="0"/>
                        <a:t>Guía para ahorrar en costos de atención médica</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p>
                      <a:pPr>
                        <a:defRPr>
                          <a:solidFill>
                            <a:srgbClr val="00529B"/>
                          </a:solidFill>
                          <a:latin typeface="Arial" panose="020B0604020202020204" pitchFamily="34" charset="0"/>
                          <a:cs typeface="Arial" panose="020B0604020202020204" pitchFamily="34" charset="0"/>
                        </a:defRPr>
                      </a:pPr>
                      <a:r>
                        <a:rPr lang="es-US" noProof="0" dirty="0"/>
                        <a:t>CMS Producto No.11417-S</a:t>
                      </a: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436660793"/>
                  </a:ext>
                </a:extLst>
              </a:tr>
            </a:tbl>
          </a:graphicData>
        </a:graphic>
      </p:graphicFrame>
      <p:sp>
        <p:nvSpPr>
          <p:cNvPr id="4" name="Slide Number Placeholder 3">
            <a:extLst>
              <a:ext uri="{FF2B5EF4-FFF2-40B4-BE49-F238E27FC236}">
                <a16:creationId xmlns:a16="http://schemas.microsoft.com/office/drawing/2014/main" id="{40F534FF-DBF7-3ACA-C1FE-F24370BAE3C6}"/>
              </a:ext>
            </a:extLst>
          </p:cNvPr>
          <p:cNvSpPr>
            <a:spLocks noGrp="1"/>
          </p:cNvSpPr>
          <p:nvPr>
            <p:ph type="sldNum" sz="quarter" idx="12"/>
          </p:nvPr>
        </p:nvSpPr>
        <p:spPr/>
        <p:txBody>
          <a:bodyPr/>
          <a:lstStyle/>
          <a:p>
            <a:fld id="{0B2D781D-8844-5940-92D1-06EF0A7F581E}" type="slidenum">
              <a:rPr lang="es-US" noProof="0" smtClean="0"/>
              <a:t>83</a:t>
            </a:fld>
            <a:endParaRPr lang="es-US" noProof="0"/>
          </a:p>
        </p:txBody>
      </p:sp>
    </p:spTree>
    <p:custDataLst>
      <p:tags r:id="rId1"/>
    </p:custDataLst>
    <p:extLst>
      <p:ext uri="{BB962C8B-B14F-4D97-AF65-F5344CB8AC3E}">
        <p14:creationId xmlns:p14="http://schemas.microsoft.com/office/powerpoint/2010/main" val="3399021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F39EA-2187-A269-3E87-24358FD36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966412-4351-198C-9C93-4529D4781715}"/>
              </a:ext>
            </a:extLst>
          </p:cNvPr>
          <p:cNvSpPr>
            <a:spLocks noGrp="1"/>
          </p:cNvSpPr>
          <p:nvPr>
            <p:ph type="title"/>
          </p:nvPr>
        </p:nvSpPr>
        <p:spPr/>
        <p:txBody>
          <a:bodyPr/>
          <a:lstStyle/>
          <a:p>
            <a:r>
              <a:rPr lang="es-US" noProof="0" dirty="0"/>
              <a:t>Productos de Medicare (continuación)</a:t>
            </a:r>
          </a:p>
        </p:txBody>
      </p:sp>
      <p:graphicFrame>
        <p:nvGraphicFramePr>
          <p:cNvPr id="8" name="Table 7" descr="Table listing Medicare products related to Medicare rights and protections." title="Medicare Products">
            <a:extLst>
              <a:ext uri="{FF2B5EF4-FFF2-40B4-BE49-F238E27FC236}">
                <a16:creationId xmlns:a16="http://schemas.microsoft.com/office/drawing/2014/main" id="{3FE0460B-EC95-AAB1-CC07-8E37D91B77BB}"/>
              </a:ext>
            </a:extLst>
          </p:cNvPr>
          <p:cNvGraphicFramePr>
            <a:graphicFrameLocks noGrp="1"/>
          </p:cNvGraphicFramePr>
          <p:nvPr>
            <p:extLst>
              <p:ext uri="{D42A27DB-BD31-4B8C-83A1-F6EECF244321}">
                <p14:modId xmlns:p14="http://schemas.microsoft.com/office/powerpoint/2010/main" val="210603238"/>
              </p:ext>
            </p:extLst>
          </p:nvPr>
        </p:nvGraphicFramePr>
        <p:xfrm>
          <a:off x="718867" y="1710905"/>
          <a:ext cx="10943319" cy="2392341"/>
        </p:xfrm>
        <a:graphic>
          <a:graphicData uri="http://schemas.openxmlformats.org/drawingml/2006/table">
            <a:tbl>
              <a:tblPr firstRow="1" bandRow="1">
                <a:tableStyleId>{5FD0F851-EC5A-4D38-B0AD-8093EC10F338}</a:tableStyleId>
              </a:tblPr>
              <a:tblGrid>
                <a:gridCol w="5018702">
                  <a:extLst>
                    <a:ext uri="{9D8B030D-6E8A-4147-A177-3AD203B41FA5}">
                      <a16:colId xmlns:a16="http://schemas.microsoft.com/office/drawing/2014/main" val="20000"/>
                    </a:ext>
                  </a:extLst>
                </a:gridCol>
                <a:gridCol w="5924617">
                  <a:extLst>
                    <a:ext uri="{9D8B030D-6E8A-4147-A177-3AD203B41FA5}">
                      <a16:colId xmlns:a16="http://schemas.microsoft.com/office/drawing/2014/main" val="20001"/>
                    </a:ext>
                  </a:extLst>
                </a:gridCol>
              </a:tblGrid>
              <a:tr h="8453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b="1">
                          <a:ln>
                            <a:noFill/>
                          </a:ln>
                          <a:solidFill>
                            <a:srgbClr val="00529B"/>
                          </a:solidFill>
                          <a:effectLst/>
                          <a:uLnTx/>
                          <a:uFillTx/>
                          <a:latin typeface="Arial" panose="020B0604020202020204" pitchFamily="34" charset="0"/>
                          <a:cs typeface="Arial" panose="020B0604020202020204" pitchFamily="34" charset="0"/>
                        </a:defRPr>
                      </a:pPr>
                      <a:r>
                        <a:rPr lang="es-US" noProof="0" dirty="0"/>
                        <a:t>Paquete Prepárese para Medicare </a:t>
                      </a:r>
                      <a:br>
                        <a:rPr kumimoji="0" lang="es-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lang="es-US" noProof="0" dirty="0"/>
                        <a:t>(inscrito automáticamente)</a:t>
                      </a:r>
                    </a:p>
                  </a:txBody>
                  <a:tcPr>
                    <a:lnR w="12700" cap="flat" cmpd="sng" algn="ctr">
                      <a:solidFill>
                        <a:schemeClr val="accent1">
                          <a:lumMod val="40000"/>
                          <a:lumOff val="60000"/>
                        </a:schemeClr>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defRPr u="sng">
                          <a:effectLst/>
                          <a:latin typeface="Arial" panose="020B0604020202020204" pitchFamily="34" charset="0"/>
                          <a:cs typeface="Arial" panose="020B0604020202020204" pitchFamily="34" charset="0"/>
                          <a:hlinkClick r:id="rId4"/>
                        </a:defRPr>
                      </a:pPr>
                      <a:r>
                        <a:rPr lang="es-US" b="0" noProof="0">
                          <a:hlinkClick r:id="rId5"/>
                        </a:rPr>
                        <a:t>https://es.medicare.gov/basics/forms-publications-mailings/mailings/signing-up/get-ready-for-medicare-package</a:t>
                      </a:r>
                      <a:r>
                        <a:rPr lang="es-US" b="0" noProof="0"/>
                        <a:t> </a:t>
                      </a:r>
                      <a:endParaRPr lang="es-US" sz="1800" b="0" noProof="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43709248"/>
                  </a:ext>
                </a:extLst>
              </a:tr>
              <a:tr h="84531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b="1">
                          <a:ln>
                            <a:noFill/>
                          </a:ln>
                          <a:solidFill>
                            <a:srgbClr val="00529B"/>
                          </a:solidFill>
                          <a:effectLst/>
                          <a:uLnTx/>
                          <a:uFillTx/>
                          <a:latin typeface="Arial" panose="020B0604020202020204" pitchFamily="34" charset="0"/>
                          <a:cs typeface="Arial" panose="020B0604020202020204" pitchFamily="34" charset="0"/>
                        </a:defRPr>
                      </a:pPr>
                      <a:r>
                        <a:rPr lang="es-US" noProof="0" dirty="0"/>
                        <a:t>Paquete Bienvenido a Medicare </a:t>
                      </a:r>
                      <a:br>
                        <a:rPr kumimoji="0" lang="es-US" sz="1800" b="1" u="none" strike="noStrike" kern="1200" cap="none" spc="0" normalizeH="0" baseline="0" noProof="0" dirty="0">
                          <a:ln>
                            <a:noFill/>
                          </a:ln>
                          <a:solidFill>
                            <a:srgbClr val="00529B"/>
                          </a:solidFill>
                          <a:effectLst/>
                          <a:uLnTx/>
                          <a:uFillTx/>
                          <a:latin typeface="Arial" panose="020B0604020202020204" pitchFamily="34" charset="0"/>
                          <a:cs typeface="Arial" panose="020B0604020202020204" pitchFamily="34" charset="0"/>
                        </a:rPr>
                      </a:br>
                      <a:r>
                        <a:rPr lang="es-US" noProof="0" dirty="0"/>
                        <a:t>(no inscrito automáticamente)</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defRPr u="sng">
                          <a:effectLst/>
                          <a:latin typeface="Arial" panose="020B0604020202020204" pitchFamily="34" charset="0"/>
                          <a:cs typeface="Arial" panose="020B0604020202020204" pitchFamily="34" charset="0"/>
                          <a:hlinkClick r:id="rId6"/>
                        </a:defRPr>
                      </a:pPr>
                      <a:r>
                        <a:rPr lang="es-US" noProof="0">
                          <a:hlinkClick r:id="rId7"/>
                        </a:rPr>
                        <a:t>https://es.medicare.gov/basics/forms-publications-mailings/mailings/signing-up/welcome-to-medicare-package</a:t>
                      </a:r>
                      <a:r>
                        <a:rPr lang="es-US" noProof="0"/>
                        <a:t> </a:t>
                      </a:r>
                      <a:endParaRPr lang="es-US" sz="1800" noProof="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25164423"/>
                  </a:ext>
                </a:extLst>
              </a:tr>
              <a:tr h="563541">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lvl="0" indent="0" algn="l" defTabSz="685800" rtl="0" eaLnBrk="1" fontAlgn="auto" latinLnBrk="0" hangingPunct="1">
                        <a:lnSpc>
                          <a:spcPct val="100000"/>
                        </a:lnSpc>
                        <a:spcBef>
                          <a:spcPts val="0"/>
                        </a:spcBef>
                        <a:spcAft>
                          <a:spcPts val="0"/>
                        </a:spcAft>
                        <a:buClrTx/>
                        <a:buSzTx/>
                        <a:buFont typeface="+mj-lt"/>
                        <a:buNone/>
                        <a:tabLst/>
                        <a:defRPr>
                          <a:ln>
                            <a:noFill/>
                          </a:ln>
                          <a:solidFill>
                            <a:srgbClr val="00529B"/>
                          </a:solidFill>
                          <a:effectLst/>
                          <a:uLnTx/>
                          <a:uFillTx/>
                          <a:latin typeface="Arial" panose="020B0604020202020204" pitchFamily="34" charset="0"/>
                          <a:cs typeface="Arial" panose="020B0604020202020204" pitchFamily="34" charset="0"/>
                        </a:defRPr>
                      </a:pPr>
                      <a:r>
                        <a:rPr lang="es-US" noProof="0" dirty="0"/>
                        <a:t>Costos de Medicare </a:t>
                      </a:r>
                    </a:p>
                  </a:txBody>
                  <a:tcPr>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lvl="0">
                        <a:buNone/>
                        <a:defRPr b="0">
                          <a:solidFill>
                            <a:srgbClr val="00529B"/>
                          </a:solidFill>
                          <a:latin typeface="Arial" panose="020B0604020202020204" pitchFamily="34" charset="0"/>
                          <a:cs typeface="Arial" panose="020B0604020202020204" pitchFamily="34" charset="0"/>
                        </a:defRPr>
                      </a:pPr>
                      <a:r>
                        <a:rPr lang="es-US" noProof="0" dirty="0"/>
                        <a:t>CMS Producto No.11579-S</a:t>
                      </a:r>
                      <a:endParaRPr lang="es-US" b="0" noProof="0" dirty="0">
                        <a:solidFill>
                          <a:srgbClr val="00529B"/>
                        </a:solidFill>
                        <a:latin typeface="Arial" panose="020B0604020202020204" pitchFamily="34" charset="0"/>
                        <a:cs typeface="Arial" panose="020B0604020202020204" pitchFamily="34" charset="0"/>
                      </a:endParaRPr>
                    </a:p>
                  </a:txBody>
                  <a:tcPr>
                    <a:lnL w="12700" cap="flat" cmpd="sng" algn="ctr">
                      <a:solidFill>
                        <a:schemeClr val="accent1">
                          <a:lumMod val="40000"/>
                          <a:lumOff val="60000"/>
                        </a:schemeClr>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DB12CD2A-E751-7109-A4CD-C6BC266AF3F6}"/>
              </a:ext>
            </a:extLst>
          </p:cNvPr>
          <p:cNvSpPr>
            <a:spLocks noGrp="1"/>
          </p:cNvSpPr>
          <p:nvPr>
            <p:ph sz="quarter" idx="13"/>
          </p:nvPr>
        </p:nvSpPr>
        <p:spPr>
          <a:xfrm>
            <a:off x="838200" y="4995423"/>
            <a:ext cx="10439400" cy="1241672"/>
          </a:xfrm>
        </p:spPr>
        <p:txBody>
          <a:bodyPr/>
          <a:lstStyle/>
          <a:p>
            <a:pPr marL="0" lvl="0" indent="0" defTabSz="685800">
              <a:buClrTx/>
              <a:buNone/>
              <a:defRPr sz="1800">
                <a:ea typeface="Calibri"/>
              </a:defRPr>
            </a:pPr>
            <a:r>
              <a:rPr lang="es-US" noProof="0"/>
              <a:t>Para pedir varias copias (solo socios), visite </a:t>
            </a:r>
            <a:r>
              <a:rPr lang="es-US" noProof="0">
                <a:hlinkClick r:id="rId8">
                  <a:extLst>
                    <a:ext uri="{A12FA001-AC4F-418D-AE19-62706E023703}">
                      <ahyp:hlinkClr xmlns:ahyp="http://schemas.microsoft.com/office/drawing/2018/hyperlinkcolor" val="tx"/>
                    </a:ext>
                  </a:extLst>
                </a:hlinkClick>
              </a:rPr>
              <a:t>Productordering.cms.hhs.gov</a:t>
            </a:r>
            <a:r>
              <a:rPr lang="es-US" noProof="0"/>
              <a:t>. Debe registrar </a:t>
            </a:r>
            <a:br>
              <a:rPr lang="es-US" noProof="0"/>
            </a:br>
            <a:r>
              <a:rPr lang="es-US" noProof="0"/>
              <a:t>su organización.</a:t>
            </a:r>
            <a:endParaRPr lang="es-US" sz="1800" noProof="0">
              <a:solidFill>
                <a:sysClr val="windowText" lastClr="000000">
                  <a:tint val="75000"/>
                </a:sysClr>
              </a:solidFill>
            </a:endParaRPr>
          </a:p>
        </p:txBody>
      </p:sp>
      <p:sp>
        <p:nvSpPr>
          <p:cNvPr id="4" name="Slide Number Placeholder 3">
            <a:extLst>
              <a:ext uri="{FF2B5EF4-FFF2-40B4-BE49-F238E27FC236}">
                <a16:creationId xmlns:a16="http://schemas.microsoft.com/office/drawing/2014/main" id="{A562D085-49A4-C749-B631-E23EBB99CF8E}"/>
              </a:ext>
            </a:extLst>
          </p:cNvPr>
          <p:cNvSpPr>
            <a:spLocks noGrp="1"/>
          </p:cNvSpPr>
          <p:nvPr>
            <p:ph type="sldNum" sz="quarter" idx="12"/>
          </p:nvPr>
        </p:nvSpPr>
        <p:spPr/>
        <p:txBody>
          <a:bodyPr/>
          <a:lstStyle/>
          <a:p>
            <a:fld id="{0B2D781D-8844-5940-92D1-06EF0A7F581E}" type="slidenum">
              <a:rPr lang="es-US" noProof="0" smtClean="0"/>
              <a:t>84</a:t>
            </a:fld>
            <a:endParaRPr lang="es-US" noProof="0"/>
          </a:p>
        </p:txBody>
      </p:sp>
    </p:spTree>
    <p:custDataLst>
      <p:tags r:id="rId1"/>
    </p:custDataLst>
    <p:extLst>
      <p:ext uri="{BB962C8B-B14F-4D97-AF65-F5344CB8AC3E}">
        <p14:creationId xmlns:p14="http://schemas.microsoft.com/office/powerpoint/2010/main" val="108170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s-US" noProof="0">
                <a:solidFill>
                  <a:prstClr val="white"/>
                </a:solidFill>
              </a:rPr>
              <a:t>Medicare Original vs. Plan de Medicare </a:t>
            </a:r>
            <a:r>
              <a:rPr lang="es-US" noProof="0" err="1">
                <a:solidFill>
                  <a:prstClr val="white"/>
                </a:solidFill>
              </a:rPr>
              <a:t>Advantage</a:t>
            </a:r>
            <a:r>
              <a:rPr lang="es-US" noProof="0">
                <a:solidFill>
                  <a:prstClr val="white"/>
                </a:solidFill>
              </a:rPr>
              <a:t> :</a:t>
            </a:r>
            <a:br>
              <a:rPr lang="es-US" noProof="0">
                <a:solidFill>
                  <a:prstClr val="white"/>
                </a:solidFill>
              </a:rPr>
            </a:br>
            <a:r>
              <a:rPr lang="es-US" noProof="0">
                <a:solidFill>
                  <a:prstClr val="white"/>
                </a:solidFill>
              </a:rPr>
              <a:t>Elección de médico y hospital</a:t>
            </a:r>
          </a:p>
        </p:txBody>
      </p:sp>
      <p:graphicFrame>
        <p:nvGraphicFramePr>
          <p:cNvPr id="8" name="Table 7" descr="This table shows the differenced in doctor and hospital choices between Original Medicare versus Medicare Advantage in ">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4165841097"/>
              </p:ext>
            </p:extLst>
          </p:nvPr>
        </p:nvGraphicFramePr>
        <p:xfrm>
          <a:off x="612319" y="1447349"/>
          <a:ext cx="10967362" cy="4412986"/>
        </p:xfrm>
        <a:graphic>
          <a:graphicData uri="http://schemas.openxmlformats.org/drawingml/2006/table">
            <a:tbl>
              <a:tblPr firstRow="1" bandRow="1"/>
              <a:tblGrid>
                <a:gridCol w="5483681">
                  <a:extLst>
                    <a:ext uri="{9D8B030D-6E8A-4147-A177-3AD203B41FA5}">
                      <a16:colId xmlns:a16="http://schemas.microsoft.com/office/drawing/2014/main" val="3939814607"/>
                    </a:ext>
                  </a:extLst>
                </a:gridCol>
                <a:gridCol w="5483681">
                  <a:extLst>
                    <a:ext uri="{9D8B030D-6E8A-4147-A177-3AD203B41FA5}">
                      <a16:colId xmlns:a16="http://schemas.microsoft.com/office/drawing/2014/main" val="3510080372"/>
                    </a:ext>
                  </a:extLst>
                </a:gridCol>
              </a:tblGrid>
              <a:tr h="74755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defRPr sz="2400">
                          <a:solidFill>
                            <a:srgbClr val="006CAA"/>
                          </a:solidFill>
                          <a:effectLst/>
                          <a:latin typeface="Arial" panose="020B0604020202020204" pitchFamily="34" charset="0"/>
                          <a:cs typeface="Arial" panose="020B0604020202020204" pitchFamily="34" charset="0"/>
                        </a:defRPr>
                      </a:pPr>
                      <a:r>
                        <a:rPr lang="es-US" noProof="0"/>
                        <a:t>Medicare Original</a:t>
                      </a:r>
                      <a:endParaRPr lang="es-US" sz="2400" noProof="0">
                        <a:solidFill>
                          <a:srgbClr val="006CAA"/>
                        </a:solidFill>
                        <a:effectLst/>
                        <a:latin typeface="Arial" panose="020B0604020202020204" pitchFamily="34" charset="0"/>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defRPr sz="2400">
                          <a:solidFill>
                            <a:srgbClr val="006CAA"/>
                          </a:solidFill>
                          <a:effectLst/>
                          <a:latin typeface="Arial" panose="020B0604020202020204" pitchFamily="34" charset="0"/>
                          <a:cs typeface="Arial" panose="020B0604020202020204" pitchFamily="34" charset="0"/>
                        </a:defRPr>
                      </a:pPr>
                      <a:r>
                        <a:rPr lang="es-US" noProof="0"/>
                        <a:t>Medicare </a:t>
                      </a:r>
                      <a:r>
                        <a:rPr lang="es-US" noProof="0" err="1"/>
                        <a:t>Advantage</a:t>
                      </a:r>
                      <a:r>
                        <a:rPr lang="es-US" noProof="0"/>
                        <a:t> (Parte C)</a:t>
                      </a:r>
                      <a:endParaRPr lang="es-US" sz="2400" noProof="0">
                        <a:solidFill>
                          <a:srgbClr val="006CAA"/>
                        </a:solidFill>
                        <a:effectLst/>
                        <a:latin typeface="Arial" panose="020B0604020202020204" pitchFamily="34" charset="0"/>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215185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defRPr>
                          <a:solidFill>
                            <a:srgbClr val="00529B"/>
                          </a:solidFill>
                          <a:effectLst/>
                          <a:latin typeface="Arial" panose="020B0604020202020204" pitchFamily="34" charset="0"/>
                          <a:cs typeface="Arial" panose="020B0604020202020204" pitchFamily="34" charset="0"/>
                        </a:defRPr>
                      </a:pPr>
                      <a:r>
                        <a:rPr lang="es-US" noProof="0"/>
                        <a:t>Puede usar cualquier médico u hospital que acepte Medicare, en cualquier lugar de los EE. UU.* Es posible que pague más si su médico no acepta la asignación. </a:t>
                      </a:r>
                    </a:p>
                    <a:p>
                      <a:pPr lvl="0"/>
                      <a:endParaRPr lang="es-US" sz="1800" noProof="0">
                        <a:solidFill>
                          <a:srgbClr val="00529B"/>
                        </a:solidFill>
                        <a:effectLst/>
                        <a:latin typeface="Arial" panose="020B0604020202020204" pitchFamily="34" charset="0"/>
                        <a:cs typeface="Arial" panose="020B0604020202020204" pitchFamily="34" charset="0"/>
                      </a:endParaRPr>
                    </a:p>
                    <a:p>
                      <a:pPr lvl="0">
                        <a:defRPr>
                          <a:solidFill>
                            <a:srgbClr val="00529B"/>
                          </a:solidFill>
                          <a:effectLst/>
                          <a:latin typeface="Arial" panose="020B0604020202020204" pitchFamily="34" charset="0"/>
                          <a:cs typeface="Arial" panose="020B0604020202020204" pitchFamily="34" charset="0"/>
                        </a:defRPr>
                      </a:pPr>
                      <a:r>
                        <a:rPr lang="es-US" noProof="0"/>
                        <a:t>* Incluye los 50 estados, el Distrito de Columbia, Puerto Rico, las Islas Vírgenes de los EE. UU., Guam, las Islas Marianas del Norte y Samoa Americana.</a:t>
                      </a:r>
                      <a:endParaRPr lang="es-US" sz="1800" noProof="0">
                        <a:solidFill>
                          <a:srgbClr val="00529B"/>
                        </a:solidFill>
                        <a:effectLst/>
                        <a:latin typeface="Arial" panose="020B0604020202020204" pitchFamily="34" charset="0"/>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defRPr>
                          <a:solidFill>
                            <a:srgbClr val="00529B"/>
                          </a:solidFill>
                          <a:effectLst/>
                          <a:latin typeface="Arial" panose="020B0604020202020204" pitchFamily="34" charset="0"/>
                          <a:cs typeface="Arial" panose="020B0604020202020204" pitchFamily="34" charset="0"/>
                        </a:defRPr>
                      </a:pPr>
                      <a:r>
                        <a:rPr lang="es-US" noProof="0"/>
                        <a:t>Es posible que deba usar médicos y otros proveedores que estén en la red y el área de servicio del plan (para atención que no sea de emergencia). Algunos planes ofrecen cobertura fuera de la red para servicios que no son de emergencia, pero normalmente a un costo </a:t>
                      </a:r>
                      <a:br>
                        <a:rPr lang="es-US" noProof="0"/>
                      </a:br>
                      <a:r>
                        <a:rPr lang="es-US" noProof="0"/>
                        <a:t>más alto.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9908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lvl="0">
                        <a:defRPr>
                          <a:solidFill>
                            <a:srgbClr val="00529B"/>
                          </a:solidFill>
                          <a:effectLst/>
                          <a:latin typeface="Arial" panose="020B0604020202020204" pitchFamily="34" charset="0"/>
                          <a:cs typeface="Arial" panose="020B0604020202020204" pitchFamily="34" charset="0"/>
                        </a:defRPr>
                      </a:pPr>
                      <a:r>
                        <a:rPr lang="es-US" noProof="0"/>
                        <a:t>En la mayoría de los casos, </a:t>
                      </a:r>
                      <a:r>
                        <a:rPr lang="es-US" b="1" noProof="0"/>
                        <a:t>no necesita</a:t>
                      </a:r>
                      <a:r>
                        <a:rPr lang="es-US" noProof="0"/>
                        <a:t> un referido para consultar a un especialista.</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Aft>
                          <a:spcPts val="1200"/>
                        </a:spcAft>
                        <a:defRPr>
                          <a:solidFill>
                            <a:srgbClr val="00529B"/>
                          </a:solidFill>
                          <a:effectLst/>
                          <a:latin typeface="Arial" panose="020B0604020202020204" pitchFamily="34" charset="0"/>
                          <a:cs typeface="Arial" panose="020B0604020202020204" pitchFamily="34" charset="0"/>
                        </a:defRPr>
                      </a:pPr>
                      <a:r>
                        <a:rPr lang="es-US" noProof="0"/>
                        <a:t>Es posible que </a:t>
                      </a:r>
                      <a:r>
                        <a:rPr lang="es-US" b="1" noProof="0"/>
                        <a:t>necesite obtener un referido </a:t>
                      </a:r>
                      <a:r>
                        <a:rPr lang="es-US" noProof="0"/>
                        <a:t>para usar a un especialista.</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bl>
          </a:graphicData>
        </a:graphic>
      </p:graphicFrame>
      <p:sp>
        <p:nvSpPr>
          <p:cNvPr id="5" name="Slide Number Placeholder 4">
            <a:extLst>
              <a:ext uri="{FF2B5EF4-FFF2-40B4-BE49-F238E27FC236}">
                <a16:creationId xmlns:a16="http://schemas.microsoft.com/office/drawing/2014/main" id="{6B0F3956-9C1B-4BD6-B297-09FE1CECABD7}"/>
              </a:ext>
            </a:extLst>
          </p:cNvPr>
          <p:cNvSpPr>
            <a:spLocks noGrp="1"/>
          </p:cNvSpPr>
          <p:nvPr>
            <p:ph type="sldNum" sz="quarter" idx="12"/>
          </p:nvPr>
        </p:nvSpPr>
        <p:spPr/>
        <p:txBody>
          <a:bodyPr/>
          <a:lstStyle/>
          <a:p>
            <a:fld id="{48F63A3B-78C7-47BE-AE5E-E10140E04643}" type="slidenum">
              <a:rPr lang="es-US" noProof="0" smtClean="0"/>
              <a:t>9</a:t>
            </a:fld>
            <a:endParaRPr lang="es-US" noProof="0"/>
          </a:p>
        </p:txBody>
      </p:sp>
    </p:spTree>
    <p:custDataLst>
      <p:tags r:id="rId1"/>
    </p:custDataLst>
    <p:extLst>
      <p:ext uri="{BB962C8B-B14F-4D97-AF65-F5344CB8AC3E}">
        <p14:creationId xmlns:p14="http://schemas.microsoft.com/office/powerpoint/2010/main" val="4705709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1.0&quot;&gt;&lt;object type=&quot;1&quot; unique_id=&quot;10001&quot;&gt;&lt;object type=&quot;2&quot; unique_id=&quot;17349&quot;&gt;&lt;object type=&quot;3&quot; unique_id=&quot;17350&quot;&gt;&lt;property id=&quot;20148&quot; value=&quot;5&quot;/&gt;&lt;property id=&quot;20300&quot; value=&quot;Slide 1 - &amp;quot;Getting Started with Medicare&amp;quot;&quot;/&gt;&lt;property id=&quot;20307&quot; value=&quot;359&quot;/&gt;&lt;/object&gt;&lt;object type=&quot;3&quot; unique_id=&quot;17351&quot;&gt;&lt;property id=&quot;20148&quot; value=&quot;5&quot;/&gt;&lt;property id=&quot;20300&quot; value=&quot;Slide 2 - &amp;quot;Contents&amp;quot;&quot;/&gt;&lt;property id=&quot;20307&quot; value=&quot;360&quot;/&gt;&lt;/object&gt;&lt;object type=&quot;3&quot; unique_id=&quot;17352&quot;&gt;&lt;property id=&quot;20148&quot; value=&quot;5&quot;/&gt;&lt;property id=&quot;20300&quot; value=&quot;Slide 3 - &amp;quot;Session Objectives&amp;quot;&quot;/&gt;&lt;property id=&quot;20307&quot; value=&quot;378&quot;/&gt;&lt;/object&gt;&lt;object type=&quot;3&quot; unique_id=&quot;17353&quot;&gt;&lt;property id=&quot;20148&quot; value=&quot;5&quot;/&gt;&lt;property id=&quot;20300&quot; value=&quot;Slide 4 - &amp;quot;Lesson 1&amp;quot;&quot;/&gt;&lt;property id=&quot;20307&quot; value=&quot;363&quot;/&gt;&lt;/object&gt;&lt;object type=&quot;3&quot; unique_id=&quot;17355&quot;&gt;&lt;property id=&quot;20148&quot; value=&quot;5&quot;/&gt;&lt;property id=&quot;20300&quot; value=&quot;Slide 24 - &amp;quot;Check Your Knowledge—Question 1&amp;quot;&quot;/&gt;&lt;property id=&quot;20307&quot; value=&quot;371&quot;/&gt;&lt;/object&gt;&lt;object type=&quot;3&quot; unique_id=&quot;17356&quot;&gt;&lt;property id=&quot;20148&quot; value=&quot;5&quot;/&gt;&lt;property id=&quot;20300&quot; value=&quot;Slide 25 - &amp;quot;Lesson 2&amp;quot;&quot;/&gt;&lt;property id=&quot;20307&quot; value=&quot;365&quot;/&gt;&lt;/object&gt;&lt;object type=&quot;3&quot; unique_id=&quot;17358&quot;&gt;&lt;property id=&quot;20148&quot; value=&quot;5&quot;/&gt;&lt;property id=&quot;20300&quot; value=&quot;Slide 41 - &amp;quot;Check Your Knowledge—Question 2&amp;quot;&quot;/&gt;&lt;property id=&quot;20307&quot; value=&quot;372&quot;/&gt;&lt;/object&gt;&lt;object type=&quot;3&quot; unique_id=&quot;17359&quot;&gt;&lt;property id=&quot;20148&quot; value=&quot;5&quot;/&gt;&lt;property id=&quot;20300&quot; value=&quot;Slide 43 - &amp;quot;Lesson 3&amp;quot;&quot;/&gt;&lt;property id=&quot;20307&quot; value=&quot;367&quot;/&gt;&lt;/object&gt;&lt;object type=&quot;3&quot; unique_id=&quot;17361&quot;&gt;&lt;property id=&quot;20148&quot; value=&quot;5&quot;/&gt;&lt;property id=&quot;20300&quot; value=&quot;Slide 49 - &amp;quot;Check Your Knowledge—Question 4&amp;quot;&quot;/&gt;&lt;property id=&quot;20307&quot; value=&quot;373&quot;/&gt;&lt;/object&gt;&lt;object type=&quot;3&quot; unique_id=&quot;17362&quot;&gt;&lt;property id=&quot;20148&quot; value=&quot;5&quot;/&gt;&lt;property id=&quot;20300&quot; value=&quot;Slide 50 - &amp;quot;Lesson 4&amp;quot;&quot;/&gt;&lt;property id=&quot;20307&quot; value=&quot;369&quot;/&gt;&lt;/object&gt;&lt;object type=&quot;3&quot; unique_id=&quot;17364&quot;&gt;&lt;property id=&quot;20148&quot; value=&quot;5&quot;/&gt;&lt;property id=&quot;20300&quot; value=&quot;Slide 62 - &amp;quot;Check Your Knowledge—Question 5&amp;quot;&quot;/&gt;&lt;property id=&quot;20307&quot; value=&quot;374&quot;/&gt;&lt;/object&gt;&lt;object type=&quot;3&quot; unique_id=&quot;17365&quot;&gt;&lt;property id=&quot;20148&quot; value=&quot;5&quot;/&gt;&lt;property id=&quot;20300&quot; value=&quot;Slide 95 - &amp;quot;Acronyms (AB-IR)&amp;quot;&quot;/&gt;&lt;property id=&quot;20307&quot; value=&quot;375&quot;/&gt;&lt;/object&gt;&lt;object type=&quot;3&quot; unique_id=&quot;17366&quot;&gt;&lt;property id=&quot;20148&quot; value=&quot;5&quot;/&gt;&lt;property id=&quot;20300&quot; value=&quot;Slide 96 - &amp;quot;Acronyms (LI-RN)&amp;quot;&quot;/&gt;&lt;property id=&quot;20307&quot; value=&quot;377&quot;/&gt;&lt;/object&gt;&lt;object type=&quot;3&quot; unique_id=&quot;17367&quot;&gt;&lt;property id=&quot;20148&quot; value=&quot;5&quot;/&gt;&lt;property id=&quot;20300&quot; value=&quot;Slide 97 - &amp;quot;Acronyms (RR-VA)&amp;quot;&quot;/&gt;&lt;property id=&quot;20307&quot; value=&quot;376&quot;/&gt;&lt;/object&gt;&lt;object type=&quot;3&quot; unique_id=&quot;17434&quot;&gt;&lt;property id=&quot;20148&quot; value=&quot;5&quot;/&gt;&lt;property id=&quot;20300&quot; value=&quot;Slide 5 - &amp;quot;Medicare&amp;quot;&quot;/&gt;&lt;property id=&quot;20307&quot; value=&quot;391&quot;/&gt;&lt;/object&gt;&lt;object type=&quot;3&quot; unique_id=&quot;17435&quot;&gt;&lt;property id=&quot;20148&quot; value=&quot;5&quot;/&gt;&lt;property id=&quot;20300&quot; value=&quot;Slide 6 - &amp;quot;What Agencies are Responsible for Medicare?&amp;quot;&quot;/&gt;&lt;property id=&quot;20307&quot; value=&quot;392&quot;/&gt;&lt;/object&gt;&lt;object type=&quot;3&quot; unique_id=&quot;17436&quot;&gt;&lt;property id=&quot;20148&quot; value=&quot;5&quot;/&gt;&lt;property id=&quot;20300&quot; value=&quot;Slide 7 - &amp;quot;What are the Parts of Medicare?&amp;quot;&quot;/&gt;&lt;property id=&quot;20307&quot; value=&quot;393&quot;/&gt;&lt;/object&gt;&lt;object type=&quot;3&quot; unique_id=&quot;17437&quot;&gt;&lt;property id=&quot;20148&quot; value=&quot;5&quot;/&gt;&lt;property id=&quot;20300&quot; value=&quot;Slide 8 - &amp;quot;Your Medicare Options&amp;quot;&quot;/&gt;&lt;property id=&quot;20307&quot; value=&quot;394&quot;/&gt;&lt;/object&gt;&lt;object type=&quot;3&quot; unique_id=&quot;17438&quot;&gt;&lt;property id=&quot;20148&quot; value=&quot;5&quot;/&gt;&lt;property id=&quot;20300&quot; value=&quot;Slide 9 - &amp;quot;Original Medicare vs. Medicare Advantage— Doctor and Hospital Choice&amp;quot;&quot;/&gt;&lt;property id=&quot;20307&quot; value=&quot;395&quot;/&gt;&lt;/object&gt;&lt;object type=&quot;3&quot; unique_id=&quot;17439&quot;&gt;&lt;property id=&quot;20148&quot; value=&quot;5&quot;/&gt;&lt;property id=&quot;20300&quot; value=&quot;Slide 10 - &amp;quot;Original Medicare vs. Medicare Advantage—Cost &amp;quot;&quot;/&gt;&lt;property id=&quot;20307&quot; value=&quot;396&quot;/&gt;&lt;/object&gt;&lt;object type=&quot;3&quot; unique_id=&quot;17440&quot;&gt;&lt;property id=&quot;20148&quot; value=&quot;5&quot;/&gt;&lt;property id=&quot;20300&quot; value=&quot;Slide 11 - &amp;quot;Original Medicare vs. Medicare Advantage—Coverage &amp;quot;&quot;/&gt;&lt;property id=&quot;20307&quot; value=&quot;397&quot;/&gt;&lt;/object&gt;&lt;object type=&quot;3&quot; unique_id=&quot;17441&quot;&gt;&lt;property id=&quot;20148&quot; value=&quot;5&quot;/&gt;&lt;property id=&quot;20300&quot; value=&quot;Slide 12 - &amp;quot;Original Medicare vs.  Medicare Advantage—Foreign Travel &amp;quot;&quot;/&gt;&lt;property id=&quot;20307&quot; value=&quot;398&quot;/&gt;&lt;/object&gt;&lt;object type=&quot;3&quot; unique_id=&quot;17442&quot;&gt;&lt;property id=&quot;20148&quot; value=&quot;5&quot;/&gt;&lt;property id=&quot;20300&quot; value=&quot;Slide 13 - &amp;quot;Automatic Enrollment—Part A &amp;amp; Part B&amp;quot;&quot;/&gt;&lt;property id=&quot;20307&quot; value=&quot;399&quot;/&gt;&lt;/object&gt;&lt;object type=&quot;3&quot; unique_id=&quot;17443&quot;&gt;&lt;property id=&quot;20148&quot; value=&quot;5&quot;/&gt;&lt;property id=&quot;20300&quot; value=&quot;Slide 14 - &amp;quot;Your Medicare Card&amp;quot;&quot;/&gt;&lt;property id=&quot;20307&quot; value=&quot;400&quot;/&gt;&lt;/object&gt;&lt;object type=&quot;3&quot; unique_id=&quot;17444&quot;&gt;&lt;property id=&quot;20148&quot; value=&quot;5&quot;/&gt;&lt;property id=&quot;20300&quot; value=&quot;Slide 15 - &amp;quot;Some People Must Take Action to Enroll in Medicare&amp;quot;&quot;/&gt;&lt;property id=&quot;20307&quot; value=&quot;401&quot;/&gt;&lt;/object&gt;&lt;object type=&quot;3&quot; unique_id=&quot;17445&quot;&gt;&lt;property id=&quot;20148&quot; value=&quot;5&quot;/&gt;&lt;property id=&quot;20300&quot; value=&quot;Slide 16 - &amp;quot;When You Can Sign Up for Medicare&amp;quot;&quot;/&gt;&lt;property id=&quot;20307&quot; value=&quot;402&quot;/&gt;&lt;/object&gt;&lt;object type=&quot;3&quot; unique_id=&quot;17446&quot;&gt;&lt;property id=&quot;20148&quot; value=&quot;5&quot;/&gt;&lt;property id=&quot;20300&quot; value=&quot;Slide 17 - &amp;quot;Initial Enrollment Period (IEP)&amp;quot;&quot;/&gt;&lt;property id=&quot;20307&quot; value=&quot;403&quot;/&gt;&lt;/object&gt;&lt;object type=&quot;3&quot; unique_id=&quot;17447&quot;&gt;&lt;property id=&quot;20148&quot; value=&quot;5&quot;/&gt;&lt;property id=&quot;20300&quot; value=&quot;Slide 18 - &amp;quot;Special Enrollment Period (SEP)&amp;quot;&quot;/&gt;&lt;property id=&quot;20307&quot; value=&quot;404&quot;/&gt;&lt;/object&gt;&lt;object type=&quot;3&quot; unique_id=&quot;17448&quot;&gt;&lt;property id=&quot;20148&quot; value=&quot;5&quot;/&gt;&lt;property id=&quot;20300&quot; value=&quot;Slide 19 - &amp;quot;General Enrollment Period (GEP)&amp;quot;&quot;/&gt;&lt;property id=&quot;20307&quot; value=&quot;405&quot;/&gt;&lt;/object&gt;&lt;object type=&quot;3&quot; unique_id=&quot;17449&quot;&gt;&lt;property id=&quot;20148&quot; value=&quot;5&quot;/&gt;&lt;property id=&quot;20300&quot; value=&quot;Slide 20 - &amp;quot;Open Enrollment Period (OEP) for People with Medicare&amp;quot;&quot;/&gt;&lt;property id=&quot;20307&quot; value=&quot;406&quot;/&gt;&lt;/object&gt;&lt;object type=&quot;3&quot; unique_id=&quot;17450&quot;&gt;&lt;property id=&quot;20148&quot; value=&quot;5&quot;/&gt;&lt;property id=&quot;20300&quot; value=&quot;Slide 21 - &amp;quot;Medicare Advantage Open Enrollment Period (OEP)&amp;quot;&quot;/&gt;&lt;property id=&quot;20307&quot; value=&quot;407&quot;/&gt;&lt;/object&gt;&lt;object type=&quot;3&quot; unique_id=&quot;17451&quot;&gt;&lt;property id=&quot;20148&quot; value=&quot;5&quot;/&gt;&lt;property id=&quot;20300&quot; value=&quot;Slide 22 - &amp;quot;5-Star Special Enrollment Period (SEP)&amp;quot;&quot;/&gt;&lt;property id=&quot;20307&quot; value=&quot;408&quot;/&gt;&lt;/object&gt;&lt;object type=&quot;3&quot; unique_id=&quot;17452&quot;&gt;&lt;property id=&quot;20148&quot; value=&quot;5&quot;/&gt;&lt;property id=&quot;20300&quot; value=&quot;Slide 23 - &amp;quot;Other Medicare Special Enrollment Periods (SEPs)&amp;quot;&quot;/&gt;&lt;property id=&quot;20307&quot; value=&quot;409&quot;/&gt;&lt;/object&gt;&lt;object type=&quot;3&quot; unique_id=&quot;17453&quot;&gt;&lt;property id=&quot;20148&quot; value=&quot;5&quot;/&gt;&lt;property id=&quot;20300&quot; value=&quot;Slide 26 - &amp;quot;Part A (Hospital Insurance) Covers&amp;quot;&quot;/&gt;&lt;property id=&quot;20307&quot; value=&quot;387&quot;/&gt;&lt;/object&gt;&lt;object type=&quot;3&quot; unique_id=&quot;17454&quot;&gt;&lt;property id=&quot;20148&quot; value=&quot;5&quot;/&gt;&lt;property id=&quot;20300&quot; value=&quot;Slide 27 - &amp;quot;Part A (Hospital Insurance) Covers (continued)&amp;quot;&quot;/&gt;&lt;property id=&quot;20307&quot; value=&quot;410&quot;/&gt;&lt;/object&gt;&lt;object type=&quot;3&quot; unique_id=&quot;17455&quot;&gt;&lt;property id=&quot;20148&quot; value=&quot;5&quot;/&gt;&lt;property id=&quot;20300&quot; value=&quot;Slide 28 - &amp;quot;Paying for Part A&amp;quot;&quot;/&gt;&lt;property id=&quot;20307&quot; value=&quot;411&quot;/&gt;&lt;/object&gt;&lt;object type=&quot;3&quot; unique_id=&quot;17456&quot;&gt;&lt;property id=&quot;20148&quot; value=&quot;5&quot;/&gt;&lt;property id=&quot;20300&quot; value=&quot;Slide 29 - &amp;quot;2021 Part A—What You Pay in Original Medicare&amp;quot;&quot;/&gt;&lt;property id=&quot;20307&quot; value=&quot;412&quot;/&gt;&lt;/object&gt;&lt;object type=&quot;3&quot; unique_id=&quot;17457&quot;&gt;&lt;property id=&quot;20148&quot; value=&quot;5&quot;/&gt;&lt;property id=&quot;20300&quot; value=&quot;Slide 30 - &amp;quot;2021 Part A—What You Pay in Original Medicare (continued)&amp;quot;&quot;/&gt;&lt;property id=&quot;20307&quot; value=&quot;481&quot;/&gt;&lt;/object&gt;&lt;object type=&quot;3&quot; unique_id=&quot;17458&quot;&gt;&lt;property id=&quot;20148&quot; value=&quot;5&quot;/&gt;&lt;property id=&quot;20300&quot; value=&quot;Slide 31 - &amp;quot;Benefit Periods in Original Medicare&amp;quot;&quot;/&gt;&lt;property id=&quot;20307&quot; value=&quot;413&quot;/&gt;&lt;/object&gt;&lt;object type=&quot;3&quot; unique_id=&quot;17459&quot;&gt;&lt;property id=&quot;20148&quot; value=&quot;5&quot;/&gt;&lt;property id=&quot;20300&quot; value=&quot;Slide 32 - &amp;quot;Decision: Do I Need to Sign Up for Part A?&amp;quot;&quot;/&gt;&lt;property id=&quot;20307&quot; value=&quot;414&quot;/&gt;&lt;/object&gt;&lt;object type=&quot;3&quot; unique_id=&quot;17460&quot;&gt;&lt;property id=&quot;20148&quot; value=&quot;5&quot;/&gt;&lt;property id=&quot;20300&quot; value=&quot;Slide 33 - &amp;quot;Part B (Medical Insurance) Covers&amp;quot;&quot;/&gt;&lt;property id=&quot;20307&quot; value=&quot;415&quot;/&gt;&lt;/object&gt;&lt;object type=&quot;3&quot; unique_id=&quot;17461&quot;&gt;&lt;property id=&quot;20148&quot; value=&quot;5&quot;/&gt;&lt;property id=&quot;20300&quot; value=&quot;Slide 34 - &amp;quot;Part B—Preventive Services&amp;quot;&quot;/&gt;&lt;property id=&quot;20307&quot; value=&quot;416&quot;/&gt;&lt;/object&gt;&lt;object type=&quot;3&quot; unique_id=&quot;17462&quot;&gt;&lt;property id=&quot;20148&quot; value=&quot;5&quot;/&gt;&lt;property id=&quot;20300&quot; value=&quot;Slide 35 - &amp;quot;What’s Not Covered by Part A and Part B?&amp;quot;&quot;/&gt;&lt;property id=&quot;20307&quot; value=&quot;417&quot;/&gt;&lt;/object&gt;&lt;object type=&quot;3&quot; unique_id=&quot;17463&quot;&gt;&lt;property id=&quot;20148&quot; value=&quot;5&quot;/&gt;&lt;property id=&quot;20300&quot; value=&quot;Slide 36 - &amp;quot;What You Pay—2021 Part B Premiums&amp;quot;&quot;/&gt;&lt;property id=&quot;20307&quot; value=&quot;418&quot;/&gt;&lt;/object&gt;&lt;object type=&quot;3&quot; unique_id=&quot;17464&quot;&gt;&lt;property id=&quot;20148&quot; value=&quot;5&quot;/&gt;&lt;property id=&quot;20300&quot; value=&quot;Slide 37 - &amp;quot;Monthly Part B Standard Premium—Income-Related Monthly Adjustment Amount (IRMAA) for 2021&amp;quot;&quot;/&gt;&lt;property id=&quot;20307&quot; value=&quot;419&quot;/&gt;&lt;/object&gt;&lt;object type=&quot;3&quot; unique_id=&quot;17465&quot;&gt;&lt;property id=&quot;20148&quot; value=&quot;5&quot;/&gt;&lt;property id=&quot;20300&quot; value=&quot;Slide 38 - &amp;quot;Part B—What You Pay in Original Medicare in 2021&amp;quot;&quot;/&gt;&lt;property id=&quot;20307&quot; value=&quot;420&quot;/&gt;&lt;/object&gt;&lt;object type=&quot;3&quot; unique_id=&quot;17467&quot;&gt;&lt;property id=&quot;20148&quot; value=&quot;5&quot;/&gt;&lt;property id=&quot;20300&quot; value=&quot;Slide 39 - &amp;quot;Decision: Should I Keep/Sign Up for Part B?&amp;quot;&quot;/&gt;&lt;property id=&quot;20307&quot; value=&quot;422&quot;/&gt;&lt;/object&gt;&lt;object type=&quot;3&quot; unique_id=&quot;17468&quot;&gt;&lt;property id=&quot;20148&quot; value=&quot;5&quot;/&gt;&lt;property id=&quot;20300&quot; value=&quot;Slide 40 - &amp;quot;When You Must Have Part A and Part B&amp;quot;&quot;/&gt;&lt;property id=&quot;20307&quot; value=&quot;423&quot;/&gt;&lt;/object&gt;&lt;object type=&quot;3&quot; unique_id=&quot;17469&quot;&gt;&lt;property id=&quot;20148&quot; value=&quot;5&quot;/&gt;&lt;property id=&quot;20300&quot; value=&quot;Slide 42 - &amp;quot;Check Your Knowledge—Question 3&amp;quot;&quot;/&gt;&lt;property id=&quot;20307&quot; value=&quot;424&quot;/&gt;&lt;/object&gt;&lt;object type=&quot;3&quot; unique_id=&quot;17470&quot;&gt;&lt;property id=&quot;20148&quot; value=&quot;5&quot;/&gt;&lt;property id=&quot;20300&quot; value=&quot;Slide 44 - &amp;quot;Medigap Policies&amp;quot;&quot;/&gt;&lt;property id=&quot;20307&quot; value=&quot;388&quot;/&gt;&lt;/object&gt;&lt;object type=&quot;3&quot; unique_id=&quot;17471&quot;&gt;&lt;property id=&quot;20148&quot; value=&quot;5&quot;/&gt;&lt;property id=&quot;20300&quot; value=&quot;Slide 45 - &amp;quot;Medigap Plan Coverage&amp;quot;&quot;/&gt;&lt;property id=&quot;20307&quot; value=&quot;425&quot;/&gt;&lt;/object&gt;&lt;object type=&quot;3&quot; unique_id=&quot;17472&quot;&gt;&lt;property id=&quot;20148&quot; value=&quot;5&quot;/&gt;&lt;property id=&quot;20300&quot; value=&quot;Slide 46 - &amp;quot;Decision: Do I Need a Medigap Policy?&amp;quot;&quot;/&gt;&lt;property id=&quot;20307&quot; value=&quot;426&quot;/&gt;&lt;/object&gt;&lt;object type=&quot;3&quot; unique_id=&quot;17473&quot;&gt;&lt;property id=&quot;20148&quot; value=&quot;5&quot;/&gt;&lt;property id=&quot;20300&quot; value=&quot;Slide 47 - &amp;quot;When is the Best Time to Buy a Medigap Policy?&amp;quot;&quot;/&gt;&lt;property id=&quot;20307&quot; value=&quot;427&quot;/&gt;&lt;/object&gt;&lt;object type=&quot;3&quot; unique_id=&quot;17474&quot;&gt;&lt;property id=&quot;20148&quot; value=&quot;5&quot;/&gt;&lt;property id=&quot;20300&quot; value=&quot;Slide 48 - &amp;quot;How to Buy a Medigap Policy&amp;quot;&quot;/&gt;&lt;property id=&quot;20307&quot; value=&quot;428&quot;/&gt;&lt;/object&gt;&lt;object type=&quot;3&quot; unique_id=&quot;17475&quot;&gt;&lt;property id=&quot;20148&quot; value=&quot;5&quot;/&gt;&lt;property id=&quot;20300&quot; value=&quot;Slide 51 - &amp;quot;Medicare Drug Coverage (Part D)&amp;quot;&quot;/&gt;&lt;property id=&quot;20307&quot; value=&quot;389&quot;/&gt;&lt;/object&gt;&lt;object type=&quot;3&quot; unique_id=&quot;17476&quot;&gt;&lt;property id=&quot;20148&quot; value=&quot;5&quot;/&gt;&lt;property id=&quot;20300&quot; value=&quot;Slide 53 - &amp;quot;Medicare Drug Plan Costs—What You Pay in 2021&amp;quot;&quot;/&gt;&lt;property id=&quot;20307&quot; value=&quot;390&quot;/&gt;&lt;/object&gt;&lt;object type=&quot;3&quot; unique_id=&quot;17477&quot;&gt;&lt;property id=&quot;20148&quot; value=&quot;5&quot;/&gt;&lt;property id=&quot;20300&quot; value=&quot;Slide 54 - &amp;quot;Monthly Part D Standard Premium—Income-Related Monthly Adjustment Amount (IRMAA) for 2021&amp;quot;&quot;/&gt;&lt;property id=&quot;20307&quot; value=&quot;429&quot;/&gt;&lt;/object&gt;&lt;object type=&quot;3&quot; unique_id=&quot;17478&quot;&gt;&lt;property id=&quot;20148&quot; value=&quot;5&quot;/&gt;&lt;property id=&quot;20300&quot; value=&quot;Slide 52 - &amp;quot;How Part D Works&amp;quot;&quot;/&gt;&lt;property id=&quot;20307&quot; value=&quot;430&quot;/&gt;&lt;/object&gt;&lt;object type=&quot;3&quot; unique_id=&quot;17479&quot;&gt;&lt;property id=&quot;20148&quot; value=&quot;5&quot;/&gt;&lt;property id=&quot;20300&quot; value=&quot;Slide 58 - &amp;quot;Who Can Join Part D?&amp;quot;&quot;/&gt;&lt;property id=&quot;20307&quot; value=&quot;431&quot;/&gt;&lt;/object&gt;&lt;object type=&quot;3&quot; unique_id=&quot;17480&quot;&gt;&lt;property id=&quot;20148&quot; value=&quot;5&quot;/&gt;&lt;property id=&quot;20300&quot; value=&quot;Slide 55 - &amp;quot;Part D Late Enrollment Penalty&amp;quot;&quot;/&gt;&lt;property id=&quot;20307&quot; value=&quot;432&quot;/&gt;&lt;/object&gt;&lt;object type=&quot;3&quot; unique_id=&quot;17481&quot;&gt;&lt;property id=&quot;20148&quot; value=&quot;5&quot;/&gt;&lt;property id=&quot;20300&quot; value=&quot;Slide 56 - &amp;quot;Part D Cost Considerations&amp;quot;&quot;/&gt;&lt;property id=&quot;20307&quot; value=&quot;433&quot;/&gt;&lt;/object&gt;&lt;object type=&quot;3&quot; unique_id=&quot;17482&quot;&gt;&lt;property id=&quot;20148&quot; value=&quot;5&quot;/&gt;&lt;property id=&quot;20300&quot; value=&quot;Slide 59 - &amp;quot;When Can I Enroll in a Part D Plan?&amp;quot;&quot;/&gt;&lt;property id=&quot;20307&quot; value=&quot;434&quot;/&gt;&lt;/object&gt;&lt;object type=&quot;3&quot; unique_id=&quot;17483&quot;&gt;&lt;property id=&quot;20148&quot; value=&quot;5&quot;/&gt;&lt;property id=&quot;20300&quot; value=&quot;Slide 60 - &amp;quot;Choosing a Part D Plan&amp;quot;&quot;/&gt;&lt;property id=&quot;20307&quot; value=&quot;435&quot;/&gt;&lt;/object&gt;&lt;object type=&quot;3&quot; unique_id=&quot;17484&quot;&gt;&lt;property id=&quot;20148&quot; value=&quot;5&quot;/&gt;&lt;property id=&quot;20300&quot; value=&quot;Slide 61 - &amp;quot;Decision: Should I Enroll in a Part D Plan?&amp;quot;&quot;/&gt;&lt;property id=&quot;20307&quot; value=&quot;436&quot;/&gt;&lt;/object&gt;&lt;object type=&quot;3&quot; unique_id=&quot;17485&quot;&gt;&lt;property id=&quot;20148&quot; value=&quot;5&quot;/&gt;&lt;property id=&quot;20300&quot; value=&quot;Slide 63 - &amp;quot;Check Your Knowledge—Question 6&amp;quot;&quot;/&gt;&lt;property id=&quot;20307&quot; value=&quot;437&quot;/&gt;&lt;/object&gt;&lt;object type=&quot;3&quot; unique_id=&quot;17486&quot;&gt;&lt;property id=&quot;20148&quot; value=&quot;5&quot;/&gt;&lt;property id=&quot;20300&quot; value=&quot;Slide 64 - &amp;quot;Lesson 5&amp;quot;&quot;/&gt;&lt;property id=&quot;20307&quot; value=&quot;438&quot;/&gt;&lt;/object&gt;&lt;object type=&quot;3&quot; unique_id=&quot;17487&quot;&gt;&lt;property id=&quot;20148&quot; value=&quot;5&quot;/&gt;&lt;property id=&quot;20300&quot; value=&quot;Slide 65 - &amp;quot;Medicare Advantage Plans (Part C)&amp;quot;&quot;/&gt;&lt;property id=&quot;20307&quot; value=&quot;439&quot;/&gt;&lt;/object&gt;&lt;object type=&quot;3&quot; unique_id=&quot;17488&quot;&gt;&lt;property id=&quot;20148&quot; value=&quot;5&quot;/&gt;&lt;property id=&quot;20300&quot; value=&quot;Slide 66 - &amp;quot;How Medicare Advantage Plans Work&amp;quot;&quot;/&gt;&lt;property id=&quot;20307&quot; value=&quot;440&quot;/&gt;&lt;/object&gt;&lt;object type=&quot;3&quot; unique_id=&quot;17489&quot;&gt;&lt;property id=&quot;20148&quot; value=&quot;5&quot;/&gt;&lt;property id=&quot;20300&quot; value=&quot;Slide 67 - &amp;quot;How Medicare Advantage Plans Work (continued)&amp;quot;&quot;/&gt;&lt;property id=&quot;20307&quot; value=&quot;441&quot;/&gt;&lt;/object&gt;&lt;object type=&quot;3&quot; unique_id=&quot;17490&quot;&gt;&lt;property id=&quot;20148&quot; value=&quot;5&quot;/&gt;&lt;property id=&quot;20300&quot; value=&quot;Slide 68 - &amp;quot;When Can I Enroll in a Medicare Advantage Plan&amp;quot;&quot;/&gt;&lt;property id=&quot;20307&quot; value=&quot;442&quot;/&gt;&lt;/object&gt;&lt;object type=&quot;3&quot; unique_id=&quot;17491&quot;&gt;&lt;property id=&quot;20148&quot; value=&quot;5&quot;/&gt;&lt;property id=&quot;20300&quot; value=&quot;Slide 69 - &amp;quot;When Can I Enroll in a Medicare Advantage Plan (continued)&amp;quot;&quot;/&gt;&lt;property id=&quot;20307&quot; value=&quot;443&quot;/&gt;&lt;/object&gt;&lt;object type=&quot;3&quot; unique_id=&quot;17492&quot;&gt;&lt;property id=&quot;20148&quot; value=&quot;5&quot;/&gt;&lt;property id=&quot;20300&quot; value=&quot;Slide 70 - &amp;quot;How Do I Enroll in a Medicare Advantage Plan?&amp;quot;&quot;/&gt;&lt;property id=&quot;20307&quot; value=&quot;444&quot;/&gt;&lt;/object&gt;&lt;object type=&quot;3&quot; unique_id=&quot;17493&quot;&gt;&lt;property id=&quot;20148&quot; value=&quot;5&quot;/&gt;&lt;property id=&quot;20300&quot; value=&quot;Slide 71 - &amp;quot;Decision: Should I Join a Medicare Advantage Plan?&amp;quot;&quot;/&gt;&lt;property id=&quot;20307&quot; value=&quot;445&quot;/&gt;&lt;/object&gt;&lt;object type=&quot;3&quot; unique_id=&quot;17494&quot;&gt;&lt;property id=&quot;20148&quot; value=&quot;5&quot;/&gt;&lt;property id=&quot;20300&quot; value=&quot;Slide 72 - &amp;quot;Can I Join a Medicare Advantage Plan If I Have End-Stage Renal Disease (ESRD)?&amp;quot;&quot;/&gt;&lt;property id=&quot;20307&quot; value=&quot;446&quot;/&gt;&lt;/object&gt;&lt;object type=&quot;3&quot; unique_id=&quot;17495&quot;&gt;&lt;property id=&quot;20148&quot; value=&quot;5&quot;/&gt;&lt;property id=&quot;20300&quot; value=&quot;Slide 73 - &amp;quot;How are Medigap Policies and Medicare Advantage Plans Different?&amp;quot;&quot;/&gt;&lt;property id=&quot;20307&quot; value=&quot;447&quot;/&gt;&lt;/object&gt;&lt;object type=&quot;3&quot; unique_id=&quot;17496&quot;&gt;&lt;property id=&quot;20148&quot; value=&quot;5&quot;/&gt;&lt;property id=&quot;20300&quot; value=&quot;Slide 76 - &amp;quot;Check Your Knowledge—Question 7&amp;quot;&quot;/&gt;&lt;property id=&quot;20307&quot; value=&quot;448&quot;/&gt;&lt;/object&gt;&lt;object type=&quot;3&quot; unique_id=&quot;17497&quot;&gt;&lt;property id=&quot;20148&quot; value=&quot;5&quot;/&gt;&lt;property id=&quot;20300&quot; value=&quot;Slide 77 - &amp;quot;Lesson 6&amp;quot;&quot;/&gt;&lt;property id=&quot;20307&quot; value=&quot;449&quot;/&gt;&lt;/object&gt;&lt;object type=&quot;3&quot; unique_id=&quot;17498&quot;&gt;&lt;property id=&quot;20148&quot; value=&quot;5&quot;/&gt;&lt;property id=&quot;20300&quot; value=&quot;Slide 78 - &amp;quot;Medicare and the Marketplace&amp;quot;&quot;/&gt;&lt;property id=&quot;20307&quot; value=&quot;450&quot;/&gt;&lt;/object&gt;&lt;object type=&quot;3&quot; unique_id=&quot;17499&quot;&gt;&lt;property id=&quot;20148&quot; value=&quot;5&quot;/&gt;&lt;property id=&quot;20300&quot; value=&quot;Slide 79 - &amp;quot;Marketplace and Becoming Eligible for Medicare&amp;quot;&quot;/&gt;&lt;property id=&quot;20307&quot; value=&quot;451&quot;/&gt;&lt;/object&gt;&lt;object type=&quot;3&quot; unique_id=&quot;17500&quot;&gt;&lt;property id=&quot;20148&quot; value=&quot;5&quot;/&gt;&lt;property id=&quot;20300&quot; value=&quot;Slide 80 - &amp;quot;Medicare for People with Disabilities and the Marketplace&amp;quot;&quot;/&gt;&lt;property id=&quot;20307&quot; value=&quot;452&quot;/&gt;&lt;/object&gt;&lt;object type=&quot;3&quot; unique_id=&quot;17501&quot;&gt;&lt;property id=&quot;20148&quot; value=&quot;5&quot;/&gt;&lt;property id=&quot;20300&quot; value=&quot;Slide 81 - &amp;quot;Choosing Marketplace Coverage Instead of Medicare&amp;quot;&quot;/&gt;&lt;property id=&quot;20307&quot; value=&quot;453&quot;/&gt;&lt;/object&gt;&lt;object type=&quot;3&quot; unique_id=&quot;17502&quot;&gt;&lt;property id=&quot;20148&quot; value=&quot;5&quot;/&gt;&lt;property id=&quot;20300&quot; value=&quot;Slide 83 - &amp;quot;Check Your Knowledge—Question 8&amp;quot;&quot;/&gt;&lt;property id=&quot;20307&quot; value=&quot;454&quot;/&gt;&lt;/object&gt;&lt;object type=&quot;3&quot; unique_id=&quot;17503&quot;&gt;&lt;property id=&quot;20148&quot; value=&quot;5&quot;/&gt;&lt;property id=&quot;20300&quot; value=&quot;Slide 84 - &amp;quot;Lesson 7&amp;quot;&quot;/&gt;&lt;property id=&quot;20307&quot; value=&quot;455&quot;/&gt;&lt;/object&gt;&lt;object type=&quot;3&quot; unique_id=&quot;17504&quot;&gt;&lt;property id=&quot;20148&quot; value=&quot;5&quot;/&gt;&lt;property id=&quot;20300&quot; value=&quot;Slide 85 - &amp;quot;Help for People with Limited Income and Resources&amp;quot;&quot;/&gt;&lt;property id=&quot;20307&quot; value=&quot;456&quot;/&gt;&lt;/object&gt;&lt;object type=&quot;3&quot; unique_id=&quot;17505&quot;&gt;&lt;property id=&quot;20148&quot; value=&quot;5&quot;/&gt;&lt;property id=&quot;20300&quot; value=&quot;Slide 86 - &amp;quot;Minimum Federal Eligibility Requirements for the Medicare Savings Program&amp;quot;&quot;/&gt;&lt;property id=&quot;20307&quot; value=&quot;457&quot;/&gt;&lt;/object&gt;&lt;object type=&quot;3&quot; unique_id=&quot;17506&quot;&gt;&lt;property id=&quot;20148&quot; value=&quot;5&quot;/&gt;&lt;property id=&quot;20300&quot; value=&quot;Slide 87 - &amp;quot;What’s Extra Help?&amp;quot;&quot;/&gt;&lt;property id=&quot;20307&quot; value=&quot;458&quot;/&gt;&lt;/object&gt;&lt;object type=&quot;3&quot; unique_id=&quot;17507&quot;&gt;&lt;property id=&quot;20148&quot; value=&quot;5&quot;/&gt;&lt;property id=&quot;20300&quot; value=&quot;Slide 88 - &amp;quot;Qualifying for Extra Help&amp;quot;&quot;/&gt;&lt;property id=&quot;20307&quot; value=&quot;459&quot;/&gt;&lt;/object&gt;&lt;object type=&quot;3&quot; unique_id=&quot;17508&quot;&gt;&lt;property id=&quot;20148&quot; value=&quot;5&quot;/&gt;&lt;property id=&quot;20300&quot; value=&quot;Slide 89 - &amp;quot;What’s Medicaid?&amp;quot;&quot;/&gt;&lt;property id=&quot;20307&quot; value=&quot;460&quot;/&gt;&lt;/object&gt;&lt;object type=&quot;3&quot; unique_id=&quot;17509&quot;&gt;&lt;property id=&quot;20148&quot; value=&quot;5&quot;/&gt;&lt;property id=&quot;20300&quot; value=&quot;Slide 90 - &amp;quot;Qualifying for Medicaid&amp;quot;&quot;/&gt;&lt;property id=&quot;20307&quot; value=&quot;461&quot;/&gt;&lt;/object&gt;&lt;object type=&quot;3&quot; unique_id=&quot;17510&quot;&gt;&lt;property id=&quot;20148&quot; value=&quot;5&quot;/&gt;&lt;property id=&quot;20300&quot; value=&quot;Slide 91 - &amp;quot;How are Medicare and Medicaid Different?&amp;quot;&quot;/&gt;&lt;property id=&quot;20307&quot; value=&quot;462&quot;/&gt;&lt;/object&gt;&lt;object type=&quot;3&quot; unique_id=&quot;17511&quot;&gt;&lt;property id=&quot;20148&quot; value=&quot;5&quot;/&gt;&lt;property id=&quot;20300&quot; value=&quot;Slide 92 - &amp;quot;What is the Children’s Health Insurance Program (CHIP)?&amp;quot;&quot;/&gt;&lt;property id=&quot;20307&quot; value=&quot;464&quot;/&gt;&lt;/object&gt;&lt;object type=&quot;3&quot; unique_id=&quot;17512&quot;&gt;&lt;property id=&quot;20148&quot; value=&quot;5&quot;/&gt;&lt;property id=&quot;20300&quot; value=&quot;Slide 93 - &amp;quot;Helpful Websites&amp;quot;&quot;/&gt;&lt;property id=&quot;20307&quot; value=&quot;465&quot;/&gt;&lt;/object&gt;&lt;object type=&quot;3&quot; unique_id=&quot;17513&quot;&gt;&lt;property id=&quot;20148&quot; value=&quot;5&quot;/&gt;&lt;property id=&quot;20300&quot; value=&quot;Slide 94 - &amp;quot;Key Points to Remember&amp;quot;&quot;/&gt;&lt;property id=&quot;20307&quot; value=&quot;466&quot;/&gt;&lt;/object&gt;&lt;object type=&quot;3&quot; unique_id=&quot;17528&quot;&gt;&lt;property id=&quot;20148&quot; value=&quot;5&quot;/&gt;&lt;property id=&quot;20300&quot; value=&quot;Slide 98 - &amp;quot;CMS National Training Program (NTP)&amp;quot;&quot;/&gt;&lt;property id=&quot;20307&quot; value=&quot;482&quot;/&gt;&lt;/object&gt;&lt;object type=&quot;3&quot; unique_id=&quot;336775&quot;&gt;&lt;property id=&quot;20148&quot; value=&quot;5&quot;/&gt;&lt;property id=&quot;20300&quot; value=&quot;Slide 57 - &amp;quot;Part D Cost Considerations (continued)&amp;quot;&quot;/&gt;&lt;property id=&quot;20307&quot; value=&quot;486&quot;/&gt;&lt;/object&gt;&lt;object type=&quot;3&quot; unique_id=&quot;336776&quot;&gt;&lt;property id=&quot;20148&quot; value=&quot;5&quot;/&gt;&lt;property id=&quot;20300&quot; value=&quot;Slide 74 - &amp;quot;Other Health Plans—Medicare Cost Plans&amp;quot;&quot;/&gt;&lt;property id=&quot;20307&quot; value=&quot;483&quot;/&gt;&lt;/object&gt;&lt;object type=&quot;3&quot; unique_id=&quot;336777&quot;&gt;&lt;property id=&quot;20148&quot; value=&quot;5&quot;/&gt;&lt;property id=&quot;20300&quot; value=&quot;Slide 75 - &amp;quot;Other Health Plans—Programs of All-inclusive Care for the Elderly (PACE)&amp;quot;&quot;/&gt;&lt;property id=&quot;20307&quot; value=&quot;484&quot;/&gt;&lt;/object&gt;&lt;object type=&quot;3&quot; unique_id=&quot;336778&quot;&gt;&lt;property id=&quot;20148&quot; value=&quot;5&quot;/&gt;&lt;property id=&quot;20300&quot; value=&quot;Slide 82 - &amp;quot;Marketplace Special Enrollment Period—Overview and Background&amp;quot;&quot;/&gt;&lt;property id=&quot;20307&quot; value=&quot;485&quot;/&gt;&lt;/object&gt;&lt;/object&gt;&lt;object type=&quot;8&quot; unique_id=&quot;17389&quot;&gt;&lt;/object&gt;&lt;/object&gt;&lt;/database&gt;"/>
  <p:tag name="SECTOMILLISECCONVERTED" val="1"/>
  <p:tag name="ARTICULATE_DESIGN_ID_2_THEME1" val="z5EqcSXy"/>
  <p:tag name="ARTICULATE_DESIGN_ID_OFFICE THEME" val="6SVTvW2w"/>
  <p:tag name="ARTICULATE_SLIDE_THUMBNAIL_REFRESH" val="1"/>
  <p:tag name="ARTICULATE_SLIDE_COUNT" val="9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77254AEF-A684-4F02-B996-A0376BEE75CC}" vid="{54EDAF11-0903-443E-B1C4-CD357D6DF5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D9DC2E4582D5D4982FF35358BA9F759" ma:contentTypeVersion="10" ma:contentTypeDescription="Create a new document." ma:contentTypeScope="" ma:versionID="78dde404ef07e78e79e76422616c8a53">
  <xsd:schema xmlns:xsd="http://www.w3.org/2001/XMLSchema" xmlns:xs="http://www.w3.org/2001/XMLSchema" xmlns:p="http://schemas.microsoft.com/office/2006/metadata/properties" xmlns:ns2="2f988a62-6330-4bf6-856a-0a838bb88c35" xmlns:ns3="f10d27d4-cb4b-47d3-9f3b-886ddac8491f" targetNamespace="http://schemas.microsoft.com/office/2006/metadata/properties" ma:root="true" ma:fieldsID="94588a58cd5cf7816ce81727dd5b53c8" ns2:_="" ns3:_="">
    <xsd:import namespace="2f988a62-6330-4bf6-856a-0a838bb88c35"/>
    <xsd:import namespace="f10d27d4-cb4b-47d3-9f3b-886ddac8491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988a62-6330-4bf6-856a-0a838bb88c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10d27d4-cb4b-47d3-9f3b-886ddac8491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3F45F8-AE27-4641-B41C-ACC0EAD412F1}">
  <ds:schemaRefs>
    <ds:schemaRef ds:uri="http://purl.org/dc/terms/"/>
    <ds:schemaRef ds:uri="http://www.w3.org/XML/1998/namespace"/>
    <ds:schemaRef ds:uri="f10d27d4-cb4b-47d3-9f3b-886ddac8491f"/>
    <ds:schemaRef ds:uri="http://schemas.microsoft.com/office/2006/documentManagement/types"/>
    <ds:schemaRef ds:uri="http://schemas.microsoft.com/office/infopath/2007/PartnerControls"/>
    <ds:schemaRef ds:uri="http://schemas.openxmlformats.org/package/2006/metadata/core-properties"/>
    <ds:schemaRef ds:uri="2f988a62-6330-4bf6-856a-0a838bb88c35"/>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4E1DB2E2-7049-493F-80AE-249518FCA770}">
  <ds:schemaRefs>
    <ds:schemaRef ds:uri="2f988a62-6330-4bf6-856a-0a838bb88c35"/>
    <ds:schemaRef ds:uri="f10d27d4-cb4b-47d3-9f3b-886ddac8491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1EC4A5C-6DEA-4FC6-BB32-983FB50750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TotalTime>
  <Words>30145</Words>
  <Application>Microsoft Office PowerPoint</Application>
  <PresentationFormat>Widescreen</PresentationFormat>
  <Paragraphs>1576</Paragraphs>
  <Slides>84</Slides>
  <Notes>84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84</vt:i4>
      </vt:variant>
    </vt:vector>
  </HeadingPairs>
  <TitlesOfParts>
    <vt:vector size="94" baseType="lpstr">
      <vt:lpstr>Aptos</vt:lpstr>
      <vt:lpstr>Arial</vt:lpstr>
      <vt:lpstr>Arial Black</vt:lpstr>
      <vt:lpstr>Arial,Sans-Serif</vt:lpstr>
      <vt:lpstr>Calibri</vt:lpstr>
      <vt:lpstr>Courier New</vt:lpstr>
      <vt:lpstr>Wingdings</vt:lpstr>
      <vt:lpstr>Wingdings,Sans-Serif</vt:lpstr>
      <vt:lpstr>2_Theme1</vt:lpstr>
      <vt:lpstr>Office Theme</vt:lpstr>
      <vt:lpstr>Cómo empezar con Medicare</vt:lpstr>
      <vt:lpstr>Contenido</vt:lpstr>
      <vt:lpstr>Tema 1</vt:lpstr>
      <vt:lpstr>Objetivos del tema 1</vt:lpstr>
      <vt:lpstr>Medicare</vt:lpstr>
      <vt:lpstr>¿Qué agencias son responsables de Medicare?</vt:lpstr>
      <vt:lpstr>¿Cuáles son las partes de Medicare?</vt:lpstr>
      <vt:lpstr>Sus opciones de Medicare</vt:lpstr>
      <vt:lpstr>Medicare Original vs. Plan de Medicare Advantage : Elección de médico y hospital</vt:lpstr>
      <vt:lpstr>Medicare Original vs. Plan Medicare Advantage : Costo</vt:lpstr>
      <vt:lpstr>Medicare Original vs. Plan Medicare Advantage: Cobertura</vt:lpstr>
      <vt:lpstr>Medicare Original vs. Plan de Medicare Advantage : Viajes al extranjero </vt:lpstr>
      <vt:lpstr>Inscripción automática: Medicare Parte A y Parte B</vt:lpstr>
      <vt:lpstr>Algunas personas deben tomar medidas  para inscribirse en Medicare</vt:lpstr>
      <vt:lpstr>Su tarjeta de Medicare</vt:lpstr>
      <vt:lpstr>Cuándo inscribirse o hacer  cambios en su cobertura de Medicare</vt:lpstr>
      <vt:lpstr>Período Inicial de Inscripción (IEP) </vt:lpstr>
      <vt:lpstr>Período Especial de Inscripción (SEP)</vt:lpstr>
      <vt:lpstr>Período general de Inscripción (GEP)</vt:lpstr>
      <vt:lpstr>Período Anual de Inscripción Abierta (OEP)  para personas con Medicare</vt:lpstr>
      <vt:lpstr>Período de Inscripción Abierta de Medicare Advantage </vt:lpstr>
      <vt:lpstr>Períodos Especiales de Inscripción (SEP) de Medicare Advantage y Parte D</vt:lpstr>
      <vt:lpstr>Período de Inscripción Abierta para  personas institucionalizadas (OEPI)</vt:lpstr>
      <vt:lpstr>Tema 2</vt:lpstr>
      <vt:lpstr>Objetivos del tema 2</vt:lpstr>
      <vt:lpstr>La Parte A (seguro de hospital) cubre</vt:lpstr>
      <vt:lpstr>Parte A (seguro de hospital) cubre (continuación)</vt:lpstr>
      <vt:lpstr>Pagar la Parte A (seguro de hospital) en 2026</vt:lpstr>
      <vt:lpstr>Períodos de beneficios en Medicare Original</vt:lpstr>
      <vt:lpstr>Lo que paga en Medicare Original en 2026: Parte A</vt:lpstr>
      <vt:lpstr>Costos de la Parte A (seguro de hospital)  en 2026 (continuación)</vt:lpstr>
      <vt:lpstr>Decisión: ¿Necesito inscribirme en la Parte A?</vt:lpstr>
      <vt:lpstr>La Parte B de Medicare (seguro médico) cubre</vt:lpstr>
      <vt:lpstr>Parte B: Servicios preventivos</vt:lpstr>
      <vt:lpstr>¿Qué no está cubierto por la Parte A y la Parte B?</vt:lpstr>
      <vt:lpstr>Lo que paga en 2026: Primas mensuales de la Parte B</vt:lpstr>
      <vt:lpstr>Prima estándar mensual de la Parte B:  Importe de ajuste mensual relacionado con los ingresos  (IRMAA) para 2026</vt:lpstr>
      <vt:lpstr>Lo que paga en Medicare Original en 2026: Parte B</vt:lpstr>
      <vt:lpstr>Decisión: ¿Debería conservar/inscribirme en la Parte B?</vt:lpstr>
      <vt:lpstr>Cuándo debe tener la Parte A y la Parte B</vt:lpstr>
      <vt:lpstr>Tema 3</vt:lpstr>
      <vt:lpstr>Objetivos del tema 3</vt:lpstr>
      <vt:lpstr>Pólizas de seguro suplementario de Medicare (Medigap)</vt:lpstr>
      <vt:lpstr>Cobertura de los planes Medigap en 2026</vt:lpstr>
      <vt:lpstr>¿Cuándo es el mejor momento para  comprar una póliza de Medigap?</vt:lpstr>
      <vt:lpstr>Decisión: ¿Necesito una póliza de Medigap?</vt:lpstr>
      <vt:lpstr>Cómo comprar una póliza de Medigap</vt:lpstr>
      <vt:lpstr>Tema 4</vt:lpstr>
      <vt:lpstr>Objetivos del tema 4</vt:lpstr>
      <vt:lpstr>Cobertura de medicamentos de Medicare (Parte D)</vt:lpstr>
      <vt:lpstr>Cómo funciona la Parte D</vt:lpstr>
      <vt:lpstr>Costos del plan de medicamentos de Medicare:  Lo que paga en 2026</vt:lpstr>
      <vt:lpstr>Importe de ajuste mensual relacionado con los ingresos (IRMAA):  Prima de la Parte D para 2026</vt:lpstr>
      <vt:lpstr>Multa por inscripción tardía de la Parte D 2026</vt:lpstr>
      <vt:lpstr>¿Quién puede inscribirse en la Parte D?</vt:lpstr>
      <vt:lpstr>¿Cuándo puedo inscribirme en un plan de la Parte D?</vt:lpstr>
      <vt:lpstr>Decisión: ¿Debería unirme a un plan de la Parte D?</vt:lpstr>
      <vt:lpstr>Elegir un plan de la Parte D</vt:lpstr>
      <vt:lpstr>Tema 5</vt:lpstr>
      <vt:lpstr>Objetivos del tema 5</vt:lpstr>
      <vt:lpstr>Planes Medicare Advantage (Parte C)</vt:lpstr>
      <vt:lpstr>Cómo funcionan los planes Medicare Advantage</vt:lpstr>
      <vt:lpstr>Cómo funcionan los planes Medicare Advantage (continuación)</vt:lpstr>
      <vt:lpstr>Diferentes tipos de planes Medicare Advantage</vt:lpstr>
      <vt:lpstr>¿Cuándo puedo inscribirme en  un plan Medicare Advantage?</vt:lpstr>
      <vt:lpstr>¿Cómo me inscribo en un plan Medicare Advantage?</vt:lpstr>
      <vt:lpstr>Decisión: ¿Debería unirme a un  plan Medicare Advantage?</vt:lpstr>
      <vt:lpstr>¿En qué se diferencian las pólizas de Medigap y  los planes Medicare Advantage?</vt:lpstr>
      <vt:lpstr>Otros planes de salud: Planes de costos de Medicare</vt:lpstr>
      <vt:lpstr>Otros planes de salud: Planes del Programa de Cuidado Integral para Ancianos (PACE)</vt:lpstr>
      <vt:lpstr>Otros planes de salud: Programa de Cuidado Integral para Ancianos (PACE) (continuación)</vt:lpstr>
      <vt:lpstr>Tema 6</vt:lpstr>
      <vt:lpstr>Objetivos del tema 6</vt:lpstr>
      <vt:lpstr>Ayuda para personas con ingresos y recursos limitados</vt:lpstr>
      <vt:lpstr>Requisitos federales mínimos de elegibilidad  para los programas de ahorros de Medicare en 2026* </vt:lpstr>
      <vt:lpstr>¿Qué es la Ayuda Adicional?</vt:lpstr>
      <vt:lpstr>Calificar para la ayuda adicional</vt:lpstr>
      <vt:lpstr>¿Qué es Medicaid?</vt:lpstr>
      <vt:lpstr>¿En qué se diferencian Medicare y Medicaid?</vt:lpstr>
      <vt:lpstr>¿Qué es el Programa de Seguro Médico para Niños (CHIP)?</vt:lpstr>
      <vt:lpstr>Puntos clave para recordar</vt:lpstr>
      <vt:lpstr>Recursos de Medicare</vt:lpstr>
      <vt:lpstr>Productos de Medicare</vt:lpstr>
      <vt:lpstr>Productos de Medicare (continuación)</vt:lpstr>
    </vt:vector>
  </TitlesOfParts>
  <Manager/>
  <Company>Centers for Medicare &amp; Medicaid Services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with Medicare</dc:title>
  <dc:subject>Getting Started with Medicare</dc:subject>
  <dc:creator>Centers for Medicare &amp; Medicaid Services</dc:creator>
  <cp:keywords>Medicare, Part A, Part B, Part C, Part D</cp:keywords>
  <dc:description/>
  <cp:lastModifiedBy>Portalatin Rivera, Von (CMS/OC)</cp:lastModifiedBy>
  <cp:revision>2</cp:revision>
  <cp:lastPrinted>2024-11-12T15:09:13Z</cp:lastPrinted>
  <dcterms:created xsi:type="dcterms:W3CDTF">2019-11-14T20:32:59Z</dcterms:created>
  <dcterms:modified xsi:type="dcterms:W3CDTF">2026-06-01T16:19:27Z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0x0101007D9DC2E4582D5D4982FF35358BA9F759</vt:lpwstr>
  </property>
  <property fmtid="{D5CDD505-2E9C-101B-9397-08002B2CF9AE}" pid="4" name="ArticulateGUID">
    <vt:lpwstr>F607C671-5D09-4C5C-94ED-00CC51D9EC5E</vt:lpwstr>
  </property>
  <property fmtid="{D5CDD505-2E9C-101B-9397-08002B2CF9AE}" pid="5" name="ArticulatePath">
    <vt:lpwstr>https://synergye365.sharepoint.com/sites/CMS2018/Shared Documents/CMS PPT Redesign/PPT 6 - Getting Stared With Medicare/2021_Getting Started With Medicare_Original Graphics_DT Edits</vt:lpwstr>
  </property>
</Properties>
</file>