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2.xml" ContentType="application/vnd.openxmlformats-officedocument.them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ppt/tags/tag61.xml" ContentType="application/vnd.openxmlformats-officedocument.presentationml.tags+xml"/>
  <Override PartName="/ppt/notesSlides/notesSlide1.xml" ContentType="application/vnd.openxmlformats-officedocument.presentationml.notesSlide+xml"/>
  <Override PartName="/ppt/tags/tag62.xml" ContentType="application/vnd.openxmlformats-officedocument.presentationml.tags+xml"/>
  <Override PartName="/ppt/notesSlides/notesSlide2.xml" ContentType="application/vnd.openxmlformats-officedocument.presentationml.notesSlide+xml"/>
  <Override PartName="/ppt/tags/tag63.xml" ContentType="application/vnd.openxmlformats-officedocument.presentationml.tags+xml"/>
  <Override PartName="/ppt/notesSlides/notesSlide3.xml" ContentType="application/vnd.openxmlformats-officedocument.presentationml.notesSlide+xml"/>
  <Override PartName="/ppt/tags/tag64.xml" ContentType="application/vnd.openxmlformats-officedocument.presentationml.tags+xml"/>
  <Override PartName="/ppt/notesSlides/notesSlide4.xml" ContentType="application/vnd.openxmlformats-officedocument.presentationml.notesSlide+xml"/>
  <Override PartName="/ppt/tags/tag65.xml" ContentType="application/vnd.openxmlformats-officedocument.presentationml.tags+xml"/>
  <Override PartName="/ppt/notesSlides/notesSlide5.xml" ContentType="application/vnd.openxmlformats-officedocument.presentationml.notesSlide+xml"/>
  <Override PartName="/ppt/tags/tag66.xml" ContentType="application/vnd.openxmlformats-officedocument.presentationml.tags+xml"/>
  <Override PartName="/ppt/notesSlides/notesSlide6.xml" ContentType="application/vnd.openxmlformats-officedocument.presentationml.notesSlide+xml"/>
  <Override PartName="/ppt/tags/tag67.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68.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69.xml" ContentType="application/vnd.openxmlformats-officedocument.presentationml.tags+xml"/>
  <Override PartName="/ppt/notesSlides/notesSlide12.xml" ContentType="application/vnd.openxmlformats-officedocument.presentationml.notesSlide+xml"/>
  <Override PartName="/ppt/tags/tag70.xml" ContentType="application/vnd.openxmlformats-officedocument.presentationml.tags+xml"/>
  <Override PartName="/ppt/notesSlides/notesSlide13.xml" ContentType="application/vnd.openxmlformats-officedocument.presentationml.notesSlide+xml"/>
  <Override PartName="/ppt/tags/tag71.xml" ContentType="application/vnd.openxmlformats-officedocument.presentationml.tags+xml"/>
  <Override PartName="/ppt/notesSlides/notesSlide14.xml" ContentType="application/vnd.openxmlformats-officedocument.presentationml.notesSlide+xml"/>
  <Override PartName="/ppt/tags/tag72.xml" ContentType="application/vnd.openxmlformats-officedocument.presentationml.tags+xml"/>
  <Override PartName="/ppt/notesSlides/notesSlide15.xml" ContentType="application/vnd.openxmlformats-officedocument.presentationml.notesSlide+xml"/>
  <Override PartName="/ppt/tags/tag73.xml" ContentType="application/vnd.openxmlformats-officedocument.presentationml.tags+xml"/>
  <Override PartName="/ppt/notesSlides/notesSlide16.xml" ContentType="application/vnd.openxmlformats-officedocument.presentationml.notesSlide+xml"/>
  <Override PartName="/ppt/tags/tag74.xml" ContentType="application/vnd.openxmlformats-officedocument.presentationml.tags+xml"/>
  <Override PartName="/ppt/notesSlides/notesSlide17.xml" ContentType="application/vnd.openxmlformats-officedocument.presentationml.notesSlide+xml"/>
  <Override PartName="/ppt/tags/tag75.xml" ContentType="application/vnd.openxmlformats-officedocument.presentationml.tags+xml"/>
  <Override PartName="/ppt/notesSlides/notesSlide18.xml" ContentType="application/vnd.openxmlformats-officedocument.presentationml.notesSlide+xml"/>
  <Override PartName="/ppt/tags/tag76.xml" ContentType="application/vnd.openxmlformats-officedocument.presentationml.tags+xml"/>
  <Override PartName="/ppt/notesSlides/notesSlide19.xml" ContentType="application/vnd.openxmlformats-officedocument.presentationml.notesSlide+xml"/>
  <Override PartName="/ppt/tags/tag77.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78.xml" ContentType="application/vnd.openxmlformats-officedocument.presentationml.tags+xml"/>
  <Override PartName="/ppt/notesSlides/notesSlide23.xml" ContentType="application/vnd.openxmlformats-officedocument.presentationml.notesSlide+xml"/>
  <Override PartName="/ppt/tags/tag79.xml" ContentType="application/vnd.openxmlformats-officedocument.presentationml.tags+xml"/>
  <Override PartName="/ppt/notesSlides/notesSlide24.xml" ContentType="application/vnd.openxmlformats-officedocument.presentationml.notesSlide+xml"/>
  <Override PartName="/ppt/tags/tag80.xml" ContentType="application/vnd.openxmlformats-officedocument.presentationml.tags+xml"/>
  <Override PartName="/ppt/notesSlides/notesSlide25.xml" ContentType="application/vnd.openxmlformats-officedocument.presentationml.notesSlide+xml"/>
  <Override PartName="/ppt/tags/tag81.xml" ContentType="application/vnd.openxmlformats-officedocument.presentationml.tags+xml"/>
  <Override PartName="/ppt/notesSlides/notesSlide26.xml" ContentType="application/vnd.openxmlformats-officedocument.presentationml.notesSlide+xml"/>
  <Override PartName="/ppt/tags/tag82.xml" ContentType="application/vnd.openxmlformats-officedocument.presentationml.tags+xml"/>
  <Override PartName="/ppt/notesSlides/notesSlide27.xml" ContentType="application/vnd.openxmlformats-officedocument.presentationml.notesSlide+xml"/>
  <Override PartName="/ppt/tags/tag83.xml" ContentType="application/vnd.openxmlformats-officedocument.presentationml.tags+xml"/>
  <Override PartName="/ppt/notesSlides/notesSlide28.xml" ContentType="application/vnd.openxmlformats-officedocument.presentationml.notesSlide+xml"/>
  <Override PartName="/ppt/tags/tag84.xml" ContentType="application/vnd.openxmlformats-officedocument.presentationml.tag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tags/tag85.xml" ContentType="application/vnd.openxmlformats-officedocument.presentationml.tags+xml"/>
  <Override PartName="/ppt/notesSlides/notesSlide32.xml" ContentType="application/vnd.openxmlformats-officedocument.presentationml.notesSlide+xml"/>
  <Override PartName="/ppt/tags/tag86.xml" ContentType="application/vnd.openxmlformats-officedocument.presentationml.tags+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tags/tag87.xml" ContentType="application/vnd.openxmlformats-officedocument.presentationml.tags+xml"/>
  <Override PartName="/ppt/notesSlides/notesSlide35.xml" ContentType="application/vnd.openxmlformats-officedocument.presentationml.notesSlide+xml"/>
  <Override PartName="/ppt/tags/tag88.xml" ContentType="application/vnd.openxmlformats-officedocument.presentationml.tags+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tags/tag89.xml" ContentType="application/vnd.openxmlformats-officedocument.presentationml.tags+xml"/>
  <Override PartName="/ppt/notesSlides/notesSlide38.xml" ContentType="application/vnd.openxmlformats-officedocument.presentationml.notesSlide+xml"/>
  <Override PartName="/ppt/tags/tag90.xml" ContentType="application/vnd.openxmlformats-officedocument.presentationml.tags+xml"/>
  <Override PartName="/ppt/notesSlides/notesSlide39.xml" ContentType="application/vnd.openxmlformats-officedocument.presentationml.notesSlide+xml"/>
  <Override PartName="/ppt/tags/tag91.xml" ContentType="application/vnd.openxmlformats-officedocument.presentationml.tags+xml"/>
  <Override PartName="/ppt/notesSlides/notesSlide40.xml" ContentType="application/vnd.openxmlformats-officedocument.presentationml.notesSlide+xml"/>
  <Override PartName="/ppt/tags/tag92.xml" ContentType="application/vnd.openxmlformats-officedocument.presentationml.tags+xml"/>
  <Override PartName="/ppt/notesSlides/notesSlide41.xml" ContentType="application/vnd.openxmlformats-officedocument.presentationml.notesSlide+xml"/>
  <Override PartName="/ppt/tags/tag93.xml" ContentType="application/vnd.openxmlformats-officedocument.presentationml.tags+xml"/>
  <Override PartName="/ppt/notesSlides/notesSlide42.xml" ContentType="application/vnd.openxmlformats-officedocument.presentationml.notesSlide+xml"/>
  <Override PartName="/ppt/tags/tag94.xml" ContentType="application/vnd.openxmlformats-officedocument.presentationml.tags+xml"/>
  <Override PartName="/ppt/notesSlides/notesSlide43.xml" ContentType="application/vnd.openxmlformats-officedocument.presentationml.notesSlide+xml"/>
  <Override PartName="/ppt/tags/tag95.xml" ContentType="application/vnd.openxmlformats-officedocument.presentationml.tags+xml"/>
  <Override PartName="/ppt/notesSlides/notesSlide44.xml" ContentType="application/vnd.openxmlformats-officedocument.presentationml.notesSlide+xml"/>
  <Override PartName="/ppt/tags/tag96.xml" ContentType="application/vnd.openxmlformats-officedocument.presentationml.tags+xml"/>
  <Override PartName="/ppt/notesSlides/notesSlide45.xml" ContentType="application/vnd.openxmlformats-officedocument.presentationml.notesSlide+xml"/>
  <Override PartName="/ppt/tags/tag97.xml" ContentType="application/vnd.openxmlformats-officedocument.presentationml.tags+xml"/>
  <Override PartName="/ppt/notesSlides/notesSlide46.xml" ContentType="application/vnd.openxmlformats-officedocument.presentationml.notesSlide+xml"/>
  <Override PartName="/ppt/tags/tag98.xml" ContentType="application/vnd.openxmlformats-officedocument.presentationml.tags+xml"/>
  <Override PartName="/ppt/notesSlides/notesSlide47.xml" ContentType="application/vnd.openxmlformats-officedocument.presentationml.notesSlide+xml"/>
  <Override PartName="/ppt/tags/tag99.xml" ContentType="application/vnd.openxmlformats-officedocument.presentationml.tags+xml"/>
  <Override PartName="/ppt/notesSlides/notesSlide48.xml" ContentType="application/vnd.openxmlformats-officedocument.presentationml.notesSlide+xml"/>
  <Override PartName="/ppt/tags/tag100.xml" ContentType="application/vnd.openxmlformats-officedocument.presentationml.tags+xml"/>
  <Override PartName="/ppt/notesSlides/notesSlide49.xml" ContentType="application/vnd.openxmlformats-officedocument.presentationml.notesSlide+xml"/>
  <Override PartName="/ppt/tags/tag101.xml" ContentType="application/vnd.openxmlformats-officedocument.presentationml.tags+xml"/>
  <Override PartName="/ppt/notesSlides/notesSlide50.xml" ContentType="application/vnd.openxmlformats-officedocument.presentationml.notesSlide+xml"/>
  <Override PartName="/ppt/tags/tag102.xml" ContentType="application/vnd.openxmlformats-officedocument.presentationml.tags+xml"/>
  <Override PartName="/ppt/notesSlides/notesSlide51.xml" ContentType="application/vnd.openxmlformats-officedocument.presentationml.notesSlide+xml"/>
  <Override PartName="/ppt/tags/tag103.xml" ContentType="application/vnd.openxmlformats-officedocument.presentationml.tags+xml"/>
  <Override PartName="/ppt/notesSlides/notesSlide52.xml" ContentType="application/vnd.openxmlformats-officedocument.presentationml.notesSlide+xml"/>
  <Override PartName="/ppt/tags/tag104.xml" ContentType="application/vnd.openxmlformats-officedocument.presentationml.tags+xml"/>
  <Override PartName="/ppt/notesSlides/notesSlide53.xml" ContentType="application/vnd.openxmlformats-officedocument.presentationml.notesSlide+xml"/>
  <Override PartName="/ppt/tags/tag105.xml" ContentType="application/vnd.openxmlformats-officedocument.presentationml.tags+xml"/>
  <Override PartName="/ppt/notesSlides/notesSlide54.xml" ContentType="application/vnd.openxmlformats-officedocument.presentationml.notesSlide+xml"/>
  <Override PartName="/ppt/tags/tag106.xml" ContentType="application/vnd.openxmlformats-officedocument.presentationml.tags+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tags/tag107.xml" ContentType="application/vnd.openxmlformats-officedocument.presentationml.tags+xml"/>
  <Override PartName="/ppt/notesSlides/notesSlide57.xml" ContentType="application/vnd.openxmlformats-officedocument.presentationml.notesSlide+xml"/>
  <Override PartName="/ppt/tags/tag108.xml" ContentType="application/vnd.openxmlformats-officedocument.presentationml.tags+xml"/>
  <Override PartName="/ppt/notesSlides/notesSlide58.xml" ContentType="application/vnd.openxmlformats-officedocument.presentationml.notesSlide+xml"/>
  <Override PartName="/ppt/tags/tag109.xml" ContentType="application/vnd.openxmlformats-officedocument.presentationml.tags+xml"/>
  <Override PartName="/ppt/notesSlides/notesSlide59.xml" ContentType="application/vnd.openxmlformats-officedocument.presentationml.notesSlide+xml"/>
  <Override PartName="/ppt/tags/tag110.xml" ContentType="application/vnd.openxmlformats-officedocument.presentationml.tags+xml"/>
  <Override PartName="/ppt/notesSlides/notesSlide60.xml" ContentType="application/vnd.openxmlformats-officedocument.presentationml.notesSlide+xml"/>
  <Override PartName="/ppt/tags/tag111.xml" ContentType="application/vnd.openxmlformats-officedocument.presentationml.tags+xml"/>
  <Override PartName="/ppt/notesSlides/notesSlide61.xml" ContentType="application/vnd.openxmlformats-officedocument.presentationml.notesSlide+xml"/>
  <Override PartName="/ppt/tags/tag112.xml" ContentType="application/vnd.openxmlformats-officedocument.presentationml.tags+xml"/>
  <Override PartName="/ppt/notesSlides/notesSlide62.xml" ContentType="application/vnd.openxmlformats-officedocument.presentationml.notesSlide+xml"/>
  <Override PartName="/ppt/tags/tag113.xml" ContentType="application/vnd.openxmlformats-officedocument.presentationml.tags+xml"/>
  <Override PartName="/ppt/notesSlides/notesSlide63.xml" ContentType="application/vnd.openxmlformats-officedocument.presentationml.notesSlide+xml"/>
  <Override PartName="/ppt/tags/tag114.xml" ContentType="application/vnd.openxmlformats-officedocument.presentationml.tags+xml"/>
  <Override PartName="/ppt/notesSlides/notesSlide64.xml" ContentType="application/vnd.openxmlformats-officedocument.presentationml.notesSlide+xml"/>
  <Override PartName="/ppt/tags/tag115.xml" ContentType="application/vnd.openxmlformats-officedocument.presentationml.tags+xml"/>
  <Override PartName="/ppt/notesSlides/notesSlide65.xml" ContentType="application/vnd.openxmlformats-officedocument.presentationml.notesSlide+xml"/>
  <Override PartName="/ppt/tags/tag116.xml" ContentType="application/vnd.openxmlformats-officedocument.presentationml.tags+xml"/>
  <Override PartName="/ppt/notesSlides/notesSlide66.xml" ContentType="application/vnd.openxmlformats-officedocument.presentationml.notesSlide+xml"/>
  <Override PartName="/ppt/tags/tag117.xml" ContentType="application/vnd.openxmlformats-officedocument.presentationml.tags+xml"/>
  <Override PartName="/ppt/notesSlides/notesSlide67.xml" ContentType="application/vnd.openxmlformats-officedocument.presentationml.notesSlide+xml"/>
  <Override PartName="/ppt/tags/tag118.xml" ContentType="application/vnd.openxmlformats-officedocument.presentationml.tags+xml"/>
  <Override PartName="/ppt/notesSlides/notesSlide68.xml" ContentType="application/vnd.openxmlformats-officedocument.presentationml.notesSlide+xml"/>
  <Override PartName="/ppt/tags/tag119.xml" ContentType="application/vnd.openxmlformats-officedocument.presentationml.tags+xml"/>
  <Override PartName="/ppt/notesSlides/notesSlide69.xml" ContentType="application/vnd.openxmlformats-officedocument.presentationml.notesSlide+xml"/>
  <Override PartName="/ppt/tags/tag120.xml" ContentType="application/vnd.openxmlformats-officedocument.presentationml.tags+xml"/>
  <Override PartName="/ppt/notesSlides/notesSlide70.xml" ContentType="application/vnd.openxmlformats-officedocument.presentationml.notesSlide+xml"/>
  <Override PartName="/ppt/tags/tag121.xml" ContentType="application/vnd.openxmlformats-officedocument.presentationml.tags+xml"/>
  <Override PartName="/ppt/notesSlides/notesSlide71.xml" ContentType="application/vnd.openxmlformats-officedocument.presentationml.notesSlide+xml"/>
  <Override PartName="/ppt/tags/tag122.xml" ContentType="application/vnd.openxmlformats-officedocument.presentationml.tags+xml"/>
  <Override PartName="/ppt/notesSlides/notesSlide72.xml" ContentType="application/vnd.openxmlformats-officedocument.presentationml.notesSlide+xml"/>
  <Override PartName="/ppt/tags/tag123.xml" ContentType="application/vnd.openxmlformats-officedocument.presentationml.tags+xml"/>
  <Override PartName="/ppt/notesSlides/notesSlide73.xml" ContentType="application/vnd.openxmlformats-officedocument.presentationml.notesSlide+xml"/>
  <Override PartName="/ppt/tags/tag124.xml" ContentType="application/vnd.openxmlformats-officedocument.presentationml.tags+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tags/tag125.xml" ContentType="application/vnd.openxmlformats-officedocument.presentationml.tags+xml"/>
  <Override PartName="/ppt/notesSlides/notesSlide76.xml" ContentType="application/vnd.openxmlformats-officedocument.presentationml.notesSlide+xml"/>
  <Override PartName="/ppt/tags/tag126.xml" ContentType="application/vnd.openxmlformats-officedocument.presentationml.tags+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tags/tag127.xml" ContentType="application/vnd.openxmlformats-officedocument.presentationml.tags+xml"/>
  <Override PartName="/ppt/notesSlides/notesSlide79.xml" ContentType="application/vnd.openxmlformats-officedocument.presentationml.notesSlide+xml"/>
  <Override PartName="/ppt/tags/tag128.xml" ContentType="application/vnd.openxmlformats-officedocument.presentationml.tags+xml"/>
  <Override PartName="/ppt/notesSlides/notesSlide80.xml" ContentType="application/vnd.openxmlformats-officedocument.presentationml.notesSlide+xml"/>
  <Override PartName="/ppt/tags/tag129.xml" ContentType="application/vnd.openxmlformats-officedocument.presentationml.tags+xml"/>
  <Override PartName="/ppt/notesSlides/notesSlide81.xml" ContentType="application/vnd.openxmlformats-officedocument.presentationml.notesSlide+xml"/>
  <Override PartName="/ppt/tags/tag130.xml" ContentType="application/vnd.openxmlformats-officedocument.presentationml.tags+xml"/>
  <Override PartName="/ppt/notesSlides/notesSlide82.xml" ContentType="application/vnd.openxmlformats-officedocument.presentationml.notesSlide+xml"/>
  <Override PartName="/ppt/tags/tag131.xml" ContentType="application/vnd.openxmlformats-officedocument.presentationml.tags+xml"/>
  <Override PartName="/ppt/notesSlides/notesSlide83.xml" ContentType="application/vnd.openxmlformats-officedocument.presentationml.notesSlide+xml"/>
  <Override PartName="/ppt/tags/tag132.xml" ContentType="application/vnd.openxmlformats-officedocument.presentationml.tags+xml"/>
  <Override PartName="/ppt/notesSlides/notesSlide8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0" r:id="rId4"/>
    <p:sldMasterId id="2147483757" r:id="rId5"/>
  </p:sldMasterIdLst>
  <p:notesMasterIdLst>
    <p:notesMasterId r:id="rId90"/>
  </p:notesMasterIdLst>
  <p:handoutMasterIdLst>
    <p:handoutMasterId r:id="rId91"/>
  </p:handoutMasterIdLst>
  <p:sldIdLst>
    <p:sldId id="359" r:id="rId6"/>
    <p:sldId id="360" r:id="rId7"/>
    <p:sldId id="363" r:id="rId8"/>
    <p:sldId id="489" r:id="rId9"/>
    <p:sldId id="789" r:id="rId10"/>
    <p:sldId id="555" r:id="rId11"/>
    <p:sldId id="393" r:id="rId12"/>
    <p:sldId id="798" r:id="rId13"/>
    <p:sldId id="395" r:id="rId14"/>
    <p:sldId id="799" r:id="rId15"/>
    <p:sldId id="800" r:id="rId16"/>
    <p:sldId id="398" r:id="rId17"/>
    <p:sldId id="784" r:id="rId18"/>
    <p:sldId id="569" r:id="rId19"/>
    <p:sldId id="400" r:id="rId20"/>
    <p:sldId id="402" r:id="rId21"/>
    <p:sldId id="576" r:id="rId22"/>
    <p:sldId id="577" r:id="rId23"/>
    <p:sldId id="752" r:id="rId24"/>
    <p:sldId id="527" r:id="rId25"/>
    <p:sldId id="808" r:id="rId26"/>
    <p:sldId id="807" r:id="rId27"/>
    <p:sldId id="758" r:id="rId28"/>
    <p:sldId id="365" r:id="rId29"/>
    <p:sldId id="490" r:id="rId30"/>
    <p:sldId id="387" r:id="rId31"/>
    <p:sldId id="410" r:id="rId32"/>
    <p:sldId id="563" r:id="rId33"/>
    <p:sldId id="564" r:id="rId34"/>
    <p:sldId id="801" r:id="rId35"/>
    <p:sldId id="802" r:id="rId36"/>
    <p:sldId id="570" r:id="rId37"/>
    <p:sldId id="756" r:id="rId38"/>
    <p:sldId id="806" r:id="rId39"/>
    <p:sldId id="503" r:id="rId40"/>
    <p:sldId id="793" r:id="rId41"/>
    <p:sldId id="803" r:id="rId42"/>
    <p:sldId id="795" r:id="rId43"/>
    <p:sldId id="565" r:id="rId44"/>
    <p:sldId id="566" r:id="rId45"/>
    <p:sldId id="367" r:id="rId46"/>
    <p:sldId id="491" r:id="rId47"/>
    <p:sldId id="388" r:id="rId48"/>
    <p:sldId id="765" r:id="rId49"/>
    <p:sldId id="575" r:id="rId50"/>
    <p:sldId id="530" r:id="rId51"/>
    <p:sldId id="529" r:id="rId52"/>
    <p:sldId id="369" r:id="rId53"/>
    <p:sldId id="492" r:id="rId54"/>
    <p:sldId id="531" r:id="rId55"/>
    <p:sldId id="532" r:id="rId56"/>
    <p:sldId id="783" r:id="rId57"/>
    <p:sldId id="796" r:id="rId58"/>
    <p:sldId id="550" r:id="rId59"/>
    <p:sldId id="431" r:id="rId60"/>
    <p:sldId id="797" r:id="rId61"/>
    <p:sldId id="759" r:id="rId62"/>
    <p:sldId id="561" r:id="rId63"/>
    <p:sldId id="438" r:id="rId64"/>
    <p:sldId id="493" r:id="rId65"/>
    <p:sldId id="439" r:id="rId66"/>
    <p:sldId id="440" r:id="rId67"/>
    <p:sldId id="441" r:id="rId68"/>
    <p:sldId id="777" r:id="rId69"/>
    <p:sldId id="757" r:id="rId70"/>
    <p:sldId id="562" r:id="rId71"/>
    <p:sldId id="445" r:id="rId72"/>
    <p:sldId id="447" r:id="rId73"/>
    <p:sldId id="538" r:id="rId74"/>
    <p:sldId id="421" r:id="rId75"/>
    <p:sldId id="539" r:id="rId76"/>
    <p:sldId id="455" r:id="rId77"/>
    <p:sldId id="495" r:id="rId78"/>
    <p:sldId id="545" r:id="rId79"/>
    <p:sldId id="804" r:id="rId80"/>
    <p:sldId id="546" r:id="rId81"/>
    <p:sldId id="573" r:id="rId82"/>
    <p:sldId id="805" r:id="rId83"/>
    <p:sldId id="760" r:id="rId84"/>
    <p:sldId id="574" r:id="rId85"/>
    <p:sldId id="544" r:id="rId86"/>
    <p:sldId id="785" r:id="rId87"/>
    <p:sldId id="786" r:id="rId88"/>
    <p:sldId id="787" r:id="rId89"/>
  </p:sldIdLst>
  <p:sldSz cx="12192000" cy="6858000"/>
  <p:notesSz cx="7315200" cy="9601200"/>
  <p:custDataLst>
    <p:tags r:id="rId9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CCC8F19-39AD-B18B-9B58-995A2B5BC83A}" name="Diacogiannis, Doria (CMS/OC)" initials="DD" userId="S::doria.diacogiannis@cms.hhs.gov::c67081fa-44ef-4438-9bb7-e0e43eac079b" providerId="AD"/>
  <p188:author id="{D01D0931-9985-2DCA-F91A-177CF7DB84A1}" name="Renee Wegworth" initials="RW" userId="FeDDCDu2A03z1EK7ijsbISJo4bsNoq8heLXBeTGC8Hg=" providerId="None"/>
  <p188:author id="{DB2F7B3B-F56C-725E-D849-8A37479818E8}" name="Erin Gordon" initials="EG" userId="acKKNh9FXdJwacMGmBgqKOEsYzKaaAa59248F7tmCqs=" providerId="None"/>
  <p188:author id="{351A1443-A319-0366-487C-566987F60FBA}" name="Dennis DelPizzo" initials="DD" userId="6HX8PXqNIEuwMsndC8/v6Pt0ZqMnLNHR6PLG6WLyEZ0=" providerId="None"/>
  <p188:author id="{A818854E-2A1E-1360-844D-22141E431D41}" name="Syria, Jennifer (CMS/OPOLE)" initials="JS" userId="S::jennifer.syria1@cms.hhs.gov::f49e244a-9e28-4306-a1fb-033b851e81d3" providerId="AD"/>
  <p188:author id="{46C08A4E-D905-7B91-F118-DF1C781E3A56}" name="Annika Carlson" initials="AC" userId="2fZGFZsxOlcllyodNX7kjoe1gClthu8aIUIeAjTY1nE=" providerId="None"/>
  <p188:author id="{93410561-385E-9FAD-FEC8-8DE730787407}" name="Jienelle Herndon" initials="JH" userId="hxnzJVjX0Uoyz1YnbWoxAPmbUeQeeXwR5GMci5Fi83U=" providerId="None"/>
  <p188:author id="{AFFB1A61-B7E4-3E68-70EB-6A5E9E5B78DC}" name="Monica Ochoa" initials="MO" userId="BLfm1odCFhMAxyRIcGbOqRFwTIjRzPhKJz+12sgwtnI=" providerId="None"/>
  <p188:author id="{A7B8FF8C-52C6-05FF-4F4C-D556AF981C1C}" name="Long, Leslie (CMS/OC)" initials="LL(" userId="S::leslie.long@cms.hhs.gov::59e72955-8665-433f-9419-e19f3be41420" providerId="AD"/>
  <p188:author id="{BE752E8F-DA93-B474-0723-6635E4564AEC}" name="Shayla Reasonover-Burney" initials="SR" userId="b/vGap1jzlMLo8fZueml/UXDpx0WKDbLPLJHIsvx8Ao=" providerId="None"/>
  <p188:author id="{17AEA698-912A-9279-C488-A4073C1F9260}" name="Monica Ochoa" initials="MO" userId="Monica Ochoa" providerId="None"/>
  <p188:author id="{4F63F798-5372-0B9A-136B-0755BD6E18AC}" name="Doria Diacogiannis" initials="DD" userId="S-1-5-21-4095628063-3556742122-3606576086-197501" providerId="AD"/>
  <p188:author id="{0354479B-E71C-8909-98D3-16720BF08362}" name="DICKON CHAN" initials="DC" userId="omGPXljYXtUT346IajeFobIbSk7LmYNSFJT12mh+V7c=" providerId="None"/>
  <p188:author id="{C711BF9F-122E-5EB6-A11B-69FB61293849}" name="Miner, Amy (CMS/OC)" initials="AM" userId="S::amy.miner@cms.hhs.gov::33760fed-62ff-4c49-b742-c1a91e9591cc" providerId="AD"/>
  <p188:author id="{C08D68A2-1819-A8A9-B367-A4ED407207D3}" name="Ochoa, Monica (CMS/OPOLE)" initials="MO" userId="S::monica.ochoa@cms.hhs.gov::e4c670aa-9cc7-47f3-9797-425a2ba491d3" providerId="AD"/>
  <p188:author id="{F7FB03AC-89A1-6971-B7F0-A2448F632C07}" name="Amy Miner" initials="AM" userId="kR8YKXNL7w5d4CwNo2l6c4XXESMczl0Ndi9C1pFHWbU=" providerId="None"/>
  <p188:author id="{F711A5BF-B78A-7A33-6F6D-0843DA624828}" name="Leslie Long" initials="LL" userId="S-1-5-21-4095628063-3556742122-3606576086-120535" providerId="AD"/>
  <p188:author id="{1584A7D1-99C1-CD1A-C866-80B919245B6B}" name="Leonis, Catherine (CMS/OPOLE)" initials="CL" userId="S::catherine.leonis@cms.hhs.gov::29407e40-0e08-4dd4-b09a-9b7b1da0c156"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Leslie Long" initials="LL" lastIdx="430" clrIdx="0">
    <p:extLst>
      <p:ext uri="{19B8F6BF-5375-455C-9EA6-DF929625EA0E}">
        <p15:presenceInfo xmlns:p15="http://schemas.microsoft.com/office/powerpoint/2012/main" userId="S-1-5-21-4095628063-3556742122-3606576086-120535" providerId="AD"/>
      </p:ext>
    </p:extLst>
  </p:cmAuthor>
  <p:cmAuthor id="2" name="Doria Diacogiannis" initials="DD" lastIdx="312" clrIdx="1">
    <p:extLst>
      <p:ext uri="{19B8F6BF-5375-455C-9EA6-DF929625EA0E}">
        <p15:presenceInfo xmlns:p15="http://schemas.microsoft.com/office/powerpoint/2012/main" userId="S-1-5-21-4095628063-3556742122-3606576086-197501" providerId="AD"/>
      </p:ext>
    </p:extLst>
  </p:cmAuthor>
  <p:cmAuthor id="3" name="Amy Miner" initials="AM" lastIdx="45" clrIdx="2">
    <p:extLst>
      <p:ext uri="{19B8F6BF-5375-455C-9EA6-DF929625EA0E}">
        <p15:presenceInfo xmlns:p15="http://schemas.microsoft.com/office/powerpoint/2012/main" userId="S-1-5-21-4095628063-3556742122-3606576086-8437" providerId="AD"/>
      </p:ext>
    </p:extLst>
  </p:cmAuthor>
  <p:cmAuthor id="4" name="Erin Gordon" initials="EG" lastIdx="167" clrIdx="3">
    <p:extLst>
      <p:ext uri="{19B8F6BF-5375-455C-9EA6-DF929625EA0E}">
        <p15:presenceInfo xmlns:p15="http://schemas.microsoft.com/office/powerpoint/2012/main" userId="S-1-5-21-4095628063-3556742122-3606576086-10842" providerId="AD"/>
      </p:ext>
    </p:extLst>
  </p:cmAuthor>
  <p:cmAuthor id="5" name="Kim Lare" initials="KL" lastIdx="1" clrIdx="4">
    <p:extLst>
      <p:ext uri="{19B8F6BF-5375-455C-9EA6-DF929625EA0E}">
        <p15:presenceInfo xmlns:p15="http://schemas.microsoft.com/office/powerpoint/2012/main" userId="S-1-5-21-4095628063-3556742122-3606576086-10900" providerId="AD"/>
      </p:ext>
    </p:extLst>
  </p:cmAuthor>
  <p:cmAuthor id="6" name="Carla McClure" initials="CM" lastIdx="20" clrIdx="5">
    <p:extLst>
      <p:ext uri="{19B8F6BF-5375-455C-9EA6-DF929625EA0E}">
        <p15:presenceInfo xmlns:p15="http://schemas.microsoft.com/office/powerpoint/2012/main" userId="S::cmcclure@seiservices.com::fde6e194-4821-4e48-b273-ef3313c9dc98" providerId="AD"/>
      </p:ext>
    </p:extLst>
  </p:cmAuthor>
  <p:cmAuthor id="7" name="Carla McClure" initials="CM [2]" lastIdx="142" clrIdx="6">
    <p:extLst>
      <p:ext uri="{19B8F6BF-5375-455C-9EA6-DF929625EA0E}">
        <p15:presenceInfo xmlns:p15="http://schemas.microsoft.com/office/powerpoint/2012/main" userId="Carla McClure" providerId="None"/>
      </p:ext>
    </p:extLst>
  </p:cmAuthor>
  <p:cmAuthor id="8" name="Kathleen Bethke" initials="KB" lastIdx="3" clrIdx="7">
    <p:extLst>
      <p:ext uri="{19B8F6BF-5375-455C-9EA6-DF929625EA0E}">
        <p15:presenceInfo xmlns:p15="http://schemas.microsoft.com/office/powerpoint/2012/main" userId="Kathleen Bethke" providerId="None"/>
      </p:ext>
    </p:extLst>
  </p:cmAuthor>
  <p:cmAuthor id="9" name="Kathleen Bethke" initials="KB [2]" lastIdx="1" clrIdx="8">
    <p:extLst>
      <p:ext uri="{19B8F6BF-5375-455C-9EA6-DF929625EA0E}">
        <p15:presenceInfo xmlns:p15="http://schemas.microsoft.com/office/powerpoint/2012/main" userId="S::kbethke@seiservices.com::597e6176-bd2f-46eb-aaca-c344fe83e283" providerId="AD"/>
      </p:ext>
    </p:extLst>
  </p:cmAuthor>
  <p:cmAuthor id="10" name="Yliana Barrera" initials="YB" lastIdx="6" clrIdx="9">
    <p:extLst>
      <p:ext uri="{19B8F6BF-5375-455C-9EA6-DF929625EA0E}">
        <p15:presenceInfo xmlns:p15="http://schemas.microsoft.com/office/powerpoint/2012/main" userId="Yliana Barrera" providerId="None"/>
      </p:ext>
    </p:extLst>
  </p:cmAuthor>
  <p:cmAuthor id="11" name="Chelsea Heffernan" initials="CH" lastIdx="3" clrIdx="10">
    <p:extLst>
      <p:ext uri="{19B8F6BF-5375-455C-9EA6-DF929625EA0E}">
        <p15:presenceInfo xmlns:p15="http://schemas.microsoft.com/office/powerpoint/2012/main" userId="S::CHeffernan@seiservices.com::7050c5c2-1bd2-4717-9519-2d7b917433fa" providerId="AD"/>
      </p:ext>
    </p:extLst>
  </p:cmAuthor>
  <p:cmAuthor id="12" name="Mohamad Al-Issa" initials="MA" lastIdx="69" clrIdx="11">
    <p:extLst>
      <p:ext uri="{19B8F6BF-5375-455C-9EA6-DF929625EA0E}">
        <p15:presenceInfo xmlns:p15="http://schemas.microsoft.com/office/powerpoint/2012/main" userId="S-1-5-21-4095628063-3556742122-3606576086-234970" providerId="AD"/>
      </p:ext>
    </p:extLst>
  </p:cmAuthor>
  <p:cmAuthor id="13" name="Denise Denault" initials="DD" lastIdx="39" clrIdx="12">
    <p:extLst>
      <p:ext uri="{19B8F6BF-5375-455C-9EA6-DF929625EA0E}">
        <p15:presenceInfo xmlns:p15="http://schemas.microsoft.com/office/powerpoint/2012/main" userId="S-1-5-21-4095628063-3556742122-3606576086-266188" providerId="AD"/>
      </p:ext>
    </p:extLst>
  </p:cmAuthor>
  <p:cmAuthor id="14" name="Santana, David (CMS/OC)" initials="SD(" lastIdx="8" clrIdx="13">
    <p:extLst>
      <p:ext uri="{19B8F6BF-5375-455C-9EA6-DF929625EA0E}">
        <p15:presenceInfo xmlns:p15="http://schemas.microsoft.com/office/powerpoint/2012/main" userId="S-1-5-21-4095628063-3556742122-3606576086-675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29B"/>
    <a:srgbClr val="2F5597"/>
    <a:srgbClr val="FFC000"/>
    <a:srgbClr val="203864"/>
    <a:srgbClr val="678DCF"/>
    <a:srgbClr val="DEEBF7"/>
    <a:srgbClr val="507BC8"/>
    <a:srgbClr val="0A5EC6"/>
    <a:srgbClr val="4472C4"/>
    <a:srgbClr val="8FAAD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996" autoAdjust="0"/>
    <p:restoredTop sz="96327" autoAdjust="0"/>
  </p:normalViewPr>
  <p:slideViewPr>
    <p:cSldViewPr snapToGrid="0">
      <p:cViewPr varScale="1">
        <p:scale>
          <a:sx n="91" d="100"/>
          <a:sy n="91" d="100"/>
        </p:scale>
        <p:origin x="108" y="426"/>
      </p:cViewPr>
      <p:guideLst>
        <p:guide orient="horz" pos="2160"/>
        <p:guide pos="3840"/>
      </p:guideLst>
    </p:cSldViewPr>
  </p:slideViewPr>
  <p:outlineViewPr>
    <p:cViewPr>
      <p:scale>
        <a:sx n="33" d="100"/>
        <a:sy n="33" d="100"/>
      </p:scale>
      <p:origin x="0" y="-692"/>
    </p:cViewPr>
  </p:outlineViewPr>
  <p:notesTextViewPr>
    <p:cViewPr>
      <p:scale>
        <a:sx n="3" d="2"/>
        <a:sy n="3" d="2"/>
      </p:scale>
      <p:origin x="0" y="0"/>
    </p:cViewPr>
  </p:notesTextViewPr>
  <p:sorterViewPr>
    <p:cViewPr>
      <p:scale>
        <a:sx n="100" d="100"/>
        <a:sy n="100" d="100"/>
      </p:scale>
      <p:origin x="0" y="-12672"/>
    </p:cViewPr>
  </p:sorterViewPr>
  <p:notesViewPr>
    <p:cSldViewPr snapToGrid="0">
      <p:cViewPr varScale="1">
        <p:scale>
          <a:sx n="104" d="100"/>
          <a:sy n="104" d="100"/>
        </p:scale>
        <p:origin x="5016" y="20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5" Type="http://schemas.openxmlformats.org/officeDocument/2006/relationships/slideMaster" Target="slideMasters/slideMaster2.xml"/><Relationship Id="rId90" Type="http://schemas.openxmlformats.org/officeDocument/2006/relationships/notesMaster" Target="notesMasters/notesMaster1.xml"/><Relationship Id="rId95" Type="http://schemas.openxmlformats.org/officeDocument/2006/relationships/viewProps" Target="viewProps.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80" Type="http://schemas.openxmlformats.org/officeDocument/2006/relationships/slide" Target="slides/slide75.xml"/><Relationship Id="rId85" Type="http://schemas.openxmlformats.org/officeDocument/2006/relationships/slide" Target="slides/slide80.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handoutMaster" Target="handoutMasters/handoutMaster1.xml"/><Relationship Id="rId96"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tableStyles" Target="tableStyles.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tags" Target="tags/tag1.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commentAuthors" Target="commentAuthors.xml"/><Relationship Id="rId98" Type="http://schemas.microsoft.com/office/2018/10/relationships/authors" Targe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86A42CB-F667-704F-95F5-D94D13F7A508}"/>
              </a:ext>
            </a:extLst>
          </p:cNvPr>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a:extLst>
              <a:ext uri="{FF2B5EF4-FFF2-40B4-BE49-F238E27FC236}">
                <a16:creationId xmlns:a16="http://schemas.microsoft.com/office/drawing/2014/main" id="{45252E29-C32E-9C43-92D1-DD73DC848603}"/>
              </a:ext>
            </a:extLst>
          </p:cNvPr>
          <p:cNvSpPr>
            <a:spLocks noGrp="1"/>
          </p:cNvSpPr>
          <p:nvPr>
            <p:ph type="dt" sz="quarter" idx="1"/>
          </p:nvPr>
        </p:nvSpPr>
        <p:spPr>
          <a:xfrm>
            <a:off x="4143587" y="0"/>
            <a:ext cx="3169920" cy="481727"/>
          </a:xfrm>
          <a:prstGeom prst="rect">
            <a:avLst/>
          </a:prstGeom>
        </p:spPr>
        <p:txBody>
          <a:bodyPr vert="horz" lIns="96661" tIns="48331" rIns="96661" bIns="48331" rtlCol="0"/>
          <a:lstStyle>
            <a:lvl1pPr algn="r">
              <a:defRPr sz="1300"/>
            </a:lvl1pPr>
          </a:lstStyle>
          <a:p>
            <a:fld id="{CCB6EDC4-4B3F-6948-B71B-1CB10AB2DC17}" type="datetimeFigureOut">
              <a:rPr lang="en-US" smtClean="0"/>
              <a:t>02/12/2026</a:t>
            </a:fld>
            <a:endParaRPr lang="en-US"/>
          </a:p>
        </p:txBody>
      </p:sp>
      <p:sp>
        <p:nvSpPr>
          <p:cNvPr id="4" name="Footer Placeholder 3">
            <a:extLst>
              <a:ext uri="{FF2B5EF4-FFF2-40B4-BE49-F238E27FC236}">
                <a16:creationId xmlns:a16="http://schemas.microsoft.com/office/drawing/2014/main" id="{75663639-ABBE-3149-A268-3D3CAC63C612}"/>
              </a:ext>
            </a:extLst>
          </p:cNvPr>
          <p:cNvSpPr>
            <a:spLocks noGrp="1"/>
          </p:cNvSpPr>
          <p:nvPr>
            <p:ph type="ftr" sz="quarter" idx="2"/>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5" name="Slide Number Placeholder 4">
            <a:extLst>
              <a:ext uri="{FF2B5EF4-FFF2-40B4-BE49-F238E27FC236}">
                <a16:creationId xmlns:a16="http://schemas.microsoft.com/office/drawing/2014/main" id="{43402B22-5D33-004E-9260-F6388C9235AA}"/>
              </a:ext>
            </a:extLst>
          </p:cNvPr>
          <p:cNvSpPr>
            <a:spLocks noGrp="1"/>
          </p:cNvSpPr>
          <p:nvPr>
            <p:ph type="sldNum" sz="quarter" idx="3"/>
          </p:nvPr>
        </p:nvSpPr>
        <p:spPr>
          <a:xfrm>
            <a:off x="4143587" y="9119474"/>
            <a:ext cx="3169920" cy="481726"/>
          </a:xfrm>
          <a:prstGeom prst="rect">
            <a:avLst/>
          </a:prstGeom>
        </p:spPr>
        <p:txBody>
          <a:bodyPr vert="horz" lIns="96661" tIns="48331" rIns="96661" bIns="48331" rtlCol="0" anchor="b"/>
          <a:lstStyle>
            <a:lvl1pPr algn="r">
              <a:defRPr sz="1300"/>
            </a:lvl1pPr>
          </a:lstStyle>
          <a:p>
            <a:fld id="{3D4C2DC1-DD1A-9240-BD1F-C5F549950A18}" type="slidenum">
              <a:rPr lang="en-US" smtClean="0"/>
              <a:t>‹#›</a:t>
            </a:fld>
            <a:endParaRPr lang="en-US"/>
          </a:p>
        </p:txBody>
      </p:sp>
    </p:spTree>
    <p:extLst>
      <p:ext uri="{BB962C8B-B14F-4D97-AF65-F5344CB8AC3E}">
        <p14:creationId xmlns:p14="http://schemas.microsoft.com/office/powerpoint/2010/main" val="802444692"/>
      </p:ext>
    </p:extLst>
  </p:cSld>
  <p:clrMap bg1="lt1" tx1="dk1" bg2="lt2" tx2="dk2" accent1="accent1" accent2="accent2" accent3="accent3" accent4="accent4" accent5="accent5" accent6="accent6" hlink="hlink" folHlink="folHlink"/>
  <p:hf sldNum="0" hdr="0" ftr="0" dt="0"/>
  <p:extLst>
    <p:ext uri="{56416CCD-93CA-4268-BC5B-53C4BB910035}">
      <p15:sldGuideLst xmlns:p15="http://schemas.microsoft.com/office/powerpoint/2012/main">
        <p15:guide id="1" orient="horz" pos="3024" userDrawn="1">
          <p15:clr>
            <a:srgbClr val="F26B43"/>
          </p15:clr>
        </p15:guide>
        <p15:guide id="2" pos="2304"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777875" y="341313"/>
            <a:ext cx="5759450" cy="3240087"/>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3757507"/>
            <a:ext cx="5852160" cy="5144347"/>
          </a:xfrm>
          <a:prstGeom prst="rect">
            <a:avLst/>
          </a:prstGeom>
        </p:spPr>
        <p:txBody>
          <a:bodyPr vert="horz" lIns="96661" tIns="48331" rIns="96661" bIns="48331" rtlCol="0"/>
          <a:lstStyle/>
          <a:p>
            <a:pPr lvl="0"/>
            <a:r>
              <a:rPr lang="en-US"/>
              <a:t>Edit Master text styles</a:t>
            </a:r>
          </a:p>
        </p:txBody>
      </p:sp>
    </p:spTree>
    <p:extLst>
      <p:ext uri="{BB962C8B-B14F-4D97-AF65-F5344CB8AC3E}">
        <p14:creationId xmlns:p14="http://schemas.microsoft.com/office/powerpoint/2010/main" val="123249777"/>
      </p:ext>
    </p:extLst>
  </p:cSld>
  <p:clrMap bg1="lt1" tx1="dk1" bg2="lt2" tx2="dk2" accent1="accent1" accent2="accent2" accent3="accent3" accent4="accent4" accent5="accent5" accent6="accent6" hlink="hlink" folHlink="folHlink"/>
  <p:hf sldNum="0" hdr="0" ftr="0" dt="0"/>
  <p:notesStyle>
    <a:lvl1pPr marL="112713" indent="-112713" algn="l" defTabSz="914400" rtl="0" eaLnBrk="1" latinLnBrk="0" hangingPunct="1">
      <a:spcBef>
        <a:spcPts val="600"/>
      </a:spcBef>
      <a:buFont typeface="Wingdings" panose="05000000000000000000" pitchFamily="2" charset="2"/>
      <a:buChar char="§"/>
      <a:defRPr sz="1200" kern="1200">
        <a:solidFill>
          <a:schemeClr val="tx1"/>
        </a:solidFill>
        <a:latin typeface="+mn-lt"/>
        <a:ea typeface="+mn-ea"/>
        <a:cs typeface="+mn-cs"/>
      </a:defRPr>
    </a:lvl1pPr>
    <a:lvl2pPr marL="230188" marR="0" indent="0" algn="l" defTabSz="685800" rtl="0" eaLnBrk="1" fontAlgn="auto" latinLnBrk="0" hangingPunct="1">
      <a:lnSpc>
        <a:spcPct val="100000"/>
      </a:lnSpc>
      <a:spcBef>
        <a:spcPts val="600"/>
      </a:spcBef>
      <a:spcAft>
        <a:spcPts val="0"/>
      </a:spcAft>
      <a:buClrTx/>
      <a:buSzTx/>
      <a:buFont typeface="Arial" panose="020B0604020202020204" pitchFamily="34" charset="0"/>
      <a:buNone/>
      <a:tabLst/>
      <a:defRPr sz="1200" kern="1200">
        <a:solidFill>
          <a:schemeClr val="tx1"/>
        </a:solidFill>
        <a:latin typeface="+mn-lt"/>
        <a:ea typeface="+mn-ea"/>
        <a:cs typeface="+mn-cs"/>
      </a:defRPr>
    </a:lvl2pPr>
    <a:lvl3pPr marL="684213" marR="0" indent="-222250" algn="l" defTabSz="685800" rtl="0" eaLnBrk="1" fontAlgn="auto" latinLnBrk="0" hangingPunct="1">
      <a:lnSpc>
        <a:spcPct val="100000"/>
      </a:lnSpc>
      <a:spcBef>
        <a:spcPts val="600"/>
      </a:spcBef>
      <a:spcAft>
        <a:spcPts val="0"/>
      </a:spcAft>
      <a:buClrTx/>
      <a:buSzPct val="50000"/>
      <a:buFont typeface="Wingdings" panose="05000000000000000000" pitchFamily="2" charset="2"/>
      <a:buChar char="q"/>
      <a:tabLst/>
      <a:defRPr sz="1200" kern="1200">
        <a:solidFill>
          <a:schemeClr val="tx1"/>
        </a:solidFill>
        <a:latin typeface="+mn-lt"/>
        <a:ea typeface="+mn-ea"/>
        <a:cs typeface="+mn-cs"/>
      </a:defRPr>
    </a:lvl3pPr>
    <a:lvl4pPr marL="914400" marR="0" indent="-230188" algn="l" defTabSz="685800" rtl="0" eaLnBrk="1" fontAlgn="auto" latinLnBrk="0" hangingPunct="1">
      <a:lnSpc>
        <a:spcPct val="100000"/>
      </a:lnSpc>
      <a:spcBef>
        <a:spcPts val="600"/>
      </a:spcBef>
      <a:spcAft>
        <a:spcPts val="0"/>
      </a:spcAft>
      <a:buClrTx/>
      <a:buSzTx/>
      <a:buFont typeface="Calibri" panose="020F0502020204030204" pitchFamily="34" charset="0"/>
      <a:buChar char="–"/>
      <a:tabLst/>
      <a:defRPr sz="1200" kern="1200">
        <a:solidFill>
          <a:schemeClr val="tx1"/>
        </a:solidFill>
        <a:latin typeface="+mn-lt"/>
        <a:ea typeface="+mn-ea"/>
        <a:cs typeface="+mn-cs"/>
      </a:defRPr>
    </a:lvl4pPr>
    <a:lvl5pPr marL="1144588" marR="0" indent="-230188" algn="l" defTabSz="685800" rtl="0" eaLnBrk="1" fontAlgn="auto" latinLnBrk="0" hangingPunct="1">
      <a:lnSpc>
        <a:spcPct val="100000"/>
      </a:lnSpc>
      <a:spcBef>
        <a:spcPts val="600"/>
      </a:spcBef>
      <a:spcAft>
        <a:spcPts val="0"/>
      </a:spcAft>
      <a:buClrTx/>
      <a:buSzTx/>
      <a:buFont typeface="Arial" panose="020B0604020202020204" pitchFamily="34" charset="0"/>
      <a:buChar char="•"/>
      <a:tabLs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3024" userDrawn="1">
          <p15:clr>
            <a:srgbClr val="F26B43"/>
          </p15:clr>
        </p15:guide>
        <p15:guide id="2" pos="2304"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medicare.gov/coverage/travel-outside-the-u.s."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ssa.gov/" TargetMode="External"/><Relationship Id="rId2" Type="http://schemas.openxmlformats.org/officeDocument/2006/relationships/slide" Target="../slides/slide13.xml"/><Relationship Id="rId1" Type="http://schemas.openxmlformats.org/officeDocument/2006/relationships/notesMaster" Target="../notesMasters/notesMaster1.xml"/><Relationship Id="rId5" Type="http://schemas.openxmlformats.org/officeDocument/2006/relationships/hyperlink" Target="https://www.medicare.gov/basics/forms-publications-mailings/mailings/signing-up/get-ready-for-medicare-package" TargetMode="External"/><Relationship Id="rId4" Type="http://schemas.openxmlformats.org/officeDocument/2006/relationships/hyperlink" Target="https://www.rrb.gov/" TargetMode="External"/></Relationships>
</file>

<file path=ppt/notesSlides/_rels/notesSlide14.xml.rels><?xml version="1.0" encoding="UTF-8" standalone="yes"?>
<Relationships xmlns="http://schemas.openxmlformats.org/package/2006/relationships"><Relationship Id="rId8" Type="http://schemas.openxmlformats.org/officeDocument/2006/relationships/hyperlink" Target="https://www.ssa.gov/retirement/plan-for-retirement" TargetMode="External"/><Relationship Id="rId3" Type="http://schemas.openxmlformats.org/officeDocument/2006/relationships/hyperlink" Target="https://www.ssa.gov/" TargetMode="External"/><Relationship Id="rId7" Type="http://schemas.openxmlformats.org/officeDocument/2006/relationships/hyperlink" Target="https://www.medicare.gov/basics/forms-publications-mailings/mailings/signing-up/welcome-to-medicare-package" TargetMode="External"/><Relationship Id="rId2" Type="http://schemas.openxmlformats.org/officeDocument/2006/relationships/slide" Target="../slides/slide14.xml"/><Relationship Id="rId1" Type="http://schemas.openxmlformats.org/officeDocument/2006/relationships/notesMaster" Target="../notesMasters/notesMaster1.xml"/><Relationship Id="rId6" Type="http://schemas.openxmlformats.org/officeDocument/2006/relationships/hyperlink" Target="https://www.ssa.gov/pubs/EN-05-10035.pdf" TargetMode="External"/><Relationship Id="rId5" Type="http://schemas.openxmlformats.org/officeDocument/2006/relationships/hyperlink" Target="http://www.ssa.gov/retirement/ageincrease.htm" TargetMode="External"/><Relationship Id="rId4" Type="http://schemas.openxmlformats.org/officeDocument/2006/relationships/hyperlink" Target="https://www.ssa.gov/locator/"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secure.ssa.gov/poms.nsf/lnx/0200210700"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medicare.gov/basics/get-started-with-medicare/sign-up/when-does-medicare-coverage-start" TargetMode="External"/><Relationship Id="rId2" Type="http://schemas.openxmlformats.org/officeDocument/2006/relationships/slide" Target="../slides/slide17.xml"/><Relationship Id="rId1" Type="http://schemas.openxmlformats.org/officeDocument/2006/relationships/notesMaster" Target="../notesMasters/notesMaster1.xml"/><Relationship Id="rId4" Type="http://schemas.openxmlformats.org/officeDocument/2006/relationships/hyperlink" Target="https://www.medicare.gov/basics/costs/medicare-costs/avoid-penalties" TargetMode="Externa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medicare.gov/basics/get-started-with-medicare/sign-up/when-does-medicare-coverage-start"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cms.gov/Medicare/CMS-Forms/CMS-Forms/Downloads/CMS40B-E.pdf" TargetMode="External"/><Relationship Id="rId2" Type="http://schemas.openxmlformats.org/officeDocument/2006/relationships/slide" Target="../slides/slide19.xml"/><Relationship Id="rId1" Type="http://schemas.openxmlformats.org/officeDocument/2006/relationships/notesMaster" Target="../notesMasters/notesMaster1.xml"/><Relationship Id="rId5" Type="http://schemas.openxmlformats.org/officeDocument/2006/relationships/hyperlink" Target="https://www.medicare.gov/basics/forms-publications-mailings/mailings/signing-up/sign-up-for-part-b-package" TargetMode="External"/><Relationship Id="rId4" Type="http://schemas.openxmlformats.org/officeDocument/2006/relationships/hyperlink" Target="https://www.cms.gov/Medicare/CMS-Forms/CMS-Forms/Downloads/CMS-L564E.pdf"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ecfr.gov/current/title-42/chapter-IV/subchapter-B/part-422/subpart-B#p-422.62(a)(4)" TargetMode="External"/><Relationship Id="rId2" Type="http://schemas.openxmlformats.org/officeDocument/2006/relationships/slide" Target="../slides/slide23.xml"/><Relationship Id="rId1" Type="http://schemas.openxmlformats.org/officeDocument/2006/relationships/notesMaster" Target="../notesMasters/notesMaster1.xml"/><Relationship Id="rId5" Type="http://schemas.openxmlformats.org/officeDocument/2006/relationships/hyperlink" Target="https://www.ecfr.gov/current/title-42/chapter-IV/subchapter-B/part-423/subpart-B#p-423.38(c)(25)" TargetMode="External"/><Relationship Id="rId4" Type="http://schemas.openxmlformats.org/officeDocument/2006/relationships/hyperlink" Target="https://www.ecfr.gov/current/title-42/chapter-IV/subchapter-B/part-423/subpart-B#p-423.38(c)(15)" TargetMode="Externa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medicare.gov/publications/10116-your-medicare-benefits.pdf"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secure.ssa.gov/poms.nsf/lnx/0600815001#:~:text=Part%20A%20Buy%2Din%20States,-Part%20A%20Buy&amp;text=States%20can%20enroll%20eligible%20individuals,enrollment%20penalties%20do%20not%20apply" TargetMode="External"/><Relationship Id="rId2" Type="http://schemas.openxmlformats.org/officeDocument/2006/relationships/slide" Target="../slides/slide28.xml"/><Relationship Id="rId1" Type="http://schemas.openxmlformats.org/officeDocument/2006/relationships/notesMaster" Target="../notesMasters/notesMaster1.xml"/><Relationship Id="rId4" Type="http://schemas.openxmlformats.org/officeDocument/2006/relationships/hyperlink" Target="https://www.ssa.gov/medicare/sign-up" TargetMode="Externa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www.irs.gov/pub/irs-pdf/p969.pdf" TargetMode="External"/><Relationship Id="rId2" Type="http://schemas.openxmlformats.org/officeDocument/2006/relationships/slide" Target="../slides/slide32.xml"/><Relationship Id="rId1" Type="http://schemas.openxmlformats.org/officeDocument/2006/relationships/notesMaster" Target="../notesMasters/notesMaster1.xml"/><Relationship Id="rId5" Type="http://schemas.openxmlformats.org/officeDocument/2006/relationships/hyperlink" Target="https://www.federalregister.gov/documents/2022/11/03/2022-23407/medicare-program-implementing-certain-provisions-of-the-consolidated-appropriations-act-2021-and" TargetMode="External"/><Relationship Id="rId4" Type="http://schemas.openxmlformats.org/officeDocument/2006/relationships/hyperlink" Target="https://www.healthcare.gov/glossary/health-savings-account-hsa/" TargetMode="Externa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gcc02.safelinks.protection.outlook.com/?url=https%3A%2F%2Fwww.medicare.gov%2Fpublications&amp;data=04%7C01%7CLeslie.Long%40cms.hhs.gov%7C64ae560a40c84bb76ebc08da0c026d1b%7Cd58addea50534a808499ba4d944910df%7C0%7C0%7C637835501802174918%7CUnknown%7CTWFpbGZsb3d8eyJWIjoiMC4wLjAwMDAiLCJQIjoiV2luMzIiLCJBTiI6Ik1haWwiLCJXVCI6Mn0%3D%7C3000&amp;sdata=bHBpufzWj3aKDk4VYSkSJ9W9K2GTydvTaciVXHtJv1I%3D&amp;reserved=0" TargetMode="External"/><Relationship Id="rId2" Type="http://schemas.openxmlformats.org/officeDocument/2006/relationships/slide" Target="../slides/slide33.xml"/><Relationship Id="rId1" Type="http://schemas.openxmlformats.org/officeDocument/2006/relationships/notesMaster" Target="../notesMasters/notesMaster1.xml"/><Relationship Id="rId6" Type="http://schemas.openxmlformats.org/officeDocument/2006/relationships/hyperlink" Target="http://www.medicare.gov/coverage" TargetMode="External"/><Relationship Id="rId5" Type="http://schemas.openxmlformats.org/officeDocument/2006/relationships/hyperlink" Target="https://www.medicare.gov/coverage/prescription-drugs-outpatient" TargetMode="External"/><Relationship Id="rId4" Type="http://schemas.openxmlformats.org/officeDocument/2006/relationships/hyperlink" Target="http://www.cms.gov/Center/Provider-Type/Home-Health-Agency-HHA-Center.html" TargetMode="Externa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www.medicare.gov/basics/costs/help"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www.medicare.gov/basics/costs/pay-premiums"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tricare.mil/mybenefit" TargetMode="External"/><Relationship Id="rId2" Type="http://schemas.openxmlformats.org/officeDocument/2006/relationships/slide" Target="../slides/slide40.xml"/><Relationship Id="rId1" Type="http://schemas.openxmlformats.org/officeDocument/2006/relationships/notesMaster" Target="../notesMasters/notesMaster1.xml"/><Relationship Id="rId4" Type="http://schemas.openxmlformats.org/officeDocument/2006/relationships/hyperlink" Target="https://www.medicare.gov/publications" TargetMode="Externa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s://www.medicare.gov/supplements-other-insurance/how-to-compare-medigap-policies" TargetMode="External"/><Relationship Id="rId2" Type="http://schemas.openxmlformats.org/officeDocument/2006/relationships/slide" Target="../slides/slide44.xml"/><Relationship Id="rId1" Type="http://schemas.openxmlformats.org/officeDocument/2006/relationships/notesMaster" Target="../notesMasters/notesMaster1.xml"/><Relationship Id="rId4" Type="http://schemas.openxmlformats.org/officeDocument/2006/relationships/hyperlink" Target="https://www.medicare.gov/health-drug-plans/medigap/basics/costs" TargetMode="Externa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s://gcc02.safelinks.protection.outlook.com/?url=https%3A%2F%2Fwww.medicare.gov%2Fpublications&amp;data=04%7C01%7CLeslie.Long%40cms.hhs.gov%7C64ae560a40c84bb76ebc08da0c026d1b%7Cd58addea50534a808499ba4d944910df%7C0%7C0%7C637835501802174918%7CUnknown%7CTWFpbGZsb3d8eyJWIjoiMC4wLjAwMDAiLCJQIjoiV2luMzIiLCJBTiI6Ik1haWwiLCJXVCI6Mn0%3D%7C3000&amp;sdata=bHBpufzWj3aKDk4VYSkSJ9W9K2GTydvTaciVXHtJv1I%3D&amp;reserved=0" TargetMode="External"/><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s://www.medicare.gov/medigap-supplemental-insurance-plans/" TargetMode="External"/><Relationship Id="rId2" Type="http://schemas.openxmlformats.org/officeDocument/2006/relationships/slide" Target="../slides/slide47.xml"/><Relationship Id="rId1" Type="http://schemas.openxmlformats.org/officeDocument/2006/relationships/notesMaster" Target="../notesMasters/notesMaster1.xml"/><Relationship Id="rId6" Type="http://schemas.openxmlformats.org/officeDocument/2006/relationships/hyperlink" Target="https://www.medicare.gov/supplements-other-insurance/how-to-compare-medigap-policies" TargetMode="External"/><Relationship Id="rId5" Type="http://schemas.openxmlformats.org/officeDocument/2006/relationships/hyperlink" Target="https://gcc02.safelinks.protection.outlook.com/?url=https%3A%2F%2Fwww.medicare.gov%2Fpublications&amp;data=04%7C01%7CLeslie.Long%40cms.hhs.gov%7C64ae560a40c84bb76ebc08da0c026d1b%7Cd58addea50534a808499ba4d944910df%7C0%7C0%7C637835501802174918%7CUnknown%7CTWFpbGZsb3d8eyJWIjoiMC4wLjAwMDAiLCJQIjoiV2luMzIiLCJBTiI6Ik1haWwiLCJXVCI6Mn0%3D%7C3000&amp;sdata=bHBpufzWj3aKDk4VYSkSJ9W9K2GTydvTaciVXHtJv1I%3D&amp;reserved=0" TargetMode="External"/><Relationship Id="rId4" Type="http://schemas.openxmlformats.org/officeDocument/2006/relationships/hyperlink" Target="https://www.shiphelp.org/" TargetMode="Externa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medicare.gov/medicare-and-you" TargetMode="External"/><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hyperlink" Target="https://www.medicare.gov/basics/get-started-with-medicare/before-65" TargetMode="Externa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3" Type="http://schemas.openxmlformats.org/officeDocument/2006/relationships/hyperlink" Target="https://www.ecfr.gov/cgi-bin/text-idx?SID=7805cfe316ca233ff673e2e02b0e6b74&amp;mc=true&amp;node=se42.3.423_1120&amp;rgn=div8" TargetMode="External"/><Relationship Id="rId2" Type="http://schemas.openxmlformats.org/officeDocument/2006/relationships/slide" Target="../slides/slide51.xml"/><Relationship Id="rId1" Type="http://schemas.openxmlformats.org/officeDocument/2006/relationships/notesMaster" Target="../notesMasters/notesMaster1.xml"/><Relationship Id="rId6" Type="http://schemas.openxmlformats.org/officeDocument/2006/relationships/hyperlink" Target="https://www.medicare.gov/drug-coverage-part-d/what-medicare-part-d-drug-plans-cover" TargetMode="External"/><Relationship Id="rId5" Type="http://schemas.openxmlformats.org/officeDocument/2006/relationships/hyperlink" Target="https://www.medicare.gov/basics/costs/help" TargetMode="External"/><Relationship Id="rId4" Type="http://schemas.openxmlformats.org/officeDocument/2006/relationships/hyperlink" Target="https://www.cms.gov/files/document/mln908764-medicare-part-d-vaccines.pdf" TargetMode="External"/></Relationships>
</file>

<file path=ppt/notesSlides/_rels/notesSlide52.xml.rels><?xml version="1.0" encoding="UTF-8" standalone="yes"?>
<Relationships xmlns="http://schemas.openxmlformats.org/package/2006/relationships"><Relationship Id="rId3" Type="http://schemas.openxmlformats.org/officeDocument/2006/relationships/hyperlink" Target="https://www.medicare.gov/health-drug-plans/part-d/basics/costs" TargetMode="External"/><Relationship Id="rId2" Type="http://schemas.openxmlformats.org/officeDocument/2006/relationships/slide" Target="../slides/slide52.xml"/><Relationship Id="rId1" Type="http://schemas.openxmlformats.org/officeDocument/2006/relationships/notesMaster" Target="../notesMasters/notesMaster1.xml"/><Relationship Id="rId4" Type="http://schemas.openxmlformats.org/officeDocument/2006/relationships/hyperlink" Target="https://www.cms.gov/newsroom/press-releases/cms-releases-proposed-2026-payment-policy-updates-medicare-advantage-and-part-d-programs" TargetMode="External"/></Relationships>
</file>

<file path=ppt/notesSlides/_rels/notesSlide53.xml.rels><?xml version="1.0" encoding="UTF-8" standalone="yes"?>
<Relationships xmlns="http://schemas.openxmlformats.org/package/2006/relationships"><Relationship Id="rId3" Type="http://schemas.openxmlformats.org/officeDocument/2006/relationships/hyperlink" Target="https://www.ssa.gov/forms/ssa-44.pdf" TargetMode="External"/><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3" Type="http://schemas.openxmlformats.org/officeDocument/2006/relationships/hyperlink" Target="https://www.medicare.gov/health-drug-plans/part-d/basics/costs" TargetMode="External"/><Relationship Id="rId2" Type="http://schemas.openxmlformats.org/officeDocument/2006/relationships/slide" Target="../slides/slide54.xml"/><Relationship Id="rId1" Type="http://schemas.openxmlformats.org/officeDocument/2006/relationships/notesMaster" Target="../notesMasters/notesMaster1.xml"/><Relationship Id="rId4" Type="http://schemas.openxmlformats.org/officeDocument/2006/relationships/hyperlink" Target="https://www.mcs.gov/newsroom/fact-sheets/2026-medicare-part-d-bid-information-and-part-d-premium-stabilization-demonstration-parameters" TargetMode="Externa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3" Type="http://schemas.openxmlformats.org/officeDocument/2006/relationships/hyperlink" Target="https://www.medicare.gov/plan-compare" TargetMode="External"/><Relationship Id="rId2" Type="http://schemas.openxmlformats.org/officeDocument/2006/relationships/slide" Target="../slides/slide58.xml"/><Relationship Id="rId1" Type="http://schemas.openxmlformats.org/officeDocument/2006/relationships/notesMaster" Target="../notesMasters/notesMaster1.xml"/><Relationship Id="rId4" Type="http://schemas.openxmlformats.org/officeDocument/2006/relationships/hyperlink" Target="https://www.shiphelp.org/" TargetMode="Externa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3" Type="http://schemas.openxmlformats.org/officeDocument/2006/relationships/hyperlink" Target="https://www.medicare.gov/health-drug-plans/health-plans" TargetMode="External"/><Relationship Id="rId2" Type="http://schemas.openxmlformats.org/officeDocument/2006/relationships/slide" Target="../slides/slide63.xml"/><Relationship Id="rId1" Type="http://schemas.openxmlformats.org/officeDocument/2006/relationships/notesMaster" Target="../notesMasters/notesMaster1.xml"/><Relationship Id="rId4" Type="http://schemas.openxmlformats.org/officeDocument/2006/relationships/hyperlink" Target="https://www.medicare.gov/health-drug-plans/health-plans/your-health-plan-options" TargetMode="Externa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3" Type="http://schemas.openxmlformats.org/officeDocument/2006/relationships/hyperlink" Target="https://www.medicare.gov/basics/get-started-with-medicare/get-more-coverage/joining-a-plan" TargetMode="External"/><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3" Type="http://schemas.openxmlformats.org/officeDocument/2006/relationships/hyperlink" Target="https://www.medicare.gov/plan-compare" TargetMode="External"/><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3" Type="http://schemas.openxmlformats.org/officeDocument/2006/relationships/hyperlink" Target="https://www.medicare.gov/plan-compare/#/?year=2022&amp;lang=en" TargetMode="External"/><Relationship Id="rId2" Type="http://schemas.openxmlformats.org/officeDocument/2006/relationships/slide" Target="../slides/slide69.xml"/><Relationship Id="rId1" Type="http://schemas.openxmlformats.org/officeDocument/2006/relationships/notesMaster" Target="../notesMasters/notesMaster1.xml"/><Relationship Id="rId4" Type="http://schemas.openxmlformats.org/officeDocument/2006/relationships/hyperlink" Target="https://www.medicare.gov/health-drug-plans/medicare-health-plans/your-coverage-options/other-medicare-health-plans" TargetMode="Externa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medicare.gov/basics/get-started-with-medicare/medicare-basics/parts-of-medicare"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3" Type="http://schemas.openxmlformats.org/officeDocument/2006/relationships/hyperlink" Target="https://www.medicare.gov/plan-compare/#/pace/?lang=en&amp;year=2021" TargetMode="External"/><Relationship Id="rId2" Type="http://schemas.openxmlformats.org/officeDocument/2006/relationships/slide" Target="../slides/slide71.xml"/><Relationship Id="rId1" Type="http://schemas.openxmlformats.org/officeDocument/2006/relationships/notesMaster" Target="../notesMasters/notesMaster1.xml"/><Relationship Id="rId4" Type="http://schemas.openxmlformats.org/officeDocument/2006/relationships/hyperlink" Target="https://www.medicare.gov/health-drug-plans/health-plans/your-coverage-options/other-medicare-health-plans/PACE" TargetMode="Externa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3" Type="http://schemas.openxmlformats.org/officeDocument/2006/relationships/hyperlink" Target="https://www.medicaid.gov/about-us/beneficiary-resources/index.html#statemenu" TargetMode="External"/><Relationship Id="rId7" Type="http://schemas.openxmlformats.org/officeDocument/2006/relationships/hyperlink" Target="https://www.shiptacenter.org/" TargetMode="External"/><Relationship Id="rId2" Type="http://schemas.openxmlformats.org/officeDocument/2006/relationships/slide" Target="../slides/slide74.xml"/><Relationship Id="rId1" Type="http://schemas.openxmlformats.org/officeDocument/2006/relationships/notesMaster" Target="../notesMasters/notesMaster1.xml"/><Relationship Id="rId6" Type="http://schemas.openxmlformats.org/officeDocument/2006/relationships/hyperlink" Target="https://www.medicare.gov/basics/costs/help" TargetMode="External"/><Relationship Id="rId5" Type="http://schemas.openxmlformats.org/officeDocument/2006/relationships/hyperlink" Target="http://www.insurekidsnow.gov/" TargetMode="External"/><Relationship Id="rId4" Type="http://schemas.openxmlformats.org/officeDocument/2006/relationships/hyperlink" Target="https://www.ssa.gov/medicare/part-d-extra-help" TargetMode="Externa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3" Type="http://schemas.openxmlformats.org/officeDocument/2006/relationships/hyperlink" Target="https://www.cms.gov/training-education/partner-outreach-resources/low-income-subsidy-lis" TargetMode="External"/><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3" Type="http://schemas.openxmlformats.org/officeDocument/2006/relationships/hyperlink" Target="https://www.ssa.gov/medicare/part-d-extra-help" TargetMode="External"/><Relationship Id="rId2" Type="http://schemas.openxmlformats.org/officeDocument/2006/relationships/slide" Target="../slides/slide77.xml"/><Relationship Id="rId1" Type="http://schemas.openxmlformats.org/officeDocument/2006/relationships/notesMaster" Target="../notesMasters/notesMaster1.xml"/><Relationship Id="rId6" Type="http://schemas.openxmlformats.org/officeDocument/2006/relationships/hyperlink" Target="https://www.shiphelp.org/" TargetMode="External"/><Relationship Id="rId5" Type="http://schemas.openxmlformats.org/officeDocument/2006/relationships/hyperlink" Target="https://www.medicaid.gov/about-us/beneficiary-resources/index.html#statemenu" TargetMode="External"/><Relationship Id="rId4" Type="http://schemas.openxmlformats.org/officeDocument/2006/relationships/hyperlink" Target="https://secure.ssa.gov/i1020/Ee001View.action" TargetMode="Externa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3" Type="http://schemas.openxmlformats.org/officeDocument/2006/relationships/hyperlink" Target="https://www.medicare.gov/publications/12207-a-quick-guide-medicare-medicaid.pdf" TargetMode="External"/><Relationship Id="rId2" Type="http://schemas.openxmlformats.org/officeDocument/2006/relationships/slide" Target="../slides/slide79.xml"/><Relationship Id="rId1" Type="http://schemas.openxmlformats.org/officeDocument/2006/relationships/notesMaster" Target="../notesMasters/notesMaster1.xml"/><Relationship Id="rId4" Type="http://schemas.openxmlformats.org/officeDocument/2006/relationships/hyperlink" Target="https://www.medicare.gov/basics/costs/help/medicaid"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3" Type="http://schemas.openxmlformats.org/officeDocument/2006/relationships/hyperlink" Target="https://www.insurekidsnow.gov/" TargetMode="External"/><Relationship Id="rId2" Type="http://schemas.openxmlformats.org/officeDocument/2006/relationships/slide" Target="../slides/slide80.xml"/><Relationship Id="rId1" Type="http://schemas.openxmlformats.org/officeDocument/2006/relationships/notesMaster" Target="../notesMasters/notesMaster1.xml"/><Relationship Id="rId5" Type="http://schemas.openxmlformats.org/officeDocument/2006/relationships/hyperlink" Target="https://www.medicaid.gov/medicaid-and-chip-eligibility-operations-and-enrollment-snapshot" TargetMode="External"/><Relationship Id="rId4" Type="http://schemas.openxmlformats.org/officeDocument/2006/relationships/hyperlink" Target="https://www.medicaid.gov/chip/state-program-information/index.html" TargetMode="Externa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7875" y="3581400"/>
            <a:ext cx="5759450" cy="4717869"/>
          </a:xfrm>
        </p:spPr>
        <p:txBody>
          <a:bodyPr/>
          <a:lstStyle/>
          <a:p>
            <a:pPr marL="0" indent="0">
              <a:spcBef>
                <a:spcPts val="0"/>
              </a:spcBef>
              <a:spcAft>
                <a:spcPts val="600"/>
              </a:spcAft>
              <a:buNone/>
              <a:defRPr/>
            </a:pPr>
            <a:r>
              <a:rPr lang="en-US" b="1" dirty="0">
                <a:latin typeface="Arial" panose="020B0604020202020204" pitchFamily="34" charset="0"/>
                <a:cs typeface="Arial" panose="020B0604020202020204" pitchFamily="34" charset="0"/>
              </a:rPr>
              <a:t>Presenter Notes</a:t>
            </a:r>
            <a:r>
              <a:rPr lang="en-US" dirty="0">
                <a:latin typeface="Arial" panose="020B0604020202020204" pitchFamily="34" charset="0"/>
                <a:cs typeface="Arial" panose="020B0604020202020204" pitchFamily="34" charset="0"/>
              </a:rPr>
              <a:t> </a:t>
            </a:r>
          </a:p>
          <a:p>
            <a:pPr marL="0" indent="0">
              <a:spcBef>
                <a:spcPts val="0"/>
              </a:spcBef>
              <a:spcAft>
                <a:spcPts val="600"/>
              </a:spcAft>
              <a:buNone/>
              <a:defRPr/>
            </a:pPr>
            <a:r>
              <a:rPr lang="en-US" dirty="0">
                <a:latin typeface="Arial" panose="020B0604020202020204" pitchFamily="34" charset="0"/>
                <a:cs typeface="Arial" panose="020B0604020202020204" pitchFamily="34" charset="0"/>
              </a:rPr>
              <a:t>This presentation explains Medicare Program basics including Medicare Part A (Hospital Insurance), Medicare Part B (Medical Insurance), Medicare Supplement Insurance (Medigap), Medicare Advantage, Medicare drug coverage (Part D), Medicaid, other programs to help people with limited income and resources, and related resources. </a:t>
            </a:r>
            <a:endParaRPr lang="en-US" dirty="0">
              <a:latin typeface="Arial" panose="020B0604020202020204" pitchFamily="34" charset="0"/>
              <a:ea typeface="Calibri"/>
              <a:cs typeface="Arial" panose="020B0604020202020204" pitchFamily="34" charset="0"/>
            </a:endParaRPr>
          </a:p>
          <a:p>
            <a:pPr marL="0" indent="0">
              <a:spcBef>
                <a:spcPts val="0"/>
              </a:spcBef>
              <a:spcAft>
                <a:spcPts val="600"/>
              </a:spcAft>
              <a:buNone/>
              <a:defRPr/>
            </a:pPr>
            <a:r>
              <a:rPr lang="en-US" b="1" dirty="0">
                <a:latin typeface="Arial" panose="020B0604020202020204" pitchFamily="34" charset="0"/>
                <a:cs typeface="Arial" panose="020B0604020202020204" pitchFamily="34" charset="0"/>
              </a:rPr>
              <a:t>Disclaimer</a:t>
            </a:r>
            <a:r>
              <a:rPr lang="en-US" dirty="0">
                <a:latin typeface="Arial" panose="020B0604020202020204" pitchFamily="34" charset="0"/>
                <a:cs typeface="Arial" panose="020B0604020202020204" pitchFamily="34" charset="0"/>
              </a:rPr>
              <a:t> </a:t>
            </a:r>
            <a:endParaRPr lang="en-US" dirty="0">
              <a:latin typeface="Arial" panose="020B0604020202020204" pitchFamily="34" charset="0"/>
              <a:ea typeface="Calibri"/>
              <a:cs typeface="Arial" panose="020B0604020202020204" pitchFamily="34" charset="0"/>
            </a:endParaRPr>
          </a:p>
          <a:p>
            <a:pPr marL="0" indent="0">
              <a:spcBef>
                <a:spcPts val="0"/>
              </a:spcBef>
              <a:spcAft>
                <a:spcPts val="600"/>
              </a:spcAft>
              <a:buNone/>
              <a:defRPr/>
            </a:pPr>
            <a:r>
              <a:rPr lang="en-US" dirty="0">
                <a:latin typeface="Arial" panose="020B0604020202020204" pitchFamily="34" charset="0"/>
                <a:cs typeface="Arial" panose="020B0604020202020204" pitchFamily="34" charset="0"/>
              </a:rPr>
              <a:t>This presentation was developed and approved by the Centers for Medicare &amp; Medicaid Services (CMS), the federal agency that administers Medicare, Medicaid, the Children’s Health Insurance Program (CHIP), and the Health Insurance Marketplace®. </a:t>
            </a:r>
            <a:endParaRPr lang="en-US" dirty="0">
              <a:latin typeface="Arial" panose="020B0604020202020204" pitchFamily="34" charset="0"/>
              <a:ea typeface="Calibri"/>
              <a:cs typeface="Arial" panose="020B0604020202020204" pitchFamily="34" charset="0"/>
            </a:endParaRPr>
          </a:p>
          <a:p>
            <a:pPr marL="0" indent="0">
              <a:spcBef>
                <a:spcPts val="0"/>
              </a:spcBef>
              <a:spcAft>
                <a:spcPts val="600"/>
              </a:spcAft>
              <a:buNone/>
              <a:defRPr/>
            </a:pPr>
            <a:r>
              <a:rPr lang="en-US" dirty="0">
                <a:latin typeface="Arial" panose="020B0604020202020204" pitchFamily="34" charset="0"/>
                <a:cs typeface="Arial" panose="020B0604020202020204" pitchFamily="34" charset="0"/>
              </a:rPr>
              <a:t>The information in this presentation was correct as of </a:t>
            </a:r>
            <a:r>
              <a:rPr lang="en-US" dirty="0">
                <a:highlight>
                  <a:srgbClr val="FFFF00"/>
                </a:highlight>
                <a:latin typeface="Arial" panose="020B0604020202020204" pitchFamily="34" charset="0"/>
                <a:cs typeface="Arial" panose="020B0604020202020204" pitchFamily="34" charset="0"/>
              </a:rPr>
              <a:t>February 2026.</a:t>
            </a:r>
            <a:r>
              <a:rPr lang="en-US" dirty="0">
                <a:solidFill>
                  <a:srgbClr val="FFFF00"/>
                </a:solidFill>
                <a:highlight>
                  <a:srgbClr val="FFFF00"/>
                </a:highlight>
                <a:latin typeface="Arial" panose="020B0604020202020204" pitchFamily="34" charset="0"/>
                <a:cs typeface="Arial" panose="020B0604020202020204" pitchFamily="34" charset="0"/>
              </a:rPr>
              <a:t> </a:t>
            </a:r>
            <a:endParaRPr lang="en-US" dirty="0">
              <a:solidFill>
                <a:srgbClr val="FFFF00"/>
              </a:solidFill>
              <a:highlight>
                <a:srgbClr val="FFFF00"/>
              </a:highlight>
              <a:latin typeface="Arial" panose="020B0604020202020204" pitchFamily="34" charset="0"/>
              <a:ea typeface="Calibri"/>
              <a:cs typeface="Arial" panose="020B0604020202020204" pitchFamily="34" charset="0"/>
            </a:endParaRPr>
          </a:p>
          <a:p>
            <a:pPr marL="0" indent="0">
              <a:spcBef>
                <a:spcPts val="0"/>
              </a:spcBef>
              <a:spcAft>
                <a:spcPts val="600"/>
              </a:spcAft>
              <a:buNone/>
              <a:defRPr/>
            </a:pPr>
            <a:r>
              <a:rPr lang="en-US" dirty="0">
                <a:latin typeface="Arial" panose="020B0604020202020204" pitchFamily="34" charset="0"/>
                <a:cs typeface="Arial" panose="020B0604020202020204" pitchFamily="34" charset="0"/>
              </a:rPr>
              <a:t>Official Medicare Program legal guidance is contained in the relevant statutes, regulations, and rulings.</a:t>
            </a:r>
            <a:endParaRPr lang="en-US" dirty="0">
              <a:latin typeface="Arial" panose="020B0604020202020204" pitchFamily="34" charset="0"/>
              <a:ea typeface="Calibri"/>
              <a:cs typeface="Arial" panose="020B0604020202020204" pitchFamily="34" charset="0"/>
            </a:endParaRPr>
          </a:p>
          <a:p>
            <a:pPr marL="0" indent="0">
              <a:spcBef>
                <a:spcPts val="0"/>
              </a:spcBef>
              <a:spcAft>
                <a:spcPts val="600"/>
              </a:spcAft>
              <a:buNone/>
              <a:defRPr/>
            </a:pPr>
            <a:r>
              <a:rPr lang="en-US" dirty="0">
                <a:latin typeface="Arial" panose="020B0604020202020204" pitchFamily="34" charset="0"/>
                <a:cs typeface="Arial" panose="020B0604020202020204" pitchFamily="34" charset="0"/>
              </a:rPr>
              <a:t>This communication was printed, published, or produced and disseminated at U.S. taxpayer expense.</a:t>
            </a:r>
            <a:endParaRPr lang="en-US" dirty="0">
              <a:latin typeface="Arial" panose="020B0604020202020204" pitchFamily="34" charset="0"/>
              <a:ea typeface="Calibri"/>
              <a:cs typeface="Arial" panose="020B0604020202020204" pitchFamily="34" charset="0"/>
            </a:endParaRPr>
          </a:p>
          <a:p>
            <a:pPr marL="0" indent="0">
              <a:spcBef>
                <a:spcPts val="0"/>
              </a:spcBef>
              <a:spcAft>
                <a:spcPts val="600"/>
              </a:spcAft>
              <a:buNone/>
              <a:defRPr/>
            </a:pPr>
            <a:r>
              <a:rPr lang="en-US" dirty="0">
                <a:latin typeface="Arial" panose="020B0604020202020204" pitchFamily="34" charset="0"/>
                <a:cs typeface="Arial" panose="020B0604020202020204" pitchFamily="34" charset="0"/>
              </a:rPr>
              <a:t>Health Insurance Marketplace® is a registered service mark of the U.S. Department of Health &amp; Human Services (HHS).</a:t>
            </a:r>
            <a:endParaRPr lang="en-US" dirty="0">
              <a:latin typeface="Arial" panose="020B0604020202020204" pitchFamily="34" charset="0"/>
              <a:ea typeface="Calibri"/>
              <a:cs typeface="Arial" panose="020B0604020202020204" pitchFamily="34" charset="0"/>
            </a:endParaRPr>
          </a:p>
        </p:txBody>
      </p:sp>
    </p:spTree>
    <p:extLst>
      <p:ext uri="{BB962C8B-B14F-4D97-AF65-F5344CB8AC3E}">
        <p14:creationId xmlns:p14="http://schemas.microsoft.com/office/powerpoint/2010/main" val="38627917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521104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049603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61999" y="3609703"/>
            <a:ext cx="5753101" cy="5738834"/>
          </a:xfrm>
        </p:spPr>
        <p:txBody>
          <a:bodyPr/>
          <a:lstStyle/>
          <a:p>
            <a:pPr marL="0" indent="0" defTabSz="966612">
              <a:spcBef>
                <a:spcPts val="634"/>
              </a:spcBef>
              <a:spcAft>
                <a:spcPts val="600"/>
              </a:spcAft>
              <a:buNone/>
              <a:defRPr/>
            </a:pPr>
            <a:r>
              <a:rPr lang="en-US" b="1" i="0" u="none" strike="noStrike" dirty="0">
                <a:solidFill>
                  <a:srgbClr val="000000"/>
                </a:solidFill>
                <a:effectLst/>
                <a:latin typeface="Arial" panose="020B0604020202020204" pitchFamily="34" charset="0"/>
                <a:cs typeface="Arial" panose="020B0604020202020204" pitchFamily="34" charset="0"/>
              </a:rPr>
              <a:t>Presenter Notes</a:t>
            </a:r>
            <a:r>
              <a:rPr lang="en-US" b="0" i="0" u="none" strike="noStrike" dirty="0">
                <a:solidFill>
                  <a:srgbClr val="444444"/>
                </a:solidFill>
                <a:effectLst/>
                <a:latin typeface="Arial" panose="020B0604020202020204" pitchFamily="34" charset="0"/>
                <a:cs typeface="Arial" panose="020B0604020202020204" pitchFamily="34" charset="0"/>
              </a:rPr>
              <a:t>​</a:t>
            </a:r>
            <a:endParaRPr lang="en-US" dirty="0">
              <a:solidFill>
                <a:prstClr val="black"/>
              </a:solidFill>
              <a:latin typeface="Arial" panose="020B0604020202020204" pitchFamily="34" charset="0"/>
              <a:cs typeface="Arial" panose="020B0604020202020204" pitchFamily="34" charset="0"/>
            </a:endParaRPr>
          </a:p>
          <a:p>
            <a:pPr marL="0" indent="0" defTabSz="966612">
              <a:spcBef>
                <a:spcPts val="634"/>
              </a:spcBef>
              <a:spcAft>
                <a:spcPts val="600"/>
              </a:spcAft>
              <a:buNone/>
              <a:defRPr/>
            </a:pPr>
            <a:r>
              <a:rPr lang="en-US" dirty="0">
                <a:solidFill>
                  <a:prstClr val="black"/>
                </a:solidFill>
                <a:latin typeface="Arial" panose="020B0604020202020204" pitchFamily="34" charset="0"/>
                <a:cs typeface="Arial" panose="020B0604020202020204" pitchFamily="34" charset="0"/>
              </a:rPr>
              <a:t>Let’s compare foreign travel:</a:t>
            </a:r>
          </a:p>
          <a:p>
            <a:pPr marL="125834" indent="-125834" defTabSz="966612">
              <a:spcBef>
                <a:spcPts val="634"/>
              </a:spcBef>
              <a:spcAft>
                <a:spcPts val="300"/>
              </a:spcAft>
              <a:defRPr/>
            </a:pPr>
            <a:r>
              <a:rPr lang="en-US" b="1" dirty="0">
                <a:solidFill>
                  <a:prstClr val="black"/>
                </a:solidFill>
                <a:latin typeface="Arial" panose="020B0604020202020204" pitchFamily="34" charset="0"/>
                <a:cs typeface="Arial" panose="020B0604020202020204" pitchFamily="34" charset="0"/>
              </a:rPr>
              <a:t>Original Medicare </a:t>
            </a:r>
            <a:r>
              <a:rPr lang="en-US" dirty="0">
                <a:solidFill>
                  <a:prstClr val="black"/>
                </a:solidFill>
                <a:latin typeface="Arial" panose="020B0604020202020204" pitchFamily="34" charset="0"/>
                <a:cs typeface="Arial" panose="020B0604020202020204" pitchFamily="34" charset="0"/>
              </a:rPr>
              <a:t>generally </a:t>
            </a:r>
            <a:r>
              <a:rPr lang="en-US" b="1" dirty="0">
                <a:solidFill>
                  <a:prstClr val="black"/>
                </a:solidFill>
                <a:latin typeface="Arial" panose="020B0604020202020204" pitchFamily="34" charset="0"/>
                <a:cs typeface="Arial" panose="020B0604020202020204" pitchFamily="34" charset="0"/>
              </a:rPr>
              <a:t>doesn’t cover medical care outside the U.S</a:t>
            </a:r>
            <a:r>
              <a:rPr lang="en-US" dirty="0">
                <a:solidFill>
                  <a:prstClr val="black"/>
                </a:solidFill>
                <a:latin typeface="Arial" panose="020B0604020202020204" pitchFamily="34" charset="0"/>
                <a:cs typeface="Arial" panose="020B0604020202020204" pitchFamily="34" charset="0"/>
              </a:rPr>
              <a:t>. You may be able to buy a Medicare Supplement Insurance (Medigap) policy that covers emergency care outside the U.S.</a:t>
            </a:r>
          </a:p>
          <a:p>
            <a:pPr marL="125834" indent="-125834" defTabSz="966612">
              <a:spcBef>
                <a:spcPts val="634"/>
              </a:spcBef>
              <a:spcAft>
                <a:spcPts val="300"/>
              </a:spcAft>
              <a:defRPr/>
            </a:pPr>
            <a:r>
              <a:rPr lang="en-US" b="1" dirty="0">
                <a:solidFill>
                  <a:prstClr val="black"/>
                </a:solidFill>
                <a:latin typeface="Arial" panose="020B0604020202020204" pitchFamily="34" charset="0"/>
                <a:cs typeface="Arial" panose="020B0604020202020204" pitchFamily="34" charset="0"/>
              </a:rPr>
              <a:t>Medicare Advantage Plans </a:t>
            </a:r>
            <a:r>
              <a:rPr lang="en-US" dirty="0">
                <a:solidFill>
                  <a:prstClr val="black"/>
                </a:solidFill>
                <a:latin typeface="Arial" panose="020B0604020202020204" pitchFamily="34" charset="0"/>
                <a:cs typeface="Arial" panose="020B0604020202020204" pitchFamily="34" charset="0"/>
              </a:rPr>
              <a:t>generally </a:t>
            </a:r>
            <a:r>
              <a:rPr lang="en-US" b="1" dirty="0">
                <a:solidFill>
                  <a:prstClr val="black"/>
                </a:solidFill>
                <a:latin typeface="Arial" panose="020B0604020202020204" pitchFamily="34" charset="0"/>
                <a:cs typeface="Arial" panose="020B0604020202020204" pitchFamily="34" charset="0"/>
              </a:rPr>
              <a:t>don’t cover medical care outside the U.S</a:t>
            </a:r>
            <a:r>
              <a:rPr lang="en-US" dirty="0">
                <a:solidFill>
                  <a:prstClr val="black"/>
                </a:solidFill>
                <a:latin typeface="Arial" panose="020B0604020202020204" pitchFamily="34" charset="0"/>
                <a:cs typeface="Arial" panose="020B0604020202020204" pitchFamily="34" charset="0"/>
              </a:rPr>
              <a:t>. Some plans may offer </a:t>
            </a:r>
            <a:r>
              <a:rPr lang="en-US" dirty="0">
                <a:latin typeface="Arial" panose="020B0604020202020204" pitchFamily="34" charset="0"/>
                <a:cs typeface="Arial" panose="020B0604020202020204" pitchFamily="34" charset="0"/>
              </a:rPr>
              <a:t>an extra </a:t>
            </a:r>
            <a:r>
              <a:rPr lang="en-US" dirty="0">
                <a:solidFill>
                  <a:prstClr val="black"/>
                </a:solidFill>
                <a:latin typeface="Arial" panose="020B0604020202020204" pitchFamily="34" charset="0"/>
                <a:cs typeface="Arial" panose="020B0604020202020204" pitchFamily="34" charset="0"/>
              </a:rPr>
              <a:t>benefit that covers emergency and urgently needed services when traveling outside the U.S. </a:t>
            </a:r>
          </a:p>
          <a:p>
            <a:pPr marL="120650" indent="-120650" defTabSz="966612">
              <a:spcBef>
                <a:spcPts val="634"/>
              </a:spcBef>
              <a:spcAft>
                <a:spcPts val="300"/>
              </a:spcAft>
              <a:defRPr/>
            </a:pPr>
            <a:r>
              <a:rPr lang="en-US" b="1" dirty="0">
                <a:solidFill>
                  <a:prstClr val="black"/>
                </a:solidFill>
                <a:latin typeface="Arial" panose="020B0604020202020204" pitchFamily="34" charset="0"/>
                <a:cs typeface="Arial" panose="020B0604020202020204" pitchFamily="34" charset="0"/>
              </a:rPr>
              <a:t>Medicare may pay for inpatient hospital, doctor, and ambulance services you get in a foreign country in these rare cases:</a:t>
            </a:r>
          </a:p>
          <a:p>
            <a:pPr marL="349250" indent="-120650" algn="l">
              <a:spcAft>
                <a:spcPts val="300"/>
              </a:spcAft>
              <a:buFont typeface="Arial" panose="020B0604020202020204" pitchFamily="34" charset="0"/>
              <a:buChar char="•"/>
            </a:pPr>
            <a:r>
              <a:rPr lang="en-US" b="0" i="0" dirty="0">
                <a:effectLst/>
                <a:latin typeface="Arial" panose="020B0604020202020204" pitchFamily="34" charset="0"/>
                <a:cs typeface="Arial" panose="020B0604020202020204" pitchFamily="34" charset="0"/>
              </a:rPr>
              <a:t>You're in the U.S. when a medical emergency occurs, and the foreign hospital is closer than the nearest U.S. hospital that can treat your medical condition.</a:t>
            </a:r>
          </a:p>
          <a:p>
            <a:pPr marL="349250" indent="-120650" algn="l">
              <a:spcAft>
                <a:spcPts val="300"/>
              </a:spcAft>
              <a:buFont typeface="Arial" panose="020B0604020202020204" pitchFamily="34" charset="0"/>
              <a:buChar char="•"/>
            </a:pPr>
            <a:r>
              <a:rPr lang="en-US" b="0" i="0" dirty="0">
                <a:effectLst/>
                <a:latin typeface="Arial" panose="020B0604020202020204" pitchFamily="34" charset="0"/>
                <a:cs typeface="Arial" panose="020B0604020202020204" pitchFamily="34" charset="0"/>
              </a:rPr>
              <a:t>You're traveling through Canada without unreasonable delay by the most direct route between Alaska and another U.S state when a medical emergency occurs, and the Canadian hospital is closer than the nearest U.S. hospital that can treat the emergency.</a:t>
            </a:r>
          </a:p>
          <a:p>
            <a:pPr marL="349250" indent="-120650" algn="l">
              <a:spcAft>
                <a:spcPts val="300"/>
              </a:spcAft>
              <a:buFont typeface="Arial" panose="020B0604020202020204" pitchFamily="34" charset="0"/>
              <a:buChar char="•"/>
            </a:pPr>
            <a:r>
              <a:rPr lang="en-US" b="0" i="0" dirty="0">
                <a:effectLst/>
                <a:latin typeface="Arial" panose="020B0604020202020204" pitchFamily="34" charset="0"/>
                <a:cs typeface="Arial" panose="020B0604020202020204" pitchFamily="34" charset="0"/>
              </a:rPr>
              <a:t>You live in the U.S. and the foreign hospital is closer to your home than the nearest U.S. hospital that can treat your medical condition, regardless of whether an emergency exists.</a:t>
            </a:r>
          </a:p>
          <a:p>
            <a:pPr marL="349250" indent="-120650" algn="l">
              <a:spcAft>
                <a:spcPts val="300"/>
              </a:spcAft>
              <a:buFont typeface="Arial" panose="020B0604020202020204" pitchFamily="34" charset="0"/>
              <a:buChar char="•"/>
            </a:pPr>
            <a:r>
              <a:rPr lang="en-US" b="0" i="0" dirty="0">
                <a:effectLst/>
                <a:latin typeface="Arial" panose="020B0604020202020204" pitchFamily="34" charset="0"/>
                <a:cs typeface="Arial" panose="020B0604020202020204" pitchFamily="34" charset="0"/>
              </a:rPr>
              <a:t>Medicare may cover medically necessary ambulance transportation to a foreign hospital only with admission for medically necessary covered inpatient hospital services.</a:t>
            </a:r>
          </a:p>
          <a:p>
            <a:pPr marL="0" indent="0" defTabSz="966612">
              <a:spcBef>
                <a:spcPts val="634"/>
              </a:spcBef>
              <a:spcAft>
                <a:spcPts val="600"/>
              </a:spcAft>
              <a:buNone/>
              <a:defRPr/>
            </a:pPr>
            <a:r>
              <a:rPr lang="en-US" b="1" dirty="0">
                <a:solidFill>
                  <a:prstClr val="black"/>
                </a:solidFill>
                <a:latin typeface="Arial" panose="020B0604020202020204" pitchFamily="34" charset="0"/>
                <a:cs typeface="Arial" panose="020B0604020202020204" pitchFamily="34" charset="0"/>
              </a:rPr>
              <a:t>Source</a:t>
            </a:r>
            <a:r>
              <a:rPr lang="en-US" dirty="0">
                <a:solidFill>
                  <a:prstClr val="black"/>
                </a:solidFill>
                <a:latin typeface="Arial" panose="020B0604020202020204" pitchFamily="34" charset="0"/>
                <a:cs typeface="Arial" panose="020B0604020202020204" pitchFamily="34" charset="0"/>
              </a:rPr>
              <a:t>: </a:t>
            </a:r>
            <a:r>
              <a:rPr lang="en-US" sz="1200" dirty="0">
                <a:solidFill>
                  <a:srgbClr val="00529B"/>
                </a:solidFill>
                <a:latin typeface="Arial" panose="020B0604020202020204" pitchFamily="34" charset="0"/>
                <a:cs typeface="Arial" panose="020B0604020202020204" pitchFamily="34" charset="0"/>
                <a:hlinkClick r:id="rId3"/>
              </a:rPr>
              <a:t>Medicare.gov/coverage/travel-outside-the-</a:t>
            </a:r>
            <a:r>
              <a:rPr lang="en-US" sz="1200" dirty="0" err="1">
                <a:solidFill>
                  <a:srgbClr val="00529B"/>
                </a:solidFill>
                <a:latin typeface="Arial" panose="020B0604020202020204" pitchFamily="34" charset="0"/>
                <a:cs typeface="Arial" panose="020B0604020202020204" pitchFamily="34" charset="0"/>
                <a:hlinkClick r:id="rId3"/>
              </a:rPr>
              <a:t>u.s.</a:t>
            </a:r>
            <a:r>
              <a:rPr lang="en-US" sz="1200" dirty="0">
                <a:solidFill>
                  <a:srgbClr val="00529B"/>
                </a:solidFill>
                <a:latin typeface="Arial" panose="020B0604020202020204" pitchFamily="34" charset="0"/>
                <a:cs typeface="Arial" panose="020B0604020202020204" pitchFamily="34" charset="0"/>
              </a:rPr>
              <a:t> </a:t>
            </a:r>
            <a:endParaRPr lang="en-US" sz="150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724367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7875" y="3694612"/>
            <a:ext cx="5759450" cy="5501984"/>
          </a:xfrm>
        </p:spPr>
        <p:txBody>
          <a:bodyPr/>
          <a:lstStyle/>
          <a:p>
            <a:pPr marL="0" indent="0" defTabSz="966612">
              <a:spcBef>
                <a:spcPts val="0"/>
              </a:spcBef>
              <a:spcAft>
                <a:spcPts val="600"/>
              </a:spcAft>
              <a:buNone/>
              <a:defRPr/>
            </a:pPr>
            <a:r>
              <a:rPr lang="en-US" b="1" dirty="0">
                <a:solidFill>
                  <a:prstClr val="black"/>
                </a:solidFill>
                <a:latin typeface="Arial" panose="020B0604020202020204" pitchFamily="34" charset="0"/>
                <a:ea typeface="ＭＳ Ｐゴシック"/>
                <a:cs typeface="Arial" panose="020B0604020202020204" pitchFamily="34" charset="0"/>
              </a:rPr>
              <a:t>This slide has animation.</a:t>
            </a:r>
            <a:endParaRPr lang="en-US" b="0" i="0" u="none" strike="noStrike" dirty="0">
              <a:solidFill>
                <a:srgbClr val="000000"/>
              </a:solidFill>
              <a:effectLst/>
              <a:latin typeface="Arial" panose="020B0604020202020204" pitchFamily="34" charset="0"/>
              <a:cs typeface="Arial" panose="020B0604020202020204" pitchFamily="34" charset="0"/>
            </a:endParaRPr>
          </a:p>
          <a:p>
            <a:pPr marL="0" indent="0" defTabSz="966612">
              <a:spcBef>
                <a:spcPts val="0"/>
              </a:spcBef>
              <a:spcAft>
                <a:spcPts val="600"/>
              </a:spcAft>
              <a:buNone/>
              <a:defRPr/>
            </a:pPr>
            <a:r>
              <a:rPr lang="en-US" b="1" i="0" u="none" strike="noStrike" dirty="0">
                <a:solidFill>
                  <a:srgbClr val="000000"/>
                </a:solidFill>
                <a:effectLst/>
                <a:latin typeface="Arial" panose="020B0604020202020204" pitchFamily="34" charset="0"/>
                <a:cs typeface="Arial" panose="020B0604020202020204" pitchFamily="34" charset="0"/>
              </a:rPr>
              <a:t>Presenter Notes</a:t>
            </a:r>
            <a:r>
              <a:rPr lang="en-US" b="0" i="0" u="none" strike="noStrike" dirty="0">
                <a:solidFill>
                  <a:srgbClr val="444444"/>
                </a:solidFill>
                <a:effectLst/>
                <a:latin typeface="Arial" panose="020B0604020202020204" pitchFamily="34" charset="0"/>
                <a:cs typeface="Arial" panose="020B0604020202020204" pitchFamily="34" charset="0"/>
              </a:rPr>
              <a:t>​</a:t>
            </a:r>
            <a:endParaRPr lang="en-US" dirty="0">
              <a:solidFill>
                <a:prstClr val="black"/>
              </a:solidFill>
              <a:latin typeface="Arial" panose="020B0604020202020204" pitchFamily="34" charset="0"/>
              <a:cs typeface="Arial" panose="020B0604020202020204" pitchFamily="34" charset="0"/>
            </a:endParaRPr>
          </a:p>
          <a:p>
            <a:pPr marL="125525" indent="-125525">
              <a:spcBef>
                <a:spcPts val="0"/>
              </a:spcBef>
              <a:spcAft>
                <a:spcPts val="300"/>
              </a:spcAft>
              <a:defRPr/>
            </a:pPr>
            <a:r>
              <a:rPr lang="en-US" b="1" dirty="0">
                <a:solidFill>
                  <a:prstClr val="black"/>
                </a:solidFill>
                <a:latin typeface="Arial" panose="020B0604020202020204" pitchFamily="34" charset="0"/>
                <a:cs typeface="Arial" panose="020B0604020202020204" pitchFamily="34" charset="0"/>
              </a:rPr>
              <a:t>If you’re already getting Social Security or RRB benefits during your Initial Enrollment Period (IEP) </a:t>
            </a:r>
            <a:r>
              <a:rPr lang="en-US" dirty="0">
                <a:solidFill>
                  <a:prstClr val="black"/>
                </a:solidFill>
                <a:latin typeface="Arial" panose="020B0604020202020204" pitchFamily="34" charset="0"/>
                <a:cs typeface="Arial" panose="020B0604020202020204" pitchFamily="34" charset="0"/>
              </a:rPr>
              <a:t>(for example, you get retirement benefits at least 4 months before you turn 65), you’ll be automatically enrolled in Part A and Part B. You’ll get a “Get Ready for Medicare” letter, booklet, and a red, white, and blue Medicare card 3 months before your 65</a:t>
            </a:r>
            <a:r>
              <a:rPr lang="en-US" baseline="30000" dirty="0">
                <a:solidFill>
                  <a:prstClr val="black"/>
                </a:solidFill>
                <a:latin typeface="Arial" panose="020B0604020202020204" pitchFamily="34" charset="0"/>
                <a:cs typeface="Arial" panose="020B0604020202020204" pitchFamily="34" charset="0"/>
              </a:rPr>
              <a:t>th</a:t>
            </a:r>
            <a:r>
              <a:rPr lang="en-US" dirty="0">
                <a:solidFill>
                  <a:prstClr val="black"/>
                </a:solidFill>
                <a:latin typeface="Arial" panose="020B0604020202020204" pitchFamily="34" charset="0"/>
                <a:cs typeface="Arial" panose="020B0604020202020204" pitchFamily="34" charset="0"/>
              </a:rPr>
              <a:t> birthday (coverage begins the 1</a:t>
            </a:r>
            <a:r>
              <a:rPr lang="en-US" baseline="30000" dirty="0">
                <a:solidFill>
                  <a:prstClr val="black"/>
                </a:solidFill>
                <a:latin typeface="Arial" panose="020B0604020202020204" pitchFamily="34" charset="0"/>
                <a:cs typeface="Arial" panose="020B0604020202020204" pitchFamily="34" charset="0"/>
              </a:rPr>
              <a:t>st</a:t>
            </a:r>
            <a:r>
              <a:rPr lang="en-US" dirty="0">
                <a:solidFill>
                  <a:prstClr val="black"/>
                </a:solidFill>
                <a:latin typeface="Arial" panose="020B0604020202020204" pitchFamily="34" charset="0"/>
                <a:cs typeface="Arial" panose="020B0604020202020204" pitchFamily="34" charset="0"/>
              </a:rPr>
              <a:t> day of the month you turn 65). </a:t>
            </a:r>
          </a:p>
          <a:p>
            <a:pPr marL="125660" indent="-125660" defTabSz="966612">
              <a:spcBef>
                <a:spcPts val="0"/>
              </a:spcBef>
              <a:spcAft>
                <a:spcPts val="300"/>
              </a:spcAft>
              <a:defRPr/>
            </a:pPr>
            <a:r>
              <a:rPr lang="en-US" b="1" dirty="0">
                <a:solidFill>
                  <a:prstClr val="black"/>
                </a:solidFill>
                <a:latin typeface="Arial" panose="020B0604020202020204" pitchFamily="34" charset="0"/>
                <a:cs typeface="Arial" panose="020B0604020202020204" pitchFamily="34" charset="0"/>
              </a:rPr>
              <a:t>If you’re under 65 and have a disability, </a:t>
            </a:r>
            <a:r>
              <a:rPr lang="en-US" dirty="0">
                <a:solidFill>
                  <a:prstClr val="black"/>
                </a:solidFill>
                <a:latin typeface="Arial" panose="020B0604020202020204" pitchFamily="34" charset="0"/>
                <a:cs typeface="Arial" panose="020B0604020202020204" pitchFamily="34" charset="0"/>
              </a:rPr>
              <a:t>you’ll automatically get Part A and Part B after you get disability benefits from Social Security or certain disability benefits from the RRB for 24 months. You’ll get your “Get Ready for Medicare” package, which includes your red, white, and blue Medicare card and other information in the mail, 3 months before your 25</a:t>
            </a:r>
            <a:r>
              <a:rPr lang="en-US" baseline="30000" dirty="0">
                <a:solidFill>
                  <a:prstClr val="black"/>
                </a:solidFill>
                <a:latin typeface="Arial" panose="020B0604020202020204" pitchFamily="34" charset="0"/>
                <a:cs typeface="Arial" panose="020B0604020202020204" pitchFamily="34" charset="0"/>
              </a:rPr>
              <a:t>th</a:t>
            </a:r>
            <a:r>
              <a:rPr lang="en-US" dirty="0">
                <a:solidFill>
                  <a:prstClr val="black"/>
                </a:solidFill>
                <a:latin typeface="Arial" panose="020B0604020202020204" pitchFamily="34" charset="0"/>
                <a:cs typeface="Arial" panose="020B0604020202020204" pitchFamily="34" charset="0"/>
              </a:rPr>
              <a:t> month of disability benefits (coverage begins your 25</a:t>
            </a:r>
            <a:r>
              <a:rPr lang="en-US" baseline="30000" dirty="0">
                <a:solidFill>
                  <a:prstClr val="black"/>
                </a:solidFill>
                <a:latin typeface="Arial" panose="020B0604020202020204" pitchFamily="34" charset="0"/>
                <a:cs typeface="Arial" panose="020B0604020202020204" pitchFamily="34" charset="0"/>
              </a:rPr>
              <a:t>th</a:t>
            </a:r>
            <a:r>
              <a:rPr lang="en-US" dirty="0">
                <a:solidFill>
                  <a:prstClr val="black"/>
                </a:solidFill>
                <a:latin typeface="Arial" panose="020B0604020202020204" pitchFamily="34" charset="0"/>
                <a:cs typeface="Arial" panose="020B0604020202020204" pitchFamily="34" charset="0"/>
              </a:rPr>
              <a:t> month of disability benefits). If you have ALS, you’ll automatically get Part A and Part B the month your Social Security disability benefits begin.</a:t>
            </a:r>
          </a:p>
          <a:p>
            <a:pPr marL="0" indent="0" defTabSz="966612">
              <a:spcBef>
                <a:spcPts val="0"/>
              </a:spcBef>
              <a:spcAft>
                <a:spcPts val="300"/>
              </a:spcAft>
              <a:buNone/>
              <a:defRPr/>
            </a:pPr>
            <a:r>
              <a:rPr lang="en-US" dirty="0">
                <a:solidFill>
                  <a:prstClr val="black"/>
                </a:solidFill>
                <a:latin typeface="Arial" panose="020B0604020202020204" pitchFamily="34" charset="0"/>
                <a:cs typeface="Arial" panose="020B0604020202020204" pitchFamily="34" charset="0"/>
              </a:rPr>
              <a:t>Your “Get Ready for Medicare” package will also provide your coverage start date (which is on the enclosed Medicare card as well). The letter and booklet both explain important decisions you need to make. ​</a:t>
            </a:r>
          </a:p>
          <a:p>
            <a:pPr marL="0" indent="0" defTabSz="966612">
              <a:spcBef>
                <a:spcPts val="0"/>
              </a:spcBef>
              <a:spcAft>
                <a:spcPts val="900"/>
              </a:spcAft>
              <a:buNone/>
              <a:defRPr/>
            </a:pPr>
            <a:r>
              <a:rPr lang="en-US" b="1" dirty="0">
                <a:solidFill>
                  <a:prstClr val="black"/>
                </a:solidFill>
                <a:latin typeface="Arial" panose="020B0604020202020204" pitchFamily="34" charset="0"/>
                <a:cs typeface="Arial" panose="020B0604020202020204" pitchFamily="34" charset="0"/>
              </a:rPr>
              <a:t>NOTE</a:t>
            </a:r>
            <a:r>
              <a:rPr lang="en-US" dirty="0">
                <a:solidFill>
                  <a:prstClr val="black"/>
                </a:solidFill>
                <a:latin typeface="Arial" panose="020B0604020202020204" pitchFamily="34" charset="0"/>
                <a:cs typeface="Arial" panose="020B0604020202020204" pitchFamily="34" charset="0"/>
              </a:rPr>
              <a:t>: If you live in Puerto Rico and get benefits from Social Security or the RRB, you’ll automatically get Part A the 1</a:t>
            </a:r>
            <a:r>
              <a:rPr lang="en-US" baseline="30000" dirty="0">
                <a:solidFill>
                  <a:prstClr val="black"/>
                </a:solidFill>
                <a:latin typeface="Arial" panose="020B0604020202020204" pitchFamily="34" charset="0"/>
                <a:cs typeface="Arial" panose="020B0604020202020204" pitchFamily="34" charset="0"/>
              </a:rPr>
              <a:t>st</a:t>
            </a:r>
            <a:r>
              <a:rPr lang="en-US" dirty="0">
                <a:solidFill>
                  <a:prstClr val="black"/>
                </a:solidFill>
                <a:latin typeface="Arial" panose="020B0604020202020204" pitchFamily="34" charset="0"/>
                <a:cs typeface="Arial" panose="020B0604020202020204" pitchFamily="34" charset="0"/>
              </a:rPr>
              <a:t> day of the month you turn 65, or after you get disability benefits for 24 months. However, if you want Part B, you’ll need to sign up for it. If you don’t sign up for Part B when you’re first eligible, you may have to pay a late enrollment penalty for as long as you have Part B. Visit </a:t>
            </a:r>
            <a:r>
              <a:rPr lang="en-US" dirty="0">
                <a:latin typeface="Arial" panose="020B0604020202020204" pitchFamily="34" charset="0"/>
                <a:cs typeface="Arial" panose="020B0604020202020204" pitchFamily="34" charset="0"/>
                <a:hlinkClick r:id="rId3"/>
              </a:rPr>
              <a:t>SSA.gov</a:t>
            </a:r>
            <a:r>
              <a:rPr lang="en-US" dirty="0">
                <a:latin typeface="Arial" panose="020B0604020202020204" pitchFamily="34" charset="0"/>
                <a:cs typeface="Arial" panose="020B0604020202020204" pitchFamily="34" charset="0"/>
              </a:rPr>
              <a:t> or</a:t>
            </a:r>
            <a:r>
              <a:rPr lang="en-US" dirty="0">
                <a:solidFill>
                  <a:prstClr val="black"/>
                </a:solidFill>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hlinkClick r:id="rId4"/>
              </a:rPr>
              <a:t>RRB.gov</a:t>
            </a:r>
            <a:r>
              <a:rPr lang="en-US" dirty="0">
                <a:latin typeface="Arial" panose="020B0604020202020204" pitchFamily="34" charset="0"/>
                <a:cs typeface="Arial" panose="020B0604020202020204" pitchFamily="34" charset="0"/>
              </a:rPr>
              <a:t> </a:t>
            </a:r>
            <a:r>
              <a:rPr lang="en-US" dirty="0">
                <a:solidFill>
                  <a:prstClr val="black"/>
                </a:solidFill>
                <a:latin typeface="Arial" panose="020B0604020202020204" pitchFamily="34" charset="0"/>
                <a:cs typeface="Arial" panose="020B0604020202020204" pitchFamily="34" charset="0"/>
              </a:rPr>
              <a:t>for help. </a:t>
            </a:r>
          </a:p>
          <a:p>
            <a:pPr marL="0" indent="0" defTabSz="966612">
              <a:spcBef>
                <a:spcPts val="0"/>
              </a:spcBef>
              <a:spcAft>
                <a:spcPts val="300"/>
              </a:spcAft>
              <a:buNone/>
              <a:defRPr/>
            </a:pPr>
            <a:r>
              <a:rPr lang="en-US" dirty="0">
                <a:solidFill>
                  <a:prstClr val="black"/>
                </a:solidFill>
                <a:latin typeface="Arial" panose="020B0604020202020204" pitchFamily="34" charset="0"/>
                <a:cs typeface="Arial" panose="020B0604020202020204" pitchFamily="34" charset="0"/>
              </a:rPr>
              <a:t>Visit </a:t>
            </a:r>
            <a:r>
              <a:rPr lang="en-US" dirty="0">
                <a:solidFill>
                  <a:prstClr val="black"/>
                </a:solidFill>
                <a:latin typeface="Arial" panose="020B0604020202020204" pitchFamily="34" charset="0"/>
                <a:cs typeface="Arial" panose="020B0604020202020204" pitchFamily="34" charset="0"/>
                <a:hlinkClick r:id="rId5"/>
              </a:rPr>
              <a:t>Medicare.gov/basics/forms-publications-mailings/mailings/signing-up/get-ready-for-medicare-package</a:t>
            </a:r>
            <a:r>
              <a:rPr lang="en-US" dirty="0">
                <a:solidFill>
                  <a:prstClr val="black"/>
                </a:solidFill>
                <a:latin typeface="Arial" panose="020B0604020202020204" pitchFamily="34" charset="0"/>
                <a:cs typeface="Arial" panose="020B0604020202020204" pitchFamily="34" charset="0"/>
              </a:rPr>
              <a:t> to download a copy of the letter and booklet in the “Get Ready for Medicare” package.</a:t>
            </a:r>
          </a:p>
          <a:p>
            <a:pPr marL="0" indent="0">
              <a:spcBef>
                <a:spcPts val="0"/>
              </a:spcBef>
              <a:spcAft>
                <a:spcPts val="600"/>
              </a:spcAft>
              <a:buNone/>
            </a:pP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944938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4701" y="3685902"/>
            <a:ext cx="5829300" cy="5710647"/>
          </a:xfrm>
        </p:spPr>
        <p:txBody>
          <a:bodyPr/>
          <a:lstStyle/>
          <a:p>
            <a:pPr marL="0" indent="0" defTabSz="966612">
              <a:spcBef>
                <a:spcPts val="0"/>
              </a:spcBef>
              <a:spcAft>
                <a:spcPts val="300"/>
              </a:spcAft>
              <a:buNone/>
              <a:defRPr/>
            </a:pPr>
            <a:r>
              <a:rPr lang="en-US" b="1" dirty="0">
                <a:solidFill>
                  <a:prstClr val="black"/>
                </a:solidFill>
                <a:latin typeface="Arial" panose="020B0604020202020204" pitchFamily="34" charset="0"/>
                <a:ea typeface="ＭＳ Ｐゴシック"/>
                <a:cs typeface="Arial" panose="020B0604020202020204" pitchFamily="34" charset="0"/>
              </a:rPr>
              <a:t>This slide has animation.</a:t>
            </a:r>
            <a:endParaRPr lang="en-US" b="0" i="0" u="none" strike="noStrike" dirty="0">
              <a:solidFill>
                <a:srgbClr val="000000"/>
              </a:solidFill>
              <a:effectLst/>
              <a:latin typeface="Arial" panose="020B0604020202020204" pitchFamily="34" charset="0"/>
              <a:cs typeface="Arial" panose="020B0604020202020204" pitchFamily="34" charset="0"/>
            </a:endParaRPr>
          </a:p>
          <a:p>
            <a:pPr marL="0" indent="0" defTabSz="966612">
              <a:spcBef>
                <a:spcPts val="0"/>
              </a:spcBef>
              <a:spcAft>
                <a:spcPts val="300"/>
              </a:spcAft>
              <a:buNone/>
              <a:defRPr/>
            </a:pPr>
            <a:r>
              <a:rPr lang="en-US" b="1" i="0" u="none" strike="noStrike" dirty="0">
                <a:solidFill>
                  <a:srgbClr val="000000"/>
                </a:solidFill>
                <a:effectLst/>
                <a:latin typeface="Arial" panose="020B0604020202020204" pitchFamily="34" charset="0"/>
                <a:cs typeface="Arial" panose="020B0604020202020204" pitchFamily="34" charset="0"/>
              </a:rPr>
              <a:t>Presenter Notes</a:t>
            </a:r>
            <a:r>
              <a:rPr lang="en-US" b="0" i="0" u="none" strike="noStrike" dirty="0">
                <a:solidFill>
                  <a:srgbClr val="444444"/>
                </a:solidFill>
                <a:effectLst/>
                <a:latin typeface="Arial" panose="020B0604020202020204" pitchFamily="34" charset="0"/>
                <a:cs typeface="Arial" panose="020B0604020202020204" pitchFamily="34" charset="0"/>
              </a:rPr>
              <a:t>​</a:t>
            </a:r>
            <a:endParaRPr lang="en-US" dirty="0">
              <a:solidFill>
                <a:prstClr val="black"/>
              </a:solidFill>
              <a:latin typeface="Arial" panose="020B0604020202020204" pitchFamily="34" charset="0"/>
              <a:cs typeface="Arial" panose="020B0604020202020204" pitchFamily="34" charset="0"/>
            </a:endParaRPr>
          </a:p>
          <a:p>
            <a:pPr marL="0" indent="0">
              <a:spcBef>
                <a:spcPts val="0"/>
              </a:spcBef>
              <a:spcAft>
                <a:spcPts val="300"/>
              </a:spcAft>
              <a:buNone/>
              <a:defRPr/>
            </a:pPr>
            <a:r>
              <a:rPr lang="en-US" dirty="0">
                <a:solidFill>
                  <a:prstClr val="black"/>
                </a:solidFill>
                <a:latin typeface="Arial" panose="020B0604020202020204" pitchFamily="34" charset="0"/>
                <a:cs typeface="Arial" panose="020B0604020202020204" pitchFamily="34" charset="0"/>
              </a:rPr>
              <a:t>If you aren’t getting Social Security or RRB benefits at least 4 months before you turn 65 (for instance, because you’re still working), you’ll need to sign up for Part A (even if you’re eligible to get Part A premium free (don’t need to pay a premium)) and Part B. To avoid a delay in coverage, you should contact Social Security to apply for Medicare 3 months before you turn 65. If you worked for a railroad, contact the RRB to sign up. You don’t have to be retired to get Medicare. </a:t>
            </a:r>
          </a:p>
          <a:p>
            <a:pPr marL="0" indent="0" defTabSz="966612">
              <a:spcBef>
                <a:spcPts val="0"/>
              </a:spcBef>
              <a:spcAft>
                <a:spcPts val="300"/>
              </a:spcAft>
              <a:buNone/>
              <a:defRPr/>
            </a:pPr>
            <a:r>
              <a:rPr lang="en-US" dirty="0">
                <a:solidFill>
                  <a:prstClr val="black"/>
                </a:solidFill>
                <a:latin typeface="Arial" panose="020B0604020202020204" pitchFamily="34" charset="0"/>
                <a:cs typeface="Arial" panose="020B0604020202020204" pitchFamily="34" charset="0"/>
              </a:rPr>
              <a:t>You can sign up online at </a:t>
            </a:r>
            <a:r>
              <a:rPr lang="en-US" dirty="0">
                <a:latin typeface="Arial" panose="020B0604020202020204" pitchFamily="34" charset="0"/>
                <a:cs typeface="Arial" panose="020B0604020202020204" pitchFamily="34" charset="0"/>
                <a:hlinkClick r:id="rId3"/>
              </a:rPr>
              <a:t>SSA.gov</a:t>
            </a:r>
            <a:r>
              <a:rPr lang="en-US" dirty="0">
                <a:solidFill>
                  <a:prstClr val="black"/>
                </a:solidFill>
                <a:latin typeface="Arial" panose="020B0604020202020204" pitchFamily="34" charset="0"/>
                <a:cs typeface="Arial" panose="020B0604020202020204" pitchFamily="34" charset="0"/>
              </a:rPr>
              <a:t> or call 1-800-722-1213 (TTY: 1-800-325-0778), or you can make an appointment at your local Social Security office. To find your local office, visit </a:t>
            </a:r>
            <a:r>
              <a:rPr lang="en-US" dirty="0">
                <a:solidFill>
                  <a:prstClr val="black"/>
                </a:solidFill>
                <a:latin typeface="Arial" panose="020B0604020202020204" pitchFamily="34" charset="0"/>
                <a:cs typeface="Arial" panose="020B0604020202020204" pitchFamily="34" charset="0"/>
                <a:hlinkClick r:id="rId4"/>
              </a:rPr>
              <a:t>SSA.gov/locator</a:t>
            </a:r>
            <a:r>
              <a:rPr lang="en-US" dirty="0">
                <a:solidFill>
                  <a:prstClr val="black"/>
                </a:solidFill>
                <a:latin typeface="Arial" panose="020B0604020202020204" pitchFamily="34" charset="0"/>
                <a:cs typeface="Arial" panose="020B0604020202020204" pitchFamily="34" charset="0"/>
              </a:rPr>
              <a:t>. You can sign up for and get Social Security retirement benefits as early as 62, but the benefit amount will be lower than your full retirement benefit amount. Your benefit amount will be reduced based on the number of months you get benefits before you reach your full retirement age. </a:t>
            </a:r>
          </a:p>
          <a:p>
            <a:pPr marL="0" indent="0" defTabSz="966612">
              <a:spcBef>
                <a:spcPts val="0"/>
              </a:spcBef>
              <a:spcAft>
                <a:spcPts val="300"/>
              </a:spcAft>
              <a:buNone/>
              <a:defRPr/>
            </a:pPr>
            <a:r>
              <a:rPr lang="en-US" dirty="0">
                <a:solidFill>
                  <a:prstClr val="black"/>
                </a:solidFill>
                <a:latin typeface="Arial" panose="020B0604020202020204" pitchFamily="34" charset="0"/>
                <a:cs typeface="Arial" panose="020B0604020202020204" pitchFamily="34" charset="0"/>
              </a:rPr>
              <a:t>The full retirement age for Social Security benefits is increasing. For many years, the full retirement age was 65. However, beginning with people born in 1938 or later, that age gradually increases until it reaches 67 for people born after 1959. You can calculate your age for collecting </a:t>
            </a:r>
            <a:r>
              <a:rPr lang="en-US" b="1" dirty="0">
                <a:solidFill>
                  <a:prstClr val="black"/>
                </a:solidFill>
                <a:latin typeface="Arial" panose="020B0604020202020204" pitchFamily="34" charset="0"/>
                <a:cs typeface="Arial" panose="020B0604020202020204" pitchFamily="34" charset="0"/>
              </a:rPr>
              <a:t>full </a:t>
            </a:r>
            <a:r>
              <a:rPr lang="en-US" dirty="0">
                <a:solidFill>
                  <a:prstClr val="black"/>
                </a:solidFill>
                <a:latin typeface="Arial" panose="020B0604020202020204" pitchFamily="34" charset="0"/>
                <a:cs typeface="Arial" panose="020B0604020202020204" pitchFamily="34" charset="0"/>
              </a:rPr>
              <a:t>Social Security retirement benefits at</a:t>
            </a:r>
            <a:r>
              <a:rPr lang="en-US" u="sng" dirty="0">
                <a:solidFill>
                  <a:prstClr val="black"/>
                </a:solidFill>
                <a:latin typeface="Arial" panose="020B0604020202020204" pitchFamily="34" charset="0"/>
                <a:cs typeface="Arial" panose="020B0604020202020204" pitchFamily="34" charset="0"/>
                <a:hlinkClick r:id="rId5"/>
              </a:rPr>
              <a:t> SSA.gov/retirement/</a:t>
            </a:r>
            <a:r>
              <a:rPr lang="en-US" u="sng" dirty="0" err="1">
                <a:solidFill>
                  <a:prstClr val="black"/>
                </a:solidFill>
                <a:latin typeface="Arial" panose="020B0604020202020204" pitchFamily="34" charset="0"/>
                <a:cs typeface="Arial" panose="020B0604020202020204" pitchFamily="34" charset="0"/>
                <a:hlinkClick r:id="rId5"/>
              </a:rPr>
              <a:t>ageincrease</a:t>
            </a:r>
            <a:r>
              <a:rPr lang="en-US" dirty="0">
                <a:solidFill>
                  <a:prstClr val="black"/>
                </a:solidFill>
                <a:latin typeface="Arial" panose="020B0604020202020204" pitchFamily="34" charset="0"/>
                <a:cs typeface="Arial" panose="020B0604020202020204" pitchFamily="34" charset="0"/>
              </a:rPr>
              <a:t>.</a:t>
            </a:r>
          </a:p>
          <a:p>
            <a:pPr marL="0" indent="0" defTabSz="966612">
              <a:spcBef>
                <a:spcPts val="0"/>
              </a:spcBef>
              <a:spcAft>
                <a:spcPts val="600"/>
              </a:spcAft>
              <a:buNone/>
              <a:defRPr/>
            </a:pPr>
            <a:r>
              <a:rPr lang="en-US" dirty="0">
                <a:solidFill>
                  <a:prstClr val="black"/>
                </a:solidFill>
                <a:latin typeface="Arial" panose="020B0604020202020204" pitchFamily="34" charset="0"/>
                <a:cs typeface="Arial" panose="020B0604020202020204" pitchFamily="34" charset="0"/>
              </a:rPr>
              <a:t>For more information, visit </a:t>
            </a:r>
            <a:r>
              <a:rPr lang="en-US" dirty="0">
                <a:solidFill>
                  <a:prstClr val="black"/>
                </a:solidFill>
                <a:latin typeface="Arial" panose="020B0604020202020204" pitchFamily="34" charset="0"/>
                <a:cs typeface="Arial" panose="020B0604020202020204" pitchFamily="34" charset="0"/>
                <a:hlinkClick r:id="rId6"/>
              </a:rPr>
              <a:t>SSA.gov/pubs/EN-05-10035.pdf</a:t>
            </a:r>
            <a:r>
              <a:rPr lang="en-US" dirty="0">
                <a:solidFill>
                  <a:prstClr val="black"/>
                </a:solidFill>
                <a:latin typeface="Arial" panose="020B0604020202020204" pitchFamily="34" charset="0"/>
                <a:cs typeface="Arial" panose="020B0604020202020204" pitchFamily="34" charset="0"/>
              </a:rPr>
              <a:t>. </a:t>
            </a:r>
          </a:p>
          <a:p>
            <a:pPr marL="0" indent="0" defTabSz="966612">
              <a:spcBef>
                <a:spcPts val="0"/>
              </a:spcBef>
              <a:spcAft>
                <a:spcPts val="600"/>
              </a:spcAft>
              <a:buNone/>
              <a:defRPr/>
            </a:pPr>
            <a:r>
              <a:rPr lang="en-US" b="1" dirty="0">
                <a:latin typeface="Arial" panose="020B0604020202020204" pitchFamily="34" charset="0"/>
                <a:cs typeface="Arial" panose="020B0604020202020204" pitchFamily="34" charset="0"/>
              </a:rPr>
              <a:t>NOTE: </a:t>
            </a:r>
            <a:r>
              <a:rPr lang="en-US" dirty="0">
                <a:latin typeface="Arial" panose="020B0604020202020204" pitchFamily="34" charset="0"/>
                <a:cs typeface="Arial" panose="020B0604020202020204" pitchFamily="34" charset="0"/>
              </a:rPr>
              <a:t>If you sign up for Part A and Part B, Medicare will send you a “Welcome to Medicare” package—about 2 weeks after you apply. The package includes a letter, booklet, and your red, white, and blue Medicare card. The package will also provide your coverage start date (which is on the enclosed Medicare card as well). The letter and booklet both explain important decisions you need to make.</a:t>
            </a:r>
            <a:r>
              <a:rPr lang="en-US" dirty="0">
                <a:solidFill>
                  <a:prstClr val="black"/>
                </a:solidFill>
                <a:latin typeface="Arial" panose="020B0604020202020204" pitchFamily="34" charset="0"/>
                <a:cs typeface="Arial" panose="020B0604020202020204" pitchFamily="34" charset="0"/>
              </a:rPr>
              <a:t> Visit </a:t>
            </a:r>
            <a:r>
              <a:rPr lang="en-US" dirty="0">
                <a:solidFill>
                  <a:prstClr val="black"/>
                </a:solidFill>
                <a:latin typeface="Arial" panose="020B0604020202020204" pitchFamily="34" charset="0"/>
                <a:cs typeface="Arial" panose="020B0604020202020204" pitchFamily="34" charset="0"/>
                <a:hlinkClick r:id="rId7"/>
              </a:rPr>
              <a:t>Medicare.gov/basics/forms-publications-mailings/mailings/signing-up/welcome-to-</a:t>
            </a:r>
            <a:r>
              <a:rPr lang="en-US" dirty="0" err="1">
                <a:solidFill>
                  <a:prstClr val="black"/>
                </a:solidFill>
                <a:latin typeface="Arial" panose="020B0604020202020204" pitchFamily="34" charset="0"/>
                <a:cs typeface="Arial" panose="020B0604020202020204" pitchFamily="34" charset="0"/>
                <a:hlinkClick r:id="rId7"/>
              </a:rPr>
              <a:t>medicare</a:t>
            </a:r>
            <a:r>
              <a:rPr lang="en-US" dirty="0">
                <a:solidFill>
                  <a:prstClr val="black"/>
                </a:solidFill>
                <a:latin typeface="Arial" panose="020B0604020202020204" pitchFamily="34" charset="0"/>
                <a:cs typeface="Arial" panose="020B0604020202020204" pitchFamily="34" charset="0"/>
                <a:hlinkClick r:id="rId7"/>
              </a:rPr>
              <a:t>-package</a:t>
            </a:r>
            <a:r>
              <a:rPr lang="en-US" dirty="0">
                <a:solidFill>
                  <a:prstClr val="black"/>
                </a:solidFill>
                <a:latin typeface="Arial" panose="020B0604020202020204" pitchFamily="34" charset="0"/>
                <a:cs typeface="Arial" panose="020B0604020202020204" pitchFamily="34" charset="0"/>
              </a:rPr>
              <a:t> to download a copy of the letter and booklet in the “Welcome to Medicare” package.</a:t>
            </a:r>
            <a:endParaRPr lang="en-US" dirty="0">
              <a:latin typeface="Arial" panose="020B0604020202020204" pitchFamily="34" charset="0"/>
              <a:cs typeface="Arial" panose="020B0604020202020204" pitchFamily="34" charset="0"/>
            </a:endParaRPr>
          </a:p>
          <a:p>
            <a:pPr marL="0" indent="0">
              <a:spcBef>
                <a:spcPts val="0"/>
              </a:spcBef>
              <a:spcAft>
                <a:spcPts val="300"/>
              </a:spcAft>
              <a:buNone/>
              <a:defRPr/>
            </a:pPr>
            <a:r>
              <a:rPr lang="en-US" b="1" dirty="0">
                <a:solidFill>
                  <a:prstClr val="black"/>
                </a:solidFill>
                <a:latin typeface="Arial" panose="020B0604020202020204" pitchFamily="34" charset="0"/>
                <a:cs typeface="Arial" panose="020B0604020202020204" pitchFamily="34" charset="0"/>
              </a:rPr>
              <a:t>Source:</a:t>
            </a:r>
            <a:r>
              <a:rPr lang="en-US" dirty="0">
                <a:solidFill>
                  <a:prstClr val="black"/>
                </a:solidFill>
                <a:latin typeface="Arial" panose="020B0604020202020204" pitchFamily="34" charset="0"/>
                <a:cs typeface="Arial" panose="020B0604020202020204" pitchFamily="34" charset="0"/>
              </a:rPr>
              <a:t> </a:t>
            </a:r>
            <a:r>
              <a:rPr lang="en-US" sz="1200" u="sng" kern="1200" dirty="0">
                <a:solidFill>
                  <a:schemeClr val="tx1"/>
                </a:solidFill>
                <a:effectLst/>
                <a:latin typeface="Arial" panose="020B0604020202020204" pitchFamily="34" charset="0"/>
                <a:cs typeface="Arial" panose="020B0604020202020204" pitchFamily="34" charset="0"/>
                <a:hlinkClick r:id="rId8"/>
              </a:rPr>
              <a:t>SSA.gov/retirement/plan-for-retirement</a:t>
            </a:r>
            <a:endParaRPr lang="en-US" sz="15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148484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4701" y="3724003"/>
            <a:ext cx="5829300" cy="5144347"/>
          </a:xfrm>
        </p:spPr>
        <p:txBody>
          <a:bodyPr/>
          <a:lstStyle/>
          <a:p>
            <a:pPr marL="0" indent="0" defTabSz="966612">
              <a:spcBef>
                <a:spcPts val="0"/>
              </a:spcBef>
              <a:spcAft>
                <a:spcPts val="600"/>
              </a:spcAft>
              <a:buNone/>
              <a:defRPr/>
            </a:pPr>
            <a:r>
              <a:rPr lang="en-US" b="1" dirty="0">
                <a:solidFill>
                  <a:prstClr val="black"/>
                </a:solidFill>
                <a:latin typeface="Arial" panose="020B0604020202020204" pitchFamily="34" charset="0"/>
                <a:ea typeface="ＭＳ Ｐゴシック"/>
                <a:cs typeface="Arial" panose="020B0604020202020204" pitchFamily="34" charset="0"/>
              </a:rPr>
              <a:t>This slide has animation</a:t>
            </a:r>
            <a:endParaRPr lang="en-US" b="0" i="0" u="none" strike="noStrike" dirty="0">
              <a:solidFill>
                <a:srgbClr val="000000"/>
              </a:solidFill>
              <a:effectLst/>
              <a:latin typeface="Arial" panose="020B0604020202020204" pitchFamily="34" charset="0"/>
              <a:cs typeface="Arial" panose="020B0604020202020204" pitchFamily="34" charset="0"/>
            </a:endParaRPr>
          </a:p>
          <a:p>
            <a:pPr marL="0" indent="0" defTabSz="966612">
              <a:spcBef>
                <a:spcPts val="0"/>
              </a:spcBef>
              <a:spcAft>
                <a:spcPts val="600"/>
              </a:spcAft>
              <a:buNone/>
              <a:defRPr/>
            </a:pPr>
            <a:r>
              <a:rPr lang="en-US" b="1" i="0" u="none" strike="noStrike" dirty="0">
                <a:solidFill>
                  <a:srgbClr val="000000"/>
                </a:solidFill>
                <a:effectLst/>
                <a:latin typeface="Arial" panose="020B0604020202020204" pitchFamily="34" charset="0"/>
                <a:cs typeface="Arial" panose="020B0604020202020204" pitchFamily="34" charset="0"/>
              </a:rPr>
              <a:t>Presenter Notes</a:t>
            </a:r>
            <a:r>
              <a:rPr lang="en-US" b="0" i="0" u="none" strike="noStrike" dirty="0">
                <a:solidFill>
                  <a:srgbClr val="444444"/>
                </a:solidFill>
                <a:effectLst/>
                <a:latin typeface="Arial" panose="020B0604020202020204" pitchFamily="34" charset="0"/>
                <a:cs typeface="Arial" panose="020B0604020202020204" pitchFamily="34" charset="0"/>
              </a:rPr>
              <a:t>​</a:t>
            </a:r>
            <a:endParaRPr lang="en-US" dirty="0">
              <a:solidFill>
                <a:prstClr val="black"/>
              </a:solidFill>
              <a:latin typeface="Arial" panose="020B0604020202020204" pitchFamily="34" charset="0"/>
              <a:cs typeface="Arial" panose="020B0604020202020204" pitchFamily="34" charset="0"/>
            </a:endParaRPr>
          </a:p>
          <a:p>
            <a:pPr marL="118745" indent="-118745">
              <a:spcBef>
                <a:spcPts val="0"/>
              </a:spcBef>
              <a:spcAft>
                <a:spcPts val="600"/>
              </a:spcAft>
              <a:defRPr/>
            </a:pPr>
            <a:r>
              <a:rPr lang="en-US" b="1" dirty="0">
                <a:solidFill>
                  <a:prstClr val="black"/>
                </a:solidFill>
                <a:latin typeface="Arial" panose="020B0604020202020204" pitchFamily="34" charset="0"/>
                <a:cs typeface="Arial" panose="020B0604020202020204" pitchFamily="34" charset="0"/>
              </a:rPr>
              <a:t>Your Medicare card </a:t>
            </a:r>
            <a:r>
              <a:rPr lang="en-US" dirty="0">
                <a:latin typeface="Arial" panose="020B0604020202020204" pitchFamily="34" charset="0"/>
                <a:cs typeface="Arial" panose="020B0604020202020204" pitchFamily="34" charset="0"/>
              </a:rPr>
              <a:t>lists Medicare Part A (shown as HOSPITAL), and/or Part B (shown as MEDICAL), or both. It also lists the date your coverage begins. Your card has a Medicare Number that’s unique to you—it’s not your Social Security Number. It's a unique combination of letters and numbers—the letters S, L, O, I, B, and Z are </a:t>
            </a:r>
            <a:r>
              <a:rPr lang="en-US" dirty="0">
                <a:solidFill>
                  <a:prstClr val="black"/>
                </a:solidFill>
                <a:latin typeface="Arial" panose="020B0604020202020204" pitchFamily="34" charset="0"/>
                <a:cs typeface="Arial" panose="020B0604020202020204" pitchFamily="34" charset="0"/>
              </a:rPr>
              <a:t>never used. This helps to protect your identity. </a:t>
            </a:r>
            <a:endParaRPr lang="en-US" dirty="0">
              <a:solidFill>
                <a:prstClr val="black"/>
              </a:solidFill>
              <a:latin typeface="Arial" panose="020B0604020202020204" pitchFamily="34" charset="0"/>
              <a:ea typeface="Calibri"/>
              <a:cs typeface="Arial" panose="020B0604020202020204" pitchFamily="34" charset="0"/>
            </a:endParaRPr>
          </a:p>
          <a:p>
            <a:pPr marL="118745" indent="-118745">
              <a:spcBef>
                <a:spcPts val="0"/>
              </a:spcBef>
              <a:spcAft>
                <a:spcPts val="600"/>
              </a:spcAft>
              <a:defRPr/>
            </a:pPr>
            <a:r>
              <a:rPr lang="en-US" b="1" dirty="0">
                <a:solidFill>
                  <a:prstClr val="black"/>
                </a:solidFill>
                <a:latin typeface="Arial" panose="020B0604020202020204" pitchFamily="34" charset="0"/>
                <a:cs typeface="Arial" panose="020B0604020202020204" pitchFamily="34" charset="0"/>
              </a:rPr>
              <a:t>If you get your Medicare card and don’t want Part B, </a:t>
            </a:r>
            <a:r>
              <a:rPr lang="en-US" dirty="0">
                <a:solidFill>
                  <a:prstClr val="black"/>
                </a:solidFill>
                <a:latin typeface="Arial" panose="020B0604020202020204" pitchFamily="34" charset="0"/>
                <a:cs typeface="Arial" panose="020B0604020202020204" pitchFamily="34" charset="0"/>
              </a:rPr>
              <a:t>follow the directions in the “Get Ready for Medicare” package and return the card. Medicare will send you another card that shows you only have Part A coverage.</a:t>
            </a:r>
            <a:endParaRPr lang="en-US" dirty="0">
              <a:solidFill>
                <a:prstClr val="black"/>
              </a:solidFill>
              <a:latin typeface="Arial" panose="020B0604020202020204" pitchFamily="34" charset="0"/>
              <a:ea typeface="Calibri"/>
              <a:cs typeface="Arial" panose="020B0604020202020204" pitchFamily="34" charset="0"/>
            </a:endParaRPr>
          </a:p>
          <a:p>
            <a:pPr marL="118745" indent="-118745">
              <a:spcBef>
                <a:spcPts val="0"/>
              </a:spcBef>
              <a:spcAft>
                <a:spcPts val="600"/>
              </a:spcAft>
              <a:defRPr/>
            </a:pPr>
            <a:r>
              <a:rPr lang="en-US" b="1" dirty="0">
                <a:solidFill>
                  <a:prstClr val="black"/>
                </a:solidFill>
                <a:latin typeface="Arial" panose="020B0604020202020204" pitchFamily="34" charset="0"/>
                <a:cs typeface="Arial" panose="020B0604020202020204" pitchFamily="34" charset="0"/>
              </a:rPr>
              <a:t>If you’re in Original Medicare, </a:t>
            </a:r>
            <a:r>
              <a:rPr lang="en-US" dirty="0">
                <a:solidFill>
                  <a:prstClr val="black"/>
                </a:solidFill>
                <a:latin typeface="Arial" panose="020B0604020202020204" pitchFamily="34" charset="0"/>
                <a:cs typeface="Arial" panose="020B0604020202020204" pitchFamily="34" charset="0"/>
              </a:rPr>
              <a:t>you use your red, white, and blue Medicare card when you get health care services. </a:t>
            </a:r>
            <a:r>
              <a:rPr lang="en-US" b="1" dirty="0">
                <a:solidFill>
                  <a:prstClr val="black"/>
                </a:solidFill>
                <a:latin typeface="Arial" panose="020B0604020202020204" pitchFamily="34" charset="0"/>
                <a:cs typeface="Arial" panose="020B0604020202020204" pitchFamily="34" charset="0"/>
              </a:rPr>
              <a:t>If you join a Medicare Advantage Plan</a:t>
            </a:r>
            <a:r>
              <a:rPr lang="en-US" dirty="0">
                <a:solidFill>
                  <a:prstClr val="black"/>
                </a:solidFill>
                <a:latin typeface="Arial" panose="020B0604020202020204" pitchFamily="34" charset="0"/>
                <a:cs typeface="Arial" panose="020B0604020202020204" pitchFamily="34" charset="0"/>
              </a:rPr>
              <a:t>, your plan will give you a different card to use when you get health care services and supplies. Your Medicare Advantage Plan ID card is your main card for Medicare. However, you may also be asked to show your Original Medicare card, so you should carry this card too. </a:t>
            </a:r>
            <a:endParaRPr lang="en-US" dirty="0">
              <a:solidFill>
                <a:prstClr val="black"/>
              </a:solidFill>
              <a:latin typeface="Arial" panose="020B0604020202020204" pitchFamily="34" charset="0"/>
              <a:ea typeface="Calibri"/>
              <a:cs typeface="Arial" panose="020B0604020202020204" pitchFamily="34" charset="0"/>
            </a:endParaRPr>
          </a:p>
          <a:p>
            <a:pPr marL="118745" indent="-118745">
              <a:spcBef>
                <a:spcPts val="0"/>
              </a:spcBef>
              <a:spcAft>
                <a:spcPts val="600"/>
              </a:spcAft>
              <a:defRPr/>
            </a:pPr>
            <a:r>
              <a:rPr lang="en-US" b="1" dirty="0">
                <a:solidFill>
                  <a:prstClr val="black"/>
                </a:solidFill>
                <a:latin typeface="Arial" panose="020B0604020202020204" pitchFamily="34" charset="0"/>
                <a:cs typeface="Arial" panose="020B0604020202020204" pitchFamily="34" charset="0"/>
              </a:rPr>
              <a:t>Only give your Medicare Number to doctors, pharmacists, other health care providers, your insurers, or people you trust </a:t>
            </a:r>
            <a:r>
              <a:rPr lang="en-US" dirty="0">
                <a:solidFill>
                  <a:prstClr val="black"/>
                </a:solidFill>
                <a:latin typeface="Arial" panose="020B0604020202020204" pitchFamily="34" charset="0"/>
                <a:cs typeface="Arial" panose="020B0604020202020204" pitchFamily="34" charset="0"/>
              </a:rPr>
              <a:t>to work with Medicare on your behalf. If you forget your card, you, your doctor, or other health care provider may be able to use the secure Medicare Administrative Contractor (MAC) portal to look up your Medicare Number online. </a:t>
            </a:r>
          </a:p>
          <a:p>
            <a:pPr marL="118745" indent="-118745">
              <a:spcBef>
                <a:spcPts val="0"/>
              </a:spcBef>
              <a:spcAft>
                <a:spcPts val="600"/>
              </a:spcAft>
              <a:defRPr/>
            </a:pPr>
            <a:r>
              <a:rPr lang="en-US" b="1" dirty="0">
                <a:highlight>
                  <a:srgbClr val="FFFF00"/>
                </a:highlight>
                <a:latin typeface="Arial" panose="020B0604020202020204" pitchFamily="34" charset="0"/>
                <a:ea typeface="Calibri"/>
                <a:cs typeface="Arial" panose="020B0604020202020204" pitchFamily="34" charset="0"/>
              </a:rPr>
              <a:t>You can print an official copy of your Medicare card from your Medicare.gov account, or call 1-800-MEDICARE.</a:t>
            </a:r>
            <a:r>
              <a:rPr lang="en-US" dirty="0">
                <a:highlight>
                  <a:srgbClr val="FFFF00"/>
                </a:highlight>
                <a:latin typeface="Arial" panose="020B0604020202020204" pitchFamily="34" charset="0"/>
                <a:ea typeface="Calibri"/>
                <a:cs typeface="Arial" panose="020B0604020202020204" pitchFamily="34" charset="0"/>
              </a:rPr>
              <a:t> </a:t>
            </a:r>
          </a:p>
        </p:txBody>
      </p:sp>
    </p:spTree>
    <p:extLst>
      <p:ext uri="{BB962C8B-B14F-4D97-AF65-F5344CB8AC3E}">
        <p14:creationId xmlns:p14="http://schemas.microsoft.com/office/powerpoint/2010/main" val="28735533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4700" y="3677195"/>
            <a:ext cx="5765800" cy="5582692"/>
          </a:xfrm>
        </p:spPr>
        <p:txBody>
          <a:bodyPr/>
          <a:lstStyle/>
          <a:p>
            <a:pPr marL="0" indent="0" defTabSz="966612">
              <a:spcBef>
                <a:spcPts val="0"/>
              </a:spcBef>
              <a:spcAft>
                <a:spcPts val="600"/>
              </a:spcAft>
              <a:buNone/>
              <a:defRPr/>
            </a:pPr>
            <a:r>
              <a:rPr lang="en-US" sz="1100" b="1" dirty="0">
                <a:solidFill>
                  <a:prstClr val="black"/>
                </a:solidFill>
                <a:latin typeface="Arial" panose="020B0604020202020204" pitchFamily="34" charset="0"/>
                <a:ea typeface="ＭＳ Ｐゴシック"/>
                <a:cs typeface="Arial" panose="020B0604020202020204" pitchFamily="34" charset="0"/>
              </a:rPr>
              <a:t>This slide has animation.</a:t>
            </a:r>
            <a:endParaRPr lang="en-US" sz="1100" dirty="0">
              <a:solidFill>
                <a:srgbClr val="000000"/>
              </a:solidFill>
              <a:latin typeface="Arial" panose="020B0604020202020204" pitchFamily="34" charset="0"/>
              <a:cs typeface="Arial" panose="020B0604020202020204" pitchFamily="34" charset="0"/>
            </a:endParaRPr>
          </a:p>
          <a:p>
            <a:pPr marL="0" indent="0" defTabSz="966612">
              <a:spcBef>
                <a:spcPts val="0"/>
              </a:spcBef>
              <a:spcAft>
                <a:spcPts val="600"/>
              </a:spcAft>
              <a:buNone/>
              <a:defRPr/>
            </a:pPr>
            <a:r>
              <a:rPr lang="en-US" sz="1100" b="1" dirty="0">
                <a:solidFill>
                  <a:srgbClr val="000000"/>
                </a:solidFill>
                <a:latin typeface="Arial" panose="020B0604020202020204" pitchFamily="34" charset="0"/>
                <a:cs typeface="Arial" panose="020B0604020202020204" pitchFamily="34" charset="0"/>
              </a:rPr>
              <a:t>Presenter Notes</a:t>
            </a:r>
            <a:r>
              <a:rPr lang="en-US" sz="1100" dirty="0">
                <a:solidFill>
                  <a:srgbClr val="444444"/>
                </a:solidFill>
                <a:latin typeface="Arial" panose="020B0604020202020204" pitchFamily="34" charset="0"/>
                <a:cs typeface="Arial" panose="020B0604020202020204" pitchFamily="34" charset="0"/>
              </a:rPr>
              <a:t>​</a:t>
            </a:r>
          </a:p>
          <a:p>
            <a:pPr marL="0" indent="0" defTabSz="966612">
              <a:spcBef>
                <a:spcPts val="0"/>
              </a:spcBef>
              <a:spcAft>
                <a:spcPts val="300"/>
              </a:spcAft>
              <a:buNone/>
              <a:defRPr/>
            </a:pPr>
            <a:r>
              <a:rPr lang="en-US" sz="1100" b="1" dirty="0">
                <a:latin typeface="Arial" panose="020B0604020202020204" pitchFamily="34" charset="0"/>
                <a:cs typeface="Arial" panose="020B0604020202020204" pitchFamily="34" charset="0"/>
              </a:rPr>
              <a:t>If you don’t already have Medicare:</a:t>
            </a:r>
          </a:p>
          <a:p>
            <a:pPr defTabSz="966612">
              <a:spcBef>
                <a:spcPts val="0"/>
              </a:spcBef>
              <a:spcAft>
                <a:spcPts val="300"/>
              </a:spcAft>
              <a:defRPr/>
            </a:pPr>
            <a:r>
              <a:rPr lang="en-US" sz="1100" dirty="0">
                <a:latin typeface="Arial" panose="020B0604020202020204" pitchFamily="34" charset="0"/>
                <a:cs typeface="Arial" panose="020B0604020202020204" pitchFamily="34" charset="0"/>
              </a:rPr>
              <a:t>Generally, your first opportunity to sign up for Medicare </a:t>
            </a:r>
            <a:r>
              <a:rPr lang="en-US" sz="1100" dirty="0">
                <a:solidFill>
                  <a:prstClr val="black"/>
                </a:solidFill>
                <a:latin typeface="Arial" panose="020B0604020202020204" pitchFamily="34" charset="0"/>
                <a:cs typeface="Arial" panose="020B0604020202020204" pitchFamily="34" charset="0"/>
              </a:rPr>
              <a:t>Part A and/or Part B is during your Initial Enrollment Period (IEP)—the 7-month period that begins 3 months before the month you turn 65 and ends 3 months after the month you turn 65. </a:t>
            </a:r>
          </a:p>
          <a:p>
            <a:pPr marL="125095" indent="-125095" defTabSz="966612">
              <a:spcBef>
                <a:spcPts val="0"/>
              </a:spcBef>
              <a:spcAft>
                <a:spcPts val="300"/>
              </a:spcAft>
              <a:defRPr/>
            </a:pPr>
            <a:r>
              <a:rPr lang="en-US" sz="1100" dirty="0">
                <a:solidFill>
                  <a:prstClr val="black"/>
                </a:solidFill>
                <a:latin typeface="Arial" panose="020B0604020202020204" pitchFamily="34" charset="0"/>
                <a:cs typeface="Arial" panose="020B0604020202020204" pitchFamily="34" charset="0"/>
              </a:rPr>
              <a:t>After your IEP is over, you may have a chance to sign up for Medicare during a Special Enrollment Period (SEP). For example, if you didn’t sign up for Part B (or Part A if you have to buy it) when you were first eligible because you have group health plan coverage based on current employment (your own, a spouse or a family member’s if you have a disability). </a:t>
            </a:r>
            <a:r>
              <a:rPr lang="en-US" sz="1100" b="1" dirty="0">
                <a:solidFill>
                  <a:prstClr val="black"/>
                </a:solidFill>
                <a:latin typeface="Arial" panose="020B0604020202020204" pitchFamily="34" charset="0"/>
                <a:cs typeface="Arial" panose="020B0604020202020204" pitchFamily="34" charset="0"/>
              </a:rPr>
              <a:t>NOTE: </a:t>
            </a:r>
            <a:r>
              <a:rPr lang="en-US" sz="1100" dirty="0">
                <a:solidFill>
                  <a:prstClr val="black"/>
                </a:solidFill>
                <a:latin typeface="Arial" panose="020B0604020202020204" pitchFamily="34" charset="0"/>
                <a:cs typeface="Arial" panose="020B0604020202020204" pitchFamily="34" charset="0"/>
              </a:rPr>
              <a:t>Civil unions and domestic partnerships aren’t considered spouses for Medicare SaEP eligibility. Visit </a:t>
            </a:r>
            <a:r>
              <a:rPr lang="en-US" sz="1100" dirty="0">
                <a:solidFill>
                  <a:prstClr val="black"/>
                </a:solidFill>
                <a:latin typeface="Arial" panose="020B0604020202020204" pitchFamily="34" charset="0"/>
                <a:cs typeface="Arial" panose="020B0604020202020204" pitchFamily="34" charset="0"/>
                <a:hlinkClick r:id="rId3"/>
              </a:rPr>
              <a:t>secure.SSA.gov/</a:t>
            </a:r>
            <a:r>
              <a:rPr lang="en-US" sz="1100" dirty="0" err="1">
                <a:solidFill>
                  <a:prstClr val="black"/>
                </a:solidFill>
                <a:latin typeface="Arial" panose="020B0604020202020204" pitchFamily="34" charset="0"/>
                <a:cs typeface="Arial" panose="020B0604020202020204" pitchFamily="34" charset="0"/>
                <a:hlinkClick r:id="rId3"/>
              </a:rPr>
              <a:t>poms.nsf</a:t>
            </a:r>
            <a:r>
              <a:rPr lang="en-US" sz="1100" dirty="0">
                <a:solidFill>
                  <a:prstClr val="black"/>
                </a:solidFill>
                <a:latin typeface="Arial" panose="020B0604020202020204" pitchFamily="34" charset="0"/>
                <a:cs typeface="Arial" panose="020B0604020202020204" pitchFamily="34" charset="0"/>
                <a:hlinkClick r:id="rId3"/>
              </a:rPr>
              <a:t>/</a:t>
            </a:r>
            <a:r>
              <a:rPr lang="en-US" sz="1100" dirty="0" err="1">
                <a:solidFill>
                  <a:prstClr val="black"/>
                </a:solidFill>
                <a:latin typeface="Arial" panose="020B0604020202020204" pitchFamily="34" charset="0"/>
                <a:cs typeface="Arial" panose="020B0604020202020204" pitchFamily="34" charset="0"/>
                <a:hlinkClick r:id="rId3"/>
              </a:rPr>
              <a:t>lnx</a:t>
            </a:r>
            <a:r>
              <a:rPr lang="en-US" sz="1100" dirty="0">
                <a:solidFill>
                  <a:prstClr val="black"/>
                </a:solidFill>
                <a:latin typeface="Arial" panose="020B0604020202020204" pitchFamily="34" charset="0"/>
                <a:cs typeface="Arial" panose="020B0604020202020204" pitchFamily="34" charset="0"/>
                <a:hlinkClick r:id="rId3"/>
              </a:rPr>
              <a:t>/0200210700</a:t>
            </a:r>
            <a:r>
              <a:rPr lang="en-US" sz="1100" dirty="0">
                <a:solidFill>
                  <a:prstClr val="black"/>
                </a:solidFill>
                <a:latin typeface="Arial" panose="020B0604020202020204" pitchFamily="34" charset="0"/>
                <a:cs typeface="Arial" panose="020B0604020202020204" pitchFamily="34" charset="0"/>
              </a:rPr>
              <a:t> for more information.</a:t>
            </a:r>
            <a:endParaRPr lang="en-US" sz="1100" dirty="0">
              <a:solidFill>
                <a:prstClr val="black"/>
              </a:solidFill>
              <a:latin typeface="Arial" panose="020B0604020202020204" pitchFamily="34" charset="0"/>
              <a:ea typeface="Calibri"/>
              <a:cs typeface="Arial" panose="020B0604020202020204" pitchFamily="34" charset="0"/>
            </a:endParaRPr>
          </a:p>
          <a:p>
            <a:pPr marL="125660" indent="-125660" defTabSz="966612">
              <a:spcBef>
                <a:spcPts val="0"/>
              </a:spcBef>
              <a:spcAft>
                <a:spcPts val="300"/>
              </a:spcAft>
              <a:defRPr/>
            </a:pPr>
            <a:r>
              <a:rPr lang="en-US" sz="1100" dirty="0">
                <a:solidFill>
                  <a:prstClr val="black"/>
                </a:solidFill>
                <a:latin typeface="Arial" panose="020B0604020202020204" pitchFamily="34" charset="0"/>
                <a:cs typeface="Arial" panose="020B0604020202020204" pitchFamily="34" charset="0"/>
              </a:rPr>
              <a:t>If you have to pay for Part A but don’t sign up for it and/or don’t sign up for Part B (for which you must pay premiums) during your IEP and you don’t qualify for an SEP, you can sign up during the General Enrollment Period (GEP) from January 1–March 31 each year. You may have to pay a higher Part A and/or Part B premium for late enrollment.</a:t>
            </a:r>
          </a:p>
          <a:p>
            <a:pPr marL="0" indent="0" defTabSz="966612">
              <a:spcBef>
                <a:spcPts val="0"/>
              </a:spcBef>
              <a:spcAft>
                <a:spcPts val="300"/>
              </a:spcAft>
              <a:buNone/>
              <a:defRPr/>
            </a:pPr>
            <a:r>
              <a:rPr lang="en-US" sz="1100" b="1" dirty="0">
                <a:solidFill>
                  <a:prstClr val="black"/>
                </a:solidFill>
                <a:latin typeface="Arial" panose="020B0604020202020204" pitchFamily="34" charset="0"/>
                <a:cs typeface="Arial" panose="020B0604020202020204" pitchFamily="34" charset="0"/>
              </a:rPr>
              <a:t>If you already have Medicare and want to change how you get your coverage:</a:t>
            </a:r>
          </a:p>
          <a:p>
            <a:pPr marL="125660" indent="-125660" defTabSz="966612">
              <a:spcBef>
                <a:spcPts val="0"/>
              </a:spcBef>
              <a:spcAft>
                <a:spcPts val="300"/>
              </a:spcAft>
              <a:defRPr/>
            </a:pPr>
            <a:r>
              <a:rPr lang="en-US" sz="1100" dirty="0">
                <a:solidFill>
                  <a:prstClr val="black"/>
                </a:solidFill>
                <a:latin typeface="Arial" panose="020B0604020202020204" pitchFamily="34" charset="0"/>
                <a:cs typeface="Arial" panose="020B0604020202020204" pitchFamily="34" charset="0"/>
              </a:rPr>
              <a:t>You can join, switch, or drop your health or drug plan coverage during the Open Enrollment Period (OEP), the Medicare Advantage OEP for individuals enrolled in Medicare Advantage Plans, Open Enrollment Period for Institutionalized Individuals (OEPI), or in certain circumstances, during an SEP.</a:t>
            </a:r>
          </a:p>
          <a:p>
            <a:pPr marL="125095" indent="-125095" defTabSz="966612">
              <a:spcBef>
                <a:spcPts val="0"/>
              </a:spcBef>
              <a:spcAft>
                <a:spcPts val="300"/>
              </a:spcAft>
              <a:defRPr/>
            </a:pPr>
            <a:r>
              <a:rPr lang="en-US" sz="1100" dirty="0">
                <a:solidFill>
                  <a:prstClr val="black"/>
                </a:solidFill>
                <a:latin typeface="Arial" panose="020B0604020202020204" pitchFamily="34" charset="0"/>
                <a:cs typeface="Arial" panose="020B0604020202020204" pitchFamily="34" charset="0"/>
              </a:rPr>
              <a:t>Signing up for Medicare or changing how you get your Medicare are important decisions. These actions must be done timely to avoid late enrollment penalties and to be sure you get the coverage you need when you need it. These enrollment periods are explained on the following slides.</a:t>
            </a:r>
            <a:endParaRPr lang="en-US" sz="1100" dirty="0">
              <a:solidFill>
                <a:prstClr val="black"/>
              </a:solidFill>
              <a:latin typeface="Arial" panose="020B0604020202020204" pitchFamily="34" charset="0"/>
              <a:ea typeface="Calibri"/>
              <a:cs typeface="Arial" panose="020B0604020202020204" pitchFamily="34" charset="0"/>
            </a:endParaRPr>
          </a:p>
          <a:p>
            <a:pPr marL="0" indent="0">
              <a:spcBef>
                <a:spcPts val="0"/>
              </a:spcBef>
              <a:spcAft>
                <a:spcPts val="600"/>
              </a:spcAft>
              <a:buNone/>
              <a:defRPr/>
            </a:pPr>
            <a:endParaRPr lang="en-US" sz="110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629339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1825" y="358775"/>
            <a:ext cx="6051550" cy="3403600"/>
          </a:xfrm>
        </p:spPr>
      </p:sp>
      <p:sp>
        <p:nvSpPr>
          <p:cNvPr id="3" name="Notes Placeholder 2"/>
          <p:cNvSpPr>
            <a:spLocks noGrp="1"/>
          </p:cNvSpPr>
          <p:nvPr>
            <p:ph type="body" idx="1"/>
          </p:nvPr>
        </p:nvSpPr>
        <p:spPr>
          <a:xfrm>
            <a:off x="673100" y="3927838"/>
            <a:ext cx="6019800" cy="5520962"/>
          </a:xfrm>
        </p:spPr>
        <p:txBody>
          <a:bodyPr/>
          <a:lstStyle/>
          <a:p>
            <a:pPr marL="0" indent="0" defTabSz="966612">
              <a:spcBef>
                <a:spcPts val="0"/>
              </a:spcBef>
              <a:spcAft>
                <a:spcPts val="300"/>
              </a:spcAft>
              <a:buNone/>
              <a:defRPr/>
            </a:pPr>
            <a:r>
              <a:rPr lang="en-US" sz="1100" b="1" dirty="0">
                <a:solidFill>
                  <a:prstClr val="black"/>
                </a:solidFill>
                <a:latin typeface="Arial" panose="020B0604020202020204" pitchFamily="34" charset="0"/>
                <a:ea typeface="ＭＳ Ｐゴシック"/>
                <a:cs typeface="Arial" panose="020B0604020202020204" pitchFamily="34" charset="0"/>
              </a:rPr>
              <a:t>This slide has animation.</a:t>
            </a:r>
            <a:endParaRPr lang="en-US" sz="1100" b="0" i="0" u="none" strike="noStrike" dirty="0">
              <a:solidFill>
                <a:srgbClr val="000000"/>
              </a:solidFill>
              <a:effectLst/>
              <a:latin typeface="Arial" panose="020B0604020202020204" pitchFamily="34" charset="0"/>
              <a:cs typeface="Arial" panose="020B0604020202020204" pitchFamily="34" charset="0"/>
            </a:endParaRPr>
          </a:p>
          <a:p>
            <a:pPr marL="0" indent="0" defTabSz="966612">
              <a:spcBef>
                <a:spcPts val="0"/>
              </a:spcBef>
              <a:spcAft>
                <a:spcPts val="300"/>
              </a:spcAft>
              <a:buNone/>
              <a:defRPr/>
            </a:pPr>
            <a:r>
              <a:rPr lang="en-US" sz="1100" b="1" i="0" u="none" strike="noStrike" dirty="0">
                <a:solidFill>
                  <a:srgbClr val="000000"/>
                </a:solidFill>
                <a:effectLst/>
                <a:latin typeface="Arial" panose="020B0604020202020204" pitchFamily="34" charset="0"/>
                <a:cs typeface="Arial" panose="020B0604020202020204" pitchFamily="34" charset="0"/>
              </a:rPr>
              <a:t>Presenter Option: </a:t>
            </a:r>
            <a:r>
              <a:rPr lang="en-US" sz="1100" i="0" u="none" strike="noStrike" dirty="0">
                <a:solidFill>
                  <a:srgbClr val="000000"/>
                </a:solidFill>
                <a:effectLst/>
                <a:highlight>
                  <a:srgbClr val="FFFF00"/>
                </a:highlight>
                <a:latin typeface="Arial" panose="020B0604020202020204" pitchFamily="34" charset="0"/>
                <a:cs typeface="Arial" panose="020B0604020202020204" pitchFamily="34" charset="0"/>
              </a:rPr>
              <a:t>You may click on the URLs below to play the 2 videos:</a:t>
            </a:r>
            <a:endParaRPr lang="en-US" sz="1100" i="0" u="none" strike="noStrike" dirty="0">
              <a:solidFill>
                <a:srgbClr val="000000"/>
              </a:solidFill>
              <a:effectLst/>
              <a:highlight>
                <a:srgbClr val="FFFF00"/>
              </a:highlight>
              <a:latin typeface="Arial" panose="020B0604020202020204" pitchFamily="34" charset="0"/>
              <a:ea typeface="Calibri"/>
              <a:cs typeface="Arial" panose="020B0604020202020204" pitchFamily="34" charset="0"/>
            </a:endParaRPr>
          </a:p>
          <a:p>
            <a:pPr marL="228600" indent="-228600" defTabSz="966612">
              <a:spcBef>
                <a:spcPts val="0"/>
              </a:spcBef>
              <a:spcAft>
                <a:spcPts val="300"/>
              </a:spcAft>
              <a:buFont typeface="+mj-lt"/>
              <a:buAutoNum type="arabicPeriod"/>
              <a:defRPr/>
            </a:pPr>
            <a:r>
              <a:rPr lang="en-US" sz="1100" i="0" u="none" strike="noStrike" dirty="0">
                <a:solidFill>
                  <a:srgbClr val="000000"/>
                </a:solidFill>
                <a:effectLst/>
                <a:highlight>
                  <a:srgbClr val="FFFF00"/>
                </a:highlight>
                <a:latin typeface="Arial" panose="020B0604020202020204" pitchFamily="34" charset="0"/>
                <a:cs typeface="Arial" panose="020B0604020202020204" pitchFamily="34" charset="0"/>
              </a:rPr>
              <a:t>“Get Started with Medicare: Your Initial Enrollment Period</a:t>
            </a:r>
            <a:r>
              <a:rPr lang="en-US" sz="1100" dirty="0">
                <a:solidFill>
                  <a:srgbClr val="000000"/>
                </a:solidFill>
                <a:highlight>
                  <a:srgbClr val="FFFF00"/>
                </a:highlight>
                <a:latin typeface="Arial" panose="020B0604020202020204" pitchFamily="34" charset="0"/>
                <a:cs typeface="Arial" panose="020B0604020202020204" pitchFamily="34" charset="0"/>
              </a:rPr>
              <a:t>” </a:t>
            </a:r>
            <a:r>
              <a:rPr lang="en-US" sz="1100" dirty="0">
                <a:solidFill>
                  <a:srgbClr val="000000"/>
                </a:solidFill>
                <a:highlight>
                  <a:srgbClr val="FFFF00"/>
                </a:highlight>
                <a:latin typeface="Arial" panose="020B0604020202020204" pitchFamily="34" charset="0"/>
                <a:cs typeface="Arial" panose="020B0604020202020204" pitchFamily="34" charset="0"/>
                <a:hlinkClick r:id="rId3"/>
              </a:rPr>
              <a:t>Medicare.gov/basics/get-started-with-</a:t>
            </a:r>
            <a:r>
              <a:rPr lang="en-US" sz="1100" dirty="0" err="1">
                <a:solidFill>
                  <a:srgbClr val="000000"/>
                </a:solidFill>
                <a:highlight>
                  <a:srgbClr val="FFFF00"/>
                </a:highlight>
                <a:latin typeface="Arial" panose="020B0604020202020204" pitchFamily="34" charset="0"/>
                <a:cs typeface="Arial" panose="020B0604020202020204" pitchFamily="34" charset="0"/>
                <a:hlinkClick r:id="rId3"/>
              </a:rPr>
              <a:t>medicare</a:t>
            </a:r>
            <a:r>
              <a:rPr lang="en-US" sz="1100" dirty="0">
                <a:solidFill>
                  <a:srgbClr val="000000"/>
                </a:solidFill>
                <a:highlight>
                  <a:srgbClr val="FFFF00"/>
                </a:highlight>
                <a:latin typeface="Arial" panose="020B0604020202020204" pitchFamily="34" charset="0"/>
                <a:cs typeface="Arial" panose="020B0604020202020204" pitchFamily="34" charset="0"/>
                <a:hlinkClick r:id="rId3"/>
              </a:rPr>
              <a:t>/sign-up/when-does-</a:t>
            </a:r>
            <a:r>
              <a:rPr lang="en-US" sz="1100" dirty="0" err="1">
                <a:solidFill>
                  <a:srgbClr val="000000"/>
                </a:solidFill>
                <a:highlight>
                  <a:srgbClr val="FFFF00"/>
                </a:highlight>
                <a:latin typeface="Arial" panose="020B0604020202020204" pitchFamily="34" charset="0"/>
                <a:cs typeface="Arial" panose="020B0604020202020204" pitchFamily="34" charset="0"/>
                <a:hlinkClick r:id="rId3"/>
              </a:rPr>
              <a:t>medicare</a:t>
            </a:r>
            <a:r>
              <a:rPr lang="en-US" sz="1100" dirty="0">
                <a:solidFill>
                  <a:srgbClr val="000000"/>
                </a:solidFill>
                <a:highlight>
                  <a:srgbClr val="FFFF00"/>
                </a:highlight>
                <a:latin typeface="Arial" panose="020B0604020202020204" pitchFamily="34" charset="0"/>
                <a:cs typeface="Arial" panose="020B0604020202020204" pitchFamily="34" charset="0"/>
                <a:hlinkClick r:id="rId3"/>
              </a:rPr>
              <a:t>-coverage-start</a:t>
            </a:r>
            <a:endParaRPr lang="en-US" sz="1100" dirty="0">
              <a:solidFill>
                <a:srgbClr val="000000"/>
              </a:solidFill>
              <a:highlight>
                <a:srgbClr val="FFFF00"/>
              </a:highlight>
              <a:latin typeface="Arial" panose="020B0604020202020204" pitchFamily="34" charset="0"/>
              <a:ea typeface="Calibri"/>
              <a:cs typeface="Arial" panose="020B0604020202020204" pitchFamily="34" charset="0"/>
            </a:endParaRPr>
          </a:p>
          <a:p>
            <a:pPr marL="228600" indent="-228600" defTabSz="966612">
              <a:spcBef>
                <a:spcPts val="0"/>
              </a:spcBef>
              <a:spcAft>
                <a:spcPts val="300"/>
              </a:spcAft>
              <a:buFont typeface="+mj-lt"/>
              <a:buAutoNum type="arabicPeriod"/>
              <a:defRPr/>
            </a:pPr>
            <a:r>
              <a:rPr lang="en-US" sz="1100" dirty="0">
                <a:solidFill>
                  <a:srgbClr val="000000"/>
                </a:solidFill>
                <a:highlight>
                  <a:srgbClr val="FFFF00"/>
                </a:highlight>
                <a:latin typeface="Arial" panose="020B0604020202020204" pitchFamily="34" charset="0"/>
                <a:cs typeface="Arial" panose="020B0604020202020204" pitchFamily="34" charset="0"/>
              </a:rPr>
              <a:t>“Get Started with Medicare: Part B Late Enrollment Penalty” </a:t>
            </a:r>
            <a:r>
              <a:rPr lang="en-US" sz="1100" dirty="0">
                <a:solidFill>
                  <a:srgbClr val="000000"/>
                </a:solidFill>
                <a:highlight>
                  <a:srgbClr val="FFFF00"/>
                </a:highlight>
                <a:latin typeface="Arial" panose="020B0604020202020204" pitchFamily="34" charset="0"/>
                <a:cs typeface="Arial" panose="020B0604020202020204" pitchFamily="34" charset="0"/>
                <a:hlinkClick r:id="rId4"/>
              </a:rPr>
              <a:t>Medicare.gov/basics/costs/medicare-costs/avoid-penalties</a:t>
            </a:r>
            <a:r>
              <a:rPr lang="en-US" sz="1100" dirty="0">
                <a:solidFill>
                  <a:srgbClr val="000000"/>
                </a:solidFill>
                <a:highlight>
                  <a:srgbClr val="FFFF00"/>
                </a:highlight>
                <a:latin typeface="Arial" panose="020B0604020202020204" pitchFamily="34" charset="0"/>
                <a:cs typeface="Arial" panose="020B0604020202020204" pitchFamily="34" charset="0"/>
              </a:rPr>
              <a:t>    </a:t>
            </a:r>
            <a:endParaRPr lang="en-US" sz="1100" b="1" i="0" u="none" strike="noStrike" dirty="0">
              <a:solidFill>
                <a:srgbClr val="000000"/>
              </a:solidFill>
              <a:effectLst/>
              <a:highlight>
                <a:srgbClr val="FFFF00"/>
              </a:highlight>
              <a:latin typeface="Arial" panose="020B0604020202020204" pitchFamily="34" charset="0"/>
              <a:ea typeface="Calibri"/>
              <a:cs typeface="Arial" panose="020B0604020202020204" pitchFamily="34" charset="0"/>
            </a:endParaRPr>
          </a:p>
          <a:p>
            <a:pPr marL="0" indent="0" defTabSz="966612">
              <a:spcBef>
                <a:spcPts val="0"/>
              </a:spcBef>
              <a:spcAft>
                <a:spcPts val="300"/>
              </a:spcAft>
              <a:buNone/>
              <a:defRPr/>
            </a:pPr>
            <a:r>
              <a:rPr lang="en-US" sz="1100" b="1" i="0" u="none" strike="noStrike" dirty="0">
                <a:solidFill>
                  <a:srgbClr val="000000"/>
                </a:solidFill>
                <a:effectLst/>
                <a:latin typeface="Arial" panose="020B0604020202020204" pitchFamily="34" charset="0"/>
                <a:cs typeface="Arial" panose="020B0604020202020204" pitchFamily="34" charset="0"/>
              </a:rPr>
              <a:t>Presenter Notes</a:t>
            </a:r>
            <a:r>
              <a:rPr lang="en-US" sz="1100" b="0" i="0" u="none" strike="noStrike" dirty="0">
                <a:solidFill>
                  <a:srgbClr val="444444"/>
                </a:solidFill>
                <a:effectLst/>
                <a:latin typeface="Arial" panose="020B0604020202020204" pitchFamily="34" charset="0"/>
                <a:cs typeface="Arial" panose="020B0604020202020204" pitchFamily="34" charset="0"/>
              </a:rPr>
              <a:t>​</a:t>
            </a:r>
            <a:endParaRPr lang="en-US" sz="1100" b="0" i="0" u="none" strike="noStrike" dirty="0">
              <a:solidFill>
                <a:srgbClr val="444444"/>
              </a:solidFill>
              <a:effectLst/>
              <a:latin typeface="Arial" panose="020B0604020202020204" pitchFamily="34" charset="0"/>
              <a:ea typeface="Calibri"/>
              <a:cs typeface="Arial" panose="020B0604020202020204" pitchFamily="34" charset="0"/>
            </a:endParaRPr>
          </a:p>
          <a:p>
            <a:pPr marL="0" indent="0">
              <a:spcBef>
                <a:spcPts val="0"/>
              </a:spcBef>
              <a:spcAft>
                <a:spcPts val="300"/>
              </a:spcAft>
              <a:buNone/>
              <a:defRPr/>
            </a:pPr>
            <a:r>
              <a:rPr lang="en-US" sz="1100" dirty="0">
                <a:latin typeface="Arial" panose="020B0604020202020204" pitchFamily="34" charset="0"/>
                <a:cs typeface="Arial" panose="020B0604020202020204" pitchFamily="34" charset="0"/>
              </a:rPr>
              <a:t>If you’re close to 65, but not getting Social Security or RRB benefits at least 4 months before you turn 65, you’ll need to sign up for Part A and Part B. </a:t>
            </a:r>
            <a:endParaRPr lang="en-US" sz="1100" dirty="0">
              <a:latin typeface="Arial" panose="020B0604020202020204" pitchFamily="34" charset="0"/>
              <a:ea typeface="Calibri"/>
              <a:cs typeface="Arial" panose="020B0604020202020204" pitchFamily="34" charset="0"/>
            </a:endParaRPr>
          </a:p>
          <a:p>
            <a:pPr marL="118745" indent="-118745">
              <a:spcBef>
                <a:spcPts val="0"/>
              </a:spcBef>
              <a:spcAft>
                <a:spcPts val="300"/>
              </a:spcAft>
              <a:defRPr/>
            </a:pPr>
            <a:r>
              <a:rPr lang="en-US" sz="1100" dirty="0">
                <a:latin typeface="Arial" panose="020B0604020202020204" pitchFamily="34" charset="0"/>
                <a:cs typeface="Arial" panose="020B0604020202020204" pitchFamily="34" charset="0"/>
              </a:rPr>
              <a:t>You can first sign up for Part A and/or Part B during your IEP. This is the 7-month period that begins 3 months before the month you turn 65 and ends 3 months after the month you turn 65. </a:t>
            </a:r>
            <a:endParaRPr lang="en-US" sz="1100" dirty="0">
              <a:latin typeface="Arial" panose="020B0604020202020204" pitchFamily="34" charset="0"/>
              <a:ea typeface="Calibri" panose="020F0502020204030204"/>
              <a:cs typeface="Arial" panose="020B0604020202020204" pitchFamily="34" charset="0"/>
            </a:endParaRPr>
          </a:p>
          <a:p>
            <a:pPr marL="118745" indent="-118745">
              <a:spcBef>
                <a:spcPts val="0"/>
              </a:spcBef>
              <a:spcAft>
                <a:spcPts val="300"/>
              </a:spcAft>
            </a:pPr>
            <a:r>
              <a:rPr lang="en-US" sz="1100" dirty="0">
                <a:latin typeface="Arial" panose="020B0604020202020204" pitchFamily="34" charset="0"/>
                <a:cs typeface="Arial" panose="020B0604020202020204" pitchFamily="34" charset="0"/>
              </a:rPr>
              <a:t>If you sign up for Part A and/or Part B during the first 3 months of your IEP, in most cases, your coverage begins the 1</a:t>
            </a:r>
            <a:r>
              <a:rPr lang="en-US" sz="1100" baseline="30000" dirty="0">
                <a:latin typeface="Arial" panose="020B0604020202020204" pitchFamily="34" charset="0"/>
                <a:cs typeface="Arial" panose="020B0604020202020204" pitchFamily="34" charset="0"/>
              </a:rPr>
              <a:t>st</a:t>
            </a:r>
            <a:r>
              <a:rPr lang="en-US" sz="1100" dirty="0">
                <a:latin typeface="Arial" panose="020B0604020202020204" pitchFamily="34" charset="0"/>
                <a:cs typeface="Arial" panose="020B0604020202020204" pitchFamily="34" charset="0"/>
              </a:rPr>
              <a:t> day of your birthday month. </a:t>
            </a:r>
            <a:r>
              <a:rPr lang="en-US" sz="1100" b="0" u="none" dirty="0">
                <a:latin typeface="Arial" panose="020B0604020202020204" pitchFamily="34" charset="0"/>
                <a:cs typeface="Arial" panose="020B0604020202020204" pitchFamily="34" charset="0"/>
              </a:rPr>
              <a:t>However, if your birthday is on the 1</a:t>
            </a:r>
            <a:r>
              <a:rPr lang="en-US" sz="1100" b="0" u="none" baseline="30000" dirty="0">
                <a:latin typeface="Arial" panose="020B0604020202020204" pitchFamily="34" charset="0"/>
                <a:cs typeface="Arial" panose="020B0604020202020204" pitchFamily="34" charset="0"/>
              </a:rPr>
              <a:t>st</a:t>
            </a:r>
            <a:r>
              <a:rPr lang="en-US" sz="1100" b="0" u="none" dirty="0">
                <a:latin typeface="Arial" panose="020B0604020202020204" pitchFamily="34" charset="0"/>
                <a:cs typeface="Arial" panose="020B0604020202020204" pitchFamily="34" charset="0"/>
              </a:rPr>
              <a:t> day of the month, your coverage starts the 1</a:t>
            </a:r>
            <a:r>
              <a:rPr lang="en-US" sz="1100" b="0" u="none" baseline="30000" dirty="0">
                <a:latin typeface="Arial" panose="020B0604020202020204" pitchFamily="34" charset="0"/>
                <a:cs typeface="Arial" panose="020B0604020202020204" pitchFamily="34" charset="0"/>
              </a:rPr>
              <a:t>st</a:t>
            </a:r>
            <a:r>
              <a:rPr lang="en-US" sz="1100" b="0" u="none" dirty="0">
                <a:latin typeface="Arial" panose="020B0604020202020204" pitchFamily="34" charset="0"/>
                <a:cs typeface="Arial" panose="020B0604020202020204" pitchFamily="34" charset="0"/>
              </a:rPr>
              <a:t> day of the prior month. </a:t>
            </a:r>
            <a:endParaRPr lang="en-US" sz="1100" b="0" u="none" dirty="0">
              <a:latin typeface="Arial" panose="020B0604020202020204" pitchFamily="34" charset="0"/>
              <a:ea typeface="Calibri" panose="020F0502020204030204"/>
              <a:cs typeface="Arial" panose="020B0604020202020204" pitchFamily="34" charset="0"/>
            </a:endParaRPr>
          </a:p>
          <a:p>
            <a:pPr marL="118745" indent="-118745">
              <a:spcBef>
                <a:spcPts val="0"/>
              </a:spcBef>
              <a:spcAft>
                <a:spcPts val="300"/>
              </a:spcAft>
            </a:pPr>
            <a:r>
              <a:rPr lang="en-US" sz="1100" dirty="0">
                <a:latin typeface="Arial" panose="020B0604020202020204" pitchFamily="34" charset="0"/>
                <a:cs typeface="Arial" panose="020B0604020202020204" pitchFamily="34" charset="0"/>
              </a:rPr>
              <a:t>If you sign up and are paying for Part A and/or Part B the month you turn 65 or during the last 3 months of your IEP, your coverage starts the 1</a:t>
            </a:r>
            <a:r>
              <a:rPr lang="en-US" sz="1100" baseline="30000" dirty="0">
                <a:latin typeface="Arial" panose="020B0604020202020204" pitchFamily="34" charset="0"/>
                <a:cs typeface="Arial" panose="020B0604020202020204" pitchFamily="34" charset="0"/>
              </a:rPr>
              <a:t>st</a:t>
            </a:r>
            <a:r>
              <a:rPr lang="en-US" sz="1100" dirty="0">
                <a:latin typeface="Arial" panose="020B0604020202020204" pitchFamily="34" charset="0"/>
                <a:cs typeface="Arial" panose="020B0604020202020204" pitchFamily="34" charset="0"/>
              </a:rPr>
              <a:t> day of the month after you sign up.</a:t>
            </a:r>
            <a:endParaRPr lang="en-US" sz="1100" dirty="0">
              <a:latin typeface="Arial" panose="020B0604020202020204" pitchFamily="34" charset="0"/>
              <a:ea typeface="Calibri" panose="020F0502020204030204"/>
              <a:cs typeface="Arial" panose="020B0604020202020204" pitchFamily="34" charset="0"/>
            </a:endParaRPr>
          </a:p>
          <a:p>
            <a:pPr marL="118745" indent="-118745" defTabSz="966612">
              <a:spcBef>
                <a:spcPts val="0"/>
              </a:spcBef>
              <a:spcAft>
                <a:spcPts val="300"/>
              </a:spcAft>
              <a:defRPr/>
            </a:pPr>
            <a:r>
              <a:rPr lang="en-US" sz="1100" dirty="0">
                <a:latin typeface="Arial" panose="020B0604020202020204" pitchFamily="34" charset="0"/>
                <a:cs typeface="Arial" panose="020B0604020202020204" pitchFamily="34" charset="0"/>
              </a:rPr>
              <a:t>If you're eligible for premium-free Part A, you can sign up for Part A once your IEP begins (3 months before you turn 65) and any month afterward. If you have to buy Part A, you can only sign up during a valid enrollment period.</a:t>
            </a:r>
            <a:endParaRPr lang="en-US" sz="1100" dirty="0">
              <a:latin typeface="Arial" panose="020B0604020202020204" pitchFamily="34" charset="0"/>
              <a:ea typeface="Calibri"/>
              <a:cs typeface="Arial" panose="020B0604020202020204" pitchFamily="34" charset="0"/>
            </a:endParaRPr>
          </a:p>
          <a:p>
            <a:pPr marL="118745" indent="-118745" defTabSz="966612">
              <a:spcBef>
                <a:spcPts val="0"/>
              </a:spcBef>
              <a:spcAft>
                <a:spcPts val="300"/>
              </a:spcAft>
              <a:defRPr/>
            </a:pPr>
            <a:r>
              <a:rPr lang="en-US" sz="1100" dirty="0">
                <a:latin typeface="Arial" panose="020B0604020202020204" pitchFamily="34" charset="0"/>
                <a:cs typeface="Arial" panose="020B0604020202020204" pitchFamily="34" charset="0"/>
              </a:rPr>
              <a:t>If you don’t sign up for Part B (or Part A if you have to buy it) during your IEP, you may have to pay a late enrollment penalty if you sign up later. For Part B, you’ll pay a lifetime penalty.</a:t>
            </a:r>
            <a:endParaRPr lang="en-US" sz="1100" dirty="0">
              <a:latin typeface="Arial" panose="020B0604020202020204" pitchFamily="34" charset="0"/>
              <a:ea typeface="Calibri"/>
              <a:cs typeface="Arial" panose="020B0604020202020204" pitchFamily="34" charset="0"/>
            </a:endParaRPr>
          </a:p>
          <a:p>
            <a:pPr marL="0" indent="0" defTabSz="966612">
              <a:spcBef>
                <a:spcPts val="0"/>
              </a:spcBef>
              <a:spcAft>
                <a:spcPts val="300"/>
              </a:spcAft>
              <a:buNone/>
              <a:defRPr/>
            </a:pPr>
            <a:r>
              <a:rPr lang="en-US" sz="1100" b="1" dirty="0">
                <a:solidFill>
                  <a:prstClr val="black"/>
                </a:solidFill>
                <a:latin typeface="Arial" panose="020B0604020202020204" pitchFamily="34" charset="0"/>
                <a:cs typeface="Arial" panose="020B0604020202020204" pitchFamily="34" charset="0"/>
              </a:rPr>
              <a:t>NOTE:</a:t>
            </a:r>
            <a:r>
              <a:rPr lang="en-US" sz="1100" dirty="0">
                <a:solidFill>
                  <a:prstClr val="black"/>
                </a:solidFill>
                <a:latin typeface="Arial" panose="020B0604020202020204" pitchFamily="34" charset="0"/>
                <a:cs typeface="Arial" panose="020B0604020202020204" pitchFamily="34" charset="0"/>
              </a:rPr>
              <a:t> </a:t>
            </a:r>
            <a:r>
              <a:rPr lang="en-US" sz="1100" dirty="0">
                <a:latin typeface="Arial" panose="020B0604020202020204" pitchFamily="34" charset="0"/>
                <a:cs typeface="Arial" panose="020B0604020202020204" pitchFamily="34" charset="0"/>
              </a:rPr>
              <a:t>Your 6-month Medigap Open Enrollment Period (OEP) begins the month you’re 65 or older and enrolled in Part B (must also have Part A) and lasts at least 6 months (may be longer in your state). Medigap is covered in more detail in Topic 3. </a:t>
            </a:r>
            <a:endParaRPr lang="en-US" sz="110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763738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4700" y="3708400"/>
            <a:ext cx="5778500" cy="5572126"/>
          </a:xfrm>
        </p:spPr>
        <p:txBody>
          <a:bodyPr>
            <a:noAutofit/>
          </a:bodyPr>
          <a:lstStyle/>
          <a:p>
            <a:pPr marL="0" indent="0" defTabSz="966612">
              <a:spcBef>
                <a:spcPts val="0"/>
              </a:spcBef>
              <a:spcAft>
                <a:spcPts val="300"/>
              </a:spcAft>
              <a:buNone/>
              <a:defRPr/>
            </a:pPr>
            <a:r>
              <a:rPr lang="en-US" sz="1000" b="1" dirty="0">
                <a:solidFill>
                  <a:prstClr val="black"/>
                </a:solidFill>
                <a:latin typeface="Arial" panose="020B0604020202020204" pitchFamily="34" charset="0"/>
                <a:ea typeface="ＭＳ Ｐゴシック"/>
                <a:cs typeface="Arial" panose="020B0604020202020204" pitchFamily="34" charset="0"/>
              </a:rPr>
              <a:t>This slide has animation.</a:t>
            </a:r>
            <a:endParaRPr lang="en-US" sz="1000" dirty="0">
              <a:solidFill>
                <a:srgbClr val="000000"/>
              </a:solidFill>
              <a:latin typeface="Arial" panose="020B0604020202020204" pitchFamily="34" charset="0"/>
              <a:cs typeface="Arial" panose="020B0604020202020204" pitchFamily="34" charset="0"/>
            </a:endParaRPr>
          </a:p>
          <a:p>
            <a:pPr marL="0" indent="0" defTabSz="966612">
              <a:spcBef>
                <a:spcPts val="0"/>
              </a:spcBef>
              <a:spcAft>
                <a:spcPts val="300"/>
              </a:spcAft>
              <a:buNone/>
              <a:defRPr/>
            </a:pPr>
            <a:r>
              <a:rPr lang="en-US" sz="1000" b="1" dirty="0">
                <a:solidFill>
                  <a:srgbClr val="000000"/>
                </a:solidFill>
                <a:latin typeface="Arial" panose="020B0604020202020204" pitchFamily="34" charset="0"/>
                <a:cs typeface="Arial" panose="020B0604020202020204" pitchFamily="34" charset="0"/>
              </a:rPr>
              <a:t>Presenter Notes</a:t>
            </a:r>
            <a:r>
              <a:rPr lang="en-US" sz="1000" dirty="0">
                <a:solidFill>
                  <a:srgbClr val="444444"/>
                </a:solidFill>
                <a:latin typeface="Arial" panose="020B0604020202020204" pitchFamily="34" charset="0"/>
                <a:cs typeface="Arial" panose="020B0604020202020204" pitchFamily="34" charset="0"/>
              </a:rPr>
              <a:t>​</a:t>
            </a:r>
            <a:endParaRPr lang="en-US" sz="1000" dirty="0">
              <a:solidFill>
                <a:prstClr val="black"/>
              </a:solidFill>
              <a:latin typeface="Arial" panose="020B0604020202020204" pitchFamily="34" charset="0"/>
              <a:cs typeface="Arial" panose="020B0604020202020204" pitchFamily="34" charset="0"/>
            </a:endParaRPr>
          </a:p>
          <a:p>
            <a:pPr marL="0" indent="0">
              <a:spcBef>
                <a:spcPts val="0"/>
              </a:spcBef>
              <a:spcAft>
                <a:spcPts val="600"/>
              </a:spcAft>
              <a:buNone/>
              <a:defRPr/>
            </a:pPr>
            <a:r>
              <a:rPr lang="en-US" sz="1000" dirty="0">
                <a:solidFill>
                  <a:prstClr val="black"/>
                </a:solidFill>
                <a:latin typeface="Arial" panose="020B0604020202020204" pitchFamily="34" charset="0"/>
                <a:cs typeface="Arial" panose="020B0604020202020204" pitchFamily="34" charset="0"/>
              </a:rPr>
              <a:t>If you or your spouse are still working, have a group health plan (GHP) (</a:t>
            </a:r>
            <a:r>
              <a:rPr lang="en-US" sz="1000" dirty="0">
                <a:latin typeface="Arial" panose="020B0604020202020204" pitchFamily="34" charset="0"/>
                <a:cs typeface="Arial" panose="020B0604020202020204" pitchFamily="34" charset="0"/>
              </a:rPr>
              <a:t>a health plan offered by an employer or employee organization that provides health coverage to employees and their families)</a:t>
            </a:r>
            <a:r>
              <a:rPr lang="en-US" sz="1000" dirty="0">
                <a:solidFill>
                  <a:prstClr val="black"/>
                </a:solidFill>
                <a:latin typeface="Arial" panose="020B0604020202020204" pitchFamily="34" charset="0"/>
                <a:cs typeface="Arial" panose="020B0604020202020204" pitchFamily="34" charset="0"/>
              </a:rPr>
              <a:t>, and didn’t sign up for Part B (or Part A if you have to pay for it) during your IEP, you may be able </a:t>
            </a:r>
            <a:r>
              <a:rPr lang="en-US" sz="1000" dirty="0">
                <a:latin typeface="Arial" panose="020B0604020202020204" pitchFamily="34" charset="0"/>
                <a:cs typeface="Arial" panose="020B0604020202020204" pitchFamily="34" charset="0"/>
              </a:rPr>
              <a:t>to sign up during an SEP. An SEP allows you to sign up after your IEP and not wait for the GEP. If eligible, you usually won’t have to pay a late enrollment penalty, but this SEP is limited.</a:t>
            </a:r>
          </a:p>
          <a:p>
            <a:pPr marL="0" indent="0">
              <a:spcBef>
                <a:spcPts val="0"/>
              </a:spcBef>
              <a:spcAft>
                <a:spcPts val="600"/>
              </a:spcAft>
              <a:buNone/>
              <a:defRPr/>
            </a:pPr>
            <a:r>
              <a:rPr lang="en-US" sz="1000" dirty="0">
                <a:latin typeface="Arial" panose="020B0604020202020204" pitchFamily="34" charset="0"/>
                <a:cs typeface="Arial" panose="020B0604020202020204" pitchFamily="34" charset="0"/>
              </a:rPr>
              <a:t>If you're 65 or older, your GHP coverage must be based on your own or your spouse’s current employment. If you have Medicare based on disability, you can also have GHP coverage based on a family member’s current employment. </a:t>
            </a:r>
            <a:br>
              <a:rPr lang="en-US" sz="1000" dirty="0">
                <a:latin typeface="Arial" panose="020B0604020202020204" pitchFamily="34" charset="0"/>
                <a:cs typeface="Arial" panose="020B0604020202020204" pitchFamily="34" charset="0"/>
              </a:rPr>
            </a:br>
            <a:r>
              <a:rPr lang="en-US" sz="1000" b="1" dirty="0">
                <a:latin typeface="Arial" panose="020B0604020202020204" pitchFamily="34" charset="0"/>
                <a:cs typeface="Arial" panose="020B0604020202020204" pitchFamily="34" charset="0"/>
              </a:rPr>
              <a:t>NOTE</a:t>
            </a:r>
            <a:r>
              <a:rPr lang="en-US" sz="1000" dirty="0">
                <a:latin typeface="Arial" panose="020B0604020202020204" pitchFamily="34" charset="0"/>
                <a:cs typeface="Arial" panose="020B0604020202020204" pitchFamily="34" charset="0"/>
              </a:rPr>
              <a:t>: If you have a disability, and the GHP coverage is based on a family member’s current employment (other than your spouse), the employer offering the GHP must have 100 or more employees for you to get a SEP. It's important to note that COBRA (Consolidated Omnibus Budget Reconciliation Act) coverage, coverage through a retiree health plan, Veterans Affairs (VA) coverage, and individual health coverage (like through the Health Insurance Marketplace®) aren’t considered coverage based on current employment.</a:t>
            </a:r>
          </a:p>
          <a:p>
            <a:pPr marL="0" indent="0" defTabSz="966612" fontAlgn="base">
              <a:spcBef>
                <a:spcPts val="0"/>
              </a:spcBef>
              <a:spcAft>
                <a:spcPts val="300"/>
              </a:spcAft>
              <a:buNone/>
              <a:defRPr/>
            </a:pPr>
            <a:r>
              <a:rPr lang="en-US" sz="1000" dirty="0">
                <a:latin typeface="Arial" panose="020B0604020202020204" pitchFamily="34" charset="0"/>
                <a:cs typeface="Arial" panose="020B0604020202020204" pitchFamily="34" charset="0"/>
              </a:rPr>
              <a:t>You can sign up for Part A (if you have to pay for it) and/or Part B:</a:t>
            </a:r>
          </a:p>
          <a:p>
            <a:pPr marL="114300" indent="-114300" defTabSz="966612" fontAlgn="base">
              <a:spcBef>
                <a:spcPts val="0"/>
              </a:spcBef>
              <a:spcAft>
                <a:spcPts val="300"/>
              </a:spcAft>
              <a:defRPr/>
            </a:pPr>
            <a:r>
              <a:rPr lang="en-US" sz="1000" dirty="0">
                <a:latin typeface="Arial" panose="020B0604020202020204" pitchFamily="34" charset="0"/>
                <a:cs typeface="Arial" panose="020B0604020202020204" pitchFamily="34" charset="0"/>
              </a:rPr>
              <a:t>Anytime you’re still covered by the GHP.</a:t>
            </a:r>
          </a:p>
          <a:p>
            <a:pPr marL="114300" indent="-114300" defTabSz="966612" fontAlgn="base">
              <a:spcBef>
                <a:spcPts val="0"/>
              </a:spcBef>
              <a:spcAft>
                <a:spcPts val="600"/>
              </a:spcAft>
              <a:defRPr/>
            </a:pPr>
            <a:r>
              <a:rPr lang="en-US" sz="1000" dirty="0">
                <a:latin typeface="Arial" panose="020B0604020202020204" pitchFamily="34" charset="0"/>
                <a:cs typeface="Arial" panose="020B0604020202020204" pitchFamily="34" charset="0"/>
              </a:rPr>
              <a:t>During the 8-month period that begins the month after the employment ends or the coverage ends, whichever happens first.</a:t>
            </a:r>
          </a:p>
          <a:p>
            <a:pPr marL="0" indent="0" defTabSz="966612">
              <a:spcBef>
                <a:spcPts val="0"/>
              </a:spcBef>
              <a:spcAft>
                <a:spcPts val="600"/>
              </a:spcAft>
              <a:buNone/>
              <a:defRPr/>
            </a:pPr>
            <a:r>
              <a:rPr lang="en-US" sz="1000" dirty="0">
                <a:latin typeface="Arial" panose="020B0604020202020204" pitchFamily="34" charset="0"/>
                <a:cs typeface="Arial" panose="020B0604020202020204" pitchFamily="34" charset="0"/>
              </a:rPr>
              <a:t>If you sign up for Medicare during your SEP, you can join a Medicare Advantage Plan (must have Part A and Part B) and a drug plan (if you have Part A and/or Part B).</a:t>
            </a:r>
          </a:p>
          <a:p>
            <a:pPr marL="0" indent="0" defTabSz="966612">
              <a:spcBef>
                <a:spcPts val="0"/>
              </a:spcBef>
              <a:spcAft>
                <a:spcPts val="600"/>
              </a:spcAft>
              <a:buNone/>
              <a:defRPr/>
            </a:pPr>
            <a:r>
              <a:rPr lang="en-US" sz="1000" dirty="0">
                <a:latin typeface="Arial" panose="020B0604020202020204" pitchFamily="34" charset="0"/>
                <a:cs typeface="Arial" panose="020B0604020202020204" pitchFamily="34" charset="0"/>
              </a:rPr>
              <a:t>If you don’t sign up for Medicare during the SEP, you'll have to wait</a:t>
            </a:r>
            <a:r>
              <a:rPr lang="en-US" sz="1000" dirty="0">
                <a:solidFill>
                  <a:prstClr val="black"/>
                </a:solidFill>
                <a:latin typeface="Arial" panose="020B0604020202020204" pitchFamily="34" charset="0"/>
                <a:cs typeface="Arial" panose="020B0604020202020204" pitchFamily="34" charset="0"/>
              </a:rPr>
              <a:t> until the next GEP to sign up, you’ll have a gap in your coverage, and you may have to pay a penalty. If you’re entitled to “premium-free” Part A, you can sign up any time after you qualify for Medicare. </a:t>
            </a:r>
          </a:p>
          <a:p>
            <a:pPr marL="0" indent="0" defTabSz="966612">
              <a:spcBef>
                <a:spcPts val="0"/>
              </a:spcBef>
              <a:spcAft>
                <a:spcPts val="600"/>
              </a:spcAft>
              <a:buNone/>
              <a:defRPr/>
            </a:pPr>
            <a:r>
              <a:rPr lang="en-US" sz="1000" dirty="0">
                <a:solidFill>
                  <a:prstClr val="black"/>
                </a:solidFill>
                <a:latin typeface="Arial" panose="020B0604020202020204" pitchFamily="34" charset="0"/>
                <a:cs typeface="Arial" panose="020B0604020202020204" pitchFamily="34" charset="0"/>
              </a:rPr>
              <a:t>This SEP doesn’t apply if you qualify for Medicare based on ESRD, or you’re still in your IEP.</a:t>
            </a:r>
          </a:p>
          <a:p>
            <a:pPr marL="0" indent="0">
              <a:spcBef>
                <a:spcPts val="0"/>
              </a:spcBef>
              <a:spcAft>
                <a:spcPts val="600"/>
              </a:spcAft>
              <a:buNone/>
              <a:defRPr/>
            </a:pPr>
            <a:r>
              <a:rPr lang="en-US" sz="1000" dirty="0">
                <a:solidFill>
                  <a:prstClr val="black"/>
                </a:solidFill>
                <a:latin typeface="Arial" panose="020B0604020202020204" pitchFamily="34" charset="0"/>
                <a:cs typeface="Arial" panose="020B0604020202020204" pitchFamily="34" charset="0"/>
              </a:rPr>
              <a:t>If you have Part A, but delayed getting Part B, your Medigap OEP starts when your Part B coverage starts. You can buy a Medigap policy during the 6 months after your Part B effective date. You must have both Part A and Part B to buy a Medigap policy.</a:t>
            </a:r>
          </a:p>
          <a:p>
            <a:pPr marL="0" indent="0">
              <a:spcBef>
                <a:spcPts val="0"/>
              </a:spcBef>
              <a:spcAft>
                <a:spcPts val="600"/>
              </a:spcAft>
              <a:buNone/>
              <a:defRPr/>
            </a:pPr>
            <a:r>
              <a:rPr lang="en-US" sz="1000" dirty="0">
                <a:solidFill>
                  <a:prstClr val="black"/>
                </a:solidFill>
                <a:latin typeface="Arial" panose="020B0604020202020204" pitchFamily="34" charset="0"/>
                <a:cs typeface="Arial" panose="020B0604020202020204" pitchFamily="34" charset="0"/>
              </a:rPr>
              <a:t>For more information about this SEP and special situation SEPs, visit </a:t>
            </a:r>
            <a:r>
              <a:rPr lang="en-US" sz="1000" dirty="0">
                <a:solidFill>
                  <a:prstClr val="black"/>
                </a:solidFill>
                <a:latin typeface="Arial" panose="020B0604020202020204" pitchFamily="34" charset="0"/>
                <a:cs typeface="Arial" panose="020B0604020202020204" pitchFamily="34" charset="0"/>
                <a:hlinkClick r:id="rId3"/>
              </a:rPr>
              <a:t>Medicare.gov/basics/get-started-with-</a:t>
            </a:r>
            <a:r>
              <a:rPr lang="en-US" sz="1000" dirty="0" err="1">
                <a:solidFill>
                  <a:prstClr val="black"/>
                </a:solidFill>
                <a:latin typeface="Arial" panose="020B0604020202020204" pitchFamily="34" charset="0"/>
                <a:cs typeface="Arial" panose="020B0604020202020204" pitchFamily="34" charset="0"/>
                <a:hlinkClick r:id="rId3"/>
              </a:rPr>
              <a:t>medicare</a:t>
            </a:r>
            <a:r>
              <a:rPr lang="en-US" sz="1000" dirty="0">
                <a:solidFill>
                  <a:prstClr val="black"/>
                </a:solidFill>
                <a:latin typeface="Arial" panose="020B0604020202020204" pitchFamily="34" charset="0"/>
                <a:cs typeface="Arial" panose="020B0604020202020204" pitchFamily="34" charset="0"/>
                <a:hlinkClick r:id="rId3"/>
              </a:rPr>
              <a:t>/sign-up/when-does-</a:t>
            </a:r>
            <a:r>
              <a:rPr lang="en-US" sz="1000" dirty="0" err="1">
                <a:solidFill>
                  <a:prstClr val="black"/>
                </a:solidFill>
                <a:latin typeface="Arial" panose="020B0604020202020204" pitchFamily="34" charset="0"/>
                <a:cs typeface="Arial" panose="020B0604020202020204" pitchFamily="34" charset="0"/>
                <a:hlinkClick r:id="rId3"/>
              </a:rPr>
              <a:t>medicare</a:t>
            </a:r>
            <a:r>
              <a:rPr lang="en-US" sz="1000" dirty="0">
                <a:solidFill>
                  <a:prstClr val="black"/>
                </a:solidFill>
                <a:latin typeface="Arial" panose="020B0604020202020204" pitchFamily="34" charset="0"/>
                <a:cs typeface="Arial" panose="020B0604020202020204" pitchFamily="34" charset="0"/>
                <a:hlinkClick r:id="rId3"/>
              </a:rPr>
              <a:t>-coverage-start</a:t>
            </a:r>
            <a:r>
              <a:rPr lang="en-US" sz="1000" dirty="0">
                <a:solidFill>
                  <a:prstClr val="black"/>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6727388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800099" y="3702788"/>
            <a:ext cx="5778501" cy="5550568"/>
          </a:xfrm>
        </p:spPr>
        <p:txBody>
          <a:bodyPr/>
          <a:lstStyle/>
          <a:p>
            <a:pPr marL="0" indent="0" defTabSz="966612">
              <a:spcBef>
                <a:spcPts val="0"/>
              </a:spcBef>
              <a:spcAft>
                <a:spcPts val="300"/>
              </a:spcAft>
              <a:buNone/>
              <a:defRPr/>
            </a:pPr>
            <a:r>
              <a:rPr lang="en-US" sz="1000" b="1" dirty="0">
                <a:solidFill>
                  <a:prstClr val="black"/>
                </a:solidFill>
                <a:latin typeface="Arial" panose="020B0604020202020204" pitchFamily="34" charset="0"/>
                <a:ea typeface="ＭＳ Ｐゴシック"/>
                <a:cs typeface="Arial" panose="020B0604020202020204" pitchFamily="34" charset="0"/>
              </a:rPr>
              <a:t>This slide has animation.</a:t>
            </a:r>
            <a:endParaRPr lang="en-US" sz="1000" dirty="0">
              <a:solidFill>
                <a:srgbClr val="000000"/>
              </a:solidFill>
              <a:latin typeface="Arial" panose="020B0604020202020204" pitchFamily="34" charset="0"/>
              <a:cs typeface="Arial" panose="020B0604020202020204" pitchFamily="34" charset="0"/>
            </a:endParaRPr>
          </a:p>
          <a:p>
            <a:pPr marL="0" indent="0" defTabSz="966612">
              <a:spcBef>
                <a:spcPts val="0"/>
              </a:spcBef>
              <a:spcAft>
                <a:spcPts val="300"/>
              </a:spcAft>
              <a:buNone/>
              <a:defRPr/>
            </a:pPr>
            <a:r>
              <a:rPr lang="en-US" sz="1000" b="1" dirty="0">
                <a:solidFill>
                  <a:srgbClr val="000000"/>
                </a:solidFill>
                <a:latin typeface="Arial" panose="020B0604020202020204" pitchFamily="34" charset="0"/>
                <a:cs typeface="Arial" panose="020B0604020202020204" pitchFamily="34" charset="0"/>
              </a:rPr>
              <a:t>Presenter Notes</a:t>
            </a:r>
            <a:r>
              <a:rPr lang="en-US" sz="1000" dirty="0">
                <a:solidFill>
                  <a:srgbClr val="444444"/>
                </a:solidFill>
                <a:latin typeface="Arial" panose="020B0604020202020204" pitchFamily="34" charset="0"/>
                <a:cs typeface="Arial" panose="020B0604020202020204" pitchFamily="34" charset="0"/>
              </a:rPr>
              <a:t>​</a:t>
            </a:r>
            <a:endParaRPr lang="en-US" sz="1000" dirty="0">
              <a:solidFill>
                <a:prstClr val="black"/>
              </a:solidFill>
              <a:latin typeface="Arial" panose="020B0604020202020204" pitchFamily="34" charset="0"/>
              <a:cs typeface="Arial" panose="020B0604020202020204" pitchFamily="34" charset="0"/>
            </a:endParaRPr>
          </a:p>
          <a:p>
            <a:pPr marL="118813" indent="-118813">
              <a:spcBef>
                <a:spcPts val="0"/>
              </a:spcBef>
              <a:spcAft>
                <a:spcPts val="300"/>
              </a:spcAft>
              <a:defRPr/>
            </a:pPr>
            <a:r>
              <a:rPr lang="en-US" sz="1000" dirty="0">
                <a:solidFill>
                  <a:prstClr val="black"/>
                </a:solidFill>
                <a:latin typeface="Arial" panose="020B0604020202020204" pitchFamily="34" charset="0"/>
                <a:cs typeface="Arial" panose="020B0604020202020204" pitchFamily="34" charset="0"/>
              </a:rPr>
              <a:t>If you didn’t sign up for </a:t>
            </a:r>
            <a:r>
              <a:rPr lang="en-US" sz="1000" b="1" dirty="0">
                <a:solidFill>
                  <a:prstClr val="black"/>
                </a:solidFill>
                <a:latin typeface="Arial" panose="020B0604020202020204" pitchFamily="34" charset="0"/>
                <a:cs typeface="Arial" panose="020B0604020202020204" pitchFamily="34" charset="0"/>
              </a:rPr>
              <a:t>Part B (or Part A if you have to buy it) </a:t>
            </a:r>
            <a:r>
              <a:rPr lang="en-US" sz="1000" dirty="0">
                <a:solidFill>
                  <a:prstClr val="black"/>
                </a:solidFill>
                <a:latin typeface="Arial" panose="020B0604020202020204" pitchFamily="34" charset="0"/>
                <a:cs typeface="Arial" panose="020B0604020202020204" pitchFamily="34" charset="0"/>
              </a:rPr>
              <a:t>during your IEP, and you don’t qualify for a SEP, you can sign up during the GEP </a:t>
            </a:r>
            <a:r>
              <a:rPr lang="en-US" sz="1000" dirty="0">
                <a:latin typeface="Arial" panose="020B0604020202020204" pitchFamily="34" charset="0"/>
                <a:cs typeface="Arial" panose="020B0604020202020204" pitchFamily="34" charset="0"/>
              </a:rPr>
              <a:t>from January 1–March 31 each year. Your coverage starts the 1</a:t>
            </a:r>
            <a:r>
              <a:rPr lang="en-US" sz="1000" baseline="30000" dirty="0">
                <a:latin typeface="Arial" panose="020B0604020202020204" pitchFamily="34" charset="0"/>
                <a:cs typeface="Arial" panose="020B0604020202020204" pitchFamily="34" charset="0"/>
              </a:rPr>
              <a:t>st</a:t>
            </a:r>
            <a:r>
              <a:rPr lang="en-US" sz="1000" dirty="0">
                <a:latin typeface="Arial" panose="020B0604020202020204" pitchFamily="34" charset="0"/>
                <a:cs typeface="Arial" panose="020B0604020202020204" pitchFamily="34" charset="0"/>
              </a:rPr>
              <a:t> day of the month after you sign up. You </a:t>
            </a:r>
            <a:r>
              <a:rPr lang="en-US" sz="1000" dirty="0">
                <a:solidFill>
                  <a:prstClr val="black"/>
                </a:solidFill>
                <a:latin typeface="Arial" panose="020B0604020202020204" pitchFamily="34" charset="0"/>
                <a:cs typeface="Arial" panose="020B0604020202020204" pitchFamily="34" charset="0"/>
              </a:rPr>
              <a:t>may have to pay a higher Part A and/or Part B premium for late enrollment. For most people who don’t </a:t>
            </a:r>
            <a:r>
              <a:rPr lang="en-US" sz="1000" dirty="0">
                <a:latin typeface="Arial" panose="020B0604020202020204" pitchFamily="34" charset="0"/>
                <a:cs typeface="Arial" panose="020B0604020202020204" pitchFamily="34" charset="0"/>
              </a:rPr>
              <a:t>sign up during their IEP or SEP, this is their only chance to sign up. In addition, if more than 12 months have passed </a:t>
            </a:r>
            <a:r>
              <a:rPr lang="en-US" sz="1000" dirty="0">
                <a:solidFill>
                  <a:prstClr val="black"/>
                </a:solidFill>
                <a:latin typeface="Arial" panose="020B0604020202020204" pitchFamily="34" charset="0"/>
                <a:cs typeface="Arial" panose="020B0604020202020204" pitchFamily="34" charset="0"/>
              </a:rPr>
              <a:t>since you qualified for Part B (or Part A, if you have to buy it), you'll likely have to pay a late enrollment penalty that’s added to your monthly Part B premium (or Part A, if you have to buy it). In most cases, you’ll have to pay this penalty for as long as you have Part B. However, if you delayed Part B (or Part A, if you have to buy it) because you or your spouse were still working and had GHP coverage, you won’t have a late enrollment penalty and you may be able to </a:t>
            </a:r>
            <a:r>
              <a:rPr lang="en-US" sz="1000" dirty="0">
                <a:latin typeface="Arial" panose="020B0604020202020204" pitchFamily="34" charset="0"/>
                <a:cs typeface="Arial" panose="020B0604020202020204" pitchFamily="34" charset="0"/>
              </a:rPr>
              <a:t>sign up </a:t>
            </a:r>
            <a:r>
              <a:rPr lang="en-US" sz="1000" dirty="0">
                <a:solidFill>
                  <a:prstClr val="black"/>
                </a:solidFill>
                <a:latin typeface="Arial" panose="020B0604020202020204" pitchFamily="34" charset="0"/>
                <a:cs typeface="Arial" panose="020B0604020202020204" pitchFamily="34" charset="0"/>
              </a:rPr>
              <a:t>during a SEP. The SEP special circumstances will be discussed in more detail later in this topic. </a:t>
            </a:r>
          </a:p>
          <a:p>
            <a:pPr marL="118813" indent="-118813">
              <a:spcBef>
                <a:spcPts val="0"/>
              </a:spcBef>
              <a:spcAft>
                <a:spcPts val="300"/>
              </a:spcAft>
              <a:defRPr/>
            </a:pPr>
            <a:r>
              <a:rPr lang="en-US" sz="1000" dirty="0">
                <a:solidFill>
                  <a:prstClr val="black"/>
                </a:solidFill>
                <a:latin typeface="Arial" panose="020B0604020202020204" pitchFamily="34" charset="0"/>
                <a:cs typeface="Arial" panose="020B0604020202020204" pitchFamily="34" charset="0"/>
              </a:rPr>
              <a:t>If you delayed your enrollment in Part B, you must complete the “Application for Enrollment in Medicare Part B (Medical Insurance)” form (Form CMS-40B, </a:t>
            </a:r>
            <a:r>
              <a:rPr lang="en-US" sz="1000" dirty="0">
                <a:solidFill>
                  <a:prstClr val="black"/>
                </a:solidFill>
                <a:latin typeface="Arial" panose="020B0604020202020204" pitchFamily="34" charset="0"/>
                <a:cs typeface="Arial" panose="020B0604020202020204" pitchFamily="34" charset="0"/>
                <a:hlinkClick r:id="rId3"/>
              </a:rPr>
              <a:t>CMS.gov/Medicare/CMS-Forms/CMS-Forms/Downloads/CMS40B-E.pdf</a:t>
            </a:r>
            <a:r>
              <a:rPr lang="en-US" sz="1000" dirty="0">
                <a:solidFill>
                  <a:prstClr val="black"/>
                </a:solidFill>
                <a:latin typeface="Arial" panose="020B0604020202020204" pitchFamily="34" charset="0"/>
                <a:cs typeface="Arial" panose="020B0604020202020204" pitchFamily="34" charset="0"/>
              </a:rPr>
              <a:t>) and submit it to your local Social Security office. If you sign up during a SEP, include the “Request for Employment Information” form (Form CMS-L564, </a:t>
            </a:r>
            <a:r>
              <a:rPr lang="en-US" sz="1000" dirty="0">
                <a:solidFill>
                  <a:prstClr val="black"/>
                </a:solidFill>
                <a:latin typeface="Arial" panose="020B0604020202020204" pitchFamily="34" charset="0"/>
                <a:cs typeface="Arial" panose="020B0604020202020204" pitchFamily="34" charset="0"/>
                <a:hlinkClick r:id="rId4"/>
              </a:rPr>
              <a:t>CMS.gov/Medicare/CMS-Forms/CMS-Forms/Downloads/CMS-L564E.pdf</a:t>
            </a:r>
            <a:r>
              <a:rPr lang="en-US" sz="1000" dirty="0">
                <a:solidFill>
                  <a:prstClr val="black"/>
                </a:solidFill>
                <a:latin typeface="Arial" panose="020B0604020202020204" pitchFamily="34" charset="0"/>
                <a:cs typeface="Arial" panose="020B0604020202020204" pitchFamily="34" charset="0"/>
              </a:rPr>
              <a:t>) with your Part B application. You must complete Section A, and your employer must complete Section B on the form. </a:t>
            </a:r>
          </a:p>
          <a:p>
            <a:pPr marL="118813" indent="-118813">
              <a:spcBef>
                <a:spcPts val="0"/>
              </a:spcBef>
              <a:spcAft>
                <a:spcPts val="300"/>
              </a:spcAft>
              <a:defRPr/>
            </a:pPr>
            <a:r>
              <a:rPr lang="en-US" sz="1000" dirty="0">
                <a:latin typeface="Arial" panose="020B0604020202020204" pitchFamily="34" charset="0"/>
                <a:cs typeface="Arial" panose="020B0604020202020204" pitchFamily="34" charset="0"/>
              </a:rPr>
              <a:t>CMS sends the “Sign Up for Part B” GEP package (</a:t>
            </a:r>
            <a:r>
              <a:rPr lang="en-US" sz="1000" dirty="0">
                <a:latin typeface="Arial" panose="020B0604020202020204" pitchFamily="34" charset="0"/>
                <a:cs typeface="Arial" panose="020B0604020202020204" pitchFamily="34" charset="0"/>
                <a:hlinkClick r:id="rId5"/>
              </a:rPr>
              <a:t>Medicare.gov/basics/forms-publications-mailings/mailings/signing-up/sign-up-for-part-b-package</a:t>
            </a:r>
            <a:r>
              <a:rPr lang="en-US" sz="1000" dirty="0">
                <a:latin typeface="Arial" panose="020B0604020202020204" pitchFamily="34" charset="0"/>
                <a:cs typeface="Arial" panose="020B0604020202020204" pitchFamily="34" charset="0"/>
              </a:rPr>
              <a:t>) to those who didn’t sign up for, dropped, or lost Part B in the past year. The package notifies people of the chance to sign up for Part B during the GEP. It includes a letter and booklet. The package explains how to sign up for Part B, the risks for delaying enrollment, and describes other decisions you may need to make about your Medicare coverage. </a:t>
            </a:r>
          </a:p>
          <a:p>
            <a:pPr marL="118813" indent="-118813">
              <a:spcBef>
                <a:spcPts val="0"/>
              </a:spcBef>
              <a:spcAft>
                <a:spcPts val="300"/>
              </a:spcAft>
              <a:defRPr/>
            </a:pPr>
            <a:r>
              <a:rPr lang="en-US" sz="1000" dirty="0">
                <a:latin typeface="Arial" panose="020B0604020202020204" pitchFamily="34" charset="0"/>
                <a:cs typeface="Arial" panose="020B0604020202020204" pitchFamily="34" charset="0"/>
              </a:rPr>
              <a:t>If you have Part A and sign up for Part B during a GEP, you can join a Medicare Advantage Plan (with or without drug coverage) 3 months immediately before you’re first entitled to get Part A and Part B until the last day of the month before your entitlement to both Part A and Part B. Your coverage will start the same day as when your Part B coverage starts.</a:t>
            </a:r>
          </a:p>
          <a:p>
            <a:pPr marL="118813" indent="-118813">
              <a:spcBef>
                <a:spcPts val="0"/>
              </a:spcBef>
              <a:spcAft>
                <a:spcPts val="300"/>
              </a:spcAft>
              <a:defRPr/>
            </a:pPr>
            <a:r>
              <a:rPr lang="en-US" sz="1000" dirty="0">
                <a:latin typeface="Arial" panose="020B0604020202020204" pitchFamily="34" charset="0"/>
                <a:cs typeface="Arial" panose="020B0604020202020204" pitchFamily="34" charset="0"/>
              </a:rPr>
              <a:t>If you have to pay for Part A, and you sign up for Part B during the GEP, you can also join a Medicare drug plan when you sign up for Part B. You’ll have 2 months after signing up for Part B to join a drug plan. Your drug coverage will start the month after the plan gets your request to join.</a:t>
            </a:r>
          </a:p>
          <a:p>
            <a:pPr marL="0" indent="0" defTabSz="966612">
              <a:spcBef>
                <a:spcPts val="0"/>
              </a:spcBef>
              <a:spcAft>
                <a:spcPts val="300"/>
              </a:spcAft>
              <a:buNone/>
              <a:defRPr/>
            </a:pPr>
            <a:endParaRPr lang="en-US" sz="100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082370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87400" y="3721350"/>
            <a:ext cx="5778500" cy="5538537"/>
          </a:xfrm>
        </p:spPr>
        <p:txBody>
          <a:bodyPr/>
          <a:lstStyle/>
          <a:p>
            <a:pPr marL="0" indent="0">
              <a:spcBef>
                <a:spcPts val="0"/>
              </a:spcBef>
              <a:spcAft>
                <a:spcPts val="600"/>
              </a:spcAft>
              <a:buNone/>
              <a:defRPr/>
            </a:pPr>
            <a:r>
              <a:rPr lang="en-US" b="1" dirty="0">
                <a:latin typeface="Arial" panose="020B0604020202020204" pitchFamily="34" charset="0"/>
                <a:cs typeface="Arial" panose="020B0604020202020204" pitchFamily="34" charset="0"/>
              </a:rPr>
              <a:t>Presenter Notes</a:t>
            </a:r>
            <a:r>
              <a:rPr lang="en-US" dirty="0">
                <a:latin typeface="Arial" panose="020B0604020202020204" pitchFamily="34" charset="0"/>
                <a:cs typeface="Arial" panose="020B0604020202020204" pitchFamily="34" charset="0"/>
              </a:rPr>
              <a:t> </a:t>
            </a:r>
          </a:p>
          <a:p>
            <a:pPr marL="0" indent="0">
              <a:spcBef>
                <a:spcPts val="0"/>
              </a:spcBef>
              <a:spcAft>
                <a:spcPts val="600"/>
              </a:spcAft>
              <a:buNone/>
              <a:defRPr/>
            </a:pPr>
            <a:r>
              <a:rPr lang="en-US" dirty="0">
                <a:solidFill>
                  <a:srgbClr val="000000"/>
                </a:solidFill>
                <a:latin typeface="Arial" panose="020B0604020202020204" pitchFamily="34" charset="0"/>
                <a:cs typeface="Arial" panose="020B0604020202020204" pitchFamily="34" charset="0"/>
              </a:rPr>
              <a:t>These materials are for trainers who are familiar with Medicare, and who use the information for their presentations. </a:t>
            </a:r>
            <a:endParaRPr lang="en-US" dirty="0">
              <a:latin typeface="Arial" panose="020B0604020202020204" pitchFamily="34" charset="0"/>
              <a:cs typeface="Arial" panose="020B0604020202020204" pitchFamily="34" charset="0"/>
            </a:endParaRPr>
          </a:p>
          <a:p>
            <a:pPr marL="0" indent="0" defTabSz="966612">
              <a:spcBef>
                <a:spcPts val="0"/>
              </a:spcBef>
              <a:spcAft>
                <a:spcPts val="600"/>
              </a:spcAft>
              <a:buNone/>
              <a:defRPr/>
            </a:pPr>
            <a:r>
              <a:rPr lang="en-US" dirty="0">
                <a:solidFill>
                  <a:prstClr val="black"/>
                </a:solidFill>
                <a:latin typeface="Arial" panose="020B0604020202020204" pitchFamily="34" charset="0"/>
                <a:cs typeface="Arial" panose="020B0604020202020204" pitchFamily="34" charset="0"/>
              </a:rPr>
              <a:t>The presentation consists of 84 slides with speaker’s notes. It takes about 60 minutes to present. Allow approximately 15 more minutes for discussion, questions, and answers. You should consider adding more time for additional activities you want to include.</a:t>
            </a:r>
          </a:p>
        </p:txBody>
      </p:sp>
    </p:spTree>
    <p:extLst>
      <p:ext uri="{BB962C8B-B14F-4D97-AF65-F5344CB8AC3E}">
        <p14:creationId xmlns:p14="http://schemas.microsoft.com/office/powerpoint/2010/main" val="32957482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1825" y="319088"/>
            <a:ext cx="6051550" cy="3403600"/>
          </a:xfrm>
        </p:spPr>
      </p:sp>
      <p:sp>
        <p:nvSpPr>
          <p:cNvPr id="3" name="Notes Placeholder 2"/>
          <p:cNvSpPr>
            <a:spLocks noGrp="1"/>
          </p:cNvSpPr>
          <p:nvPr>
            <p:ph type="body" idx="1"/>
          </p:nvPr>
        </p:nvSpPr>
        <p:spPr>
          <a:xfrm>
            <a:off x="631824" y="3867912"/>
            <a:ext cx="6099175" cy="5033942"/>
          </a:xfrm>
        </p:spPr>
        <p:txBody>
          <a:bodyPr/>
          <a:lstStyle/>
          <a:p>
            <a:pPr marL="0" indent="0" defTabSz="966612">
              <a:spcBef>
                <a:spcPts val="0"/>
              </a:spcBef>
              <a:spcAft>
                <a:spcPts val="600"/>
              </a:spcAft>
              <a:buNone/>
              <a:defRPr/>
            </a:pPr>
            <a:r>
              <a:rPr lang="en-US" b="1" dirty="0">
                <a:solidFill>
                  <a:prstClr val="black"/>
                </a:solidFill>
                <a:latin typeface="Arial" panose="020B0604020202020204" pitchFamily="34" charset="0"/>
                <a:ea typeface="ＭＳ Ｐゴシック"/>
                <a:cs typeface="Arial" panose="020B0604020202020204" pitchFamily="34" charset="0"/>
              </a:rPr>
              <a:t>This slide has animation.</a:t>
            </a:r>
            <a:endParaRPr lang="en-US" dirty="0">
              <a:solidFill>
                <a:srgbClr val="000000"/>
              </a:solidFill>
              <a:latin typeface="Arial" panose="020B0604020202020204" pitchFamily="34" charset="0"/>
              <a:cs typeface="Arial" panose="020B0604020202020204" pitchFamily="34" charset="0"/>
            </a:endParaRPr>
          </a:p>
          <a:p>
            <a:pPr marL="0" indent="0" defTabSz="966612">
              <a:spcBef>
                <a:spcPts val="0"/>
              </a:spcBef>
              <a:spcAft>
                <a:spcPts val="600"/>
              </a:spcAft>
              <a:buNone/>
              <a:defRPr/>
            </a:pPr>
            <a:r>
              <a:rPr lang="en-US" b="1" dirty="0">
                <a:solidFill>
                  <a:srgbClr val="000000"/>
                </a:solidFill>
                <a:latin typeface="Arial" panose="020B0604020202020204" pitchFamily="34" charset="0"/>
                <a:cs typeface="Arial" panose="020B0604020202020204" pitchFamily="34" charset="0"/>
              </a:rPr>
              <a:t>Presenter Notes: </a:t>
            </a:r>
            <a:r>
              <a:rPr lang="en-US" dirty="0">
                <a:solidFill>
                  <a:srgbClr val="000000"/>
                </a:solidFill>
                <a:latin typeface="Arial" panose="020B0604020202020204" pitchFamily="34" charset="0"/>
                <a:cs typeface="Arial" panose="020B0604020202020204" pitchFamily="34" charset="0"/>
              </a:rPr>
              <a:t>(</a:t>
            </a:r>
            <a:r>
              <a:rPr lang="en-US" dirty="0">
                <a:solidFill>
                  <a:srgbClr val="444444"/>
                </a:solidFill>
                <a:latin typeface="Arial" panose="020B0604020202020204" pitchFamily="34" charset="0"/>
                <a:cs typeface="Arial" panose="020B0604020202020204" pitchFamily="34" charset="0"/>
              </a:rPr>
              <a:t>May want to stress the importance of reviewing their plans to ensure they still meet their needs for the next year)</a:t>
            </a:r>
            <a:endParaRPr lang="en-US" dirty="0">
              <a:solidFill>
                <a:prstClr val="black"/>
              </a:solidFill>
              <a:latin typeface="Arial" panose="020B0604020202020204" pitchFamily="34" charset="0"/>
              <a:cs typeface="Arial" panose="020B0604020202020204" pitchFamily="34" charset="0"/>
            </a:endParaRPr>
          </a:p>
          <a:p>
            <a:pPr marL="119149" indent="-119149">
              <a:spcBef>
                <a:spcPts val="0"/>
              </a:spcBef>
              <a:spcAft>
                <a:spcPts val="600"/>
              </a:spcAft>
              <a:defRPr/>
            </a:pPr>
            <a:r>
              <a:rPr lang="en-US" dirty="0">
                <a:solidFill>
                  <a:prstClr val="black"/>
                </a:solidFill>
                <a:latin typeface="Arial" panose="020B0604020202020204" pitchFamily="34" charset="0"/>
                <a:cs typeface="Arial" panose="020B0604020202020204" pitchFamily="34" charset="0"/>
              </a:rPr>
              <a:t>If you already have Medicare, the OEP allows you the opportunity to review your choices and pick the Medicare health and/or drug plan that works best for you. </a:t>
            </a:r>
          </a:p>
          <a:p>
            <a:pPr marL="119149" indent="-119149" defTabSz="966612">
              <a:spcBef>
                <a:spcPts val="0"/>
              </a:spcBef>
              <a:spcAft>
                <a:spcPts val="600"/>
              </a:spcAft>
              <a:defRPr/>
            </a:pPr>
            <a:r>
              <a:rPr lang="en-US" dirty="0">
                <a:solidFill>
                  <a:prstClr val="black"/>
                </a:solidFill>
                <a:latin typeface="Arial" panose="020B0604020202020204" pitchFamily="34" charset="0"/>
                <a:cs typeface="Arial" panose="020B0604020202020204" pitchFamily="34" charset="0"/>
              </a:rPr>
              <a:t>Open Enrollment starts on October 15 and ends December 7 each year.</a:t>
            </a:r>
          </a:p>
          <a:p>
            <a:pPr marL="119149" indent="-119149" defTabSz="966612">
              <a:spcBef>
                <a:spcPts val="0"/>
              </a:spcBef>
              <a:spcAft>
                <a:spcPts val="600"/>
              </a:spcAft>
              <a:defRPr/>
            </a:pPr>
            <a:r>
              <a:rPr lang="en-US" dirty="0">
                <a:solidFill>
                  <a:prstClr val="black"/>
                </a:solidFill>
                <a:latin typeface="Arial" panose="020B0604020202020204" pitchFamily="34" charset="0"/>
                <a:cs typeface="Arial" panose="020B0604020202020204" pitchFamily="34" charset="0"/>
              </a:rPr>
              <a:t>This gives you a full 7 weeks to compare and make decisions and helps ensure that you’ll have essential plan materials and membership cards in hand on January 1, when your new coverage starts.</a:t>
            </a:r>
          </a:p>
        </p:txBody>
      </p:sp>
    </p:spTree>
    <p:extLst>
      <p:ext uri="{BB962C8B-B14F-4D97-AF65-F5344CB8AC3E}">
        <p14:creationId xmlns:p14="http://schemas.microsoft.com/office/powerpoint/2010/main" val="37514671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909803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167192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74699" y="3757507"/>
            <a:ext cx="5778501" cy="5615093"/>
          </a:xfrm>
        </p:spPr>
        <p:txBody>
          <a:bodyPr/>
          <a:lstStyle/>
          <a:p>
            <a:pPr marL="0" indent="0">
              <a:spcBef>
                <a:spcPts val="0"/>
              </a:spcBef>
              <a:spcAft>
                <a:spcPts val="600"/>
              </a:spcAft>
              <a:buNone/>
            </a:pPr>
            <a:r>
              <a:rPr lang="en-US" sz="1100" b="1" dirty="0">
                <a:latin typeface="Arial" panose="020B0604020202020204" pitchFamily="34" charset="0"/>
                <a:cs typeface="Arial" panose="020B0604020202020204" pitchFamily="34" charset="0"/>
              </a:rPr>
              <a:t>Presenter Notes</a:t>
            </a:r>
          </a:p>
          <a:p>
            <a:pPr>
              <a:spcBef>
                <a:spcPts val="0"/>
              </a:spcBef>
              <a:spcAft>
                <a:spcPts val="600"/>
              </a:spcAft>
            </a:pPr>
            <a:r>
              <a:rPr lang="en-US" sz="1100" dirty="0">
                <a:latin typeface="Arial" panose="020B0604020202020204" pitchFamily="34" charset="0"/>
                <a:cs typeface="Arial" panose="020B0604020202020204" pitchFamily="34" charset="0"/>
              </a:rPr>
              <a:t>The Open Enrollment Period for Institutionalized Individuals (OEPI) is continuous for eligible individuals. Your chance to join, switch, or drop coverage lasts as long as you live in the institution and for 2 full months after the month you leave the institution. A Part D SEP will be provided to an individual who moves into, resides in, or moves out of an institution. </a:t>
            </a:r>
          </a:p>
          <a:p>
            <a:pPr>
              <a:spcBef>
                <a:spcPts val="0"/>
              </a:spcBef>
              <a:spcAft>
                <a:spcPts val="600"/>
              </a:spcAft>
            </a:pPr>
            <a:r>
              <a:rPr lang="en-US" sz="1100" dirty="0">
                <a:latin typeface="Arial" panose="020B0604020202020204" pitchFamily="34" charset="0"/>
                <a:cs typeface="Arial" panose="020B0604020202020204" pitchFamily="34" charset="0"/>
              </a:rPr>
              <a:t>A Medicare Advantage-eligible institutionalized individual can make an unlimited number of Medicare Advantage enrollment requests during the OEPI. </a:t>
            </a:r>
          </a:p>
          <a:p>
            <a:pPr>
              <a:spcBef>
                <a:spcPts val="0"/>
              </a:spcBef>
              <a:spcAft>
                <a:spcPts val="600"/>
              </a:spcAft>
            </a:pPr>
            <a:r>
              <a:rPr lang="en-US" sz="1100" dirty="0">
                <a:latin typeface="Arial" panose="020B0604020202020204" pitchFamily="34" charset="0"/>
                <a:cs typeface="Arial" panose="020B0604020202020204" pitchFamily="34" charset="0"/>
              </a:rPr>
              <a:t>Since the OEPI is continuous for eligible individuals, Original Medicare is also open continuously. Therefore, Medicare Advantage organizations must accept requests for disenrollment from their Medicare Advantage Plans during the OEPI whether or not the Medicare Advantage Plan is open to accept enrollment. Please note the definition of “institution” here differs from that used in determining when an institutionalized full-benefit dual eligible qualifies for the low-income subsidy copayment level of zero.</a:t>
            </a:r>
          </a:p>
          <a:p>
            <a:pPr>
              <a:spcBef>
                <a:spcPts val="0"/>
              </a:spcBef>
              <a:spcAft>
                <a:spcPts val="600"/>
              </a:spcAft>
            </a:pPr>
            <a:r>
              <a:rPr lang="en-US" sz="1100" dirty="0">
                <a:latin typeface="Arial" panose="020B0604020202020204" pitchFamily="34" charset="0"/>
                <a:cs typeface="Arial" panose="020B0604020202020204" pitchFamily="34" charset="0"/>
              </a:rPr>
              <a:t>An individual using the OEPI to disenroll from a Medicare Advantage Plan that includes Part D benefits plan is eligible for a SEP to request enrollment in a Part D plan. The SEP begins with the month the individual requests disenrollment from the Medicare Advantage Plan and ends on the last day of the 2</a:t>
            </a:r>
            <a:r>
              <a:rPr lang="en-US" sz="1100" baseline="30000" dirty="0">
                <a:latin typeface="Arial" panose="020B0604020202020204" pitchFamily="34" charset="0"/>
                <a:cs typeface="Arial" panose="020B0604020202020204" pitchFamily="34" charset="0"/>
              </a:rPr>
              <a:t>nd</a:t>
            </a:r>
            <a:r>
              <a:rPr lang="en-US" sz="1100" dirty="0">
                <a:latin typeface="Arial" panose="020B0604020202020204" pitchFamily="34" charset="0"/>
                <a:cs typeface="Arial" panose="020B0604020202020204" pitchFamily="34" charset="0"/>
              </a:rPr>
              <a:t> month following the month Medicare Advantage enrollment ended.</a:t>
            </a:r>
          </a:p>
          <a:p>
            <a:pPr marL="0" indent="0">
              <a:spcBef>
                <a:spcPts val="0"/>
              </a:spcBef>
              <a:spcAft>
                <a:spcPts val="600"/>
              </a:spcAft>
              <a:buNone/>
            </a:pPr>
            <a:r>
              <a:rPr lang="pt-BR" sz="1100" dirty="0">
                <a:latin typeface="Arial" panose="020B0604020202020204" pitchFamily="34" charset="0"/>
                <a:cs typeface="Arial" panose="020B0604020202020204" pitchFamily="34" charset="0"/>
              </a:rPr>
              <a:t>42 CFR 422.62(a)(4): </a:t>
            </a:r>
            <a:r>
              <a:rPr lang="en-US" sz="1100" dirty="0">
                <a:latin typeface="Arial" panose="020B0604020202020204" pitchFamily="34" charset="0"/>
                <a:cs typeface="Arial" panose="020B0604020202020204" pitchFamily="34" charset="0"/>
                <a:hlinkClick r:id="rId3"/>
              </a:rPr>
              <a:t>eCFR.gov/current/title-42/chapter-IV/subchapter-B/part-422/subpart-B#p-422.62(a)(4)</a:t>
            </a:r>
            <a:endParaRPr lang="en-US" sz="1100" dirty="0">
              <a:latin typeface="Arial" panose="020B0604020202020204" pitchFamily="34" charset="0"/>
              <a:cs typeface="Arial" panose="020B0604020202020204" pitchFamily="34" charset="0"/>
            </a:endParaRPr>
          </a:p>
          <a:p>
            <a:pPr marL="0" indent="0">
              <a:spcBef>
                <a:spcPts val="0"/>
              </a:spcBef>
              <a:spcAft>
                <a:spcPts val="600"/>
              </a:spcAft>
              <a:buNone/>
            </a:pPr>
            <a:r>
              <a:rPr lang="en-US" sz="1100" dirty="0">
                <a:latin typeface="Arial" panose="020B0604020202020204" pitchFamily="34" charset="0"/>
                <a:cs typeface="Arial" panose="020B0604020202020204" pitchFamily="34" charset="0"/>
              </a:rPr>
              <a:t>Source: 42 CFR 423.38(c)(15): </a:t>
            </a:r>
            <a:r>
              <a:rPr lang="en-US" sz="1100" dirty="0">
                <a:latin typeface="Arial" panose="020B0604020202020204" pitchFamily="34" charset="0"/>
                <a:cs typeface="Arial" panose="020B0604020202020204" pitchFamily="34" charset="0"/>
                <a:hlinkClick r:id="rId4"/>
              </a:rPr>
              <a:t>eCFR.gov/current/title-42/chapter-IV/subchapter-B/part-423/subpart-B#p-423.38(c)(15)</a:t>
            </a:r>
            <a:endParaRPr lang="en-US" sz="1100" dirty="0">
              <a:latin typeface="Arial" panose="020B0604020202020204" pitchFamily="34" charset="0"/>
              <a:cs typeface="Arial" panose="020B0604020202020204" pitchFamily="34" charset="0"/>
            </a:endParaRPr>
          </a:p>
          <a:p>
            <a:pPr marL="0" indent="0">
              <a:spcBef>
                <a:spcPts val="0"/>
              </a:spcBef>
              <a:spcAft>
                <a:spcPts val="600"/>
              </a:spcAft>
              <a:buNone/>
            </a:pPr>
            <a:r>
              <a:rPr lang="en-US" sz="1100" dirty="0">
                <a:latin typeface="Arial" panose="020B0604020202020204" pitchFamily="34" charset="0"/>
                <a:cs typeface="Arial" panose="020B0604020202020204" pitchFamily="34" charset="0"/>
              </a:rPr>
              <a:t>42 CFR 423.38(c)(25): </a:t>
            </a:r>
            <a:r>
              <a:rPr lang="en-US" sz="1100" dirty="0">
                <a:latin typeface="Arial" panose="020B0604020202020204" pitchFamily="34" charset="0"/>
                <a:cs typeface="Arial" panose="020B0604020202020204" pitchFamily="34" charset="0"/>
                <a:hlinkClick r:id="rId5"/>
              </a:rPr>
              <a:t>eCFR.gov/current/title-42/chapter-IV/subchapter-B/part-423/subpart-B#p-423.38(c)(25)</a:t>
            </a:r>
            <a:endParaRPr lang="en-US" sz="1100" dirty="0">
              <a:latin typeface="Arial" panose="020B0604020202020204" pitchFamily="34" charset="0"/>
              <a:cs typeface="Arial" panose="020B0604020202020204" pitchFamily="34" charset="0"/>
            </a:endParaRPr>
          </a:p>
          <a:p>
            <a:pPr marL="0" indent="0">
              <a:spcBef>
                <a:spcPts val="0"/>
              </a:spcBef>
              <a:spcAft>
                <a:spcPts val="600"/>
              </a:spcAft>
              <a:buNone/>
            </a:pPr>
            <a:endParaRPr lang="en-US" sz="1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040428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defTabSz="966612">
              <a:spcBef>
                <a:spcPts val="0"/>
              </a:spcBef>
              <a:spcAft>
                <a:spcPts val="600"/>
              </a:spcAft>
              <a:buNone/>
              <a:defRPr/>
            </a:pPr>
            <a:r>
              <a:rPr lang="en-US" b="1" dirty="0">
                <a:solidFill>
                  <a:prstClr val="black"/>
                </a:solidFill>
                <a:latin typeface="Arial" panose="020B0604020202020204" pitchFamily="34" charset="0"/>
                <a:cs typeface="Arial" panose="020B0604020202020204" pitchFamily="34" charset="0"/>
              </a:rPr>
              <a:t>Presenter Notes</a:t>
            </a:r>
          </a:p>
          <a:p>
            <a:pPr marL="0" indent="0" defTabSz="966612">
              <a:spcBef>
                <a:spcPts val="0"/>
              </a:spcBef>
              <a:spcAft>
                <a:spcPts val="600"/>
              </a:spcAft>
              <a:buNone/>
              <a:defRPr/>
            </a:pPr>
            <a:r>
              <a:rPr lang="en-US" dirty="0">
                <a:solidFill>
                  <a:prstClr val="black"/>
                </a:solidFill>
                <a:latin typeface="Arial" panose="020B0604020202020204" pitchFamily="34" charset="0"/>
                <a:cs typeface="Arial" panose="020B0604020202020204" pitchFamily="34" charset="0"/>
              </a:rPr>
              <a:t>Topic 2 explains the coverage and costs of Medicare Part A (Hospital Insurance) and Medicare Part B (Medical Insurance). </a:t>
            </a:r>
          </a:p>
        </p:txBody>
      </p:sp>
    </p:spTree>
    <p:extLst>
      <p:ext uri="{BB962C8B-B14F-4D97-AF65-F5344CB8AC3E}">
        <p14:creationId xmlns:p14="http://schemas.microsoft.com/office/powerpoint/2010/main" val="8839830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31520" y="3805632"/>
            <a:ext cx="5852160" cy="5144347"/>
          </a:xfrm>
        </p:spPr>
        <p:txBody>
          <a:bodyPr/>
          <a:lstStyle/>
          <a:p>
            <a:pPr marL="0" indent="0" defTabSz="966612">
              <a:spcBef>
                <a:spcPts val="0"/>
              </a:spcBef>
              <a:spcAft>
                <a:spcPts val="600"/>
              </a:spcAft>
              <a:buNone/>
              <a:defRPr/>
            </a:pPr>
            <a:r>
              <a:rPr lang="en-US" b="1" dirty="0">
                <a:solidFill>
                  <a:prstClr val="black"/>
                </a:solidFill>
                <a:cs typeface="Arial"/>
              </a:rPr>
              <a:t>Presenter Notes</a:t>
            </a:r>
          </a:p>
          <a:p>
            <a:pPr marL="0" indent="0" defTabSz="966612">
              <a:spcBef>
                <a:spcPts val="0"/>
              </a:spcBef>
              <a:spcAft>
                <a:spcPts val="600"/>
              </a:spcAft>
              <a:buNone/>
              <a:defRPr/>
            </a:pPr>
            <a:r>
              <a:rPr lang="en-US" dirty="0">
                <a:solidFill>
                  <a:prstClr val="black"/>
                </a:solidFill>
                <a:cs typeface="Arial"/>
              </a:rPr>
              <a:t>At the end of this topic, you’ll be able to:</a:t>
            </a:r>
          </a:p>
          <a:p>
            <a:pPr marL="125525" indent="-125525">
              <a:spcBef>
                <a:spcPts val="0"/>
              </a:spcBef>
              <a:spcAft>
                <a:spcPts val="600"/>
              </a:spcAft>
              <a:defRPr/>
            </a:pPr>
            <a:r>
              <a:rPr lang="en-US" dirty="0">
                <a:solidFill>
                  <a:prstClr val="black"/>
                </a:solidFill>
                <a:cs typeface="Arial"/>
              </a:rPr>
              <a:t>Describe coverage and costs for Medicare Part A and for Medicare Part B</a:t>
            </a:r>
          </a:p>
          <a:p>
            <a:pPr marL="125525" indent="-125525">
              <a:spcBef>
                <a:spcPts val="0"/>
              </a:spcBef>
              <a:spcAft>
                <a:spcPts val="600"/>
              </a:spcAft>
              <a:defRPr/>
            </a:pPr>
            <a:r>
              <a:rPr lang="en-US" dirty="0">
                <a:solidFill>
                  <a:prstClr val="black"/>
                </a:solidFill>
                <a:cs typeface="Arial"/>
              </a:rPr>
              <a:t>Explain who gets Part A automatically</a:t>
            </a:r>
          </a:p>
          <a:p>
            <a:pPr marL="125525" indent="-125525">
              <a:spcBef>
                <a:spcPts val="0"/>
              </a:spcBef>
              <a:spcAft>
                <a:spcPts val="600"/>
              </a:spcAft>
              <a:defRPr/>
            </a:pPr>
            <a:r>
              <a:rPr lang="en-US" dirty="0">
                <a:solidFill>
                  <a:prstClr val="black"/>
                </a:solidFill>
                <a:cs typeface="Arial"/>
              </a:rPr>
              <a:t>Discuss what to consider when deciding to sign up for Part A</a:t>
            </a:r>
          </a:p>
          <a:p>
            <a:pPr marL="125525" indent="-125525">
              <a:spcBef>
                <a:spcPts val="0"/>
              </a:spcBef>
              <a:spcAft>
                <a:spcPts val="600"/>
              </a:spcAft>
              <a:defRPr/>
            </a:pPr>
            <a:r>
              <a:rPr lang="en-US" dirty="0">
                <a:solidFill>
                  <a:prstClr val="black"/>
                </a:solidFill>
                <a:cs typeface="Arial"/>
              </a:rPr>
              <a:t>Discuss what to consider when deciding to keep or sign up for Part B</a:t>
            </a:r>
          </a:p>
          <a:p>
            <a:pPr marL="0" indent="0" defTabSz="966612">
              <a:spcBef>
                <a:spcPts val="0"/>
              </a:spcBef>
              <a:spcAft>
                <a:spcPts val="600"/>
              </a:spcAft>
              <a:buNone/>
              <a:defRPr/>
            </a:pPr>
            <a:endParaRPr lang="en-US" dirty="0">
              <a:cs typeface="Arial"/>
            </a:endParaRPr>
          </a:p>
        </p:txBody>
      </p:sp>
    </p:spTree>
    <p:extLst>
      <p:ext uri="{BB962C8B-B14F-4D97-AF65-F5344CB8AC3E}">
        <p14:creationId xmlns:p14="http://schemas.microsoft.com/office/powerpoint/2010/main" val="309905612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800100" y="3581400"/>
            <a:ext cx="5740400" cy="5838825"/>
          </a:xfrm>
        </p:spPr>
        <p:txBody>
          <a:bodyPr/>
          <a:lstStyle/>
          <a:p>
            <a:pPr marL="0" indent="0" defTabSz="966612">
              <a:spcBef>
                <a:spcPts val="0"/>
              </a:spcBef>
              <a:spcAft>
                <a:spcPts val="300"/>
              </a:spcAft>
              <a:buNone/>
              <a:defRPr/>
            </a:pPr>
            <a:r>
              <a:rPr lang="en-US" sz="1000" b="1" dirty="0">
                <a:solidFill>
                  <a:prstClr val="black"/>
                </a:solidFill>
                <a:latin typeface="Arial" panose="020B0604020202020204" pitchFamily="34" charset="0"/>
                <a:ea typeface="ＭＳ Ｐゴシック"/>
                <a:cs typeface="Arial" panose="020B0604020202020204" pitchFamily="34" charset="0"/>
              </a:rPr>
              <a:t>This slide has animation.</a:t>
            </a:r>
            <a:endParaRPr lang="en-US" sz="1000" dirty="0">
              <a:latin typeface="Arial" panose="020B0604020202020204" pitchFamily="34" charset="0"/>
              <a:cs typeface="Arial" panose="020B0604020202020204" pitchFamily="34" charset="0"/>
            </a:endParaRPr>
          </a:p>
          <a:p>
            <a:pPr marL="0" indent="0" defTabSz="966612">
              <a:spcBef>
                <a:spcPts val="0"/>
              </a:spcBef>
              <a:spcAft>
                <a:spcPts val="300"/>
              </a:spcAft>
              <a:buNone/>
              <a:defRPr/>
            </a:pPr>
            <a:r>
              <a:rPr lang="en-US" sz="1000" b="1" dirty="0">
                <a:latin typeface="Arial" panose="020B0604020202020204" pitchFamily="34" charset="0"/>
                <a:cs typeface="Arial" panose="020B0604020202020204" pitchFamily="34" charset="0"/>
              </a:rPr>
              <a:t>Presenter Notes</a:t>
            </a:r>
          </a:p>
          <a:p>
            <a:pPr marL="0" indent="0" defTabSz="966612">
              <a:spcBef>
                <a:spcPts val="0"/>
              </a:spcBef>
              <a:spcAft>
                <a:spcPts val="300"/>
              </a:spcAft>
              <a:buNone/>
              <a:defRPr/>
            </a:pPr>
            <a:r>
              <a:rPr lang="en-US" sz="1000" dirty="0">
                <a:solidFill>
                  <a:prstClr val="black"/>
                </a:solidFill>
                <a:latin typeface="Arial" panose="020B0604020202020204" pitchFamily="34" charset="0"/>
                <a:cs typeface="Arial" panose="020B0604020202020204" pitchFamily="34" charset="0"/>
              </a:rPr>
              <a:t>Part A helps cover medically necessary inpatient services.</a:t>
            </a:r>
          </a:p>
          <a:p>
            <a:pPr marL="125525" indent="-125525" defTabSz="724801">
              <a:spcBef>
                <a:spcPts val="0"/>
              </a:spcBef>
              <a:spcAft>
                <a:spcPts val="300"/>
              </a:spcAft>
              <a:defRPr/>
            </a:pPr>
            <a:r>
              <a:rPr lang="en-US" sz="1000" b="1" dirty="0">
                <a:solidFill>
                  <a:prstClr val="black"/>
                </a:solidFill>
                <a:latin typeface="Arial" panose="020B0604020202020204" pitchFamily="34" charset="0"/>
                <a:cs typeface="Arial" panose="020B0604020202020204" pitchFamily="34" charset="0"/>
              </a:rPr>
              <a:t>Inpatient hospital care. </a:t>
            </a:r>
            <a:r>
              <a:rPr lang="en-US" sz="1000" dirty="0">
                <a:solidFill>
                  <a:prstClr val="black"/>
                </a:solidFill>
                <a:latin typeface="Arial" panose="020B0604020202020204" pitchFamily="34" charset="0"/>
                <a:cs typeface="Arial" panose="020B0604020202020204" pitchFamily="34" charset="0"/>
              </a:rPr>
              <a:t>Medicare covers semi-private room, meals, general nursing, certain drugs (including methadone to treat an opioid use disorder), and other hospital services and supplies as part of your inpatient treatment. This includes care you get in acute care hospitals, critical access hospitals, inpatient rehabilitation facilities, long-term care hospitals, psychiatric care in inpatient psychiatric facilities (lifetime 190-day limit in a freestanding psychiatric hospital), and inpatient care for a qualifying clinical research study. This doesn’t include private-duty nursing, a television or phone in your room (if there’s a separate charge for these items), personal care items (like razors or slipper socks), and a private room, unless medically necessary.</a:t>
            </a:r>
          </a:p>
          <a:p>
            <a:pPr marL="401638" lvl="1" indent="-171450" defTabSz="724801" fontAlgn="base">
              <a:spcBef>
                <a:spcPts val="0"/>
              </a:spcBef>
              <a:spcAft>
                <a:spcPts val="300"/>
              </a:spcAft>
              <a:buFont typeface="Arial" panose="020B0604020202020204" pitchFamily="34" charset="0"/>
              <a:buChar char="•"/>
              <a:defRPr/>
            </a:pPr>
            <a:r>
              <a:rPr lang="en-US" sz="1000" dirty="0">
                <a:solidFill>
                  <a:prstClr val="black"/>
                </a:solidFill>
                <a:latin typeface="Arial" panose="020B0604020202020204" pitchFamily="34" charset="0"/>
                <a:cs typeface="Arial" panose="020B0604020202020204" pitchFamily="34" charset="0"/>
              </a:rPr>
              <a:t>Medicare doesn’t pay for your hospital or medical bills if you aren’t lawfully present in the U.S. Also, in most situations, Medicare doesn’t pay for your hospital or medical bills if you're incarcerated. </a:t>
            </a:r>
          </a:p>
          <a:p>
            <a:pPr marL="400050" lvl="1" indent="-173038" defTabSz="724801" fontAlgn="base">
              <a:spcBef>
                <a:spcPts val="0"/>
              </a:spcBef>
              <a:spcAft>
                <a:spcPts val="300"/>
              </a:spcAft>
              <a:buFont typeface="Arial" panose="020B0604020202020204" pitchFamily="34" charset="0"/>
              <a:buChar char="•"/>
              <a:defRPr/>
            </a:pPr>
            <a:r>
              <a:rPr lang="en-US" sz="1000" b="1" spc="-20" dirty="0">
                <a:solidFill>
                  <a:prstClr val="black"/>
                </a:solidFill>
                <a:latin typeface="Arial" panose="020B0604020202020204" pitchFamily="34" charset="0"/>
                <a:cs typeface="Arial" panose="020B0604020202020204" pitchFamily="34" charset="0"/>
              </a:rPr>
              <a:t>All people with Part A are covered for inpatient hospital care when all of these are true:</a:t>
            </a:r>
          </a:p>
          <a:p>
            <a:pPr marL="687388" lvl="2" indent="-173038" defTabSz="724801" fontAlgn="base">
              <a:spcBef>
                <a:spcPts val="0"/>
              </a:spcBef>
              <a:spcAft>
                <a:spcPts val="300"/>
              </a:spcAft>
              <a:defRPr/>
            </a:pPr>
            <a:r>
              <a:rPr lang="en-US" sz="1000" dirty="0">
                <a:solidFill>
                  <a:prstClr val="black"/>
                </a:solidFill>
                <a:latin typeface="Arial" panose="020B0604020202020204" pitchFamily="34" charset="0"/>
                <a:cs typeface="Arial" panose="020B0604020202020204" pitchFamily="34" charset="0"/>
              </a:rPr>
              <a:t>You’re admitted to the hospital as an inpatient after an official doctor’s order, which says you need inpatient hospital care to treat your illness or injury</a:t>
            </a:r>
          </a:p>
          <a:p>
            <a:pPr marL="687388" lvl="2" indent="-173038" defTabSz="724801" fontAlgn="base">
              <a:spcBef>
                <a:spcPts val="0"/>
              </a:spcBef>
              <a:spcAft>
                <a:spcPts val="300"/>
              </a:spcAft>
              <a:defRPr/>
            </a:pPr>
            <a:r>
              <a:rPr lang="en-US" sz="1000" dirty="0">
                <a:solidFill>
                  <a:prstClr val="black"/>
                </a:solidFill>
                <a:latin typeface="Arial" panose="020B0604020202020204" pitchFamily="34" charset="0"/>
                <a:cs typeface="Arial" panose="020B0604020202020204" pitchFamily="34" charset="0"/>
              </a:rPr>
              <a:t>The hospital accepts Medicare</a:t>
            </a:r>
          </a:p>
          <a:p>
            <a:pPr marL="514350" lvl="2" indent="0" defTabSz="724801" fontAlgn="base">
              <a:spcBef>
                <a:spcPts val="0"/>
              </a:spcBef>
              <a:spcAft>
                <a:spcPts val="300"/>
              </a:spcAft>
              <a:buNone/>
              <a:defRPr/>
            </a:pPr>
            <a:r>
              <a:rPr lang="en-US" sz="1000" b="1" dirty="0">
                <a:solidFill>
                  <a:prstClr val="black"/>
                </a:solidFill>
                <a:latin typeface="Arial" panose="020B0604020202020204" pitchFamily="34" charset="0"/>
                <a:cs typeface="Arial" panose="020B0604020202020204" pitchFamily="34" charset="0"/>
              </a:rPr>
              <a:t>NOTES:</a:t>
            </a:r>
            <a:r>
              <a:rPr lang="en-US" sz="1000" dirty="0">
                <a:solidFill>
                  <a:prstClr val="black"/>
                </a:solidFill>
                <a:latin typeface="Arial" panose="020B0604020202020204" pitchFamily="34" charset="0"/>
                <a:cs typeface="Arial" panose="020B0604020202020204" pitchFamily="34" charset="0"/>
              </a:rPr>
              <a:t> </a:t>
            </a:r>
          </a:p>
          <a:p>
            <a:pPr marL="685800" lvl="2" indent="-171450" defTabSz="724801" fontAlgn="base">
              <a:spcBef>
                <a:spcPts val="0"/>
              </a:spcBef>
              <a:spcAft>
                <a:spcPts val="300"/>
              </a:spcAft>
              <a:defRPr/>
            </a:pPr>
            <a:r>
              <a:rPr lang="en-US" sz="1000" dirty="0">
                <a:solidFill>
                  <a:prstClr val="black"/>
                </a:solidFill>
                <a:latin typeface="Arial" panose="020B0604020202020204" pitchFamily="34" charset="0"/>
                <a:cs typeface="Arial" panose="020B0604020202020204" pitchFamily="34" charset="0"/>
              </a:rPr>
              <a:t>In certain cases, Part A also covers inpatient hospital care if the hospital’s Utilization Review Committee approves your stay while you’re admitted.</a:t>
            </a:r>
          </a:p>
          <a:p>
            <a:pPr marL="685800" marR="0" lvl="2" indent="-171450" algn="l" defTabSz="724801" rtl="0" eaLnBrk="1" fontAlgn="base" latinLnBrk="0" hangingPunct="1">
              <a:lnSpc>
                <a:spcPct val="100000"/>
              </a:lnSpc>
              <a:spcBef>
                <a:spcPts val="0"/>
              </a:spcBef>
              <a:spcAft>
                <a:spcPts val="300"/>
              </a:spcAft>
              <a:buClrTx/>
              <a:buSzPct val="50000"/>
              <a:tabLst/>
              <a:defRPr/>
            </a:pPr>
            <a:r>
              <a:rPr lang="en-US" sz="1000" dirty="0">
                <a:solidFill>
                  <a:prstClr val="black"/>
                </a:solidFill>
                <a:latin typeface="Arial" panose="020B0604020202020204" pitchFamily="34" charset="0"/>
                <a:cs typeface="Arial" panose="020B0604020202020204" pitchFamily="34" charset="0"/>
              </a:rPr>
              <a:t>If you’re in the hospital as an outpatient and then are admitted as an inpatient, Part A coverage can be retroactive up to 3 days.</a:t>
            </a:r>
          </a:p>
          <a:p>
            <a:pPr marL="125525" indent="-125525" defTabSz="724801">
              <a:spcBef>
                <a:spcPts val="0"/>
              </a:spcBef>
              <a:spcAft>
                <a:spcPts val="300"/>
              </a:spcAft>
              <a:defRPr/>
            </a:pPr>
            <a:r>
              <a:rPr lang="en-US" sz="1000" b="1" dirty="0">
                <a:solidFill>
                  <a:prstClr val="black"/>
                </a:solidFill>
                <a:latin typeface="Arial" panose="020B0604020202020204" pitchFamily="34" charset="0"/>
                <a:cs typeface="Arial" panose="020B0604020202020204" pitchFamily="34" charset="0"/>
              </a:rPr>
              <a:t>Inpatient Skilled Nursing Facility (SNF) care </a:t>
            </a:r>
            <a:r>
              <a:rPr lang="en-US" sz="1000" dirty="0">
                <a:solidFill>
                  <a:prstClr val="black"/>
                </a:solidFill>
                <a:latin typeface="Arial" panose="020B0604020202020204" pitchFamily="34" charset="0"/>
                <a:cs typeface="Arial" panose="020B0604020202020204" pitchFamily="34" charset="0"/>
              </a:rPr>
              <a:t>(not custodial or long-term care) </a:t>
            </a:r>
            <a:r>
              <a:rPr lang="en-US" sz="1000" b="1" dirty="0">
                <a:solidFill>
                  <a:prstClr val="black"/>
                </a:solidFill>
                <a:latin typeface="Arial" panose="020B0604020202020204" pitchFamily="34" charset="0"/>
                <a:cs typeface="Arial" panose="020B0604020202020204" pitchFamily="34" charset="0"/>
              </a:rPr>
              <a:t>if you meet certain criteria</a:t>
            </a:r>
            <a:r>
              <a:rPr lang="en-US" sz="1000" dirty="0">
                <a:solidFill>
                  <a:prstClr val="black"/>
                </a:solidFill>
                <a:latin typeface="Arial" panose="020B0604020202020204" pitchFamily="34" charset="0"/>
                <a:cs typeface="Arial" panose="020B0604020202020204" pitchFamily="34" charset="0"/>
              </a:rPr>
              <a:t>. Skilled care involves safe and effective care given by skilled nursing or rehabilitative staff. Skilled nursing and therapy staff include registered nurses, licensed practical and vocational nurses, physical and occupational therapists, speech-language pathologists, and audiologists. You must first have a related 3-day* inpatient hospital stay. This doesn’t include the day you’re discharged.</a:t>
            </a:r>
          </a:p>
          <a:p>
            <a:pPr marL="0" indent="0" defTabSz="724801" fontAlgn="base">
              <a:spcBef>
                <a:spcPts val="0"/>
              </a:spcBef>
              <a:spcAft>
                <a:spcPts val="300"/>
              </a:spcAft>
              <a:buNone/>
              <a:defRPr/>
            </a:pPr>
            <a:r>
              <a:rPr lang="en-US" sz="1000" dirty="0">
                <a:solidFill>
                  <a:prstClr val="black"/>
                </a:solidFill>
                <a:latin typeface="Arial" panose="020B0604020202020204" pitchFamily="34" charset="0"/>
                <a:cs typeface="Arial" panose="020B0604020202020204" pitchFamily="34" charset="0"/>
              </a:rPr>
              <a:t>*If your doctor is participating in an Accountable Care Organization (or other type of Medicare initiative) that’s approved for a SNF 3-Day Rule Waiver, you may not need to have a 3-day inpatient hospital stay before getting coverage. Medicare Advantage Plans may also waive the 3-day minimum. Contact your plan for more information.</a:t>
            </a:r>
          </a:p>
          <a:p>
            <a:pPr marL="0" indent="0" defTabSz="724801" fontAlgn="base">
              <a:spcBef>
                <a:spcPts val="0"/>
              </a:spcBef>
              <a:spcAft>
                <a:spcPts val="300"/>
              </a:spcAft>
              <a:buNone/>
              <a:defRPr/>
            </a:pPr>
            <a:r>
              <a:rPr lang="en-US" sz="1000" b="1" dirty="0">
                <a:solidFill>
                  <a:prstClr val="black"/>
                </a:solidFill>
                <a:latin typeface="Arial" panose="020B0604020202020204" pitchFamily="34" charset="0"/>
                <a:cs typeface="Arial" panose="020B0604020202020204" pitchFamily="34" charset="0"/>
              </a:rPr>
              <a:t>Source:</a:t>
            </a:r>
            <a:r>
              <a:rPr lang="en-US" sz="1000" dirty="0">
                <a:solidFill>
                  <a:prstClr val="black"/>
                </a:solidFill>
                <a:latin typeface="Arial" panose="020B0604020202020204" pitchFamily="34" charset="0"/>
                <a:cs typeface="Arial" panose="020B0604020202020204" pitchFamily="34" charset="0"/>
              </a:rPr>
              <a:t> </a:t>
            </a:r>
            <a:r>
              <a:rPr lang="en-US" sz="1000" dirty="0">
                <a:solidFill>
                  <a:prstClr val="black"/>
                </a:solidFill>
                <a:latin typeface="Arial" panose="020B0604020202020204" pitchFamily="34" charset="0"/>
                <a:cs typeface="Arial" panose="020B0604020202020204" pitchFamily="34" charset="0"/>
                <a:hlinkClick r:id="rId3"/>
              </a:rPr>
              <a:t>Medicare.gov/publications/10116-your-medicare-benefits.pdf</a:t>
            </a:r>
            <a:r>
              <a:rPr lang="en-US" sz="1000" dirty="0">
                <a:solidFill>
                  <a:prstClr val="black"/>
                </a:solidFill>
                <a:latin typeface="Arial" panose="020B0604020202020204" pitchFamily="34" charset="0"/>
                <a:cs typeface="Arial" panose="020B0604020202020204" pitchFamily="34" charset="0"/>
              </a:rPr>
              <a:t> </a:t>
            </a:r>
          </a:p>
          <a:p>
            <a:pPr marL="0" indent="0" defTabSz="724801">
              <a:spcBef>
                <a:spcPts val="0"/>
              </a:spcBef>
              <a:spcAft>
                <a:spcPts val="300"/>
              </a:spcAft>
              <a:buNone/>
              <a:defRPr/>
            </a:pPr>
            <a:endParaRPr lang="en-US" sz="100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881656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800101" y="3759200"/>
            <a:ext cx="5765800" cy="5589337"/>
          </a:xfrm>
        </p:spPr>
        <p:txBody>
          <a:bodyPr/>
          <a:lstStyle/>
          <a:p>
            <a:pPr marL="0" indent="0" defTabSz="966612">
              <a:spcBef>
                <a:spcPts val="0"/>
              </a:spcBef>
              <a:spcAft>
                <a:spcPts val="300"/>
              </a:spcAft>
              <a:buNone/>
              <a:defRPr/>
            </a:pPr>
            <a:r>
              <a:rPr lang="en-US" sz="1000" b="1" dirty="0">
                <a:solidFill>
                  <a:prstClr val="black"/>
                </a:solidFill>
                <a:latin typeface="Arial" panose="020B0604020202020204" pitchFamily="34" charset="0"/>
                <a:ea typeface="ＭＳ Ｐゴシック"/>
                <a:cs typeface="Arial" panose="020B0604020202020204" pitchFamily="34" charset="0"/>
              </a:rPr>
              <a:t>This slide has animation.</a:t>
            </a:r>
            <a:endParaRPr lang="en-US" sz="1000" b="0" dirty="0">
              <a:latin typeface="Arial" panose="020B0604020202020204" pitchFamily="34" charset="0"/>
              <a:cs typeface="Arial" panose="020B0604020202020204" pitchFamily="34" charset="0"/>
            </a:endParaRPr>
          </a:p>
          <a:p>
            <a:pPr marL="0" indent="0" defTabSz="966612">
              <a:spcBef>
                <a:spcPts val="0"/>
              </a:spcBef>
              <a:spcAft>
                <a:spcPts val="300"/>
              </a:spcAft>
              <a:buNone/>
              <a:defRPr/>
            </a:pPr>
            <a:r>
              <a:rPr lang="en-US" sz="1000" b="1" dirty="0">
                <a:latin typeface="Arial" panose="020B0604020202020204" pitchFamily="34" charset="0"/>
                <a:cs typeface="Arial" panose="020B0604020202020204" pitchFamily="34" charset="0"/>
              </a:rPr>
              <a:t>Presenter Notes</a:t>
            </a:r>
          </a:p>
          <a:p>
            <a:pPr marL="0" indent="0" defTabSz="966612">
              <a:spcBef>
                <a:spcPts val="0"/>
              </a:spcBef>
              <a:spcAft>
                <a:spcPts val="300"/>
              </a:spcAft>
              <a:buNone/>
              <a:defRPr/>
            </a:pPr>
            <a:r>
              <a:rPr lang="en-US" sz="1000" dirty="0">
                <a:solidFill>
                  <a:prstClr val="black"/>
                </a:solidFill>
                <a:latin typeface="Arial" panose="020B0604020202020204" pitchFamily="34" charset="0"/>
                <a:cs typeface="Arial" panose="020B0604020202020204" pitchFamily="34" charset="0"/>
              </a:rPr>
              <a:t>Here’s more detail about what’s covered under Part A:</a:t>
            </a:r>
          </a:p>
          <a:p>
            <a:pPr marL="125525" indent="-125525" defTabSz="966612">
              <a:spcBef>
                <a:spcPts val="0"/>
              </a:spcBef>
              <a:spcAft>
                <a:spcPts val="300"/>
              </a:spcAft>
              <a:defRPr/>
            </a:pPr>
            <a:r>
              <a:rPr lang="en-US" sz="1000" dirty="0">
                <a:solidFill>
                  <a:prstClr val="black"/>
                </a:solidFill>
                <a:latin typeface="Arial" panose="020B0604020202020204" pitchFamily="34" charset="0"/>
                <a:cs typeface="Arial" panose="020B0604020202020204" pitchFamily="34" charset="0"/>
              </a:rPr>
              <a:t>Blood – If the hospital gets blood from a blood bank at no charge, you won’t have to pay for it or replace it. If the hospital has to buy blood for you, you must either pay the hospital costs for the first 3 units of blood you get in a calendar year or you or someone else can donate the blood.</a:t>
            </a:r>
          </a:p>
          <a:p>
            <a:pPr marL="125525" indent="-125525" defTabSz="966612">
              <a:spcBef>
                <a:spcPts val="0"/>
              </a:spcBef>
              <a:spcAft>
                <a:spcPts val="300"/>
              </a:spcAft>
              <a:defRPr/>
            </a:pPr>
            <a:r>
              <a:rPr lang="en-US" sz="1000" dirty="0">
                <a:solidFill>
                  <a:prstClr val="black"/>
                </a:solidFill>
                <a:latin typeface="Arial" panose="020B0604020202020204" pitchFamily="34" charset="0"/>
                <a:cs typeface="Arial" panose="020B0604020202020204" pitchFamily="34" charset="0"/>
              </a:rPr>
              <a:t>Hospice care – </a:t>
            </a:r>
            <a:r>
              <a:rPr lang="en-US" sz="1000" dirty="0">
                <a:latin typeface="Arial" panose="020B0604020202020204" pitchFamily="34" charset="0"/>
                <a:cs typeface="Arial" panose="020B0604020202020204" pitchFamily="34" charset="0"/>
              </a:rPr>
              <a:t>To qualify for hospice care, a hospice doctor and your doctor (if you have one) must certify that you’re terminally ill, meaning you have a life expectancy of 6 months or less. When you agree to hospice care, you’re agreeing to comfort care (palliative care) instead of care to cure your terminal illness. You also must sign a statement choosing hospice care instead of other Medicare-covered treatments for your terminal illness and related conditions. Coverage includes: </a:t>
            </a:r>
          </a:p>
          <a:p>
            <a:pPr marL="233363" indent="-115888" defTabSz="966612">
              <a:spcBef>
                <a:spcPts val="0"/>
              </a:spcBef>
              <a:spcAft>
                <a:spcPts val="300"/>
              </a:spcAft>
              <a:buFont typeface="Arial" panose="020B0604020202020204" pitchFamily="34" charset="0"/>
              <a:buChar char="•"/>
              <a:defRPr/>
            </a:pPr>
            <a:r>
              <a:rPr lang="en-US" sz="1000" dirty="0">
                <a:latin typeface="Arial" panose="020B0604020202020204" pitchFamily="34" charset="0"/>
                <a:cs typeface="Arial" panose="020B0604020202020204" pitchFamily="34" charset="0"/>
              </a:rPr>
              <a:t>All items and services needed for pain relief and symptom management </a:t>
            </a:r>
          </a:p>
          <a:p>
            <a:pPr marL="233363" indent="-115888" defTabSz="966612">
              <a:spcBef>
                <a:spcPts val="0"/>
              </a:spcBef>
              <a:spcAft>
                <a:spcPts val="300"/>
              </a:spcAft>
              <a:buFont typeface="Arial" panose="020B0604020202020204" pitchFamily="34" charset="0"/>
              <a:buChar char="•"/>
              <a:defRPr/>
            </a:pPr>
            <a:r>
              <a:rPr lang="en-US" sz="1000" dirty="0">
                <a:latin typeface="Arial" panose="020B0604020202020204" pitchFamily="34" charset="0"/>
                <a:cs typeface="Arial" panose="020B0604020202020204" pitchFamily="34" charset="0"/>
              </a:rPr>
              <a:t>Medical, nursing, and social services. </a:t>
            </a:r>
          </a:p>
          <a:p>
            <a:pPr marL="233363" indent="-115888" defTabSz="966612">
              <a:spcBef>
                <a:spcPts val="0"/>
              </a:spcBef>
              <a:spcAft>
                <a:spcPts val="300"/>
              </a:spcAft>
              <a:buFont typeface="Arial" panose="020B0604020202020204" pitchFamily="34" charset="0"/>
              <a:buChar char="•"/>
              <a:defRPr/>
            </a:pPr>
            <a:r>
              <a:rPr lang="en-US" sz="1000" dirty="0">
                <a:latin typeface="Arial" panose="020B0604020202020204" pitchFamily="34" charset="0"/>
                <a:cs typeface="Arial" panose="020B0604020202020204" pitchFamily="34" charset="0"/>
              </a:rPr>
              <a:t>Drugs for pain and symptom management. </a:t>
            </a:r>
          </a:p>
          <a:p>
            <a:pPr marL="233363" indent="-115888" defTabSz="966612">
              <a:spcBef>
                <a:spcPts val="0"/>
              </a:spcBef>
              <a:spcAft>
                <a:spcPts val="300"/>
              </a:spcAft>
              <a:buFont typeface="Arial" panose="020B0604020202020204" pitchFamily="34" charset="0"/>
              <a:buChar char="•"/>
              <a:defRPr/>
            </a:pPr>
            <a:r>
              <a:rPr lang="en-US" sz="1000" dirty="0">
                <a:latin typeface="Arial" panose="020B0604020202020204" pitchFamily="34" charset="0"/>
                <a:cs typeface="Arial" panose="020B0604020202020204" pitchFamily="34" charset="0"/>
              </a:rPr>
              <a:t>Durable medical equipment (DME) for pain relief and symptom management. </a:t>
            </a:r>
          </a:p>
          <a:p>
            <a:pPr marL="233363" indent="-115888" defTabSz="966612">
              <a:spcBef>
                <a:spcPts val="0"/>
              </a:spcBef>
              <a:spcAft>
                <a:spcPts val="300"/>
              </a:spcAft>
              <a:buFont typeface="Arial" panose="020B0604020202020204" pitchFamily="34" charset="0"/>
              <a:buChar char="•"/>
              <a:defRPr/>
            </a:pPr>
            <a:r>
              <a:rPr lang="en-US" sz="1000" dirty="0">
                <a:latin typeface="Arial" panose="020B0604020202020204" pitchFamily="34" charset="0"/>
                <a:cs typeface="Arial" panose="020B0604020202020204" pitchFamily="34" charset="0"/>
              </a:rPr>
              <a:t>Aide and homemaker services .</a:t>
            </a:r>
          </a:p>
          <a:p>
            <a:pPr marL="233363" indent="-115888" defTabSz="966612">
              <a:spcBef>
                <a:spcPts val="0"/>
              </a:spcBef>
              <a:spcAft>
                <a:spcPts val="300"/>
              </a:spcAft>
              <a:buFont typeface="Arial" panose="020B0604020202020204" pitchFamily="34" charset="0"/>
              <a:buChar char="•"/>
              <a:defRPr/>
            </a:pPr>
            <a:r>
              <a:rPr lang="en-US" sz="1000" dirty="0">
                <a:latin typeface="Arial" panose="020B0604020202020204" pitchFamily="34" charset="0"/>
                <a:cs typeface="Arial" panose="020B0604020202020204" pitchFamily="34" charset="0"/>
              </a:rPr>
              <a:t>Other covered services you need to manage your pain and other symptoms, as well as spiritual and grief counseling for you and your family.</a:t>
            </a:r>
            <a:endParaRPr lang="en-US" sz="1000" dirty="0">
              <a:solidFill>
                <a:prstClr val="black"/>
              </a:solidFill>
              <a:latin typeface="Arial" panose="020B0604020202020204" pitchFamily="34" charset="0"/>
              <a:cs typeface="Arial" panose="020B0604020202020204" pitchFamily="34" charset="0"/>
            </a:endParaRPr>
          </a:p>
          <a:p>
            <a:pPr marL="125525" indent="-125525" defTabSz="966612">
              <a:spcBef>
                <a:spcPts val="0"/>
              </a:spcBef>
              <a:spcAft>
                <a:spcPts val="300"/>
              </a:spcAft>
              <a:defRPr/>
            </a:pPr>
            <a:r>
              <a:rPr lang="en-US" sz="1000" dirty="0">
                <a:solidFill>
                  <a:prstClr val="black"/>
                </a:solidFill>
                <a:latin typeface="Arial" panose="020B0604020202020204" pitchFamily="34" charset="0"/>
                <a:cs typeface="Arial" panose="020B0604020202020204" pitchFamily="34" charset="0"/>
              </a:rPr>
              <a:t>Home health services – Medicare covers home health services under Part A and/or Part B. Medicare covers medically-necessary part-time or intermittent skilled nursing care as long as you’re “homebound,” which means: </a:t>
            </a:r>
          </a:p>
          <a:p>
            <a:pPr marL="233363" indent="-115888" defTabSz="966612">
              <a:spcBef>
                <a:spcPts val="0"/>
              </a:spcBef>
              <a:spcAft>
                <a:spcPts val="300"/>
              </a:spcAft>
              <a:buFont typeface="Arial" panose="020B0604020202020204" pitchFamily="34" charset="0"/>
              <a:buChar char="•"/>
              <a:defRPr/>
            </a:pPr>
            <a:r>
              <a:rPr lang="en-US" sz="1000" dirty="0">
                <a:solidFill>
                  <a:prstClr val="black"/>
                </a:solidFill>
                <a:latin typeface="Arial" panose="020B0604020202020204" pitchFamily="34" charset="0"/>
                <a:cs typeface="Arial" panose="020B0604020202020204" pitchFamily="34" charset="0"/>
              </a:rPr>
              <a:t>You have trouble leaving your home without help (like using a cane, wheelchair, walker, or crutches; special transportation; or help from another person) because of an illness or injury. </a:t>
            </a:r>
          </a:p>
          <a:p>
            <a:pPr marL="233363" indent="-115888" defTabSz="966612">
              <a:spcBef>
                <a:spcPts val="0"/>
              </a:spcBef>
              <a:spcAft>
                <a:spcPts val="300"/>
              </a:spcAft>
              <a:buFont typeface="Arial" panose="020B0604020202020204" pitchFamily="34" charset="0"/>
              <a:buChar char="•"/>
              <a:defRPr/>
            </a:pPr>
            <a:r>
              <a:rPr lang="en-US" sz="1000" dirty="0">
                <a:solidFill>
                  <a:prstClr val="black"/>
                </a:solidFill>
                <a:latin typeface="Arial" panose="020B0604020202020204" pitchFamily="34" charset="0"/>
                <a:cs typeface="Arial" panose="020B0604020202020204" pitchFamily="34" charset="0"/>
              </a:rPr>
              <a:t>Leaving your home isn’t recommended because of your condition. </a:t>
            </a:r>
          </a:p>
          <a:p>
            <a:pPr marL="233363" indent="-115888" defTabSz="966612">
              <a:spcBef>
                <a:spcPts val="0"/>
              </a:spcBef>
              <a:spcAft>
                <a:spcPts val="300"/>
              </a:spcAft>
              <a:buFont typeface="Arial" panose="020B0604020202020204" pitchFamily="34" charset="0"/>
              <a:buChar char="•"/>
              <a:defRPr/>
            </a:pPr>
            <a:r>
              <a:rPr lang="en-US" sz="1000" dirty="0">
                <a:solidFill>
                  <a:prstClr val="black"/>
                </a:solidFill>
                <a:latin typeface="Arial" panose="020B0604020202020204" pitchFamily="34" charset="0"/>
                <a:cs typeface="Arial" panose="020B0604020202020204" pitchFamily="34" charset="0"/>
              </a:rPr>
              <a:t>You’re normally unable to leave your home because it’s a major effort.</a:t>
            </a:r>
          </a:p>
          <a:p>
            <a:pPr marL="125525" indent="-125525" defTabSz="966612">
              <a:spcBef>
                <a:spcPts val="0"/>
              </a:spcBef>
              <a:spcAft>
                <a:spcPts val="300"/>
              </a:spcAft>
              <a:defRPr/>
            </a:pPr>
            <a:r>
              <a:rPr lang="en-US" sz="1000" dirty="0">
                <a:solidFill>
                  <a:prstClr val="black"/>
                </a:solidFill>
                <a:latin typeface="Arial" panose="020B0604020202020204" pitchFamily="34" charset="0"/>
                <a:cs typeface="Arial" panose="020B0604020202020204" pitchFamily="34" charset="0"/>
              </a:rPr>
              <a:t>Certain inpatient health care services in approved religious nonmedical health care institutions (RNHCIs) – Medicare will only cover the inpatient non-religious, non-medical items and services. Examples include room and board, or any items or services that don't require a doctor's order or prescription, like unmedicated wound dressings or use of a simple walker.</a:t>
            </a:r>
          </a:p>
        </p:txBody>
      </p:sp>
    </p:spTree>
    <p:extLst>
      <p:ext uri="{BB962C8B-B14F-4D97-AF65-F5344CB8AC3E}">
        <p14:creationId xmlns:p14="http://schemas.microsoft.com/office/powerpoint/2010/main" val="269350473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800100" y="3677654"/>
            <a:ext cx="5727700" cy="5847346"/>
          </a:xfrm>
        </p:spPr>
        <p:txBody>
          <a:bodyPr/>
          <a:lstStyle/>
          <a:p>
            <a:pPr marL="0" indent="0" defTabSz="966612">
              <a:spcBef>
                <a:spcPts val="0"/>
              </a:spcBef>
              <a:spcAft>
                <a:spcPts val="300"/>
              </a:spcAft>
              <a:buNone/>
              <a:defRPr/>
            </a:pPr>
            <a:r>
              <a:rPr lang="en-US" sz="1000" b="1" dirty="0">
                <a:solidFill>
                  <a:prstClr val="black"/>
                </a:solidFill>
                <a:latin typeface="Arial" panose="020B0604020202020204" pitchFamily="34" charset="0"/>
                <a:ea typeface="ＭＳ Ｐゴシック"/>
                <a:cs typeface="Arial" panose="020B0604020202020204" pitchFamily="34" charset="0"/>
              </a:rPr>
              <a:t>This slide has animation.</a:t>
            </a:r>
            <a:endParaRPr lang="en-US" sz="1000" dirty="0">
              <a:latin typeface="Arial" panose="020B0604020202020204" pitchFamily="34" charset="0"/>
              <a:cs typeface="Arial" panose="020B0604020202020204" pitchFamily="34" charset="0"/>
            </a:endParaRPr>
          </a:p>
          <a:p>
            <a:pPr marL="0" indent="0" defTabSz="966612">
              <a:spcBef>
                <a:spcPts val="0"/>
              </a:spcBef>
              <a:spcAft>
                <a:spcPts val="300"/>
              </a:spcAft>
              <a:buNone/>
              <a:defRPr/>
            </a:pPr>
            <a:r>
              <a:rPr lang="en-US" sz="1000" b="1" dirty="0">
                <a:latin typeface="Arial" panose="020B0604020202020204" pitchFamily="34" charset="0"/>
                <a:cs typeface="Arial" panose="020B0604020202020204" pitchFamily="34" charset="0"/>
              </a:rPr>
              <a:t>Presenter Notes</a:t>
            </a:r>
            <a:endParaRPr lang="en-US" sz="1000" b="1" dirty="0">
              <a:latin typeface="Arial" panose="020B0604020202020204" pitchFamily="34" charset="0"/>
              <a:ea typeface="Calibri"/>
              <a:cs typeface="Arial" panose="020B0604020202020204" pitchFamily="34" charset="0"/>
            </a:endParaRPr>
          </a:p>
          <a:p>
            <a:pPr marL="0" indent="0">
              <a:spcBef>
                <a:spcPts val="0"/>
              </a:spcBef>
              <a:spcAft>
                <a:spcPts val="300"/>
              </a:spcAft>
              <a:buNone/>
              <a:defRPr/>
            </a:pPr>
            <a:r>
              <a:rPr lang="en-US" sz="1000" dirty="0">
                <a:solidFill>
                  <a:prstClr val="black"/>
                </a:solidFill>
                <a:latin typeface="Arial" panose="020B0604020202020204" pitchFamily="34" charset="0"/>
                <a:cs typeface="Arial" panose="020B0604020202020204" pitchFamily="34" charset="0"/>
              </a:rPr>
              <a:t>You usually don’t pay a monthly premium for Part A coverage if you or your spouse paid enough Medicare taxes while working. This is sometimes called premium-free Part A. Federal Insurance Contributions Act (FICA) tax is a U.S. federal payroll (or employment) tax imposed on both employees and employers to fund Social Security and Medicare. </a:t>
            </a:r>
            <a:endParaRPr lang="en-US" sz="1000" dirty="0">
              <a:solidFill>
                <a:prstClr val="black"/>
              </a:solidFill>
              <a:latin typeface="Arial" panose="020B0604020202020204" pitchFamily="34" charset="0"/>
              <a:ea typeface="Calibri"/>
              <a:cs typeface="Arial" panose="020B0604020202020204" pitchFamily="34" charset="0"/>
            </a:endParaRPr>
          </a:p>
          <a:p>
            <a:pPr marL="0" indent="0" defTabSz="966612">
              <a:spcBef>
                <a:spcPts val="0"/>
              </a:spcBef>
              <a:spcAft>
                <a:spcPts val="300"/>
              </a:spcAft>
              <a:buNone/>
              <a:defRPr/>
            </a:pPr>
            <a:r>
              <a:rPr lang="en-US" sz="1000" dirty="0">
                <a:solidFill>
                  <a:prstClr val="black"/>
                </a:solidFill>
                <a:latin typeface="Arial" panose="020B0604020202020204" pitchFamily="34" charset="0"/>
                <a:cs typeface="Arial" panose="020B0604020202020204" pitchFamily="34" charset="0"/>
              </a:rPr>
              <a:t>About 99% of people with Medicare don’t pay a Part A premium since they’ve worked at least 40 quarters (10 years) of Medicare-covered employment. Enrollees 65 and over and certain persons with disabilities who have fewer than 40 quarters of coverage pay a monthly premium to get coverage under Part A unless they can get benefits through a spouse or family member’s record.</a:t>
            </a:r>
            <a:endParaRPr lang="en-US" sz="1000" dirty="0">
              <a:solidFill>
                <a:prstClr val="black"/>
              </a:solidFill>
              <a:latin typeface="Arial" panose="020B0604020202020204" pitchFamily="34" charset="0"/>
              <a:ea typeface="Calibri"/>
              <a:cs typeface="Arial" panose="020B0604020202020204" pitchFamily="34" charset="0"/>
            </a:endParaRPr>
          </a:p>
          <a:p>
            <a:pPr marL="0" indent="0" defTabSz="966612">
              <a:spcBef>
                <a:spcPts val="0"/>
              </a:spcBef>
              <a:spcAft>
                <a:spcPts val="300"/>
              </a:spcAft>
              <a:buNone/>
              <a:defRPr/>
            </a:pPr>
            <a:r>
              <a:rPr lang="en-US" sz="1000" b="1" dirty="0">
                <a:solidFill>
                  <a:prstClr val="black"/>
                </a:solidFill>
                <a:latin typeface="Arial" panose="020B0604020202020204" pitchFamily="34" charset="0"/>
                <a:cs typeface="Arial" panose="020B0604020202020204" pitchFamily="34" charset="0"/>
              </a:rPr>
              <a:t>If you aren’t eligible for premium-free Part A, you may be able to buy Part A if you’re:</a:t>
            </a:r>
            <a:endParaRPr lang="en-US" sz="1000" b="1" dirty="0">
              <a:solidFill>
                <a:prstClr val="black"/>
              </a:solidFill>
              <a:latin typeface="Arial" panose="020B0604020202020204" pitchFamily="34" charset="0"/>
              <a:ea typeface="Calibri"/>
              <a:cs typeface="Arial" panose="020B0604020202020204" pitchFamily="34" charset="0"/>
            </a:endParaRPr>
          </a:p>
          <a:p>
            <a:pPr marL="125095" indent="-125095" defTabSz="966612">
              <a:spcBef>
                <a:spcPts val="0"/>
              </a:spcBef>
              <a:spcAft>
                <a:spcPts val="300"/>
              </a:spcAft>
              <a:defRPr/>
            </a:pPr>
            <a:r>
              <a:rPr lang="en-US" sz="1000" dirty="0">
                <a:solidFill>
                  <a:prstClr val="black"/>
                </a:solidFill>
                <a:latin typeface="Arial" panose="020B0604020202020204" pitchFamily="34" charset="0"/>
                <a:cs typeface="Arial" panose="020B0604020202020204" pitchFamily="34" charset="0"/>
              </a:rPr>
              <a:t>65 or older, and you’ve signed up for (or are enrolling in) Part B and meet the citizenship and 5-year residency requirements.</a:t>
            </a:r>
            <a:endParaRPr lang="en-US" sz="1000" dirty="0">
              <a:solidFill>
                <a:prstClr val="black"/>
              </a:solidFill>
              <a:latin typeface="Arial" panose="020B0604020202020204" pitchFamily="34" charset="0"/>
              <a:ea typeface="Calibri"/>
              <a:cs typeface="Arial" panose="020B0604020202020204" pitchFamily="34" charset="0"/>
            </a:endParaRPr>
          </a:p>
          <a:p>
            <a:pPr marL="125095" indent="-125095" defTabSz="966612">
              <a:spcBef>
                <a:spcPts val="0"/>
              </a:spcBef>
              <a:spcAft>
                <a:spcPts val="300"/>
              </a:spcAft>
              <a:defRPr/>
            </a:pPr>
            <a:r>
              <a:rPr lang="en-US" sz="1000" dirty="0">
                <a:solidFill>
                  <a:prstClr val="black"/>
                </a:solidFill>
                <a:latin typeface="Arial" panose="020B0604020202020204" pitchFamily="34" charset="0"/>
                <a:cs typeface="Arial" panose="020B0604020202020204" pitchFamily="34" charset="0"/>
              </a:rPr>
              <a:t>Under 65, have a disability, and your premium-free Part A coverage ended because you returned to work. If you’re under 65 and have a disability, you may continue to get premium-free Part A for up to 8 1/2 years after you return to work.</a:t>
            </a:r>
            <a:endParaRPr lang="en-US" sz="1000" dirty="0">
              <a:solidFill>
                <a:prstClr val="black"/>
              </a:solidFill>
              <a:latin typeface="Arial" panose="020B0604020202020204" pitchFamily="34" charset="0"/>
              <a:ea typeface="Calibri"/>
              <a:cs typeface="Arial" panose="020B0604020202020204" pitchFamily="34" charset="0"/>
            </a:endParaRPr>
          </a:p>
          <a:p>
            <a:pPr marL="0" indent="0">
              <a:spcBef>
                <a:spcPts val="0"/>
              </a:spcBef>
              <a:spcAft>
                <a:spcPts val="300"/>
              </a:spcAft>
              <a:buNone/>
              <a:defRPr/>
            </a:pPr>
            <a:r>
              <a:rPr lang="en-US" sz="1000" dirty="0">
                <a:solidFill>
                  <a:prstClr val="black"/>
                </a:solidFill>
                <a:latin typeface="Arial" panose="020B0604020202020204" pitchFamily="34" charset="0"/>
                <a:cs typeface="Arial" panose="020B0604020202020204" pitchFamily="34" charset="0"/>
              </a:rPr>
              <a:t>In most cases, if you choose to buy Part A, you must also have Part B and pay monthly premiums for both. The Part A premium amount depends on how long you or your spouse worked in Medicare-covered employment. </a:t>
            </a:r>
            <a:endParaRPr lang="en-US" sz="1000" dirty="0">
              <a:solidFill>
                <a:prstClr val="black"/>
              </a:solidFill>
              <a:latin typeface="Arial" panose="020B0604020202020204" pitchFamily="34" charset="0"/>
              <a:ea typeface="Calibri"/>
              <a:cs typeface="Arial" panose="020B0604020202020204" pitchFamily="34" charset="0"/>
            </a:endParaRPr>
          </a:p>
          <a:p>
            <a:pPr marL="118745" indent="-118745">
              <a:spcBef>
                <a:spcPts val="0"/>
              </a:spcBef>
              <a:spcAft>
                <a:spcPts val="300"/>
              </a:spcAft>
              <a:defRPr/>
            </a:pPr>
            <a:r>
              <a:rPr lang="en-US" sz="1000" dirty="0">
                <a:solidFill>
                  <a:prstClr val="black"/>
                </a:solidFill>
                <a:latin typeface="Arial" panose="020B0604020202020204" pitchFamily="34" charset="0"/>
                <a:cs typeface="Arial" panose="020B0604020202020204" pitchFamily="34" charset="0"/>
              </a:rPr>
              <a:t>Social Security determines if you have to pay a monthly premium for Part A. The Part A premium for a person who has worked less than 30 quarters of Medicare-covered employment is $</a:t>
            </a:r>
            <a:r>
              <a:rPr lang="en-US" sz="1000" dirty="0">
                <a:solidFill>
                  <a:prstClr val="black"/>
                </a:solidFill>
                <a:highlight>
                  <a:srgbClr val="FFFF00"/>
                </a:highlight>
                <a:latin typeface="Arial" panose="020B0604020202020204" pitchFamily="34" charset="0"/>
                <a:cs typeface="Arial" panose="020B0604020202020204" pitchFamily="34" charset="0"/>
              </a:rPr>
              <a:t>518</a:t>
            </a:r>
            <a:r>
              <a:rPr lang="en-US" sz="1000" dirty="0">
                <a:solidFill>
                  <a:prstClr val="black"/>
                </a:solidFill>
                <a:latin typeface="Arial" panose="020B0604020202020204" pitchFamily="34" charset="0"/>
                <a:cs typeface="Arial" panose="020B0604020202020204" pitchFamily="34" charset="0"/>
              </a:rPr>
              <a:t> in 2026. Those who have between 30 and 39 quarters of coverage may buy Part A at a reduced monthly premium rate of $</a:t>
            </a:r>
            <a:r>
              <a:rPr lang="en-US" sz="1000" dirty="0">
                <a:solidFill>
                  <a:prstClr val="black"/>
                </a:solidFill>
                <a:highlight>
                  <a:srgbClr val="FFFF00"/>
                </a:highlight>
                <a:latin typeface="Arial" panose="020B0604020202020204" pitchFamily="34" charset="0"/>
                <a:cs typeface="Arial" panose="020B0604020202020204" pitchFamily="34" charset="0"/>
              </a:rPr>
              <a:t>285</a:t>
            </a:r>
            <a:r>
              <a:rPr lang="en-US" sz="1000" dirty="0">
                <a:solidFill>
                  <a:prstClr val="black"/>
                </a:solidFill>
                <a:latin typeface="Arial" panose="020B0604020202020204" pitchFamily="34" charset="0"/>
                <a:cs typeface="Arial" panose="020B0604020202020204" pitchFamily="34" charset="0"/>
              </a:rPr>
              <a:t> for 2026. </a:t>
            </a:r>
            <a:endParaRPr lang="en-US" sz="1000" dirty="0">
              <a:solidFill>
                <a:prstClr val="black"/>
              </a:solidFill>
              <a:latin typeface="Arial" panose="020B0604020202020204" pitchFamily="34" charset="0"/>
              <a:ea typeface="Calibri"/>
              <a:cs typeface="Arial" panose="020B0604020202020204" pitchFamily="34" charset="0"/>
            </a:endParaRPr>
          </a:p>
          <a:p>
            <a:pPr marL="118745" indent="-118745">
              <a:spcBef>
                <a:spcPts val="0"/>
              </a:spcBef>
              <a:spcAft>
                <a:spcPts val="300"/>
              </a:spcAft>
              <a:defRPr/>
            </a:pPr>
            <a:r>
              <a:rPr lang="en-US" sz="1000" dirty="0">
                <a:solidFill>
                  <a:prstClr val="black"/>
                </a:solidFill>
                <a:latin typeface="Arial" panose="020B0604020202020204" pitchFamily="34" charset="0"/>
                <a:cs typeface="Arial" panose="020B0604020202020204" pitchFamily="34" charset="0"/>
              </a:rPr>
              <a:t>If you aren’t eligible for premium-free Part A, and you don’t buy it when you’re first eligible, your monthly premium may go up 10% for every 12 months you didn’t have coverage. You’ll have to pay the higher premium for twice the number of years you could’ve had Part A but didn’t sign up. </a:t>
            </a:r>
            <a:r>
              <a:rPr lang="en-US" sz="1000" b="1" dirty="0">
                <a:solidFill>
                  <a:prstClr val="black"/>
                </a:solidFill>
                <a:latin typeface="Arial" panose="020B0604020202020204" pitchFamily="34" charset="0"/>
                <a:cs typeface="Arial" panose="020B0604020202020204" pitchFamily="34" charset="0"/>
              </a:rPr>
              <a:t>NOTE: </a:t>
            </a:r>
            <a:r>
              <a:rPr lang="en-US" sz="1000" dirty="0">
                <a:effectLst/>
                <a:latin typeface="Arial" panose="020B0604020202020204" pitchFamily="34" charset="0"/>
                <a:ea typeface="Aptos" panose="020B0004020202020204" pitchFamily="34" charset="0"/>
                <a:cs typeface="Arial" panose="020B0604020202020204" pitchFamily="34" charset="0"/>
              </a:rPr>
              <a:t>Some states have exceptions to late enrollment penalties if you have limited income and resources and may qualify for the Medicare Savings Program QMB. Visit </a:t>
            </a:r>
            <a:r>
              <a:rPr lang="en-US" sz="1000" u="sng" dirty="0">
                <a:solidFill>
                  <a:srgbClr val="467886"/>
                </a:solidFill>
                <a:effectLst/>
                <a:latin typeface="Arial" panose="020B0604020202020204" pitchFamily="34" charset="0"/>
                <a:ea typeface="Aptos" panose="020B0004020202020204" pitchFamily="34" charset="0"/>
                <a:cs typeface="Arial" panose="020B0604020202020204" pitchFamily="34" charset="0"/>
                <a:hlinkClick r:id="rId3"/>
              </a:rPr>
              <a:t>secure.SSA.gov/</a:t>
            </a:r>
            <a:r>
              <a:rPr lang="en-US" sz="1000" u="sng" dirty="0" err="1">
                <a:solidFill>
                  <a:srgbClr val="467886"/>
                </a:solidFill>
                <a:effectLst/>
                <a:latin typeface="Arial" panose="020B0604020202020204" pitchFamily="34" charset="0"/>
                <a:ea typeface="Aptos" panose="020B0004020202020204" pitchFamily="34" charset="0"/>
                <a:cs typeface="Arial" panose="020B0604020202020204" pitchFamily="34" charset="0"/>
                <a:hlinkClick r:id="rId3"/>
              </a:rPr>
              <a:t>poms.nsf</a:t>
            </a:r>
            <a:r>
              <a:rPr lang="en-US" sz="1000" u="sng" dirty="0">
                <a:solidFill>
                  <a:srgbClr val="467886"/>
                </a:solidFill>
                <a:effectLst/>
                <a:latin typeface="Arial" panose="020B0604020202020204" pitchFamily="34" charset="0"/>
                <a:ea typeface="Aptos" panose="020B0004020202020204" pitchFamily="34" charset="0"/>
                <a:cs typeface="Arial" panose="020B0604020202020204" pitchFamily="34" charset="0"/>
                <a:hlinkClick r:id="rId3"/>
              </a:rPr>
              <a:t>/</a:t>
            </a:r>
            <a:r>
              <a:rPr lang="en-US" sz="1000" u="sng" dirty="0" err="1">
                <a:solidFill>
                  <a:srgbClr val="467886"/>
                </a:solidFill>
                <a:effectLst/>
                <a:latin typeface="Arial" panose="020B0604020202020204" pitchFamily="34" charset="0"/>
                <a:ea typeface="Aptos" panose="020B0004020202020204" pitchFamily="34" charset="0"/>
                <a:cs typeface="Arial" panose="020B0604020202020204" pitchFamily="34" charset="0"/>
                <a:hlinkClick r:id="rId3"/>
              </a:rPr>
              <a:t>lnx</a:t>
            </a:r>
            <a:r>
              <a:rPr lang="en-US" sz="1000" u="sng" dirty="0">
                <a:solidFill>
                  <a:srgbClr val="467886"/>
                </a:solidFill>
                <a:effectLst/>
                <a:latin typeface="Arial" panose="020B0604020202020204" pitchFamily="34" charset="0"/>
                <a:ea typeface="Aptos" panose="020B0004020202020204" pitchFamily="34" charset="0"/>
                <a:cs typeface="Arial" panose="020B0604020202020204" pitchFamily="34" charset="0"/>
                <a:hlinkClick r:id="rId3"/>
              </a:rPr>
              <a:t>/0600815001#:~:text=Part%20A%20Buy%2Din%20States,-Part%20A%20Buy&amp;text=States%20can%20enroll%20eligible%20individuals,enrollment%20penalties%20do%20not%20apply</a:t>
            </a:r>
            <a:r>
              <a:rPr lang="en-US" sz="1000" dirty="0">
                <a:effectLst/>
                <a:latin typeface="Arial" panose="020B0604020202020204" pitchFamily="34" charset="0"/>
                <a:ea typeface="Aptos" panose="020B0004020202020204" pitchFamily="34" charset="0"/>
                <a:cs typeface="Arial" panose="020B0604020202020204" pitchFamily="34" charset="0"/>
              </a:rPr>
              <a:t>.</a:t>
            </a:r>
            <a:endParaRPr lang="en-US" sz="1000" dirty="0">
              <a:solidFill>
                <a:prstClr val="black"/>
              </a:solidFill>
              <a:latin typeface="Arial" panose="020B0604020202020204" pitchFamily="34" charset="0"/>
              <a:ea typeface="Calibri" panose="020F0502020204030204"/>
              <a:cs typeface="Arial" panose="020B0604020202020204" pitchFamily="34" charset="0"/>
            </a:endParaRPr>
          </a:p>
          <a:p>
            <a:pPr marL="118745" indent="-118745" defTabSz="966612">
              <a:spcBef>
                <a:spcPts val="0"/>
              </a:spcBef>
              <a:spcAft>
                <a:spcPts val="300"/>
              </a:spcAft>
              <a:defRPr/>
            </a:pPr>
            <a:r>
              <a:rPr lang="en-US" sz="1000" dirty="0">
                <a:solidFill>
                  <a:prstClr val="black"/>
                </a:solidFill>
                <a:latin typeface="Arial" panose="020B0604020202020204" pitchFamily="34" charset="0"/>
                <a:cs typeface="Arial" panose="020B0604020202020204" pitchFamily="34" charset="0"/>
              </a:rPr>
              <a:t>If you have limited income and resources, your state may help you pay for Part A and/or Part B (review Topic 6). Visit </a:t>
            </a:r>
            <a:r>
              <a:rPr lang="en-US" sz="1000" dirty="0">
                <a:solidFill>
                  <a:prstClr val="black"/>
                </a:solidFill>
                <a:latin typeface="Arial" panose="020B0604020202020204" pitchFamily="34" charset="0"/>
                <a:cs typeface="Arial" panose="020B0604020202020204" pitchFamily="34" charset="0"/>
                <a:hlinkClick r:id="rId4"/>
              </a:rPr>
              <a:t>SSA.gov/</a:t>
            </a:r>
            <a:r>
              <a:rPr lang="en-US" sz="1000" dirty="0" err="1">
                <a:solidFill>
                  <a:prstClr val="black"/>
                </a:solidFill>
                <a:latin typeface="Arial" panose="020B0604020202020204" pitchFamily="34" charset="0"/>
                <a:cs typeface="Arial" panose="020B0604020202020204" pitchFamily="34" charset="0"/>
                <a:hlinkClick r:id="rId4"/>
              </a:rPr>
              <a:t>medicare</a:t>
            </a:r>
            <a:r>
              <a:rPr lang="en-US" sz="1000" dirty="0">
                <a:solidFill>
                  <a:prstClr val="black"/>
                </a:solidFill>
                <a:latin typeface="Arial" panose="020B0604020202020204" pitchFamily="34" charset="0"/>
                <a:cs typeface="Arial" panose="020B0604020202020204" pitchFamily="34" charset="0"/>
                <a:hlinkClick r:id="rId4"/>
              </a:rPr>
              <a:t>/sign-up</a:t>
            </a:r>
            <a:r>
              <a:rPr lang="en-US" sz="1000" dirty="0">
                <a:solidFill>
                  <a:prstClr val="black"/>
                </a:solidFill>
                <a:latin typeface="Arial" panose="020B0604020202020204" pitchFamily="34" charset="0"/>
                <a:cs typeface="Arial" panose="020B0604020202020204" pitchFamily="34" charset="0"/>
              </a:rPr>
              <a:t> for more information about the Part A premium. </a:t>
            </a:r>
            <a:endParaRPr lang="en-US" sz="1000" dirty="0">
              <a:solidFill>
                <a:prstClr val="black"/>
              </a:solidFill>
              <a:latin typeface="Arial" panose="020B0604020202020204" pitchFamily="34" charset="0"/>
              <a:ea typeface="Calibri"/>
              <a:cs typeface="Arial" panose="020B0604020202020204" pitchFamily="34" charset="0"/>
            </a:endParaRPr>
          </a:p>
        </p:txBody>
      </p:sp>
    </p:spTree>
    <p:extLst>
      <p:ext uri="{BB962C8B-B14F-4D97-AF65-F5344CB8AC3E}">
        <p14:creationId xmlns:p14="http://schemas.microsoft.com/office/powerpoint/2010/main" val="149004832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7874" y="3695699"/>
            <a:ext cx="5759451" cy="5250605"/>
          </a:xfrm>
        </p:spPr>
        <p:txBody>
          <a:bodyPr/>
          <a:lstStyle/>
          <a:p>
            <a:pPr marL="0" indent="0" defTabSz="966612">
              <a:spcBef>
                <a:spcPts val="0"/>
              </a:spcBef>
              <a:spcAft>
                <a:spcPts val="600"/>
              </a:spcAft>
              <a:buNone/>
              <a:defRPr/>
            </a:pPr>
            <a:r>
              <a:rPr lang="en-US" b="1" dirty="0">
                <a:solidFill>
                  <a:prstClr val="black"/>
                </a:solidFill>
                <a:latin typeface="Arial" panose="020B0604020202020204" pitchFamily="34" charset="0"/>
                <a:ea typeface="ＭＳ Ｐゴシック"/>
                <a:cs typeface="Arial" panose="020B0604020202020204" pitchFamily="34" charset="0"/>
              </a:rPr>
              <a:t>This slide has animation.</a:t>
            </a:r>
            <a:endParaRPr lang="en-US" b="0" dirty="0">
              <a:latin typeface="Arial" panose="020B0604020202020204" pitchFamily="34" charset="0"/>
              <a:cs typeface="Arial" panose="020B0604020202020204" pitchFamily="34" charset="0"/>
            </a:endParaRPr>
          </a:p>
          <a:p>
            <a:pPr marL="0" indent="0" defTabSz="966612">
              <a:spcBef>
                <a:spcPts val="0"/>
              </a:spcBef>
              <a:spcAft>
                <a:spcPts val="600"/>
              </a:spcAft>
              <a:buNone/>
              <a:defRPr/>
            </a:pPr>
            <a:r>
              <a:rPr lang="en-US" b="1" dirty="0">
                <a:latin typeface="Arial" panose="020B0604020202020204" pitchFamily="34" charset="0"/>
                <a:cs typeface="Arial" panose="020B0604020202020204" pitchFamily="34" charset="0"/>
              </a:rPr>
              <a:t>Presenter Notes</a:t>
            </a:r>
          </a:p>
          <a:p>
            <a:pPr marL="119149" indent="-119149" defTabSz="966612">
              <a:spcBef>
                <a:spcPts val="0"/>
              </a:spcBef>
              <a:spcAft>
                <a:spcPts val="600"/>
              </a:spcAft>
              <a:defRPr/>
            </a:pPr>
            <a:r>
              <a:rPr lang="en-US" dirty="0">
                <a:solidFill>
                  <a:prstClr val="black"/>
                </a:solidFill>
                <a:latin typeface="Arial" panose="020B0604020202020204" pitchFamily="34" charset="0"/>
                <a:cs typeface="Arial" panose="020B0604020202020204" pitchFamily="34" charset="0"/>
              </a:rPr>
              <a:t>A benefit period refers to the way that Original Medicare measures your use of hospital and SNF care. A benefit period begins the day you’re admitted as an inpatient in a hospital or SNF. The benefit period ends when you haven’t gotten any inpatient hospital care (or skilled care in a SNF) for 60 days in a row. If you go into a hospital or a SNF after one benefit period has ended, a new one begins. </a:t>
            </a:r>
          </a:p>
          <a:p>
            <a:pPr marL="119149" indent="-119149" defTabSz="966612">
              <a:spcBef>
                <a:spcPts val="0"/>
              </a:spcBef>
              <a:spcAft>
                <a:spcPts val="600"/>
              </a:spcAft>
              <a:defRPr/>
            </a:pPr>
            <a:r>
              <a:rPr lang="en-US" dirty="0">
                <a:solidFill>
                  <a:prstClr val="black"/>
                </a:solidFill>
                <a:latin typeface="Arial" panose="020B0604020202020204" pitchFamily="34" charset="0"/>
                <a:cs typeface="Arial" panose="020B0604020202020204" pitchFamily="34" charset="0"/>
              </a:rPr>
              <a:t>You must pay the Part A inpatient hospital deductible for each benefit period. There’s no limit to the number of benefit periods you can have. Benefit periods can span across calendar years.</a:t>
            </a:r>
          </a:p>
        </p:txBody>
      </p:sp>
    </p:spTree>
    <p:extLst>
      <p:ext uri="{BB962C8B-B14F-4D97-AF65-F5344CB8AC3E}">
        <p14:creationId xmlns:p14="http://schemas.microsoft.com/office/powerpoint/2010/main" val="33709054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31520" y="3790950"/>
            <a:ext cx="5852160" cy="4934797"/>
          </a:xfrm>
        </p:spPr>
        <p:txBody>
          <a:bodyPr/>
          <a:lstStyle/>
          <a:p>
            <a:pPr marL="0" indent="0" defTabSz="966612">
              <a:spcBef>
                <a:spcPts val="0"/>
              </a:spcBef>
              <a:spcAft>
                <a:spcPts val="600"/>
              </a:spcAft>
              <a:buNone/>
              <a:defRPr/>
            </a:pPr>
            <a:r>
              <a:rPr lang="en-US" b="1" dirty="0">
                <a:solidFill>
                  <a:srgbClr val="000000"/>
                </a:solidFill>
                <a:latin typeface="Arial" panose="020B0604020202020204" pitchFamily="34" charset="0"/>
                <a:cs typeface="Arial" panose="020B0604020202020204" pitchFamily="34" charset="0"/>
              </a:rPr>
              <a:t>Presenter Notes</a:t>
            </a:r>
            <a:r>
              <a:rPr lang="en-US" dirty="0">
                <a:solidFill>
                  <a:srgbClr val="444444"/>
                </a:solidFill>
                <a:latin typeface="Arial" panose="020B0604020202020204" pitchFamily="34" charset="0"/>
                <a:cs typeface="Arial" panose="020B0604020202020204" pitchFamily="34" charset="0"/>
              </a:rPr>
              <a:t>​</a:t>
            </a:r>
            <a:endParaRPr lang="en-US" dirty="0">
              <a:solidFill>
                <a:prstClr val="black"/>
              </a:solidFill>
              <a:latin typeface="Arial" panose="020B0604020202020204" pitchFamily="34" charset="0"/>
              <a:cs typeface="Arial" panose="020B0604020202020204" pitchFamily="34" charset="0"/>
            </a:endParaRPr>
          </a:p>
          <a:p>
            <a:pPr marL="0" indent="0" defTabSz="966612">
              <a:spcBef>
                <a:spcPts val="0"/>
              </a:spcBef>
              <a:spcAft>
                <a:spcPts val="600"/>
              </a:spcAft>
              <a:buNone/>
              <a:defRPr/>
            </a:pPr>
            <a:r>
              <a:rPr lang="en-US" dirty="0">
                <a:solidFill>
                  <a:prstClr val="black"/>
                </a:solidFill>
                <a:latin typeface="Arial" panose="020B0604020202020204" pitchFamily="34" charset="0"/>
                <a:cs typeface="Arial" panose="020B0604020202020204" pitchFamily="34" charset="0"/>
              </a:rPr>
              <a:t>Topic 1 explains the parts of Medicare, coverage options, automatic enrollment, and enrollment periods. </a:t>
            </a:r>
          </a:p>
          <a:p>
            <a:pPr marL="0" indent="0" defTabSz="966612">
              <a:spcBef>
                <a:spcPts val="0"/>
              </a:spcBef>
              <a:spcAft>
                <a:spcPts val="600"/>
              </a:spcAft>
              <a:buNone/>
              <a:defRPr/>
            </a:pPr>
            <a:endParaRPr lang="en-US" dirty="0">
              <a:solidFill>
                <a:prstClr val="black"/>
              </a:solidFill>
              <a:latin typeface="Arial" panose="020B0604020202020204" pitchFamily="34" charset="0"/>
              <a:cs typeface="Arial" panose="020B0604020202020204" pitchFamily="34" charset="0"/>
            </a:endParaRPr>
          </a:p>
          <a:p>
            <a:pPr marL="0" indent="0">
              <a:spcBef>
                <a:spcPts val="600"/>
              </a:spcBef>
              <a:buNone/>
            </a:pPr>
            <a:endParaRPr lang="en-US" sz="1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3389783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0741719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6092471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4700" y="3721100"/>
            <a:ext cx="5765800" cy="5675449"/>
          </a:xfrm>
        </p:spPr>
        <p:txBody>
          <a:bodyPr/>
          <a:lstStyle/>
          <a:p>
            <a:pPr marL="0" indent="0" defTabSz="966612">
              <a:spcBef>
                <a:spcPts val="0"/>
              </a:spcBef>
              <a:spcAft>
                <a:spcPts val="600"/>
              </a:spcAft>
              <a:buNone/>
              <a:defRPr/>
            </a:pPr>
            <a:r>
              <a:rPr lang="en-US" sz="1100" b="1" dirty="0">
                <a:latin typeface="Arial" panose="020B0604020202020204" pitchFamily="34" charset="0"/>
                <a:cs typeface="Arial" panose="020B0604020202020204" pitchFamily="34" charset="0"/>
              </a:rPr>
              <a:t>Presenter Notes</a:t>
            </a:r>
          </a:p>
          <a:p>
            <a:pPr marL="119149" indent="-119149">
              <a:spcBef>
                <a:spcPts val="0"/>
              </a:spcBef>
              <a:spcAft>
                <a:spcPts val="600"/>
              </a:spcAft>
              <a:defRPr/>
            </a:pPr>
            <a:r>
              <a:rPr lang="en-US" sz="1100" b="1" dirty="0">
                <a:solidFill>
                  <a:prstClr val="black"/>
                </a:solidFill>
                <a:latin typeface="Arial" panose="020B0604020202020204" pitchFamily="34" charset="0"/>
                <a:cs typeface="Arial" panose="020B0604020202020204" pitchFamily="34" charset="0"/>
              </a:rPr>
              <a:t>If you’re already getting benefits from Social Security or the Railroad Retirement Board (RRB) at least 4 months before you turn 65, you’ll be automatically enrolled in premium-free Part A. </a:t>
            </a:r>
          </a:p>
          <a:p>
            <a:pPr marL="119149" indent="-119149">
              <a:spcBef>
                <a:spcPts val="0"/>
              </a:spcBef>
              <a:spcAft>
                <a:spcPts val="600"/>
              </a:spcAft>
              <a:defRPr/>
            </a:pPr>
            <a:r>
              <a:rPr lang="en-US" sz="1100" b="1" dirty="0">
                <a:solidFill>
                  <a:prstClr val="black"/>
                </a:solidFill>
                <a:latin typeface="Arial" panose="020B0604020202020204" pitchFamily="34" charset="0"/>
                <a:cs typeface="Arial" panose="020B0604020202020204" pitchFamily="34" charset="0"/>
              </a:rPr>
              <a:t>If you don't get Part A automatically, you should consider signing up for Part A when you're first eligible </a:t>
            </a:r>
            <a:r>
              <a:rPr lang="en-US" sz="1100" dirty="0">
                <a:solidFill>
                  <a:prstClr val="black"/>
                </a:solidFill>
                <a:latin typeface="Arial" panose="020B0604020202020204" pitchFamily="34" charset="0"/>
                <a:cs typeface="Arial" panose="020B0604020202020204" pitchFamily="34" charset="0"/>
              </a:rPr>
              <a:t>(during your Initial Enrollment Period (IEP)). Most people don’t pay a monthly premium for Part A coverage because they or their spouse paid Medicare taxes while working. </a:t>
            </a:r>
          </a:p>
          <a:p>
            <a:pPr marL="119149" indent="-119149">
              <a:spcBef>
                <a:spcPts val="0"/>
              </a:spcBef>
              <a:spcAft>
                <a:spcPts val="600"/>
              </a:spcAft>
              <a:defRPr/>
            </a:pPr>
            <a:r>
              <a:rPr lang="en-US" sz="1100" b="1" dirty="0">
                <a:solidFill>
                  <a:prstClr val="black"/>
                </a:solidFill>
                <a:latin typeface="Arial" panose="020B0604020202020204" pitchFamily="34" charset="0"/>
                <a:cs typeface="Arial" panose="020B0604020202020204" pitchFamily="34" charset="0"/>
              </a:rPr>
              <a:t>If you aren’t eligible for premium-free Part A, and you don’t buy it when you’re first eligible, your monthly premium may go up 10%. </a:t>
            </a:r>
            <a:r>
              <a:rPr lang="en-US" sz="1100" dirty="0">
                <a:solidFill>
                  <a:prstClr val="black"/>
                </a:solidFill>
                <a:latin typeface="Arial" panose="020B0604020202020204" pitchFamily="34" charset="0"/>
                <a:cs typeface="Arial" panose="020B0604020202020204" pitchFamily="34" charset="0"/>
              </a:rPr>
              <a:t>You’ll have to pay the higher premium for twice the number of years you could’ve had Part A but didn’t sign up. The Part A late enrollment penalty applies after 12 months have passed from the last day of the IEP to the last date of the enrollment period you used to sign up. In other words, if it's less than 12 months, the penalty won’t apply. </a:t>
            </a:r>
          </a:p>
          <a:p>
            <a:pPr marL="119149" indent="-119149">
              <a:spcBef>
                <a:spcPts val="0"/>
              </a:spcBef>
              <a:spcAft>
                <a:spcPts val="600"/>
              </a:spcAft>
              <a:defRPr/>
            </a:pPr>
            <a:r>
              <a:rPr lang="en-US" sz="1100" b="1" dirty="0">
                <a:solidFill>
                  <a:prstClr val="black"/>
                </a:solidFill>
                <a:latin typeface="Arial" panose="020B0604020202020204" pitchFamily="34" charset="0"/>
                <a:cs typeface="Arial" panose="020B0604020202020204" pitchFamily="34" charset="0"/>
              </a:rPr>
              <a:t>You aren’t eligible to contribute to a Health Savings Account (HSA) after you get Medicare. </a:t>
            </a:r>
            <a:r>
              <a:rPr lang="en-US" sz="1100" dirty="0">
                <a:solidFill>
                  <a:prstClr val="black"/>
                </a:solidFill>
                <a:latin typeface="Arial" panose="020B0604020202020204" pitchFamily="34" charset="0"/>
                <a:cs typeface="Arial" panose="020B0604020202020204" pitchFamily="34" charset="0"/>
              </a:rPr>
              <a:t>To avoid a tax penalty, you should make your last HSA contribution the month before your Part A coverage begins. Your Part A may be retroactive up to 6 months but can’t be effective earlier than your first month of eligibility. You can withdraw money from your HSA after you sign up for Medicare to help pay for medical expenses (like deductibles, premiums, copayments). Review IRS Publication 969 for more information: </a:t>
            </a:r>
            <a:r>
              <a:rPr lang="en-US" sz="1100" dirty="0">
                <a:solidFill>
                  <a:prstClr val="black"/>
                </a:solidFill>
                <a:latin typeface="Arial" panose="020B0604020202020204" pitchFamily="34" charset="0"/>
                <a:cs typeface="Arial" panose="020B0604020202020204" pitchFamily="34" charset="0"/>
                <a:hlinkClick r:id="rId3"/>
              </a:rPr>
              <a:t>IRS.gov/pub/</a:t>
            </a:r>
            <a:r>
              <a:rPr lang="en-US" sz="1100" dirty="0" err="1">
                <a:solidFill>
                  <a:prstClr val="black"/>
                </a:solidFill>
                <a:latin typeface="Arial" panose="020B0604020202020204" pitchFamily="34" charset="0"/>
                <a:cs typeface="Arial" panose="020B0604020202020204" pitchFamily="34" charset="0"/>
                <a:hlinkClick r:id="rId3"/>
              </a:rPr>
              <a:t>irs</a:t>
            </a:r>
            <a:r>
              <a:rPr lang="en-US" sz="1100" dirty="0">
                <a:solidFill>
                  <a:prstClr val="black"/>
                </a:solidFill>
                <a:latin typeface="Arial" panose="020B0604020202020204" pitchFamily="34" charset="0"/>
                <a:cs typeface="Arial" panose="020B0604020202020204" pitchFamily="34" charset="0"/>
                <a:hlinkClick r:id="rId3"/>
              </a:rPr>
              <a:t>-pdf/p969.pdf</a:t>
            </a:r>
            <a:r>
              <a:rPr lang="en-US" sz="1100" dirty="0">
                <a:solidFill>
                  <a:prstClr val="black"/>
                </a:solidFill>
                <a:latin typeface="Arial" panose="020B0604020202020204" pitchFamily="34" charset="0"/>
                <a:cs typeface="Arial" panose="020B0604020202020204" pitchFamily="34" charset="0"/>
              </a:rPr>
              <a:t>. </a:t>
            </a:r>
            <a:r>
              <a:rPr lang="en-US" sz="1100" b="1" dirty="0">
                <a:solidFill>
                  <a:prstClr val="black"/>
                </a:solidFill>
                <a:latin typeface="Arial" panose="020B0604020202020204" pitchFamily="34" charset="0"/>
                <a:cs typeface="Arial" panose="020B0604020202020204" pitchFamily="34" charset="0"/>
              </a:rPr>
              <a:t>NOTE: </a:t>
            </a:r>
            <a:r>
              <a:rPr lang="en-US" sz="1100" b="0" i="0" dirty="0">
                <a:solidFill>
                  <a:srgbClr val="262626"/>
                </a:solidFill>
                <a:effectLst/>
                <a:latin typeface="Arial" panose="020B0604020202020204" pitchFamily="34" charset="0"/>
                <a:cs typeface="Arial" panose="020B0604020202020204" pitchFamily="34" charset="0"/>
              </a:rPr>
              <a:t>An HSA is a type of savings account that lets you set aside money on a pre-tax basis to pay for qualified medical expenses. By using untaxed dollars in an HSA to pay for deductibles, copayments, and some other expenses, you may be able to lower your out-of-pocket health care costs. HSA funds generally may not be used to pay premiums. Visit </a:t>
            </a:r>
            <a:r>
              <a:rPr lang="en-US" sz="1100" dirty="0">
                <a:solidFill>
                  <a:prstClr val="black"/>
                </a:solidFill>
                <a:latin typeface="Arial" panose="020B0604020202020204" pitchFamily="34" charset="0"/>
                <a:cs typeface="Arial" panose="020B0604020202020204" pitchFamily="34" charset="0"/>
                <a:hlinkClick r:id="rId4"/>
              </a:rPr>
              <a:t>HealthCare.gov/glossary/health-savings-account-</a:t>
            </a:r>
            <a:r>
              <a:rPr lang="en-US" sz="1100" dirty="0" err="1">
                <a:solidFill>
                  <a:prstClr val="black"/>
                </a:solidFill>
                <a:latin typeface="Arial" panose="020B0604020202020204" pitchFamily="34" charset="0"/>
                <a:cs typeface="Arial" panose="020B0604020202020204" pitchFamily="34" charset="0"/>
                <a:hlinkClick r:id="rId4"/>
              </a:rPr>
              <a:t>hsa</a:t>
            </a:r>
            <a:r>
              <a:rPr lang="en-US" sz="1100" dirty="0">
                <a:solidFill>
                  <a:prstClr val="black"/>
                </a:solidFill>
                <a:latin typeface="Arial" panose="020B0604020202020204" pitchFamily="34" charset="0"/>
                <a:cs typeface="Arial" panose="020B0604020202020204" pitchFamily="34" charset="0"/>
              </a:rPr>
              <a:t> for more information about HSAs. </a:t>
            </a:r>
          </a:p>
          <a:p>
            <a:pPr marL="0" indent="0" defTabSz="966612">
              <a:spcBef>
                <a:spcPts val="0"/>
              </a:spcBef>
              <a:spcAft>
                <a:spcPts val="600"/>
              </a:spcAft>
              <a:buNone/>
              <a:defRPr/>
            </a:pPr>
            <a:r>
              <a:rPr lang="en-US" sz="1100" b="1" dirty="0">
                <a:solidFill>
                  <a:prstClr val="black"/>
                </a:solidFill>
                <a:latin typeface="Arial" panose="020B0604020202020204" pitchFamily="34" charset="0"/>
                <a:cs typeface="Arial" panose="020B0604020202020204" pitchFamily="34" charset="0"/>
              </a:rPr>
              <a:t>Source: </a:t>
            </a:r>
            <a:r>
              <a:rPr lang="en-US" sz="1100" dirty="0">
                <a:solidFill>
                  <a:prstClr val="black"/>
                </a:solidFill>
                <a:latin typeface="Arial" panose="020B0604020202020204" pitchFamily="34" charset="0"/>
                <a:cs typeface="Arial" panose="020B0604020202020204" pitchFamily="34" charset="0"/>
                <a:hlinkClick r:id="rId5"/>
              </a:rPr>
              <a:t>Federalregister.gov/documents/2022/11/03/2022-23407/medicare-program-implementing-certain-provisions-of-the-consolidated-appropriations-act-2021-and</a:t>
            </a:r>
            <a:r>
              <a:rPr lang="en-US" sz="1100" dirty="0">
                <a:solidFill>
                  <a:prstClr val="black"/>
                </a:solidFill>
                <a:latin typeface="Arial" panose="020B0604020202020204" pitchFamily="34" charset="0"/>
                <a:cs typeface="Arial" panose="020B0604020202020204" pitchFamily="34" charset="0"/>
              </a:rPr>
              <a:t>.  </a:t>
            </a:r>
          </a:p>
          <a:p>
            <a:pPr marL="0" indent="0" defTabSz="966612">
              <a:spcBef>
                <a:spcPts val="0"/>
              </a:spcBef>
              <a:spcAft>
                <a:spcPts val="600"/>
              </a:spcAft>
              <a:buNone/>
              <a:defRPr/>
            </a:pPr>
            <a:endParaRPr lang="en-US" sz="110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2439392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74700" y="3757507"/>
            <a:ext cx="5829300" cy="5502380"/>
          </a:xfrm>
        </p:spPr>
        <p:txBody>
          <a:bodyPr/>
          <a:lstStyle/>
          <a:p>
            <a:pPr marL="0" indent="0" defTabSz="966612">
              <a:spcBef>
                <a:spcPts val="0"/>
              </a:spcBef>
              <a:spcAft>
                <a:spcPts val="300"/>
              </a:spcAft>
              <a:buNone/>
              <a:defRPr/>
            </a:pPr>
            <a:r>
              <a:rPr lang="en-US" sz="1000" b="1" dirty="0">
                <a:latin typeface="Arial" panose="020B0604020202020204" pitchFamily="34" charset="0"/>
                <a:cs typeface="Arial" panose="020B0604020202020204" pitchFamily="34" charset="0"/>
              </a:rPr>
              <a:t>Presenter Notes</a:t>
            </a:r>
          </a:p>
          <a:p>
            <a:pPr marL="0" indent="0" defTabSz="966612">
              <a:spcBef>
                <a:spcPts val="0"/>
              </a:spcBef>
              <a:spcAft>
                <a:spcPts val="300"/>
              </a:spcAft>
              <a:buNone/>
              <a:defRPr/>
            </a:pPr>
            <a:r>
              <a:rPr lang="en-US" sz="1000" dirty="0">
                <a:solidFill>
                  <a:prstClr val="black"/>
                </a:solidFill>
                <a:latin typeface="Arial" panose="020B0604020202020204" pitchFamily="34" charset="0"/>
                <a:cs typeface="Arial" panose="020B0604020202020204" pitchFamily="34" charset="0"/>
              </a:rPr>
              <a:t>Part B helps cover medically necessary:</a:t>
            </a:r>
          </a:p>
          <a:p>
            <a:pPr defTabSz="966612">
              <a:spcBef>
                <a:spcPts val="0"/>
              </a:spcBef>
              <a:spcAft>
                <a:spcPts val="300"/>
              </a:spcAft>
              <a:defRPr/>
            </a:pPr>
            <a:r>
              <a:rPr lang="en-US" sz="1000" dirty="0">
                <a:solidFill>
                  <a:prstClr val="black"/>
                </a:solidFill>
                <a:latin typeface="Arial" panose="020B0604020202020204" pitchFamily="34" charset="0"/>
                <a:cs typeface="Arial" panose="020B0604020202020204" pitchFamily="34" charset="0"/>
              </a:rPr>
              <a:t>Doctors’ services.</a:t>
            </a:r>
          </a:p>
          <a:p>
            <a:pPr>
              <a:spcBef>
                <a:spcPts val="0"/>
              </a:spcBef>
              <a:spcAft>
                <a:spcPts val="300"/>
              </a:spcAft>
              <a:defRPr/>
            </a:pPr>
            <a:r>
              <a:rPr lang="en-US" sz="1000" dirty="0">
                <a:solidFill>
                  <a:prstClr val="black"/>
                </a:solidFill>
                <a:latin typeface="Arial" panose="020B0604020202020204" pitchFamily="34" charset="0"/>
                <a:cs typeface="Arial" panose="020B0604020202020204" pitchFamily="34" charset="0"/>
              </a:rPr>
              <a:t>Outpatient medical and surgical services and supplies </a:t>
            </a:r>
            <a:r>
              <a:rPr lang="en-US" sz="1000" dirty="0">
                <a:latin typeface="Arial" panose="020B0604020202020204" pitchFamily="34" charset="0"/>
                <a:cs typeface="Arial" panose="020B0604020202020204" pitchFamily="34" charset="0"/>
              </a:rPr>
              <a:t>–</a:t>
            </a:r>
            <a:r>
              <a:rPr lang="en-US" sz="1000" dirty="0">
                <a:solidFill>
                  <a:prstClr val="black"/>
                </a:solidFill>
                <a:latin typeface="Arial" panose="020B0604020202020204" pitchFamily="34" charset="0"/>
                <a:cs typeface="Arial" panose="020B0604020202020204" pitchFamily="34" charset="0"/>
              </a:rPr>
              <a:t> For approved procedures like X-rays or stitches. </a:t>
            </a:r>
          </a:p>
          <a:p>
            <a:pPr defTabSz="966612">
              <a:spcBef>
                <a:spcPts val="0"/>
              </a:spcBef>
              <a:spcAft>
                <a:spcPts val="300"/>
              </a:spcAft>
              <a:defRPr/>
            </a:pPr>
            <a:r>
              <a:rPr lang="en-US" sz="1000" dirty="0">
                <a:solidFill>
                  <a:prstClr val="black"/>
                </a:solidFill>
                <a:latin typeface="Arial" panose="020B0604020202020204" pitchFamily="34" charset="0"/>
                <a:cs typeface="Arial" panose="020B0604020202020204" pitchFamily="34" charset="0"/>
              </a:rPr>
              <a:t>Clinical laboratory services </a:t>
            </a:r>
            <a:r>
              <a:rPr lang="en-US" sz="1000" dirty="0">
                <a:latin typeface="Arial" panose="020B0604020202020204" pitchFamily="34" charset="0"/>
                <a:cs typeface="Arial" panose="020B0604020202020204" pitchFamily="34" charset="0"/>
              </a:rPr>
              <a:t>–</a:t>
            </a:r>
            <a:r>
              <a:rPr lang="en-US" sz="1000" dirty="0">
                <a:solidFill>
                  <a:prstClr val="black"/>
                </a:solidFill>
                <a:latin typeface="Arial" panose="020B0604020202020204" pitchFamily="34" charset="0"/>
                <a:cs typeface="Arial" panose="020B0604020202020204" pitchFamily="34" charset="0"/>
              </a:rPr>
              <a:t> Blood tests, urinalysis, and some screening tests.</a:t>
            </a:r>
          </a:p>
          <a:p>
            <a:pPr>
              <a:spcBef>
                <a:spcPts val="0"/>
              </a:spcBef>
              <a:spcAft>
                <a:spcPts val="300"/>
              </a:spcAft>
              <a:defRPr/>
            </a:pPr>
            <a:r>
              <a:rPr lang="en-US" sz="1000" dirty="0">
                <a:solidFill>
                  <a:prstClr val="black"/>
                </a:solidFill>
                <a:latin typeface="Arial" panose="020B0604020202020204" pitchFamily="34" charset="0"/>
                <a:cs typeface="Arial" panose="020B0604020202020204" pitchFamily="34" charset="0"/>
              </a:rPr>
              <a:t>DME </a:t>
            </a:r>
            <a:r>
              <a:rPr lang="en-US" sz="1000" dirty="0">
                <a:latin typeface="Arial" panose="020B0604020202020204" pitchFamily="34" charset="0"/>
                <a:cs typeface="Arial" panose="020B0604020202020204" pitchFamily="34" charset="0"/>
              </a:rPr>
              <a:t>–</a:t>
            </a:r>
            <a:r>
              <a:rPr lang="en-US" sz="1000" dirty="0">
                <a:solidFill>
                  <a:prstClr val="black"/>
                </a:solidFill>
                <a:latin typeface="Arial" panose="020B0604020202020204" pitchFamily="34" charset="0"/>
                <a:cs typeface="Arial" panose="020B0604020202020204" pitchFamily="34" charset="0"/>
              </a:rPr>
              <a:t> Like walkers, wheelchairs, and canes. </a:t>
            </a:r>
          </a:p>
          <a:p>
            <a:pPr defTabSz="966612">
              <a:spcBef>
                <a:spcPts val="0"/>
              </a:spcBef>
              <a:spcAft>
                <a:spcPts val="300"/>
              </a:spcAft>
              <a:defRPr/>
            </a:pPr>
            <a:r>
              <a:rPr lang="en-US" sz="1000" dirty="0">
                <a:solidFill>
                  <a:prstClr val="black"/>
                </a:solidFill>
                <a:latin typeface="Arial" panose="020B0604020202020204" pitchFamily="34" charset="0"/>
                <a:cs typeface="Arial" panose="020B0604020202020204" pitchFamily="34" charset="0"/>
              </a:rPr>
              <a:t>Diabetic testing equipment and supplies </a:t>
            </a:r>
            <a:r>
              <a:rPr lang="en-US" sz="1000" dirty="0">
                <a:latin typeface="Arial" panose="020B0604020202020204" pitchFamily="34" charset="0"/>
                <a:cs typeface="Arial" panose="020B0604020202020204" pitchFamily="34" charset="0"/>
              </a:rPr>
              <a:t>–</a:t>
            </a:r>
            <a:r>
              <a:rPr lang="en-US" sz="1000" dirty="0">
                <a:solidFill>
                  <a:prstClr val="black"/>
                </a:solidFill>
                <a:latin typeface="Arial" panose="020B0604020202020204" pitchFamily="34" charset="0"/>
                <a:cs typeface="Arial" panose="020B0604020202020204" pitchFamily="34" charset="0"/>
              </a:rPr>
              <a:t> Blood sugar (glucose) testing monitors, blood sugar test strips, insulin, lancet devices and lancets, blood sugar control solutions, and therapeutic shoes or inserts.</a:t>
            </a:r>
          </a:p>
          <a:p>
            <a:pPr>
              <a:spcBef>
                <a:spcPts val="0"/>
              </a:spcBef>
              <a:spcAft>
                <a:spcPts val="300"/>
              </a:spcAft>
              <a:defRPr/>
            </a:pPr>
            <a:r>
              <a:rPr lang="en-US" sz="1000" dirty="0">
                <a:solidFill>
                  <a:prstClr val="black"/>
                </a:solidFill>
                <a:latin typeface="Arial" panose="020B0604020202020204" pitchFamily="34" charset="0"/>
                <a:cs typeface="Arial" panose="020B0604020202020204" pitchFamily="34" charset="0"/>
              </a:rPr>
              <a:t>Preventive services </a:t>
            </a:r>
            <a:r>
              <a:rPr lang="en-US" sz="1000" dirty="0">
                <a:latin typeface="Arial" panose="020B0604020202020204" pitchFamily="34" charset="0"/>
                <a:cs typeface="Arial" panose="020B0604020202020204" pitchFamily="34" charset="0"/>
              </a:rPr>
              <a:t>–</a:t>
            </a:r>
            <a:r>
              <a:rPr lang="en-US" sz="1000" dirty="0">
                <a:solidFill>
                  <a:prstClr val="black"/>
                </a:solidFill>
                <a:latin typeface="Arial" panose="020B0604020202020204" pitchFamily="34" charset="0"/>
                <a:cs typeface="Arial" panose="020B0604020202020204" pitchFamily="34" charset="0"/>
              </a:rPr>
              <a:t> Medicare also covers many preventive services. </a:t>
            </a:r>
            <a:r>
              <a:rPr lang="en-US" sz="1000" dirty="0">
                <a:latin typeface="Arial" panose="020B0604020202020204" pitchFamily="34" charset="0"/>
                <a:cs typeface="Arial" panose="020B0604020202020204" pitchFamily="34" charset="0"/>
              </a:rPr>
              <a:t>Preventive services help you stay healthy, detect health problems early, determine the most effective treatments, and prevent certain diseases. </a:t>
            </a:r>
            <a:r>
              <a:rPr lang="en-US" sz="1000" b="0" i="0" dirty="0">
                <a:effectLst/>
                <a:latin typeface="Arial" panose="020B0604020202020204" pitchFamily="34" charset="0"/>
                <a:cs typeface="Arial" panose="020B0604020202020204" pitchFamily="34" charset="0"/>
              </a:rPr>
              <a:t>Preventive services include exams, shots, lab tests, and screenings. They also include programs for health monitoring, and counseling and education to help you take care of your own health. Review the next slide for a list of preventive services covered by Medicare.</a:t>
            </a:r>
          </a:p>
          <a:p>
            <a:pPr>
              <a:spcBef>
                <a:spcPts val="0"/>
              </a:spcBef>
              <a:spcAft>
                <a:spcPts val="300"/>
              </a:spcAft>
              <a:defRPr/>
            </a:pPr>
            <a:r>
              <a:rPr lang="en-US" sz="1000" dirty="0">
                <a:solidFill>
                  <a:prstClr val="black"/>
                </a:solidFill>
                <a:latin typeface="Arial" panose="020B0604020202020204" pitchFamily="34" charset="0"/>
                <a:cs typeface="Arial" panose="020B0604020202020204" pitchFamily="34" charset="0"/>
              </a:rPr>
              <a:t>Home health services </a:t>
            </a:r>
            <a:r>
              <a:rPr lang="en-US" sz="1000" dirty="0">
                <a:latin typeface="Arial" panose="020B0604020202020204" pitchFamily="34" charset="0"/>
                <a:cs typeface="Arial" panose="020B0604020202020204" pitchFamily="34" charset="0"/>
              </a:rPr>
              <a:t>–</a:t>
            </a:r>
            <a:r>
              <a:rPr lang="en-US" sz="1000" dirty="0">
                <a:solidFill>
                  <a:prstClr val="black"/>
                </a:solidFill>
                <a:latin typeface="Arial" panose="020B0604020202020204" pitchFamily="34" charset="0"/>
                <a:cs typeface="Arial" panose="020B0604020202020204" pitchFamily="34" charset="0"/>
              </a:rPr>
              <a:t> You can use your home health benefits under Part A and/or Part B. Part B pays for home health services if an inpatient hospital stay doesn’t precede the need for home health care, or when the number of Part A-covered home health care visits exceeds 100. For more information, visit </a:t>
            </a:r>
            <a:r>
              <a:rPr lang="en-US" sz="1000" u="sng" dirty="0">
                <a:latin typeface="Arial" panose="020B0604020202020204" pitchFamily="34" charset="0"/>
                <a:cs typeface="Arial" panose="020B0604020202020204" pitchFamily="34" charset="0"/>
                <a:hlinkClick r:id="rId3"/>
              </a:rPr>
              <a:t>Medicare.gov/publications</a:t>
            </a:r>
            <a:r>
              <a:rPr lang="en-US" sz="1000" dirty="0">
                <a:solidFill>
                  <a:prstClr val="black"/>
                </a:solidFill>
                <a:latin typeface="Arial" panose="020B0604020202020204" pitchFamily="34" charset="0"/>
                <a:cs typeface="Arial" panose="020B0604020202020204" pitchFamily="34" charset="0"/>
              </a:rPr>
              <a:t> to review “Medicare and Home Health Care” (CMS Product No. 10969). You can also visit </a:t>
            </a:r>
            <a:r>
              <a:rPr lang="en-US" sz="1000" dirty="0">
                <a:solidFill>
                  <a:prstClr val="black"/>
                </a:solidFill>
                <a:latin typeface="Arial" panose="020B0604020202020204" pitchFamily="34" charset="0"/>
                <a:cs typeface="Arial" panose="020B0604020202020204" pitchFamily="34" charset="0"/>
                <a:hlinkClick r:id="rId4"/>
              </a:rPr>
              <a:t>CMS.gov/Center/Provider-Type/Home-Health-Agency-HHA-Center</a:t>
            </a:r>
            <a:r>
              <a:rPr lang="en-US" sz="1000" dirty="0">
                <a:solidFill>
                  <a:prstClr val="black"/>
                </a:solidFill>
                <a:latin typeface="Arial" panose="020B0604020202020204" pitchFamily="34" charset="0"/>
                <a:cs typeface="Arial" panose="020B0604020202020204" pitchFamily="34" charset="0"/>
              </a:rPr>
              <a:t>.</a:t>
            </a:r>
          </a:p>
          <a:p>
            <a:pPr defTabSz="966612">
              <a:spcBef>
                <a:spcPts val="0"/>
              </a:spcBef>
              <a:spcAft>
                <a:spcPts val="300"/>
              </a:spcAft>
              <a:defRPr/>
            </a:pPr>
            <a:r>
              <a:rPr lang="en-US" sz="1000" dirty="0">
                <a:solidFill>
                  <a:prstClr val="black"/>
                </a:solidFill>
                <a:latin typeface="Arial" panose="020B0604020202020204" pitchFamily="34" charset="0"/>
                <a:cs typeface="Arial" panose="020B0604020202020204" pitchFamily="34" charset="0"/>
              </a:rPr>
              <a:t>Medically necessary outpatient physical and occupational therapy, and speech-language pathology services.</a:t>
            </a:r>
          </a:p>
          <a:p>
            <a:pPr defTabSz="966612">
              <a:spcBef>
                <a:spcPts val="0"/>
              </a:spcBef>
              <a:spcAft>
                <a:spcPts val="300"/>
              </a:spcAft>
              <a:defRPr/>
            </a:pPr>
            <a:r>
              <a:rPr lang="en-US" sz="1000" dirty="0">
                <a:solidFill>
                  <a:prstClr val="black"/>
                </a:solidFill>
                <a:latin typeface="Arial" panose="020B0604020202020204" pitchFamily="34" charset="0"/>
                <a:cs typeface="Arial" panose="020B0604020202020204" pitchFamily="34" charset="0"/>
              </a:rPr>
              <a:t>Outpatient mental health care services.</a:t>
            </a:r>
          </a:p>
          <a:p>
            <a:pPr defTabSz="966612">
              <a:spcBef>
                <a:spcPts val="0"/>
              </a:spcBef>
              <a:spcAft>
                <a:spcPts val="300"/>
              </a:spcAft>
              <a:defRPr/>
            </a:pPr>
            <a:r>
              <a:rPr lang="en-US" sz="1000" dirty="0">
                <a:solidFill>
                  <a:prstClr val="black"/>
                </a:solidFill>
                <a:latin typeface="Arial" panose="020B0604020202020204" pitchFamily="34" charset="0"/>
                <a:cs typeface="Arial" panose="020B0604020202020204" pitchFamily="34" charset="0"/>
              </a:rPr>
              <a:t>Limited number of outpatient prescription drugs under certain conditions </a:t>
            </a:r>
            <a:r>
              <a:rPr lang="en-US" sz="1000" dirty="0">
                <a:latin typeface="Arial" panose="020B0604020202020204" pitchFamily="34" charset="0"/>
                <a:cs typeface="Arial" panose="020B0604020202020204" pitchFamily="34" charset="0"/>
              </a:rPr>
              <a:t>–</a:t>
            </a:r>
            <a:r>
              <a:rPr lang="en-US" sz="1000" dirty="0">
                <a:solidFill>
                  <a:prstClr val="black"/>
                </a:solidFill>
                <a:latin typeface="Arial" panose="020B0604020202020204" pitchFamily="34" charset="0"/>
                <a:cs typeface="Arial" panose="020B0604020202020204" pitchFamily="34" charset="0"/>
              </a:rPr>
              <a:t> Usually, Part B covers drugs you wouldn’t typically give to yourself, like those you get at a doctor’s office or in a hospital outpatient setting. To review some examples of Part B-covered drugs, visit </a:t>
            </a:r>
            <a:r>
              <a:rPr lang="en-US" sz="1000" dirty="0">
                <a:solidFill>
                  <a:prstClr val="black"/>
                </a:solidFill>
                <a:latin typeface="Arial" panose="020B0604020202020204" pitchFamily="34" charset="0"/>
                <a:cs typeface="Arial" panose="020B0604020202020204" pitchFamily="34" charset="0"/>
                <a:hlinkClick r:id="rId5"/>
              </a:rPr>
              <a:t>Medicare.gov/coverage/prescription-drugs-outpatient</a:t>
            </a:r>
            <a:r>
              <a:rPr lang="en-US" sz="1000" dirty="0">
                <a:solidFill>
                  <a:prstClr val="black"/>
                </a:solidFill>
                <a:latin typeface="Arial" panose="020B0604020202020204" pitchFamily="34" charset="0"/>
                <a:cs typeface="Arial" panose="020B0604020202020204" pitchFamily="34" charset="0"/>
              </a:rPr>
              <a:t>. </a:t>
            </a:r>
          </a:p>
          <a:p>
            <a:pPr marL="0" indent="0" defTabSz="966612">
              <a:spcBef>
                <a:spcPts val="0"/>
              </a:spcBef>
              <a:spcAft>
                <a:spcPts val="300"/>
              </a:spcAft>
              <a:buNone/>
              <a:defRPr/>
            </a:pPr>
            <a:r>
              <a:rPr lang="en-US" sz="1000" dirty="0">
                <a:solidFill>
                  <a:prstClr val="black"/>
                </a:solidFill>
                <a:latin typeface="Arial" panose="020B0604020202020204" pitchFamily="34" charset="0"/>
                <a:cs typeface="Arial" panose="020B0604020202020204" pitchFamily="34" charset="0"/>
              </a:rPr>
              <a:t>To find out if Medicare covers a service not on this list, visit </a:t>
            </a:r>
            <a:r>
              <a:rPr lang="en-US" sz="1000" dirty="0">
                <a:solidFill>
                  <a:prstClr val="black"/>
                </a:solidFill>
                <a:latin typeface="Arial" panose="020B0604020202020204" pitchFamily="34" charset="0"/>
                <a:cs typeface="Arial" panose="020B0604020202020204" pitchFamily="34" charset="0"/>
                <a:hlinkClick r:id="rId6"/>
              </a:rPr>
              <a:t>Medicare.gov/coverage</a:t>
            </a:r>
            <a:r>
              <a:rPr lang="en-US" sz="1000" dirty="0">
                <a:solidFill>
                  <a:prstClr val="black"/>
                </a:solidFill>
                <a:latin typeface="Arial" panose="020B0604020202020204" pitchFamily="34" charset="0"/>
                <a:cs typeface="Arial" panose="020B0604020202020204" pitchFamily="34" charset="0"/>
              </a:rPr>
              <a:t>, or call 1-800-MEDICARE (1-800-633-4227). TTY users can call 1-877-486-2048.</a:t>
            </a:r>
            <a:endParaRPr lang="en-US"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9059283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5508766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4701" y="3721100"/>
            <a:ext cx="5803900" cy="5538787"/>
          </a:xfrm>
        </p:spPr>
        <p:txBody>
          <a:bodyPr/>
          <a:lstStyle/>
          <a:p>
            <a:pPr marL="0" indent="0" defTabSz="966612">
              <a:spcBef>
                <a:spcPts val="0"/>
              </a:spcBef>
              <a:spcAft>
                <a:spcPts val="300"/>
              </a:spcAft>
              <a:buNone/>
              <a:defRPr/>
            </a:pPr>
            <a:r>
              <a:rPr lang="en-US" sz="1100" b="1" dirty="0">
                <a:solidFill>
                  <a:prstClr val="black"/>
                </a:solidFill>
                <a:latin typeface="Arial" panose="020B0604020202020204" pitchFamily="34" charset="0"/>
                <a:ea typeface="ＭＳ Ｐゴシック"/>
                <a:cs typeface="Arial" panose="020B0604020202020204" pitchFamily="34" charset="0"/>
              </a:rPr>
              <a:t>This slide has animation.</a:t>
            </a:r>
            <a:endParaRPr lang="en-US" sz="1100" b="0" dirty="0">
              <a:latin typeface="Arial" panose="020B0604020202020204" pitchFamily="34" charset="0"/>
              <a:cs typeface="Arial" panose="020B0604020202020204" pitchFamily="34" charset="0"/>
            </a:endParaRPr>
          </a:p>
          <a:p>
            <a:pPr marL="0" indent="0" defTabSz="966612">
              <a:spcBef>
                <a:spcPts val="0"/>
              </a:spcBef>
              <a:spcAft>
                <a:spcPts val="300"/>
              </a:spcAft>
              <a:buNone/>
              <a:defRPr/>
            </a:pPr>
            <a:r>
              <a:rPr lang="en-US" sz="1100" b="1" dirty="0">
                <a:latin typeface="Arial" panose="020B0604020202020204" pitchFamily="34" charset="0"/>
                <a:cs typeface="Arial" panose="020B0604020202020204" pitchFamily="34" charset="0"/>
              </a:rPr>
              <a:t>Presenter Notes</a:t>
            </a:r>
          </a:p>
          <a:p>
            <a:pPr marL="0" indent="0" defTabSz="966612">
              <a:spcBef>
                <a:spcPts val="0"/>
              </a:spcBef>
              <a:spcAft>
                <a:spcPts val="300"/>
              </a:spcAft>
              <a:buNone/>
              <a:defRPr/>
            </a:pPr>
            <a:r>
              <a:rPr lang="en-US" sz="1100" dirty="0">
                <a:solidFill>
                  <a:prstClr val="black"/>
                </a:solidFill>
                <a:latin typeface="Arial" panose="020B0604020202020204" pitchFamily="34" charset="0"/>
                <a:cs typeface="Arial" panose="020B0604020202020204" pitchFamily="34" charset="0"/>
              </a:rPr>
              <a:t>Medicare doesn’t cover everything. </a:t>
            </a:r>
            <a:r>
              <a:rPr lang="en-US" sz="1100" dirty="0">
                <a:latin typeface="Arial" panose="020B0604020202020204" pitchFamily="34" charset="0"/>
                <a:cs typeface="Arial" panose="020B0604020202020204" pitchFamily="34" charset="0"/>
              </a:rPr>
              <a:t>If you need certain services Part A or Part B doesn’t cover, you’ll have to pay for them yourself unless:</a:t>
            </a:r>
            <a:endParaRPr lang="en-US" sz="1100" dirty="0">
              <a:solidFill>
                <a:prstClr val="black"/>
              </a:solidFill>
              <a:latin typeface="Arial" panose="020B0604020202020204" pitchFamily="34" charset="0"/>
              <a:cs typeface="Arial" panose="020B0604020202020204" pitchFamily="34" charset="0"/>
            </a:endParaRPr>
          </a:p>
          <a:p>
            <a:pPr marL="118813" indent="-118813" defTabSz="966612">
              <a:spcBef>
                <a:spcPts val="0"/>
              </a:spcBef>
              <a:spcAft>
                <a:spcPts val="300"/>
              </a:spcAft>
              <a:defRPr/>
            </a:pPr>
            <a:r>
              <a:rPr lang="en-US" sz="1100" dirty="0">
                <a:solidFill>
                  <a:prstClr val="black"/>
                </a:solidFill>
                <a:latin typeface="Arial" panose="020B0604020202020204" pitchFamily="34" charset="0"/>
                <a:cs typeface="Arial" panose="020B0604020202020204" pitchFamily="34" charset="0"/>
              </a:rPr>
              <a:t>You have other coverage (including Medicaid) to cover the costs.</a:t>
            </a:r>
          </a:p>
          <a:p>
            <a:pPr marL="118813" indent="-118813" defTabSz="966612">
              <a:spcBef>
                <a:spcPts val="0"/>
              </a:spcBef>
              <a:spcAft>
                <a:spcPts val="300"/>
              </a:spcAft>
              <a:defRPr/>
            </a:pPr>
            <a:r>
              <a:rPr lang="en-US" sz="1100" dirty="0">
                <a:solidFill>
                  <a:prstClr val="black"/>
                </a:solidFill>
                <a:latin typeface="Arial" panose="020B0604020202020204" pitchFamily="34" charset="0"/>
                <a:cs typeface="Arial" panose="020B0604020202020204" pitchFamily="34" charset="0"/>
              </a:rPr>
              <a:t>You’re in a Medicare Advantage Plan or Medicare Cost Plan that covers these services. </a:t>
            </a:r>
            <a:r>
              <a:rPr lang="en-US" sz="1100" dirty="0">
                <a:latin typeface="Arial" panose="020B0604020202020204" pitchFamily="34" charset="0"/>
                <a:cs typeface="Arial" panose="020B0604020202020204" pitchFamily="34" charset="0"/>
              </a:rPr>
              <a:t>Medicare Advantage Plans and Medicare Cost Plans may cover some extra benefits, like fitness programs and vision, hearing, and dental services.</a:t>
            </a:r>
            <a:endParaRPr lang="en-US" sz="1100" dirty="0">
              <a:solidFill>
                <a:prstClr val="black"/>
              </a:solidFill>
              <a:latin typeface="Arial" panose="020B0604020202020204" pitchFamily="34" charset="0"/>
              <a:cs typeface="Arial" panose="020B0604020202020204" pitchFamily="34" charset="0"/>
            </a:endParaRPr>
          </a:p>
          <a:p>
            <a:pPr marL="0" indent="0" defTabSz="966612">
              <a:spcBef>
                <a:spcPts val="0"/>
              </a:spcBef>
              <a:spcAft>
                <a:spcPts val="300"/>
              </a:spcAft>
              <a:buNone/>
              <a:defRPr/>
            </a:pPr>
            <a:r>
              <a:rPr lang="en-US" sz="1100" dirty="0">
                <a:solidFill>
                  <a:prstClr val="black"/>
                </a:solidFill>
                <a:latin typeface="Arial" panose="020B0604020202020204" pitchFamily="34" charset="0"/>
                <a:cs typeface="Arial" panose="020B0604020202020204" pitchFamily="34" charset="0"/>
              </a:rPr>
              <a:t>Some of the items and services that Original Medicare doesn’t cover include:</a:t>
            </a:r>
          </a:p>
          <a:p>
            <a:pPr marL="118813" indent="-118813">
              <a:spcBef>
                <a:spcPts val="0"/>
              </a:spcBef>
              <a:spcAft>
                <a:spcPts val="300"/>
              </a:spcAft>
              <a:defRPr/>
            </a:pPr>
            <a:r>
              <a:rPr lang="en-US" sz="1100" dirty="0">
                <a:latin typeface="Arial" panose="020B0604020202020204" pitchFamily="34" charset="0"/>
                <a:cs typeface="Arial" panose="020B0604020202020204" pitchFamily="34" charset="0"/>
              </a:rPr>
              <a:t>Eye exams (for prescription eyeglasses). </a:t>
            </a:r>
          </a:p>
          <a:p>
            <a:pPr marL="118813" indent="-118813">
              <a:spcBef>
                <a:spcPts val="0"/>
              </a:spcBef>
              <a:spcAft>
                <a:spcPts val="300"/>
              </a:spcAft>
              <a:defRPr/>
            </a:pPr>
            <a:r>
              <a:rPr lang="en-US" sz="1100" dirty="0">
                <a:latin typeface="Arial" panose="020B0604020202020204" pitchFamily="34" charset="0"/>
                <a:cs typeface="Arial" panose="020B0604020202020204" pitchFamily="34" charset="0"/>
              </a:rPr>
              <a:t>Long-term care.</a:t>
            </a:r>
          </a:p>
          <a:p>
            <a:pPr marL="118813" indent="-118813">
              <a:spcBef>
                <a:spcPts val="0"/>
              </a:spcBef>
              <a:spcAft>
                <a:spcPts val="300"/>
              </a:spcAft>
              <a:defRPr/>
            </a:pPr>
            <a:r>
              <a:rPr lang="en-US" sz="1100" dirty="0">
                <a:latin typeface="Arial" panose="020B0604020202020204" pitchFamily="34" charset="0"/>
                <a:cs typeface="Arial" panose="020B0604020202020204" pitchFamily="34" charset="0"/>
              </a:rPr>
              <a:t>Cosmetic surgery. </a:t>
            </a:r>
          </a:p>
          <a:p>
            <a:pPr marL="118813" indent="-118813">
              <a:spcBef>
                <a:spcPts val="0"/>
              </a:spcBef>
              <a:spcAft>
                <a:spcPts val="300"/>
              </a:spcAft>
              <a:defRPr/>
            </a:pPr>
            <a:r>
              <a:rPr lang="en-US" sz="1100" dirty="0">
                <a:latin typeface="Arial" panose="020B0604020202020204" pitchFamily="34" charset="0"/>
                <a:cs typeface="Arial" panose="020B0604020202020204" pitchFamily="34" charset="0"/>
              </a:rPr>
              <a:t>Massage therapy.</a:t>
            </a:r>
          </a:p>
          <a:p>
            <a:pPr marL="118813" indent="-118813">
              <a:spcBef>
                <a:spcPts val="0"/>
              </a:spcBef>
              <a:spcAft>
                <a:spcPts val="300"/>
              </a:spcAft>
              <a:defRPr/>
            </a:pPr>
            <a:r>
              <a:rPr lang="en-US" sz="1100" dirty="0">
                <a:latin typeface="Arial" panose="020B0604020202020204" pitchFamily="34" charset="0"/>
                <a:cs typeface="Arial" panose="020B0604020202020204" pitchFamily="34" charset="0"/>
              </a:rPr>
              <a:t>Routine physical exams.</a:t>
            </a:r>
          </a:p>
          <a:p>
            <a:pPr marL="118813" indent="-118813">
              <a:spcBef>
                <a:spcPts val="0"/>
              </a:spcBef>
              <a:spcAft>
                <a:spcPts val="300"/>
              </a:spcAft>
              <a:defRPr/>
            </a:pPr>
            <a:r>
              <a:rPr lang="en-US" sz="1100" dirty="0">
                <a:latin typeface="Arial" panose="020B0604020202020204" pitchFamily="34" charset="0"/>
                <a:cs typeface="Arial" panose="020B0604020202020204" pitchFamily="34" charset="0"/>
              </a:rPr>
              <a:t>Hearing aids and exams for fitting them</a:t>
            </a:r>
            <a:r>
              <a:rPr lang="en-US" sz="1100" dirty="0">
                <a:solidFill>
                  <a:prstClr val="black"/>
                </a:solidFill>
                <a:latin typeface="Arial" panose="020B0604020202020204" pitchFamily="34" charset="0"/>
                <a:cs typeface="Arial" panose="020B0604020202020204" pitchFamily="34" charset="0"/>
              </a:rPr>
              <a:t>.</a:t>
            </a:r>
          </a:p>
          <a:p>
            <a:pPr marL="118813" indent="-118813">
              <a:spcBef>
                <a:spcPts val="0"/>
              </a:spcBef>
              <a:spcAft>
                <a:spcPts val="300"/>
              </a:spcAft>
              <a:defRPr/>
            </a:pPr>
            <a:r>
              <a:rPr lang="en-US" sz="1100" dirty="0">
                <a:solidFill>
                  <a:prstClr val="black"/>
                </a:solidFill>
                <a:latin typeface="Arial" panose="020B0604020202020204" pitchFamily="34" charset="0"/>
                <a:cs typeface="Arial" panose="020B0604020202020204" pitchFamily="34" charset="0"/>
              </a:rPr>
              <a:t>Concierge care (also called concierge medicine, retainer-based medicine, boutique medicine, platinum practice, or direct care).</a:t>
            </a:r>
          </a:p>
          <a:p>
            <a:pPr marL="118813" indent="-118813">
              <a:spcBef>
                <a:spcPts val="0"/>
              </a:spcBef>
              <a:spcAft>
                <a:spcPts val="300"/>
              </a:spcAft>
              <a:defRPr/>
            </a:pPr>
            <a:r>
              <a:rPr lang="en-US" sz="1100" dirty="0">
                <a:solidFill>
                  <a:prstClr val="black"/>
                </a:solidFill>
                <a:latin typeface="Arial" panose="020B0604020202020204" pitchFamily="34" charset="0"/>
                <a:cs typeface="Arial" panose="020B0604020202020204" pitchFamily="34" charset="0"/>
              </a:rPr>
              <a:t>Covered items or services you get from a doctor or other provider that has opted out of participating in Medicare (except in the case of an emergency or urgent need).</a:t>
            </a:r>
          </a:p>
          <a:p>
            <a:pPr marL="118813" indent="-118813">
              <a:spcBef>
                <a:spcPts val="0"/>
              </a:spcBef>
              <a:spcAft>
                <a:spcPts val="300"/>
              </a:spcAft>
              <a:defRPr/>
            </a:pPr>
            <a:r>
              <a:rPr lang="en-US" sz="1100" dirty="0">
                <a:latin typeface="Arial" panose="020B0604020202020204" pitchFamily="34" charset="0"/>
                <a:cs typeface="Arial" panose="020B0604020202020204" pitchFamily="34" charset="0"/>
              </a:rPr>
              <a:t>Most dental care: In most cases, Original Medicare doesn’t cover dental services like routine cleanings, fillings, tooth extractions, or items like dentures. However, in some cases, Original Medicare may pay for some dental services closely related to certain covered services like:</a:t>
            </a:r>
          </a:p>
          <a:p>
            <a:pPr marL="341313" lvl="1" indent="-111125">
              <a:spcBef>
                <a:spcPts val="0"/>
              </a:spcBef>
              <a:spcAft>
                <a:spcPts val="300"/>
              </a:spcAft>
              <a:buFont typeface="Arial" panose="020B0604020202020204" pitchFamily="34" charset="0"/>
              <a:buChar char="•"/>
              <a:defRPr/>
            </a:pPr>
            <a:r>
              <a:rPr lang="en-US" sz="1100" dirty="0">
                <a:latin typeface="Arial" panose="020B0604020202020204" pitchFamily="34" charset="0"/>
                <a:cs typeface="Arial" panose="020B0604020202020204" pitchFamily="34" charset="0"/>
              </a:rPr>
              <a:t>A heart valve repair or replacement.</a:t>
            </a:r>
          </a:p>
          <a:p>
            <a:pPr marL="341313" lvl="1" indent="-111125">
              <a:spcBef>
                <a:spcPts val="0"/>
              </a:spcBef>
              <a:spcAft>
                <a:spcPts val="300"/>
              </a:spcAft>
              <a:buFont typeface="Arial" panose="020B0604020202020204" pitchFamily="34" charset="0"/>
              <a:buChar char="•"/>
              <a:defRPr/>
            </a:pPr>
            <a:r>
              <a:rPr lang="en-US" sz="1100" dirty="0">
                <a:latin typeface="Arial" panose="020B0604020202020204" pitchFamily="34" charset="0"/>
                <a:cs typeface="Arial" panose="020B0604020202020204" pitchFamily="34" charset="0"/>
              </a:rPr>
              <a:t>An organ transplant.</a:t>
            </a:r>
          </a:p>
          <a:p>
            <a:pPr marL="341313" lvl="1" indent="-111125">
              <a:spcBef>
                <a:spcPts val="0"/>
              </a:spcBef>
              <a:spcAft>
                <a:spcPts val="300"/>
              </a:spcAft>
              <a:buFont typeface="Arial" panose="020B0604020202020204" pitchFamily="34" charset="0"/>
              <a:buChar char="•"/>
              <a:defRPr/>
            </a:pPr>
            <a:r>
              <a:rPr lang="en-US" sz="1100" dirty="0">
                <a:latin typeface="Arial" panose="020B0604020202020204" pitchFamily="34" charset="0"/>
                <a:cs typeface="Arial" panose="020B0604020202020204" pitchFamily="34" charset="0"/>
              </a:rPr>
              <a:t>Cancer-related treatments.</a:t>
            </a:r>
            <a:endParaRPr lang="en-US" sz="110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1423963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87399" y="3668742"/>
            <a:ext cx="5778501" cy="5383002"/>
          </a:xfrm>
        </p:spPr>
        <p:txBody>
          <a:bodyPr/>
          <a:lstStyle/>
          <a:p>
            <a:pPr marL="0" indent="0" defTabSz="970460">
              <a:spcBef>
                <a:spcPts val="0"/>
              </a:spcBef>
              <a:spcAft>
                <a:spcPts val="600"/>
              </a:spcAft>
              <a:buNone/>
              <a:defRPr/>
            </a:pPr>
            <a:r>
              <a:rPr lang="en-US" sz="1100" b="1" dirty="0">
                <a:solidFill>
                  <a:prstClr val="black"/>
                </a:solidFill>
                <a:latin typeface="Arial" panose="020B0604020202020204" pitchFamily="34" charset="0"/>
                <a:ea typeface="ＭＳ Ｐゴシック"/>
                <a:cs typeface="Arial" panose="020B0604020202020204" pitchFamily="34" charset="0"/>
              </a:rPr>
              <a:t>This slide has animation.</a:t>
            </a:r>
            <a:endParaRPr lang="en-US" sz="1100" b="0" dirty="0">
              <a:latin typeface="Arial" panose="020B0604020202020204" pitchFamily="34" charset="0"/>
              <a:cs typeface="Arial" panose="020B0604020202020204" pitchFamily="34" charset="0"/>
            </a:endParaRPr>
          </a:p>
          <a:p>
            <a:pPr marL="0" indent="0" defTabSz="970460">
              <a:spcBef>
                <a:spcPts val="0"/>
              </a:spcBef>
              <a:spcAft>
                <a:spcPts val="600"/>
              </a:spcAft>
              <a:buNone/>
              <a:defRPr/>
            </a:pPr>
            <a:r>
              <a:rPr lang="en-US" sz="1100" b="1" dirty="0">
                <a:latin typeface="Arial" panose="020B0604020202020204" pitchFamily="34" charset="0"/>
                <a:cs typeface="Arial" panose="020B0604020202020204" pitchFamily="34" charset="0"/>
              </a:rPr>
              <a:t>Presenter Notes</a:t>
            </a:r>
            <a:endParaRPr lang="en-US" sz="1100" b="1" dirty="0">
              <a:latin typeface="Arial" panose="020B0604020202020204" pitchFamily="34" charset="0"/>
              <a:ea typeface="Calibri"/>
              <a:cs typeface="Arial" panose="020B0604020202020204" pitchFamily="34" charset="0"/>
            </a:endParaRPr>
          </a:p>
          <a:p>
            <a:pPr marL="118745" indent="-118745" defTabSz="970460">
              <a:spcBef>
                <a:spcPts val="0"/>
              </a:spcBef>
              <a:spcAft>
                <a:spcPts val="600"/>
              </a:spcAft>
              <a:defRPr/>
            </a:pPr>
            <a:r>
              <a:rPr lang="en-US" sz="1100" dirty="0">
                <a:latin typeface="Arial" panose="020B0604020202020204" pitchFamily="34" charset="0"/>
                <a:cs typeface="Arial" panose="020B0604020202020204" pitchFamily="34" charset="0"/>
              </a:rPr>
              <a:t>When your coverage starts, the monthly Part B premium will be deducted from your Social Security benefit payment. If your Social Security benefits aren’t enough to cover the whole Part B premium or you’re no longer getting Social Security benefits, you’ll get a bill for your Part B premium every 3 months. The monthly Part B standard premium is $</a:t>
            </a:r>
            <a:r>
              <a:rPr lang="en-US" sz="1100" dirty="0">
                <a:highlight>
                  <a:srgbClr val="FFFF00"/>
                </a:highlight>
                <a:latin typeface="Arial" panose="020B0604020202020204" pitchFamily="34" charset="0"/>
                <a:cs typeface="Arial" panose="020B0604020202020204" pitchFamily="34" charset="0"/>
              </a:rPr>
              <a:t>202.90</a:t>
            </a:r>
            <a:r>
              <a:rPr lang="en-US" sz="1100" dirty="0">
                <a:latin typeface="Arial" panose="020B0604020202020204" pitchFamily="34" charset="0"/>
                <a:cs typeface="Arial" panose="020B0604020202020204" pitchFamily="34" charset="0"/>
              </a:rPr>
              <a:t> in 2026.</a:t>
            </a:r>
            <a:endParaRPr lang="en-US" sz="1100" dirty="0">
              <a:solidFill>
                <a:srgbClr val="FF0000"/>
              </a:solidFill>
              <a:latin typeface="Arial" panose="020B0604020202020204" pitchFamily="34" charset="0"/>
              <a:ea typeface="Calibri" panose="020F0502020204030204"/>
              <a:cs typeface="Arial" panose="020B0604020202020204" pitchFamily="34" charset="0"/>
            </a:endParaRPr>
          </a:p>
          <a:p>
            <a:pPr marL="118745" indent="-118745" defTabSz="970460">
              <a:spcBef>
                <a:spcPts val="0"/>
              </a:spcBef>
              <a:spcAft>
                <a:spcPts val="600"/>
              </a:spcAft>
              <a:defRPr/>
            </a:pPr>
            <a:r>
              <a:rPr lang="en-US" sz="1100" dirty="0">
                <a:latin typeface="Arial" panose="020B0604020202020204" pitchFamily="34" charset="0"/>
                <a:cs typeface="Arial" panose="020B0604020202020204" pitchFamily="34" charset="0"/>
              </a:rPr>
              <a:t>Some people with Medicare pay less than the full Part B standard monthly premium amount due to the statutory “hold harmless” provision. This provision limits an increase in their Part B premium to be no greater than the increase in their Social Security benefits. </a:t>
            </a:r>
            <a:endParaRPr lang="en-US" sz="1100" dirty="0">
              <a:latin typeface="Arial" panose="020B0604020202020204" pitchFamily="34" charset="0"/>
              <a:ea typeface="Calibri"/>
              <a:cs typeface="Arial" panose="020B0604020202020204" pitchFamily="34" charset="0"/>
            </a:endParaRPr>
          </a:p>
          <a:p>
            <a:pPr marL="0" indent="0" defTabSz="970460">
              <a:spcBef>
                <a:spcPts val="0"/>
              </a:spcBef>
              <a:spcAft>
                <a:spcPts val="600"/>
              </a:spcAft>
              <a:buNone/>
              <a:defRPr/>
            </a:pPr>
            <a:r>
              <a:rPr lang="en-US" sz="1100" b="1" dirty="0">
                <a:solidFill>
                  <a:prstClr val="black"/>
                </a:solidFill>
                <a:latin typeface="Arial" panose="020B0604020202020204" pitchFamily="34" charset="0"/>
                <a:cs typeface="Arial" panose="020B0604020202020204" pitchFamily="34" charset="0"/>
              </a:rPr>
              <a:t>REMEMBER</a:t>
            </a:r>
            <a:r>
              <a:rPr lang="en-US" sz="1100" dirty="0">
                <a:solidFill>
                  <a:prstClr val="black"/>
                </a:solidFill>
                <a:latin typeface="Arial" panose="020B0604020202020204" pitchFamily="34" charset="0"/>
                <a:cs typeface="Arial" panose="020B0604020202020204" pitchFamily="34" charset="0"/>
              </a:rPr>
              <a:t>: This premium may be higher if you didn’t sign up for Part B when you first became eligible for it. The cost of Part B may go up 10% for each 12-month period that you could’ve had Part B but didn’t sign up for it. </a:t>
            </a:r>
            <a:r>
              <a:rPr lang="en-US" sz="1100" dirty="0">
                <a:latin typeface="Arial" panose="020B0604020202020204" pitchFamily="34" charset="0"/>
                <a:cs typeface="Arial" panose="020B0604020202020204" pitchFamily="34" charset="0"/>
              </a:rPr>
              <a:t>In most cases, if you don’t sign up for Part B when you’re first eligible, you may have a delay in getting Medicare coverage in the future, and you may have to pay a late enrollment penalty for as long as you have Part B.</a:t>
            </a:r>
            <a:r>
              <a:rPr lang="en-US" sz="1100" dirty="0">
                <a:solidFill>
                  <a:prstClr val="black"/>
                </a:solidFill>
                <a:latin typeface="Arial" panose="020B0604020202020204" pitchFamily="34" charset="0"/>
                <a:cs typeface="Arial" panose="020B0604020202020204" pitchFamily="34" charset="0"/>
              </a:rPr>
              <a:t> </a:t>
            </a:r>
            <a:endParaRPr lang="en-US" sz="1100" dirty="0">
              <a:solidFill>
                <a:prstClr val="black"/>
              </a:solidFill>
              <a:latin typeface="Arial" panose="020B0604020202020204" pitchFamily="34" charset="0"/>
              <a:ea typeface="Calibri"/>
              <a:cs typeface="Arial" panose="020B0604020202020204" pitchFamily="34" charset="0"/>
            </a:endParaRPr>
          </a:p>
          <a:p>
            <a:pPr marL="0" indent="0" defTabSz="970460">
              <a:spcBef>
                <a:spcPts val="0"/>
              </a:spcBef>
              <a:spcAft>
                <a:spcPts val="600"/>
              </a:spcAft>
              <a:buNone/>
              <a:defRPr/>
            </a:pPr>
            <a:r>
              <a:rPr lang="en-US" sz="1100" dirty="0">
                <a:solidFill>
                  <a:prstClr val="black"/>
                </a:solidFill>
                <a:latin typeface="Arial" panose="020B0604020202020204" pitchFamily="34" charset="0"/>
                <a:cs typeface="Arial" panose="020B0604020202020204" pitchFamily="34" charset="0"/>
              </a:rPr>
              <a:t>You’ll pay the standard premium $</a:t>
            </a:r>
            <a:r>
              <a:rPr lang="en-US" sz="1100" dirty="0">
                <a:solidFill>
                  <a:prstClr val="black"/>
                </a:solidFill>
                <a:highlight>
                  <a:srgbClr val="FFFF00"/>
                </a:highlight>
                <a:latin typeface="Arial" panose="020B0604020202020204" pitchFamily="34" charset="0"/>
                <a:cs typeface="Arial" panose="020B0604020202020204" pitchFamily="34" charset="0"/>
              </a:rPr>
              <a:t>202.90</a:t>
            </a:r>
            <a:r>
              <a:rPr lang="en-US" sz="1100" dirty="0">
                <a:solidFill>
                  <a:prstClr val="black"/>
                </a:solidFill>
                <a:latin typeface="Arial" panose="020B0604020202020204" pitchFamily="34" charset="0"/>
                <a:cs typeface="Arial" panose="020B0604020202020204" pitchFamily="34" charset="0"/>
              </a:rPr>
              <a:t> (or higher) in 2026</a:t>
            </a:r>
            <a:r>
              <a:rPr lang="en-US" sz="1100" dirty="0">
                <a:solidFill>
                  <a:srgbClr val="FF0000"/>
                </a:solidFill>
                <a:latin typeface="Arial" panose="020B0604020202020204" pitchFamily="34" charset="0"/>
                <a:cs typeface="Arial" panose="020B0604020202020204" pitchFamily="34" charset="0"/>
              </a:rPr>
              <a:t> </a:t>
            </a:r>
            <a:r>
              <a:rPr lang="en-US" sz="1100" dirty="0">
                <a:solidFill>
                  <a:prstClr val="black"/>
                </a:solidFill>
                <a:latin typeface="Arial" panose="020B0604020202020204" pitchFamily="34" charset="0"/>
                <a:cs typeface="Arial" panose="020B0604020202020204" pitchFamily="34" charset="0"/>
              </a:rPr>
              <a:t>if you: </a:t>
            </a:r>
            <a:endParaRPr lang="en-US" sz="1100" dirty="0">
              <a:solidFill>
                <a:prstClr val="black"/>
              </a:solidFill>
              <a:latin typeface="Arial" panose="020B0604020202020204" pitchFamily="34" charset="0"/>
              <a:ea typeface="Calibri"/>
              <a:cs typeface="Arial" panose="020B0604020202020204" pitchFamily="34" charset="0"/>
            </a:endParaRPr>
          </a:p>
          <a:p>
            <a:pPr marL="125095" indent="-125095" defTabSz="970460">
              <a:spcBef>
                <a:spcPts val="0"/>
              </a:spcBef>
              <a:spcAft>
                <a:spcPts val="600"/>
              </a:spcAft>
              <a:defRPr/>
            </a:pPr>
            <a:r>
              <a:rPr lang="en-US" sz="1100" dirty="0">
                <a:solidFill>
                  <a:prstClr val="black"/>
                </a:solidFill>
                <a:latin typeface="Arial" panose="020B0604020202020204" pitchFamily="34" charset="0"/>
                <a:cs typeface="Arial" panose="020B0604020202020204" pitchFamily="34" charset="0"/>
              </a:rPr>
              <a:t>Sign up for Part B for the first time in 2026.</a:t>
            </a:r>
            <a:endParaRPr lang="en-US" sz="1100" dirty="0">
              <a:solidFill>
                <a:prstClr val="black"/>
              </a:solidFill>
              <a:latin typeface="Arial" panose="020B0604020202020204" pitchFamily="34" charset="0"/>
              <a:ea typeface="Calibri"/>
              <a:cs typeface="Arial" panose="020B0604020202020204" pitchFamily="34" charset="0"/>
            </a:endParaRPr>
          </a:p>
          <a:p>
            <a:pPr marL="125095" indent="-125095" defTabSz="970460">
              <a:spcBef>
                <a:spcPts val="0"/>
              </a:spcBef>
              <a:spcAft>
                <a:spcPts val="600"/>
              </a:spcAft>
              <a:defRPr/>
            </a:pPr>
            <a:r>
              <a:rPr lang="en-US" sz="1100" dirty="0">
                <a:solidFill>
                  <a:prstClr val="black"/>
                </a:solidFill>
                <a:latin typeface="Arial" panose="020B0604020202020204" pitchFamily="34" charset="0"/>
                <a:cs typeface="Arial" panose="020B0604020202020204" pitchFamily="34" charset="0"/>
              </a:rPr>
              <a:t>Don't get Social Security benefits.</a:t>
            </a:r>
            <a:endParaRPr lang="en-US" sz="1100" dirty="0">
              <a:solidFill>
                <a:prstClr val="black"/>
              </a:solidFill>
              <a:latin typeface="Arial" panose="020B0604020202020204" pitchFamily="34" charset="0"/>
              <a:ea typeface="Calibri"/>
              <a:cs typeface="Arial" panose="020B0604020202020204" pitchFamily="34" charset="0"/>
            </a:endParaRPr>
          </a:p>
          <a:p>
            <a:pPr marL="125095" indent="-125095" defTabSz="970460">
              <a:spcBef>
                <a:spcPts val="0"/>
              </a:spcBef>
              <a:spcAft>
                <a:spcPts val="600"/>
              </a:spcAft>
              <a:defRPr/>
            </a:pPr>
            <a:r>
              <a:rPr lang="en-US" sz="1100" dirty="0">
                <a:solidFill>
                  <a:prstClr val="black"/>
                </a:solidFill>
                <a:latin typeface="Arial" panose="020B0604020202020204" pitchFamily="34" charset="0"/>
                <a:cs typeface="Arial" panose="020B0604020202020204" pitchFamily="34" charset="0"/>
              </a:rPr>
              <a:t>Are directly billed for your Part B premiums.</a:t>
            </a:r>
            <a:endParaRPr lang="en-US" sz="1100" dirty="0">
              <a:solidFill>
                <a:prstClr val="black"/>
              </a:solidFill>
              <a:latin typeface="Arial" panose="020B0604020202020204" pitchFamily="34" charset="0"/>
              <a:ea typeface="Calibri"/>
              <a:cs typeface="Arial" panose="020B0604020202020204" pitchFamily="34" charset="0"/>
            </a:endParaRPr>
          </a:p>
          <a:p>
            <a:pPr marL="125095" indent="-125095" defTabSz="970460">
              <a:spcBef>
                <a:spcPts val="0"/>
              </a:spcBef>
              <a:spcAft>
                <a:spcPts val="600"/>
              </a:spcAft>
              <a:defRPr/>
            </a:pPr>
            <a:r>
              <a:rPr lang="en-US" sz="1100" dirty="0">
                <a:solidFill>
                  <a:prstClr val="black"/>
                </a:solidFill>
                <a:latin typeface="Arial" panose="020B0604020202020204" pitchFamily="34" charset="0"/>
                <a:cs typeface="Arial" panose="020B0604020202020204" pitchFamily="34" charset="0"/>
              </a:rPr>
              <a:t>Have Medicare and Medicaid, and Medicaid pays your premiums. (Your state will pay the standard premium amount of $202.90 in 2026.)</a:t>
            </a:r>
            <a:endParaRPr lang="en-US" sz="1100" dirty="0">
              <a:solidFill>
                <a:prstClr val="black"/>
              </a:solidFill>
              <a:latin typeface="Arial" panose="020B0604020202020204" pitchFamily="34" charset="0"/>
              <a:ea typeface="Calibri"/>
              <a:cs typeface="Arial" panose="020B0604020202020204" pitchFamily="34" charset="0"/>
            </a:endParaRPr>
          </a:p>
          <a:p>
            <a:pPr marL="125095" indent="-125095" defTabSz="970460">
              <a:spcBef>
                <a:spcPts val="0"/>
              </a:spcBef>
              <a:spcAft>
                <a:spcPts val="600"/>
              </a:spcAft>
              <a:defRPr/>
            </a:pPr>
            <a:r>
              <a:rPr lang="en-US" sz="1100" dirty="0">
                <a:solidFill>
                  <a:prstClr val="black"/>
                </a:solidFill>
                <a:latin typeface="Arial" panose="020B0604020202020204" pitchFamily="34" charset="0"/>
                <a:cs typeface="Arial" panose="020B0604020202020204" pitchFamily="34" charset="0"/>
              </a:rPr>
              <a:t>Had a modified adjusted gross income (MAGI) as reported on your IRS tax return from 2 years ago above a certain amount. If so, you’ll pay the standard premium amount and an Income-Related Monthly Adjustment Amount (IRMAA). IRMAA is an extra charge added to your premium (review next slide).</a:t>
            </a:r>
            <a:endParaRPr lang="en-US" sz="1100" b="1"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4653968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2567188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7874" y="3685903"/>
            <a:ext cx="5759451" cy="5398007"/>
          </a:xfrm>
        </p:spPr>
        <p:txBody>
          <a:bodyPr/>
          <a:lstStyle/>
          <a:p>
            <a:pPr marL="0" indent="0" defTabSz="966612">
              <a:spcBef>
                <a:spcPts val="0"/>
              </a:spcBef>
              <a:spcAft>
                <a:spcPts val="600"/>
              </a:spcAft>
              <a:buNone/>
              <a:defRPr/>
            </a:pPr>
            <a:r>
              <a:rPr lang="en-US" b="1" dirty="0">
                <a:latin typeface="Arial" panose="020B0604020202020204" pitchFamily="34" charset="0"/>
                <a:cs typeface="Arial" panose="020B0604020202020204" pitchFamily="34" charset="0"/>
              </a:rPr>
              <a:t>Presenter Notes</a:t>
            </a:r>
          </a:p>
          <a:p>
            <a:pPr marL="0" indent="0" defTabSz="966612">
              <a:spcBef>
                <a:spcPts val="0"/>
              </a:spcBef>
              <a:spcAft>
                <a:spcPts val="600"/>
              </a:spcAft>
              <a:buNone/>
              <a:defRPr/>
            </a:pPr>
            <a:r>
              <a:rPr lang="en-US" dirty="0">
                <a:solidFill>
                  <a:prstClr val="black"/>
                </a:solidFill>
                <a:latin typeface="Arial" panose="020B0604020202020204" pitchFamily="34" charset="0"/>
                <a:cs typeface="Arial" panose="020B0604020202020204" pitchFamily="34" charset="0"/>
              </a:rPr>
              <a:t>In addition to premiums, there are other costs you pay in Original Medicare. This is what you pay in 2026 for Part B-covered medically necessary services, which are services or supplies you need to diagnose or treat your medical condition and that meet accepted standards of medical practice:</a:t>
            </a:r>
            <a:endParaRPr lang="en-US" dirty="0">
              <a:solidFill>
                <a:prstClr val="black"/>
              </a:solidFill>
              <a:latin typeface="Arial" panose="020B0604020202020204" pitchFamily="34" charset="0"/>
              <a:ea typeface="Calibri"/>
              <a:cs typeface="Arial" panose="020B0604020202020204" pitchFamily="34" charset="0"/>
            </a:endParaRPr>
          </a:p>
          <a:p>
            <a:pPr marL="125730" indent="-125730" defTabSz="966612">
              <a:spcBef>
                <a:spcPts val="0"/>
              </a:spcBef>
              <a:spcAft>
                <a:spcPts val="600"/>
              </a:spcAft>
              <a:defRPr/>
            </a:pPr>
            <a:r>
              <a:rPr lang="en-US" b="1" dirty="0">
                <a:solidFill>
                  <a:prstClr val="black"/>
                </a:solidFill>
                <a:latin typeface="Arial" panose="020B0604020202020204" pitchFamily="34" charset="0"/>
                <a:cs typeface="Arial" panose="020B0604020202020204" pitchFamily="34" charset="0"/>
              </a:rPr>
              <a:t>The annual Part B deductible is $</a:t>
            </a:r>
            <a:r>
              <a:rPr lang="en-US" b="1" dirty="0">
                <a:solidFill>
                  <a:prstClr val="black"/>
                </a:solidFill>
                <a:highlight>
                  <a:srgbClr val="FFFF00"/>
                </a:highlight>
                <a:latin typeface="Arial" panose="020B0604020202020204" pitchFamily="34" charset="0"/>
                <a:cs typeface="Arial" panose="020B0604020202020204" pitchFamily="34" charset="0"/>
              </a:rPr>
              <a:t>283</a:t>
            </a:r>
            <a:r>
              <a:rPr lang="en-US" b="1" dirty="0">
                <a:solidFill>
                  <a:prstClr val="black"/>
                </a:solidFill>
                <a:latin typeface="Arial" panose="020B0604020202020204" pitchFamily="34" charset="0"/>
                <a:cs typeface="Arial" panose="020B0604020202020204" pitchFamily="34" charset="0"/>
              </a:rPr>
              <a:t> in 2026. </a:t>
            </a:r>
            <a:r>
              <a:rPr lang="en-US" dirty="0">
                <a:solidFill>
                  <a:prstClr val="black"/>
                </a:solidFill>
                <a:latin typeface="Arial" panose="020B0604020202020204" pitchFamily="34" charset="0"/>
                <a:cs typeface="Arial" panose="020B0604020202020204" pitchFamily="34" charset="0"/>
              </a:rPr>
              <a:t>If you have Original Medicare, you pay the Part B deductible, which is the amount a person must pay for health care each calendar year before Medicare begins to pay. This amount can change every year in January. This means that you must pay the first $</a:t>
            </a:r>
            <a:r>
              <a:rPr lang="en-US" dirty="0">
                <a:solidFill>
                  <a:prstClr val="black"/>
                </a:solidFill>
                <a:highlight>
                  <a:srgbClr val="FFFF00"/>
                </a:highlight>
                <a:latin typeface="Arial" panose="020B0604020202020204" pitchFamily="34" charset="0"/>
                <a:cs typeface="Arial" panose="020B0604020202020204" pitchFamily="34" charset="0"/>
              </a:rPr>
              <a:t>283</a:t>
            </a:r>
            <a:r>
              <a:rPr lang="en-US" dirty="0">
                <a:solidFill>
                  <a:prstClr val="black"/>
                </a:solidFill>
                <a:latin typeface="Arial" panose="020B0604020202020204" pitchFamily="34" charset="0"/>
                <a:cs typeface="Arial" panose="020B0604020202020204" pitchFamily="34" charset="0"/>
              </a:rPr>
              <a:t> of your Medicare-approved medical bills in 2026 before Part B starts to pay for your care. </a:t>
            </a:r>
            <a:endParaRPr lang="en-US" dirty="0">
              <a:solidFill>
                <a:prstClr val="black"/>
              </a:solidFill>
              <a:latin typeface="Arial" panose="020B0604020202020204" pitchFamily="34" charset="0"/>
              <a:ea typeface="Calibri"/>
              <a:cs typeface="Arial" panose="020B0604020202020204" pitchFamily="34" charset="0"/>
            </a:endParaRPr>
          </a:p>
          <a:p>
            <a:pPr marL="125730" indent="-125730" defTabSz="966612">
              <a:spcBef>
                <a:spcPts val="0"/>
              </a:spcBef>
              <a:spcAft>
                <a:spcPts val="600"/>
              </a:spcAft>
              <a:defRPr/>
            </a:pPr>
            <a:r>
              <a:rPr lang="en-US" b="1" dirty="0">
                <a:solidFill>
                  <a:prstClr val="black"/>
                </a:solidFill>
                <a:latin typeface="Arial" panose="020B0604020202020204" pitchFamily="34" charset="0"/>
                <a:cs typeface="Arial" panose="020B0604020202020204" pitchFamily="34" charset="0"/>
              </a:rPr>
              <a:t>After you meet the annual deductible, you pay coinsurance for Part B services.</a:t>
            </a:r>
            <a:r>
              <a:rPr lang="en-US" dirty="0">
                <a:solidFill>
                  <a:prstClr val="black"/>
                </a:solidFill>
                <a:latin typeface="Arial" panose="020B0604020202020204" pitchFamily="34" charset="0"/>
                <a:cs typeface="Arial" panose="020B0604020202020204" pitchFamily="34" charset="0"/>
              </a:rPr>
              <a:t> In general, it’s 20% for most covered services for providers accepting assignment. If the provider doesn’t accept assignment, they can charge you up to 15% above the approved amount (called the “limiting charge”), and you may have to pay the entire amount up front. </a:t>
            </a:r>
            <a:endParaRPr lang="en-US" dirty="0">
              <a:solidFill>
                <a:prstClr val="black"/>
              </a:solidFill>
              <a:latin typeface="Arial" panose="020B0604020202020204" pitchFamily="34" charset="0"/>
              <a:ea typeface="Calibri"/>
              <a:cs typeface="Arial" panose="020B0604020202020204" pitchFamily="34" charset="0"/>
            </a:endParaRPr>
          </a:p>
          <a:p>
            <a:pPr marL="125730" indent="-125730" defTabSz="966612">
              <a:spcBef>
                <a:spcPts val="0"/>
              </a:spcBef>
              <a:spcAft>
                <a:spcPts val="600"/>
              </a:spcAft>
              <a:defRPr/>
            </a:pPr>
            <a:r>
              <a:rPr lang="en-US" b="1" dirty="0">
                <a:solidFill>
                  <a:prstClr val="black"/>
                </a:solidFill>
                <a:latin typeface="Arial" panose="020B0604020202020204" pitchFamily="34" charset="0"/>
                <a:cs typeface="Arial" panose="020B0604020202020204" pitchFamily="34" charset="0"/>
              </a:rPr>
              <a:t>Most preventive services have no coinsurance, and the Part B deductible doesn’t apply as long as the provider accepts assignment. </a:t>
            </a:r>
            <a:r>
              <a:rPr lang="en-US" dirty="0">
                <a:solidFill>
                  <a:prstClr val="black"/>
                </a:solidFill>
                <a:latin typeface="Arial" panose="020B0604020202020204" pitchFamily="34" charset="0"/>
                <a:cs typeface="Arial" panose="020B0604020202020204" pitchFamily="34" charset="0"/>
              </a:rPr>
              <a:t>You pay 20% for outpatient mental health services (visits to a doctor or other health care provider to diagnose your condition or monitor or change your prescriptions, or outpatient treatment of your condition (like counseling or psychotherapy) for providers accepting assignment). </a:t>
            </a:r>
            <a:endParaRPr lang="en-US" dirty="0">
              <a:solidFill>
                <a:prstClr val="black"/>
              </a:solidFill>
              <a:latin typeface="Arial" panose="020B0604020202020204" pitchFamily="34" charset="0"/>
              <a:ea typeface="Calibri"/>
              <a:cs typeface="Arial" panose="020B0604020202020204" pitchFamily="34" charset="0"/>
            </a:endParaRPr>
          </a:p>
          <a:p>
            <a:pPr marL="125730" indent="-125730" defTabSz="966612">
              <a:spcBef>
                <a:spcPts val="0"/>
              </a:spcBef>
              <a:spcAft>
                <a:spcPts val="600"/>
              </a:spcAft>
              <a:defRPr/>
            </a:pPr>
            <a:r>
              <a:rPr lang="en-US" b="1" dirty="0">
                <a:solidFill>
                  <a:prstClr val="black"/>
                </a:solidFill>
                <a:latin typeface="Arial" panose="020B0604020202020204" pitchFamily="34" charset="0"/>
                <a:cs typeface="Arial" panose="020B0604020202020204" pitchFamily="34" charset="0"/>
              </a:rPr>
              <a:t>If you can’t afford to pay these costs, there are programs that may help. </a:t>
            </a:r>
            <a:r>
              <a:rPr lang="en-US" b="0" dirty="0">
                <a:solidFill>
                  <a:prstClr val="black"/>
                </a:solidFill>
                <a:latin typeface="Arial" panose="020B0604020202020204" pitchFamily="34" charset="0"/>
                <a:cs typeface="Arial" panose="020B0604020202020204" pitchFamily="34" charset="0"/>
              </a:rPr>
              <a:t>Visit </a:t>
            </a:r>
            <a:r>
              <a:rPr lang="en-US" sz="1200" u="sng" kern="1200" dirty="0">
                <a:solidFill>
                  <a:schemeClr val="tx1"/>
                </a:solidFill>
                <a:effectLst/>
                <a:latin typeface="Arial" panose="020B0604020202020204" pitchFamily="34" charset="0"/>
                <a:cs typeface="Arial" panose="020B0604020202020204" pitchFamily="34" charset="0"/>
                <a:hlinkClick r:id="rId3"/>
              </a:rPr>
              <a:t>Medicare.gov/basics/costs/help</a:t>
            </a:r>
            <a:r>
              <a:rPr lang="en-US" sz="1200" u="sng" kern="1200" dirty="0">
                <a:solidFill>
                  <a:schemeClr val="tx1"/>
                </a:solidFill>
                <a:effectLst/>
                <a:latin typeface="Arial" panose="020B0604020202020204" pitchFamily="34" charset="0"/>
                <a:cs typeface="Arial" panose="020B0604020202020204" pitchFamily="34" charset="0"/>
              </a:rPr>
              <a:t>.</a:t>
            </a:r>
            <a:endParaRPr lang="en-US" b="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0187806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7875" y="3759199"/>
            <a:ext cx="5759450" cy="5142655"/>
          </a:xfrm>
        </p:spPr>
        <p:txBody>
          <a:bodyPr/>
          <a:lstStyle/>
          <a:p>
            <a:pPr marL="0" indent="0" defTabSz="966612">
              <a:spcBef>
                <a:spcPts val="634"/>
              </a:spcBef>
              <a:buNone/>
              <a:defRPr/>
            </a:pPr>
            <a:r>
              <a:rPr lang="en-US" b="1" dirty="0">
                <a:latin typeface="Arial" panose="020B0604020202020204" pitchFamily="34" charset="0"/>
                <a:cs typeface="Arial" panose="020B0604020202020204" pitchFamily="34" charset="0"/>
              </a:rPr>
              <a:t>Presenter Notes</a:t>
            </a:r>
          </a:p>
          <a:p>
            <a:pPr marL="119149" indent="-119149" defTabSz="966612">
              <a:spcBef>
                <a:spcPts val="634"/>
              </a:spcBef>
              <a:defRPr/>
            </a:pPr>
            <a:r>
              <a:rPr lang="en-US" dirty="0">
                <a:solidFill>
                  <a:prstClr val="black"/>
                </a:solidFill>
                <a:latin typeface="Arial" panose="020B0604020202020204" pitchFamily="34" charset="0"/>
                <a:cs typeface="Arial" panose="020B0604020202020204" pitchFamily="34" charset="0"/>
              </a:rPr>
              <a:t>The Part B premium usually gets deducted from monthly Social Security, Railroad Retirement Board (RRB), or federal retirement payments. The amount depends on your income and when you sign up for Part B. If you signed up late, you may have to pay a lifetime penalty, which is added to your monthly Part B premium.</a:t>
            </a:r>
          </a:p>
          <a:p>
            <a:pPr marL="119149" indent="-119149" defTabSz="966612">
              <a:spcBef>
                <a:spcPts val="634"/>
              </a:spcBef>
              <a:defRPr/>
            </a:pPr>
            <a:r>
              <a:rPr lang="en-US" dirty="0">
                <a:solidFill>
                  <a:prstClr val="black"/>
                </a:solidFill>
                <a:latin typeface="Arial" panose="020B0604020202020204" pitchFamily="34" charset="0"/>
                <a:cs typeface="Arial" panose="020B0604020202020204" pitchFamily="34" charset="0"/>
              </a:rPr>
              <a:t>People who don’t get a retirement payment, or whose payment isn’t enough to cover the premium, get a bill from Medicare for their Part B premiums. You can pay your bill through Medicare’s Easy Pay, your bank’s online bill payment service from your checking or savings account; or by check, money order, credit card, or debit card (</a:t>
            </a:r>
            <a:r>
              <a:rPr lang="en-US" baseline="0" dirty="0">
                <a:solidFill>
                  <a:srgbClr val="00529B"/>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Medicare.gov/basics/costs/pay-premiums</a:t>
            </a:r>
            <a:r>
              <a:rPr lang="en-US" dirty="0">
                <a:solidFill>
                  <a:prstClr val="black"/>
                </a:solidFill>
                <a:latin typeface="Arial" panose="020B0604020202020204" pitchFamily="34" charset="0"/>
                <a:cs typeface="Arial" panose="020B0604020202020204" pitchFamily="34" charset="0"/>
              </a:rPr>
              <a:t>). </a:t>
            </a:r>
          </a:p>
          <a:p>
            <a:pPr marL="119149" marR="0" lvl="0" indent="-119149" algn="l" defTabSz="966612" rtl="0" eaLnBrk="1" fontAlgn="auto" latinLnBrk="0" hangingPunct="1">
              <a:lnSpc>
                <a:spcPct val="100000"/>
              </a:lnSpc>
              <a:spcBef>
                <a:spcPts val="634"/>
              </a:spcBef>
              <a:spcAft>
                <a:spcPts val="0"/>
              </a:spcAft>
              <a:buClrTx/>
              <a:buSzTx/>
              <a:buFont typeface="Wingdings" panose="05000000000000000000" pitchFamily="2" charset="2"/>
              <a:buChar char="§"/>
              <a:tabLst/>
              <a:defRPr/>
            </a:pPr>
            <a:r>
              <a:rPr lang="en-US" sz="1200" dirty="0">
                <a:solidFill>
                  <a:prstClr val="black"/>
                </a:solidFill>
                <a:latin typeface="Arial" panose="020B0604020202020204" pitchFamily="34" charset="0"/>
                <a:cs typeface="Arial" panose="020B0604020202020204" pitchFamily="34" charset="0"/>
              </a:rPr>
              <a:t>If you or your spouse are still working, have a GHP (</a:t>
            </a:r>
            <a:r>
              <a:rPr lang="en-US" sz="1200" dirty="0">
                <a:latin typeface="Arial" panose="020B0604020202020204" pitchFamily="34" charset="0"/>
                <a:cs typeface="Arial" panose="020B0604020202020204" pitchFamily="34" charset="0"/>
              </a:rPr>
              <a:t>a health plan offered by an employer or employee organization that provides health coverage to employees and their families)</a:t>
            </a:r>
            <a:r>
              <a:rPr lang="en-US" sz="1200" dirty="0">
                <a:solidFill>
                  <a:prstClr val="black"/>
                </a:solidFill>
                <a:latin typeface="Arial" panose="020B0604020202020204" pitchFamily="34" charset="0"/>
                <a:cs typeface="Arial" panose="020B0604020202020204" pitchFamily="34" charset="0"/>
              </a:rPr>
              <a:t>, and didn’t sign up for Part B (or Part A if you have to pay for it) during your IEP, you may be able </a:t>
            </a:r>
            <a:r>
              <a:rPr lang="en-US" sz="1200" dirty="0">
                <a:latin typeface="Arial" panose="020B0604020202020204" pitchFamily="34" charset="0"/>
                <a:cs typeface="Arial" panose="020B0604020202020204" pitchFamily="34" charset="0"/>
              </a:rPr>
              <a:t>to sign up during an SEP. An SEP allows you to sign up after your IEP and not wait for the GEP. If eligible, you usually won’t have to pay a late enrollment penalty, but this SEP is limited. </a:t>
            </a:r>
            <a:r>
              <a:rPr lang="en-US" dirty="0">
                <a:latin typeface="Arial" panose="020B0604020202020204" pitchFamily="34" charset="0"/>
                <a:cs typeface="Arial" panose="020B0604020202020204" pitchFamily="34" charset="0"/>
              </a:rPr>
              <a:t>You can sign up for Part A (if you have to pay for it) and/or Part B at anytime you’re still covered by the GHP and continue for an 8-month period that begins the month after the employment ends or the coverage ends, whichever happens first.</a:t>
            </a:r>
          </a:p>
          <a:p>
            <a:pPr marL="119149" indent="-119149" defTabSz="966612">
              <a:spcBef>
                <a:spcPts val="634"/>
              </a:spcBef>
              <a:defRPr/>
            </a:pPr>
            <a:r>
              <a:rPr lang="en-US" dirty="0">
                <a:solidFill>
                  <a:prstClr val="black"/>
                </a:solidFill>
                <a:latin typeface="Arial" panose="020B0604020202020204" pitchFamily="34" charset="0"/>
                <a:cs typeface="Arial" panose="020B0604020202020204" pitchFamily="34" charset="0"/>
              </a:rPr>
              <a:t>You should contact your employer or union benefits administrator to find out how your insurance works with Medicare and if you should sign up for Part B during your IEP. </a:t>
            </a:r>
            <a:endParaRPr lang="en-US" dirty="0">
              <a:latin typeface="Arial" panose="020B0604020202020204" pitchFamily="34" charset="0"/>
              <a:cs typeface="Arial" panose="020B0604020202020204" pitchFamily="34" charset="0"/>
            </a:endParaRPr>
          </a:p>
          <a:p>
            <a:pPr marL="119149" indent="-119149" defTabSz="966612">
              <a:spcBef>
                <a:spcPts val="634"/>
              </a:spcBef>
              <a:defRPr/>
            </a:pPr>
            <a:r>
              <a:rPr lang="en-US" dirty="0">
                <a:solidFill>
                  <a:prstClr val="black"/>
                </a:solidFill>
                <a:latin typeface="Arial" panose="020B0604020202020204" pitchFamily="34" charset="0"/>
                <a:cs typeface="Arial" panose="020B0604020202020204" pitchFamily="34" charset="0"/>
              </a:rPr>
              <a:t>There are situations where you must have Part B. Review the next slide for those situations.</a:t>
            </a:r>
          </a:p>
          <a:p>
            <a:pPr marL="0" indent="0" defTabSz="966612">
              <a:buNone/>
              <a:defRPr/>
            </a:pPr>
            <a:endParaRPr lang="en-US"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626648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7875" y="3620045"/>
            <a:ext cx="5852160" cy="5144347"/>
          </a:xfrm>
        </p:spPr>
        <p:txBody>
          <a:bodyPr/>
          <a:lstStyle/>
          <a:p>
            <a:pPr marL="0" indent="0" defTabSz="966612">
              <a:spcBef>
                <a:spcPts val="0"/>
              </a:spcBef>
              <a:spcAft>
                <a:spcPts val="600"/>
              </a:spcAft>
              <a:buNone/>
              <a:defRPr/>
            </a:pPr>
            <a:r>
              <a:rPr lang="en-US" b="1" dirty="0">
                <a:solidFill>
                  <a:srgbClr val="000000"/>
                </a:solidFill>
                <a:latin typeface="Arial" panose="020B0604020202020204" pitchFamily="34" charset="0"/>
                <a:cs typeface="Arial" panose="020B0604020202020204" pitchFamily="34" charset="0"/>
              </a:rPr>
              <a:t>Presenter Notes</a:t>
            </a:r>
            <a:r>
              <a:rPr lang="en-US" dirty="0">
                <a:solidFill>
                  <a:srgbClr val="444444"/>
                </a:solidFill>
                <a:latin typeface="Arial" panose="020B0604020202020204" pitchFamily="34" charset="0"/>
                <a:cs typeface="Arial" panose="020B0604020202020204" pitchFamily="34" charset="0"/>
              </a:rPr>
              <a:t>​</a:t>
            </a:r>
            <a:endParaRPr lang="en-US" dirty="0">
              <a:solidFill>
                <a:prstClr val="black"/>
              </a:solidFill>
              <a:latin typeface="Arial" panose="020B0604020202020204" pitchFamily="34" charset="0"/>
              <a:cs typeface="Arial" panose="020B0604020202020204" pitchFamily="34" charset="0"/>
            </a:endParaRPr>
          </a:p>
          <a:p>
            <a:pPr marL="0" indent="0" defTabSz="966612">
              <a:spcBef>
                <a:spcPts val="0"/>
              </a:spcBef>
              <a:spcAft>
                <a:spcPts val="600"/>
              </a:spcAft>
              <a:buNone/>
              <a:defRPr/>
            </a:pPr>
            <a:r>
              <a:rPr lang="en-US" dirty="0">
                <a:solidFill>
                  <a:prstClr val="black"/>
                </a:solidFill>
                <a:latin typeface="Arial" panose="020B0604020202020204" pitchFamily="34" charset="0"/>
                <a:cs typeface="Arial" panose="020B0604020202020204" pitchFamily="34" charset="0"/>
              </a:rPr>
              <a:t>At the end of this topic, you’ll be able to:</a:t>
            </a:r>
          </a:p>
          <a:p>
            <a:pPr marL="125525" indent="-125525">
              <a:spcBef>
                <a:spcPts val="0"/>
              </a:spcBef>
              <a:spcAft>
                <a:spcPts val="600"/>
              </a:spcAft>
              <a:defRPr/>
            </a:pPr>
            <a:r>
              <a:rPr lang="en-US" dirty="0">
                <a:solidFill>
                  <a:prstClr val="black"/>
                </a:solidFill>
                <a:latin typeface="Arial" panose="020B0604020202020204" pitchFamily="34" charset="0"/>
                <a:cs typeface="Arial" panose="020B0604020202020204" pitchFamily="34" charset="0"/>
              </a:rPr>
              <a:t>Describe Medicare and who it's for</a:t>
            </a:r>
          </a:p>
          <a:p>
            <a:pPr marL="125525" indent="-125525">
              <a:spcBef>
                <a:spcPts val="0"/>
              </a:spcBef>
              <a:spcAft>
                <a:spcPts val="600"/>
              </a:spcAft>
              <a:defRPr/>
            </a:pPr>
            <a:r>
              <a:rPr lang="en-US" dirty="0">
                <a:solidFill>
                  <a:prstClr val="black"/>
                </a:solidFill>
                <a:latin typeface="Arial" panose="020B0604020202020204" pitchFamily="34" charset="0"/>
                <a:cs typeface="Arial" panose="020B0604020202020204" pitchFamily="34" charset="0"/>
              </a:rPr>
              <a:t>Identify the parts of Medicare and explain coverage options</a:t>
            </a:r>
          </a:p>
          <a:p>
            <a:pPr marL="125525" indent="-125525">
              <a:spcBef>
                <a:spcPts val="0"/>
              </a:spcBef>
              <a:spcAft>
                <a:spcPts val="600"/>
              </a:spcAft>
              <a:defRPr/>
            </a:pPr>
            <a:r>
              <a:rPr lang="en-US" dirty="0">
                <a:solidFill>
                  <a:prstClr val="black"/>
                </a:solidFill>
                <a:latin typeface="Arial" panose="020B0604020202020204" pitchFamily="34" charset="0"/>
                <a:cs typeface="Arial" panose="020B0604020202020204" pitchFamily="34" charset="0"/>
              </a:rPr>
              <a:t>Explain how automatic enrollment works</a:t>
            </a:r>
          </a:p>
          <a:p>
            <a:pPr marL="125525" indent="-125525">
              <a:spcBef>
                <a:spcPts val="0"/>
              </a:spcBef>
              <a:spcAft>
                <a:spcPts val="600"/>
              </a:spcAft>
              <a:defRPr/>
            </a:pPr>
            <a:r>
              <a:rPr lang="en-US" dirty="0">
                <a:solidFill>
                  <a:prstClr val="black"/>
                </a:solidFill>
                <a:latin typeface="Arial" panose="020B0604020202020204" pitchFamily="34" charset="0"/>
                <a:cs typeface="Arial" panose="020B0604020202020204" pitchFamily="34" charset="0"/>
              </a:rPr>
              <a:t>Describe various enrollment periods you may use to join or switch plans</a:t>
            </a:r>
          </a:p>
        </p:txBody>
      </p:sp>
    </p:spTree>
    <p:extLst>
      <p:ext uri="{BB962C8B-B14F-4D97-AF65-F5344CB8AC3E}">
        <p14:creationId xmlns:p14="http://schemas.microsoft.com/office/powerpoint/2010/main" val="286672559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87400" y="3694611"/>
            <a:ext cx="5778500" cy="5684519"/>
          </a:xfrm>
        </p:spPr>
        <p:txBody>
          <a:bodyPr/>
          <a:lstStyle/>
          <a:p>
            <a:pPr marL="0" indent="0" defTabSz="966612">
              <a:spcBef>
                <a:spcPts val="634"/>
              </a:spcBef>
              <a:spcAft>
                <a:spcPts val="300"/>
              </a:spcAft>
              <a:buNone/>
              <a:defRPr/>
            </a:pPr>
            <a:r>
              <a:rPr lang="en-US" sz="1050" b="1" dirty="0">
                <a:solidFill>
                  <a:prstClr val="black"/>
                </a:solidFill>
                <a:latin typeface="Arial" panose="020B0604020202020204" pitchFamily="34" charset="0"/>
                <a:ea typeface="ＭＳ Ｐゴシック"/>
                <a:cs typeface="Arial" panose="020B0604020202020204" pitchFamily="34" charset="0"/>
              </a:rPr>
              <a:t>This slide has animation.</a:t>
            </a:r>
            <a:endParaRPr lang="en-US" sz="1050" b="0" dirty="0">
              <a:latin typeface="Arial" panose="020B0604020202020204" pitchFamily="34" charset="0"/>
              <a:cs typeface="Arial" panose="020B0604020202020204" pitchFamily="34" charset="0"/>
            </a:endParaRPr>
          </a:p>
          <a:p>
            <a:pPr marL="0" indent="0" defTabSz="966612">
              <a:spcBef>
                <a:spcPts val="634"/>
              </a:spcBef>
              <a:spcAft>
                <a:spcPts val="300"/>
              </a:spcAft>
              <a:buNone/>
              <a:defRPr/>
            </a:pPr>
            <a:r>
              <a:rPr lang="en-US" sz="1050" b="1" dirty="0">
                <a:latin typeface="Arial" panose="020B0604020202020204" pitchFamily="34" charset="0"/>
                <a:cs typeface="Arial" panose="020B0604020202020204" pitchFamily="34" charset="0"/>
              </a:rPr>
              <a:t>Presenter Notes</a:t>
            </a:r>
          </a:p>
          <a:p>
            <a:pPr marL="0" indent="0" defTabSz="966612">
              <a:spcBef>
                <a:spcPts val="634"/>
              </a:spcBef>
              <a:spcAft>
                <a:spcPts val="300"/>
              </a:spcAft>
              <a:buNone/>
              <a:defRPr/>
            </a:pPr>
            <a:r>
              <a:rPr lang="en-US" sz="1050" b="1" dirty="0">
                <a:solidFill>
                  <a:prstClr val="black"/>
                </a:solidFill>
                <a:latin typeface="Arial" panose="020B0604020202020204" pitchFamily="34" charset="0"/>
                <a:cs typeface="Arial" panose="020B0604020202020204" pitchFamily="34" charset="0"/>
              </a:rPr>
              <a:t>You must have Part A and Part B if:</a:t>
            </a:r>
          </a:p>
          <a:p>
            <a:pPr marL="125525" lvl="1" indent="-125525" defTabSz="966612">
              <a:spcAft>
                <a:spcPts val="300"/>
              </a:spcAft>
              <a:buFont typeface="Wingdings" panose="05000000000000000000" pitchFamily="2" charset="2"/>
              <a:buChar char="§"/>
              <a:tabLst>
                <a:tab pos="125861" algn="l"/>
              </a:tabLst>
              <a:defRPr/>
            </a:pPr>
            <a:r>
              <a:rPr lang="en-US" sz="1050" dirty="0">
                <a:solidFill>
                  <a:prstClr val="black"/>
                </a:solidFill>
                <a:latin typeface="Arial" panose="020B0604020202020204" pitchFamily="34" charset="0"/>
                <a:cs typeface="Arial" panose="020B0604020202020204" pitchFamily="34" charset="0"/>
              </a:rPr>
              <a:t>You want to buy a Medicare Supplement Insurance (Medigap) policy.</a:t>
            </a:r>
          </a:p>
          <a:p>
            <a:pPr marL="125525" lvl="1" indent="-125525" defTabSz="966612">
              <a:spcAft>
                <a:spcPts val="300"/>
              </a:spcAft>
              <a:buFont typeface="Wingdings" panose="05000000000000000000" pitchFamily="2" charset="2"/>
              <a:buChar char="§"/>
              <a:tabLst>
                <a:tab pos="125861" algn="l"/>
              </a:tabLst>
              <a:defRPr/>
            </a:pPr>
            <a:r>
              <a:rPr lang="en-US" sz="1050" dirty="0">
                <a:solidFill>
                  <a:prstClr val="black"/>
                </a:solidFill>
                <a:latin typeface="Arial" panose="020B0604020202020204" pitchFamily="34" charset="0"/>
                <a:cs typeface="Arial" panose="020B0604020202020204" pitchFamily="34" charset="0"/>
              </a:rPr>
              <a:t>You want to join a Medicare Advantage Plan. </a:t>
            </a:r>
          </a:p>
          <a:p>
            <a:pPr marL="125834" lvl="1" indent="-125834" defTabSz="966612">
              <a:spcAft>
                <a:spcPts val="300"/>
              </a:spcAft>
              <a:buFont typeface="Wingdings" panose="05000000000000000000" pitchFamily="2" charset="2"/>
              <a:buChar char="§"/>
              <a:tabLst>
                <a:tab pos="125861" algn="l"/>
              </a:tabLst>
              <a:defRPr/>
            </a:pPr>
            <a:r>
              <a:rPr lang="en-US" sz="1050" dirty="0">
                <a:solidFill>
                  <a:prstClr val="black"/>
                </a:solidFill>
                <a:latin typeface="Arial" panose="020B0604020202020204" pitchFamily="34" charset="0"/>
                <a:cs typeface="Arial" panose="020B0604020202020204" pitchFamily="34" charset="0"/>
              </a:rPr>
              <a:t>You're eligible for TRICARE For Life (TFL). TFL provides expanded medical coverage to Medicare-eligible uniformed services retirees 65 or older, to their eligible family members and survivors, and to certain former spouses. However, if you’re an active-duty service member, or the spouse or dependent child of an active-duty service member, you may want to sign up for Part A, but you don’t have to sign up for Part B to keep your TRICARE coverage. When the active-duty service member retires and coverage changes to TFL, you must sign up for Part A and Part B to keep your TFL coverage. For more information, visit </a:t>
            </a:r>
            <a:r>
              <a:rPr lang="en-US" sz="1050" dirty="0">
                <a:solidFill>
                  <a:prstClr val="black"/>
                </a:solidFill>
                <a:latin typeface="Arial" panose="020B0604020202020204" pitchFamily="34" charset="0"/>
                <a:cs typeface="Arial" panose="020B0604020202020204" pitchFamily="34" charset="0"/>
                <a:hlinkClick r:id="rId3"/>
              </a:rPr>
              <a:t>tricare.mil/</a:t>
            </a:r>
            <a:r>
              <a:rPr lang="en-US" sz="1050" dirty="0" err="1">
                <a:solidFill>
                  <a:prstClr val="black"/>
                </a:solidFill>
                <a:latin typeface="Arial" panose="020B0604020202020204" pitchFamily="34" charset="0"/>
                <a:cs typeface="Arial" panose="020B0604020202020204" pitchFamily="34" charset="0"/>
                <a:hlinkClick r:id="rId3"/>
              </a:rPr>
              <a:t>mybenefit</a:t>
            </a:r>
            <a:r>
              <a:rPr lang="en-US" sz="1050" dirty="0">
                <a:solidFill>
                  <a:prstClr val="black"/>
                </a:solidFill>
                <a:latin typeface="Arial" panose="020B0604020202020204" pitchFamily="34" charset="0"/>
                <a:cs typeface="Arial" panose="020B0604020202020204" pitchFamily="34" charset="0"/>
              </a:rPr>
              <a:t>.</a:t>
            </a:r>
          </a:p>
          <a:p>
            <a:pPr marL="125834" lvl="1" indent="-125834" defTabSz="966612">
              <a:spcAft>
                <a:spcPts val="300"/>
              </a:spcAft>
              <a:buFont typeface="Wingdings" panose="05000000000000000000" pitchFamily="2" charset="2"/>
              <a:buChar char="§"/>
              <a:tabLst>
                <a:tab pos="125861" algn="l"/>
              </a:tabLst>
              <a:defRPr/>
            </a:pPr>
            <a:r>
              <a:rPr lang="en-US" sz="1050" dirty="0">
                <a:solidFill>
                  <a:prstClr val="black"/>
                </a:solidFill>
                <a:latin typeface="Arial" panose="020B0604020202020204" pitchFamily="34" charset="0"/>
                <a:cs typeface="Arial" panose="020B0604020202020204" pitchFamily="34" charset="0"/>
              </a:rPr>
              <a:t>You’re eligible for Civilian Health and Medical Program of the Department of Veterans Affairs (CHAMPVA). </a:t>
            </a:r>
            <a:r>
              <a:rPr lang="en-US" sz="1050" b="0" i="0" kern="1200" dirty="0">
                <a:solidFill>
                  <a:schemeClr val="tx1"/>
                </a:solidFill>
                <a:effectLst/>
                <a:latin typeface="Arial" panose="020B0604020202020204" pitchFamily="34" charset="0"/>
                <a:cs typeface="Arial" panose="020B0604020202020204" pitchFamily="34" charset="0"/>
              </a:rPr>
              <a:t>CHAMPVA is a VA health benefits program for the spouses, dependents, and survivors of Veterans who meet certain service-connected disability requirements.</a:t>
            </a:r>
            <a:endParaRPr lang="en-US" sz="1050" dirty="0">
              <a:solidFill>
                <a:prstClr val="black"/>
              </a:solidFill>
              <a:latin typeface="Arial" panose="020B0604020202020204" pitchFamily="34" charset="0"/>
              <a:cs typeface="Arial" panose="020B0604020202020204" pitchFamily="34" charset="0"/>
            </a:endParaRPr>
          </a:p>
          <a:p>
            <a:pPr marL="125525" lvl="1" indent="-125525" defTabSz="966612">
              <a:spcAft>
                <a:spcPts val="300"/>
              </a:spcAft>
              <a:buFont typeface="Wingdings" panose="05000000000000000000" pitchFamily="2" charset="2"/>
              <a:buChar char="§"/>
              <a:tabLst>
                <a:tab pos="125861" algn="l"/>
              </a:tabLst>
              <a:defRPr/>
            </a:pPr>
            <a:r>
              <a:rPr lang="en-US" sz="1050" dirty="0">
                <a:solidFill>
                  <a:prstClr val="black"/>
                </a:solidFill>
                <a:latin typeface="Arial" panose="020B0604020202020204" pitchFamily="34" charset="0"/>
                <a:cs typeface="Arial" panose="020B0604020202020204" pitchFamily="34" charset="0"/>
              </a:rPr>
              <a:t>Your employer coverage requires you or your spouse/family member to have it because the company has fewer than 20 employees (talk to your employer or union benefits administrator).</a:t>
            </a:r>
          </a:p>
          <a:p>
            <a:pPr marL="0" indent="0">
              <a:spcBef>
                <a:spcPts val="634"/>
              </a:spcBef>
              <a:spcAft>
                <a:spcPts val="300"/>
              </a:spcAft>
              <a:buNone/>
              <a:defRPr/>
            </a:pPr>
            <a:r>
              <a:rPr lang="en-US" sz="1050" b="1" dirty="0">
                <a:solidFill>
                  <a:prstClr val="black"/>
                </a:solidFill>
                <a:latin typeface="Arial" panose="020B0604020202020204" pitchFamily="34" charset="0"/>
                <a:cs typeface="Arial" panose="020B0604020202020204" pitchFamily="34" charset="0"/>
              </a:rPr>
              <a:t>NOTE</a:t>
            </a:r>
            <a:r>
              <a:rPr lang="en-US" sz="1050" dirty="0">
                <a:solidFill>
                  <a:prstClr val="black"/>
                </a:solidFill>
                <a:latin typeface="Arial" panose="020B0604020202020204" pitchFamily="34" charset="0"/>
                <a:cs typeface="Arial" panose="020B0604020202020204" pitchFamily="34" charset="0"/>
              </a:rPr>
              <a:t>: </a:t>
            </a:r>
            <a:r>
              <a:rPr lang="en-US" sz="1050" dirty="0">
                <a:latin typeface="Arial" panose="020B0604020202020204" pitchFamily="34" charset="0"/>
                <a:cs typeface="Arial" panose="020B0604020202020204" pitchFamily="34" charset="0"/>
              </a:rPr>
              <a:t>If you have (or can get) both Medicare and Veterans’ benefits, you can get coverage under either program. However, Medicare doesn’t pay for any care that you get at a U.S. Department of Veterans Affairs (VA) facility. Generally, Medicare and the VA can’t pay for the same items or services. Each time you get health care or visit a provider, you’ll have to choose which benefit to use. Medicare pays for Medicare-covered items and services. The VA pays for VA-authorized items or services in a VA or (authorized) non-VA facility. </a:t>
            </a:r>
          </a:p>
          <a:p>
            <a:pPr marL="0" indent="0" defTabSz="966612">
              <a:spcBef>
                <a:spcPts val="634"/>
              </a:spcBef>
              <a:spcAft>
                <a:spcPts val="300"/>
              </a:spcAft>
              <a:buNone/>
              <a:defRPr/>
            </a:pPr>
            <a:r>
              <a:rPr lang="en-US" sz="1050" dirty="0">
                <a:solidFill>
                  <a:prstClr val="black"/>
                </a:solidFill>
                <a:latin typeface="Arial" panose="020B0604020202020204" pitchFamily="34" charset="0"/>
                <a:cs typeface="Arial" panose="020B0604020202020204" pitchFamily="34" charset="0"/>
              </a:rPr>
              <a:t>If you have other coverage, review “How Medicare Works with Other Insurance” (CMS Product No. 02179) at </a:t>
            </a:r>
            <a:r>
              <a:rPr lang="en-US" sz="1050" dirty="0">
                <a:solidFill>
                  <a:prstClr val="black"/>
                </a:solidFill>
                <a:latin typeface="Arial" panose="020B0604020202020204" pitchFamily="34" charset="0"/>
                <a:cs typeface="Arial" panose="020B0604020202020204" pitchFamily="34" charset="0"/>
                <a:hlinkClick r:id="rId4"/>
              </a:rPr>
              <a:t>Medicare.gov/publications</a:t>
            </a:r>
            <a:r>
              <a:rPr lang="en-US" sz="1050" dirty="0">
                <a:solidFill>
                  <a:prstClr val="black"/>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83197241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7875" y="3685903"/>
            <a:ext cx="5759449" cy="5144347"/>
          </a:xfrm>
        </p:spPr>
        <p:txBody>
          <a:bodyPr/>
          <a:lstStyle/>
          <a:p>
            <a:pPr marL="0" indent="0">
              <a:spcBef>
                <a:spcPts val="0"/>
              </a:spcBef>
              <a:spcAft>
                <a:spcPts val="600"/>
              </a:spcAft>
              <a:buNone/>
              <a:defRPr/>
            </a:pPr>
            <a:r>
              <a:rPr lang="en-US" b="1" dirty="0">
                <a:solidFill>
                  <a:prstClr val="black"/>
                </a:solidFill>
                <a:latin typeface="Arial" panose="020B0604020202020204" pitchFamily="34" charset="0"/>
                <a:cs typeface="Arial" panose="020B0604020202020204" pitchFamily="34" charset="0"/>
              </a:rPr>
              <a:t>Presenter Notes</a:t>
            </a:r>
          </a:p>
          <a:p>
            <a:pPr marL="0" indent="0">
              <a:spcBef>
                <a:spcPts val="0"/>
              </a:spcBef>
              <a:spcAft>
                <a:spcPts val="600"/>
              </a:spcAft>
              <a:buNone/>
              <a:defRPr/>
            </a:pPr>
            <a:r>
              <a:rPr lang="en-US" dirty="0">
                <a:solidFill>
                  <a:prstClr val="black"/>
                </a:solidFill>
                <a:latin typeface="Arial" panose="020B0604020202020204" pitchFamily="34" charset="0"/>
                <a:cs typeface="Arial" panose="020B0604020202020204" pitchFamily="34" charset="0"/>
              </a:rPr>
              <a:t>Topic 3 talks about </a:t>
            </a:r>
            <a:r>
              <a:rPr lang="en-US" dirty="0">
                <a:latin typeface="Arial" panose="020B0604020202020204" pitchFamily="34" charset="0"/>
                <a:cs typeface="Arial" panose="020B0604020202020204" pitchFamily="34" charset="0"/>
              </a:rPr>
              <a:t>searching for and buying Medicare Supplement Insurance (Medigap) coverage that can help with some of the out-of-pocket costs associated with Original Medicare.</a:t>
            </a:r>
          </a:p>
        </p:txBody>
      </p:sp>
    </p:spTree>
    <p:extLst>
      <p:ext uri="{BB962C8B-B14F-4D97-AF65-F5344CB8AC3E}">
        <p14:creationId xmlns:p14="http://schemas.microsoft.com/office/powerpoint/2010/main" val="408472085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7875" y="3677194"/>
            <a:ext cx="5759450" cy="5144347"/>
          </a:xfrm>
        </p:spPr>
        <p:txBody>
          <a:bodyPr/>
          <a:lstStyle/>
          <a:p>
            <a:pPr marL="0" indent="0" defTabSz="966612">
              <a:spcBef>
                <a:spcPts val="0"/>
              </a:spcBef>
              <a:spcAft>
                <a:spcPts val="600"/>
              </a:spcAft>
              <a:buNone/>
              <a:defRPr/>
            </a:pPr>
            <a:r>
              <a:rPr lang="en-US" b="1" dirty="0">
                <a:solidFill>
                  <a:prstClr val="black"/>
                </a:solidFill>
                <a:latin typeface="Arial" panose="020B0604020202020204" pitchFamily="34" charset="0"/>
                <a:cs typeface="Arial" panose="020B0604020202020204" pitchFamily="34" charset="0"/>
              </a:rPr>
              <a:t>Presenter Notes</a:t>
            </a:r>
          </a:p>
          <a:p>
            <a:pPr marL="0" indent="0" defTabSz="966612">
              <a:spcBef>
                <a:spcPts val="0"/>
              </a:spcBef>
              <a:spcAft>
                <a:spcPts val="600"/>
              </a:spcAft>
              <a:buNone/>
              <a:defRPr/>
            </a:pPr>
            <a:r>
              <a:rPr lang="en-US" dirty="0">
                <a:solidFill>
                  <a:prstClr val="black"/>
                </a:solidFill>
                <a:latin typeface="Arial" panose="020B0604020202020204" pitchFamily="34" charset="0"/>
                <a:cs typeface="Arial" panose="020B0604020202020204" pitchFamily="34" charset="0"/>
              </a:rPr>
              <a:t>At the end of this topic, you’ll be able to:</a:t>
            </a:r>
          </a:p>
          <a:p>
            <a:pPr marL="125525" indent="-125525">
              <a:spcBef>
                <a:spcPts val="0"/>
              </a:spcBef>
              <a:spcAft>
                <a:spcPts val="600"/>
              </a:spcAft>
              <a:defRPr/>
            </a:pPr>
            <a:r>
              <a:rPr lang="en-US" dirty="0">
                <a:solidFill>
                  <a:prstClr val="black"/>
                </a:solidFill>
                <a:latin typeface="Arial" panose="020B0604020202020204" pitchFamily="34" charset="0"/>
                <a:cs typeface="Arial" panose="020B0604020202020204" pitchFamily="34" charset="0"/>
              </a:rPr>
              <a:t>Explain </a:t>
            </a:r>
            <a:r>
              <a:rPr lang="en-US" dirty="0">
                <a:latin typeface="Arial" panose="020B0604020202020204" pitchFamily="34" charset="0"/>
                <a:cs typeface="Arial" panose="020B0604020202020204" pitchFamily="34" charset="0"/>
              </a:rPr>
              <a:t>Medicare Supplement Insurance (Medigap) Policies </a:t>
            </a:r>
            <a:r>
              <a:rPr lang="en-US" dirty="0">
                <a:solidFill>
                  <a:prstClr val="black"/>
                </a:solidFill>
                <a:latin typeface="Arial" panose="020B0604020202020204" pitchFamily="34" charset="0"/>
                <a:cs typeface="Arial" panose="020B0604020202020204" pitchFamily="34" charset="0"/>
              </a:rPr>
              <a:t>and who can buy them</a:t>
            </a:r>
          </a:p>
          <a:p>
            <a:pPr marL="125525" indent="-125525">
              <a:spcBef>
                <a:spcPts val="0"/>
              </a:spcBef>
              <a:spcAft>
                <a:spcPts val="600"/>
              </a:spcAft>
              <a:defRPr/>
            </a:pPr>
            <a:r>
              <a:rPr lang="en-US" dirty="0">
                <a:solidFill>
                  <a:prstClr val="black"/>
                </a:solidFill>
                <a:latin typeface="Arial" panose="020B0604020202020204" pitchFamily="34" charset="0"/>
                <a:cs typeface="Arial" panose="020B0604020202020204" pitchFamily="34" charset="0"/>
              </a:rPr>
              <a:t>Describe what's similar and different in various types of Medigap policies</a:t>
            </a:r>
            <a:endParaRPr lang="en-US" dirty="0">
              <a:latin typeface="Arial" panose="020B0604020202020204" pitchFamily="34" charset="0"/>
              <a:cs typeface="Arial" panose="020B0604020202020204" pitchFamily="34" charset="0"/>
            </a:endParaRPr>
          </a:p>
          <a:p>
            <a:pPr marL="125525" indent="-125525">
              <a:spcBef>
                <a:spcPts val="0"/>
              </a:spcBef>
              <a:spcAft>
                <a:spcPts val="600"/>
              </a:spcAft>
              <a:defRPr/>
            </a:pPr>
            <a:r>
              <a:rPr lang="en-US" dirty="0">
                <a:solidFill>
                  <a:prstClr val="black"/>
                </a:solidFill>
                <a:latin typeface="Arial" panose="020B0604020202020204" pitchFamily="34" charset="0"/>
                <a:cs typeface="Arial" panose="020B0604020202020204" pitchFamily="34" charset="0"/>
              </a:rPr>
              <a:t>Discuss what to consider when deciding whether to buy a Medigap policy</a:t>
            </a:r>
          </a:p>
          <a:p>
            <a:pPr marL="125525" indent="-125525">
              <a:spcBef>
                <a:spcPts val="0"/>
              </a:spcBef>
              <a:spcAft>
                <a:spcPts val="600"/>
              </a:spcAft>
              <a:defRPr/>
            </a:pPr>
            <a:r>
              <a:rPr lang="en-US" dirty="0">
                <a:solidFill>
                  <a:prstClr val="black"/>
                </a:solidFill>
                <a:latin typeface="Arial" panose="020B0604020202020204" pitchFamily="34" charset="0"/>
                <a:cs typeface="Arial" panose="020B0604020202020204" pitchFamily="34" charset="0"/>
              </a:rPr>
              <a:t>Explain when and how to buy a Medigap policy</a:t>
            </a:r>
          </a:p>
        </p:txBody>
      </p:sp>
    </p:spTree>
    <p:extLst>
      <p:ext uri="{BB962C8B-B14F-4D97-AF65-F5344CB8AC3E}">
        <p14:creationId xmlns:p14="http://schemas.microsoft.com/office/powerpoint/2010/main" val="101971600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87399" y="3784600"/>
            <a:ext cx="5753101" cy="5207000"/>
          </a:xfrm>
        </p:spPr>
        <p:txBody>
          <a:bodyPr>
            <a:normAutofit lnSpcReduction="10000"/>
          </a:bodyPr>
          <a:lstStyle/>
          <a:p>
            <a:pPr marL="0" indent="0" defTabSz="966612">
              <a:spcBef>
                <a:spcPts val="0"/>
              </a:spcBef>
              <a:spcAft>
                <a:spcPts val="600"/>
              </a:spcAft>
              <a:buNone/>
              <a:defRPr/>
            </a:pPr>
            <a:r>
              <a:rPr lang="en-US" sz="1100" b="1" dirty="0">
                <a:latin typeface="Arial" panose="020B0604020202020204" pitchFamily="34" charset="0"/>
                <a:ea typeface="ＭＳ Ｐゴシック"/>
                <a:cs typeface="Arial" panose="020B0604020202020204" pitchFamily="34" charset="0"/>
              </a:rPr>
              <a:t>This slide has animation.</a:t>
            </a:r>
            <a:endParaRPr lang="en-US" sz="1100" dirty="0">
              <a:latin typeface="Arial" panose="020B0604020202020204" pitchFamily="34" charset="0"/>
              <a:cs typeface="Arial" panose="020B0604020202020204" pitchFamily="34" charset="0"/>
            </a:endParaRPr>
          </a:p>
          <a:p>
            <a:pPr marL="0" indent="0" defTabSz="966612">
              <a:spcBef>
                <a:spcPts val="0"/>
              </a:spcBef>
              <a:spcAft>
                <a:spcPts val="600"/>
              </a:spcAft>
              <a:buNone/>
              <a:defRPr/>
            </a:pPr>
            <a:r>
              <a:rPr lang="en-US" sz="1100" b="1" dirty="0">
                <a:latin typeface="Arial" panose="020B0604020202020204" pitchFamily="34" charset="0"/>
                <a:cs typeface="Arial" panose="020B0604020202020204" pitchFamily="34" charset="0"/>
              </a:rPr>
              <a:t>Presenter Notes</a:t>
            </a:r>
          </a:p>
          <a:p>
            <a:pPr marL="119149" indent="-119149">
              <a:spcBef>
                <a:spcPts val="0"/>
              </a:spcBef>
              <a:spcAft>
                <a:spcPts val="600"/>
              </a:spcAft>
              <a:defRPr/>
            </a:pPr>
            <a:r>
              <a:rPr lang="en-US" sz="1100" dirty="0">
                <a:latin typeface="Arial" panose="020B0604020202020204" pitchFamily="34" charset="0"/>
                <a:cs typeface="Arial" panose="020B0604020202020204" pitchFamily="34" charset="0"/>
              </a:rPr>
              <a:t>Original Medicare pays for many, but not all, health care services and supplies. Medicare Supplement Insurance (Medigap) is extra insurance you can buy from a private health insurance company to help pay your share of out-of-pocket costs in Original Medicare, like copayments, coinsurance, and deductibles. </a:t>
            </a:r>
          </a:p>
          <a:p>
            <a:pPr marL="119149" indent="-119149">
              <a:spcBef>
                <a:spcPts val="0"/>
              </a:spcBef>
              <a:spcAft>
                <a:spcPts val="600"/>
              </a:spcAft>
              <a:defRPr/>
            </a:pPr>
            <a:r>
              <a:rPr lang="en-US" sz="1100" b="1" dirty="0">
                <a:latin typeface="Arial" panose="020B0604020202020204" pitchFamily="34" charset="0"/>
                <a:cs typeface="Arial" panose="020B0604020202020204" pitchFamily="34" charset="0"/>
              </a:rPr>
              <a:t>Some Medigap policies also cover benefits Original Medicare doesn’t cover, </a:t>
            </a:r>
            <a:r>
              <a:rPr lang="en-US" sz="1100" dirty="0">
                <a:latin typeface="Arial" panose="020B0604020202020204" pitchFamily="34" charset="0"/>
                <a:cs typeface="Arial" panose="020B0604020202020204" pitchFamily="34" charset="0"/>
              </a:rPr>
              <a:t>like medical care when you travel outside the U.S. Medigap policies don’t cover your share of the costs under other types of health coverage, including Medicare Advantage Plans, stand-alone Medicare drug plans, employer/union group health coverage, Medicaid, or TRICARE. </a:t>
            </a:r>
          </a:p>
          <a:p>
            <a:pPr marL="119149" indent="-119149">
              <a:spcBef>
                <a:spcPts val="0"/>
              </a:spcBef>
              <a:spcAft>
                <a:spcPts val="600"/>
              </a:spcAft>
              <a:defRPr/>
            </a:pPr>
            <a:r>
              <a:rPr lang="en-US" sz="1100" dirty="0">
                <a:latin typeface="Arial" panose="020B0604020202020204" pitchFamily="34" charset="0"/>
                <a:cs typeface="Arial" panose="020B0604020202020204" pitchFamily="34" charset="0"/>
              </a:rPr>
              <a:t>Medigap doesn’t cover everything. Medigap policies generally don’t cover long-term care (like non-skilled care you get in a nursing home), vision or dental care, hearing </a:t>
            </a:r>
            <a:r>
              <a:rPr lang="en-US" sz="1100" dirty="0" err="1">
                <a:latin typeface="Arial" panose="020B0604020202020204" pitchFamily="34" charset="0"/>
                <a:cs typeface="Arial" panose="020B0604020202020204" pitchFamily="34" charset="0"/>
              </a:rPr>
              <a:t>aidas</a:t>
            </a:r>
            <a:r>
              <a:rPr lang="en-US" sz="1100" dirty="0">
                <a:latin typeface="Arial" panose="020B0604020202020204" pitchFamily="34" charset="0"/>
                <a:cs typeface="Arial" panose="020B0604020202020204" pitchFamily="34" charset="0"/>
              </a:rPr>
              <a:t>, eyeglasses, and private-duty nursing.</a:t>
            </a:r>
          </a:p>
          <a:p>
            <a:pPr marL="119149" indent="-119149">
              <a:spcBef>
                <a:spcPts val="0"/>
              </a:spcBef>
              <a:spcAft>
                <a:spcPts val="600"/>
              </a:spcAft>
              <a:defRPr/>
            </a:pPr>
            <a:r>
              <a:rPr lang="en-US" sz="1100" b="1" dirty="0">
                <a:latin typeface="Arial" panose="020B0604020202020204" pitchFamily="34" charset="0"/>
                <a:cs typeface="Arial" panose="020B0604020202020204" pitchFamily="34" charset="0"/>
              </a:rPr>
              <a:t>Every Medigap policy must follow federal and state laws designed to protect you, </a:t>
            </a:r>
            <a:r>
              <a:rPr lang="en-US" sz="1100" dirty="0">
                <a:latin typeface="Arial" panose="020B0604020202020204" pitchFamily="34" charset="0"/>
                <a:cs typeface="Arial" panose="020B0604020202020204" pitchFamily="34" charset="0"/>
              </a:rPr>
              <a:t>and policies must be clearly identified as “Medicare Supplement Insurance.” Insurance companies can only sell you a standardized Medigap policy, identified in most states by letters, Plans A–D, F, G, and K–N. All standardized policies offer the same basic benefits no matter where you live or which insurance company you buy the policy from. The premium amount is the only difference between policies with the same plan letter sold by different companies.</a:t>
            </a:r>
          </a:p>
          <a:p>
            <a:pPr marL="119149" indent="-119149">
              <a:spcBef>
                <a:spcPts val="0"/>
              </a:spcBef>
              <a:spcAft>
                <a:spcPts val="600"/>
              </a:spcAft>
              <a:defRPr/>
            </a:pPr>
            <a:r>
              <a:rPr lang="en-US" sz="1100" b="1" dirty="0">
                <a:latin typeface="Arial" panose="020B0604020202020204" pitchFamily="34" charset="0"/>
                <a:cs typeface="Arial" panose="020B0604020202020204" pitchFamily="34" charset="0"/>
              </a:rPr>
              <a:t>In Massachusetts, Minnesota, and Wisconsin, Medigap policies are standardized in a different way. </a:t>
            </a:r>
            <a:endParaRPr lang="en-US" sz="1100" dirty="0">
              <a:latin typeface="Arial" panose="020B0604020202020204" pitchFamily="34" charset="0"/>
              <a:cs typeface="Arial" panose="020B0604020202020204" pitchFamily="34" charset="0"/>
            </a:endParaRPr>
          </a:p>
          <a:p>
            <a:pPr marL="119149" indent="-119149">
              <a:spcBef>
                <a:spcPts val="0"/>
              </a:spcBef>
              <a:spcAft>
                <a:spcPts val="600"/>
              </a:spcAft>
              <a:defRPr/>
            </a:pPr>
            <a:r>
              <a:rPr lang="en-US" sz="1100" b="1" dirty="0">
                <a:latin typeface="Arial" panose="020B0604020202020204" pitchFamily="34" charset="0"/>
                <a:cs typeface="Arial" panose="020B0604020202020204" pitchFamily="34" charset="0"/>
              </a:rPr>
              <a:t>In some states, you may be able to buy another type of Medigap policy called Medicare SELECT.</a:t>
            </a:r>
            <a:r>
              <a:rPr lang="en-US" sz="1100" dirty="0">
                <a:latin typeface="Arial" panose="020B0604020202020204" pitchFamily="34" charset="0"/>
                <a:cs typeface="Arial" panose="020B0604020202020204" pitchFamily="34" charset="0"/>
              </a:rPr>
              <a:t> These are standardized plans that may require you to use hospitals and, in some cases, doctors within its network to be eligible for full benefits (except in an emergency). If you have Medigap and switch to a Medicare SELECT policy, you have the right under federal law to change your mind within 12 months and switch to a standardized Medigap policy. </a:t>
            </a:r>
            <a:endParaRPr lang="en-US" sz="1100" b="1" dirty="0">
              <a:latin typeface="Arial" panose="020B0604020202020204" pitchFamily="34" charset="0"/>
              <a:cs typeface="Arial" panose="020B0604020202020204" pitchFamily="34" charset="0"/>
            </a:endParaRPr>
          </a:p>
          <a:p>
            <a:pPr marL="0" indent="0" defTabSz="966612">
              <a:spcBef>
                <a:spcPts val="0"/>
              </a:spcBef>
              <a:spcAft>
                <a:spcPts val="600"/>
              </a:spcAft>
              <a:buNone/>
              <a:defRPr/>
            </a:pPr>
            <a:endParaRPr lang="en-US" sz="1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1219625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80975"/>
            <a:ext cx="5759450" cy="3240088"/>
          </a:xfrm>
        </p:spPr>
      </p:sp>
      <p:sp>
        <p:nvSpPr>
          <p:cNvPr id="3" name="Notes Placeholder 2"/>
          <p:cNvSpPr>
            <a:spLocks noGrp="1"/>
          </p:cNvSpPr>
          <p:nvPr>
            <p:ph type="body" idx="1"/>
          </p:nvPr>
        </p:nvSpPr>
        <p:spPr>
          <a:xfrm>
            <a:off x="800099" y="3469277"/>
            <a:ext cx="5753101" cy="5950948"/>
          </a:xfrm>
        </p:spPr>
        <p:txBody>
          <a:bodyPr/>
          <a:lstStyle/>
          <a:p>
            <a:pPr marL="0" indent="0" defTabSz="966612">
              <a:spcBef>
                <a:spcPts val="0"/>
              </a:spcBef>
              <a:spcAft>
                <a:spcPts val="300"/>
              </a:spcAft>
              <a:buNone/>
              <a:defRPr/>
            </a:pPr>
            <a:r>
              <a:rPr lang="en-US" sz="950" b="1" dirty="0">
                <a:latin typeface="Arial" panose="020B0604020202020204" pitchFamily="34" charset="0"/>
                <a:cs typeface="Arial" panose="020B0604020202020204" pitchFamily="34" charset="0"/>
              </a:rPr>
              <a:t>Presenter Notes</a:t>
            </a:r>
          </a:p>
          <a:p>
            <a:pPr marL="0" indent="0" defTabSz="966612">
              <a:spcBef>
                <a:spcPts val="0"/>
              </a:spcBef>
              <a:spcAft>
                <a:spcPts val="300"/>
              </a:spcAft>
              <a:buNone/>
              <a:defRPr/>
            </a:pPr>
            <a:r>
              <a:rPr lang="en-US" sz="950" b="1" dirty="0">
                <a:solidFill>
                  <a:prstClr val="black"/>
                </a:solidFill>
                <a:latin typeface="Arial" panose="020B0604020202020204" pitchFamily="34" charset="0"/>
                <a:cs typeface="Arial" panose="020B0604020202020204" pitchFamily="34" charset="0"/>
              </a:rPr>
              <a:t>All Medigap policies cover a basic set of benefits, including the following:</a:t>
            </a:r>
          </a:p>
          <a:p>
            <a:pPr marL="125861" indent="-125861" defTabSz="966612">
              <a:spcBef>
                <a:spcPts val="0"/>
              </a:spcBef>
              <a:spcAft>
                <a:spcPts val="300"/>
              </a:spcAft>
              <a:defRPr/>
            </a:pPr>
            <a:r>
              <a:rPr lang="en-US" sz="950" dirty="0">
                <a:solidFill>
                  <a:prstClr val="black"/>
                </a:solidFill>
                <a:latin typeface="Arial" panose="020B0604020202020204" pitchFamily="34" charset="0"/>
                <a:cs typeface="Arial" panose="020B0604020202020204" pitchFamily="34" charset="0"/>
              </a:rPr>
              <a:t>All plans pay 100% of Part A coinsurance and hospital costs up to an additional 365 days after Medicare benefits are used. Plans F and G also offer a high-deductible plan in some states. </a:t>
            </a:r>
          </a:p>
          <a:p>
            <a:pPr marL="125861" indent="-125861" defTabSz="966612">
              <a:spcBef>
                <a:spcPts val="0"/>
              </a:spcBef>
              <a:spcAft>
                <a:spcPts val="300"/>
              </a:spcAft>
              <a:defRPr/>
            </a:pPr>
            <a:r>
              <a:rPr lang="en-US" sz="950" dirty="0">
                <a:solidFill>
                  <a:prstClr val="black"/>
                </a:solidFill>
                <a:latin typeface="Arial" panose="020B0604020202020204" pitchFamily="34" charset="0"/>
                <a:cs typeface="Arial" panose="020B0604020202020204" pitchFamily="34" charset="0"/>
              </a:rPr>
              <a:t>Plans A, B, C, D, F, G, M, and N pay 100% of the Part B coinsurance or copayment. Plan N pays 100% of the Part B coinsurance, except for a copayment of up to $20 for some office visits, and up to a $50 copayment for emergency room visits that don’t result in an inpatient admission. Plan K pays 50% of Part B coinsurance or copayment, with Plan L paying 75% of the Part B coinsurance.</a:t>
            </a:r>
          </a:p>
          <a:p>
            <a:pPr marL="125861" indent="-125861" defTabSz="966612">
              <a:spcBef>
                <a:spcPts val="0"/>
              </a:spcBef>
              <a:spcAft>
                <a:spcPts val="300"/>
              </a:spcAft>
              <a:defRPr/>
            </a:pPr>
            <a:r>
              <a:rPr lang="en-US" sz="950" dirty="0">
                <a:solidFill>
                  <a:prstClr val="black"/>
                </a:solidFill>
                <a:latin typeface="Arial" panose="020B0604020202020204" pitchFamily="34" charset="0"/>
                <a:cs typeface="Arial" panose="020B0604020202020204" pitchFamily="34" charset="0"/>
              </a:rPr>
              <a:t>Plans A, B, C, D, F, G, M, and N pay 100% of blood (first 3 pints). Plan K pays 50%; Plan L pays 75%.</a:t>
            </a:r>
          </a:p>
          <a:p>
            <a:pPr marL="125861" indent="-125861" defTabSz="966612">
              <a:spcBef>
                <a:spcPts val="0"/>
              </a:spcBef>
              <a:spcAft>
                <a:spcPts val="300"/>
              </a:spcAft>
              <a:defRPr/>
            </a:pPr>
            <a:r>
              <a:rPr lang="en-US" sz="950" dirty="0">
                <a:solidFill>
                  <a:prstClr val="black"/>
                </a:solidFill>
                <a:latin typeface="Arial" panose="020B0604020202020204" pitchFamily="34" charset="0"/>
                <a:cs typeface="Arial" panose="020B0604020202020204" pitchFamily="34" charset="0"/>
              </a:rPr>
              <a:t>Plans A, B, C, D, F, G, M, and N pay 100% of Part A hospice care coinsurance or copayment. Plan K pays 50%; Plan L pays 75%.</a:t>
            </a:r>
          </a:p>
          <a:p>
            <a:pPr marL="0" indent="0" defTabSz="966612">
              <a:spcBef>
                <a:spcPts val="0"/>
              </a:spcBef>
              <a:spcAft>
                <a:spcPts val="300"/>
              </a:spcAft>
              <a:buNone/>
              <a:defRPr/>
            </a:pPr>
            <a:r>
              <a:rPr lang="en-US" sz="950" dirty="0">
                <a:solidFill>
                  <a:prstClr val="black"/>
                </a:solidFill>
                <a:latin typeface="Arial" panose="020B0604020202020204" pitchFamily="34" charset="0"/>
                <a:cs typeface="Arial" panose="020B0604020202020204" pitchFamily="34" charset="0"/>
              </a:rPr>
              <a:t>In addition, each Medigap plan covers different benefits:</a:t>
            </a:r>
          </a:p>
          <a:p>
            <a:pPr defTabSz="966612">
              <a:spcBef>
                <a:spcPts val="0"/>
              </a:spcBef>
              <a:spcAft>
                <a:spcPts val="300"/>
              </a:spcAft>
              <a:defRPr/>
            </a:pPr>
            <a:r>
              <a:rPr lang="en-US" sz="950" dirty="0">
                <a:solidFill>
                  <a:prstClr val="black"/>
                </a:solidFill>
                <a:latin typeface="Arial" panose="020B0604020202020204" pitchFamily="34" charset="0"/>
                <a:cs typeface="Arial" panose="020B0604020202020204" pitchFamily="34" charset="0"/>
              </a:rPr>
              <a:t>Plans C, D, F, G, M, and N cover 100% of the skilled nursing facility care coinsurance; Plan K covers 50%; Plan L covers 75%.</a:t>
            </a:r>
          </a:p>
          <a:p>
            <a:pPr defTabSz="966612">
              <a:spcBef>
                <a:spcPts val="0"/>
              </a:spcBef>
              <a:spcAft>
                <a:spcPts val="300"/>
              </a:spcAft>
              <a:defRPr/>
            </a:pPr>
            <a:r>
              <a:rPr lang="en-US" sz="950" dirty="0">
                <a:solidFill>
                  <a:prstClr val="black"/>
                </a:solidFill>
                <a:latin typeface="Arial" panose="020B0604020202020204" pitchFamily="34" charset="0"/>
                <a:cs typeface="Arial" panose="020B0604020202020204" pitchFamily="34" charset="0"/>
              </a:rPr>
              <a:t>Plans B, C, D, F, G, and N cover 100% of the Part A deductible; Plans K and M cover 50%; Plan L covers 75%.</a:t>
            </a:r>
          </a:p>
          <a:p>
            <a:pPr defTabSz="966612">
              <a:spcBef>
                <a:spcPts val="0"/>
              </a:spcBef>
              <a:spcAft>
                <a:spcPts val="300"/>
              </a:spcAft>
              <a:defRPr/>
            </a:pPr>
            <a:r>
              <a:rPr lang="en-US" sz="950" dirty="0">
                <a:solidFill>
                  <a:prstClr val="black"/>
                </a:solidFill>
                <a:latin typeface="Arial" panose="020B0604020202020204" pitchFamily="34" charset="0"/>
                <a:cs typeface="Arial" panose="020B0604020202020204" pitchFamily="34" charset="0"/>
              </a:rPr>
              <a:t>Plans C and F cover 100% of the Part B deductible. Plans C and F aren’t available to people who qualified for Medicare on or after January 1, 2020.</a:t>
            </a:r>
          </a:p>
          <a:p>
            <a:pPr defTabSz="966612">
              <a:spcBef>
                <a:spcPts val="0"/>
              </a:spcBef>
              <a:spcAft>
                <a:spcPts val="300"/>
              </a:spcAft>
              <a:defRPr/>
            </a:pPr>
            <a:r>
              <a:rPr lang="en-US" sz="950" dirty="0">
                <a:solidFill>
                  <a:prstClr val="black"/>
                </a:solidFill>
                <a:latin typeface="Arial" panose="020B0604020202020204" pitchFamily="34" charset="0"/>
                <a:cs typeface="Arial" panose="020B0604020202020204" pitchFamily="34" charset="0"/>
              </a:rPr>
              <a:t>Medigap Plans F and G cover 100% of the Part B excess charges.</a:t>
            </a:r>
          </a:p>
          <a:p>
            <a:pPr defTabSz="966612">
              <a:spcBef>
                <a:spcPts val="0"/>
              </a:spcBef>
              <a:spcAft>
                <a:spcPts val="300"/>
              </a:spcAft>
              <a:defRPr/>
            </a:pPr>
            <a:r>
              <a:rPr lang="en-US" sz="950" dirty="0">
                <a:solidFill>
                  <a:prstClr val="black"/>
                </a:solidFill>
                <a:latin typeface="Arial" panose="020B0604020202020204" pitchFamily="34" charset="0"/>
                <a:cs typeface="Arial" panose="020B0604020202020204" pitchFamily="34" charset="0"/>
              </a:rPr>
              <a:t>Medigap Plans C, D, F, G, M, and N cover 80% of foreign travel emergency costs up to plan limits.</a:t>
            </a:r>
          </a:p>
          <a:p>
            <a:pPr defTabSz="966612">
              <a:spcBef>
                <a:spcPts val="0"/>
              </a:spcBef>
              <a:spcAft>
                <a:spcPts val="300"/>
              </a:spcAft>
              <a:defRPr/>
            </a:pPr>
            <a:r>
              <a:rPr lang="en-US" sz="950" dirty="0">
                <a:solidFill>
                  <a:prstClr val="black"/>
                </a:solidFill>
                <a:latin typeface="Arial" panose="020B0604020202020204" pitchFamily="34" charset="0"/>
                <a:cs typeface="Arial" panose="020B0604020202020204" pitchFamily="34" charset="0"/>
              </a:rPr>
              <a:t>In 2025, both Plan K and Plan L have out-of-pocket limits of $8,000 and $4,000 respectively.</a:t>
            </a:r>
          </a:p>
          <a:p>
            <a:pPr marL="0" indent="0">
              <a:spcBef>
                <a:spcPts val="0"/>
              </a:spcBef>
              <a:spcAft>
                <a:spcPts val="300"/>
              </a:spcAft>
              <a:buNone/>
              <a:defRPr/>
            </a:pPr>
            <a:r>
              <a:rPr lang="en-US" sz="950" b="1" dirty="0">
                <a:latin typeface="Arial" panose="020B0604020202020204" pitchFamily="34" charset="0"/>
                <a:cs typeface="Arial" panose="020B0604020202020204" pitchFamily="34" charset="0"/>
              </a:rPr>
              <a:t>NOTE</a:t>
            </a:r>
            <a:r>
              <a:rPr lang="en-US" sz="950" dirty="0">
                <a:latin typeface="Arial" panose="020B0604020202020204" pitchFamily="34" charset="0"/>
                <a:cs typeface="Arial" panose="020B0604020202020204" pitchFamily="34" charset="0"/>
              </a:rPr>
              <a:t>: Since January 1, 2020, Medigap plans sold to people new to Medicare can no longer cover the Medicare Part B (Medical Insurance) deductible. Because of this, Plans C and F aren’t available to people new to Medicare on or after January 1, 2020 (those who turned 65 on or after January 1, 2020, and those who got Part A on or after January 1, 2020). People new to Medicare on or after January 1, 2020, have the right to buy Plan D or G instead of Plan C or F.</a:t>
            </a:r>
          </a:p>
          <a:p>
            <a:pPr marL="0" indent="0">
              <a:spcBef>
                <a:spcPts val="0"/>
              </a:spcBef>
              <a:spcAft>
                <a:spcPts val="300"/>
              </a:spcAft>
              <a:buNone/>
              <a:defRPr/>
            </a:pPr>
            <a:r>
              <a:rPr lang="en-US" sz="950" dirty="0">
                <a:latin typeface="Arial" panose="020B0604020202020204" pitchFamily="34" charset="0"/>
                <a:cs typeface="Arial" panose="020B0604020202020204" pitchFamily="34" charset="0"/>
              </a:rPr>
              <a:t>If you already have either of these plans (or the high deductible version of Plan F), or you were covered by one of these plans before January 1, 2020, you'll be able to keep your plan. If you were eligible for Medicare before January 1, 2020, but haven’t yet enrolled, you may be able to buy Plan C or Plan F. </a:t>
            </a:r>
          </a:p>
          <a:p>
            <a:pPr marL="0" indent="0" defTabSz="966612">
              <a:spcBef>
                <a:spcPts val="0"/>
              </a:spcBef>
              <a:spcAft>
                <a:spcPts val="300"/>
              </a:spcAft>
              <a:buNone/>
              <a:defRPr/>
            </a:pPr>
            <a:r>
              <a:rPr lang="en-US" sz="950" b="1" dirty="0">
                <a:solidFill>
                  <a:prstClr val="black"/>
                </a:solidFill>
                <a:latin typeface="Arial" panose="020B0604020202020204" pitchFamily="34" charset="0"/>
                <a:cs typeface="Arial" panose="020B0604020202020204" pitchFamily="34" charset="0"/>
              </a:rPr>
              <a:t>Sources</a:t>
            </a:r>
            <a:r>
              <a:rPr lang="en-US" sz="950" dirty="0">
                <a:solidFill>
                  <a:prstClr val="black"/>
                </a:solidFill>
                <a:latin typeface="Arial" panose="020B0604020202020204" pitchFamily="34" charset="0"/>
                <a:cs typeface="Arial" panose="020B0604020202020204" pitchFamily="34" charset="0"/>
              </a:rPr>
              <a:t>: </a:t>
            </a:r>
          </a:p>
          <a:p>
            <a:pPr defTabSz="966612">
              <a:spcBef>
                <a:spcPts val="0"/>
              </a:spcBef>
              <a:spcAft>
                <a:spcPts val="300"/>
              </a:spcAft>
              <a:defRPr/>
            </a:pPr>
            <a:r>
              <a:rPr lang="en-US" sz="950" dirty="0">
                <a:solidFill>
                  <a:prstClr val="black"/>
                </a:solidFill>
                <a:latin typeface="Arial" panose="020B0604020202020204" pitchFamily="34" charset="0"/>
                <a:cs typeface="Arial" panose="020B0604020202020204" pitchFamily="34" charset="0"/>
                <a:hlinkClick r:id="rId3"/>
              </a:rPr>
              <a:t>Medicare.gov/supplements-other-insurance/how-to-compare-medigap-policies</a:t>
            </a:r>
            <a:r>
              <a:rPr lang="en-US" sz="950" dirty="0">
                <a:solidFill>
                  <a:prstClr val="black"/>
                </a:solidFill>
                <a:latin typeface="Arial" panose="020B0604020202020204" pitchFamily="34" charset="0"/>
                <a:cs typeface="Arial" panose="020B0604020202020204" pitchFamily="34" charset="0"/>
              </a:rPr>
              <a:t> </a:t>
            </a:r>
          </a:p>
          <a:p>
            <a:pPr defTabSz="966612">
              <a:spcBef>
                <a:spcPts val="0"/>
              </a:spcBef>
              <a:spcAft>
                <a:spcPts val="300"/>
              </a:spcAft>
              <a:defRPr/>
            </a:pPr>
            <a:r>
              <a:rPr lang="en-US" sz="950" dirty="0">
                <a:solidFill>
                  <a:prstClr val="black"/>
                </a:solidFill>
                <a:latin typeface="Arial" panose="020B0604020202020204" pitchFamily="34" charset="0"/>
                <a:cs typeface="Arial" panose="020B0604020202020204" pitchFamily="34" charset="0"/>
                <a:hlinkClick r:id="rId4"/>
              </a:rPr>
              <a:t>Medicare.gov/health-drug-plans/medigap/basics/costs</a:t>
            </a:r>
            <a:endParaRPr lang="en-US" sz="95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8074234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87400" y="3611334"/>
            <a:ext cx="5816600" cy="5875566"/>
          </a:xfrm>
        </p:spPr>
        <p:txBody>
          <a:bodyPr/>
          <a:lstStyle/>
          <a:p>
            <a:pPr marL="0" indent="0" defTabSz="966612">
              <a:spcBef>
                <a:spcPts val="0"/>
              </a:spcBef>
              <a:spcAft>
                <a:spcPts val="300"/>
              </a:spcAft>
              <a:buNone/>
              <a:defRPr/>
            </a:pPr>
            <a:r>
              <a:rPr lang="en-US" sz="1050" b="1" dirty="0">
                <a:solidFill>
                  <a:prstClr val="black"/>
                </a:solidFill>
                <a:latin typeface="Arial" panose="020B0604020202020204" pitchFamily="34" charset="0"/>
                <a:ea typeface="ＭＳ Ｐゴシック"/>
                <a:cs typeface="Arial" panose="020B0604020202020204" pitchFamily="34" charset="0"/>
              </a:rPr>
              <a:t>This slide has animation.</a:t>
            </a:r>
            <a:endParaRPr lang="en-US" sz="1050" b="0" dirty="0">
              <a:latin typeface="Arial" panose="020B0604020202020204" pitchFamily="34" charset="0"/>
              <a:cs typeface="Arial" panose="020B0604020202020204" pitchFamily="34" charset="0"/>
            </a:endParaRPr>
          </a:p>
          <a:p>
            <a:pPr marL="0" indent="0" defTabSz="966612">
              <a:spcBef>
                <a:spcPts val="0"/>
              </a:spcBef>
              <a:spcAft>
                <a:spcPts val="300"/>
              </a:spcAft>
              <a:buNone/>
              <a:defRPr/>
            </a:pPr>
            <a:r>
              <a:rPr lang="en-US" sz="1050" b="1" dirty="0">
                <a:latin typeface="Arial" panose="020B0604020202020204" pitchFamily="34" charset="0"/>
                <a:cs typeface="Arial" panose="020B0604020202020204" pitchFamily="34" charset="0"/>
              </a:rPr>
              <a:t>Presenter Notes</a:t>
            </a:r>
          </a:p>
          <a:p>
            <a:pPr marL="0" indent="0">
              <a:spcBef>
                <a:spcPts val="0"/>
              </a:spcBef>
              <a:spcAft>
                <a:spcPts val="300"/>
              </a:spcAft>
              <a:buNone/>
              <a:defRPr/>
            </a:pPr>
            <a:r>
              <a:rPr lang="en-US" sz="1050" b="1" dirty="0">
                <a:solidFill>
                  <a:prstClr val="black"/>
                </a:solidFill>
                <a:latin typeface="Arial" panose="020B0604020202020204" pitchFamily="34" charset="0"/>
                <a:cs typeface="Arial" panose="020B0604020202020204" pitchFamily="34" charset="0"/>
              </a:rPr>
              <a:t>Usually, the best time to buy a Medigap policy is during your Medigap Open Enrollment Period (OEP). </a:t>
            </a:r>
            <a:r>
              <a:rPr lang="en-US" sz="1050" dirty="0">
                <a:solidFill>
                  <a:prstClr val="black"/>
                </a:solidFill>
                <a:latin typeface="Arial" panose="020B0604020202020204" pitchFamily="34" charset="0"/>
                <a:cs typeface="Arial" panose="020B0604020202020204" pitchFamily="34" charset="0"/>
              </a:rPr>
              <a:t>This period lasts for at least 6 months and begins the 1</a:t>
            </a:r>
            <a:r>
              <a:rPr lang="en-US" sz="1050" baseline="30000" dirty="0">
                <a:solidFill>
                  <a:prstClr val="black"/>
                </a:solidFill>
                <a:latin typeface="Arial" panose="020B0604020202020204" pitchFamily="34" charset="0"/>
                <a:cs typeface="Arial" panose="020B0604020202020204" pitchFamily="34" charset="0"/>
              </a:rPr>
              <a:t>st</a:t>
            </a:r>
            <a:r>
              <a:rPr lang="en-US" sz="1050" dirty="0">
                <a:solidFill>
                  <a:prstClr val="black"/>
                </a:solidFill>
                <a:latin typeface="Arial" panose="020B0604020202020204" pitchFamily="34" charset="0"/>
                <a:cs typeface="Arial" panose="020B0604020202020204" pitchFamily="34" charset="0"/>
              </a:rPr>
              <a:t> day of the month you’re both 65 or older and enrolled in Part B. You must also have Part A to have a Medigap policy. </a:t>
            </a:r>
          </a:p>
          <a:p>
            <a:pPr marL="0" indent="0" defTabSz="966612">
              <a:spcBef>
                <a:spcPts val="0"/>
              </a:spcBef>
              <a:spcAft>
                <a:spcPts val="300"/>
              </a:spcAft>
              <a:buNone/>
              <a:defRPr/>
            </a:pPr>
            <a:r>
              <a:rPr lang="en-US" sz="1050" dirty="0">
                <a:solidFill>
                  <a:prstClr val="black"/>
                </a:solidFill>
                <a:latin typeface="Arial" panose="020B0604020202020204" pitchFamily="34" charset="0"/>
                <a:cs typeface="Arial" panose="020B0604020202020204" pitchFamily="34" charset="0"/>
              </a:rPr>
              <a:t>Some states may give you more than 6 months to buy a Medigap policy during your OEP. But once this period starts, you can’t delay it or get another one.</a:t>
            </a:r>
          </a:p>
          <a:p>
            <a:pPr marL="0" indent="0" defTabSz="966612">
              <a:spcBef>
                <a:spcPts val="0"/>
              </a:spcBef>
              <a:spcAft>
                <a:spcPts val="300"/>
              </a:spcAft>
              <a:buNone/>
              <a:defRPr/>
            </a:pPr>
            <a:r>
              <a:rPr lang="en-US" sz="1050" b="1" dirty="0">
                <a:solidFill>
                  <a:prstClr val="black"/>
                </a:solidFill>
                <a:latin typeface="Arial" panose="020B0604020202020204" pitchFamily="34" charset="0"/>
                <a:cs typeface="Arial" panose="020B0604020202020204" pitchFamily="34" charset="0"/>
              </a:rPr>
              <a:t>During your Medigap OEP, companies can’t:</a:t>
            </a:r>
          </a:p>
          <a:p>
            <a:pPr marL="128210" indent="-128210" defTabSz="966612">
              <a:spcBef>
                <a:spcPts val="0"/>
              </a:spcBef>
              <a:spcAft>
                <a:spcPts val="300"/>
              </a:spcAft>
              <a:defRPr/>
            </a:pPr>
            <a:r>
              <a:rPr lang="en-US" sz="1050" dirty="0">
                <a:solidFill>
                  <a:prstClr val="black"/>
                </a:solidFill>
                <a:latin typeface="Arial" panose="020B0604020202020204" pitchFamily="34" charset="0"/>
                <a:cs typeface="Arial" panose="020B0604020202020204" pitchFamily="34" charset="0"/>
              </a:rPr>
              <a:t>Refuse to sell you any Medigap policy they offer because you have a disability or other health problem.</a:t>
            </a:r>
          </a:p>
          <a:p>
            <a:pPr marL="128210" indent="-128210" defTabSz="966612">
              <a:spcBef>
                <a:spcPts val="0"/>
              </a:spcBef>
              <a:spcAft>
                <a:spcPts val="300"/>
              </a:spcAft>
              <a:defRPr/>
            </a:pPr>
            <a:r>
              <a:rPr lang="en-US" sz="1050" dirty="0">
                <a:solidFill>
                  <a:prstClr val="black"/>
                </a:solidFill>
                <a:latin typeface="Arial" panose="020B0604020202020204" pitchFamily="34" charset="0"/>
                <a:cs typeface="Arial" panose="020B0604020202020204" pitchFamily="34" charset="0"/>
              </a:rPr>
              <a:t>Make you wait for coverage to start (there can be a waiting period for coverage of pre-existing conditions that are treated or diagnosed within 6 months before the date the coverage starts under the Medigap policy if you don’t have creditable coverage—previous health insurance coverage that can be used to shorten the waiting period for coverage of a pre-existing condition under Medigap policy—before the OEP).</a:t>
            </a:r>
          </a:p>
          <a:p>
            <a:pPr marL="128210" indent="-128210" defTabSz="966612">
              <a:spcBef>
                <a:spcPts val="0"/>
              </a:spcBef>
              <a:spcAft>
                <a:spcPts val="300"/>
              </a:spcAft>
              <a:defRPr/>
            </a:pPr>
            <a:r>
              <a:rPr lang="en-US" sz="1050" dirty="0">
                <a:solidFill>
                  <a:prstClr val="black"/>
                </a:solidFill>
                <a:latin typeface="Arial" panose="020B0604020202020204" pitchFamily="34" charset="0"/>
                <a:cs typeface="Arial" panose="020B0604020202020204" pitchFamily="34" charset="0"/>
              </a:rPr>
              <a:t>Charge you more for a Medigap policy because you have a past or present health problem.</a:t>
            </a:r>
          </a:p>
          <a:p>
            <a:pPr marL="0" indent="0" defTabSz="966612">
              <a:spcBef>
                <a:spcPts val="0"/>
              </a:spcBef>
              <a:spcAft>
                <a:spcPts val="300"/>
              </a:spcAft>
              <a:buNone/>
              <a:defRPr/>
            </a:pPr>
            <a:r>
              <a:rPr lang="en-US" sz="1050" dirty="0">
                <a:solidFill>
                  <a:prstClr val="black"/>
                </a:solidFill>
                <a:latin typeface="Arial" panose="020B0604020202020204" pitchFamily="34" charset="0"/>
                <a:cs typeface="Arial" panose="020B0604020202020204" pitchFamily="34" charset="0"/>
              </a:rPr>
              <a:t>To avoid a gap in coverage, you may want to apply for a Medigap policy before your Medigap OEP starts if your current health insurance ends the month you qualify for Medicare, or the month you turn 65.</a:t>
            </a:r>
          </a:p>
          <a:p>
            <a:pPr marL="0" indent="0">
              <a:spcBef>
                <a:spcPts val="0"/>
              </a:spcBef>
              <a:spcAft>
                <a:spcPts val="300"/>
              </a:spcAft>
              <a:buNone/>
              <a:defRPr/>
            </a:pPr>
            <a:r>
              <a:rPr lang="en-US" sz="1050" b="1" dirty="0">
                <a:solidFill>
                  <a:prstClr val="black"/>
                </a:solidFill>
                <a:latin typeface="Arial" panose="020B0604020202020204" pitchFamily="34" charset="0"/>
                <a:cs typeface="Arial" panose="020B0604020202020204" pitchFamily="34" charset="0"/>
              </a:rPr>
              <a:t>NOTE</a:t>
            </a:r>
            <a:r>
              <a:rPr lang="en-US" sz="1050" dirty="0">
                <a:solidFill>
                  <a:prstClr val="black"/>
                </a:solidFill>
                <a:latin typeface="Arial" panose="020B0604020202020204" pitchFamily="34" charset="0"/>
                <a:cs typeface="Arial" panose="020B0604020202020204" pitchFamily="34" charset="0"/>
              </a:rPr>
              <a:t>: After your Medigap OEP ends, companies can refuse to sell you Medigap policy or charge you more for a policy because of past or present health problems. However, there are exceptions if you have employer coverage. For information about common situations under federal law where you may be able to buy a Medigap policy outside of your Medigap OEP, review the booklet “Choosing a Medigap Policy: A Guide to Health Insurance for People with Medicare,” (CMS Product No. 02110) at </a:t>
            </a:r>
            <a:r>
              <a:rPr lang="en-US" sz="1050" u="sng" dirty="0">
                <a:latin typeface="Arial" panose="020B0604020202020204" pitchFamily="34" charset="0"/>
                <a:cs typeface="Arial" panose="020B0604020202020204" pitchFamily="34" charset="0"/>
                <a:hlinkClick r:id="rId3"/>
              </a:rPr>
              <a:t>Medicare.gov/publications</a:t>
            </a:r>
            <a:r>
              <a:rPr lang="en-US" sz="1050" dirty="0">
                <a:solidFill>
                  <a:prstClr val="black"/>
                </a:solidFill>
                <a:latin typeface="Arial" panose="020B0604020202020204" pitchFamily="34" charset="0"/>
                <a:cs typeface="Arial" panose="020B0604020202020204" pitchFamily="34" charset="0"/>
              </a:rPr>
              <a:t>.</a:t>
            </a:r>
          </a:p>
          <a:p>
            <a:pPr marL="0" indent="0">
              <a:spcBef>
                <a:spcPts val="0"/>
              </a:spcBef>
              <a:spcAft>
                <a:spcPts val="300"/>
              </a:spcAft>
              <a:buNone/>
              <a:defRPr/>
            </a:pPr>
            <a:r>
              <a:rPr lang="en-US" sz="1050" dirty="0">
                <a:solidFill>
                  <a:prstClr val="black"/>
                </a:solidFill>
                <a:latin typeface="Arial" panose="020B0604020202020204" pitchFamily="34" charset="0"/>
                <a:cs typeface="Arial" panose="020B0604020202020204" pitchFamily="34" charset="0"/>
              </a:rPr>
              <a:t>You can also buy a Medigap policy whenever a company agrees to sell you one. However, there may be restrictions, like medical underwriting or a waiting period for pre-existing conditions. </a:t>
            </a:r>
          </a:p>
          <a:p>
            <a:pPr marL="0" indent="0" defTabSz="966612">
              <a:spcBef>
                <a:spcPts val="0"/>
              </a:spcBef>
              <a:spcAft>
                <a:spcPts val="300"/>
              </a:spcAft>
              <a:buNone/>
              <a:defRPr/>
            </a:pPr>
            <a:r>
              <a:rPr lang="en-US" sz="1050" dirty="0">
                <a:solidFill>
                  <a:prstClr val="black"/>
                </a:solidFill>
                <a:latin typeface="Arial" panose="020B0604020202020204" pitchFamily="34" charset="0"/>
                <a:cs typeface="Arial" panose="020B0604020202020204" pitchFamily="34" charset="0"/>
              </a:rPr>
              <a:t>Insurance companies use the medical underwriting process to determine your health status when you're applying for health insurance, whether to offer you coverage, the price of your coverage, and any exclusions or limits.</a:t>
            </a:r>
          </a:p>
        </p:txBody>
      </p:sp>
    </p:spTree>
    <p:extLst>
      <p:ext uri="{BB962C8B-B14F-4D97-AF65-F5344CB8AC3E}">
        <p14:creationId xmlns:p14="http://schemas.microsoft.com/office/powerpoint/2010/main" val="24241187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685165" y="3703320"/>
            <a:ext cx="5852160" cy="5144347"/>
          </a:xfrm>
        </p:spPr>
        <p:txBody>
          <a:bodyPr/>
          <a:lstStyle/>
          <a:p>
            <a:pPr marL="0" lvl="1" defTabSz="966612">
              <a:spcBef>
                <a:spcPts val="634"/>
              </a:spcBef>
              <a:spcAft>
                <a:spcPts val="600"/>
              </a:spcAft>
              <a:tabLst>
                <a:tab pos="125861" algn="l"/>
              </a:tabLst>
              <a:defRPr/>
            </a:pPr>
            <a:r>
              <a:rPr lang="en-US" b="1" dirty="0">
                <a:solidFill>
                  <a:prstClr val="black"/>
                </a:solidFill>
                <a:latin typeface="Arial" panose="020B0604020202020204" pitchFamily="34" charset="0"/>
                <a:ea typeface="ＭＳ Ｐゴシック"/>
                <a:cs typeface="Arial" panose="020B0604020202020204" pitchFamily="34" charset="0"/>
              </a:rPr>
              <a:t>This slide has animation.</a:t>
            </a:r>
            <a:endParaRPr lang="en-US" dirty="0">
              <a:latin typeface="Arial" panose="020B0604020202020204" pitchFamily="34" charset="0"/>
              <a:cs typeface="Arial" panose="020B0604020202020204" pitchFamily="34" charset="0"/>
            </a:endParaRPr>
          </a:p>
          <a:p>
            <a:pPr marL="0" lvl="1" defTabSz="966612">
              <a:spcBef>
                <a:spcPts val="634"/>
              </a:spcBef>
              <a:spcAft>
                <a:spcPts val="600"/>
              </a:spcAft>
              <a:tabLst>
                <a:tab pos="125861" algn="l"/>
              </a:tabLst>
              <a:defRPr/>
            </a:pPr>
            <a:r>
              <a:rPr lang="en-US" b="1" dirty="0">
                <a:latin typeface="Arial" panose="020B0604020202020204" pitchFamily="34" charset="0"/>
                <a:cs typeface="Arial" panose="020B0604020202020204" pitchFamily="34" charset="0"/>
              </a:rPr>
              <a:t>Presenter Notes</a:t>
            </a:r>
          </a:p>
          <a:p>
            <a:pPr marL="122169" lvl="1" indent="-122169" defTabSz="966612">
              <a:spcAft>
                <a:spcPts val="600"/>
              </a:spcAft>
              <a:buFont typeface="Wingdings" panose="05000000000000000000" pitchFamily="2" charset="2"/>
              <a:buChar char="§"/>
              <a:tabLst>
                <a:tab pos="125861" algn="l"/>
              </a:tabLst>
              <a:defRPr/>
            </a:pPr>
            <a:r>
              <a:rPr lang="en-US" dirty="0">
                <a:solidFill>
                  <a:prstClr val="black"/>
                </a:solidFill>
                <a:latin typeface="Arial" panose="020B0604020202020204" pitchFamily="34" charset="0"/>
                <a:cs typeface="Arial" panose="020B0604020202020204" pitchFamily="34" charset="0"/>
              </a:rPr>
              <a:t>A Medigap policy only works with Original Medicare; Medigap doesn’t work with Medicare Advantage Plans. However, If you have a Medicare Advantage Plan but are planning to return to Original Medicare, you can apply for a Medigap policy before your coverage ends. The Medigap insurance company can sell it to you as long as you’re leaving the Medicare Advantage Plan. Ask that the new Medigap policy start when your Medicare Advantage Plan enrollment ends, so you’ll have continuous health coverage.</a:t>
            </a:r>
          </a:p>
          <a:p>
            <a:pPr marL="122505" lvl="1" indent="-122479" defTabSz="966612">
              <a:spcBef>
                <a:spcPts val="634"/>
              </a:spcBef>
              <a:spcAft>
                <a:spcPts val="600"/>
              </a:spcAft>
              <a:buFont typeface="Wingdings" panose="05000000000000000000" pitchFamily="2" charset="2"/>
              <a:buChar char="§"/>
              <a:tabLst>
                <a:tab pos="125861" algn="l"/>
              </a:tabLst>
              <a:defRPr/>
            </a:pPr>
            <a:r>
              <a:rPr lang="en-US" dirty="0">
                <a:solidFill>
                  <a:prstClr val="black"/>
                </a:solidFill>
                <a:latin typeface="Arial" panose="020B0604020202020204" pitchFamily="34" charset="0"/>
                <a:cs typeface="Arial" panose="020B0604020202020204" pitchFamily="34" charset="0"/>
              </a:rPr>
              <a:t>If you have other coverage that supplements Medicare, like retiree coverage, you might not need Medigap.</a:t>
            </a:r>
          </a:p>
          <a:p>
            <a:pPr marL="122169" lvl="1" indent="-122169" defTabSz="966612">
              <a:spcBef>
                <a:spcPts val="634"/>
              </a:spcBef>
              <a:spcAft>
                <a:spcPts val="600"/>
              </a:spcAft>
              <a:buFont typeface="Wingdings" panose="05000000000000000000" pitchFamily="2" charset="2"/>
              <a:buChar char="§"/>
              <a:tabLst>
                <a:tab pos="125861" algn="l"/>
              </a:tabLst>
              <a:defRPr/>
            </a:pPr>
            <a:r>
              <a:rPr lang="en-US" dirty="0">
                <a:solidFill>
                  <a:prstClr val="black"/>
                </a:solidFill>
                <a:latin typeface="Arial" panose="020B0604020202020204" pitchFamily="34" charset="0"/>
                <a:cs typeface="Arial" panose="020B0604020202020204" pitchFamily="34" charset="0"/>
              </a:rPr>
              <a:t>Consider whether you can afford Original Medicare’s deductibles and copayments and weigh this against how much the monthly Medigap premium costs.</a:t>
            </a:r>
          </a:p>
          <a:p>
            <a:pPr marL="0" indent="0" defTabSz="966612">
              <a:spcBef>
                <a:spcPts val="634"/>
              </a:spcBef>
              <a:spcAft>
                <a:spcPts val="600"/>
              </a:spcAft>
              <a:buNone/>
              <a:defRPr/>
            </a:pPr>
            <a:endParaRPr lang="en-US" dirty="0">
              <a:solidFill>
                <a:prstClr val="black"/>
              </a:solidFill>
              <a:latin typeface="Arial" panose="020B0604020202020204" pitchFamily="34" charset="0"/>
              <a:cs typeface="Arial" panose="020B0604020202020204" pitchFamily="34" charset="0"/>
            </a:endParaRPr>
          </a:p>
          <a:p>
            <a:pPr marL="0" indent="0" defTabSz="966612">
              <a:spcBef>
                <a:spcPts val="634"/>
              </a:spcBef>
              <a:spcAft>
                <a:spcPts val="600"/>
              </a:spcAft>
              <a:buNone/>
              <a:defRPr/>
            </a:pPr>
            <a:endParaRPr lang="en-US"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6914802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61999" y="3708400"/>
            <a:ext cx="5778501" cy="5608637"/>
          </a:xfrm>
        </p:spPr>
        <p:txBody>
          <a:bodyPr/>
          <a:lstStyle/>
          <a:p>
            <a:pPr marL="0" indent="0" defTabSz="966612">
              <a:spcBef>
                <a:spcPts val="0"/>
              </a:spcBef>
              <a:spcAft>
                <a:spcPts val="600"/>
              </a:spcAft>
              <a:buNone/>
              <a:defRPr/>
            </a:pPr>
            <a:r>
              <a:rPr lang="en-US" sz="1100" b="1" dirty="0">
                <a:solidFill>
                  <a:prstClr val="black"/>
                </a:solidFill>
                <a:latin typeface="Arial" panose="020B0604020202020204" pitchFamily="34" charset="0"/>
                <a:ea typeface="ＭＳ Ｐゴシック"/>
                <a:cs typeface="Arial" panose="020B0604020202020204" pitchFamily="34" charset="0"/>
              </a:rPr>
              <a:t>This slide has animation.</a:t>
            </a:r>
            <a:endParaRPr lang="en-US" sz="1100" b="1" dirty="0">
              <a:latin typeface="Arial" panose="020B0604020202020204" pitchFamily="34" charset="0"/>
              <a:cs typeface="Arial" panose="020B0604020202020204" pitchFamily="34" charset="0"/>
            </a:endParaRPr>
          </a:p>
          <a:p>
            <a:pPr marL="0" indent="0" defTabSz="966612">
              <a:spcBef>
                <a:spcPts val="0"/>
              </a:spcBef>
              <a:spcAft>
                <a:spcPts val="600"/>
              </a:spcAft>
              <a:buNone/>
              <a:defRPr/>
            </a:pPr>
            <a:r>
              <a:rPr lang="en-US" sz="1100" b="1" dirty="0">
                <a:latin typeface="Arial" panose="020B0604020202020204" pitchFamily="34" charset="0"/>
                <a:cs typeface="Arial" panose="020B0604020202020204" pitchFamily="34" charset="0"/>
              </a:rPr>
              <a:t>Presenter Notes</a:t>
            </a:r>
          </a:p>
          <a:p>
            <a:pPr marL="0" indent="0" defTabSz="966612">
              <a:spcBef>
                <a:spcPts val="0"/>
              </a:spcBef>
              <a:spcAft>
                <a:spcPts val="600"/>
              </a:spcAft>
              <a:buNone/>
              <a:defRPr/>
            </a:pPr>
            <a:r>
              <a:rPr lang="en-US" sz="1100" b="1" dirty="0">
                <a:solidFill>
                  <a:prstClr val="black"/>
                </a:solidFill>
                <a:latin typeface="Arial" panose="020B0604020202020204" pitchFamily="34" charset="0"/>
                <a:cs typeface="Arial" panose="020B0604020202020204" pitchFamily="34" charset="0"/>
              </a:rPr>
              <a:t>To buy a Medigap policy, follow these steps:</a:t>
            </a:r>
          </a:p>
          <a:p>
            <a:pPr marL="125525" indent="-125525" defTabSz="966612">
              <a:spcBef>
                <a:spcPts val="0"/>
              </a:spcBef>
              <a:spcAft>
                <a:spcPts val="600"/>
              </a:spcAft>
              <a:defRPr/>
            </a:pPr>
            <a:r>
              <a:rPr lang="en-US" sz="1100" dirty="0">
                <a:solidFill>
                  <a:prstClr val="black"/>
                </a:solidFill>
                <a:latin typeface="Arial" panose="020B0604020202020204" pitchFamily="34" charset="0"/>
                <a:cs typeface="Arial" panose="020B0604020202020204" pitchFamily="34" charset="0"/>
              </a:rPr>
              <a:t>Decide which Medigap policy (A–N) has the benefits you need. </a:t>
            </a:r>
            <a:r>
              <a:rPr lang="en-US" sz="1100" kern="1200" dirty="0">
                <a:solidFill>
                  <a:schemeClr val="tx1"/>
                </a:solidFill>
                <a:effectLst/>
                <a:latin typeface="Arial" panose="020B0604020202020204" pitchFamily="34" charset="0"/>
                <a:cs typeface="Arial" panose="020B0604020202020204" pitchFamily="34" charset="0"/>
              </a:rPr>
              <a:t>Compare Medigap policies at</a:t>
            </a:r>
            <a:r>
              <a:rPr lang="en-US" sz="1100" dirty="0">
                <a:solidFill>
                  <a:prstClr val="black"/>
                </a:solidFill>
                <a:latin typeface="Arial" panose="020B0604020202020204" pitchFamily="34" charset="0"/>
                <a:cs typeface="Arial" panose="020B0604020202020204" pitchFamily="34" charset="0"/>
              </a:rPr>
              <a:t> </a:t>
            </a:r>
            <a:r>
              <a:rPr lang="en-US" sz="1100" dirty="0">
                <a:solidFill>
                  <a:prstClr val="black"/>
                </a:solidFill>
                <a:latin typeface="Arial" panose="020B0604020202020204" pitchFamily="34" charset="0"/>
                <a:cs typeface="Arial" panose="020B0604020202020204" pitchFamily="34" charset="0"/>
                <a:hlinkClick r:id="rId3"/>
              </a:rPr>
              <a:t>Medicare.gov/medigap-supplemental-insurance-plans</a:t>
            </a:r>
            <a:r>
              <a:rPr lang="en-US" sz="1100" dirty="0">
                <a:solidFill>
                  <a:prstClr val="black"/>
                </a:solidFill>
                <a:latin typeface="Arial" panose="020B0604020202020204" pitchFamily="34" charset="0"/>
                <a:cs typeface="Arial" panose="020B0604020202020204" pitchFamily="34" charset="0"/>
              </a:rPr>
              <a:t> to compare plans. You can also call 1-800-MEDICARE (1-800-633-4227) for help. TTY users can call 1-877-486-2048.</a:t>
            </a:r>
          </a:p>
          <a:p>
            <a:pPr marL="125525" indent="-125525">
              <a:spcBef>
                <a:spcPts val="0"/>
              </a:spcBef>
              <a:spcAft>
                <a:spcPts val="600"/>
              </a:spcAft>
              <a:defRPr/>
            </a:pPr>
            <a:r>
              <a:rPr lang="en-US" sz="1100" dirty="0">
                <a:solidFill>
                  <a:prstClr val="black"/>
                </a:solidFill>
                <a:latin typeface="Arial" panose="020B0604020202020204" pitchFamily="34" charset="0"/>
                <a:cs typeface="Arial" panose="020B0604020202020204" pitchFamily="34" charset="0"/>
              </a:rPr>
              <a:t>Contact your State Health Insurance Assistance Program (SHIP) to find out which insurance companies sell Medigap policies in your state. To find contact information for your local SHIP, visit </a:t>
            </a:r>
            <a:r>
              <a:rPr lang="en-US" sz="1100" dirty="0">
                <a:solidFill>
                  <a:prstClr val="black"/>
                </a:solidFill>
                <a:latin typeface="Arial" panose="020B0604020202020204" pitchFamily="34" charset="0"/>
                <a:cs typeface="Arial" panose="020B0604020202020204" pitchFamily="34" charset="0"/>
                <a:hlinkClick r:id="rId4"/>
              </a:rPr>
              <a:t>shiphelp.org</a:t>
            </a:r>
            <a:r>
              <a:rPr lang="en-US" sz="1100" dirty="0">
                <a:solidFill>
                  <a:prstClr val="black"/>
                </a:solidFill>
                <a:latin typeface="Arial" panose="020B0604020202020204" pitchFamily="34" charset="0"/>
                <a:cs typeface="Arial" panose="020B0604020202020204" pitchFamily="34" charset="0"/>
              </a:rPr>
              <a:t>. </a:t>
            </a:r>
          </a:p>
          <a:p>
            <a:pPr marL="125525" indent="-125525" defTabSz="966612">
              <a:spcBef>
                <a:spcPts val="0"/>
              </a:spcBef>
              <a:spcAft>
                <a:spcPts val="600"/>
              </a:spcAft>
              <a:defRPr/>
            </a:pPr>
            <a:r>
              <a:rPr lang="en-US" sz="1100" dirty="0">
                <a:solidFill>
                  <a:prstClr val="black"/>
                </a:solidFill>
                <a:latin typeface="Arial" panose="020B0604020202020204" pitchFamily="34" charset="0"/>
                <a:cs typeface="Arial" panose="020B0604020202020204" pitchFamily="34" charset="0"/>
              </a:rPr>
              <a:t>Check on Medigap protections in your state. People who have Medicare because of a disability don’t get the same federal Medigap protections. Contact your State Insurance Department to find out if your state offers protections to people under 65.</a:t>
            </a:r>
          </a:p>
          <a:p>
            <a:pPr marL="125525" indent="-125525">
              <a:spcBef>
                <a:spcPts val="0"/>
              </a:spcBef>
              <a:spcAft>
                <a:spcPts val="600"/>
              </a:spcAft>
              <a:defRPr/>
            </a:pPr>
            <a:r>
              <a:rPr lang="en-US" sz="1100" dirty="0">
                <a:solidFill>
                  <a:prstClr val="black"/>
                </a:solidFill>
                <a:latin typeface="Arial" panose="020B0604020202020204" pitchFamily="34" charset="0"/>
                <a:cs typeface="Arial" panose="020B0604020202020204" pitchFamily="34" charset="0"/>
              </a:rPr>
              <a:t>Call the insurance companies and shop around for the best policy at a price you can afford. </a:t>
            </a:r>
            <a:r>
              <a:rPr lang="en-US" sz="1100" kern="1200" dirty="0">
                <a:solidFill>
                  <a:schemeClr val="tx1"/>
                </a:solidFill>
                <a:effectLst/>
                <a:latin typeface="Arial" panose="020B0604020202020204" pitchFamily="34" charset="0"/>
                <a:cs typeface="Arial" panose="020B0604020202020204" pitchFamily="34" charset="0"/>
              </a:rPr>
              <a:t>As you shop, keep in mind there can be big differences in the premiums that different insurance companies charge for the same lettered policy (i.e. compare Plan A from one company to Plan A from another company).</a:t>
            </a:r>
            <a:endParaRPr lang="en-US" sz="1100" dirty="0">
              <a:solidFill>
                <a:prstClr val="black"/>
              </a:solidFill>
              <a:latin typeface="Arial" panose="020B0604020202020204" pitchFamily="34" charset="0"/>
              <a:cs typeface="Arial" panose="020B0604020202020204" pitchFamily="34" charset="0"/>
            </a:endParaRPr>
          </a:p>
          <a:p>
            <a:pPr marL="125834" indent="-125834" defTabSz="966612">
              <a:spcBef>
                <a:spcPts val="0"/>
              </a:spcBef>
              <a:spcAft>
                <a:spcPts val="600"/>
              </a:spcAft>
              <a:defRPr/>
            </a:pPr>
            <a:r>
              <a:rPr lang="en-US" sz="1100" dirty="0">
                <a:solidFill>
                  <a:prstClr val="black"/>
                </a:solidFill>
                <a:latin typeface="Arial" panose="020B0604020202020204" pitchFamily="34" charset="0"/>
                <a:cs typeface="Arial" panose="020B0604020202020204" pitchFamily="34" charset="0"/>
              </a:rPr>
              <a:t>Once you choose a Medigap policy, apply for it. The insurance company must give you a clearly worded summary of your Medigap policy when you apply. </a:t>
            </a:r>
          </a:p>
          <a:p>
            <a:pPr marL="0" indent="0" defTabSz="966612">
              <a:spcBef>
                <a:spcPts val="0"/>
              </a:spcBef>
              <a:spcAft>
                <a:spcPts val="600"/>
              </a:spcAft>
              <a:buNone/>
              <a:defRPr/>
            </a:pPr>
            <a:r>
              <a:rPr lang="en-US" sz="1100" b="1" dirty="0">
                <a:solidFill>
                  <a:prstClr val="black"/>
                </a:solidFill>
                <a:latin typeface="Arial" panose="020B0604020202020204" pitchFamily="34" charset="0"/>
                <a:cs typeface="Arial" panose="020B0604020202020204" pitchFamily="34" charset="0"/>
              </a:rPr>
              <a:t>For more Medigap information:</a:t>
            </a:r>
          </a:p>
          <a:p>
            <a:pPr marL="124183" indent="-118813">
              <a:spcBef>
                <a:spcPts val="0"/>
              </a:spcBef>
              <a:spcAft>
                <a:spcPts val="600"/>
              </a:spcAft>
              <a:defRPr/>
            </a:pPr>
            <a:r>
              <a:rPr lang="en-US" sz="1100" dirty="0">
                <a:solidFill>
                  <a:prstClr val="black"/>
                </a:solidFill>
                <a:latin typeface="Arial" panose="020B0604020202020204" pitchFamily="34" charset="0"/>
                <a:cs typeface="Arial" panose="020B0604020202020204" pitchFamily="34" charset="0"/>
              </a:rPr>
              <a:t>Review the booklet “Choosing a Medigap Policy: A Guide to Health Insurance for People with Medicare” (CMS Product No. 02110) at </a:t>
            </a:r>
            <a:r>
              <a:rPr lang="en-US" sz="1100" u="sng" dirty="0">
                <a:latin typeface="Arial" panose="020B0604020202020204" pitchFamily="34" charset="0"/>
                <a:cs typeface="Arial" panose="020B0604020202020204" pitchFamily="34" charset="0"/>
                <a:hlinkClick r:id="rId5"/>
              </a:rPr>
              <a:t>Medicare.gov/publications</a:t>
            </a:r>
            <a:r>
              <a:rPr lang="en-US" sz="1100" dirty="0">
                <a:solidFill>
                  <a:prstClr val="black"/>
                </a:solidFill>
                <a:latin typeface="Arial" panose="020B0604020202020204" pitchFamily="34" charset="0"/>
                <a:cs typeface="Arial" panose="020B0604020202020204" pitchFamily="34" charset="0"/>
              </a:rPr>
              <a:t>. </a:t>
            </a:r>
          </a:p>
          <a:p>
            <a:pPr marL="124183" indent="-118813">
              <a:spcBef>
                <a:spcPts val="0"/>
              </a:spcBef>
              <a:spcAft>
                <a:spcPts val="600"/>
              </a:spcAft>
              <a:defRPr/>
            </a:pPr>
            <a:r>
              <a:rPr lang="en-US" sz="1100" dirty="0">
                <a:solidFill>
                  <a:prstClr val="black"/>
                </a:solidFill>
                <a:latin typeface="Arial" panose="020B0604020202020204" pitchFamily="34" charset="0"/>
                <a:cs typeface="Arial" panose="020B0604020202020204" pitchFamily="34" charset="0"/>
              </a:rPr>
              <a:t>Call your State Insurance Department. Visit </a:t>
            </a:r>
            <a:r>
              <a:rPr lang="en-US" sz="1100" dirty="0">
                <a:solidFill>
                  <a:prstClr val="black"/>
                </a:solidFill>
                <a:latin typeface="Arial" panose="020B0604020202020204" pitchFamily="34" charset="0"/>
                <a:cs typeface="Arial" panose="020B0604020202020204" pitchFamily="34" charset="0"/>
                <a:hlinkClick r:id="rId4"/>
              </a:rPr>
              <a:t>shiphelp.org</a:t>
            </a:r>
            <a:r>
              <a:rPr lang="en-US" sz="1100" dirty="0">
                <a:solidFill>
                  <a:prstClr val="black"/>
                </a:solidFill>
                <a:latin typeface="Arial" panose="020B0604020202020204" pitchFamily="34" charset="0"/>
                <a:cs typeface="Arial" panose="020B0604020202020204" pitchFamily="34" charset="0"/>
              </a:rPr>
              <a:t>, or call 1‑800‑MEDICARE </a:t>
            </a:r>
            <a:br>
              <a:rPr lang="en-US" sz="1100" dirty="0">
                <a:solidFill>
                  <a:prstClr val="black"/>
                </a:solidFill>
                <a:latin typeface="Arial" panose="020B0604020202020204" pitchFamily="34" charset="0"/>
                <a:cs typeface="Arial" panose="020B0604020202020204" pitchFamily="34" charset="0"/>
              </a:rPr>
            </a:br>
            <a:r>
              <a:rPr lang="en-US" sz="1100" dirty="0">
                <a:solidFill>
                  <a:prstClr val="black"/>
                </a:solidFill>
                <a:latin typeface="Arial" panose="020B0604020202020204" pitchFamily="34" charset="0"/>
                <a:cs typeface="Arial" panose="020B0604020202020204" pitchFamily="34" charset="0"/>
              </a:rPr>
              <a:t>(1-800-633-4227), to get the phone number. TTY users can call 1-877-486-2048. </a:t>
            </a:r>
          </a:p>
          <a:p>
            <a:pPr marL="124183" indent="-118813">
              <a:spcBef>
                <a:spcPts val="0"/>
              </a:spcBef>
              <a:spcAft>
                <a:spcPts val="600"/>
              </a:spcAft>
              <a:defRPr/>
            </a:pPr>
            <a:r>
              <a:rPr lang="en-US" sz="1100" dirty="0">
                <a:solidFill>
                  <a:prstClr val="black"/>
                </a:solidFill>
                <a:latin typeface="Arial" panose="020B0604020202020204" pitchFamily="34" charset="0"/>
                <a:cs typeface="Arial" panose="020B0604020202020204" pitchFamily="34" charset="0"/>
              </a:rPr>
              <a:t>Visit </a:t>
            </a:r>
            <a:r>
              <a:rPr lang="en-US" sz="1100" dirty="0">
                <a:solidFill>
                  <a:prstClr val="black"/>
                </a:solidFill>
                <a:latin typeface="Arial" panose="020B0604020202020204" pitchFamily="34" charset="0"/>
                <a:cs typeface="Arial" panose="020B0604020202020204" pitchFamily="34" charset="0"/>
                <a:hlinkClick r:id="rId6"/>
              </a:rPr>
              <a:t>Medicare.gov/supplements-other-insurance/how-to-compare-medigap-policies</a:t>
            </a:r>
            <a:r>
              <a:rPr lang="en-US" sz="1100" dirty="0">
                <a:solidFill>
                  <a:prstClr val="black"/>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68218045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685165" y="3685903"/>
            <a:ext cx="5852160" cy="5144347"/>
          </a:xfrm>
        </p:spPr>
        <p:txBody>
          <a:bodyPr/>
          <a:lstStyle/>
          <a:p>
            <a:pPr marL="0" indent="0" defTabSz="966612">
              <a:spcBef>
                <a:spcPts val="0"/>
              </a:spcBef>
              <a:spcAft>
                <a:spcPts val="600"/>
              </a:spcAft>
              <a:buNone/>
              <a:defRPr/>
            </a:pPr>
            <a:r>
              <a:rPr lang="en-US" b="1" dirty="0">
                <a:solidFill>
                  <a:prstClr val="black"/>
                </a:solidFill>
                <a:latin typeface="Arial" panose="020B0604020202020204" pitchFamily="34" charset="0"/>
                <a:cs typeface="Arial" panose="020B0604020202020204" pitchFamily="34" charset="0"/>
              </a:rPr>
              <a:t>Presenter Notes</a:t>
            </a:r>
          </a:p>
          <a:p>
            <a:pPr marL="0" indent="0" defTabSz="966612">
              <a:spcBef>
                <a:spcPts val="0"/>
              </a:spcBef>
              <a:spcAft>
                <a:spcPts val="600"/>
              </a:spcAft>
              <a:buNone/>
              <a:defRPr/>
            </a:pPr>
            <a:r>
              <a:rPr lang="en-US" dirty="0">
                <a:solidFill>
                  <a:prstClr val="black"/>
                </a:solidFill>
                <a:latin typeface="Arial" panose="020B0604020202020204" pitchFamily="34" charset="0"/>
                <a:cs typeface="Arial" panose="020B0604020202020204" pitchFamily="34" charset="0"/>
              </a:rPr>
              <a:t>Topic 4 explains Medicare drug coverage, associated costs, and how to choose and join a plan.</a:t>
            </a:r>
          </a:p>
          <a:p>
            <a:pPr marL="0" indent="0">
              <a:spcBef>
                <a:spcPts val="0"/>
              </a:spcBef>
              <a:spcAft>
                <a:spcPts val="600"/>
              </a:spcAft>
              <a:buNone/>
            </a:pP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6945983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31520" y="3659777"/>
            <a:ext cx="5852160" cy="5144347"/>
          </a:xfrm>
        </p:spPr>
        <p:txBody>
          <a:bodyPr/>
          <a:lstStyle/>
          <a:p>
            <a:pPr marL="0" indent="0" defTabSz="966612">
              <a:spcBef>
                <a:spcPts val="0"/>
              </a:spcBef>
              <a:spcAft>
                <a:spcPts val="600"/>
              </a:spcAft>
              <a:buNone/>
              <a:defRPr/>
            </a:pPr>
            <a:r>
              <a:rPr lang="en-US" b="1" dirty="0">
                <a:latin typeface="Arial" panose="020B0604020202020204" pitchFamily="34" charset="0"/>
                <a:cs typeface="Arial" panose="020B0604020202020204" pitchFamily="34" charset="0"/>
              </a:rPr>
              <a:t>Presenter Notes</a:t>
            </a:r>
          </a:p>
          <a:p>
            <a:pPr marL="0" indent="0" defTabSz="966612">
              <a:spcBef>
                <a:spcPts val="0"/>
              </a:spcBef>
              <a:spcAft>
                <a:spcPts val="600"/>
              </a:spcAft>
              <a:buNone/>
              <a:defRPr/>
            </a:pPr>
            <a:r>
              <a:rPr lang="en-US" dirty="0">
                <a:solidFill>
                  <a:prstClr val="black"/>
                </a:solidFill>
                <a:latin typeface="Arial" panose="020B0604020202020204" pitchFamily="34" charset="0"/>
                <a:cs typeface="Arial" panose="020B0604020202020204" pitchFamily="34" charset="0"/>
              </a:rPr>
              <a:t>At the end of this topic, you’ll be able to:</a:t>
            </a:r>
          </a:p>
          <a:p>
            <a:pPr marL="125525" indent="-125525">
              <a:spcBef>
                <a:spcPts val="0"/>
              </a:spcBef>
              <a:spcAft>
                <a:spcPts val="600"/>
              </a:spcAft>
              <a:defRPr/>
            </a:pPr>
            <a:r>
              <a:rPr lang="en-US" dirty="0">
                <a:solidFill>
                  <a:prstClr val="black"/>
                </a:solidFill>
                <a:latin typeface="Arial" panose="020B0604020202020204" pitchFamily="34" charset="0"/>
                <a:cs typeface="Arial" panose="020B0604020202020204" pitchFamily="34" charset="0"/>
              </a:rPr>
              <a:t>Explain Medicare drug coverage (Part D) and how it works</a:t>
            </a:r>
          </a:p>
          <a:p>
            <a:pPr marL="125525" indent="-125525">
              <a:spcBef>
                <a:spcPts val="0"/>
              </a:spcBef>
              <a:spcAft>
                <a:spcPts val="600"/>
              </a:spcAft>
              <a:defRPr/>
            </a:pPr>
            <a:r>
              <a:rPr lang="en-US" dirty="0">
                <a:solidFill>
                  <a:prstClr val="black"/>
                </a:solidFill>
                <a:latin typeface="Arial" panose="020B0604020202020204" pitchFamily="34" charset="0"/>
                <a:cs typeface="Arial" panose="020B0604020202020204" pitchFamily="34" charset="0"/>
              </a:rPr>
              <a:t>Describe associated costs</a:t>
            </a:r>
          </a:p>
          <a:p>
            <a:pPr marL="125525" indent="-125525">
              <a:spcBef>
                <a:spcPts val="0"/>
              </a:spcBef>
              <a:spcAft>
                <a:spcPts val="600"/>
              </a:spcAft>
              <a:defRPr/>
            </a:pPr>
            <a:r>
              <a:rPr lang="en-US" dirty="0">
                <a:solidFill>
                  <a:prstClr val="black"/>
                </a:solidFill>
                <a:latin typeface="Arial" panose="020B0604020202020204" pitchFamily="34" charset="0"/>
                <a:cs typeface="Arial" panose="020B0604020202020204" pitchFamily="34" charset="0"/>
              </a:rPr>
              <a:t>Discuss considerations when deciding how you'll get your drug coverage</a:t>
            </a:r>
          </a:p>
          <a:p>
            <a:pPr marL="125525" indent="-125525">
              <a:spcBef>
                <a:spcPts val="0"/>
              </a:spcBef>
              <a:spcAft>
                <a:spcPts val="600"/>
              </a:spcAft>
              <a:defRPr/>
            </a:pPr>
            <a:r>
              <a:rPr lang="en-US" dirty="0">
                <a:solidFill>
                  <a:prstClr val="black"/>
                </a:solidFill>
                <a:latin typeface="Arial" panose="020B0604020202020204" pitchFamily="34" charset="0"/>
                <a:cs typeface="Arial" panose="020B0604020202020204" pitchFamily="34" charset="0"/>
              </a:rPr>
              <a:t>Explain the Part D late enrollment penalty and how to avoid it</a:t>
            </a:r>
          </a:p>
          <a:p>
            <a:pPr marL="125525" indent="-125525">
              <a:spcBef>
                <a:spcPts val="0"/>
              </a:spcBef>
              <a:spcAft>
                <a:spcPts val="600"/>
              </a:spcAft>
              <a:defRPr/>
            </a:pPr>
            <a:r>
              <a:rPr lang="en-US" dirty="0">
                <a:solidFill>
                  <a:prstClr val="black"/>
                </a:solidFill>
                <a:latin typeface="Arial" panose="020B0604020202020204" pitchFamily="34" charset="0"/>
                <a:cs typeface="Arial" panose="020B0604020202020204" pitchFamily="34" charset="0"/>
              </a:rPr>
              <a:t>Explain how and when to join a plan</a:t>
            </a:r>
          </a:p>
        </p:txBody>
      </p:sp>
    </p:spTree>
    <p:extLst>
      <p:ext uri="{BB962C8B-B14F-4D97-AF65-F5344CB8AC3E}">
        <p14:creationId xmlns:p14="http://schemas.microsoft.com/office/powerpoint/2010/main" val="30151104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87400" y="3648399"/>
            <a:ext cx="5816600" cy="5613665"/>
          </a:xfrm>
        </p:spPr>
        <p:txBody>
          <a:bodyPr/>
          <a:lstStyle/>
          <a:p>
            <a:pPr marL="0" indent="0" defTabSz="966612">
              <a:spcBef>
                <a:spcPts val="0"/>
              </a:spcBef>
              <a:spcAft>
                <a:spcPts val="600"/>
              </a:spcAft>
              <a:buNone/>
              <a:defRPr/>
            </a:pPr>
            <a:r>
              <a:rPr lang="en-US" sz="1100" b="1" dirty="0">
                <a:solidFill>
                  <a:prstClr val="black"/>
                </a:solidFill>
                <a:latin typeface="Arial" panose="020B0604020202020204" pitchFamily="34" charset="0"/>
                <a:ea typeface="ＭＳ Ｐゴシック"/>
                <a:cs typeface="Arial" panose="020B0604020202020204" pitchFamily="34" charset="0"/>
              </a:rPr>
              <a:t>This slide has animation.</a:t>
            </a:r>
            <a:endParaRPr lang="en-US" sz="1100" b="0" i="0" u="none" strike="noStrike" dirty="0">
              <a:solidFill>
                <a:srgbClr val="000000"/>
              </a:solidFill>
              <a:effectLst/>
              <a:latin typeface="Arial" panose="020B0604020202020204" pitchFamily="34" charset="0"/>
              <a:cs typeface="Arial" panose="020B0604020202020204" pitchFamily="34" charset="0"/>
            </a:endParaRPr>
          </a:p>
          <a:p>
            <a:pPr marL="0" indent="0" defTabSz="966612">
              <a:spcBef>
                <a:spcPts val="0"/>
              </a:spcBef>
              <a:spcAft>
                <a:spcPts val="600"/>
              </a:spcAft>
              <a:buNone/>
              <a:defRPr/>
            </a:pPr>
            <a:r>
              <a:rPr lang="en-US" sz="1100" b="1" i="0" u="none" strike="noStrike" dirty="0">
                <a:solidFill>
                  <a:srgbClr val="000000"/>
                </a:solidFill>
                <a:effectLst/>
                <a:latin typeface="Arial" panose="020B0604020202020204" pitchFamily="34" charset="0"/>
                <a:cs typeface="Arial" panose="020B0604020202020204" pitchFamily="34" charset="0"/>
              </a:rPr>
              <a:t>Presenter Notes</a:t>
            </a:r>
            <a:r>
              <a:rPr lang="en-US" sz="1100" b="0" i="0" u="none" strike="noStrike" dirty="0">
                <a:solidFill>
                  <a:srgbClr val="444444"/>
                </a:solidFill>
                <a:effectLst/>
                <a:latin typeface="Arial" panose="020B0604020202020204" pitchFamily="34" charset="0"/>
                <a:cs typeface="Arial" panose="020B0604020202020204" pitchFamily="34" charset="0"/>
              </a:rPr>
              <a:t>​</a:t>
            </a:r>
            <a:endParaRPr lang="en-US" sz="1100" dirty="0">
              <a:solidFill>
                <a:prstClr val="black"/>
              </a:solidFill>
              <a:latin typeface="Arial" panose="020B0604020202020204" pitchFamily="34" charset="0"/>
              <a:cs typeface="Arial" panose="020B0604020202020204" pitchFamily="34" charset="0"/>
            </a:endParaRPr>
          </a:p>
          <a:p>
            <a:pPr marL="0" indent="0" defTabSz="966612">
              <a:spcBef>
                <a:spcPts val="0"/>
              </a:spcBef>
              <a:spcAft>
                <a:spcPts val="600"/>
              </a:spcAft>
              <a:buNone/>
              <a:defRPr/>
            </a:pPr>
            <a:r>
              <a:rPr lang="en-US" sz="1100" dirty="0">
                <a:latin typeface="Arial" panose="020B0604020202020204" pitchFamily="34" charset="0"/>
                <a:cs typeface="Arial" panose="020B0604020202020204" pitchFamily="34" charset="0"/>
              </a:rPr>
              <a:t>Medicare is health insurance for:</a:t>
            </a:r>
            <a:endParaRPr lang="en-US" sz="1100" strike="sngStrike" dirty="0">
              <a:latin typeface="Arial" panose="020B0604020202020204" pitchFamily="34" charset="0"/>
              <a:cs typeface="Arial" panose="020B0604020202020204" pitchFamily="34" charset="0"/>
            </a:endParaRPr>
          </a:p>
          <a:p>
            <a:pPr marL="125095" indent="-125095" defTabSz="966612">
              <a:spcBef>
                <a:spcPts val="0"/>
              </a:spcBef>
              <a:spcAft>
                <a:spcPts val="600"/>
              </a:spcAft>
              <a:defRPr/>
            </a:pPr>
            <a:r>
              <a:rPr lang="en-US" sz="1100" dirty="0">
                <a:latin typeface="Arial" panose="020B0604020202020204" pitchFamily="34" charset="0"/>
                <a:cs typeface="Arial" panose="020B0604020202020204" pitchFamily="34" charset="0"/>
              </a:rPr>
              <a:t>People 65 or older.</a:t>
            </a:r>
            <a:endParaRPr lang="en-US" sz="1100" dirty="0">
              <a:latin typeface="Arial" panose="020B0604020202020204" pitchFamily="34" charset="0"/>
              <a:ea typeface="Calibri"/>
              <a:cs typeface="Arial" panose="020B0604020202020204" pitchFamily="34" charset="0"/>
            </a:endParaRPr>
          </a:p>
          <a:p>
            <a:pPr marL="125095" indent="-125095">
              <a:spcBef>
                <a:spcPts val="0"/>
              </a:spcBef>
              <a:spcAft>
                <a:spcPts val="600"/>
              </a:spcAft>
              <a:defRPr/>
            </a:pPr>
            <a:r>
              <a:rPr lang="en-US" sz="1100" dirty="0">
                <a:solidFill>
                  <a:prstClr val="black"/>
                </a:solidFill>
                <a:latin typeface="Arial" panose="020B0604020202020204" pitchFamily="34" charset="0"/>
                <a:cs typeface="Arial" panose="020B0604020202020204" pitchFamily="34" charset="0"/>
              </a:rPr>
              <a:t>Certain people who are under 65 </a:t>
            </a:r>
            <a:r>
              <a:rPr lang="en-US" sz="1100" dirty="0">
                <a:latin typeface="Arial" panose="020B0604020202020204" pitchFamily="34" charset="0"/>
                <a:cs typeface="Arial" panose="020B0604020202020204" pitchFamily="34" charset="0"/>
              </a:rPr>
              <a:t>with disabilities </a:t>
            </a:r>
            <a:r>
              <a:rPr lang="en-US" sz="1100" dirty="0">
                <a:solidFill>
                  <a:prstClr val="black"/>
                </a:solidFill>
                <a:latin typeface="Arial" panose="020B0604020202020204" pitchFamily="34" charset="0"/>
                <a:cs typeface="Arial" panose="020B0604020202020204" pitchFamily="34" charset="0"/>
              </a:rPr>
              <a:t>who have been getting Social Security Disability Insurance (SSDI) benefits for 24 months. Individuals with </a:t>
            </a:r>
            <a:r>
              <a:rPr lang="en-US" sz="1100" dirty="0">
                <a:latin typeface="Arial" panose="020B0604020202020204" pitchFamily="34" charset="0"/>
                <a:cs typeface="Arial" panose="020B0604020202020204" pitchFamily="34" charset="0"/>
              </a:rPr>
              <a:t>ALS (Amyotrophic Lateral Sclerosis, also called Lou Gehrig’s disease</a:t>
            </a:r>
            <a:r>
              <a:rPr lang="en-US" sz="1100" dirty="0">
                <a:solidFill>
                  <a:prstClr val="black"/>
                </a:solidFill>
                <a:latin typeface="Arial" panose="020B0604020202020204" pitchFamily="34" charset="0"/>
                <a:cs typeface="Arial" panose="020B0604020202020204" pitchFamily="34" charset="0"/>
              </a:rPr>
              <a:t>) who get SSDI benefits don’t have a 24-month waiting period.</a:t>
            </a:r>
            <a:endParaRPr lang="en-US" sz="1100" dirty="0">
              <a:solidFill>
                <a:prstClr val="black"/>
              </a:solidFill>
              <a:latin typeface="Arial" panose="020B0604020202020204" pitchFamily="34" charset="0"/>
              <a:ea typeface="Calibri"/>
              <a:cs typeface="Arial" panose="020B0604020202020204" pitchFamily="34" charset="0"/>
            </a:endParaRPr>
          </a:p>
          <a:p>
            <a:pPr marL="125095" indent="-125095" defTabSz="966612">
              <a:spcBef>
                <a:spcPts val="0"/>
              </a:spcBef>
              <a:spcAft>
                <a:spcPts val="600"/>
              </a:spcAft>
              <a:defRPr/>
            </a:pPr>
            <a:r>
              <a:rPr lang="en-US" sz="1100" dirty="0">
                <a:solidFill>
                  <a:prstClr val="black"/>
                </a:solidFill>
                <a:latin typeface="Arial" panose="020B0604020202020204" pitchFamily="34" charset="0"/>
                <a:cs typeface="Arial" panose="020B0604020202020204" pitchFamily="34" charset="0"/>
              </a:rPr>
              <a:t>People of any age with End-Stage Renal Disease (ESRD) (permanent kidney failure requiring dialysis or a kidney transplant). </a:t>
            </a:r>
            <a:r>
              <a:rPr lang="en-US" sz="1100" b="1" dirty="0">
                <a:solidFill>
                  <a:prstClr val="black"/>
                </a:solidFill>
                <a:latin typeface="Arial" panose="020B0604020202020204" pitchFamily="34" charset="0"/>
                <a:cs typeface="Arial" panose="020B0604020202020204" pitchFamily="34" charset="0"/>
              </a:rPr>
              <a:t>NOTE:</a:t>
            </a:r>
            <a:r>
              <a:rPr lang="en-US" sz="1100" dirty="0">
                <a:solidFill>
                  <a:prstClr val="black"/>
                </a:solidFill>
                <a:latin typeface="Arial" panose="020B0604020202020204" pitchFamily="34" charset="0"/>
                <a:cs typeface="Arial" panose="020B0604020202020204" pitchFamily="34" charset="0"/>
              </a:rPr>
              <a:t> If you have End-Stage Renal Disease (ESRD), you can choose either Original Medicare or a Medicare Advantage Plan when deciding how to get Medicare coverage. If you’re only eligible for Medicare because you have ESRD and you get a kidney transplant, your Medicare benefits will end 36 months after the transplant. For more information on ESRD, visit </a:t>
            </a:r>
            <a:r>
              <a:rPr lang="en-US" sz="1100" dirty="0">
                <a:solidFill>
                  <a:prstClr val="black"/>
                </a:solidFill>
                <a:latin typeface="Arial" panose="020B0604020202020204" pitchFamily="34" charset="0"/>
                <a:cs typeface="Arial" panose="020B0604020202020204" pitchFamily="34" charset="0"/>
                <a:hlinkClick r:id="rId3"/>
              </a:rPr>
              <a:t>Medicare.gov/basics/end-stage-renal-disease. </a:t>
            </a:r>
            <a:endParaRPr lang="en-US" sz="1100" dirty="0">
              <a:solidFill>
                <a:prstClr val="black"/>
              </a:solidFill>
              <a:latin typeface="Arial" panose="020B0604020202020204" pitchFamily="34" charset="0"/>
              <a:cs typeface="Arial" panose="020B0604020202020204" pitchFamily="34" charset="0"/>
            </a:endParaRPr>
          </a:p>
          <a:p>
            <a:pPr marL="0" indent="0" defTabSz="966612">
              <a:spcBef>
                <a:spcPts val="0"/>
              </a:spcBef>
              <a:spcAft>
                <a:spcPts val="600"/>
              </a:spcAft>
              <a:buNone/>
              <a:defRPr/>
            </a:pPr>
            <a:r>
              <a:rPr lang="en-US" sz="1100" dirty="0">
                <a:solidFill>
                  <a:prstClr val="black"/>
                </a:solidFill>
                <a:latin typeface="Arial" panose="020B0604020202020204" pitchFamily="34" charset="0"/>
                <a:cs typeface="Arial" panose="020B0604020202020204" pitchFamily="34" charset="0"/>
              </a:rPr>
              <a:t>A very small subset of people with an asbestos-related condition associated with a federally-declared environmental health hazard can also get Medicare. Currently, this only applies to people affected by a hazard in Libby, Montana.</a:t>
            </a:r>
            <a:endParaRPr lang="en-US" sz="1100" dirty="0">
              <a:solidFill>
                <a:prstClr val="black"/>
              </a:solidFill>
              <a:latin typeface="Arial" panose="020B0604020202020204" pitchFamily="34" charset="0"/>
              <a:ea typeface="Calibri"/>
              <a:cs typeface="Arial" panose="020B0604020202020204" pitchFamily="34" charset="0"/>
            </a:endParaRPr>
          </a:p>
          <a:p>
            <a:pPr marL="0" indent="0" defTabSz="966612">
              <a:spcBef>
                <a:spcPts val="0"/>
              </a:spcBef>
              <a:spcAft>
                <a:spcPts val="600"/>
              </a:spcAft>
              <a:buNone/>
              <a:defRPr/>
            </a:pPr>
            <a:r>
              <a:rPr lang="en-US" sz="1100" dirty="0">
                <a:solidFill>
                  <a:prstClr val="black"/>
                </a:solidFill>
                <a:highlight>
                  <a:srgbClr val="FFFF00"/>
                </a:highlight>
                <a:latin typeface="Arial" panose="020B0604020202020204" pitchFamily="34" charset="0"/>
                <a:cs typeface="Arial" panose="020B0604020202020204" pitchFamily="34" charset="0"/>
              </a:rPr>
              <a:t>People who immigrate to the U.S. may qualify for Medicare dependent on their immigration status. </a:t>
            </a:r>
            <a:r>
              <a:rPr lang="en-US" sz="1100" dirty="0">
                <a:highlight>
                  <a:srgbClr val="FFFF00"/>
                </a:highlight>
                <a:latin typeface="Arial" panose="020B0604020202020204" pitchFamily="34" charset="0"/>
                <a:cs typeface="Arial" panose="020B0604020202020204" pitchFamily="34" charset="0"/>
              </a:rPr>
              <a:t>To qualify the individual must be a lawful permanent resident (green card holder), or meet specific lawfully present requirements, which include Cuban and Haitian entrants and certain Pacific Island nationals under COFA agreements.</a:t>
            </a:r>
            <a:r>
              <a:rPr lang="en-US" sz="1100" dirty="0">
                <a:solidFill>
                  <a:prstClr val="black"/>
                </a:solidFill>
                <a:highlight>
                  <a:srgbClr val="FFFF00"/>
                </a:highlight>
                <a:latin typeface="Arial" panose="020B0604020202020204" pitchFamily="34" charset="0"/>
                <a:cs typeface="Arial" panose="020B0604020202020204" pitchFamily="34" charset="0"/>
              </a:rPr>
              <a:t> Further, they must have resided in the U.S. for 5 continuous years to get Medicare.</a:t>
            </a:r>
            <a:endParaRPr lang="en-US" sz="1100" dirty="0">
              <a:solidFill>
                <a:prstClr val="black"/>
              </a:solidFill>
              <a:highlight>
                <a:srgbClr val="FFFF00"/>
              </a:highlight>
              <a:latin typeface="Arial" panose="020B0604020202020204" pitchFamily="34" charset="0"/>
              <a:ea typeface="Calibri"/>
              <a:cs typeface="Arial" panose="020B0604020202020204" pitchFamily="34" charset="0"/>
            </a:endParaRPr>
          </a:p>
          <a:p>
            <a:pPr marL="0" indent="0">
              <a:spcBef>
                <a:spcPts val="0"/>
              </a:spcBef>
              <a:spcAft>
                <a:spcPts val="600"/>
              </a:spcAft>
              <a:buNone/>
              <a:defRPr/>
            </a:pPr>
            <a:r>
              <a:rPr lang="en-US" sz="1100" dirty="0">
                <a:solidFill>
                  <a:prstClr val="black"/>
                </a:solidFill>
                <a:latin typeface="Arial" panose="020B0604020202020204" pitchFamily="34" charset="0"/>
                <a:cs typeface="Arial" panose="020B0604020202020204" pitchFamily="34" charset="0"/>
              </a:rPr>
              <a:t>CMS mails the “Medicare &amp; You” handbook (CMS Product No. 10050) pictured on the slide to individuals who are new to Medicare at the time they enroll, and to every Medicare household each year in the fall. Visit </a:t>
            </a:r>
            <a:r>
              <a:rPr lang="en-US" sz="1100" dirty="0">
                <a:solidFill>
                  <a:prstClr val="black"/>
                </a:solidFill>
                <a:latin typeface="Arial" panose="020B0604020202020204" pitchFamily="34" charset="0"/>
                <a:cs typeface="Arial" panose="020B0604020202020204" pitchFamily="34" charset="0"/>
                <a:hlinkClick r:id="rId3"/>
              </a:rPr>
              <a:t>Medicare.gov/</a:t>
            </a:r>
            <a:r>
              <a:rPr lang="en-US" sz="1100" dirty="0" err="1">
                <a:solidFill>
                  <a:prstClr val="black"/>
                </a:solidFill>
                <a:latin typeface="Arial" panose="020B0604020202020204" pitchFamily="34" charset="0"/>
                <a:cs typeface="Arial" panose="020B0604020202020204" pitchFamily="34" charset="0"/>
                <a:hlinkClick r:id="rId3"/>
              </a:rPr>
              <a:t>medicare</a:t>
            </a:r>
            <a:r>
              <a:rPr lang="en-US" sz="1100" dirty="0">
                <a:solidFill>
                  <a:prstClr val="black"/>
                </a:solidFill>
                <a:latin typeface="Arial" panose="020B0604020202020204" pitchFamily="34" charset="0"/>
                <a:cs typeface="Arial" panose="020B0604020202020204" pitchFamily="34" charset="0"/>
                <a:hlinkClick r:id="rId3"/>
              </a:rPr>
              <a:t>-and-you</a:t>
            </a:r>
            <a:r>
              <a:rPr lang="en-US" sz="1100" dirty="0">
                <a:solidFill>
                  <a:prstClr val="black"/>
                </a:solidFill>
                <a:latin typeface="Arial" panose="020B0604020202020204" pitchFamily="34" charset="0"/>
                <a:cs typeface="Arial" panose="020B0604020202020204" pitchFamily="34" charset="0"/>
              </a:rPr>
              <a:t> to review and download it electronically. The handbook explains Medicare and provides information on Medicare health and drug plans.</a:t>
            </a:r>
            <a:endParaRPr lang="en-US" sz="1100" dirty="0">
              <a:solidFill>
                <a:prstClr val="black"/>
              </a:solidFill>
              <a:latin typeface="Arial" panose="020B0604020202020204" pitchFamily="34" charset="0"/>
              <a:ea typeface="Calibri"/>
              <a:cs typeface="Arial" panose="020B0604020202020204" pitchFamily="34" charset="0"/>
            </a:endParaRPr>
          </a:p>
          <a:p>
            <a:pPr marL="0" indent="0">
              <a:spcBef>
                <a:spcPts val="0"/>
              </a:spcBef>
              <a:spcAft>
                <a:spcPts val="600"/>
              </a:spcAft>
              <a:buNone/>
              <a:defRPr/>
            </a:pPr>
            <a:r>
              <a:rPr lang="en-US" sz="1100" dirty="0">
                <a:solidFill>
                  <a:prstClr val="black"/>
                </a:solidFill>
                <a:latin typeface="Arial" panose="020B0604020202020204" pitchFamily="34" charset="0"/>
                <a:cs typeface="Arial" panose="020B0604020202020204" pitchFamily="34" charset="0"/>
              </a:rPr>
              <a:t>For more information on options for people with disabilities, visit </a:t>
            </a:r>
            <a:r>
              <a:rPr lang="en-US" sz="1100" u="sng" kern="1200" dirty="0">
                <a:solidFill>
                  <a:schemeClr val="tx1"/>
                </a:solidFill>
                <a:effectLst/>
                <a:latin typeface="Arial" panose="020B0604020202020204" pitchFamily="34" charset="0"/>
                <a:cs typeface="Arial" panose="020B0604020202020204" pitchFamily="34" charset="0"/>
                <a:hlinkClick r:id="rId4"/>
              </a:rPr>
              <a:t>Medicare.gov/basics/get-started-with-medicare/before-65</a:t>
            </a:r>
            <a:r>
              <a:rPr lang="en-US" sz="1100" dirty="0">
                <a:solidFill>
                  <a:prstClr val="black"/>
                </a:solidFill>
                <a:latin typeface="Arial" panose="020B0604020202020204" pitchFamily="34" charset="0"/>
                <a:cs typeface="Arial" panose="020B0604020202020204" pitchFamily="34" charset="0"/>
              </a:rPr>
              <a:t>.</a:t>
            </a:r>
          </a:p>
          <a:p>
            <a:pPr marL="0" indent="0">
              <a:spcBef>
                <a:spcPts val="0"/>
              </a:spcBef>
              <a:spcAft>
                <a:spcPts val="600"/>
              </a:spcAft>
              <a:buNone/>
              <a:defRPr/>
            </a:pPr>
            <a:endParaRPr lang="en-US" sz="1100" b="1"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778570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31520" y="3685903"/>
            <a:ext cx="5852160" cy="5144347"/>
          </a:xfrm>
        </p:spPr>
        <p:txBody>
          <a:bodyPr/>
          <a:lstStyle/>
          <a:p>
            <a:pPr marL="0" indent="0" defTabSz="966612" fontAlgn="base">
              <a:spcBef>
                <a:spcPts val="0"/>
              </a:spcBef>
              <a:spcAft>
                <a:spcPts val="600"/>
              </a:spcAft>
              <a:buNone/>
              <a:defRPr/>
            </a:pPr>
            <a:r>
              <a:rPr lang="en-US" b="1" dirty="0">
                <a:solidFill>
                  <a:prstClr val="black"/>
                </a:solidFill>
                <a:latin typeface="Arial" panose="020B0604020202020204" pitchFamily="34" charset="0"/>
                <a:ea typeface="ＭＳ Ｐゴシック"/>
                <a:cs typeface="Arial" panose="020B0604020202020204" pitchFamily="34" charset="0"/>
              </a:rPr>
              <a:t>This slide has animation.</a:t>
            </a:r>
            <a:endParaRPr lang="en-US" b="0" dirty="0">
              <a:latin typeface="Arial" panose="020B0604020202020204" pitchFamily="34" charset="0"/>
              <a:cs typeface="Arial" panose="020B0604020202020204" pitchFamily="34" charset="0"/>
            </a:endParaRPr>
          </a:p>
          <a:p>
            <a:pPr marL="0" indent="0" defTabSz="966612" fontAlgn="base">
              <a:spcBef>
                <a:spcPts val="0"/>
              </a:spcBef>
              <a:spcAft>
                <a:spcPts val="600"/>
              </a:spcAft>
              <a:buNone/>
              <a:defRPr/>
            </a:pPr>
            <a:r>
              <a:rPr lang="en-US" b="1" dirty="0">
                <a:latin typeface="Arial" panose="020B0604020202020204" pitchFamily="34" charset="0"/>
                <a:cs typeface="Arial" panose="020B0604020202020204" pitchFamily="34" charset="0"/>
              </a:rPr>
              <a:t>Presenter Notes</a:t>
            </a:r>
          </a:p>
          <a:p>
            <a:pPr marL="118813" indent="-118813" defTabSz="966612" fontAlgn="base">
              <a:spcBef>
                <a:spcPts val="0"/>
              </a:spcBef>
              <a:spcAft>
                <a:spcPts val="600"/>
              </a:spcAft>
              <a:defRPr/>
            </a:pPr>
            <a:r>
              <a:rPr lang="en-US" b="1" dirty="0">
                <a:solidFill>
                  <a:prstClr val="black"/>
                </a:solidFill>
                <a:latin typeface="Arial" panose="020B0604020202020204" pitchFamily="34" charset="0"/>
                <a:cs typeface="Arial" panose="020B0604020202020204" pitchFamily="34" charset="0"/>
              </a:rPr>
              <a:t>Medicare drug coverage (also known as Medicare Part D) </a:t>
            </a:r>
            <a:r>
              <a:rPr lang="en-US" dirty="0">
                <a:solidFill>
                  <a:prstClr val="black"/>
                </a:solidFill>
                <a:latin typeface="Arial" panose="020B0604020202020204" pitchFamily="34" charset="0"/>
                <a:cs typeface="Arial" panose="020B0604020202020204" pitchFamily="34" charset="0"/>
              </a:rPr>
              <a:t>helps pay for the brand-name and generic drugs you need.</a:t>
            </a:r>
            <a:r>
              <a:rPr lang="en-US" b="1" dirty="0">
                <a:solidFill>
                  <a:prstClr val="black"/>
                </a:solidFill>
                <a:latin typeface="Arial" panose="020B0604020202020204" pitchFamily="34" charset="0"/>
                <a:cs typeface="Arial" panose="020B0604020202020204" pitchFamily="34" charset="0"/>
              </a:rPr>
              <a:t> </a:t>
            </a:r>
            <a:r>
              <a:rPr lang="en-US" dirty="0">
                <a:solidFill>
                  <a:prstClr val="black"/>
                </a:solidFill>
                <a:latin typeface="Arial" panose="020B0604020202020204" pitchFamily="34" charset="0"/>
                <a:cs typeface="Arial" panose="020B0604020202020204" pitchFamily="34" charset="0"/>
              </a:rPr>
              <a:t>It’s an optional benefit </a:t>
            </a:r>
            <a:r>
              <a:rPr lang="en-US" dirty="0">
                <a:latin typeface="Arial" panose="020B0604020202020204" pitchFamily="34" charset="0"/>
                <a:cs typeface="Arial" panose="020B0604020202020204" pitchFamily="34" charset="0"/>
              </a:rPr>
              <a:t>and offered to everyone </a:t>
            </a:r>
            <a:r>
              <a:rPr lang="en-US" dirty="0">
                <a:solidFill>
                  <a:prstClr val="black"/>
                </a:solidFill>
                <a:latin typeface="Arial" panose="020B0604020202020204" pitchFamily="34" charset="0"/>
                <a:cs typeface="Arial" panose="020B0604020202020204" pitchFamily="34" charset="0"/>
              </a:rPr>
              <a:t>with Medicare. If you sign up for Original Medicare and you want drug coverage, you must join a Medicare drug plan (sometimes called a Prescription Drug Plan or PDP). You usually pay a monthly premium for the drug plan.</a:t>
            </a:r>
          </a:p>
          <a:p>
            <a:pPr marL="118813" indent="-118813" defTabSz="966612" fontAlgn="base">
              <a:spcBef>
                <a:spcPts val="0"/>
              </a:spcBef>
              <a:spcAft>
                <a:spcPts val="600"/>
              </a:spcAft>
              <a:defRPr/>
            </a:pPr>
            <a:r>
              <a:rPr lang="en-US" b="1" dirty="0">
                <a:solidFill>
                  <a:prstClr val="black"/>
                </a:solidFill>
                <a:latin typeface="Arial" panose="020B0604020202020204" pitchFamily="34" charset="0"/>
                <a:cs typeface="Arial" panose="020B0604020202020204" pitchFamily="34" charset="0"/>
              </a:rPr>
              <a:t>These plans are run by insurance companies and other private companies </a:t>
            </a:r>
            <a:r>
              <a:rPr lang="en-US" dirty="0">
                <a:solidFill>
                  <a:prstClr val="black"/>
                </a:solidFill>
                <a:latin typeface="Arial" panose="020B0604020202020204" pitchFamily="34" charset="0"/>
                <a:cs typeface="Arial" panose="020B0604020202020204" pitchFamily="34" charset="0"/>
              </a:rPr>
              <a:t>approved by Medicare.</a:t>
            </a:r>
          </a:p>
          <a:p>
            <a:pPr marL="118813" indent="-118813">
              <a:spcBef>
                <a:spcPts val="0"/>
              </a:spcBef>
              <a:spcAft>
                <a:spcPts val="600"/>
              </a:spcAft>
              <a:defRPr/>
            </a:pPr>
            <a:r>
              <a:rPr lang="en-US" dirty="0">
                <a:solidFill>
                  <a:prstClr val="black"/>
                </a:solidFill>
                <a:latin typeface="Arial" panose="020B0604020202020204" pitchFamily="34" charset="0"/>
                <a:cs typeface="Arial" panose="020B0604020202020204" pitchFamily="34" charset="0"/>
              </a:rPr>
              <a:t>You can get Part D through Medicare drug plans and Medicare Advantage Plans with drug coverage (sometimes called MA-PDs). </a:t>
            </a:r>
          </a:p>
          <a:p>
            <a:pPr marL="119149" indent="-119149" defTabSz="966612">
              <a:spcBef>
                <a:spcPts val="0"/>
              </a:spcBef>
              <a:spcAft>
                <a:spcPts val="600"/>
              </a:spcAft>
              <a:defRPr/>
            </a:pPr>
            <a:r>
              <a:rPr lang="en-US" dirty="0">
                <a:solidFill>
                  <a:prstClr val="black"/>
                </a:solidFill>
                <a:latin typeface="Arial" panose="020B0604020202020204" pitchFamily="34" charset="0"/>
                <a:cs typeface="Arial" panose="020B0604020202020204" pitchFamily="34" charset="0"/>
              </a:rPr>
              <a:t>You can also get Part D coverage through other Medicare health plans, like the Programs of All-inclusive Care for the Elderly (PACE). However, each plan type has special rules and exceptions. Contact the plans you're interested in for more details.</a:t>
            </a:r>
          </a:p>
        </p:txBody>
      </p:sp>
    </p:spTree>
    <p:extLst>
      <p:ext uri="{BB962C8B-B14F-4D97-AF65-F5344CB8AC3E}">
        <p14:creationId xmlns:p14="http://schemas.microsoft.com/office/powerpoint/2010/main" val="352193493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4700" y="3669428"/>
            <a:ext cx="5791200" cy="5508164"/>
          </a:xfrm>
        </p:spPr>
        <p:txBody>
          <a:bodyPr/>
          <a:lstStyle/>
          <a:p>
            <a:pPr marL="0" indent="0" defTabSz="966612">
              <a:spcBef>
                <a:spcPts val="0"/>
              </a:spcBef>
              <a:spcAft>
                <a:spcPts val="300"/>
              </a:spcAft>
              <a:buNone/>
              <a:defRPr/>
            </a:pPr>
            <a:r>
              <a:rPr lang="en-US" sz="900" b="1" dirty="0">
                <a:solidFill>
                  <a:prstClr val="black"/>
                </a:solidFill>
                <a:latin typeface="Arial" panose="020B0604020202020204" pitchFamily="34" charset="0"/>
                <a:ea typeface="ＭＳ Ｐゴシック"/>
                <a:cs typeface="Arial" panose="020B0604020202020204" pitchFamily="34" charset="0"/>
              </a:rPr>
              <a:t>This slide has animation.</a:t>
            </a:r>
            <a:endParaRPr lang="en-US" sz="900" dirty="0">
              <a:latin typeface="Arial" panose="020B0604020202020204" pitchFamily="34" charset="0"/>
              <a:cs typeface="Arial" panose="020B0604020202020204" pitchFamily="34" charset="0"/>
            </a:endParaRPr>
          </a:p>
          <a:p>
            <a:pPr marL="0" indent="0" defTabSz="966612">
              <a:spcBef>
                <a:spcPts val="0"/>
              </a:spcBef>
              <a:spcAft>
                <a:spcPts val="300"/>
              </a:spcAft>
              <a:buNone/>
              <a:defRPr/>
            </a:pPr>
            <a:r>
              <a:rPr lang="en-US" sz="900" b="1" dirty="0">
                <a:latin typeface="Arial" panose="020B0604020202020204" pitchFamily="34" charset="0"/>
                <a:cs typeface="Arial" panose="020B0604020202020204" pitchFamily="34" charset="0"/>
              </a:rPr>
              <a:t>Presenter Notes</a:t>
            </a:r>
          </a:p>
          <a:p>
            <a:pPr marL="119149" indent="-119149" defTabSz="966612">
              <a:spcBef>
                <a:spcPts val="0"/>
              </a:spcBef>
              <a:spcAft>
                <a:spcPts val="300"/>
              </a:spcAft>
              <a:defRPr/>
            </a:pPr>
            <a:r>
              <a:rPr lang="en-US" sz="900" b="1" dirty="0">
                <a:solidFill>
                  <a:prstClr val="black"/>
                </a:solidFill>
                <a:latin typeface="Arial" panose="020B0604020202020204" pitchFamily="34" charset="0"/>
                <a:cs typeface="Arial" panose="020B0604020202020204" pitchFamily="34" charset="0"/>
              </a:rPr>
              <a:t>Medicare contracts with private insurance companies that offer drug plans to people with Medicare. </a:t>
            </a:r>
            <a:r>
              <a:rPr lang="en-US" sz="900" dirty="0">
                <a:solidFill>
                  <a:prstClr val="black"/>
                </a:solidFill>
                <a:latin typeface="Arial" panose="020B0604020202020204" pitchFamily="34" charset="0"/>
                <a:cs typeface="Arial" panose="020B0604020202020204" pitchFamily="34" charset="0"/>
              </a:rPr>
              <a:t>Everyone with Medicare can get drug coverage by joining a drug plan (Part D) if they meet all the conditions to join. If you don’t get Part D when you’re first eligible and you don’t have other creditable coverage, you may have to pay a late enrollment penalty if you join a Part D plan later. You can get Part D through a Medicare drug plan or a Medicare Advantage Plan with drug coverage or other Medicare health plan with drug coverage. You must have Medicare Part A (Hospital Insurance) and Part B (Medical Insurance) to join a Medicare Advantage Plan.</a:t>
            </a:r>
          </a:p>
          <a:p>
            <a:pPr marL="119149" indent="-119149">
              <a:spcBef>
                <a:spcPts val="0"/>
              </a:spcBef>
              <a:spcAft>
                <a:spcPts val="300"/>
              </a:spcAft>
              <a:defRPr/>
            </a:pPr>
            <a:r>
              <a:rPr lang="en-US" sz="900" b="1" dirty="0">
                <a:solidFill>
                  <a:prstClr val="black"/>
                </a:solidFill>
                <a:latin typeface="Arial" panose="020B0604020202020204" pitchFamily="34" charset="0"/>
                <a:cs typeface="Arial" panose="020B0604020202020204" pitchFamily="34" charset="0"/>
              </a:rPr>
              <a:t>Each plan has a list of covered drugs (formulary). </a:t>
            </a:r>
            <a:r>
              <a:rPr lang="en-US" sz="900" dirty="0">
                <a:solidFill>
                  <a:prstClr val="black"/>
                </a:solidFill>
                <a:latin typeface="Arial" panose="020B0604020202020204" pitchFamily="34" charset="0"/>
                <a:cs typeface="Arial" panose="020B0604020202020204" pitchFamily="34" charset="0"/>
              </a:rPr>
              <a:t>Each plan’s</a:t>
            </a:r>
            <a:r>
              <a:rPr lang="en-US" sz="900" b="1" dirty="0">
                <a:solidFill>
                  <a:prstClr val="black"/>
                </a:solidFill>
                <a:latin typeface="Arial" panose="020B0604020202020204" pitchFamily="34" charset="0"/>
                <a:cs typeface="Arial" panose="020B0604020202020204" pitchFamily="34" charset="0"/>
              </a:rPr>
              <a:t> </a:t>
            </a:r>
            <a:r>
              <a:rPr lang="en-US" sz="900" dirty="0">
                <a:solidFill>
                  <a:prstClr val="black"/>
                </a:solidFill>
                <a:latin typeface="Arial" panose="020B0604020202020204" pitchFamily="34" charset="0"/>
                <a:cs typeface="Arial" panose="020B0604020202020204" pitchFamily="34" charset="0"/>
              </a:rPr>
              <a:t>formulary must include a range of drugs in the most commonly prescribed categories. This ensures that people with different medical conditions can get the treatment they need. All drug plans generally must cover at least 2 drugs in each drug category, but plans can choose which specific drugs they cover. </a:t>
            </a:r>
          </a:p>
          <a:p>
            <a:pPr marL="0" indent="0">
              <a:spcBef>
                <a:spcPts val="0"/>
              </a:spcBef>
              <a:spcAft>
                <a:spcPts val="300"/>
              </a:spcAft>
              <a:buNone/>
              <a:defRPr/>
            </a:pPr>
            <a:r>
              <a:rPr lang="en-US" sz="900" b="1" dirty="0">
                <a:solidFill>
                  <a:prstClr val="black"/>
                </a:solidFill>
                <a:latin typeface="Arial" panose="020B0604020202020204" pitchFamily="34" charset="0"/>
                <a:cs typeface="Arial" panose="020B0604020202020204" pitchFamily="34" charset="0"/>
              </a:rPr>
              <a:t>All plans must cover a wide range of drugs that people with Medicare take, including most drugs in certain protected classes, which include: </a:t>
            </a:r>
          </a:p>
          <a:p>
            <a:pPr marL="184596" lvl="1" indent="-184596" defTabSz="966612">
              <a:spcBef>
                <a:spcPts val="0"/>
              </a:spcBef>
              <a:spcAft>
                <a:spcPts val="300"/>
              </a:spcAft>
              <a:buFont typeface="+mj-lt"/>
              <a:buAutoNum type="arabicPeriod"/>
              <a:defRPr/>
            </a:pPr>
            <a:r>
              <a:rPr lang="en-US" sz="900" dirty="0">
                <a:solidFill>
                  <a:prstClr val="black"/>
                </a:solidFill>
                <a:latin typeface="Arial" panose="020B0604020202020204" pitchFamily="34" charset="0"/>
                <a:cs typeface="Arial" panose="020B0604020202020204" pitchFamily="34" charset="0"/>
              </a:rPr>
              <a:t>Cancer drugs</a:t>
            </a:r>
          </a:p>
          <a:p>
            <a:pPr marL="184596" lvl="1" indent="-184596" defTabSz="966612">
              <a:spcBef>
                <a:spcPts val="0"/>
              </a:spcBef>
              <a:spcAft>
                <a:spcPts val="300"/>
              </a:spcAft>
              <a:buFont typeface="+mj-lt"/>
              <a:buAutoNum type="arabicPeriod"/>
              <a:defRPr/>
            </a:pPr>
            <a:r>
              <a:rPr lang="en-US" sz="900" dirty="0">
                <a:solidFill>
                  <a:prstClr val="black"/>
                </a:solidFill>
                <a:latin typeface="Arial" panose="020B0604020202020204" pitchFamily="34" charset="0"/>
                <a:cs typeface="Arial" panose="020B0604020202020204" pitchFamily="34" charset="0"/>
              </a:rPr>
              <a:t> HIV/AIDS drugs</a:t>
            </a:r>
          </a:p>
          <a:p>
            <a:pPr marL="184596" lvl="1" indent="-184596" defTabSz="966612">
              <a:spcBef>
                <a:spcPts val="0"/>
              </a:spcBef>
              <a:spcAft>
                <a:spcPts val="300"/>
              </a:spcAft>
              <a:buFont typeface="+mj-lt"/>
              <a:buAutoNum type="arabicPeriod"/>
              <a:defRPr/>
            </a:pPr>
            <a:r>
              <a:rPr lang="en-US" sz="900" dirty="0">
                <a:solidFill>
                  <a:prstClr val="black"/>
                </a:solidFill>
                <a:latin typeface="Arial" panose="020B0604020202020204" pitchFamily="34" charset="0"/>
                <a:cs typeface="Arial" panose="020B0604020202020204" pitchFamily="34" charset="0"/>
              </a:rPr>
              <a:t> Antidepressants</a:t>
            </a:r>
          </a:p>
          <a:p>
            <a:pPr marL="184596" lvl="1" indent="-184596" defTabSz="966612">
              <a:spcBef>
                <a:spcPts val="0"/>
              </a:spcBef>
              <a:spcAft>
                <a:spcPts val="300"/>
              </a:spcAft>
              <a:buFont typeface="+mj-lt"/>
              <a:buAutoNum type="arabicPeriod"/>
              <a:defRPr/>
            </a:pPr>
            <a:r>
              <a:rPr lang="en-US" sz="900" dirty="0">
                <a:solidFill>
                  <a:prstClr val="black"/>
                </a:solidFill>
                <a:latin typeface="Arial" panose="020B0604020202020204" pitchFamily="34" charset="0"/>
                <a:cs typeface="Arial" panose="020B0604020202020204" pitchFamily="34" charset="0"/>
              </a:rPr>
              <a:t> Antipsychotics </a:t>
            </a:r>
          </a:p>
          <a:p>
            <a:pPr marL="184596" lvl="1" indent="-184596" defTabSz="966612">
              <a:spcBef>
                <a:spcPts val="0"/>
              </a:spcBef>
              <a:spcAft>
                <a:spcPts val="300"/>
              </a:spcAft>
              <a:buFont typeface="+mj-lt"/>
              <a:buAutoNum type="arabicPeriod"/>
              <a:defRPr/>
            </a:pPr>
            <a:r>
              <a:rPr lang="en-US" sz="900" dirty="0">
                <a:solidFill>
                  <a:prstClr val="black"/>
                </a:solidFill>
                <a:latin typeface="Arial" panose="020B0604020202020204" pitchFamily="34" charset="0"/>
                <a:cs typeface="Arial" panose="020B0604020202020204" pitchFamily="34" charset="0"/>
              </a:rPr>
              <a:t> Anticonvulsants </a:t>
            </a:r>
          </a:p>
          <a:p>
            <a:pPr marL="184596" lvl="1" indent="-184596" defTabSz="966612">
              <a:spcBef>
                <a:spcPts val="0"/>
              </a:spcBef>
              <a:spcAft>
                <a:spcPts val="300"/>
              </a:spcAft>
              <a:buFont typeface="+mj-lt"/>
              <a:buAutoNum type="arabicPeriod"/>
              <a:defRPr/>
            </a:pPr>
            <a:r>
              <a:rPr lang="en-US" sz="900" dirty="0">
                <a:solidFill>
                  <a:prstClr val="black"/>
                </a:solidFill>
                <a:latin typeface="Arial" panose="020B0604020202020204" pitchFamily="34" charset="0"/>
                <a:cs typeface="Arial" panose="020B0604020202020204" pitchFamily="34" charset="0"/>
              </a:rPr>
              <a:t> Immunosuppressants for organ transplants</a:t>
            </a:r>
          </a:p>
          <a:p>
            <a:pPr marL="0" indent="0">
              <a:spcBef>
                <a:spcPts val="0"/>
              </a:spcBef>
              <a:spcAft>
                <a:spcPts val="300"/>
              </a:spcAft>
              <a:buNone/>
              <a:defRPr/>
            </a:pPr>
            <a:r>
              <a:rPr lang="en-US" sz="900" dirty="0">
                <a:solidFill>
                  <a:prstClr val="black"/>
                </a:solidFill>
                <a:latin typeface="Arial" panose="020B0604020202020204" pitchFamily="34" charset="0"/>
                <a:cs typeface="Arial" panose="020B0604020202020204" pitchFamily="34" charset="0"/>
              </a:rPr>
              <a:t>Also, Medicare drug plans must cover all commercially available vaccines when medically necessary to prevent illness, like for shingles, respiratory syncytial virus (RSV)), tetanus, diphtheria, and pertussis (but not vaccines covered under Part B, like the flu shots, pneumococcal shots, and COVID-19 vaccines). People with drug coverage pay nothing out of pocket for vaccines recommended by the Advisory Committee on Immunization Practices. You or your health care provider can contact your drug plan for more information about vaccine coverage. Review the Code of Federal Regulations’ Access to covered Part D drugs, </a:t>
            </a:r>
            <a:r>
              <a:rPr lang="en-US" sz="900" i="1" dirty="0">
                <a:solidFill>
                  <a:prstClr val="black"/>
                </a:solidFill>
                <a:latin typeface="Arial" panose="020B0604020202020204" pitchFamily="34" charset="0"/>
                <a:cs typeface="Arial" panose="020B0604020202020204" pitchFamily="34" charset="0"/>
              </a:rPr>
              <a:t>§423.120(d), </a:t>
            </a:r>
            <a:r>
              <a:rPr lang="en-US" sz="900" dirty="0">
                <a:solidFill>
                  <a:prstClr val="black"/>
                </a:solidFill>
                <a:latin typeface="Arial" panose="020B0604020202020204" pitchFamily="34" charset="0"/>
                <a:cs typeface="Arial" panose="020B0604020202020204" pitchFamily="34" charset="0"/>
                <a:hlinkClick r:id="rId3"/>
              </a:rPr>
              <a:t>eCFR.gov/</a:t>
            </a:r>
            <a:r>
              <a:rPr lang="en-US" sz="900" dirty="0" err="1">
                <a:solidFill>
                  <a:prstClr val="black"/>
                </a:solidFill>
                <a:latin typeface="Arial" panose="020B0604020202020204" pitchFamily="34" charset="0"/>
                <a:cs typeface="Arial" panose="020B0604020202020204" pitchFamily="34" charset="0"/>
                <a:hlinkClick r:id="rId3"/>
              </a:rPr>
              <a:t>cgi</a:t>
            </a:r>
            <a:r>
              <a:rPr lang="en-US" sz="900" dirty="0">
                <a:solidFill>
                  <a:prstClr val="black"/>
                </a:solidFill>
                <a:latin typeface="Arial" panose="020B0604020202020204" pitchFamily="34" charset="0"/>
                <a:cs typeface="Arial" panose="020B0604020202020204" pitchFamily="34" charset="0"/>
                <a:hlinkClick r:id="rId3"/>
              </a:rPr>
              <a:t>-bin/</a:t>
            </a:r>
            <a:r>
              <a:rPr lang="en-US" sz="900" dirty="0" err="1">
                <a:solidFill>
                  <a:prstClr val="black"/>
                </a:solidFill>
                <a:latin typeface="Arial" panose="020B0604020202020204" pitchFamily="34" charset="0"/>
                <a:cs typeface="Arial" panose="020B0604020202020204" pitchFamily="34" charset="0"/>
                <a:hlinkClick r:id="rId3"/>
              </a:rPr>
              <a:t>text-idx?SID</a:t>
            </a:r>
            <a:r>
              <a:rPr lang="en-US" sz="900" dirty="0">
                <a:solidFill>
                  <a:prstClr val="black"/>
                </a:solidFill>
                <a:latin typeface="Arial" panose="020B0604020202020204" pitchFamily="34" charset="0"/>
                <a:cs typeface="Arial" panose="020B0604020202020204" pitchFamily="34" charset="0"/>
                <a:hlinkClick r:id="rId3"/>
              </a:rPr>
              <a:t>=7805cfe316ca233ff673e2e02b0e6b74&amp;mc=</a:t>
            </a:r>
            <a:r>
              <a:rPr lang="en-US" sz="900" dirty="0" err="1">
                <a:solidFill>
                  <a:prstClr val="black"/>
                </a:solidFill>
                <a:latin typeface="Arial" panose="020B0604020202020204" pitchFamily="34" charset="0"/>
                <a:cs typeface="Arial" panose="020B0604020202020204" pitchFamily="34" charset="0"/>
                <a:hlinkClick r:id="rId3"/>
              </a:rPr>
              <a:t>true&amp;node</a:t>
            </a:r>
            <a:r>
              <a:rPr lang="en-US" sz="900" dirty="0">
                <a:solidFill>
                  <a:prstClr val="black"/>
                </a:solidFill>
                <a:latin typeface="Arial" panose="020B0604020202020204" pitchFamily="34" charset="0"/>
                <a:cs typeface="Arial" panose="020B0604020202020204" pitchFamily="34" charset="0"/>
                <a:hlinkClick r:id="rId3"/>
              </a:rPr>
              <a:t>=se 42.3.423_1120&amp;rgn=div8</a:t>
            </a:r>
            <a:r>
              <a:rPr lang="en-US" sz="900" dirty="0">
                <a:solidFill>
                  <a:prstClr val="black"/>
                </a:solidFill>
                <a:latin typeface="Arial" panose="020B0604020202020204"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600"/>
              </a:spcAft>
              <a:buClrTx/>
              <a:buSzTx/>
              <a:buFont typeface="Wingdings" panose="05000000000000000000" pitchFamily="2" charset="2"/>
              <a:buNone/>
              <a:tabLst/>
              <a:defRPr/>
            </a:pPr>
            <a:r>
              <a:rPr lang="en-US" sz="900" b="1" dirty="0">
                <a:solidFill>
                  <a:prstClr val="black"/>
                </a:solidFill>
                <a:latin typeface="Arial" panose="020B0604020202020204" pitchFamily="34" charset="0"/>
                <a:cs typeface="Arial" panose="020B0604020202020204" pitchFamily="34" charset="0"/>
              </a:rPr>
              <a:t>Resource: </a:t>
            </a:r>
            <a:r>
              <a:rPr kumimoji="0" lang="en-US" sz="9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hlinkClick r:id="rId4"/>
              </a:rPr>
              <a:t>CMS.gov/files/document/mln908764-medicare-part-d-vaccines.pdf</a:t>
            </a:r>
            <a:endParaRPr kumimoji="0" lang="en-US" sz="9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indent="0" defTabSz="966612">
              <a:spcBef>
                <a:spcPts val="0"/>
              </a:spcBef>
              <a:spcAft>
                <a:spcPts val="600"/>
              </a:spcAft>
              <a:buNone/>
              <a:defRPr/>
            </a:pPr>
            <a:r>
              <a:rPr lang="en-US" sz="900" dirty="0">
                <a:solidFill>
                  <a:prstClr val="black"/>
                </a:solidFill>
                <a:latin typeface="Arial" panose="020B0604020202020204" pitchFamily="34" charset="0"/>
                <a:cs typeface="Arial" panose="020B0604020202020204" pitchFamily="34" charset="0"/>
              </a:rPr>
              <a:t>Your plan can change its list of covered drugs during the year if it follows guidelines set by Medicare. They’ll notify you if any formulary changes impact drugs you’re taking. Also, plans may have preferred pharmacies. If you use a preferred pharmacy, your out-of-pocket costs may be lower.</a:t>
            </a:r>
          </a:p>
          <a:p>
            <a:pPr marL="0" indent="0" defTabSz="966612">
              <a:spcBef>
                <a:spcPts val="0"/>
              </a:spcBef>
              <a:spcAft>
                <a:spcPts val="300"/>
              </a:spcAft>
              <a:buNone/>
              <a:defRPr/>
            </a:pPr>
            <a:r>
              <a:rPr lang="en-US" sz="900" b="1" dirty="0">
                <a:solidFill>
                  <a:prstClr val="black"/>
                </a:solidFill>
                <a:latin typeface="Arial" panose="020B0604020202020204" pitchFamily="34" charset="0"/>
                <a:cs typeface="Arial" panose="020B0604020202020204" pitchFamily="34" charset="0"/>
              </a:rPr>
              <a:t>People with limited income and resources may be able to get Extra Help paying for their Medicare drug costs. </a:t>
            </a:r>
            <a:r>
              <a:rPr lang="en-US" sz="900" b="0" dirty="0">
                <a:solidFill>
                  <a:prstClr val="black"/>
                </a:solidFill>
                <a:latin typeface="Arial" panose="020B0604020202020204" pitchFamily="34" charset="0"/>
                <a:cs typeface="Arial" panose="020B0604020202020204" pitchFamily="34" charset="0"/>
              </a:rPr>
              <a:t>For more information about Extra Help, visit </a:t>
            </a:r>
            <a:r>
              <a:rPr lang="en-US" sz="900" b="0" dirty="0">
                <a:solidFill>
                  <a:prstClr val="black"/>
                </a:solidFill>
                <a:latin typeface="Arial" panose="020B0604020202020204" pitchFamily="34" charset="0"/>
                <a:cs typeface="Arial" panose="020B0604020202020204" pitchFamily="34" charset="0"/>
                <a:hlinkClick r:id="rId5"/>
              </a:rPr>
              <a:t>Medicare.gov/basics/costs/help/drug-costs</a:t>
            </a:r>
            <a:r>
              <a:rPr lang="en-US" sz="900" b="0" dirty="0">
                <a:solidFill>
                  <a:prstClr val="black"/>
                </a:solidFill>
                <a:latin typeface="Arial" panose="020B0604020202020204" pitchFamily="34" charset="0"/>
                <a:cs typeface="Arial" panose="020B0604020202020204" pitchFamily="34" charset="0"/>
              </a:rPr>
              <a:t>.</a:t>
            </a:r>
          </a:p>
          <a:p>
            <a:pPr marL="0" indent="0" defTabSz="966612">
              <a:spcBef>
                <a:spcPts val="0"/>
              </a:spcBef>
              <a:spcAft>
                <a:spcPts val="300"/>
              </a:spcAft>
              <a:buNone/>
              <a:defRPr/>
            </a:pPr>
            <a:endParaRPr lang="en-US" sz="900" dirty="0">
              <a:solidFill>
                <a:prstClr val="black"/>
              </a:solidFill>
              <a:latin typeface="Arial" panose="020B0604020202020204" pitchFamily="34" charset="0"/>
              <a:cs typeface="Arial" panose="020B0604020202020204" pitchFamily="34" charset="0"/>
              <a:hlinkClick r:id="rId6"/>
            </a:endParaRPr>
          </a:p>
        </p:txBody>
      </p:sp>
    </p:spTree>
    <p:extLst>
      <p:ext uri="{BB962C8B-B14F-4D97-AF65-F5344CB8AC3E}">
        <p14:creationId xmlns:p14="http://schemas.microsoft.com/office/powerpoint/2010/main" val="30621796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87400" y="3703320"/>
            <a:ext cx="5778500" cy="5734878"/>
          </a:xfrm>
        </p:spPr>
        <p:txBody>
          <a:bodyPr/>
          <a:lstStyle/>
          <a:p>
            <a:pPr marL="241300" indent="-241300" defTabSz="966612">
              <a:spcBef>
                <a:spcPts val="0"/>
              </a:spcBef>
              <a:spcAft>
                <a:spcPts val="600"/>
              </a:spcAft>
              <a:buNone/>
              <a:defRPr/>
            </a:pPr>
            <a:r>
              <a:rPr lang="en-US" sz="1100" b="1" dirty="0">
                <a:solidFill>
                  <a:prstClr val="black"/>
                </a:solidFill>
                <a:latin typeface="Arial" panose="020B0604020202020204" pitchFamily="34" charset="0"/>
                <a:ea typeface="ＭＳ Ｐゴシック"/>
                <a:cs typeface="Arial" panose="020B0604020202020204" pitchFamily="34" charset="0"/>
              </a:rPr>
              <a:t>This slide has animation.</a:t>
            </a:r>
            <a:endParaRPr lang="en-US" sz="1100" b="0" dirty="0">
              <a:latin typeface="Arial" panose="020B0604020202020204" pitchFamily="34" charset="0"/>
              <a:ea typeface="Calibri" panose="020F0502020204030204"/>
              <a:cs typeface="Arial" panose="020B0604020202020204" pitchFamily="34" charset="0"/>
            </a:endParaRPr>
          </a:p>
          <a:p>
            <a:pPr marL="241300" indent="-241300" defTabSz="966612">
              <a:spcBef>
                <a:spcPts val="0"/>
              </a:spcBef>
              <a:spcAft>
                <a:spcPts val="600"/>
              </a:spcAft>
              <a:buNone/>
              <a:defRPr/>
            </a:pPr>
            <a:r>
              <a:rPr lang="en-US" sz="1100" b="1" dirty="0">
                <a:latin typeface="Arial" panose="020B0604020202020204" pitchFamily="34" charset="0"/>
                <a:cs typeface="Arial" panose="020B0604020202020204" pitchFamily="34" charset="0"/>
              </a:rPr>
              <a:t>Presenter Notes</a:t>
            </a:r>
            <a:endParaRPr lang="en-US" sz="1100" b="1" dirty="0">
              <a:latin typeface="Arial" panose="020B0604020202020204" pitchFamily="34" charset="0"/>
              <a:ea typeface="Calibri"/>
              <a:cs typeface="Arial" panose="020B0604020202020204" pitchFamily="34" charset="0"/>
            </a:endParaRPr>
          </a:p>
          <a:p>
            <a:pPr marL="0" indent="0" defTabSz="966612">
              <a:spcBef>
                <a:spcPts val="0"/>
              </a:spcBef>
              <a:spcAft>
                <a:spcPts val="600"/>
              </a:spcAft>
              <a:buNone/>
              <a:defRPr/>
            </a:pPr>
            <a:r>
              <a:rPr lang="en-US" sz="1100" dirty="0">
                <a:latin typeface="Arial" panose="020B0604020202020204" pitchFamily="34" charset="0"/>
                <a:cs typeface="Arial" panose="020B0604020202020204" pitchFamily="34" charset="0"/>
              </a:rPr>
              <a:t>Your drug costs will vary based on the plan you choose. Remember, plan coverage and costs can change each year. You may have to pay a premium, deductible, copayments, or coinsurance throughout the year. </a:t>
            </a:r>
            <a:endParaRPr lang="en-US" sz="1100" dirty="0">
              <a:latin typeface="Arial" panose="020B0604020202020204" pitchFamily="34" charset="0"/>
              <a:ea typeface="Calibri"/>
              <a:cs typeface="Arial" panose="020B0604020202020204" pitchFamily="34" charset="0"/>
            </a:endParaRPr>
          </a:p>
          <a:p>
            <a:pPr marL="241300" indent="-241300" defTabSz="966612">
              <a:spcBef>
                <a:spcPts val="0"/>
              </a:spcBef>
              <a:spcAft>
                <a:spcPts val="600"/>
              </a:spcAft>
              <a:buNone/>
              <a:defRPr/>
            </a:pPr>
            <a:r>
              <a:rPr lang="en-US" sz="1100" b="1" dirty="0">
                <a:solidFill>
                  <a:prstClr val="black"/>
                </a:solidFill>
                <a:latin typeface="Arial" panose="020B0604020202020204" pitchFamily="34" charset="0"/>
                <a:cs typeface="Arial" panose="020B0604020202020204" pitchFamily="34" charset="0"/>
              </a:rPr>
              <a:t>Most people will pay:</a:t>
            </a:r>
            <a:endParaRPr lang="en-US" sz="1100" b="1" dirty="0">
              <a:solidFill>
                <a:prstClr val="black"/>
              </a:solidFill>
              <a:latin typeface="Arial" panose="020B0604020202020204" pitchFamily="34" charset="0"/>
              <a:ea typeface="Calibri"/>
              <a:cs typeface="Arial" panose="020B0604020202020204" pitchFamily="34" charset="0"/>
            </a:endParaRPr>
          </a:p>
          <a:p>
            <a:pPr marL="118745" indent="-118745" defTabSz="966612">
              <a:spcBef>
                <a:spcPts val="0"/>
              </a:spcBef>
              <a:spcAft>
                <a:spcPts val="600"/>
              </a:spcAft>
              <a:defRPr/>
            </a:pPr>
            <a:r>
              <a:rPr lang="en-US" sz="1100" dirty="0">
                <a:solidFill>
                  <a:prstClr val="black"/>
                </a:solidFill>
                <a:latin typeface="Arial" panose="020B0604020202020204" pitchFamily="34" charset="0"/>
                <a:cs typeface="Arial" panose="020B0604020202020204" pitchFamily="34" charset="0"/>
              </a:rPr>
              <a:t>A monthly premium (varies by plan and income)</a:t>
            </a:r>
            <a:endParaRPr lang="en-US" sz="1100" dirty="0">
              <a:solidFill>
                <a:prstClr val="black"/>
              </a:solidFill>
              <a:latin typeface="Arial" panose="020B0604020202020204" pitchFamily="34" charset="0"/>
              <a:ea typeface="Calibri"/>
              <a:cs typeface="Arial" panose="020B0604020202020204" pitchFamily="34" charset="0"/>
            </a:endParaRPr>
          </a:p>
          <a:p>
            <a:pPr marL="118745" indent="-118745" defTabSz="966612">
              <a:spcBef>
                <a:spcPts val="0"/>
              </a:spcBef>
              <a:spcAft>
                <a:spcPts val="600"/>
              </a:spcAft>
              <a:defRPr/>
            </a:pPr>
            <a:r>
              <a:rPr lang="en-US" sz="1100" dirty="0">
                <a:solidFill>
                  <a:prstClr val="black"/>
                </a:solidFill>
                <a:latin typeface="Arial" panose="020B0604020202020204" pitchFamily="34" charset="0"/>
                <a:cs typeface="Arial" panose="020B0604020202020204" pitchFamily="34" charset="0"/>
              </a:rPr>
              <a:t>A yearly deductible (if applicable)</a:t>
            </a:r>
            <a:endParaRPr lang="en-US" sz="1100" dirty="0">
              <a:solidFill>
                <a:prstClr val="black"/>
              </a:solidFill>
              <a:latin typeface="Arial" panose="020B0604020202020204" pitchFamily="34" charset="0"/>
              <a:ea typeface="Calibri"/>
              <a:cs typeface="Arial" panose="020B0604020202020204" pitchFamily="34" charset="0"/>
            </a:endParaRPr>
          </a:p>
          <a:p>
            <a:pPr marL="118745" indent="-118745" defTabSz="966612">
              <a:spcBef>
                <a:spcPts val="0"/>
              </a:spcBef>
              <a:spcAft>
                <a:spcPts val="600"/>
              </a:spcAft>
              <a:defRPr/>
            </a:pPr>
            <a:r>
              <a:rPr lang="en-US" sz="1100" dirty="0">
                <a:solidFill>
                  <a:prstClr val="black"/>
                </a:solidFill>
                <a:latin typeface="Arial" panose="020B0604020202020204" pitchFamily="34" charset="0"/>
                <a:cs typeface="Arial" panose="020B0604020202020204" pitchFamily="34" charset="0"/>
              </a:rPr>
              <a:t>Copayments or coinsurance</a:t>
            </a:r>
            <a:endParaRPr lang="en-US" sz="1100" dirty="0">
              <a:solidFill>
                <a:prstClr val="black"/>
              </a:solidFill>
              <a:latin typeface="Arial" panose="020B0604020202020204" pitchFamily="34" charset="0"/>
              <a:ea typeface="Calibri"/>
              <a:cs typeface="Arial" panose="020B0604020202020204" pitchFamily="34" charset="0"/>
            </a:endParaRPr>
          </a:p>
          <a:p>
            <a:pPr marL="112395" indent="-112395" defTabSz="966612">
              <a:spcBef>
                <a:spcPts val="0"/>
              </a:spcBef>
              <a:spcAft>
                <a:spcPts val="600"/>
              </a:spcAft>
              <a:defRPr/>
            </a:pPr>
            <a:r>
              <a:rPr lang="en-US" sz="1100" b="1" dirty="0">
                <a:latin typeface="Arial" panose="020B0604020202020204" pitchFamily="34" charset="0"/>
                <a:cs typeface="Arial" panose="020B0604020202020204" pitchFamily="34" charset="0"/>
              </a:rPr>
              <a:t>Out-of-pocket costs. In 2026</a:t>
            </a:r>
            <a:r>
              <a:rPr lang="en-US" sz="1100" dirty="0">
                <a:latin typeface="Arial" panose="020B0604020202020204" pitchFamily="34" charset="0"/>
                <a:cs typeface="Arial" panose="020B0604020202020204" pitchFamily="34" charset="0"/>
              </a:rPr>
              <a:t>, all Medicare plans will include a $2,100 cap on what you pay out-of-pocket for covered Part D drugs. If your out-of-pocket spending on covered Part D drugs reaches $2,100 (including certain payments made on your behalf, like through the Extra Help program), you’ll automatically get “catastrophic coverage.” That means you won’t have to pay out-of-pocket for covered Part D drugs for the rest of the calendar year. If you have a Medicare plan with drug coverage, compare plans during Medicare Open Enrollment (October 15–December 7) to make sure your plan covers the drugs you take and meets your needs.</a:t>
            </a:r>
            <a:endParaRPr lang="en-US" sz="1100" dirty="0">
              <a:latin typeface="Arial" panose="020B0604020202020204" pitchFamily="34" charset="0"/>
              <a:ea typeface="Calibri"/>
              <a:cs typeface="Arial" panose="020B0604020202020204" pitchFamily="34" charset="0"/>
            </a:endParaRPr>
          </a:p>
          <a:p>
            <a:pPr marL="0" marR="0" lvl="0" indent="0" algn="l" defTabSz="966612" rtl="0" eaLnBrk="1" fontAlgn="auto" latinLnBrk="0" hangingPunct="1">
              <a:spcBef>
                <a:spcPts val="0"/>
              </a:spcBef>
              <a:spcAft>
                <a:spcPts val="600"/>
              </a:spcAft>
              <a:buClrTx/>
              <a:buSzTx/>
              <a:buFont typeface="Wingdings" panose="05000000000000000000" pitchFamily="2" charset="2"/>
              <a:buNone/>
              <a:tabLst/>
              <a:defRPr/>
            </a:pPr>
            <a:r>
              <a:rPr lang="en-US" sz="1100" b="1" dirty="0">
                <a:solidFill>
                  <a:prstClr val="black"/>
                </a:solidFill>
                <a:latin typeface="Arial" panose="020B0604020202020204" pitchFamily="34" charset="0"/>
                <a:cs typeface="Arial" panose="020B0604020202020204" pitchFamily="34" charset="0"/>
              </a:rPr>
              <a:t>If you have limited income and resources, </a:t>
            </a:r>
            <a:r>
              <a:rPr lang="en-US" sz="1100" dirty="0">
                <a:solidFill>
                  <a:prstClr val="black"/>
                </a:solidFill>
                <a:latin typeface="Arial" panose="020B0604020202020204" pitchFamily="34" charset="0"/>
                <a:cs typeface="Arial" panose="020B0604020202020204" pitchFamily="34" charset="0"/>
              </a:rPr>
              <a:t>you may qualify for Extra Help to pay for your drug coverage (review Topic 6).</a:t>
            </a:r>
            <a:endParaRPr lang="en-US" sz="1100" dirty="0">
              <a:solidFill>
                <a:prstClr val="black"/>
              </a:solidFill>
              <a:latin typeface="Arial" panose="020B0604020202020204" pitchFamily="34" charset="0"/>
              <a:ea typeface="Calibri"/>
              <a:cs typeface="Arial" panose="020B0604020202020204" pitchFamily="34" charset="0"/>
            </a:endParaRPr>
          </a:p>
          <a:p>
            <a:pPr marL="0" lvl="0" indent="0" defTabSz="966612">
              <a:spcBef>
                <a:spcPts val="0"/>
              </a:spcBef>
              <a:spcAft>
                <a:spcPts val="600"/>
              </a:spcAft>
              <a:buNone/>
              <a:defRPr/>
            </a:pPr>
            <a:r>
              <a:rPr lang="en-US" sz="1100" dirty="0">
                <a:solidFill>
                  <a:prstClr val="black"/>
                </a:solidFill>
                <a:latin typeface="Arial" panose="020B0604020202020204" pitchFamily="34" charset="0"/>
                <a:cs typeface="Arial" panose="020B0604020202020204" pitchFamily="34" charset="0"/>
              </a:rPr>
              <a:t>For more information on Part D costs, visit </a:t>
            </a:r>
            <a:r>
              <a:rPr lang="en-US" sz="1100" dirty="0">
                <a:solidFill>
                  <a:prstClr val="black"/>
                </a:solidFill>
                <a:latin typeface="Arial" panose="020B0604020202020204" pitchFamily="34" charset="0"/>
                <a:cs typeface="Arial" panose="020B0604020202020204" pitchFamily="34" charset="0"/>
                <a:hlinkClick r:id="rId3"/>
              </a:rPr>
              <a:t>Medicare.gov/health-drug-plans/part-d/basics/costs</a:t>
            </a:r>
            <a:r>
              <a:rPr lang="en-US" sz="1100" dirty="0">
                <a:solidFill>
                  <a:prstClr val="black"/>
                </a:solidFill>
                <a:latin typeface="Arial" panose="020B0604020202020204" pitchFamily="34" charset="0"/>
                <a:cs typeface="Arial" panose="020B0604020202020204" pitchFamily="34" charset="0"/>
              </a:rPr>
              <a:t>.    </a:t>
            </a:r>
            <a:endParaRPr lang="en-US" sz="1100" dirty="0">
              <a:solidFill>
                <a:prstClr val="black"/>
              </a:solidFill>
              <a:latin typeface="Arial" panose="020B0604020202020204" pitchFamily="34" charset="0"/>
              <a:ea typeface="Calibri"/>
              <a:cs typeface="Arial" panose="020B0604020202020204" pitchFamily="34" charset="0"/>
            </a:endParaRPr>
          </a:p>
          <a:p>
            <a:pPr marL="112395" marR="0" lvl="0" indent="-112395" algn="l" defTabSz="914400" rtl="0" eaLnBrk="1" fontAlgn="auto" latinLnBrk="0" hangingPunct="1">
              <a:lnSpc>
                <a:spcPct val="100000"/>
              </a:lnSpc>
              <a:spcBef>
                <a:spcPts val="600"/>
              </a:spcBef>
              <a:spcAft>
                <a:spcPts val="0"/>
              </a:spcAft>
              <a:buClrTx/>
              <a:buSzTx/>
              <a:buFont typeface="Wingdings" panose="05000000000000000000" pitchFamily="2" charset="2"/>
              <a:buNone/>
              <a:tabLst/>
              <a:defRPr/>
            </a:pPr>
            <a:r>
              <a:rPr lang="en-US" sz="1100" dirty="0">
                <a:latin typeface="Arial" panose="020B0604020202020204" pitchFamily="34" charset="0"/>
                <a:cs typeface="Arial" panose="020B0604020202020204" pitchFamily="34" charset="0"/>
              </a:rPr>
              <a:t>Reference:  </a:t>
            </a:r>
            <a:r>
              <a:rPr lang="en-US" sz="1100" u="sng" kern="1200" dirty="0">
                <a:solidFill>
                  <a:schemeClr val="tx1"/>
                </a:solidFill>
                <a:effectLst/>
                <a:latin typeface="Arial" panose="020B0604020202020204" pitchFamily="34" charset="0"/>
                <a:cs typeface="Arial" panose="020B0604020202020204" pitchFamily="34" charset="0"/>
                <a:hlinkClick r:id="rId4"/>
              </a:rPr>
              <a:t>CMS.gov/newsroom/press-releases/cms-releases-proposed-2026-payment-policy-updates-medicare-advantage-and-part-d-programs</a:t>
            </a:r>
            <a:r>
              <a:rPr lang="en-US" sz="1100" kern="1200" dirty="0">
                <a:solidFill>
                  <a:schemeClr val="tx1"/>
                </a:solidFill>
                <a:effectLst/>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58656445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62000" y="3632200"/>
            <a:ext cx="5778500" cy="5821901"/>
          </a:xfrm>
        </p:spPr>
        <p:txBody>
          <a:bodyPr/>
          <a:lstStyle/>
          <a:p>
            <a:pPr marL="0" indent="0" defTabSz="966612">
              <a:spcBef>
                <a:spcPts val="634"/>
              </a:spcBef>
              <a:spcAft>
                <a:spcPts val="300"/>
              </a:spcAft>
              <a:buNone/>
              <a:defRPr/>
            </a:pPr>
            <a:r>
              <a:rPr lang="en-US" sz="1000" b="1" dirty="0">
                <a:latin typeface="Arial" panose="020B0604020202020204" pitchFamily="34" charset="0"/>
                <a:cs typeface="Arial" panose="020B0604020202020204" pitchFamily="34" charset="0"/>
              </a:rPr>
              <a:t>Presenter Notes</a:t>
            </a:r>
          </a:p>
          <a:p>
            <a:pPr marL="0" lvl="0" indent="0">
              <a:spcBef>
                <a:spcPts val="0"/>
              </a:spcBef>
              <a:spcAft>
                <a:spcPts val="300"/>
              </a:spcAft>
              <a:buNone/>
              <a:defRPr/>
            </a:pPr>
            <a:r>
              <a:rPr lang="en-US" sz="1000" dirty="0">
                <a:latin typeface="Arial" panose="020B0604020202020204" pitchFamily="34" charset="0"/>
                <a:cs typeface="Arial" panose="020B0604020202020204" pitchFamily="34" charset="0"/>
              </a:rPr>
              <a:t>Most people will pay the standard premium amount for drug coverage. If your modified adjusted gross income (MAGI) from 2 years ago was above a certain amount, you may also pay an </a:t>
            </a:r>
            <a:r>
              <a:rPr lang="en-US" sz="1000" dirty="0">
                <a:solidFill>
                  <a:prstClr val="black"/>
                </a:solidFill>
                <a:latin typeface="Arial" panose="020B0604020202020204" pitchFamily="34" charset="0"/>
                <a:cs typeface="Arial" panose="020B0604020202020204" pitchFamily="34" charset="0"/>
              </a:rPr>
              <a:t>Income-Related Monthly Adjustment Amount (</a:t>
            </a:r>
            <a:r>
              <a:rPr lang="en-US" sz="1000" dirty="0">
                <a:latin typeface="Arial" panose="020B0604020202020204" pitchFamily="34" charset="0"/>
                <a:cs typeface="Arial" panose="020B0604020202020204" pitchFamily="34" charset="0"/>
              </a:rPr>
              <a:t>IRMAA). Roughly 8% of people with Medicare pay an IRMAA. </a:t>
            </a:r>
            <a:r>
              <a:rPr lang="en-US" sz="1000" dirty="0">
                <a:solidFill>
                  <a:prstClr val="black"/>
                </a:solidFill>
                <a:latin typeface="Arial" panose="020B0604020202020204" pitchFamily="34" charset="0"/>
                <a:cs typeface="Arial" panose="020B0604020202020204" pitchFamily="34" charset="0"/>
              </a:rPr>
              <a:t>The total 2026 Part D premiums for people with higher income are shown below.</a:t>
            </a:r>
          </a:p>
          <a:p>
            <a:pPr marL="0" indent="0">
              <a:spcBef>
                <a:spcPts val="0"/>
              </a:spcBef>
              <a:spcAft>
                <a:spcPts val="300"/>
              </a:spcAft>
              <a:buNone/>
              <a:defRPr/>
            </a:pPr>
            <a:r>
              <a:rPr lang="en-US" sz="1000" dirty="0">
                <a:solidFill>
                  <a:prstClr val="black"/>
                </a:solidFill>
                <a:latin typeface="Arial" panose="020B0604020202020204" pitchFamily="34" charset="0"/>
                <a:cs typeface="Arial" panose="020B0604020202020204" pitchFamily="34" charset="0"/>
              </a:rPr>
              <a:t>The Bipartisan Budget Act of 2018 changed the income-related premium policy and adjusted the income thresholds for determining IRMAA.</a:t>
            </a:r>
            <a:r>
              <a:rPr lang="en-US" sz="1000" dirty="0">
                <a:solidFill>
                  <a:srgbClr val="FF0000"/>
                </a:solidFill>
                <a:latin typeface="Arial" panose="020B0604020202020204" pitchFamily="34" charset="0"/>
                <a:cs typeface="Arial" panose="020B0604020202020204" pitchFamily="34" charset="0"/>
              </a:rPr>
              <a:t> </a:t>
            </a:r>
            <a:r>
              <a:rPr lang="en-US" sz="1000" dirty="0">
                <a:latin typeface="Arial" panose="020B0604020202020204" pitchFamily="34" charset="0"/>
                <a:cs typeface="Arial" panose="020B0604020202020204" pitchFamily="34" charset="0"/>
              </a:rPr>
              <a:t>IRMAA is adjusted each year. It’s calculated on the national base beneficiary premium.</a:t>
            </a:r>
          </a:p>
          <a:p>
            <a:pPr marL="0" indent="0" defTabSz="1021718">
              <a:spcBef>
                <a:spcPts val="0"/>
              </a:spcBef>
              <a:spcAft>
                <a:spcPts val="300"/>
              </a:spcAft>
              <a:buNone/>
              <a:defRPr/>
            </a:pPr>
            <a:r>
              <a:rPr lang="en-US" sz="1000" b="1" dirty="0">
                <a:solidFill>
                  <a:prstClr val="black"/>
                </a:solidFill>
                <a:latin typeface="Arial" panose="020B0604020202020204" pitchFamily="34" charset="0"/>
                <a:cs typeface="Arial" panose="020B0604020202020204" pitchFamily="34" charset="0"/>
              </a:rPr>
              <a:t>For 2026:</a:t>
            </a:r>
          </a:p>
          <a:p>
            <a:pPr marL="118813" indent="-118813" defTabSz="1021718">
              <a:spcBef>
                <a:spcPts val="0"/>
              </a:spcBef>
              <a:spcAft>
                <a:spcPts val="300"/>
              </a:spcAft>
              <a:defRPr/>
            </a:pPr>
            <a:r>
              <a:rPr lang="en-US" sz="1000" dirty="0">
                <a:solidFill>
                  <a:prstClr val="black"/>
                </a:solidFill>
                <a:latin typeface="Arial" panose="020B0604020202020204" pitchFamily="34" charset="0"/>
                <a:cs typeface="Arial" panose="020B0604020202020204" pitchFamily="34" charset="0"/>
              </a:rPr>
              <a:t>You pay only your plan premium if your yearly income in 2024 was $109,000 or less for an individual, or $218,000 or less for a married couple.</a:t>
            </a:r>
          </a:p>
          <a:p>
            <a:pPr marL="118813" indent="-118813" defTabSz="1021718">
              <a:spcBef>
                <a:spcPts val="0"/>
              </a:spcBef>
              <a:spcAft>
                <a:spcPts val="300"/>
              </a:spcAft>
              <a:defRPr/>
            </a:pPr>
            <a:r>
              <a:rPr lang="en-US" sz="1000" dirty="0">
                <a:solidFill>
                  <a:prstClr val="black"/>
                </a:solidFill>
                <a:latin typeface="Arial" panose="020B0604020202020204" pitchFamily="34" charset="0"/>
                <a:cs typeface="Arial" panose="020B0604020202020204" pitchFamily="34" charset="0"/>
              </a:rPr>
              <a:t>If you reported a MAGI above $109,000 and up to $137,000, and file an individual tax return, or file a joint tax return with an income above $218,000 and up to $274,000, you pay your plan premium and your IRMAA of $14.50. </a:t>
            </a:r>
          </a:p>
          <a:p>
            <a:pPr marL="118813" indent="-118813" defTabSz="1021718">
              <a:spcBef>
                <a:spcPts val="0"/>
              </a:spcBef>
              <a:spcAft>
                <a:spcPts val="300"/>
              </a:spcAft>
              <a:defRPr/>
            </a:pPr>
            <a:r>
              <a:rPr lang="en-US" sz="1000" dirty="0">
                <a:latin typeface="Arial" panose="020B0604020202020204" pitchFamily="34" charset="0"/>
                <a:cs typeface="Arial" panose="020B0604020202020204" pitchFamily="34" charset="0"/>
              </a:rPr>
              <a:t>If you reported a MAGI above $137,000 and up to $171,000, and file an individual tax return, or file a joint tax return with an income above $274,000 and up to $342,000, you pay your plan premium and your IRMAA of $37.50.</a:t>
            </a:r>
          </a:p>
          <a:p>
            <a:pPr marL="118813" indent="-118813" defTabSz="1021718">
              <a:spcBef>
                <a:spcPts val="0"/>
              </a:spcBef>
              <a:spcAft>
                <a:spcPts val="300"/>
              </a:spcAft>
              <a:defRPr/>
            </a:pPr>
            <a:r>
              <a:rPr lang="en-US" sz="1000" dirty="0">
                <a:latin typeface="Arial" panose="020B0604020202020204" pitchFamily="34" charset="0"/>
                <a:cs typeface="Arial" panose="020B0604020202020204" pitchFamily="34" charset="0"/>
              </a:rPr>
              <a:t>If you reported a MAGI above $171,000 and up to $205,000, and file an individual tax return, or file a joint tax return with an income above $342,000 and up to $410,000, you pay your plan premium and your IRMAA of $60.40.</a:t>
            </a:r>
          </a:p>
          <a:p>
            <a:pPr marL="118813" indent="-118813" defTabSz="1021718">
              <a:spcBef>
                <a:spcPts val="0"/>
              </a:spcBef>
              <a:spcAft>
                <a:spcPts val="300"/>
              </a:spcAft>
              <a:defRPr/>
            </a:pPr>
            <a:r>
              <a:rPr lang="en-US" sz="1000" dirty="0">
                <a:solidFill>
                  <a:prstClr val="black"/>
                </a:solidFill>
                <a:latin typeface="Arial" panose="020B0604020202020204" pitchFamily="34" charset="0"/>
                <a:cs typeface="Arial" panose="020B0604020202020204" pitchFamily="34" charset="0"/>
              </a:rPr>
              <a:t>If you reported a MAGI above $205,000 and up to $500,000, and file an individual tax return, or file a joint tax return with an income above $410,000 and up to $750,000, you pay your plan premium and your IRMAA of $83.30 per month.</a:t>
            </a:r>
          </a:p>
          <a:p>
            <a:pPr marL="118813" indent="-118813" defTabSz="1021718">
              <a:spcBef>
                <a:spcPts val="0"/>
              </a:spcBef>
              <a:spcAft>
                <a:spcPts val="300"/>
              </a:spcAft>
              <a:defRPr/>
            </a:pPr>
            <a:r>
              <a:rPr lang="en-US" sz="1000" dirty="0">
                <a:solidFill>
                  <a:prstClr val="black"/>
                </a:solidFill>
                <a:latin typeface="Arial" panose="020B0604020202020204" pitchFamily="34" charset="0"/>
                <a:cs typeface="Arial" panose="020B0604020202020204" pitchFamily="34" charset="0"/>
              </a:rPr>
              <a:t>If you reported a MAGI of $500,000 or above, and file an individual tax return, or file a joint tax return with an income above $750,000, you pay your plan premium and your IRMAA of $91.00 per month.</a:t>
            </a:r>
          </a:p>
          <a:p>
            <a:pPr marL="0" indent="0" defTabSz="966612">
              <a:spcBef>
                <a:spcPts val="0"/>
              </a:spcBef>
              <a:spcAft>
                <a:spcPts val="300"/>
              </a:spcAft>
              <a:buNone/>
              <a:defRPr/>
            </a:pPr>
            <a:r>
              <a:rPr lang="en-US" sz="1000" b="1" dirty="0">
                <a:solidFill>
                  <a:prstClr val="black"/>
                </a:solidFill>
                <a:latin typeface="Arial" panose="020B0604020202020204" pitchFamily="34" charset="0"/>
                <a:cs typeface="Arial" panose="020B0604020202020204" pitchFamily="34" charset="0"/>
              </a:rPr>
              <a:t>NOTE: </a:t>
            </a:r>
            <a:r>
              <a:rPr lang="en-US" sz="1000" dirty="0">
                <a:solidFill>
                  <a:prstClr val="black"/>
                </a:solidFill>
                <a:latin typeface="Arial" panose="020B0604020202020204" pitchFamily="34" charset="0"/>
                <a:cs typeface="Arial" panose="020B0604020202020204" pitchFamily="34" charset="0"/>
              </a:rPr>
              <a:t>If you’re married filing separately, but you lived with your spouse at any time during the taxable year, and your income is $109,000 or less, you pay your plan premium. If you’re married filing separately, but you lived with your spouse at any time during the taxable year, and your income is above $109,000 and below $391,000, you pay YPP and IRMAA of $83.30 each month. And, if you’re married filing separately, but you lived with your spouse at any time during the taxable year, and your income is $391,000 or above, you pay YPP and IRMAA of $91.00 each month.</a:t>
            </a:r>
          </a:p>
          <a:p>
            <a:pPr marL="0" indent="0">
              <a:spcBef>
                <a:spcPts val="0"/>
              </a:spcBef>
              <a:spcAft>
                <a:spcPts val="300"/>
              </a:spcAft>
              <a:buNone/>
              <a:defRPr/>
            </a:pPr>
            <a:r>
              <a:rPr lang="en-US" sz="1000" dirty="0">
                <a:solidFill>
                  <a:prstClr val="black"/>
                </a:solidFill>
                <a:latin typeface="Arial" panose="020B0604020202020204" pitchFamily="34" charset="0"/>
                <a:cs typeface="Arial" panose="020B0604020202020204" pitchFamily="34" charset="0"/>
              </a:rPr>
              <a:t>If your income changes for certain reasons, like divorce or retirement, you may be able to reduce your IRMAA. Visit </a:t>
            </a:r>
            <a:r>
              <a:rPr lang="en-US" sz="1000" dirty="0">
                <a:solidFill>
                  <a:prstClr val="black"/>
                </a:solidFill>
                <a:latin typeface="Arial" panose="020B0604020202020204" pitchFamily="34" charset="0"/>
                <a:cs typeface="Arial" panose="020B0604020202020204" pitchFamily="34" charset="0"/>
                <a:hlinkClick r:id="rId3"/>
              </a:rPr>
              <a:t>SSA.gov/forms/ssa-44.pdf</a:t>
            </a:r>
            <a:r>
              <a:rPr lang="en-US" sz="1000" dirty="0">
                <a:solidFill>
                  <a:prstClr val="black"/>
                </a:solidFill>
                <a:latin typeface="Arial" panose="020B0604020202020204" pitchFamily="34" charset="0"/>
                <a:cs typeface="Arial" panose="020B0604020202020204" pitchFamily="34" charset="0"/>
              </a:rPr>
              <a:t> to print a copy of the “Medicare Income-Related Monthly Adjustment Amount – Life-Changing Event” form.</a:t>
            </a:r>
          </a:p>
        </p:txBody>
      </p:sp>
    </p:spTree>
    <p:extLst>
      <p:ext uri="{BB962C8B-B14F-4D97-AF65-F5344CB8AC3E}">
        <p14:creationId xmlns:p14="http://schemas.microsoft.com/office/powerpoint/2010/main" val="83067842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4700" y="3589486"/>
            <a:ext cx="5791200" cy="5831240"/>
          </a:xfrm>
        </p:spPr>
        <p:txBody>
          <a:bodyPr/>
          <a:lstStyle/>
          <a:p>
            <a:pPr marL="0" indent="0" defTabSz="966612">
              <a:spcBef>
                <a:spcPts val="634"/>
              </a:spcBef>
              <a:spcAft>
                <a:spcPts val="600"/>
              </a:spcAft>
              <a:buNone/>
              <a:defRPr/>
            </a:pPr>
            <a:r>
              <a:rPr lang="en-US" sz="1100" b="1" dirty="0">
                <a:solidFill>
                  <a:prstClr val="black"/>
                </a:solidFill>
                <a:latin typeface="Arial" panose="020B0604020202020204" pitchFamily="34" charset="0"/>
                <a:ea typeface="ＭＳ Ｐゴシック"/>
                <a:cs typeface="Arial" panose="020B0604020202020204" pitchFamily="34" charset="0"/>
              </a:rPr>
              <a:t>This slide has animation.</a:t>
            </a:r>
            <a:endParaRPr lang="en-US" sz="1100" b="0" dirty="0">
              <a:latin typeface="Arial" panose="020B0604020202020204" pitchFamily="34" charset="0"/>
              <a:cs typeface="Arial" panose="020B0604020202020204" pitchFamily="34" charset="0"/>
            </a:endParaRPr>
          </a:p>
          <a:p>
            <a:pPr marL="0" indent="0" defTabSz="966612">
              <a:spcBef>
                <a:spcPts val="634"/>
              </a:spcBef>
              <a:spcAft>
                <a:spcPts val="600"/>
              </a:spcAft>
              <a:buNone/>
              <a:defRPr/>
            </a:pPr>
            <a:r>
              <a:rPr lang="en-US" sz="1100" b="1" dirty="0">
                <a:latin typeface="Arial" panose="020B0604020202020204" pitchFamily="34" charset="0"/>
                <a:cs typeface="Arial" panose="020B0604020202020204" pitchFamily="34" charset="0"/>
              </a:rPr>
              <a:t>Presenter Notes</a:t>
            </a:r>
            <a:endParaRPr lang="en-US" sz="1100" b="1" dirty="0">
              <a:latin typeface="Arial" panose="020B0604020202020204" pitchFamily="34" charset="0"/>
              <a:ea typeface="Calibri"/>
              <a:cs typeface="Arial" panose="020B0604020202020204" pitchFamily="34" charset="0"/>
            </a:endParaRPr>
          </a:p>
          <a:p>
            <a:pPr marL="118745" indent="-118745">
              <a:spcBef>
                <a:spcPts val="634"/>
              </a:spcBef>
              <a:spcAft>
                <a:spcPts val="600"/>
              </a:spcAft>
              <a:defRPr/>
            </a:pPr>
            <a:r>
              <a:rPr lang="en-US" sz="1100" b="1" dirty="0">
                <a:solidFill>
                  <a:prstClr val="black"/>
                </a:solidFill>
                <a:latin typeface="Arial" panose="020B0604020202020204" pitchFamily="34" charset="0"/>
                <a:cs typeface="Arial" panose="020B0604020202020204" pitchFamily="34" charset="0"/>
              </a:rPr>
              <a:t>You may owe a late enrollment penalty (in addition to your regular monthly premium) if you don’t join a drug plan during your Initial Enrollment Period (IEP), and you go for at least 63 days in a row without Part D or other creditable prescription drug coverage. </a:t>
            </a:r>
            <a:r>
              <a:rPr lang="en-US" sz="1100" dirty="0">
                <a:latin typeface="Arial" panose="020B0604020202020204" pitchFamily="34" charset="0"/>
                <a:cs typeface="Arial" panose="020B0604020202020204" pitchFamily="34" charset="0"/>
              </a:rPr>
              <a:t>Creditable prescription drug coverage (for example, from a current or former employer or union, TRICARE, Indian Health Service, the Department of Veterans Affairs, or individual health insurance coverage) is prescription drug coverage that’s expected to pay, on average, at least as much as Medicare’s standard drug coverage. Your plan must tell you each year if your non-Medicare drug coverage is creditable coverage. </a:t>
            </a:r>
            <a:r>
              <a:rPr lang="en-US" sz="1100" dirty="0">
                <a:solidFill>
                  <a:prstClr val="black"/>
                </a:solidFill>
                <a:latin typeface="Arial" panose="020B0604020202020204" pitchFamily="34" charset="0"/>
                <a:cs typeface="Arial" panose="020B0604020202020204" pitchFamily="34" charset="0"/>
              </a:rPr>
              <a:t>The amount of the late enrollment penalty depends on how long you went without Part D or other creditable prescription drug coverage. If you qualify for Extra Help, you won’t have to pay a late enrollment penalty. </a:t>
            </a:r>
            <a:endParaRPr lang="en-US" sz="1100" dirty="0">
              <a:solidFill>
                <a:prstClr val="black"/>
              </a:solidFill>
              <a:latin typeface="Arial" panose="020B0604020202020204" pitchFamily="34" charset="0"/>
              <a:ea typeface="Calibri"/>
              <a:cs typeface="Arial" panose="020B0604020202020204" pitchFamily="34" charset="0"/>
            </a:endParaRPr>
          </a:p>
          <a:p>
            <a:pPr marL="118745" indent="-118745">
              <a:spcBef>
                <a:spcPts val="634"/>
              </a:spcBef>
              <a:spcAft>
                <a:spcPts val="600"/>
              </a:spcAft>
              <a:defRPr/>
            </a:pPr>
            <a:r>
              <a:rPr lang="en-US" sz="1100" b="1" dirty="0">
                <a:solidFill>
                  <a:prstClr val="black"/>
                </a:solidFill>
                <a:latin typeface="Arial" panose="020B0604020202020204" pitchFamily="34" charset="0"/>
                <a:cs typeface="Arial" panose="020B0604020202020204" pitchFamily="34" charset="0"/>
              </a:rPr>
              <a:t>Medicare calculates the late enrollment penalty </a:t>
            </a:r>
            <a:r>
              <a:rPr lang="en-US" sz="1100" dirty="0">
                <a:solidFill>
                  <a:prstClr val="black"/>
                </a:solidFill>
                <a:latin typeface="Arial" panose="020B0604020202020204" pitchFamily="34" charset="0"/>
                <a:cs typeface="Arial" panose="020B0604020202020204" pitchFamily="34" charset="0"/>
              </a:rPr>
              <a:t>by multiplying 1% times the number of full, uncovered months you didn’t have Medicare drug coverage (once you qualified) or other creditable drug coverage times the current “national base beneficiary premium” ($38.99 in 2026). The final amount is rounded to the nearest $.10 and added to your plan’s monthly premium. The national base beneficiary premium may change each year, so the penalty amount may also change each year. You generally have to pay this penalty for as long as you have a drug plan. </a:t>
            </a:r>
            <a:endParaRPr lang="en-US" sz="1100" dirty="0">
              <a:solidFill>
                <a:prstClr val="black"/>
              </a:solidFill>
              <a:latin typeface="Arial" panose="020B0604020202020204" pitchFamily="34" charset="0"/>
              <a:ea typeface="Calibri" panose="020F0502020204030204"/>
              <a:cs typeface="Arial" panose="020B0604020202020204" pitchFamily="34" charset="0"/>
            </a:endParaRPr>
          </a:p>
          <a:p>
            <a:pPr marL="118745" indent="-118745">
              <a:spcBef>
                <a:spcPts val="634"/>
              </a:spcBef>
              <a:spcAft>
                <a:spcPts val="600"/>
              </a:spcAft>
              <a:defRPr/>
            </a:pPr>
            <a:r>
              <a:rPr lang="en-US" sz="1100" b="1" dirty="0">
                <a:solidFill>
                  <a:prstClr val="black"/>
                </a:solidFill>
                <a:latin typeface="Arial" panose="020B0604020202020204" pitchFamily="34" charset="0"/>
                <a:cs typeface="Arial" panose="020B0604020202020204" pitchFamily="34" charset="0"/>
              </a:rPr>
              <a:t>Your Medicare drug plan is required to tell you if you owe a penalty, and what your payment will be. </a:t>
            </a:r>
            <a:r>
              <a:rPr lang="en-US" sz="1100" dirty="0">
                <a:solidFill>
                  <a:prstClr val="black"/>
                </a:solidFill>
                <a:latin typeface="Arial" panose="020B0604020202020204" pitchFamily="34" charset="0"/>
                <a:cs typeface="Arial" panose="020B0604020202020204" pitchFamily="34" charset="0"/>
              </a:rPr>
              <a:t>The late enrollment penalty goes to the Medicare Trust Fund, not the plan. If you don’t agree with your late enrollment penalty, you can ask Medicare for a review or reconsideration. You’ll need to fill out a reconsideration request form (that your plan will send you), and you’ll have the chance to send proof that supports your case. </a:t>
            </a:r>
            <a:endParaRPr lang="en-US" sz="1100" dirty="0">
              <a:solidFill>
                <a:prstClr val="black"/>
              </a:solidFill>
              <a:latin typeface="Arial" panose="020B0604020202020204" pitchFamily="34" charset="0"/>
              <a:ea typeface="Calibri" panose="020F0502020204030204"/>
              <a:cs typeface="Arial" panose="020B0604020202020204" pitchFamily="34" charset="0"/>
            </a:endParaRPr>
          </a:p>
          <a:p>
            <a:pPr marL="118745" indent="-118745">
              <a:spcBef>
                <a:spcPts val="611"/>
              </a:spcBef>
              <a:spcAft>
                <a:spcPts val="600"/>
              </a:spcAft>
              <a:defRPr/>
            </a:pPr>
            <a:r>
              <a:rPr lang="en-US" sz="1100" b="1" dirty="0">
                <a:solidFill>
                  <a:prstClr val="black"/>
                </a:solidFill>
                <a:latin typeface="Arial" panose="020B0604020202020204" pitchFamily="34" charset="0"/>
                <a:cs typeface="Arial" panose="020B0604020202020204" pitchFamily="34" charset="0"/>
              </a:rPr>
              <a:t>For more information, </a:t>
            </a:r>
            <a:r>
              <a:rPr lang="en-US" sz="1100" dirty="0">
                <a:solidFill>
                  <a:prstClr val="black"/>
                </a:solidFill>
                <a:latin typeface="Arial" panose="020B0604020202020204" pitchFamily="34" charset="0"/>
                <a:cs typeface="Arial" panose="020B0604020202020204" pitchFamily="34" charset="0"/>
              </a:rPr>
              <a:t>visit </a:t>
            </a:r>
            <a:r>
              <a:rPr lang="en-US" sz="1100" dirty="0">
                <a:solidFill>
                  <a:prstClr val="black"/>
                </a:solidFill>
                <a:latin typeface="Arial" panose="020B0604020202020204" pitchFamily="34" charset="0"/>
                <a:cs typeface="Arial" panose="020B0604020202020204" pitchFamily="34" charset="0"/>
                <a:hlinkClick r:id="rId3"/>
              </a:rPr>
              <a:t>Medicare.gov/health-drug-plans/part-d/basics/costs</a:t>
            </a:r>
            <a:r>
              <a:rPr lang="en-US" sz="1100" dirty="0">
                <a:solidFill>
                  <a:prstClr val="black"/>
                </a:solidFill>
                <a:latin typeface="Arial" panose="020B0604020202020204" pitchFamily="34" charset="0"/>
                <a:cs typeface="Arial" panose="020B0604020202020204" pitchFamily="34" charset="0"/>
              </a:rPr>
              <a:t>.  </a:t>
            </a:r>
            <a:endParaRPr lang="en-US" sz="1100" dirty="0">
              <a:solidFill>
                <a:prstClr val="black"/>
              </a:solidFill>
              <a:latin typeface="Arial" panose="020B0604020202020204" pitchFamily="34" charset="0"/>
              <a:ea typeface="Calibri"/>
              <a:cs typeface="Arial" panose="020B0604020202020204" pitchFamily="34" charset="0"/>
            </a:endParaRPr>
          </a:p>
          <a:p>
            <a:pPr marL="112395" indent="-112395" defTabSz="966612">
              <a:spcBef>
                <a:spcPts val="611"/>
              </a:spcBef>
              <a:spcAft>
                <a:spcPts val="600"/>
              </a:spcAft>
              <a:defRPr/>
            </a:pPr>
            <a:r>
              <a:rPr lang="en-US" sz="1100" dirty="0">
                <a:solidFill>
                  <a:prstClr val="black"/>
                </a:solidFill>
                <a:latin typeface="Arial" panose="020B0604020202020204" pitchFamily="34" charset="0"/>
                <a:cs typeface="Arial" panose="020B0604020202020204" pitchFamily="34" charset="0"/>
              </a:rPr>
              <a:t>Reference: </a:t>
            </a:r>
            <a:r>
              <a:rPr lang="en-US" sz="1100" dirty="0">
                <a:solidFill>
                  <a:prstClr val="black"/>
                </a:solidFill>
                <a:latin typeface="Arial" panose="020B0604020202020204" pitchFamily="34" charset="0"/>
                <a:cs typeface="Arial" panose="020B0604020202020204" pitchFamily="34" charset="0"/>
                <a:hlinkClick r:id="rId4"/>
              </a:rPr>
              <a:t>CMS.gov/newsroom/fact-sheets/2026-medicare-part-d-bid-information-and-part-d-premium-stabilization-demonstration-parameters</a:t>
            </a:r>
            <a:r>
              <a:rPr lang="en-US" sz="1100" dirty="0">
                <a:solidFill>
                  <a:prstClr val="black"/>
                </a:solidFill>
                <a:latin typeface="Arial" panose="020B0604020202020204" pitchFamily="34" charset="0"/>
                <a:cs typeface="Arial" panose="020B0604020202020204" pitchFamily="34" charset="0"/>
              </a:rPr>
              <a:t> </a:t>
            </a:r>
            <a:endParaRPr lang="en-US" sz="1100" dirty="0">
              <a:solidFill>
                <a:prstClr val="black"/>
              </a:solidFill>
              <a:latin typeface="Arial" panose="020B0604020202020204" pitchFamily="34" charset="0"/>
              <a:ea typeface="Calibri"/>
              <a:cs typeface="Arial" panose="020B0604020202020204" pitchFamily="34" charset="0"/>
            </a:endParaRPr>
          </a:p>
          <a:p>
            <a:pPr marL="118745" indent="-118745" defTabSz="966612">
              <a:spcBef>
                <a:spcPts val="611"/>
              </a:spcBef>
              <a:spcAft>
                <a:spcPts val="600"/>
              </a:spcAft>
              <a:defRPr/>
            </a:pPr>
            <a:endParaRPr lang="en-US" sz="1100" dirty="0">
              <a:solidFill>
                <a:prstClr val="black"/>
              </a:solidFill>
              <a:latin typeface="Arial" panose="020B0604020202020204" pitchFamily="34" charset="0"/>
              <a:ea typeface="Calibri"/>
              <a:cs typeface="Arial" panose="020B0604020202020204" pitchFamily="34" charset="0"/>
            </a:endParaRPr>
          </a:p>
          <a:p>
            <a:pPr marL="0" indent="0" defTabSz="966612">
              <a:spcBef>
                <a:spcPts val="634"/>
              </a:spcBef>
              <a:spcAft>
                <a:spcPts val="600"/>
              </a:spcAft>
              <a:buNone/>
              <a:defRPr/>
            </a:pPr>
            <a:endParaRPr lang="en-US" sz="1100" dirty="0">
              <a:solidFill>
                <a:prstClr val="black"/>
              </a:solidFill>
              <a:latin typeface="Arial" panose="020B0604020202020204" pitchFamily="34" charset="0"/>
              <a:ea typeface="Calibri"/>
              <a:cs typeface="Arial" panose="020B0604020202020204" pitchFamily="34" charset="0"/>
            </a:endParaRPr>
          </a:p>
        </p:txBody>
      </p:sp>
    </p:spTree>
    <p:extLst>
      <p:ext uri="{BB962C8B-B14F-4D97-AF65-F5344CB8AC3E}">
        <p14:creationId xmlns:p14="http://schemas.microsoft.com/office/powerpoint/2010/main" val="123964757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7875" y="3720737"/>
            <a:ext cx="5759450" cy="5144347"/>
          </a:xfrm>
        </p:spPr>
        <p:txBody>
          <a:bodyPr/>
          <a:lstStyle/>
          <a:p>
            <a:pPr marL="0" indent="0" defTabSz="966612">
              <a:spcBef>
                <a:spcPts val="0"/>
              </a:spcBef>
              <a:spcAft>
                <a:spcPts val="600"/>
              </a:spcAft>
              <a:buNone/>
              <a:defRPr/>
            </a:pPr>
            <a:r>
              <a:rPr lang="en-US" b="1" dirty="0">
                <a:latin typeface="Arial" panose="020B0604020202020204" pitchFamily="34" charset="0"/>
                <a:cs typeface="Arial" panose="020B0604020202020204" pitchFamily="34" charset="0"/>
              </a:rPr>
              <a:t>Presenter Notes</a:t>
            </a:r>
          </a:p>
          <a:p>
            <a:pPr marL="119149" indent="-119149" defTabSz="966612">
              <a:spcBef>
                <a:spcPts val="0"/>
              </a:spcBef>
              <a:spcAft>
                <a:spcPts val="600"/>
              </a:spcAft>
              <a:defRPr/>
            </a:pPr>
            <a:r>
              <a:rPr lang="en-US" b="1" dirty="0">
                <a:solidFill>
                  <a:prstClr val="black"/>
                </a:solidFill>
                <a:latin typeface="Arial" panose="020B0604020202020204" pitchFamily="34" charset="0"/>
                <a:cs typeface="Arial" panose="020B0604020202020204" pitchFamily="34" charset="0"/>
              </a:rPr>
              <a:t>To join a drug plan, </a:t>
            </a:r>
            <a:r>
              <a:rPr lang="en-US" dirty="0">
                <a:solidFill>
                  <a:prstClr val="black"/>
                </a:solidFill>
                <a:latin typeface="Arial" panose="020B0604020202020204" pitchFamily="34" charset="0"/>
                <a:cs typeface="Arial" panose="020B0604020202020204" pitchFamily="34" charset="0"/>
              </a:rPr>
              <a:t>you must have Part A and/or Part B.</a:t>
            </a:r>
          </a:p>
          <a:p>
            <a:pPr marL="119149" indent="-119149" defTabSz="966612">
              <a:spcBef>
                <a:spcPts val="0"/>
              </a:spcBef>
              <a:spcAft>
                <a:spcPts val="600"/>
              </a:spcAft>
              <a:defRPr/>
            </a:pPr>
            <a:r>
              <a:rPr lang="en-US" b="1" dirty="0">
                <a:solidFill>
                  <a:prstClr val="black"/>
                </a:solidFill>
                <a:latin typeface="Arial" panose="020B0604020202020204" pitchFamily="34" charset="0"/>
                <a:cs typeface="Arial" panose="020B0604020202020204" pitchFamily="34" charset="0"/>
              </a:rPr>
              <a:t>To join a Medicare Advantage Plan with drug coverage,</a:t>
            </a:r>
            <a:r>
              <a:rPr lang="en-US" dirty="0">
                <a:solidFill>
                  <a:prstClr val="black"/>
                </a:solidFill>
                <a:latin typeface="Arial" panose="020B0604020202020204" pitchFamily="34" charset="0"/>
                <a:cs typeface="Arial" panose="020B0604020202020204" pitchFamily="34" charset="0"/>
              </a:rPr>
              <a:t> you must have both Part A and Part B.</a:t>
            </a:r>
          </a:p>
          <a:p>
            <a:pPr marL="119149" indent="-119149" defTabSz="966612">
              <a:spcBef>
                <a:spcPts val="0"/>
              </a:spcBef>
              <a:spcAft>
                <a:spcPts val="600"/>
              </a:spcAft>
              <a:defRPr/>
            </a:pPr>
            <a:r>
              <a:rPr lang="en-US" b="1" dirty="0">
                <a:solidFill>
                  <a:prstClr val="black"/>
                </a:solidFill>
                <a:latin typeface="Arial" panose="020B0604020202020204" pitchFamily="34" charset="0"/>
                <a:cs typeface="Arial" panose="020B0604020202020204" pitchFamily="34" charset="0"/>
              </a:rPr>
              <a:t>To join a Medicare Cost Plan with drug coverage or a Program of All-inclusive Care for the Elderly (PACE),</a:t>
            </a:r>
            <a:r>
              <a:rPr lang="en-US" dirty="0">
                <a:solidFill>
                  <a:prstClr val="black"/>
                </a:solidFill>
                <a:latin typeface="Arial" panose="020B0604020202020204" pitchFamily="34" charset="0"/>
                <a:cs typeface="Arial" panose="020B0604020202020204" pitchFamily="34" charset="0"/>
              </a:rPr>
              <a:t> you must have Part A and Part B or have Part B only. Cost Plans and PACE programs are types of Medicare health plans available in certain, limited areas of the country (learn more in Topic 5). </a:t>
            </a:r>
          </a:p>
          <a:p>
            <a:pPr marL="119149" indent="-119149" defTabSz="966612">
              <a:spcBef>
                <a:spcPts val="0"/>
              </a:spcBef>
              <a:spcAft>
                <a:spcPts val="600"/>
              </a:spcAft>
              <a:defRPr/>
            </a:pPr>
            <a:r>
              <a:rPr lang="en-US" b="1" dirty="0">
                <a:solidFill>
                  <a:prstClr val="black"/>
                </a:solidFill>
                <a:latin typeface="Arial" panose="020B0604020202020204" pitchFamily="34" charset="0"/>
                <a:cs typeface="Arial" panose="020B0604020202020204" pitchFamily="34" charset="0"/>
              </a:rPr>
              <a:t>Each plan has its own service area, which you must live in to join. </a:t>
            </a:r>
            <a:r>
              <a:rPr lang="en-US" dirty="0">
                <a:solidFill>
                  <a:prstClr val="black"/>
                </a:solidFill>
                <a:latin typeface="Arial" panose="020B0604020202020204" pitchFamily="34" charset="0"/>
                <a:cs typeface="Arial" panose="020B0604020202020204" pitchFamily="34" charset="0"/>
              </a:rPr>
              <a:t>People living in the U.S. territories, including Puerto Rico, the U.S. Virgin Islands, Guam, the Northern Mariana Islands, and American Samoa, can join. If you live outside the U.S. and its territories, or if you’re incarcerated, you’re not eligible to join a plan. This means you can’t get Part D drug coverage. You must be lawfully present in the U.S. to join a plan.</a:t>
            </a:r>
          </a:p>
          <a:p>
            <a:pPr marL="119149" indent="-119149" defTabSz="966612">
              <a:spcBef>
                <a:spcPts val="0"/>
              </a:spcBef>
              <a:spcAft>
                <a:spcPts val="600"/>
              </a:spcAft>
              <a:defRPr/>
            </a:pPr>
            <a:r>
              <a:rPr lang="en-US" b="1" dirty="0">
                <a:solidFill>
                  <a:prstClr val="black"/>
                </a:solidFill>
                <a:latin typeface="Arial" panose="020B0604020202020204" pitchFamily="34" charset="0"/>
                <a:cs typeface="Arial" panose="020B0604020202020204" pitchFamily="34" charset="0"/>
              </a:rPr>
              <a:t>Most people must join a drug plan to get drug coverage. </a:t>
            </a:r>
            <a:r>
              <a:rPr lang="en-US" dirty="0">
                <a:solidFill>
                  <a:prstClr val="black"/>
                </a:solidFill>
                <a:latin typeface="Arial" panose="020B0604020202020204" pitchFamily="34" charset="0"/>
                <a:cs typeface="Arial" panose="020B0604020202020204" pitchFamily="34" charset="0"/>
              </a:rPr>
              <a:t>So, while all people with Medicare can have this coverage, you need to take action to get it. If you qualify for Extra Help to pay for your prescription drugs, Medicare will enroll you in a drug plan unless you decline coverage or join a plan yourself (learn more in Topic 7). You can only have one drug plan at a time.</a:t>
            </a:r>
          </a:p>
          <a:p>
            <a:pPr marL="0" indent="0" defTabSz="966612">
              <a:spcBef>
                <a:spcPts val="0"/>
              </a:spcBef>
              <a:spcAft>
                <a:spcPts val="600"/>
              </a:spcAft>
              <a:buNone/>
              <a:defRPr/>
            </a:pPr>
            <a:endParaRPr lang="en-US" dirty="0">
              <a:solidFill>
                <a:prstClr val="black"/>
              </a:solidFill>
              <a:latin typeface="Arial" panose="020B0604020202020204" pitchFamily="34" charset="0"/>
              <a:cs typeface="Arial" panose="020B0604020202020204" pitchFamily="34" charset="0"/>
            </a:endParaRPr>
          </a:p>
          <a:p>
            <a:pPr marL="0" indent="0" defTabSz="966612">
              <a:spcBef>
                <a:spcPts val="0"/>
              </a:spcBef>
              <a:spcAft>
                <a:spcPts val="600"/>
              </a:spcAft>
              <a:buNone/>
              <a:defRPr/>
            </a:pPr>
            <a:endParaRPr lang="en-US"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8056030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0" y="3757507"/>
            <a:ext cx="5852160" cy="5449993"/>
          </a:xfrm>
        </p:spPr>
        <p:txBody>
          <a:bodyPr/>
          <a:lstStyle/>
          <a:p>
            <a:pPr marL="0" indent="0" defTabSz="966612">
              <a:spcBef>
                <a:spcPts val="0"/>
              </a:spcBef>
              <a:spcAft>
                <a:spcPts val="300"/>
              </a:spcAft>
              <a:buNone/>
              <a:defRPr/>
            </a:pPr>
            <a:r>
              <a:rPr lang="en-US" sz="900" b="1" dirty="0">
                <a:solidFill>
                  <a:prstClr val="black"/>
                </a:solidFill>
                <a:latin typeface="Arial" panose="020B0604020202020204" pitchFamily="34" charset="0"/>
                <a:ea typeface="ＭＳ Ｐゴシック"/>
                <a:cs typeface="Arial" panose="020B0604020202020204" pitchFamily="34" charset="0"/>
              </a:rPr>
              <a:t>This slide has animation.</a:t>
            </a:r>
            <a:endParaRPr lang="en-US" sz="900" dirty="0">
              <a:latin typeface="Arial" panose="020B0604020202020204" pitchFamily="34" charset="0"/>
              <a:cs typeface="Arial" panose="020B0604020202020204" pitchFamily="34" charset="0"/>
            </a:endParaRPr>
          </a:p>
          <a:p>
            <a:pPr marL="0" indent="0" defTabSz="966612">
              <a:spcBef>
                <a:spcPts val="0"/>
              </a:spcBef>
              <a:spcAft>
                <a:spcPts val="300"/>
              </a:spcAft>
              <a:buNone/>
              <a:defRPr/>
            </a:pPr>
            <a:r>
              <a:rPr lang="en-US" sz="900" b="1" dirty="0">
                <a:latin typeface="Arial" panose="020B0604020202020204" pitchFamily="34" charset="0"/>
                <a:cs typeface="Arial" panose="020B0604020202020204" pitchFamily="34" charset="0"/>
              </a:rPr>
              <a:t>Presenter Notes</a:t>
            </a:r>
          </a:p>
          <a:p>
            <a:pPr marL="119149" indent="-119149">
              <a:spcBef>
                <a:spcPts val="0"/>
              </a:spcBef>
              <a:spcAft>
                <a:spcPts val="300"/>
              </a:spcAft>
              <a:defRPr/>
            </a:pPr>
            <a:r>
              <a:rPr lang="en-US" sz="900" b="1" dirty="0">
                <a:solidFill>
                  <a:prstClr val="black"/>
                </a:solidFill>
                <a:latin typeface="Arial" panose="020B0604020202020204" pitchFamily="34" charset="0"/>
                <a:cs typeface="Arial" panose="020B0604020202020204" pitchFamily="34" charset="0"/>
              </a:rPr>
              <a:t>You can join Medicare drug coverage during your 7-month IEP. </a:t>
            </a:r>
            <a:r>
              <a:rPr lang="en-US" sz="900" dirty="0">
                <a:solidFill>
                  <a:prstClr val="black"/>
                </a:solidFill>
                <a:latin typeface="Arial" panose="020B0604020202020204" pitchFamily="34" charset="0"/>
                <a:cs typeface="Arial" panose="020B0604020202020204" pitchFamily="34" charset="0"/>
              </a:rPr>
              <a:t>Your IEP begins 3 months before the month you turn 65, includes the month you turn 65, and ends 3 months after the month you turn 65. Your coverage start date depends on the month you join. You can also join Medicare drug coverage during the 7-month period around your 25</a:t>
            </a:r>
            <a:r>
              <a:rPr lang="en-US" sz="900" baseline="30000" dirty="0">
                <a:solidFill>
                  <a:prstClr val="black"/>
                </a:solidFill>
                <a:latin typeface="Arial" panose="020B0604020202020204" pitchFamily="34" charset="0"/>
                <a:cs typeface="Arial" panose="020B0604020202020204" pitchFamily="34" charset="0"/>
              </a:rPr>
              <a:t>th</a:t>
            </a:r>
            <a:r>
              <a:rPr lang="en-US" sz="900" dirty="0">
                <a:solidFill>
                  <a:prstClr val="black"/>
                </a:solidFill>
                <a:latin typeface="Arial" panose="020B0604020202020204" pitchFamily="34" charset="0"/>
                <a:cs typeface="Arial" panose="020B0604020202020204" pitchFamily="34" charset="0"/>
              </a:rPr>
              <a:t> month of getting disability benefits. If you get Medicare due to a disability, you can enroll in Medicare drug coverage starting 3 months before your 25</a:t>
            </a:r>
            <a:r>
              <a:rPr lang="en-US" sz="900" baseline="30000" dirty="0">
                <a:solidFill>
                  <a:prstClr val="black"/>
                </a:solidFill>
                <a:latin typeface="Arial" panose="020B0604020202020204" pitchFamily="34" charset="0"/>
                <a:cs typeface="Arial" panose="020B0604020202020204" pitchFamily="34" charset="0"/>
              </a:rPr>
              <a:t>th</a:t>
            </a:r>
            <a:r>
              <a:rPr lang="en-US" sz="900" dirty="0">
                <a:solidFill>
                  <a:prstClr val="black"/>
                </a:solidFill>
                <a:latin typeface="Arial" panose="020B0604020202020204" pitchFamily="34" charset="0"/>
                <a:cs typeface="Arial" panose="020B0604020202020204" pitchFamily="34" charset="0"/>
              </a:rPr>
              <a:t> month of disability and ending 3 months after your 25</a:t>
            </a:r>
            <a:r>
              <a:rPr lang="en-US" sz="900" baseline="30000" dirty="0">
                <a:solidFill>
                  <a:prstClr val="black"/>
                </a:solidFill>
                <a:latin typeface="Arial" panose="020B0604020202020204" pitchFamily="34" charset="0"/>
                <a:cs typeface="Arial" panose="020B0604020202020204" pitchFamily="34" charset="0"/>
              </a:rPr>
              <a:t>th</a:t>
            </a:r>
            <a:r>
              <a:rPr lang="en-US" sz="900" dirty="0">
                <a:solidFill>
                  <a:prstClr val="black"/>
                </a:solidFill>
                <a:latin typeface="Arial" panose="020B0604020202020204" pitchFamily="34" charset="0"/>
                <a:cs typeface="Arial" panose="020B0604020202020204" pitchFamily="34" charset="0"/>
              </a:rPr>
              <a:t> month of disability. Your coverage start date depends on the month in which you join. </a:t>
            </a:r>
          </a:p>
          <a:p>
            <a:pPr marL="119149" indent="-119149" defTabSz="966612">
              <a:spcBef>
                <a:spcPts val="0"/>
              </a:spcBef>
              <a:spcAft>
                <a:spcPts val="300"/>
              </a:spcAft>
              <a:defRPr/>
            </a:pPr>
            <a:r>
              <a:rPr lang="en-US" sz="900" b="1" dirty="0">
                <a:solidFill>
                  <a:prstClr val="black"/>
                </a:solidFill>
                <a:latin typeface="Arial" panose="020B0604020202020204" pitchFamily="34" charset="0"/>
                <a:cs typeface="Arial" panose="020B0604020202020204" pitchFamily="34" charset="0"/>
              </a:rPr>
              <a:t>If you qualify, you can join, switch, or drop Medicare drug coverage during the yearly Open Enrollment Period (OEP) from October 15–December 7. </a:t>
            </a:r>
            <a:r>
              <a:rPr lang="en-US" sz="900" dirty="0">
                <a:solidFill>
                  <a:prstClr val="black"/>
                </a:solidFill>
                <a:latin typeface="Arial" panose="020B0604020202020204" pitchFamily="34" charset="0"/>
                <a:cs typeface="Arial" panose="020B0604020202020204" pitchFamily="34" charset="0"/>
              </a:rPr>
              <a:t>If you make a change during the OEP, your coverage starts January 1 (as long as your plan gets your request by December 7). For most people, this is the one time each year that they can make changes. </a:t>
            </a:r>
          </a:p>
          <a:p>
            <a:pPr marL="119149" indent="-119149" defTabSz="966612">
              <a:spcBef>
                <a:spcPts val="0"/>
              </a:spcBef>
              <a:spcAft>
                <a:spcPts val="300"/>
              </a:spcAft>
              <a:defRPr/>
            </a:pPr>
            <a:r>
              <a:rPr lang="en-US" sz="900" b="1" dirty="0">
                <a:solidFill>
                  <a:prstClr val="black"/>
                </a:solidFill>
                <a:latin typeface="Arial" panose="020B0604020202020204" pitchFamily="34" charset="0"/>
                <a:cs typeface="Arial" panose="020B0604020202020204" pitchFamily="34" charset="0"/>
              </a:rPr>
              <a:t>If you have to buy Part A, </a:t>
            </a:r>
            <a:r>
              <a:rPr lang="en-US" sz="900" dirty="0">
                <a:solidFill>
                  <a:prstClr val="black"/>
                </a:solidFill>
                <a:latin typeface="Arial" panose="020B0604020202020204" pitchFamily="34" charset="0"/>
                <a:cs typeface="Arial" panose="020B0604020202020204" pitchFamily="34" charset="0"/>
              </a:rPr>
              <a:t>and you sign up for Part B during the Part B General Enrollment Period (GEP) from January 1–March 31, you can join Medicare drug coverage starting the date you submit your application for Part B. The SEP continues for the first 2 months of Part B enrollment. Your coverage begins the first month after the month the Part D plan gets your enrollment request. </a:t>
            </a:r>
          </a:p>
          <a:p>
            <a:pPr marL="112713" indent="-112713">
              <a:spcBef>
                <a:spcPts val="0"/>
              </a:spcBef>
              <a:spcAft>
                <a:spcPts val="300"/>
              </a:spcAft>
              <a:defRPr/>
            </a:pPr>
            <a:r>
              <a:rPr lang="en-US" sz="900" b="1" dirty="0">
                <a:solidFill>
                  <a:prstClr val="black"/>
                </a:solidFill>
                <a:latin typeface="Arial" panose="020B0604020202020204" pitchFamily="34" charset="0"/>
                <a:cs typeface="Arial" panose="020B0604020202020204" pitchFamily="34" charset="0"/>
              </a:rPr>
              <a:t>Generally, you must stay enrolled for the calendar year. </a:t>
            </a:r>
            <a:r>
              <a:rPr lang="en-US" sz="900" dirty="0">
                <a:solidFill>
                  <a:prstClr val="black"/>
                </a:solidFill>
                <a:latin typeface="Arial" panose="020B0604020202020204" pitchFamily="34" charset="0"/>
                <a:cs typeface="Arial" panose="020B0604020202020204" pitchFamily="34" charset="0"/>
              </a:rPr>
              <a:t>However, in certain situations you may change plans (like if you switch from Medicare Advantage to Original Medicare during the Medicare Advantage OEP, you may add drug coverage). The Medicare Advantage OEP is from January 1–March 31 each year. Your coverage begins the 1</a:t>
            </a:r>
            <a:r>
              <a:rPr lang="en-US" sz="900" baseline="30000" dirty="0">
                <a:solidFill>
                  <a:prstClr val="black"/>
                </a:solidFill>
                <a:latin typeface="Arial" panose="020B0604020202020204" pitchFamily="34" charset="0"/>
                <a:cs typeface="Arial" panose="020B0604020202020204" pitchFamily="34" charset="0"/>
              </a:rPr>
              <a:t>st</a:t>
            </a:r>
            <a:r>
              <a:rPr lang="en-US" sz="900" dirty="0">
                <a:solidFill>
                  <a:prstClr val="black"/>
                </a:solidFill>
                <a:latin typeface="Arial" panose="020B0604020202020204" pitchFamily="34" charset="0"/>
                <a:cs typeface="Arial" panose="020B0604020202020204" pitchFamily="34" charset="0"/>
              </a:rPr>
              <a:t> day of the month after you join the plan. You must have a Medicare Advantage Plan (at any time) during the first 3 months of the year to use this enrollment period. Also, if you’re new to Medicare and you’re enrolled in a Medicare Advantage Plan during your IEP, you can make a change within the first 3 months you have Medicare, using the Medicare Advantage OEP. </a:t>
            </a:r>
          </a:p>
          <a:p>
            <a:pPr marL="112713" indent="-112713">
              <a:spcBef>
                <a:spcPts val="0"/>
              </a:spcBef>
              <a:spcAft>
                <a:spcPts val="300"/>
              </a:spcAft>
              <a:defRPr/>
            </a:pPr>
            <a:r>
              <a:rPr lang="en-US" sz="900" b="1" dirty="0">
                <a:solidFill>
                  <a:prstClr val="black"/>
                </a:solidFill>
                <a:latin typeface="Arial" panose="020B0604020202020204" pitchFamily="34" charset="0"/>
                <a:cs typeface="Arial" panose="020B0604020202020204" pitchFamily="34" charset="0"/>
              </a:rPr>
              <a:t>You may also qualify for a Special Enrollment Period (SEP), that allows you to join, switch, or drop your drug plan. In certain limited circumstances, you may be able to join, drop, or switch Medicare drug coverage at other times. For example, if you: </a:t>
            </a:r>
          </a:p>
          <a:p>
            <a:pPr marL="288925" lvl="1" indent="-171450">
              <a:spcBef>
                <a:spcPts val="0"/>
              </a:spcBef>
              <a:spcAft>
                <a:spcPts val="300"/>
              </a:spcAft>
              <a:buFont typeface="Arial" panose="020B0604020202020204" pitchFamily="34" charset="0"/>
              <a:buChar char="•"/>
              <a:defRPr/>
            </a:pPr>
            <a:r>
              <a:rPr lang="en-US" sz="900" dirty="0">
                <a:solidFill>
                  <a:prstClr val="black"/>
                </a:solidFill>
                <a:latin typeface="Arial" panose="020B0604020202020204" pitchFamily="34" charset="0"/>
                <a:cs typeface="Arial" panose="020B0604020202020204" pitchFamily="34" charset="0"/>
              </a:rPr>
              <a:t>If you permanently move out of your plan’s service area, you lose your other creditable prescription drug coverage, you weren’t adequately informed that your other coverage wasn’t creditable, or that the coverage was reduced so that it’s no longer creditable; you enter, live at, or leave an institution (like a nursing home), or you get, lose, or have a change in your Medicaid or Extra Help.</a:t>
            </a:r>
          </a:p>
          <a:p>
            <a:pPr marL="288925" lvl="1" indent="-171450">
              <a:spcBef>
                <a:spcPts val="0"/>
              </a:spcBef>
              <a:spcAft>
                <a:spcPts val="300"/>
              </a:spcAft>
              <a:buFont typeface="Arial" panose="020B0604020202020204" pitchFamily="34" charset="0"/>
              <a:buChar char="•"/>
              <a:defRPr/>
            </a:pPr>
            <a:r>
              <a:rPr lang="en-US" sz="900" dirty="0">
                <a:solidFill>
                  <a:prstClr val="black"/>
                </a:solidFill>
                <a:latin typeface="Arial" panose="020B0604020202020204" pitchFamily="34" charset="0"/>
                <a:cs typeface="Arial" panose="020B0604020202020204" pitchFamily="34" charset="0"/>
              </a:rPr>
              <a:t>If you have Extra Help. People with Extra Help can change plans once per month into any standalone drug plan. If someone’s notified that they’re “potentially at risk” or “at-risk” for misuse of opioids and other frequently abused medications under a drug management program, they can’t use this SEP as long as they’re enrolled in that plan or until the “at-risk” determination expires, or the plan terminates it. However, they can use the OEP and other SEPs that they qualify for.</a:t>
            </a:r>
          </a:p>
        </p:txBody>
      </p:sp>
    </p:spTree>
    <p:extLst>
      <p:ext uri="{BB962C8B-B14F-4D97-AF65-F5344CB8AC3E}">
        <p14:creationId xmlns:p14="http://schemas.microsoft.com/office/powerpoint/2010/main" val="188604957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812799" y="3797300"/>
            <a:ext cx="5753101" cy="5659521"/>
          </a:xfrm>
        </p:spPr>
        <p:txBody>
          <a:bodyPr/>
          <a:lstStyle/>
          <a:p>
            <a:pPr marL="0" indent="0" defTabSz="966612">
              <a:spcBef>
                <a:spcPts val="0"/>
              </a:spcBef>
              <a:spcAft>
                <a:spcPts val="600"/>
              </a:spcAft>
              <a:buNone/>
              <a:defRPr/>
            </a:pPr>
            <a:r>
              <a:rPr lang="en-US" b="1" dirty="0">
                <a:solidFill>
                  <a:prstClr val="black"/>
                </a:solidFill>
                <a:latin typeface="Arial" panose="020B0604020202020204" pitchFamily="34" charset="0"/>
                <a:ea typeface="ＭＳ Ｐゴシック"/>
                <a:cs typeface="Arial" panose="020B0604020202020204" pitchFamily="34" charset="0"/>
              </a:rPr>
              <a:t>This slide has animation.</a:t>
            </a:r>
            <a:endParaRPr lang="en-US" b="1" dirty="0">
              <a:latin typeface="Arial" panose="020B0604020202020204" pitchFamily="34" charset="0"/>
              <a:cs typeface="Arial" panose="020B0604020202020204" pitchFamily="34" charset="0"/>
            </a:endParaRPr>
          </a:p>
          <a:p>
            <a:pPr marL="0" indent="0" defTabSz="966612">
              <a:spcBef>
                <a:spcPts val="0"/>
              </a:spcBef>
              <a:spcAft>
                <a:spcPts val="600"/>
              </a:spcAft>
              <a:buNone/>
              <a:defRPr/>
            </a:pPr>
            <a:r>
              <a:rPr lang="en-US" b="1" dirty="0">
                <a:latin typeface="Arial" panose="020B0604020202020204" pitchFamily="34" charset="0"/>
                <a:cs typeface="Arial" panose="020B0604020202020204" pitchFamily="34" charset="0"/>
              </a:rPr>
              <a:t>Presenter Notes</a:t>
            </a:r>
          </a:p>
          <a:p>
            <a:pPr marL="0" indent="0">
              <a:spcBef>
                <a:spcPts val="0"/>
              </a:spcBef>
              <a:spcAft>
                <a:spcPts val="600"/>
              </a:spcAft>
              <a:buNone/>
              <a:defRPr/>
            </a:pPr>
            <a:r>
              <a:rPr lang="en-US" b="1" dirty="0">
                <a:solidFill>
                  <a:prstClr val="black"/>
                </a:solidFill>
                <a:latin typeface="Arial" panose="020B0604020202020204" pitchFamily="34" charset="0"/>
                <a:cs typeface="Arial" panose="020B0604020202020204" pitchFamily="34" charset="0"/>
              </a:rPr>
              <a:t>Everyone with Medicare has to make a decision about drug coverage. </a:t>
            </a:r>
            <a:r>
              <a:rPr lang="en-US" dirty="0">
                <a:solidFill>
                  <a:prstClr val="black"/>
                </a:solidFill>
                <a:latin typeface="Arial" panose="020B0604020202020204" pitchFamily="34" charset="0"/>
                <a:cs typeface="Arial" panose="020B0604020202020204" pitchFamily="34" charset="0"/>
              </a:rPr>
              <a:t>If you’re new to Medicare and already have other drug coverage (like </a:t>
            </a:r>
            <a:r>
              <a:rPr lang="en-US" dirty="0">
                <a:latin typeface="Arial" panose="020B0604020202020204" pitchFamily="34" charset="0"/>
                <a:cs typeface="Arial" panose="020B0604020202020204" pitchFamily="34" charset="0"/>
              </a:rPr>
              <a:t>from an employer or union),</a:t>
            </a:r>
            <a:r>
              <a:rPr lang="en-US" dirty="0">
                <a:solidFill>
                  <a:prstClr val="black"/>
                </a:solidFill>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find out how your employer or union drug coverage works with Medicare, because your coverage may change if you join a Part D plan. Your employer or union (or the plan that administers your drug coverage) will send you a “Creditable Coverage” disclosure each year, letting you know if it’s creditable prescription drug coverage (as good as Medicare Part D coverage). If you don’t get this information, ask your employer or union for it. </a:t>
            </a:r>
          </a:p>
          <a:p>
            <a:pPr marL="0" indent="0">
              <a:spcBef>
                <a:spcPts val="0"/>
              </a:spcBef>
              <a:spcAft>
                <a:spcPts val="600"/>
              </a:spcAft>
              <a:buNone/>
              <a:defRPr/>
            </a:pPr>
            <a:r>
              <a:rPr lang="en-US" b="1" dirty="0">
                <a:latin typeface="Arial" panose="020B0604020202020204" pitchFamily="34" charset="0"/>
                <a:cs typeface="Arial" panose="020B0604020202020204" pitchFamily="34" charset="0"/>
              </a:rPr>
              <a:t>Before making a decision, here are a few things you should consider:</a:t>
            </a:r>
          </a:p>
          <a:p>
            <a:pPr marL="118813" indent="-118813">
              <a:spcBef>
                <a:spcPts val="0"/>
              </a:spcBef>
              <a:spcAft>
                <a:spcPts val="600"/>
              </a:spcAft>
              <a:defRPr/>
            </a:pPr>
            <a:r>
              <a:rPr lang="en-US" dirty="0">
                <a:latin typeface="Arial" panose="020B0604020202020204" pitchFamily="34" charset="0"/>
                <a:cs typeface="Arial" panose="020B0604020202020204" pitchFamily="34" charset="0"/>
              </a:rPr>
              <a:t>Is your employer or union drug coverage creditable? </a:t>
            </a:r>
            <a:r>
              <a:rPr lang="en-US" dirty="0">
                <a:solidFill>
                  <a:prstClr val="black"/>
                </a:solidFill>
                <a:latin typeface="Arial" panose="020B0604020202020204" pitchFamily="34" charset="0"/>
                <a:cs typeface="Arial" panose="020B0604020202020204" pitchFamily="34" charset="0"/>
              </a:rPr>
              <a:t>If you decide not to join a drug plan when you first qualify, and you don’t have other creditable prescription drug coverage for at least </a:t>
            </a:r>
            <a:r>
              <a:rPr lang="en-US" dirty="0">
                <a:latin typeface="Arial" panose="020B0604020202020204" pitchFamily="34" charset="0"/>
                <a:cs typeface="Arial" panose="020B0604020202020204" pitchFamily="34" charset="0"/>
              </a:rPr>
              <a:t>63 or more days in a row, </a:t>
            </a:r>
            <a:r>
              <a:rPr lang="en-US" dirty="0">
                <a:solidFill>
                  <a:prstClr val="black"/>
                </a:solidFill>
                <a:latin typeface="Arial" panose="020B0604020202020204" pitchFamily="34" charset="0"/>
                <a:cs typeface="Arial" panose="020B0604020202020204" pitchFamily="34" charset="0"/>
              </a:rPr>
              <a:t>or you don’t get Extra Help, you’ll likely pay a lifetime late enrollment penalty if you join a Part D plan later.</a:t>
            </a:r>
          </a:p>
          <a:p>
            <a:pPr marL="118813" indent="-118813">
              <a:spcBef>
                <a:spcPts val="0"/>
              </a:spcBef>
              <a:spcAft>
                <a:spcPts val="600"/>
              </a:spcAft>
              <a:defRPr/>
            </a:pPr>
            <a:r>
              <a:rPr lang="en-US" dirty="0">
                <a:latin typeface="Arial" panose="020B0604020202020204" pitchFamily="34" charset="0"/>
                <a:cs typeface="Arial" panose="020B0604020202020204" pitchFamily="34" charset="0"/>
              </a:rPr>
              <a:t>Will you or your spouse or dependents lose all of your employer or union health coverage if you join a Part D plan? </a:t>
            </a:r>
          </a:p>
          <a:p>
            <a:pPr marL="118813" indent="-118813">
              <a:spcBef>
                <a:spcPts val="0"/>
              </a:spcBef>
              <a:spcAft>
                <a:spcPts val="600"/>
              </a:spcAft>
              <a:defRPr/>
            </a:pPr>
            <a:r>
              <a:rPr lang="en-US" dirty="0">
                <a:latin typeface="Arial" panose="020B0604020202020204" pitchFamily="34" charset="0"/>
                <a:cs typeface="Arial" panose="020B0604020202020204" pitchFamily="34" charset="0"/>
              </a:rPr>
              <a:t>How do your out-of-pocket drug costs with your employer or union drug coverage compare to out-of-pocket drug costs with a Part D plan? </a:t>
            </a:r>
          </a:p>
          <a:p>
            <a:pPr marL="118813" indent="-118813">
              <a:spcBef>
                <a:spcPts val="0"/>
              </a:spcBef>
              <a:spcAft>
                <a:spcPts val="600"/>
              </a:spcAft>
              <a:defRPr/>
            </a:pPr>
            <a:r>
              <a:rPr lang="en-US" dirty="0">
                <a:latin typeface="Arial" panose="020B0604020202020204" pitchFamily="34" charset="0"/>
                <a:cs typeface="Arial" panose="020B0604020202020204" pitchFamily="34" charset="0"/>
              </a:rPr>
              <a:t>How will your costs change if you get Extra Help with your Part D plan costs? </a:t>
            </a:r>
          </a:p>
        </p:txBody>
      </p:sp>
    </p:spTree>
    <p:extLst>
      <p:ext uri="{BB962C8B-B14F-4D97-AF65-F5344CB8AC3E}">
        <p14:creationId xmlns:p14="http://schemas.microsoft.com/office/powerpoint/2010/main" val="417755026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4700" y="3771900"/>
            <a:ext cx="5803900" cy="4953847"/>
          </a:xfrm>
        </p:spPr>
        <p:txBody>
          <a:bodyPr/>
          <a:lstStyle/>
          <a:p>
            <a:pPr marL="0" indent="0" defTabSz="966612">
              <a:spcBef>
                <a:spcPts val="0"/>
              </a:spcBef>
              <a:spcAft>
                <a:spcPts val="600"/>
              </a:spcAft>
              <a:buNone/>
              <a:defRPr/>
            </a:pPr>
            <a:r>
              <a:rPr lang="en-US" b="1" dirty="0">
                <a:solidFill>
                  <a:prstClr val="black"/>
                </a:solidFill>
                <a:latin typeface="Arial" panose="020B0604020202020204" pitchFamily="34" charset="0"/>
                <a:ea typeface="ＭＳ Ｐゴシック"/>
                <a:cs typeface="Arial" panose="020B0604020202020204" pitchFamily="34" charset="0"/>
              </a:rPr>
              <a:t>This slide has animation.</a:t>
            </a:r>
            <a:endParaRPr lang="en-US" dirty="0">
              <a:latin typeface="Arial" panose="020B0604020202020204" pitchFamily="34" charset="0"/>
              <a:cs typeface="Arial" panose="020B0604020202020204" pitchFamily="34" charset="0"/>
            </a:endParaRPr>
          </a:p>
          <a:p>
            <a:pPr marL="0" indent="0" defTabSz="966612">
              <a:spcBef>
                <a:spcPts val="0"/>
              </a:spcBef>
              <a:spcAft>
                <a:spcPts val="600"/>
              </a:spcAft>
              <a:buNone/>
              <a:defRPr/>
            </a:pPr>
            <a:r>
              <a:rPr lang="en-US" b="1" dirty="0">
                <a:latin typeface="Arial" panose="020B0604020202020204" pitchFamily="34" charset="0"/>
                <a:cs typeface="Arial" panose="020B0604020202020204" pitchFamily="34" charset="0"/>
              </a:rPr>
              <a:t>Presenter Notes</a:t>
            </a:r>
          </a:p>
          <a:p>
            <a:pPr marL="119149" indent="-119149">
              <a:spcBef>
                <a:spcPts val="0"/>
              </a:spcBef>
              <a:spcAft>
                <a:spcPts val="600"/>
              </a:spcAft>
              <a:defRPr/>
            </a:pPr>
            <a:r>
              <a:rPr lang="en-US" b="1" dirty="0">
                <a:solidFill>
                  <a:prstClr val="black"/>
                </a:solidFill>
                <a:latin typeface="Arial" panose="020B0604020202020204" pitchFamily="34" charset="0"/>
                <a:cs typeface="Arial" panose="020B0604020202020204" pitchFamily="34" charset="0"/>
              </a:rPr>
              <a:t>There’s help available to find the drug plan that’s right for you. </a:t>
            </a:r>
            <a:r>
              <a:rPr lang="en-US" dirty="0">
                <a:solidFill>
                  <a:prstClr val="black"/>
                </a:solidFill>
                <a:latin typeface="Arial" panose="020B0604020202020204" pitchFamily="34" charset="0"/>
                <a:cs typeface="Arial" panose="020B0604020202020204" pitchFamily="34" charset="0"/>
              </a:rPr>
              <a:t>You can visit </a:t>
            </a:r>
            <a:r>
              <a:rPr lang="en-US" dirty="0">
                <a:latin typeface="Arial" panose="020B0604020202020204" pitchFamily="34" charset="0"/>
                <a:cs typeface="Arial" panose="020B0604020202020204" pitchFamily="34" charset="0"/>
                <a:hlinkClick r:id="rId3"/>
              </a:rPr>
              <a:t>Medicare.gov/plan-compare</a:t>
            </a:r>
            <a:r>
              <a:rPr lang="en-US" dirty="0">
                <a:latin typeface="Arial" panose="020B0604020202020204" pitchFamily="34" charset="0"/>
                <a:cs typeface="Arial" panose="020B0604020202020204" pitchFamily="34" charset="0"/>
              </a:rPr>
              <a:t>. </a:t>
            </a:r>
            <a:r>
              <a:rPr lang="en-US" dirty="0">
                <a:solidFill>
                  <a:prstClr val="black"/>
                </a:solidFill>
                <a:latin typeface="Arial" panose="020B0604020202020204" pitchFamily="34" charset="0"/>
                <a:cs typeface="Arial" panose="020B0604020202020204" pitchFamily="34" charset="0"/>
              </a:rPr>
              <a:t>You can also contact your SHIP for free help comparing drug plans. To find contact information for your local SHIP, visit </a:t>
            </a:r>
            <a:r>
              <a:rPr lang="en-US" dirty="0">
                <a:solidFill>
                  <a:srgbClr val="00529B"/>
                </a:solidFill>
                <a:latin typeface="Arial" panose="020B0604020202020204" pitchFamily="34" charset="0"/>
                <a:cs typeface="Arial" panose="020B0604020202020204" pitchFamily="34" charset="0"/>
                <a:hlinkClick r:id="rId4"/>
              </a:rPr>
              <a:t>shiphelp.org</a:t>
            </a:r>
            <a:r>
              <a:rPr lang="en-US" dirty="0">
                <a:solidFill>
                  <a:prstClr val="black"/>
                </a:solidFill>
                <a:latin typeface="Arial" panose="020B0604020202020204" pitchFamily="34" charset="0"/>
                <a:cs typeface="Arial" panose="020B0604020202020204" pitchFamily="34" charset="0"/>
              </a:rPr>
              <a:t>. </a:t>
            </a:r>
          </a:p>
          <a:p>
            <a:pPr marL="119149" indent="-119149">
              <a:spcBef>
                <a:spcPts val="0"/>
              </a:spcBef>
              <a:spcAft>
                <a:spcPts val="600"/>
              </a:spcAft>
              <a:defRPr/>
            </a:pPr>
            <a:r>
              <a:rPr lang="en-US" b="1" dirty="0">
                <a:solidFill>
                  <a:prstClr val="black"/>
                </a:solidFill>
                <a:latin typeface="Arial" panose="020B0604020202020204" pitchFamily="34" charset="0"/>
                <a:cs typeface="Arial" panose="020B0604020202020204" pitchFamily="34" charset="0"/>
              </a:rPr>
              <a:t>After you pick a plan that meets your needs, call the company offering it and ask how to join. </a:t>
            </a:r>
            <a:r>
              <a:rPr lang="en-US" dirty="0">
                <a:solidFill>
                  <a:prstClr val="black"/>
                </a:solidFill>
                <a:latin typeface="Arial" panose="020B0604020202020204" pitchFamily="34" charset="0"/>
                <a:cs typeface="Arial" panose="020B0604020202020204" pitchFamily="34" charset="0"/>
              </a:rPr>
              <a:t>All plans must offer paper enrollment applications. Also, plans may let you join through their website or over the phone. Most plans also participate and offer enrollment through </a:t>
            </a:r>
            <a:r>
              <a:rPr lang="en-US" dirty="0">
                <a:latin typeface="Arial" panose="020B0604020202020204" pitchFamily="34" charset="0"/>
                <a:cs typeface="Arial" panose="020B0604020202020204" pitchFamily="34" charset="0"/>
                <a:hlinkClick r:id="rId3"/>
              </a:rPr>
              <a:t>Medicare.gov/plan-compare</a:t>
            </a:r>
            <a:r>
              <a:rPr lang="en-US" dirty="0">
                <a:solidFill>
                  <a:prstClr val="black"/>
                </a:solidFill>
                <a:latin typeface="Arial" panose="020B0604020202020204" pitchFamily="34" charset="0"/>
                <a:cs typeface="Arial" panose="020B0604020202020204" pitchFamily="34" charset="0"/>
              </a:rPr>
              <a:t>. You can also call Medicare to join at 1-800-MEDICARE. </a:t>
            </a:r>
          </a:p>
          <a:p>
            <a:pPr marL="119149" indent="-119149">
              <a:spcBef>
                <a:spcPts val="0"/>
              </a:spcBef>
              <a:spcAft>
                <a:spcPts val="600"/>
              </a:spcAft>
              <a:defRPr/>
            </a:pPr>
            <a:r>
              <a:rPr lang="en-US" b="1" dirty="0">
                <a:solidFill>
                  <a:prstClr val="black"/>
                </a:solidFill>
                <a:latin typeface="Arial" panose="020B0604020202020204" pitchFamily="34" charset="0"/>
                <a:cs typeface="Arial" panose="020B0604020202020204" pitchFamily="34" charset="0"/>
              </a:rPr>
              <a:t>Plans must process applications in a timely manner. </a:t>
            </a:r>
            <a:r>
              <a:rPr lang="en-US" dirty="0">
                <a:solidFill>
                  <a:prstClr val="black"/>
                </a:solidFill>
                <a:latin typeface="Arial" panose="020B0604020202020204" pitchFamily="34" charset="0"/>
                <a:cs typeface="Arial" panose="020B0604020202020204" pitchFamily="34" charset="0"/>
              </a:rPr>
              <a:t>After you apply, the plan must tell you if they’ve accepted or denied your application. Plans aren't allowed to deny your application based on your health condition or the drugs you're taking.</a:t>
            </a:r>
          </a:p>
          <a:p>
            <a:pPr marL="0" indent="0">
              <a:spcBef>
                <a:spcPts val="0"/>
              </a:spcBef>
              <a:spcAft>
                <a:spcPts val="600"/>
              </a:spcAft>
              <a:buNone/>
              <a:defRPr/>
            </a:pPr>
            <a:endParaRPr lang="en-US" dirty="0">
              <a:solidFill>
                <a:prstClr val="black"/>
              </a:solidFill>
              <a:latin typeface="Arial" panose="020B0604020202020204" pitchFamily="34" charset="0"/>
              <a:cs typeface="Arial" panose="020B0604020202020204" pitchFamily="34" charset="0"/>
            </a:endParaRPr>
          </a:p>
          <a:p>
            <a:pPr marL="0" indent="0">
              <a:spcBef>
                <a:spcPts val="0"/>
              </a:spcBef>
              <a:spcAft>
                <a:spcPts val="600"/>
              </a:spcAft>
              <a:buNone/>
              <a:defRPr/>
            </a:pPr>
            <a:endParaRPr lang="en-US" b="1"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0419612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52463" y="274638"/>
            <a:ext cx="5759450" cy="3240087"/>
          </a:xfrm>
        </p:spPr>
      </p:sp>
      <p:sp>
        <p:nvSpPr>
          <p:cNvPr id="3" name="Notes Placeholder 2"/>
          <p:cNvSpPr>
            <a:spLocks noGrp="1"/>
          </p:cNvSpPr>
          <p:nvPr>
            <p:ph type="body" idx="1"/>
          </p:nvPr>
        </p:nvSpPr>
        <p:spPr>
          <a:xfrm>
            <a:off x="777875" y="3743325"/>
            <a:ext cx="5759450" cy="4982422"/>
          </a:xfrm>
        </p:spPr>
        <p:txBody>
          <a:bodyPr/>
          <a:lstStyle/>
          <a:p>
            <a:pPr marL="0" indent="0" defTabSz="966612">
              <a:spcBef>
                <a:spcPts val="0"/>
              </a:spcBef>
              <a:spcAft>
                <a:spcPts val="600"/>
              </a:spcAft>
              <a:buNone/>
              <a:defRPr/>
            </a:pPr>
            <a:r>
              <a:rPr lang="en-US" b="1" dirty="0">
                <a:solidFill>
                  <a:prstClr val="black"/>
                </a:solidFill>
                <a:latin typeface="Arial" panose="020B0604020202020204" pitchFamily="34" charset="0"/>
                <a:cs typeface="Arial" panose="020B0604020202020204" pitchFamily="34" charset="0"/>
              </a:rPr>
              <a:t>Presenter Notes</a:t>
            </a:r>
          </a:p>
          <a:p>
            <a:pPr marL="0" indent="0" defTabSz="966612">
              <a:spcBef>
                <a:spcPts val="0"/>
              </a:spcBef>
              <a:spcAft>
                <a:spcPts val="600"/>
              </a:spcAft>
              <a:buNone/>
              <a:defRPr/>
            </a:pPr>
            <a:r>
              <a:rPr lang="en-US" dirty="0">
                <a:solidFill>
                  <a:prstClr val="black"/>
                </a:solidFill>
                <a:latin typeface="Arial" panose="020B0604020202020204" pitchFamily="34" charset="0"/>
                <a:cs typeface="Arial" panose="020B0604020202020204" pitchFamily="34" charset="0"/>
              </a:rPr>
              <a:t>Topic 5 explains Medicare Advantage (Part C), Cost Plans, and Programs </a:t>
            </a:r>
            <a:r>
              <a:rPr lang="en-US" dirty="0">
                <a:latin typeface="Arial" panose="020B0604020202020204" pitchFamily="34" charset="0"/>
                <a:cs typeface="Arial" panose="020B0604020202020204" pitchFamily="34" charset="0"/>
              </a:rPr>
              <a:t>of All-inclusive Care for the Elderly (PACE)</a:t>
            </a:r>
            <a:r>
              <a:rPr lang="en-US" dirty="0">
                <a:solidFill>
                  <a:prstClr val="black"/>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0470006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54697" y="3677194"/>
            <a:ext cx="5805805" cy="5144347"/>
          </a:xfrm>
        </p:spPr>
        <p:txBody>
          <a:bodyPr/>
          <a:lstStyle/>
          <a:p>
            <a:pPr marL="0" indent="0" defTabSz="966612">
              <a:spcBef>
                <a:spcPts val="0"/>
              </a:spcBef>
              <a:spcAft>
                <a:spcPts val="600"/>
              </a:spcAft>
              <a:buNone/>
              <a:defRPr/>
            </a:pPr>
            <a:r>
              <a:rPr lang="en-US" b="1" dirty="0">
                <a:solidFill>
                  <a:prstClr val="black"/>
                </a:solidFill>
                <a:latin typeface="Arial" panose="020B0604020202020204" pitchFamily="34" charset="0"/>
                <a:ea typeface="ＭＳ Ｐゴシック"/>
                <a:cs typeface="Arial" panose="020B0604020202020204" pitchFamily="34" charset="0"/>
              </a:rPr>
              <a:t>This slide has animation.</a:t>
            </a:r>
            <a:endParaRPr lang="en-US" dirty="0">
              <a:latin typeface="Arial" panose="020B0604020202020204" pitchFamily="34" charset="0"/>
              <a:cs typeface="Arial" panose="020B0604020202020204" pitchFamily="34" charset="0"/>
            </a:endParaRPr>
          </a:p>
          <a:p>
            <a:pPr marL="0" indent="0">
              <a:spcBef>
                <a:spcPts val="0"/>
              </a:spcBef>
              <a:spcAft>
                <a:spcPts val="600"/>
              </a:spcAft>
              <a:buNone/>
            </a:pPr>
            <a:r>
              <a:rPr lang="en-US" b="1" dirty="0">
                <a:latin typeface="Arial" panose="020B0604020202020204" pitchFamily="34" charset="0"/>
                <a:cs typeface="Arial" panose="020B0604020202020204" pitchFamily="34" charset="0"/>
              </a:rPr>
              <a:t>Presenter Notes</a:t>
            </a:r>
            <a:r>
              <a:rPr lang="en-US" dirty="0">
                <a:latin typeface="Arial" panose="020B0604020202020204" pitchFamily="34" charset="0"/>
                <a:cs typeface="Arial" panose="020B0604020202020204" pitchFamily="34" charset="0"/>
              </a:rPr>
              <a:t> </a:t>
            </a:r>
          </a:p>
          <a:p>
            <a:pPr marL="125525" indent="-125525">
              <a:spcBef>
                <a:spcPts val="0"/>
              </a:spcBef>
              <a:spcAft>
                <a:spcPts val="600"/>
              </a:spcAft>
              <a:buFont typeface="Wingdings,Sans-Serif"/>
              <a:buChar char="§"/>
            </a:pPr>
            <a:r>
              <a:rPr lang="en-US" dirty="0">
                <a:latin typeface="Arial" panose="020B0604020202020204" pitchFamily="34" charset="0"/>
                <a:cs typeface="Arial" panose="020B0604020202020204" pitchFamily="34" charset="0"/>
              </a:rPr>
              <a:t>Social Security enrolls most people in Medicare.</a:t>
            </a:r>
          </a:p>
          <a:p>
            <a:pPr marL="125525" indent="-125525">
              <a:spcBef>
                <a:spcPts val="0"/>
              </a:spcBef>
              <a:spcAft>
                <a:spcPts val="600"/>
              </a:spcAft>
              <a:buFont typeface="Wingdings,Sans-Serif"/>
              <a:buChar char="§"/>
            </a:pPr>
            <a:r>
              <a:rPr lang="en-US" dirty="0">
                <a:latin typeface="Arial" panose="020B0604020202020204" pitchFamily="34" charset="0"/>
                <a:cs typeface="Arial" panose="020B0604020202020204" pitchFamily="34" charset="0"/>
              </a:rPr>
              <a:t>The Railroad Retirement Board (RRB) enrolls both railroad retirees and active employees in Medicare.</a:t>
            </a:r>
          </a:p>
          <a:p>
            <a:pPr marL="125525" indent="-125525">
              <a:spcBef>
                <a:spcPts val="0"/>
              </a:spcBef>
              <a:spcAft>
                <a:spcPts val="600"/>
              </a:spcAft>
              <a:buFont typeface="Wingdings,Sans-Serif"/>
              <a:buChar char="§"/>
            </a:pPr>
            <a:r>
              <a:rPr lang="en-US" dirty="0">
                <a:latin typeface="Arial" panose="020B0604020202020204" pitchFamily="34" charset="0"/>
                <a:cs typeface="Arial" panose="020B0604020202020204" pitchFamily="34" charset="0"/>
              </a:rPr>
              <a:t>Social Security and the RRB also determine the amounts of Medicare Part A (Hospital Insurance) (if you have to buy it) and Medicare Part B (Medical Insurance) premiums, late enrollment penalties (if applicable), and income-related monthly adjustment amounts (IRMAA).</a:t>
            </a:r>
          </a:p>
          <a:p>
            <a:pPr marL="125525" indent="-125525">
              <a:spcBef>
                <a:spcPts val="0"/>
              </a:spcBef>
              <a:spcAft>
                <a:spcPts val="600"/>
              </a:spcAft>
              <a:buFont typeface="Wingdings,Sans-Serif"/>
              <a:buChar char="§"/>
            </a:pPr>
            <a:r>
              <a:rPr lang="en-US" dirty="0">
                <a:latin typeface="Arial" panose="020B0604020202020204" pitchFamily="34" charset="0"/>
                <a:cs typeface="Arial" panose="020B0604020202020204" pitchFamily="34" charset="0"/>
              </a:rPr>
              <a:t>The Office of Personnel Management (OPM) handles premiums for federal retirees. </a:t>
            </a:r>
          </a:p>
          <a:p>
            <a:pPr marL="125525" indent="-125525">
              <a:spcBef>
                <a:spcPts val="0"/>
              </a:spcBef>
              <a:spcAft>
                <a:spcPts val="600"/>
              </a:spcAft>
              <a:buFont typeface="Wingdings,Sans-Serif"/>
              <a:buChar char="§"/>
            </a:pPr>
            <a:r>
              <a:rPr lang="en-US" dirty="0">
                <a:latin typeface="Arial" panose="020B0604020202020204" pitchFamily="34" charset="0"/>
                <a:cs typeface="Arial" panose="020B0604020202020204" pitchFamily="34" charset="0"/>
              </a:rPr>
              <a:t>The Centers for Medicare &amp; Medicaid Services (CMS) sets Medicare policies and determines an individual’s entitlement to benefits in consultation with Social Security. CMS also administers Medicare coverage, benefits, and payments. </a:t>
            </a:r>
          </a:p>
        </p:txBody>
      </p:sp>
    </p:spTree>
    <p:extLst>
      <p:ext uri="{BB962C8B-B14F-4D97-AF65-F5344CB8AC3E}">
        <p14:creationId xmlns:p14="http://schemas.microsoft.com/office/powerpoint/2010/main" val="217898104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7875" y="3721100"/>
            <a:ext cx="5759450" cy="5023697"/>
          </a:xfrm>
        </p:spPr>
        <p:txBody>
          <a:bodyPr/>
          <a:lstStyle/>
          <a:p>
            <a:pPr marL="0" indent="0" defTabSz="966612">
              <a:spcBef>
                <a:spcPts val="0"/>
              </a:spcBef>
              <a:spcAft>
                <a:spcPts val="600"/>
              </a:spcAft>
              <a:buNone/>
              <a:defRPr/>
            </a:pPr>
            <a:r>
              <a:rPr lang="en-US" b="1" dirty="0">
                <a:solidFill>
                  <a:prstClr val="black"/>
                </a:solidFill>
                <a:latin typeface="Arial" panose="020B0604020202020204" pitchFamily="34" charset="0"/>
                <a:cs typeface="Arial" panose="020B0604020202020204" pitchFamily="34" charset="0"/>
              </a:rPr>
              <a:t>Presenter Notes</a:t>
            </a:r>
          </a:p>
          <a:p>
            <a:pPr marL="0" indent="0" defTabSz="966612">
              <a:spcBef>
                <a:spcPts val="0"/>
              </a:spcBef>
              <a:spcAft>
                <a:spcPts val="600"/>
              </a:spcAft>
              <a:buNone/>
              <a:defRPr/>
            </a:pPr>
            <a:r>
              <a:rPr lang="en-US" dirty="0">
                <a:solidFill>
                  <a:prstClr val="black"/>
                </a:solidFill>
                <a:latin typeface="Arial" panose="020B0604020202020204" pitchFamily="34" charset="0"/>
                <a:cs typeface="Arial" panose="020B0604020202020204" pitchFamily="34" charset="0"/>
              </a:rPr>
              <a:t>At the end of this topic, you’ll be able to:</a:t>
            </a:r>
            <a:endParaRPr lang="en-US" b="0" dirty="0">
              <a:solidFill>
                <a:prstClr val="black"/>
              </a:solidFill>
              <a:latin typeface="Arial" panose="020B0604020202020204" pitchFamily="34" charset="0"/>
              <a:cs typeface="Arial" panose="020B0604020202020204" pitchFamily="34" charset="0"/>
            </a:endParaRPr>
          </a:p>
          <a:p>
            <a:pPr marL="125525" indent="-125525">
              <a:spcBef>
                <a:spcPts val="0"/>
              </a:spcBef>
              <a:spcAft>
                <a:spcPts val="600"/>
              </a:spcAft>
              <a:defRPr/>
            </a:pPr>
            <a:r>
              <a:rPr lang="en-US" dirty="0">
                <a:solidFill>
                  <a:prstClr val="black"/>
                </a:solidFill>
                <a:latin typeface="Arial" panose="020B0604020202020204" pitchFamily="34" charset="0"/>
                <a:cs typeface="Arial" panose="020B0604020202020204" pitchFamily="34" charset="0"/>
              </a:rPr>
              <a:t>Explain</a:t>
            </a:r>
            <a:r>
              <a:rPr lang="en-US" dirty="0">
                <a:latin typeface="Arial" panose="020B0604020202020204" pitchFamily="34" charset="0"/>
                <a:cs typeface="Arial" panose="020B0604020202020204" pitchFamily="34" charset="0"/>
              </a:rPr>
              <a:t> Medicare Advantage Plans and how they work</a:t>
            </a:r>
          </a:p>
          <a:p>
            <a:pPr marL="125525" indent="-125525">
              <a:spcBef>
                <a:spcPts val="0"/>
              </a:spcBef>
              <a:spcAft>
                <a:spcPts val="600"/>
              </a:spcAft>
              <a:defRPr/>
            </a:pPr>
            <a:r>
              <a:rPr lang="en-US" dirty="0">
                <a:latin typeface="Arial" panose="020B0604020202020204" pitchFamily="34" charset="0"/>
                <a:cs typeface="Arial" panose="020B0604020202020204" pitchFamily="34" charset="0"/>
              </a:rPr>
              <a:t>Discuss what to consider when deciding whether to join a Medicare Advantage Plan, like coverage and costs</a:t>
            </a:r>
          </a:p>
          <a:p>
            <a:pPr marL="125525" indent="-125525">
              <a:spcBef>
                <a:spcPts val="0"/>
              </a:spcBef>
              <a:spcAft>
                <a:spcPts val="600"/>
              </a:spcAft>
              <a:defRPr/>
            </a:pPr>
            <a:r>
              <a:rPr lang="en-US" dirty="0">
                <a:latin typeface="Arial" panose="020B0604020202020204" pitchFamily="34" charset="0"/>
                <a:cs typeface="Arial" panose="020B0604020202020204" pitchFamily="34" charset="0"/>
              </a:rPr>
              <a:t>Explain who can join a plan, and when and how to join</a:t>
            </a:r>
          </a:p>
          <a:p>
            <a:pPr marL="125525" indent="-125525">
              <a:spcBef>
                <a:spcPts val="0"/>
              </a:spcBef>
              <a:spcAft>
                <a:spcPts val="600"/>
              </a:spcAft>
              <a:defRPr/>
            </a:pPr>
            <a:r>
              <a:rPr lang="en-US" dirty="0">
                <a:latin typeface="Arial" panose="020B0604020202020204" pitchFamily="34" charset="0"/>
                <a:cs typeface="Arial" panose="020B0604020202020204" pitchFamily="34" charset="0"/>
              </a:rPr>
              <a:t>Explain the difference between Medicare Advantage Plans and Medicare Supplement Insurance (Medigap) policies</a:t>
            </a:r>
          </a:p>
          <a:p>
            <a:pPr marL="125525" indent="-125525" defTabSz="966612">
              <a:spcBef>
                <a:spcPts val="0"/>
              </a:spcBef>
              <a:spcAft>
                <a:spcPts val="600"/>
              </a:spcAft>
              <a:defRPr/>
            </a:pPr>
            <a:r>
              <a:rPr lang="en-US" dirty="0">
                <a:latin typeface="Arial" panose="020B0604020202020204" pitchFamily="34" charset="0"/>
                <a:cs typeface="Arial" panose="020B0604020202020204" pitchFamily="34" charset="0"/>
              </a:rPr>
              <a:t>Describe other types of Medicare health plans, like Medicare Cost Plans and Programs of All-inclusive Care for the Elderly (PACE) that may be available</a:t>
            </a:r>
          </a:p>
        </p:txBody>
      </p:sp>
    </p:spTree>
    <p:extLst>
      <p:ext uri="{BB962C8B-B14F-4D97-AF65-F5344CB8AC3E}">
        <p14:creationId xmlns:p14="http://schemas.microsoft.com/office/powerpoint/2010/main" val="387671075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7875" y="3708400"/>
            <a:ext cx="5759450" cy="5017347"/>
          </a:xfrm>
        </p:spPr>
        <p:txBody>
          <a:bodyPr/>
          <a:lstStyle/>
          <a:p>
            <a:pPr marL="0" indent="0" defTabSz="966612">
              <a:spcBef>
                <a:spcPts val="0"/>
              </a:spcBef>
              <a:spcAft>
                <a:spcPts val="600"/>
              </a:spcAft>
              <a:buNone/>
              <a:defRPr/>
            </a:pPr>
            <a:r>
              <a:rPr lang="en-US" b="1" dirty="0">
                <a:solidFill>
                  <a:prstClr val="black"/>
                </a:solidFill>
                <a:latin typeface="Arial" panose="020B0604020202020204" pitchFamily="34" charset="0"/>
                <a:ea typeface="ＭＳ Ｐゴシック"/>
                <a:cs typeface="Arial" panose="020B0604020202020204" pitchFamily="34" charset="0"/>
              </a:rPr>
              <a:t>This slide has animation.</a:t>
            </a:r>
            <a:endParaRPr lang="en-US" dirty="0">
              <a:solidFill>
                <a:prstClr val="black"/>
              </a:solidFill>
              <a:latin typeface="Arial" panose="020B0604020202020204" pitchFamily="34" charset="0"/>
              <a:cs typeface="Arial" panose="020B0604020202020204" pitchFamily="34" charset="0"/>
            </a:endParaRPr>
          </a:p>
          <a:p>
            <a:pPr marL="0" indent="0" defTabSz="966612">
              <a:spcBef>
                <a:spcPts val="0"/>
              </a:spcBef>
              <a:spcAft>
                <a:spcPts val="600"/>
              </a:spcAft>
              <a:buNone/>
              <a:defRPr/>
            </a:pPr>
            <a:r>
              <a:rPr lang="en-US" b="1" dirty="0">
                <a:solidFill>
                  <a:prstClr val="black"/>
                </a:solidFill>
                <a:latin typeface="Arial" panose="020B0604020202020204" pitchFamily="34" charset="0"/>
                <a:cs typeface="Arial" panose="020B0604020202020204" pitchFamily="34" charset="0"/>
              </a:rPr>
              <a:t>Presenter Notes</a:t>
            </a:r>
          </a:p>
          <a:p>
            <a:pPr marL="119149" indent="-119149">
              <a:spcBef>
                <a:spcPts val="0"/>
              </a:spcBef>
              <a:spcAft>
                <a:spcPts val="600"/>
              </a:spcAft>
              <a:defRPr/>
            </a:pPr>
            <a:r>
              <a:rPr lang="en-US" b="1" dirty="0">
                <a:solidFill>
                  <a:prstClr val="black"/>
                </a:solidFill>
                <a:latin typeface="Arial" panose="020B0604020202020204" pitchFamily="34" charset="0"/>
                <a:cs typeface="Arial" panose="020B0604020202020204" pitchFamily="34" charset="0"/>
              </a:rPr>
              <a:t>A Medicare Advantage Plan is another way (other than Original Medicare) to get your Medicare Part A (Hospital Insurance) and Part B (Medical Insurance) coverage. </a:t>
            </a:r>
            <a:r>
              <a:rPr lang="en-US" dirty="0">
                <a:solidFill>
                  <a:prstClr val="black"/>
                </a:solidFill>
                <a:latin typeface="Arial" panose="020B0604020202020204" pitchFamily="34" charset="0"/>
                <a:cs typeface="Arial" panose="020B0604020202020204" pitchFamily="34" charset="0"/>
              </a:rPr>
              <a:t>Plans, sometimes called “Part C,” are offered by Medicare-approved private companies that must follow rules set by Medicare. If you join a Medicare Advantage Plan, you’ll still have Medicare, but you’ll get most of your Part A and Part B coverage from your Medicare Advantage Plan, not Original Medicare. </a:t>
            </a:r>
            <a:r>
              <a:rPr lang="en-US" dirty="0">
                <a:latin typeface="Arial" panose="020B0604020202020204" pitchFamily="34" charset="0"/>
                <a:cs typeface="Arial" panose="020B0604020202020204" pitchFamily="34" charset="0"/>
              </a:rPr>
              <a:t>Most Medicare Advantage Plans also include drug coverage (Part D).</a:t>
            </a:r>
            <a:r>
              <a:rPr lang="en-US" dirty="0">
                <a:solidFill>
                  <a:prstClr val="black"/>
                </a:solidFill>
                <a:latin typeface="Arial" panose="020B0604020202020204" pitchFamily="34" charset="0"/>
                <a:cs typeface="Arial" panose="020B0604020202020204" pitchFamily="34" charset="0"/>
              </a:rPr>
              <a:t> In many cases, you’ll need to use health care providers who participate in the plan’s network. </a:t>
            </a:r>
            <a:r>
              <a:rPr lang="en-US" dirty="0">
                <a:latin typeface="Arial" panose="020B0604020202020204" pitchFamily="34" charset="0"/>
                <a:cs typeface="Arial" panose="020B0604020202020204" pitchFamily="34" charset="0"/>
              </a:rPr>
              <a:t>These plans set a limit on what you’ll have to pay out of pocket each year for covered services. Some plans offer non-emergency coverage out of network, but typically at a higher cost. In many cases, you may need to get approval, also called prior authorization, from your plan before it covers certain drugs or services. </a:t>
            </a:r>
            <a:r>
              <a:rPr lang="en-US" dirty="0">
                <a:solidFill>
                  <a:prstClr val="black"/>
                </a:solidFill>
                <a:latin typeface="Arial" panose="020B0604020202020204" pitchFamily="34" charset="0"/>
                <a:cs typeface="Arial" panose="020B0604020202020204" pitchFamily="34" charset="0"/>
              </a:rPr>
              <a:t> </a:t>
            </a:r>
          </a:p>
          <a:p>
            <a:pPr marL="119149" indent="-119149" defTabSz="966612">
              <a:spcBef>
                <a:spcPts val="0"/>
              </a:spcBef>
              <a:spcAft>
                <a:spcPts val="600"/>
              </a:spcAft>
              <a:defRPr/>
            </a:pPr>
            <a:r>
              <a:rPr lang="en-US" dirty="0">
                <a:solidFill>
                  <a:prstClr val="black"/>
                </a:solidFill>
                <a:latin typeface="Arial" panose="020B0604020202020204" pitchFamily="34" charset="0"/>
                <a:cs typeface="Arial" panose="020B0604020202020204" pitchFamily="34" charset="0"/>
              </a:rPr>
              <a:t>You must use the card from your Medicare Advantage Plan to get your Medicare-covered services. Keep your red, white, and blue Medicare card in a safe place because you might need it later.</a:t>
            </a:r>
          </a:p>
        </p:txBody>
      </p:sp>
    </p:spTree>
    <p:extLst>
      <p:ext uri="{BB962C8B-B14F-4D97-AF65-F5344CB8AC3E}">
        <p14:creationId xmlns:p14="http://schemas.microsoft.com/office/powerpoint/2010/main" val="24012133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87400" y="3759200"/>
            <a:ext cx="5765800" cy="5428826"/>
          </a:xfrm>
        </p:spPr>
        <p:txBody>
          <a:bodyPr/>
          <a:lstStyle/>
          <a:p>
            <a:pPr marL="0" indent="0" defTabSz="966612">
              <a:spcBef>
                <a:spcPts val="0"/>
              </a:spcBef>
              <a:spcAft>
                <a:spcPts val="600"/>
              </a:spcAft>
              <a:buNone/>
              <a:defRPr/>
            </a:pPr>
            <a:r>
              <a:rPr lang="en-US" b="1" dirty="0">
                <a:solidFill>
                  <a:prstClr val="black"/>
                </a:solidFill>
                <a:latin typeface="Arial" panose="020B0604020202020204" pitchFamily="34" charset="0"/>
                <a:ea typeface="ＭＳ Ｐゴシック"/>
                <a:cs typeface="Arial" panose="020B0604020202020204" pitchFamily="34" charset="0"/>
              </a:rPr>
              <a:t>This slide has animation.</a:t>
            </a:r>
            <a:endParaRPr lang="en-US" b="0" dirty="0">
              <a:latin typeface="Arial" panose="020B0604020202020204" pitchFamily="34" charset="0"/>
              <a:cs typeface="Arial" panose="020B0604020202020204" pitchFamily="34" charset="0"/>
            </a:endParaRPr>
          </a:p>
          <a:p>
            <a:pPr marL="0" indent="0" defTabSz="966612">
              <a:spcBef>
                <a:spcPts val="0"/>
              </a:spcBef>
              <a:spcAft>
                <a:spcPts val="600"/>
              </a:spcAft>
              <a:buNone/>
              <a:defRPr/>
            </a:pPr>
            <a:r>
              <a:rPr lang="en-US" b="1" dirty="0">
                <a:latin typeface="Arial" panose="020B0604020202020204" pitchFamily="34" charset="0"/>
                <a:cs typeface="Arial" panose="020B0604020202020204" pitchFamily="34" charset="0"/>
              </a:rPr>
              <a:t>Presenter Notes</a:t>
            </a:r>
            <a:endParaRPr lang="en-US" b="1" dirty="0">
              <a:latin typeface="Arial" panose="020B0604020202020204" pitchFamily="34" charset="0"/>
              <a:ea typeface="Calibri"/>
              <a:cs typeface="Arial" panose="020B0604020202020204" pitchFamily="34" charset="0"/>
            </a:endParaRPr>
          </a:p>
          <a:p>
            <a:pPr marL="0" indent="0" defTabSz="966612">
              <a:spcBef>
                <a:spcPts val="0"/>
              </a:spcBef>
              <a:spcAft>
                <a:spcPts val="600"/>
              </a:spcAft>
              <a:buNone/>
              <a:defRPr/>
            </a:pPr>
            <a:r>
              <a:rPr lang="en-US" b="1" dirty="0">
                <a:solidFill>
                  <a:prstClr val="black"/>
                </a:solidFill>
                <a:latin typeface="Arial" panose="020B0604020202020204" pitchFamily="34" charset="0"/>
                <a:cs typeface="Arial" panose="020B0604020202020204" pitchFamily="34" charset="0"/>
              </a:rPr>
              <a:t>In a Medicare Advantage Plan, you:</a:t>
            </a:r>
            <a:endParaRPr lang="en-US" b="1" dirty="0">
              <a:solidFill>
                <a:prstClr val="black"/>
              </a:solidFill>
              <a:latin typeface="Arial" panose="020B0604020202020204" pitchFamily="34" charset="0"/>
              <a:ea typeface="Calibri"/>
              <a:cs typeface="Arial" panose="020B0604020202020204" pitchFamily="34" charset="0"/>
            </a:endParaRPr>
          </a:p>
          <a:p>
            <a:pPr marL="180975" lvl="1" indent="-180975" defTabSz="966612">
              <a:spcBef>
                <a:spcPts val="0"/>
              </a:spcBef>
              <a:spcAft>
                <a:spcPts val="600"/>
              </a:spcAft>
              <a:buFont typeface="Wingdings" panose="05000000000000000000" pitchFamily="2" charset="2"/>
              <a:buChar char="§"/>
              <a:tabLst>
                <a:tab pos="125861" algn="l"/>
              </a:tabLst>
              <a:defRPr/>
            </a:pPr>
            <a:r>
              <a:rPr lang="en-US" dirty="0">
                <a:solidFill>
                  <a:prstClr val="black"/>
                </a:solidFill>
                <a:latin typeface="Arial" panose="020B0604020202020204" pitchFamily="34" charset="0"/>
                <a:cs typeface="Arial" panose="020B0604020202020204" pitchFamily="34" charset="0"/>
              </a:rPr>
              <a:t>Are still in Medicare with all of its rights and protections.</a:t>
            </a:r>
            <a:endParaRPr lang="en-US" dirty="0">
              <a:solidFill>
                <a:prstClr val="black"/>
              </a:solidFill>
              <a:latin typeface="Arial" panose="020B0604020202020204" pitchFamily="34" charset="0"/>
              <a:ea typeface="Calibri"/>
              <a:cs typeface="Arial" panose="020B0604020202020204" pitchFamily="34" charset="0"/>
            </a:endParaRPr>
          </a:p>
          <a:p>
            <a:pPr marL="180975" lvl="1" indent="-180975" defTabSz="966612">
              <a:spcBef>
                <a:spcPts val="0"/>
              </a:spcBef>
              <a:spcAft>
                <a:spcPts val="600"/>
              </a:spcAft>
              <a:buFont typeface="Wingdings" panose="05000000000000000000" pitchFamily="2" charset="2"/>
              <a:buChar char="§"/>
              <a:tabLst>
                <a:tab pos="125861" algn="l"/>
              </a:tabLst>
              <a:defRPr/>
            </a:pPr>
            <a:r>
              <a:rPr lang="en-US" dirty="0">
                <a:solidFill>
                  <a:prstClr val="black"/>
                </a:solidFill>
                <a:latin typeface="Arial" panose="020B0604020202020204" pitchFamily="34" charset="0"/>
                <a:cs typeface="Arial" panose="020B0604020202020204" pitchFamily="34" charset="0"/>
              </a:rPr>
              <a:t>Still get services covered by Part A and Part B, but the Medicare Advantage Plan covers those services instead of Original Medicare (you must have both Part A and Part B to join a Medicare Advantage Plan).</a:t>
            </a:r>
            <a:endParaRPr lang="en-US" dirty="0">
              <a:solidFill>
                <a:prstClr val="black"/>
              </a:solidFill>
              <a:latin typeface="Arial" panose="020B0604020202020204" pitchFamily="34" charset="0"/>
              <a:ea typeface="Calibri"/>
              <a:cs typeface="Arial" panose="020B0604020202020204" pitchFamily="34" charset="0"/>
            </a:endParaRPr>
          </a:p>
          <a:p>
            <a:pPr marL="180975" lvl="1" indent="-180975" defTabSz="966612">
              <a:spcBef>
                <a:spcPts val="0"/>
              </a:spcBef>
              <a:spcAft>
                <a:spcPts val="600"/>
              </a:spcAft>
              <a:buFont typeface="Wingdings" panose="05000000000000000000" pitchFamily="2" charset="2"/>
              <a:buChar char="§"/>
              <a:tabLst>
                <a:tab pos="125861" algn="l"/>
              </a:tabLst>
              <a:defRPr/>
            </a:pPr>
            <a:r>
              <a:rPr lang="en-US" dirty="0">
                <a:solidFill>
                  <a:prstClr val="black"/>
                </a:solidFill>
                <a:latin typeface="Arial" panose="020B0604020202020204" pitchFamily="34" charset="0"/>
                <a:cs typeface="Arial" panose="020B0604020202020204" pitchFamily="34" charset="0"/>
              </a:rPr>
              <a:t>Can’t be charged more than Original Medicare for certain services, like chemotherapy, dialysis, and skilled nursing facility (SNF) care.</a:t>
            </a:r>
            <a:endParaRPr lang="en-US" dirty="0">
              <a:solidFill>
                <a:prstClr val="black"/>
              </a:solidFill>
              <a:latin typeface="Arial" panose="020B0604020202020204" pitchFamily="34" charset="0"/>
              <a:ea typeface="Calibri"/>
              <a:cs typeface="Arial" panose="020B0604020202020204" pitchFamily="34" charset="0"/>
            </a:endParaRPr>
          </a:p>
          <a:p>
            <a:pPr marL="180975" lvl="1" indent="-180975" defTabSz="966612">
              <a:spcBef>
                <a:spcPts val="0"/>
              </a:spcBef>
              <a:spcAft>
                <a:spcPts val="600"/>
              </a:spcAft>
              <a:buFont typeface="Wingdings" panose="05000000000000000000" pitchFamily="2" charset="2"/>
              <a:buChar char="§"/>
              <a:tabLst>
                <a:tab pos="125861" algn="l"/>
              </a:tabLst>
              <a:defRPr/>
            </a:pPr>
            <a:r>
              <a:rPr lang="en-US" dirty="0">
                <a:solidFill>
                  <a:prstClr val="black"/>
                </a:solidFill>
                <a:latin typeface="Arial" panose="020B0604020202020204" pitchFamily="34" charset="0"/>
                <a:cs typeface="Arial" panose="020B0604020202020204" pitchFamily="34" charset="0"/>
              </a:rPr>
              <a:t>May choose a plan that includes drug coverage. </a:t>
            </a:r>
            <a:endParaRPr lang="en-US" dirty="0">
              <a:solidFill>
                <a:prstClr val="black"/>
              </a:solidFill>
              <a:latin typeface="Arial" panose="020B0604020202020204" pitchFamily="34" charset="0"/>
              <a:ea typeface="Calibri"/>
              <a:cs typeface="Arial" panose="020B0604020202020204" pitchFamily="34" charset="0"/>
            </a:endParaRPr>
          </a:p>
          <a:p>
            <a:pPr marL="180975" lvl="1" indent="-180975" defTabSz="966612">
              <a:spcBef>
                <a:spcPts val="0"/>
              </a:spcBef>
              <a:spcAft>
                <a:spcPts val="600"/>
              </a:spcAft>
              <a:buFont typeface="Wingdings" panose="05000000000000000000" pitchFamily="2" charset="2"/>
              <a:buChar char="§"/>
              <a:tabLst>
                <a:tab pos="125861" algn="l"/>
              </a:tabLst>
              <a:defRPr/>
            </a:pPr>
            <a:r>
              <a:rPr lang="en-US" dirty="0">
                <a:solidFill>
                  <a:prstClr val="black"/>
                </a:solidFill>
                <a:latin typeface="Arial" panose="020B0604020202020204" pitchFamily="34" charset="0"/>
                <a:cs typeface="Arial" panose="020B0604020202020204" pitchFamily="34" charset="0"/>
              </a:rPr>
              <a:t>May choose a plan that includes extra benefits Medicare doesn’t cover, like vision, dental, or fitness and wellness benefits.</a:t>
            </a:r>
            <a:endParaRPr lang="en-US" dirty="0">
              <a:solidFill>
                <a:prstClr val="black"/>
              </a:solidFill>
              <a:latin typeface="Arial" panose="020B0604020202020204" pitchFamily="34" charset="0"/>
              <a:ea typeface="Calibri"/>
              <a:cs typeface="Arial" panose="020B0604020202020204" pitchFamily="34" charset="0"/>
            </a:endParaRPr>
          </a:p>
          <a:p>
            <a:pPr marL="180975" lvl="1" indent="-180975" defTabSz="966612">
              <a:spcBef>
                <a:spcPts val="0"/>
              </a:spcBef>
              <a:spcAft>
                <a:spcPts val="600"/>
              </a:spcAft>
              <a:buFont typeface="Wingdings" panose="05000000000000000000" pitchFamily="2" charset="2"/>
              <a:buChar char="§"/>
              <a:tabLst>
                <a:tab pos="125861" algn="l"/>
              </a:tabLst>
              <a:defRPr/>
            </a:pPr>
            <a:r>
              <a:rPr lang="en-US" dirty="0">
                <a:solidFill>
                  <a:prstClr val="black"/>
                </a:solidFill>
                <a:latin typeface="Arial" panose="020B0604020202020204" pitchFamily="34" charset="0"/>
                <a:cs typeface="Arial" panose="020B0604020202020204" pitchFamily="34" charset="0"/>
              </a:rPr>
              <a:t>Have a yearly limit on your out-of-pocket costs.</a:t>
            </a:r>
            <a:endParaRPr lang="en-US" dirty="0">
              <a:solidFill>
                <a:prstClr val="black"/>
              </a:solidFill>
              <a:latin typeface="Arial" panose="020B0604020202020204" pitchFamily="34" charset="0"/>
              <a:ea typeface="Calibri"/>
              <a:cs typeface="Arial" panose="020B0604020202020204" pitchFamily="34" charset="0"/>
            </a:endParaRPr>
          </a:p>
          <a:p>
            <a:pPr marL="0" indent="0" defTabSz="966612">
              <a:spcBef>
                <a:spcPts val="0"/>
              </a:spcBef>
              <a:spcAft>
                <a:spcPts val="600"/>
              </a:spcAft>
              <a:buNone/>
              <a:defRPr/>
            </a:pPr>
            <a:r>
              <a:rPr lang="en-US" b="1" dirty="0">
                <a:solidFill>
                  <a:prstClr val="black"/>
                </a:solidFill>
                <a:latin typeface="Arial" panose="020B0604020202020204" pitchFamily="34" charset="0"/>
                <a:cs typeface="Arial" panose="020B0604020202020204" pitchFamily="34" charset="0"/>
              </a:rPr>
              <a:t>NOTE:</a:t>
            </a:r>
            <a:r>
              <a:rPr lang="en-US" dirty="0">
                <a:solidFill>
                  <a:prstClr val="black"/>
                </a:solidFill>
                <a:latin typeface="Arial" panose="020B0604020202020204" pitchFamily="34" charset="0"/>
                <a:cs typeface="Arial" panose="020B0604020202020204" pitchFamily="34" charset="0"/>
              </a:rPr>
              <a:t> Medicare Advantage Plans can cover more extra benefits than they have in the past, including transportation to doctor visits, over-the-counter prescription drugs, adult day-care services, and other services that promote your health and wellness. Plans can also tailor their plan offerings to people with certain chronic health conditions. You can get more details about these benefits from the plan materials. For CMS to approve an extra benefit, the benefit must focus directly on an enrollee’s health care needs and be recommended by a licensed medical professional as part of a care plan, if not directly provided by one. </a:t>
            </a:r>
            <a:endParaRPr lang="en-US" dirty="0">
              <a:solidFill>
                <a:prstClr val="black"/>
              </a:solidFill>
              <a:latin typeface="Arial" panose="020B0604020202020204" pitchFamily="34" charset="0"/>
              <a:ea typeface="Calibri"/>
              <a:cs typeface="Arial" panose="020B0604020202020204" pitchFamily="34" charset="0"/>
            </a:endParaRPr>
          </a:p>
          <a:p>
            <a:pPr marL="0" indent="0" defTabSz="966612">
              <a:spcBef>
                <a:spcPts val="0"/>
              </a:spcBef>
              <a:spcAft>
                <a:spcPts val="600"/>
              </a:spcAft>
              <a:buNone/>
              <a:defRPr/>
            </a:pPr>
            <a:endParaRPr lang="en-US" sz="1500" b="1"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3188406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7875" y="3771900"/>
            <a:ext cx="5749925" cy="5424593"/>
          </a:xfrm>
        </p:spPr>
        <p:txBody>
          <a:bodyPr/>
          <a:lstStyle/>
          <a:p>
            <a:pPr marL="0" indent="0" defTabSz="966612">
              <a:spcBef>
                <a:spcPts val="0"/>
              </a:spcBef>
              <a:spcAft>
                <a:spcPts val="600"/>
              </a:spcAft>
              <a:buNone/>
              <a:defRPr/>
            </a:pPr>
            <a:r>
              <a:rPr lang="en-US" b="1" dirty="0">
                <a:solidFill>
                  <a:prstClr val="black"/>
                </a:solidFill>
                <a:latin typeface="Arial" panose="020B0604020202020204" pitchFamily="34" charset="0"/>
                <a:ea typeface="ＭＳ Ｐゴシック"/>
                <a:cs typeface="Arial" panose="020B0604020202020204" pitchFamily="34" charset="0"/>
              </a:rPr>
              <a:t>This slide has animation.</a:t>
            </a:r>
            <a:endParaRPr lang="en-US" b="0" dirty="0">
              <a:latin typeface="Arial" panose="020B0604020202020204" pitchFamily="34" charset="0"/>
              <a:cs typeface="Arial" panose="020B0604020202020204" pitchFamily="34" charset="0"/>
            </a:endParaRPr>
          </a:p>
          <a:p>
            <a:pPr marL="0" indent="0" defTabSz="966612">
              <a:spcBef>
                <a:spcPts val="0"/>
              </a:spcBef>
              <a:spcAft>
                <a:spcPts val="600"/>
              </a:spcAft>
              <a:buNone/>
              <a:defRPr/>
            </a:pPr>
            <a:r>
              <a:rPr lang="en-US" b="1" dirty="0">
                <a:latin typeface="Arial" panose="020B0604020202020204" pitchFamily="34" charset="0"/>
                <a:cs typeface="Arial" panose="020B0604020202020204" pitchFamily="34" charset="0"/>
              </a:rPr>
              <a:t>Presenter Notes</a:t>
            </a:r>
          </a:p>
          <a:p>
            <a:pPr marL="180569" indent="-180569" defTabSz="966612">
              <a:spcBef>
                <a:spcPts val="0"/>
              </a:spcBef>
              <a:spcAft>
                <a:spcPts val="600"/>
              </a:spcAft>
              <a:defRPr/>
            </a:pPr>
            <a:r>
              <a:rPr lang="en-US" dirty="0">
                <a:solidFill>
                  <a:prstClr val="black"/>
                </a:solidFill>
                <a:latin typeface="Arial" panose="020B0604020202020204" pitchFamily="34" charset="0"/>
                <a:cs typeface="Arial" panose="020B0604020202020204" pitchFamily="34" charset="0"/>
              </a:rPr>
              <a:t>Each plan has a service area in which its enrollees must live.</a:t>
            </a:r>
          </a:p>
          <a:p>
            <a:pPr marL="180569" indent="-180569" defTabSz="966612">
              <a:spcBef>
                <a:spcPts val="0"/>
              </a:spcBef>
              <a:spcAft>
                <a:spcPts val="600"/>
              </a:spcAft>
              <a:defRPr/>
            </a:pPr>
            <a:r>
              <a:rPr lang="en-US" dirty="0">
                <a:solidFill>
                  <a:prstClr val="black"/>
                </a:solidFill>
                <a:latin typeface="Arial" panose="020B0604020202020204" pitchFamily="34" charset="0"/>
                <a:cs typeface="Arial" panose="020B0604020202020204" pitchFamily="34" charset="0"/>
              </a:rPr>
              <a:t>You (or a provider acting on your behalf) can ask in advance if the plan covers an item or service. Sometimes you must do this for the service to be covered. This is called an “organization determination.” Contact your plan for more information.</a:t>
            </a:r>
          </a:p>
          <a:p>
            <a:pPr marL="180569" indent="-180569">
              <a:spcBef>
                <a:spcPts val="0"/>
              </a:spcBef>
              <a:spcAft>
                <a:spcPts val="600"/>
              </a:spcAft>
              <a:defRPr/>
            </a:pPr>
            <a:r>
              <a:rPr lang="en-US" dirty="0">
                <a:solidFill>
                  <a:prstClr val="black"/>
                </a:solidFill>
                <a:latin typeface="Arial" panose="020B0604020202020204" pitchFamily="34" charset="0"/>
                <a:cs typeface="Arial" panose="020B0604020202020204" pitchFamily="34" charset="0"/>
              </a:rPr>
              <a:t>Medicare pays a fixed amount for your coverage each month to the companies offering Medicare Advantage Plans. </a:t>
            </a:r>
          </a:p>
          <a:p>
            <a:pPr marL="181237" indent="-181237" defTabSz="966612">
              <a:spcBef>
                <a:spcPts val="0"/>
              </a:spcBef>
              <a:spcAft>
                <a:spcPts val="600"/>
              </a:spcAft>
              <a:defRPr/>
            </a:pPr>
            <a:r>
              <a:rPr lang="en-US" dirty="0">
                <a:solidFill>
                  <a:prstClr val="black"/>
                </a:solidFill>
                <a:latin typeface="Arial" panose="020B0604020202020204" pitchFamily="34" charset="0"/>
                <a:cs typeface="Arial" panose="020B0604020202020204" pitchFamily="34" charset="0"/>
              </a:rPr>
              <a:t>Each Medicare Advantage Plan can charge different out‑of‑pocket costs and have different rules for how you get services (like whether you need a referral to use a specialist or if you have to go to doctors, facilities, or suppliers that belong to the plan’s network for non‑emergency or non-urgent care). These rules can change each year. The plan must notify you about any changes before the start of the next enrollment year. </a:t>
            </a:r>
          </a:p>
          <a:p>
            <a:pPr marL="180569" indent="-180569" defTabSz="966612">
              <a:spcBef>
                <a:spcPts val="0"/>
              </a:spcBef>
              <a:spcAft>
                <a:spcPts val="600"/>
              </a:spcAft>
              <a:defRPr/>
            </a:pPr>
            <a:r>
              <a:rPr lang="en-US" dirty="0">
                <a:solidFill>
                  <a:prstClr val="black"/>
                </a:solidFill>
                <a:latin typeface="Arial" panose="020B0604020202020204" pitchFamily="34" charset="0"/>
                <a:cs typeface="Arial" panose="020B0604020202020204" pitchFamily="34" charset="0"/>
              </a:rPr>
              <a:t>Original Medicare covers hospice care</a:t>
            </a:r>
            <a:r>
              <a:rPr lang="en-US" dirty="0">
                <a:latin typeface="Arial" panose="020B0604020202020204" pitchFamily="34" charset="0"/>
                <a:cs typeface="Arial" panose="020B0604020202020204" pitchFamily="34" charset="0"/>
              </a:rPr>
              <a:t>, some new Medicare benefits, and some costs for clinical research studies even if you have a Medicare Advantage Plan. </a:t>
            </a:r>
            <a:endParaRPr lang="en-US" dirty="0">
              <a:solidFill>
                <a:prstClr val="black"/>
              </a:solidFill>
              <a:latin typeface="Arial" panose="020B0604020202020204" pitchFamily="34" charset="0"/>
              <a:cs typeface="Arial" panose="020B0604020202020204" pitchFamily="34" charset="0"/>
            </a:endParaRPr>
          </a:p>
          <a:p>
            <a:pPr marL="0" indent="0">
              <a:spcBef>
                <a:spcPts val="0"/>
              </a:spcBef>
              <a:spcAft>
                <a:spcPts val="600"/>
              </a:spcAft>
              <a:buNone/>
              <a:defRPr/>
            </a:pPr>
            <a:r>
              <a:rPr lang="en-US" b="1" dirty="0">
                <a:solidFill>
                  <a:prstClr val="black"/>
                </a:solidFill>
                <a:latin typeface="Arial" panose="020B0604020202020204" pitchFamily="34" charset="0"/>
                <a:cs typeface="Arial" panose="020B0604020202020204" pitchFamily="34" charset="0"/>
              </a:rPr>
              <a:t>Sources:</a:t>
            </a:r>
          </a:p>
          <a:p>
            <a:pPr>
              <a:spcBef>
                <a:spcPts val="0"/>
              </a:spcBef>
              <a:spcAft>
                <a:spcPts val="600"/>
              </a:spcAft>
              <a:defRPr/>
            </a:pPr>
            <a:r>
              <a:rPr lang="en-US" dirty="0">
                <a:latin typeface="Arial" panose="020B0604020202020204" pitchFamily="34" charset="0"/>
                <a:cs typeface="Arial" panose="020B0604020202020204" pitchFamily="34" charset="0"/>
                <a:hlinkClick r:id="rId3"/>
              </a:rPr>
              <a:t>Medicare.gov/health-drug-plans/health-plans</a:t>
            </a:r>
            <a:r>
              <a:rPr lang="en-US" dirty="0">
                <a:latin typeface="Arial" panose="020B0604020202020204" pitchFamily="34" charset="0"/>
                <a:cs typeface="Arial" panose="020B0604020202020204" pitchFamily="34" charset="0"/>
              </a:rPr>
              <a:t> </a:t>
            </a:r>
          </a:p>
          <a:p>
            <a:pPr>
              <a:spcBef>
                <a:spcPts val="0"/>
              </a:spcBef>
              <a:spcAft>
                <a:spcPts val="600"/>
              </a:spcAft>
              <a:defRPr/>
            </a:pPr>
            <a:r>
              <a:rPr lang="en-US" dirty="0">
                <a:latin typeface="Arial" panose="020B0604020202020204" pitchFamily="34" charset="0"/>
                <a:cs typeface="Arial" panose="020B0604020202020204" pitchFamily="34" charset="0"/>
                <a:hlinkClick r:id="rId4"/>
              </a:rPr>
              <a:t>Medicare.gov/health-drug-plans/health-plans/your-health-plan-options</a:t>
            </a:r>
            <a:r>
              <a:rPr lang="en-US"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73574600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62000" y="3757507"/>
            <a:ext cx="5765800" cy="5502380"/>
          </a:xfrm>
        </p:spPr>
        <p:txBody>
          <a:bodyPr/>
          <a:lstStyle/>
          <a:p>
            <a:pPr marL="0" indent="0" defTabSz="966612">
              <a:spcAft>
                <a:spcPts val="300"/>
              </a:spcAft>
              <a:buNone/>
              <a:defRPr/>
            </a:pPr>
            <a:r>
              <a:rPr lang="en-US" sz="1050" b="1" dirty="0">
                <a:solidFill>
                  <a:prstClr val="black"/>
                </a:solidFill>
                <a:latin typeface="Arial" panose="020B0604020202020204" pitchFamily="34" charset="0"/>
                <a:ea typeface="ＭＳ Ｐゴシック" pitchFamily="84" charset="-128"/>
                <a:cs typeface="Arial" panose="020B0604020202020204" pitchFamily="34" charset="0"/>
              </a:rPr>
              <a:t>Presenter Notes</a:t>
            </a:r>
          </a:p>
          <a:p>
            <a:pPr marL="0" indent="0">
              <a:spcAft>
                <a:spcPts val="300"/>
              </a:spcAft>
              <a:buNone/>
            </a:pPr>
            <a:r>
              <a:rPr lang="en-US" sz="1050" dirty="0">
                <a:latin typeface="Arial" panose="020B0604020202020204" pitchFamily="34" charset="0"/>
                <a:cs typeface="Arial" panose="020B0604020202020204" pitchFamily="34" charset="0"/>
              </a:rPr>
              <a:t>The different types of Medicare Advantage Plans are:</a:t>
            </a:r>
          </a:p>
          <a:p>
            <a:pPr marL="114300" marR="0" lvl="0" indent="-114300" algn="l" defTabSz="914400" rtl="0" eaLnBrk="1" fontAlgn="auto" latinLnBrk="0" hangingPunct="1">
              <a:spcBef>
                <a:spcPts val="0"/>
              </a:spcBef>
              <a:spcAft>
                <a:spcPts val="300"/>
              </a:spcAft>
              <a:buClrTx/>
              <a:buSzTx/>
              <a:buFont typeface="Wingdings" panose="05000000000000000000" pitchFamily="2" charset="2"/>
              <a:buChar char="§"/>
              <a:tabLst/>
              <a:defRPr/>
            </a:pPr>
            <a:r>
              <a:rPr lang="en-US" sz="1050" dirty="0">
                <a:latin typeface="Arial" panose="020B0604020202020204" pitchFamily="34" charset="0"/>
                <a:cs typeface="Arial" panose="020B0604020202020204" pitchFamily="34" charset="0"/>
              </a:rPr>
              <a:t>Health Maintenance Organization (HMO) Plan - An HMO Plan is a type of Medicare Advantage Plan that generally provides health care coverage exclusively from doctors, other health care providers, or hospitals in the plan’s network (except emergency care, out-of-area urgent care, or temporary out-of-area dialysis). A network is a group of doctors, hospitals, and medical facilities that contract with a plan to provide services. Most HMOs also require you to get a referral from your primary care doctor for specialist care, so that your care is coordinated.</a:t>
            </a:r>
            <a:r>
              <a:rPr lang="en-US" sz="1050" kern="1200" dirty="0">
                <a:solidFill>
                  <a:schemeClr val="tx1"/>
                </a:solidFill>
                <a:effectLst/>
                <a:latin typeface="Arial" panose="020B0604020202020204" pitchFamily="34" charset="0"/>
                <a:cs typeface="Arial" panose="020B0604020202020204" pitchFamily="34" charset="0"/>
              </a:rPr>
              <a:t> Some HMOs are Point-of-Service (HMOPOS) plans that may allow you to get some services out-of-network for a higher</a:t>
            </a:r>
            <a:r>
              <a:rPr lang="en-US" sz="1050" b="1" kern="1200" dirty="0">
                <a:solidFill>
                  <a:schemeClr val="tx1"/>
                </a:solidFill>
                <a:effectLst/>
                <a:latin typeface="Arial" panose="020B0604020202020204" pitchFamily="34" charset="0"/>
                <a:cs typeface="Arial" panose="020B0604020202020204" pitchFamily="34" charset="0"/>
              </a:rPr>
              <a:t> </a:t>
            </a:r>
            <a:r>
              <a:rPr lang="en-US" sz="1050" kern="1200" dirty="0">
                <a:solidFill>
                  <a:schemeClr val="tx1"/>
                </a:solidFill>
                <a:effectLst/>
                <a:latin typeface="Arial" panose="020B0604020202020204" pitchFamily="34" charset="0"/>
                <a:cs typeface="Arial" panose="020B0604020202020204" pitchFamily="34" charset="0"/>
              </a:rPr>
              <a:t>copayment or coinsurance. It’s important that you follow the plan’s rules, like getting prior approval for a certain service when the plan requires it.</a:t>
            </a:r>
            <a:endParaRPr lang="en-US" sz="1050" dirty="0">
              <a:latin typeface="Arial" panose="020B0604020202020204" pitchFamily="34" charset="0"/>
              <a:cs typeface="Arial" panose="020B0604020202020204" pitchFamily="34" charset="0"/>
            </a:endParaRPr>
          </a:p>
          <a:p>
            <a:pPr marL="114300" marR="0" lvl="0" indent="-114300" algn="l" defTabSz="914400" rtl="0" eaLnBrk="1" fontAlgn="auto" latinLnBrk="0" hangingPunct="1">
              <a:spcBef>
                <a:spcPts val="0"/>
              </a:spcBef>
              <a:spcAft>
                <a:spcPts val="300"/>
              </a:spcAft>
              <a:buClrTx/>
              <a:buSzTx/>
              <a:buFont typeface="Wingdings" panose="05000000000000000000" pitchFamily="2" charset="2"/>
              <a:buChar char="§"/>
              <a:tabLst/>
              <a:defRPr/>
            </a:pPr>
            <a:r>
              <a:rPr lang="en-US" sz="1050" dirty="0">
                <a:latin typeface="Arial" panose="020B0604020202020204" pitchFamily="34" charset="0"/>
                <a:cs typeface="Arial" panose="020B0604020202020204" pitchFamily="34" charset="0"/>
              </a:rPr>
              <a:t>Preferred Provider Organization (PPO) Plan – A PPO is a Medicare Advantage Plan that has a network of doctors, specialists, hospitals, and other health care providers you can use. You can generally go to out-of-network providers for covered services, but you’ll usually pay more.</a:t>
            </a:r>
          </a:p>
          <a:p>
            <a:pPr marL="114300" marR="0" lvl="0" indent="-114300" algn="l" defTabSz="914400" rtl="0" eaLnBrk="1" fontAlgn="auto" latinLnBrk="0" hangingPunct="1">
              <a:spcBef>
                <a:spcPts val="0"/>
              </a:spcBef>
              <a:spcAft>
                <a:spcPts val="300"/>
              </a:spcAft>
              <a:buClrTx/>
              <a:buSzTx/>
              <a:buFont typeface="Wingdings" panose="05000000000000000000" pitchFamily="2" charset="2"/>
              <a:buChar char="§"/>
              <a:tabLst/>
              <a:defRPr/>
            </a:pPr>
            <a:r>
              <a:rPr lang="en-US" sz="1050" dirty="0">
                <a:latin typeface="Arial" panose="020B0604020202020204" pitchFamily="34" charset="0"/>
                <a:cs typeface="Arial" panose="020B0604020202020204" pitchFamily="34" charset="0"/>
              </a:rPr>
              <a:t>Special Needs Plan (SNPs) – A SNP provides benefits and services to people with specific diseases, certain health care needs, or who also have Medicaid coverage. SNPs tailor their benefits, provider choices, and what drugs they cover to best meet the specific needs of the groups they serve.</a:t>
            </a:r>
          </a:p>
          <a:p>
            <a:pPr marL="114300" marR="0" lvl="0" indent="-114300" algn="l" defTabSz="914400" rtl="0" eaLnBrk="1" fontAlgn="auto" latinLnBrk="0" hangingPunct="1">
              <a:spcBef>
                <a:spcPts val="0"/>
              </a:spcBef>
              <a:spcAft>
                <a:spcPts val="300"/>
              </a:spcAft>
              <a:buClrTx/>
              <a:buSzTx/>
              <a:buFont typeface="Wingdings" panose="05000000000000000000" pitchFamily="2" charset="2"/>
              <a:buChar char="§"/>
              <a:tabLst/>
              <a:defRPr/>
            </a:pPr>
            <a:r>
              <a:rPr lang="en-US" sz="1050" dirty="0">
                <a:latin typeface="Arial" panose="020B0604020202020204" pitchFamily="34" charset="0"/>
                <a:cs typeface="Arial" panose="020B0604020202020204" pitchFamily="34" charset="0"/>
              </a:rPr>
              <a:t>Private Fee-for-Service (PFFS) Plan - A PFFS Plan is another kind of Medicare Advantage Plan offered by a private health insurance company. The plan determines how much it will pay doctors, other health care providers, and hospitals, and how much you must pay when you get care. </a:t>
            </a:r>
          </a:p>
          <a:p>
            <a:pPr marL="114300" marR="0" lvl="0" indent="-114300" algn="l" defTabSz="914400" rtl="0" eaLnBrk="1" fontAlgn="auto" latinLnBrk="0" hangingPunct="1">
              <a:spcBef>
                <a:spcPts val="0"/>
              </a:spcBef>
              <a:spcAft>
                <a:spcPts val="300"/>
              </a:spcAft>
              <a:buClrTx/>
              <a:buSzTx/>
              <a:buFont typeface="Wingdings" panose="05000000000000000000" pitchFamily="2" charset="2"/>
              <a:buChar char="§"/>
              <a:tabLst/>
              <a:defRPr/>
            </a:pPr>
            <a:r>
              <a:rPr lang="en-US" sz="1050" dirty="0">
                <a:latin typeface="Arial" panose="020B0604020202020204" pitchFamily="34" charset="0"/>
                <a:cs typeface="Arial" panose="020B0604020202020204" pitchFamily="34" charset="0"/>
              </a:rPr>
              <a:t>Medical Savings Account (MSA) Plan – An MSA Plan combines a high-deductible insurance plan with a medical savings account:</a:t>
            </a:r>
          </a:p>
          <a:p>
            <a:pPr marL="346075" lvl="1" indent="-228600" defTabSz="914400">
              <a:spcBef>
                <a:spcPts val="0"/>
              </a:spcBef>
              <a:spcAft>
                <a:spcPts val="300"/>
              </a:spcAft>
              <a:buFont typeface="+mj-lt"/>
              <a:buAutoNum type="arabicPeriod"/>
              <a:defRPr/>
            </a:pPr>
            <a:r>
              <a:rPr lang="en-US" sz="1050" dirty="0">
                <a:latin typeface="Arial" panose="020B0604020202020204" pitchFamily="34" charset="0"/>
                <a:cs typeface="Arial" panose="020B0604020202020204" pitchFamily="34" charset="0"/>
              </a:rPr>
              <a:t>High-deductible health plan: The first part of an MSA Plan is a special type of high-deductible Medicare Advantage Plan. The plan will only begin to cover your costs once you meet a high yearly deductible, which varies by plan.</a:t>
            </a:r>
          </a:p>
          <a:p>
            <a:pPr marL="346075" lvl="1" indent="-228600" defTabSz="914400">
              <a:spcBef>
                <a:spcPts val="0"/>
              </a:spcBef>
              <a:spcAft>
                <a:spcPts val="300"/>
              </a:spcAft>
              <a:buFont typeface="+mj-lt"/>
              <a:buAutoNum type="arabicPeriod"/>
              <a:defRPr/>
            </a:pPr>
            <a:r>
              <a:rPr lang="en-US" sz="1050" dirty="0">
                <a:latin typeface="Arial" panose="020B0604020202020204" pitchFamily="34" charset="0"/>
                <a:cs typeface="Arial" panose="020B0604020202020204" pitchFamily="34" charset="0"/>
              </a:rPr>
              <a:t>Medical savings account: The second part of an MSA is a special type of savings account. The MSA Plan deposits money into your account that you can use to pay for your health care costs. </a:t>
            </a:r>
          </a:p>
        </p:txBody>
      </p:sp>
    </p:spTree>
    <p:extLst>
      <p:ext uri="{BB962C8B-B14F-4D97-AF65-F5344CB8AC3E}">
        <p14:creationId xmlns:p14="http://schemas.microsoft.com/office/powerpoint/2010/main" val="374099840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87399" y="3757507"/>
            <a:ext cx="5753101" cy="5144347"/>
          </a:xfrm>
        </p:spPr>
        <p:txBody>
          <a:bodyPr>
            <a:normAutofit lnSpcReduction="10000"/>
          </a:bodyPr>
          <a:lstStyle/>
          <a:p>
            <a:pPr marL="0" indent="0" defTabSz="966612">
              <a:spcBef>
                <a:spcPts val="0"/>
              </a:spcBef>
              <a:spcAft>
                <a:spcPts val="600"/>
              </a:spcAft>
              <a:buNone/>
              <a:defRPr/>
            </a:pPr>
            <a:r>
              <a:rPr lang="en-US" sz="1200" b="1" dirty="0">
                <a:solidFill>
                  <a:prstClr val="black"/>
                </a:solidFill>
                <a:latin typeface="Arial" panose="020B0604020202020204" pitchFamily="34" charset="0"/>
                <a:ea typeface="ＭＳ Ｐゴシック"/>
                <a:cs typeface="Arial" panose="020B0604020202020204" pitchFamily="34" charset="0"/>
              </a:rPr>
              <a:t>This slide has animation.</a:t>
            </a:r>
            <a:endParaRPr lang="en-US" sz="1200" b="0" dirty="0">
              <a:latin typeface="Arial" panose="020B0604020202020204" pitchFamily="34" charset="0"/>
              <a:cs typeface="Arial" panose="020B0604020202020204" pitchFamily="34" charset="0"/>
            </a:endParaRPr>
          </a:p>
          <a:p>
            <a:pPr marL="0" indent="0" defTabSz="966612">
              <a:spcBef>
                <a:spcPts val="0"/>
              </a:spcBef>
              <a:spcAft>
                <a:spcPts val="600"/>
              </a:spcAft>
              <a:buNone/>
              <a:defRPr/>
            </a:pPr>
            <a:r>
              <a:rPr lang="en-US" sz="1200" b="1" dirty="0">
                <a:latin typeface="Arial" panose="020B0604020202020204" pitchFamily="34" charset="0"/>
                <a:cs typeface="Arial" panose="020B0604020202020204" pitchFamily="34" charset="0"/>
              </a:rPr>
              <a:t>Presenter Notes</a:t>
            </a:r>
          </a:p>
          <a:p>
            <a:pPr marL="118813" indent="-118813" defTabSz="966612">
              <a:spcBef>
                <a:spcPts val="0"/>
              </a:spcBef>
              <a:spcAft>
                <a:spcPts val="600"/>
              </a:spcAft>
              <a:defRPr/>
            </a:pPr>
            <a:r>
              <a:rPr lang="en-US" sz="1200" dirty="0">
                <a:solidFill>
                  <a:prstClr val="black"/>
                </a:solidFill>
                <a:latin typeface="Arial" panose="020B0604020202020204" pitchFamily="34" charset="0"/>
                <a:cs typeface="Arial" panose="020B0604020202020204" pitchFamily="34" charset="0"/>
              </a:rPr>
              <a:t>You can join a Medicare Advantage Plan when you first qualify for Medicare during your Initial Enrollment Period, which begins the 3 months before you first qualify for both Part A and Part B and ends 3 months after you get Medicare.</a:t>
            </a:r>
          </a:p>
          <a:p>
            <a:pPr marL="125525" indent="-125525">
              <a:spcBef>
                <a:spcPts val="0"/>
              </a:spcBef>
              <a:spcAft>
                <a:spcPts val="600"/>
              </a:spcAft>
              <a:defRPr/>
            </a:pPr>
            <a:r>
              <a:rPr lang="en-US" sz="1200" dirty="0">
                <a:latin typeface="Arial" panose="020B0604020202020204" pitchFamily="34" charset="0"/>
                <a:cs typeface="Arial" panose="020B0604020202020204" pitchFamily="34" charset="0"/>
              </a:rPr>
              <a:t>If you have Part A coverage and you get Part B for the first time during a General Enrollment Period (GEP), or if you use an SEP to enroll in Part B, you can </a:t>
            </a:r>
            <a:r>
              <a:rPr lang="en-US" dirty="0">
                <a:latin typeface="Arial" panose="020B0604020202020204" pitchFamily="34" charset="0"/>
                <a:cs typeface="Arial" panose="020B0604020202020204" pitchFamily="34" charset="0"/>
              </a:rPr>
              <a:t>join a Medicare Advantage Plan with or without drug coverage starting 3 months immediately before the date you first have both Part A and Part B, until the last day of the second month after the month you’re first entitled to Part A and enrolled in Part B. Remember, you must have both Part A and Part B to join a Medicare Advantage Plan.</a:t>
            </a:r>
            <a:endParaRPr lang="en-US" sz="1200" dirty="0">
              <a:latin typeface="Arial" panose="020B0604020202020204" pitchFamily="34" charset="0"/>
              <a:cs typeface="Arial" panose="020B0604020202020204" pitchFamily="34" charset="0"/>
            </a:endParaRPr>
          </a:p>
          <a:p>
            <a:pPr marL="119149" indent="-119149">
              <a:spcBef>
                <a:spcPts val="0"/>
              </a:spcBef>
              <a:spcAft>
                <a:spcPts val="600"/>
              </a:spcAft>
              <a:defRPr/>
            </a:pPr>
            <a:r>
              <a:rPr lang="en-US" sz="1200" b="0" i="0" dirty="0">
                <a:solidFill>
                  <a:prstClr val="black"/>
                </a:solidFill>
                <a:latin typeface="Arial" panose="020B0604020202020204" pitchFamily="34" charset="0"/>
                <a:cs typeface="Arial" panose="020B0604020202020204" pitchFamily="34" charset="0"/>
              </a:rPr>
              <a:t>After you enroll in a Medicare Advantage Plan, you can make changes:</a:t>
            </a:r>
          </a:p>
          <a:p>
            <a:pPr marL="342900" lvl="1" indent="-114300">
              <a:spcBef>
                <a:spcPts val="0"/>
              </a:spcBef>
              <a:spcAft>
                <a:spcPts val="600"/>
              </a:spcAft>
              <a:buFont typeface="Arial" panose="020B0604020202020204" pitchFamily="34" charset="0"/>
              <a:buChar char="•"/>
              <a:defRPr/>
            </a:pPr>
            <a:r>
              <a:rPr lang="en-US" b="0" i="0" dirty="0">
                <a:solidFill>
                  <a:prstClr val="black"/>
                </a:solidFill>
                <a:latin typeface="Arial" panose="020B0604020202020204" pitchFamily="34" charset="0"/>
                <a:cs typeface="Arial" panose="020B0604020202020204" pitchFamily="34" charset="0"/>
              </a:rPr>
              <a:t>During the yearly Open Enrollment Period (OEP), which starts on October 15 and ends on December 7 each year. </a:t>
            </a:r>
          </a:p>
          <a:p>
            <a:pPr marL="342900" lvl="1" indent="-114300">
              <a:spcBef>
                <a:spcPts val="0"/>
              </a:spcBef>
              <a:spcAft>
                <a:spcPts val="600"/>
              </a:spcAft>
              <a:buFont typeface="Arial" panose="020B0604020202020204" pitchFamily="34" charset="0"/>
              <a:buChar char="•"/>
              <a:defRPr/>
            </a:pPr>
            <a:r>
              <a:rPr lang="en-US" b="0" i="0" dirty="0">
                <a:solidFill>
                  <a:prstClr val="black"/>
                </a:solidFill>
                <a:latin typeface="Arial" panose="020B0604020202020204" pitchFamily="34" charset="0"/>
                <a:cs typeface="Arial" panose="020B0604020202020204" pitchFamily="34" charset="0"/>
              </a:rPr>
              <a:t>During your Medicare Advantage Open Enrollment Period (Medicare Advantage OEP). You must be enrolled in a Medicare Advantage Plan (at any time) during the first 3 months of the year to use this enrollment period. </a:t>
            </a:r>
            <a:r>
              <a:rPr lang="en-US" dirty="0">
                <a:solidFill>
                  <a:prstClr val="black"/>
                </a:solidFill>
                <a:latin typeface="Arial" panose="020B0604020202020204" pitchFamily="34" charset="0"/>
                <a:cs typeface="Arial" panose="020B0604020202020204" pitchFamily="34" charset="0"/>
              </a:rPr>
              <a:t>The Medicare Advantage OEP </a:t>
            </a:r>
            <a:r>
              <a:rPr lang="en-US" b="0" i="0" dirty="0">
                <a:solidFill>
                  <a:prstClr val="black"/>
                </a:solidFill>
                <a:latin typeface="Arial" panose="020B0604020202020204" pitchFamily="34" charset="0"/>
                <a:cs typeface="Arial" panose="020B0604020202020204" pitchFamily="34" charset="0"/>
              </a:rPr>
              <a:t>runs from January 1–March 31 every year.</a:t>
            </a:r>
          </a:p>
          <a:p>
            <a:pPr marL="342900" lvl="1" indent="-114300">
              <a:spcBef>
                <a:spcPts val="0"/>
              </a:spcBef>
              <a:spcAft>
                <a:spcPts val="600"/>
              </a:spcAft>
              <a:buFont typeface="Arial" panose="020B0604020202020204" pitchFamily="34" charset="0"/>
              <a:buChar char="•"/>
              <a:defRPr/>
            </a:pPr>
            <a:r>
              <a:rPr lang="en-US" b="0" i="0" dirty="0">
                <a:solidFill>
                  <a:prstClr val="black"/>
                </a:solidFill>
                <a:latin typeface="Arial" panose="020B0604020202020204" pitchFamily="34" charset="0"/>
                <a:cs typeface="Arial" panose="020B0604020202020204" pitchFamily="34" charset="0"/>
              </a:rPr>
              <a:t>During the Open Enrollment Period for Institutionalized Individuals (OEPI) which allows an individual to change plans if they move into, reside in, or move out of an institution.</a:t>
            </a:r>
          </a:p>
          <a:p>
            <a:pPr marL="342900" lvl="1" indent="-114300">
              <a:spcBef>
                <a:spcPts val="0"/>
              </a:spcBef>
              <a:spcAft>
                <a:spcPts val="600"/>
              </a:spcAft>
              <a:buFont typeface="Arial" panose="020B0604020202020204" pitchFamily="34" charset="0"/>
              <a:buChar char="•"/>
              <a:defRPr/>
            </a:pPr>
            <a:r>
              <a:rPr lang="en-US" b="0" i="0" dirty="0">
                <a:solidFill>
                  <a:prstClr val="black"/>
                </a:solidFill>
                <a:latin typeface="Arial" panose="020B0604020202020204" pitchFamily="34" charset="0"/>
                <a:cs typeface="Arial" panose="020B0604020202020204" pitchFamily="34" charset="0"/>
              </a:rPr>
              <a:t>Using a Special Enrollment Period (SEP) for which you’re eligible. </a:t>
            </a:r>
            <a:endParaRPr lang="en-US" dirty="0">
              <a:solidFill>
                <a:prstClr val="black"/>
              </a:solidFill>
              <a:latin typeface="Arial" panose="020B0604020202020204" pitchFamily="34" charset="0"/>
              <a:cs typeface="Arial" panose="020B0604020202020204" pitchFamily="34" charset="0"/>
            </a:endParaRPr>
          </a:p>
          <a:p>
            <a:pPr marL="0" indent="0">
              <a:spcBef>
                <a:spcPts val="0"/>
              </a:spcBef>
              <a:spcAft>
                <a:spcPts val="600"/>
              </a:spcAft>
              <a:buNone/>
              <a:defRPr/>
            </a:pPr>
            <a:r>
              <a:rPr lang="en-US" sz="1200" b="1" dirty="0">
                <a:solidFill>
                  <a:prstClr val="black"/>
                </a:solidFill>
                <a:latin typeface="Arial" panose="020B0604020202020204" pitchFamily="34" charset="0"/>
                <a:cs typeface="Arial" panose="020B0604020202020204" pitchFamily="34" charset="0"/>
              </a:rPr>
              <a:t>Source: </a:t>
            </a:r>
            <a:r>
              <a:rPr lang="en-US" sz="1200" dirty="0">
                <a:solidFill>
                  <a:prstClr val="black"/>
                </a:solidFill>
                <a:latin typeface="Arial" panose="020B0604020202020204" pitchFamily="34" charset="0"/>
                <a:cs typeface="Arial" panose="020B0604020202020204" pitchFamily="34" charset="0"/>
                <a:hlinkClick r:id="rId3"/>
              </a:rPr>
              <a:t>Medicare.gov/basics/get-started-with-</a:t>
            </a:r>
            <a:r>
              <a:rPr lang="en-US" sz="1200" dirty="0" err="1">
                <a:solidFill>
                  <a:prstClr val="black"/>
                </a:solidFill>
                <a:latin typeface="Arial" panose="020B0604020202020204" pitchFamily="34" charset="0"/>
                <a:cs typeface="Arial" panose="020B0604020202020204" pitchFamily="34" charset="0"/>
                <a:hlinkClick r:id="rId3"/>
              </a:rPr>
              <a:t>medicare</a:t>
            </a:r>
            <a:r>
              <a:rPr lang="en-US" sz="1200" dirty="0">
                <a:solidFill>
                  <a:prstClr val="black"/>
                </a:solidFill>
                <a:latin typeface="Arial" panose="020B0604020202020204" pitchFamily="34" charset="0"/>
                <a:cs typeface="Arial" panose="020B0604020202020204" pitchFamily="34" charset="0"/>
                <a:hlinkClick r:id="rId3"/>
              </a:rPr>
              <a:t>/get-more-coverage/joining-a-plan</a:t>
            </a:r>
            <a:r>
              <a:rPr lang="en-US" sz="1200" b="1" dirty="0">
                <a:solidFill>
                  <a:prstClr val="black"/>
                </a:solidFill>
                <a:latin typeface="Arial" panose="020B0604020202020204" pitchFamily="34" charset="0"/>
                <a:cs typeface="Arial" panose="020B0604020202020204" pitchFamily="34" charset="0"/>
              </a:rPr>
              <a:t> </a:t>
            </a:r>
            <a:endParaRPr lang="en-US" sz="1200" dirty="0">
              <a:solidFill>
                <a:prstClr val="black"/>
              </a:solidFill>
              <a:latin typeface="Arial" panose="020B0604020202020204" pitchFamily="34" charset="0"/>
              <a:cs typeface="Arial" panose="020B0604020202020204" pitchFamily="34" charset="0"/>
            </a:endParaRPr>
          </a:p>
          <a:p>
            <a:pPr marL="0" indent="0">
              <a:spcBef>
                <a:spcPts val="0"/>
              </a:spcBef>
              <a:spcAft>
                <a:spcPts val="600"/>
              </a:spcAft>
              <a:buNone/>
            </a:pP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6174527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7875" y="3651068"/>
            <a:ext cx="5759450" cy="5144347"/>
          </a:xfrm>
        </p:spPr>
        <p:txBody>
          <a:bodyPr/>
          <a:lstStyle/>
          <a:p>
            <a:pPr marL="0" indent="0" defTabSz="966612">
              <a:spcBef>
                <a:spcPts val="0"/>
              </a:spcBef>
              <a:spcAft>
                <a:spcPts val="600"/>
              </a:spcAft>
              <a:buNone/>
              <a:defRPr/>
            </a:pPr>
            <a:r>
              <a:rPr lang="en-US" b="1" dirty="0">
                <a:solidFill>
                  <a:prstClr val="black"/>
                </a:solidFill>
                <a:latin typeface="Arial" panose="020B0604020202020204" pitchFamily="34" charset="0"/>
                <a:ea typeface="ＭＳ Ｐゴシック"/>
                <a:cs typeface="Arial" panose="020B0604020202020204" pitchFamily="34" charset="0"/>
              </a:rPr>
              <a:t>This slide has animation.</a:t>
            </a:r>
            <a:endParaRPr lang="en-US" b="0" dirty="0">
              <a:latin typeface="Arial" panose="020B0604020202020204" pitchFamily="34" charset="0"/>
              <a:cs typeface="Arial" panose="020B0604020202020204" pitchFamily="34" charset="0"/>
            </a:endParaRPr>
          </a:p>
          <a:p>
            <a:pPr marL="0" indent="0" defTabSz="966612">
              <a:spcBef>
                <a:spcPts val="0"/>
              </a:spcBef>
              <a:spcAft>
                <a:spcPts val="600"/>
              </a:spcAft>
              <a:buNone/>
              <a:defRPr/>
            </a:pPr>
            <a:r>
              <a:rPr lang="en-US" b="1" dirty="0">
                <a:latin typeface="Arial" panose="020B0604020202020204" pitchFamily="34" charset="0"/>
                <a:cs typeface="Arial" panose="020B0604020202020204" pitchFamily="34" charset="0"/>
              </a:rPr>
              <a:t>Presenter Notes</a:t>
            </a:r>
          </a:p>
          <a:p>
            <a:pPr marL="0" indent="0" defTabSz="966612">
              <a:spcBef>
                <a:spcPts val="0"/>
              </a:spcBef>
              <a:spcAft>
                <a:spcPts val="600"/>
              </a:spcAft>
              <a:buNone/>
              <a:defRPr/>
            </a:pPr>
            <a:r>
              <a:rPr lang="en-US" dirty="0">
                <a:solidFill>
                  <a:prstClr val="black"/>
                </a:solidFill>
                <a:latin typeface="Arial" panose="020B0604020202020204" pitchFamily="34" charset="0"/>
                <a:cs typeface="Arial" panose="020B0604020202020204" pitchFamily="34" charset="0"/>
              </a:rPr>
              <a:t>Not all Medicare Advantage Plans work the same way. Find and enroll in health and drug plans at </a:t>
            </a:r>
            <a:r>
              <a:rPr lang="en-US" dirty="0">
                <a:latin typeface="Arial" panose="020B0604020202020204" pitchFamily="34" charset="0"/>
                <a:cs typeface="Arial" panose="020B0604020202020204" pitchFamily="34" charset="0"/>
                <a:hlinkClick r:id="rId3"/>
              </a:rPr>
              <a:t>Medicare.gov/plan-compare</a:t>
            </a:r>
            <a:r>
              <a:rPr lang="en-US" dirty="0">
                <a:latin typeface="Arial" panose="020B0604020202020204" pitchFamily="34" charset="0"/>
                <a:cs typeface="Arial" panose="020B0604020202020204" pitchFamily="34" charset="0"/>
              </a:rPr>
              <a:t>.</a:t>
            </a:r>
            <a:endParaRPr lang="en-US" dirty="0">
              <a:solidFill>
                <a:prstClr val="black"/>
              </a:solidFill>
              <a:latin typeface="Arial" panose="020B0604020202020204" pitchFamily="34" charset="0"/>
              <a:cs typeface="Arial" panose="020B0604020202020204" pitchFamily="34" charset="0"/>
            </a:endParaRPr>
          </a:p>
          <a:p>
            <a:pPr marL="0" indent="0" defTabSz="966612">
              <a:spcBef>
                <a:spcPts val="0"/>
              </a:spcBef>
              <a:spcAft>
                <a:spcPts val="600"/>
              </a:spcAft>
              <a:buNone/>
              <a:defRPr/>
            </a:pPr>
            <a:r>
              <a:rPr lang="en-US" b="1" dirty="0">
                <a:solidFill>
                  <a:prstClr val="black"/>
                </a:solidFill>
                <a:latin typeface="Arial" panose="020B0604020202020204" pitchFamily="34" charset="0"/>
                <a:cs typeface="Arial" panose="020B0604020202020204" pitchFamily="34" charset="0"/>
              </a:rPr>
              <a:t>Once you understand the plan's rules and costs, here are other ways to join:</a:t>
            </a:r>
          </a:p>
          <a:p>
            <a:pPr marL="181240" indent="-181240" defTabSz="966612">
              <a:spcBef>
                <a:spcPts val="0"/>
              </a:spcBef>
              <a:spcAft>
                <a:spcPts val="600"/>
              </a:spcAft>
              <a:defRPr/>
            </a:pPr>
            <a:r>
              <a:rPr lang="en-US" dirty="0">
                <a:solidFill>
                  <a:prstClr val="black"/>
                </a:solidFill>
                <a:latin typeface="Arial" panose="020B0604020202020204" pitchFamily="34" charset="0"/>
                <a:cs typeface="Arial" panose="020B0604020202020204" pitchFamily="34" charset="0"/>
              </a:rPr>
              <a:t>Visit the plan's website to find out if you can join online.</a:t>
            </a:r>
          </a:p>
          <a:p>
            <a:pPr marL="181240" indent="-181240" defTabSz="966612">
              <a:spcBef>
                <a:spcPts val="0"/>
              </a:spcBef>
              <a:spcAft>
                <a:spcPts val="600"/>
              </a:spcAft>
              <a:defRPr/>
            </a:pPr>
            <a:r>
              <a:rPr lang="en-US" dirty="0">
                <a:solidFill>
                  <a:prstClr val="black"/>
                </a:solidFill>
                <a:latin typeface="Arial" panose="020B0604020202020204" pitchFamily="34" charset="0"/>
                <a:cs typeface="Arial" panose="020B0604020202020204" pitchFamily="34" charset="0"/>
              </a:rPr>
              <a:t>Fill out a paper enrollment form. Contact the plan to get an enrollment form, fill it out, and return it to the plan. All plans must offer this option.</a:t>
            </a:r>
          </a:p>
          <a:p>
            <a:pPr marL="181240" indent="-181240" defTabSz="966612">
              <a:spcBef>
                <a:spcPts val="0"/>
              </a:spcBef>
              <a:spcAft>
                <a:spcPts val="600"/>
              </a:spcAft>
              <a:defRPr/>
            </a:pPr>
            <a:r>
              <a:rPr lang="en-US" dirty="0">
                <a:solidFill>
                  <a:prstClr val="black"/>
                </a:solidFill>
                <a:latin typeface="Arial" panose="020B0604020202020204" pitchFamily="34" charset="0"/>
                <a:cs typeface="Arial" panose="020B0604020202020204" pitchFamily="34" charset="0"/>
              </a:rPr>
              <a:t>Call the plan you want to join. Get your plan's contact information from </a:t>
            </a:r>
            <a:r>
              <a:rPr lang="en-US" dirty="0">
                <a:latin typeface="Arial" panose="020B0604020202020204" pitchFamily="34" charset="0"/>
                <a:cs typeface="Arial" panose="020B0604020202020204" pitchFamily="34" charset="0"/>
                <a:hlinkClick r:id="rId3"/>
              </a:rPr>
              <a:t>Medicare.gov/plan-compare</a:t>
            </a:r>
            <a:r>
              <a:rPr lang="en-US" dirty="0">
                <a:solidFill>
                  <a:prstClr val="black"/>
                </a:solidFill>
                <a:latin typeface="Arial" panose="020B0604020202020204" pitchFamily="34" charset="0"/>
                <a:cs typeface="Arial" panose="020B0604020202020204" pitchFamily="34" charset="0"/>
              </a:rPr>
              <a:t>.</a:t>
            </a:r>
          </a:p>
          <a:p>
            <a:pPr marL="181240" indent="-181240" defTabSz="966612">
              <a:spcBef>
                <a:spcPts val="0"/>
              </a:spcBef>
              <a:spcAft>
                <a:spcPts val="600"/>
              </a:spcAft>
              <a:defRPr/>
            </a:pPr>
            <a:r>
              <a:rPr lang="en-US" dirty="0">
                <a:solidFill>
                  <a:prstClr val="black"/>
                </a:solidFill>
                <a:latin typeface="Arial" panose="020B0604020202020204" pitchFamily="34" charset="0"/>
                <a:cs typeface="Arial" panose="020B0604020202020204" pitchFamily="34" charset="0"/>
              </a:rPr>
              <a:t>Call 1-800-MEDICARE (1-800-633-4227). TTY users can call 1-877-486-2048.</a:t>
            </a:r>
          </a:p>
          <a:p>
            <a:pPr marL="0" indent="0">
              <a:spcBef>
                <a:spcPts val="0"/>
              </a:spcBef>
              <a:spcAft>
                <a:spcPts val="600"/>
              </a:spcAft>
              <a:buNone/>
              <a:defRPr/>
            </a:pPr>
            <a:r>
              <a:rPr lang="en-US" b="1" dirty="0">
                <a:solidFill>
                  <a:prstClr val="black"/>
                </a:solidFill>
                <a:latin typeface="Arial" panose="020B0604020202020204" pitchFamily="34" charset="0"/>
                <a:cs typeface="Arial" panose="020B0604020202020204" pitchFamily="34" charset="0"/>
              </a:rPr>
              <a:t>NOTE:</a:t>
            </a:r>
            <a:r>
              <a:rPr lang="en-US" b="1" dirty="0">
                <a:solidFill>
                  <a:srgbClr val="FF0000"/>
                </a:solidFill>
                <a:latin typeface="Arial" panose="020B0604020202020204" pitchFamily="34" charset="0"/>
                <a:cs typeface="Arial" panose="020B0604020202020204" pitchFamily="34" charset="0"/>
              </a:rPr>
              <a:t> </a:t>
            </a:r>
            <a:r>
              <a:rPr lang="en-US" dirty="0">
                <a:solidFill>
                  <a:prstClr val="black"/>
                </a:solidFill>
                <a:latin typeface="Arial" panose="020B0604020202020204" pitchFamily="34" charset="0"/>
                <a:cs typeface="Arial" panose="020B0604020202020204" pitchFamily="34" charset="0"/>
              </a:rPr>
              <a:t>Medicare plans aren't allowed to call you to enroll you in a plan, unless you specifically ask for a call. Also, plans should never ask you for financial information, including credit card or bank account numbers, over the phone.</a:t>
            </a:r>
          </a:p>
          <a:p>
            <a:pPr marL="0" indent="0">
              <a:spcBef>
                <a:spcPts val="0"/>
              </a:spcBef>
              <a:spcAft>
                <a:spcPts val="600"/>
              </a:spcAft>
              <a:buNone/>
              <a:defRPr/>
            </a:pPr>
            <a:endParaRPr lang="en-US"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4738110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7875" y="3659777"/>
            <a:ext cx="5759450" cy="5144347"/>
          </a:xfrm>
        </p:spPr>
        <p:txBody>
          <a:bodyPr/>
          <a:lstStyle/>
          <a:p>
            <a:pPr marL="0" indent="0" defTabSz="966612">
              <a:spcBef>
                <a:spcPts val="0"/>
              </a:spcBef>
              <a:spcAft>
                <a:spcPts val="600"/>
              </a:spcAft>
              <a:buNone/>
              <a:defRPr/>
            </a:pPr>
            <a:r>
              <a:rPr lang="en-US" b="1" dirty="0">
                <a:solidFill>
                  <a:prstClr val="black"/>
                </a:solidFill>
                <a:latin typeface="Arial" panose="020B0604020202020204" pitchFamily="34" charset="0"/>
                <a:ea typeface="ＭＳ Ｐゴシック"/>
                <a:cs typeface="Arial" panose="020B0604020202020204" pitchFamily="34" charset="0"/>
              </a:rPr>
              <a:t>This slide has animation.</a:t>
            </a:r>
            <a:endParaRPr lang="en-US" b="1" dirty="0">
              <a:latin typeface="Arial" panose="020B0604020202020204" pitchFamily="34" charset="0"/>
              <a:cs typeface="Arial" panose="020B0604020202020204" pitchFamily="34" charset="0"/>
            </a:endParaRPr>
          </a:p>
          <a:p>
            <a:pPr marL="0" indent="0" defTabSz="966612">
              <a:spcBef>
                <a:spcPts val="0"/>
              </a:spcBef>
              <a:spcAft>
                <a:spcPts val="600"/>
              </a:spcAft>
              <a:buNone/>
              <a:defRPr/>
            </a:pPr>
            <a:r>
              <a:rPr lang="en-US" b="1" dirty="0">
                <a:latin typeface="Arial" panose="020B0604020202020204" pitchFamily="34" charset="0"/>
                <a:cs typeface="Arial" panose="020B0604020202020204" pitchFamily="34" charset="0"/>
              </a:rPr>
              <a:t>Presenter Notes</a:t>
            </a:r>
          </a:p>
          <a:p>
            <a:pPr marL="0" indent="0" defTabSz="966612">
              <a:spcBef>
                <a:spcPts val="0"/>
              </a:spcBef>
              <a:spcAft>
                <a:spcPts val="600"/>
              </a:spcAft>
              <a:buNone/>
              <a:defRPr/>
            </a:pPr>
            <a:r>
              <a:rPr lang="en-US" b="1" dirty="0">
                <a:solidFill>
                  <a:prstClr val="black"/>
                </a:solidFill>
                <a:latin typeface="Arial" panose="020B0604020202020204" pitchFamily="34" charset="0"/>
                <a:cs typeface="Arial" panose="020B0604020202020204" pitchFamily="34" charset="0"/>
              </a:rPr>
              <a:t>Here are some things to consider when deciding if you want to join a Medicare Advantage Plan:</a:t>
            </a:r>
          </a:p>
          <a:p>
            <a:pPr marL="118813" indent="-118813" defTabSz="966612">
              <a:spcBef>
                <a:spcPts val="0"/>
              </a:spcBef>
              <a:spcAft>
                <a:spcPts val="600"/>
              </a:spcAft>
              <a:defRPr/>
            </a:pPr>
            <a:r>
              <a:rPr lang="en-US" dirty="0">
                <a:solidFill>
                  <a:prstClr val="black"/>
                </a:solidFill>
                <a:latin typeface="Arial" panose="020B0604020202020204" pitchFamily="34" charset="0"/>
                <a:cs typeface="Arial" panose="020B0604020202020204" pitchFamily="34" charset="0"/>
              </a:rPr>
              <a:t>You must have Part A and Part B</a:t>
            </a:r>
          </a:p>
          <a:p>
            <a:pPr marL="118813" indent="-118813" defTabSz="966612">
              <a:spcBef>
                <a:spcPts val="0"/>
              </a:spcBef>
              <a:spcAft>
                <a:spcPts val="600"/>
              </a:spcAft>
              <a:defRPr/>
            </a:pPr>
            <a:r>
              <a:rPr lang="en-US" dirty="0">
                <a:solidFill>
                  <a:prstClr val="black"/>
                </a:solidFill>
                <a:latin typeface="Arial" panose="020B0604020202020204" pitchFamily="34" charset="0"/>
                <a:cs typeface="Arial" panose="020B0604020202020204" pitchFamily="34" charset="0"/>
              </a:rPr>
              <a:t>In addition to paying the Part B premium, you may have to pay a monthly plan premium</a:t>
            </a:r>
          </a:p>
          <a:p>
            <a:pPr marL="118813" indent="-118813" defTabSz="966612">
              <a:spcBef>
                <a:spcPts val="0"/>
              </a:spcBef>
              <a:spcAft>
                <a:spcPts val="600"/>
              </a:spcAft>
              <a:defRPr/>
            </a:pPr>
            <a:r>
              <a:rPr lang="en-US" dirty="0">
                <a:solidFill>
                  <a:prstClr val="black"/>
                </a:solidFill>
                <a:latin typeface="Arial" panose="020B0604020202020204" pitchFamily="34" charset="0"/>
                <a:cs typeface="Arial" panose="020B0604020202020204" pitchFamily="34" charset="0"/>
              </a:rPr>
              <a:t>Does the plan offer extra benefits (in addition to Original Medicare benefits) and do you need to pay extra to get them?</a:t>
            </a:r>
          </a:p>
          <a:p>
            <a:pPr marL="118813" indent="-118813">
              <a:spcBef>
                <a:spcPts val="0"/>
              </a:spcBef>
              <a:spcAft>
                <a:spcPts val="600"/>
              </a:spcAft>
              <a:defRPr/>
            </a:pPr>
            <a:r>
              <a:rPr lang="en-US" dirty="0">
                <a:solidFill>
                  <a:prstClr val="black"/>
                </a:solidFill>
                <a:latin typeface="Arial" panose="020B0604020202020204" pitchFamily="34" charset="0"/>
                <a:cs typeface="Arial" panose="020B0604020202020204" pitchFamily="34" charset="0"/>
              </a:rPr>
              <a:t>Are my doctors in the plan’s network?</a:t>
            </a:r>
          </a:p>
          <a:p>
            <a:pPr marL="118813" indent="-118813" defTabSz="966612">
              <a:spcBef>
                <a:spcPts val="0"/>
              </a:spcBef>
              <a:spcAft>
                <a:spcPts val="600"/>
              </a:spcAft>
              <a:defRPr/>
            </a:pPr>
            <a:r>
              <a:rPr lang="en-US" dirty="0">
                <a:solidFill>
                  <a:prstClr val="black"/>
                </a:solidFill>
                <a:latin typeface="Arial" panose="020B0604020202020204" pitchFamily="34" charset="0"/>
                <a:cs typeface="Arial" panose="020B0604020202020204" pitchFamily="34" charset="0"/>
              </a:rPr>
              <a:t>You may need a referral to use a specialist</a:t>
            </a:r>
          </a:p>
          <a:p>
            <a:pPr marL="118813" indent="-118813" defTabSz="966612">
              <a:spcBef>
                <a:spcPts val="0"/>
              </a:spcBef>
              <a:spcAft>
                <a:spcPts val="600"/>
              </a:spcAft>
              <a:defRPr/>
            </a:pPr>
            <a:r>
              <a:rPr lang="en-US" dirty="0">
                <a:solidFill>
                  <a:prstClr val="black"/>
                </a:solidFill>
                <a:latin typeface="Arial" panose="020B0604020202020204" pitchFamily="34" charset="0"/>
                <a:cs typeface="Arial" panose="020B0604020202020204" pitchFamily="34" charset="0"/>
              </a:rPr>
              <a:t>You can only join/leave the plan during certain periods</a:t>
            </a:r>
          </a:p>
          <a:p>
            <a:pPr marL="118813" indent="-118813" defTabSz="966612">
              <a:spcBef>
                <a:spcPts val="0"/>
              </a:spcBef>
              <a:spcAft>
                <a:spcPts val="600"/>
              </a:spcAft>
              <a:defRPr/>
            </a:pPr>
            <a:r>
              <a:rPr lang="en-US" dirty="0">
                <a:solidFill>
                  <a:prstClr val="black"/>
                </a:solidFill>
                <a:latin typeface="Arial" panose="020B0604020202020204" pitchFamily="34" charset="0"/>
                <a:cs typeface="Arial" panose="020B0604020202020204" pitchFamily="34" charset="0"/>
              </a:rPr>
              <a:t>Medicare Advantage Plans don’t work with Medigap policies</a:t>
            </a:r>
          </a:p>
        </p:txBody>
      </p:sp>
    </p:spTree>
    <p:extLst>
      <p:ext uri="{BB962C8B-B14F-4D97-AF65-F5344CB8AC3E}">
        <p14:creationId xmlns:p14="http://schemas.microsoft.com/office/powerpoint/2010/main" val="332738354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7875" y="3659777"/>
            <a:ext cx="5759450" cy="5678487"/>
          </a:xfrm>
        </p:spPr>
        <p:txBody>
          <a:bodyPr/>
          <a:lstStyle/>
          <a:p>
            <a:pPr marL="0" indent="0" defTabSz="966612">
              <a:spcBef>
                <a:spcPts val="0"/>
              </a:spcBef>
              <a:spcAft>
                <a:spcPts val="300"/>
              </a:spcAft>
              <a:buNone/>
              <a:defRPr/>
            </a:pPr>
            <a:r>
              <a:rPr lang="en-US" b="1" dirty="0">
                <a:latin typeface="Arial" panose="020B0604020202020204" pitchFamily="34" charset="0"/>
                <a:cs typeface="Arial" panose="020B0604020202020204" pitchFamily="34" charset="0"/>
              </a:rPr>
              <a:t>Presenter Notes</a:t>
            </a:r>
          </a:p>
          <a:p>
            <a:pPr marL="0" indent="0">
              <a:spcBef>
                <a:spcPts val="0"/>
              </a:spcBef>
              <a:spcAft>
                <a:spcPts val="300"/>
              </a:spcAft>
              <a:buNone/>
              <a:defRPr/>
            </a:pPr>
            <a:r>
              <a:rPr lang="en-US" b="1" dirty="0">
                <a:solidFill>
                  <a:prstClr val="black"/>
                </a:solidFill>
                <a:latin typeface="Arial" panose="020B0604020202020204" pitchFamily="34" charset="0"/>
                <a:cs typeface="Arial" panose="020B0604020202020204" pitchFamily="34" charset="0"/>
              </a:rPr>
              <a:t>This chart displays a side-by-side comparison of Medigap policies and Medicare Advantage Plans.</a:t>
            </a:r>
          </a:p>
          <a:p>
            <a:pPr marL="125861" indent="-125861">
              <a:spcBef>
                <a:spcPts val="0"/>
              </a:spcBef>
              <a:spcAft>
                <a:spcPts val="300"/>
              </a:spcAft>
              <a:defRPr/>
            </a:pPr>
            <a:r>
              <a:rPr lang="en-US" dirty="0">
                <a:solidFill>
                  <a:prstClr val="black"/>
                </a:solidFill>
                <a:latin typeface="Arial" panose="020B0604020202020204" pitchFamily="34" charset="0"/>
                <a:cs typeface="Arial" panose="020B0604020202020204" pitchFamily="34" charset="0"/>
              </a:rPr>
              <a:t>Private companies offer both. </a:t>
            </a:r>
          </a:p>
          <a:p>
            <a:pPr marL="125861" indent="-125861">
              <a:spcBef>
                <a:spcPts val="0"/>
              </a:spcBef>
              <a:spcAft>
                <a:spcPts val="300"/>
              </a:spcAft>
              <a:defRPr/>
            </a:pPr>
            <a:r>
              <a:rPr lang="en-US" dirty="0">
                <a:solidFill>
                  <a:prstClr val="black"/>
                </a:solidFill>
                <a:latin typeface="Arial" panose="020B0604020202020204" pitchFamily="34" charset="0"/>
                <a:cs typeface="Arial" panose="020B0604020202020204" pitchFamily="34" charset="0"/>
              </a:rPr>
              <a:t>Medigap must follow federal and state laws, but states are responsible for routine day-to-day oversight of standardized Medigap policies. Medicare Advantage Plans must be approved by Medicare.</a:t>
            </a:r>
          </a:p>
          <a:p>
            <a:pPr marL="125861" indent="-125861">
              <a:spcBef>
                <a:spcPts val="0"/>
              </a:spcBef>
              <a:spcAft>
                <a:spcPts val="300"/>
              </a:spcAft>
              <a:defRPr/>
            </a:pPr>
            <a:r>
              <a:rPr lang="en-US" dirty="0">
                <a:solidFill>
                  <a:prstClr val="black"/>
                </a:solidFill>
                <a:latin typeface="Arial" panose="020B0604020202020204" pitchFamily="34" charset="0"/>
                <a:cs typeface="Arial" panose="020B0604020202020204" pitchFamily="34" charset="0"/>
              </a:rPr>
              <a:t>Medigap policies only work with Original Medicare. They don’t work with Medicare Advantage Plans. If you join a Medicare Advantage Plan, you can’t use a Medigap policy to pay for the out-of-pocket costs you have in the Medicare Advantage Plan.</a:t>
            </a:r>
          </a:p>
          <a:p>
            <a:pPr marL="125861" indent="-125861">
              <a:spcBef>
                <a:spcPts val="0"/>
              </a:spcBef>
              <a:spcAft>
                <a:spcPts val="300"/>
              </a:spcAft>
              <a:defRPr/>
            </a:pPr>
            <a:r>
              <a:rPr lang="en-US" dirty="0">
                <a:solidFill>
                  <a:prstClr val="black"/>
                </a:solidFill>
                <a:latin typeface="Arial" panose="020B0604020202020204" pitchFamily="34" charset="0"/>
                <a:cs typeface="Arial" panose="020B0604020202020204" pitchFamily="34" charset="0"/>
              </a:rPr>
              <a:t>Original Medicare pays for many, but not all, health care services and supplies. Private insurance companies sell Medigap policies to help pay for some of the out-of-pocket costs (“gaps”) that Original Medicare doesn’t cover. Medigap policies don’t pay your Medicare premiums. Most Medigap policies don’t cover out-of-pocket drug expenses. If you want drug coverage, you’ll need to consider joining a Part D plan. Some older policies (no longer sold) may have included some drug coverage (Plan I). Medicare Advantage Plans cover Part A- and Part B-covered services, most include Part D, and may offer extra coverage like vision, hearing, dental, and wellness programs.</a:t>
            </a:r>
          </a:p>
          <a:p>
            <a:pPr marL="125861" indent="-125861">
              <a:spcBef>
                <a:spcPts val="0"/>
              </a:spcBef>
              <a:spcAft>
                <a:spcPts val="300"/>
              </a:spcAft>
              <a:defRPr/>
            </a:pPr>
            <a:r>
              <a:rPr lang="en-US" dirty="0">
                <a:solidFill>
                  <a:prstClr val="black"/>
                </a:solidFill>
                <a:latin typeface="Arial" panose="020B0604020202020204" pitchFamily="34" charset="0"/>
                <a:cs typeface="Arial" panose="020B0604020202020204" pitchFamily="34" charset="0"/>
              </a:rPr>
              <a:t>In both cases, you must have Part A and Part B.</a:t>
            </a:r>
          </a:p>
          <a:p>
            <a:pPr marL="125861" indent="-125861">
              <a:spcBef>
                <a:spcPts val="0"/>
              </a:spcBef>
              <a:spcAft>
                <a:spcPts val="300"/>
              </a:spcAft>
              <a:defRPr/>
            </a:pPr>
            <a:r>
              <a:rPr lang="en-US" dirty="0">
                <a:solidFill>
                  <a:prstClr val="black"/>
                </a:solidFill>
                <a:latin typeface="Arial" panose="020B0604020202020204" pitchFamily="34" charset="0"/>
                <a:cs typeface="Arial" panose="020B0604020202020204" pitchFamily="34" charset="0"/>
              </a:rPr>
              <a:t>You pay a premium for a Medigap policy, and you pay the Part B premium. In addition to paying the Part B premium in a Medicare Advantage Plan, you may have to pay a monthly plan premium.</a:t>
            </a:r>
          </a:p>
          <a:p>
            <a:pPr marL="125861" indent="-125861">
              <a:spcBef>
                <a:spcPts val="0"/>
              </a:spcBef>
              <a:spcAft>
                <a:spcPts val="300"/>
              </a:spcAft>
              <a:defRPr/>
            </a:pPr>
            <a:r>
              <a:rPr lang="en-US" dirty="0">
                <a:solidFill>
                  <a:prstClr val="black"/>
                </a:solidFill>
                <a:latin typeface="Arial" panose="020B0604020202020204" pitchFamily="34" charset="0"/>
                <a:cs typeface="Arial" panose="020B0604020202020204" pitchFamily="34" charset="0"/>
              </a:rPr>
              <a:t>If you already have a Medicare Advantage Plan, it’s illegal for anyone to sell you a Medigap policy unless you drop your Medicare Advantage Plan to go back to Original Medicare. </a:t>
            </a:r>
          </a:p>
        </p:txBody>
      </p:sp>
    </p:spTree>
    <p:extLst>
      <p:ext uri="{BB962C8B-B14F-4D97-AF65-F5344CB8AC3E}">
        <p14:creationId xmlns:p14="http://schemas.microsoft.com/office/powerpoint/2010/main" val="215958052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7875" y="3677194"/>
            <a:ext cx="5759450" cy="5144347"/>
          </a:xfrm>
        </p:spPr>
        <p:txBody>
          <a:bodyPr/>
          <a:lstStyle/>
          <a:p>
            <a:pPr marL="0" indent="0" defTabSz="966612">
              <a:spcBef>
                <a:spcPts val="0"/>
              </a:spcBef>
              <a:spcAft>
                <a:spcPts val="600"/>
              </a:spcAft>
              <a:buNone/>
              <a:defRPr/>
            </a:pPr>
            <a:r>
              <a:rPr lang="en-US" b="1" dirty="0">
                <a:solidFill>
                  <a:prstClr val="black"/>
                </a:solidFill>
                <a:latin typeface="Arial" panose="020B0604020202020204" pitchFamily="34" charset="0"/>
                <a:ea typeface="ＭＳ Ｐゴシック"/>
                <a:cs typeface="Arial" panose="020B0604020202020204" pitchFamily="34" charset="0"/>
              </a:rPr>
              <a:t>This slide has animation</a:t>
            </a:r>
            <a:endParaRPr lang="en-US" b="0" dirty="0">
              <a:latin typeface="Arial" panose="020B0604020202020204" pitchFamily="34" charset="0"/>
              <a:cs typeface="Arial" panose="020B0604020202020204" pitchFamily="34" charset="0"/>
            </a:endParaRPr>
          </a:p>
          <a:p>
            <a:pPr marL="0" indent="0">
              <a:spcBef>
                <a:spcPts val="0"/>
              </a:spcBef>
              <a:spcAft>
                <a:spcPts val="600"/>
              </a:spcAft>
              <a:buNone/>
            </a:pPr>
            <a:r>
              <a:rPr lang="en-US" b="1" dirty="0">
                <a:latin typeface="Arial" panose="020B0604020202020204" pitchFamily="34" charset="0"/>
                <a:cs typeface="Arial" panose="020B0604020202020204" pitchFamily="34" charset="0"/>
              </a:rPr>
              <a:t>Presenter Notes</a:t>
            </a:r>
            <a:endParaRPr lang="en-US" dirty="0">
              <a:latin typeface="Arial" panose="020B0604020202020204" pitchFamily="34" charset="0"/>
              <a:cs typeface="Arial" panose="020B0604020202020204" pitchFamily="34" charset="0"/>
            </a:endParaRPr>
          </a:p>
          <a:p>
            <a:pPr marL="0" indent="0">
              <a:spcBef>
                <a:spcPts val="0"/>
              </a:spcBef>
              <a:spcAft>
                <a:spcPts val="600"/>
              </a:spcAft>
              <a:buNone/>
            </a:pPr>
            <a:r>
              <a:rPr lang="en-US" dirty="0">
                <a:latin typeface="Arial" panose="020B0604020202020204" pitchFamily="34" charset="0"/>
                <a:cs typeface="Arial" panose="020B0604020202020204" pitchFamily="34" charset="0"/>
              </a:rPr>
              <a:t>There are other types of Medicare health plans that provide Part A and Part B coverage, while others only offer Part B. Some also offer drug coverage. These plans have the same rules as Medicare Advantage Plans. However, each type has special rules and exceptions.</a:t>
            </a:r>
          </a:p>
          <a:p>
            <a:pPr marL="0" indent="0">
              <a:spcBef>
                <a:spcPts val="0"/>
              </a:spcBef>
              <a:spcAft>
                <a:spcPts val="600"/>
              </a:spcAft>
              <a:buNone/>
            </a:pPr>
            <a:r>
              <a:rPr lang="en-US" b="1" dirty="0">
                <a:latin typeface="Arial" panose="020B0604020202020204" pitchFamily="34" charset="0"/>
                <a:cs typeface="Arial" panose="020B0604020202020204" pitchFamily="34" charset="0"/>
              </a:rPr>
              <a:t>A Medicare Cost Plan is a type of Medicare health plan that’s available in certain, limited areas of the country. </a:t>
            </a:r>
            <a:endParaRPr lang="en-US" dirty="0">
              <a:latin typeface="Arial" panose="020B0604020202020204" pitchFamily="34" charset="0"/>
              <a:cs typeface="Arial" panose="020B0604020202020204" pitchFamily="34" charset="0"/>
            </a:endParaRPr>
          </a:p>
          <a:p>
            <a:pPr marL="118813" indent="-118813">
              <a:spcBef>
                <a:spcPts val="0"/>
              </a:spcBef>
              <a:spcAft>
                <a:spcPts val="600"/>
              </a:spcAft>
              <a:buFont typeface="Wingdings"/>
              <a:buChar char="§"/>
            </a:pPr>
            <a:r>
              <a:rPr lang="en-US" dirty="0">
                <a:latin typeface="Arial" panose="020B0604020202020204" pitchFamily="34" charset="0"/>
                <a:cs typeface="Arial" panose="020B0604020202020204" pitchFamily="34" charset="0"/>
              </a:rPr>
              <a:t>You can join even if you only have Part B.</a:t>
            </a:r>
          </a:p>
          <a:p>
            <a:pPr marL="118813" indent="-118813">
              <a:spcBef>
                <a:spcPts val="0"/>
              </a:spcBef>
              <a:spcAft>
                <a:spcPts val="600"/>
              </a:spcAft>
              <a:buFont typeface="Wingdings"/>
              <a:buChar char="§"/>
            </a:pPr>
            <a:r>
              <a:rPr lang="en-US" dirty="0">
                <a:latin typeface="Arial" panose="020B0604020202020204" pitchFamily="34" charset="0"/>
                <a:cs typeface="Arial" panose="020B0604020202020204" pitchFamily="34" charset="0"/>
              </a:rPr>
              <a:t>If you have Part A and Part B and go to a non-network provider, Original Medicare covers the services. You’ll pay the Part A and Part B coinsurance and deductibles. </a:t>
            </a:r>
          </a:p>
          <a:p>
            <a:pPr marL="118813" indent="-118813">
              <a:spcBef>
                <a:spcPts val="0"/>
              </a:spcBef>
              <a:spcAft>
                <a:spcPts val="600"/>
              </a:spcAft>
              <a:buFont typeface="Wingdings"/>
              <a:buChar char="§"/>
            </a:pPr>
            <a:r>
              <a:rPr lang="en-US" dirty="0">
                <a:latin typeface="Arial" panose="020B0604020202020204" pitchFamily="34" charset="0"/>
                <a:cs typeface="Arial" panose="020B0604020202020204" pitchFamily="34" charset="0"/>
              </a:rPr>
              <a:t>You can join anytime the Cost Plan is accepting new members. </a:t>
            </a:r>
          </a:p>
          <a:p>
            <a:pPr marL="118813" indent="-118813">
              <a:spcBef>
                <a:spcPts val="0"/>
              </a:spcBef>
              <a:spcAft>
                <a:spcPts val="600"/>
              </a:spcAft>
              <a:buFont typeface="Wingdings"/>
              <a:buChar char="§"/>
            </a:pPr>
            <a:r>
              <a:rPr lang="en-US" dirty="0">
                <a:latin typeface="Arial" panose="020B0604020202020204" pitchFamily="34" charset="0"/>
                <a:cs typeface="Arial" panose="020B0604020202020204" pitchFamily="34" charset="0"/>
              </a:rPr>
              <a:t>You can leave anytime and return to Original Medicare. </a:t>
            </a:r>
          </a:p>
          <a:p>
            <a:pPr marL="118813" indent="-118813">
              <a:spcBef>
                <a:spcPts val="0"/>
              </a:spcBef>
              <a:spcAft>
                <a:spcPts val="600"/>
              </a:spcAft>
              <a:buFont typeface="Wingdings"/>
              <a:buChar char="§"/>
            </a:pPr>
            <a:r>
              <a:rPr lang="en-US" dirty="0">
                <a:latin typeface="Arial" panose="020B0604020202020204" pitchFamily="34" charset="0"/>
                <a:cs typeface="Arial" panose="020B0604020202020204" pitchFamily="34" charset="0"/>
              </a:rPr>
              <a:t>You can get your drug coverage from the Cost Plan (if offered), or you can join a drug plan. Even if the Cost Plan offers drug coverage, you can choose to get drug coverage from a separate drug plan.</a:t>
            </a:r>
          </a:p>
          <a:p>
            <a:pPr marL="0" indent="0">
              <a:spcBef>
                <a:spcPts val="0"/>
              </a:spcBef>
              <a:spcAft>
                <a:spcPts val="600"/>
              </a:spcAft>
              <a:buNone/>
            </a:pPr>
            <a:r>
              <a:rPr lang="en-US" dirty="0">
                <a:latin typeface="Arial" panose="020B0604020202020204" pitchFamily="34" charset="0"/>
                <a:cs typeface="Arial" panose="020B0604020202020204" pitchFamily="34" charset="0"/>
              </a:rPr>
              <a:t>Visit </a:t>
            </a:r>
            <a:r>
              <a:rPr lang="en-US" dirty="0">
                <a:latin typeface="Arial" panose="020B0604020202020204" pitchFamily="34" charset="0"/>
                <a:cs typeface="Arial" panose="020B0604020202020204" pitchFamily="34" charset="0"/>
                <a:hlinkClick r:id="rId3"/>
              </a:rPr>
              <a:t>Medicare.gov/plan-compare</a:t>
            </a:r>
            <a:r>
              <a:rPr lang="en-US" dirty="0">
                <a:latin typeface="Arial" panose="020B0604020202020204" pitchFamily="34" charset="0"/>
                <a:cs typeface="Arial" panose="020B0604020202020204" pitchFamily="34" charset="0"/>
              </a:rPr>
              <a:t> or </a:t>
            </a:r>
            <a:r>
              <a:rPr lang="en-US" dirty="0">
                <a:latin typeface="Arial" panose="020B0604020202020204" pitchFamily="34" charset="0"/>
                <a:cs typeface="Arial" panose="020B0604020202020204" pitchFamily="34" charset="0"/>
                <a:hlinkClick r:id="rId4"/>
              </a:rPr>
              <a:t>Medicare.gov/health-drug-plans/</a:t>
            </a:r>
            <a:r>
              <a:rPr lang="en-US" dirty="0" err="1">
                <a:latin typeface="Arial" panose="020B0604020202020204" pitchFamily="34" charset="0"/>
                <a:cs typeface="Arial" panose="020B0604020202020204" pitchFamily="34" charset="0"/>
                <a:hlinkClick r:id="rId4"/>
              </a:rPr>
              <a:t>medicare</a:t>
            </a:r>
            <a:r>
              <a:rPr lang="en-US" dirty="0">
                <a:latin typeface="Arial" panose="020B0604020202020204" pitchFamily="34" charset="0"/>
                <a:cs typeface="Arial" panose="020B0604020202020204" pitchFamily="34" charset="0"/>
                <a:hlinkClick r:id="rId4"/>
              </a:rPr>
              <a:t>-health-plans/your-coverage-options/other-</a:t>
            </a:r>
            <a:r>
              <a:rPr lang="en-US" dirty="0" err="1">
                <a:latin typeface="Arial" panose="020B0604020202020204" pitchFamily="34" charset="0"/>
                <a:cs typeface="Arial" panose="020B0604020202020204" pitchFamily="34" charset="0"/>
                <a:hlinkClick r:id="rId4"/>
              </a:rPr>
              <a:t>medicare</a:t>
            </a:r>
            <a:r>
              <a:rPr lang="en-US" dirty="0">
                <a:latin typeface="Arial" panose="020B0604020202020204" pitchFamily="34" charset="0"/>
                <a:cs typeface="Arial" panose="020B0604020202020204" pitchFamily="34" charset="0"/>
                <a:hlinkClick r:id="rId4"/>
              </a:rPr>
              <a:t>-health-plans</a:t>
            </a:r>
            <a:r>
              <a:rPr lang="en-US" dirty="0">
                <a:latin typeface="Arial" panose="020B0604020202020204" pitchFamily="34" charset="0"/>
                <a:cs typeface="Arial" panose="020B0604020202020204" pitchFamily="34" charset="0"/>
              </a:rPr>
              <a:t> for more information about Medicare Cost Plans.  </a:t>
            </a:r>
          </a:p>
          <a:p>
            <a:pPr marL="118813" indent="-118813">
              <a:spcBef>
                <a:spcPts val="0"/>
              </a:spcBef>
              <a:spcAft>
                <a:spcPts val="600"/>
              </a:spcAft>
              <a:buFont typeface="Wingdings"/>
              <a:buChar char="§"/>
            </a:pPr>
            <a:endParaRPr lang="en-US" dirty="0">
              <a:latin typeface="Arial" panose="020B0604020202020204" pitchFamily="34" charset="0"/>
              <a:cs typeface="Arial" panose="020B0604020202020204" pitchFamily="34" charset="0"/>
            </a:endParaRPr>
          </a:p>
          <a:p>
            <a:pPr marL="0" indent="0">
              <a:spcBef>
                <a:spcPts val="0"/>
              </a:spcBef>
              <a:spcAft>
                <a:spcPts val="600"/>
              </a:spcAft>
              <a:buNone/>
            </a:pPr>
            <a:r>
              <a:rPr lang="en-US" dirty="0">
                <a:latin typeface="Arial" panose="020B0604020202020204" pitchFamily="34" charset="0"/>
                <a:cs typeface="Arial" panose="020B0604020202020204" pitchFamily="34" charset="0"/>
              </a:rPr>
              <a:t>[</a:t>
            </a:r>
            <a:r>
              <a:rPr lang="en-US" i="1" dirty="0">
                <a:latin typeface="Arial" panose="020B0604020202020204" pitchFamily="34" charset="0"/>
                <a:cs typeface="Arial" panose="020B0604020202020204" pitchFamily="34" charset="0"/>
              </a:rPr>
              <a:t>These notes may be customized to include if Medicare Cost Plans are available in your state.]</a:t>
            </a:r>
          </a:p>
        </p:txBody>
      </p:sp>
    </p:spTree>
    <p:extLst>
      <p:ext uri="{BB962C8B-B14F-4D97-AF65-F5344CB8AC3E}">
        <p14:creationId xmlns:p14="http://schemas.microsoft.com/office/powerpoint/2010/main" val="35176055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7875" y="3677194"/>
            <a:ext cx="5805805" cy="5144347"/>
          </a:xfrm>
        </p:spPr>
        <p:txBody>
          <a:bodyPr/>
          <a:lstStyle/>
          <a:p>
            <a:pPr marL="0" indent="0" defTabSz="966612">
              <a:spcBef>
                <a:spcPts val="0"/>
              </a:spcBef>
              <a:spcAft>
                <a:spcPts val="600"/>
              </a:spcAft>
              <a:buNone/>
              <a:defRPr/>
            </a:pPr>
            <a:r>
              <a:rPr lang="en-US" b="1" dirty="0">
                <a:solidFill>
                  <a:prstClr val="black"/>
                </a:solidFill>
                <a:latin typeface="Arial" panose="020B0604020202020204" pitchFamily="34" charset="0"/>
                <a:ea typeface="ＭＳ Ｐゴシック"/>
                <a:cs typeface="Arial" panose="020B0604020202020204" pitchFamily="34" charset="0"/>
              </a:rPr>
              <a:t>This slide has animation.</a:t>
            </a:r>
            <a:endParaRPr lang="en-US" dirty="0">
              <a:solidFill>
                <a:srgbClr val="000000"/>
              </a:solidFill>
              <a:latin typeface="Arial" panose="020B0604020202020204" pitchFamily="34" charset="0"/>
              <a:cs typeface="Arial" panose="020B0604020202020204" pitchFamily="34" charset="0"/>
            </a:endParaRPr>
          </a:p>
          <a:p>
            <a:pPr marL="0" indent="0" defTabSz="966612">
              <a:spcBef>
                <a:spcPts val="0"/>
              </a:spcBef>
              <a:spcAft>
                <a:spcPts val="600"/>
              </a:spcAft>
              <a:buNone/>
              <a:defRPr/>
            </a:pPr>
            <a:r>
              <a:rPr lang="en-US" b="1" dirty="0">
                <a:solidFill>
                  <a:prstClr val="black"/>
                </a:solidFill>
                <a:latin typeface="Arial" panose="020B0604020202020204" pitchFamily="34" charset="0"/>
                <a:cs typeface="Arial" panose="020B0604020202020204" pitchFamily="34" charset="0"/>
              </a:rPr>
              <a:t>Presenter Option: </a:t>
            </a:r>
            <a:r>
              <a:rPr lang="en-US" dirty="0">
                <a:solidFill>
                  <a:prstClr val="black"/>
                </a:solidFill>
                <a:latin typeface="Arial" panose="020B0604020202020204" pitchFamily="34" charset="0"/>
                <a:cs typeface="Arial" panose="020B0604020202020204" pitchFamily="34" charset="0"/>
              </a:rPr>
              <a:t>You may </a:t>
            </a:r>
            <a:r>
              <a:rPr lang="en-US" dirty="0">
                <a:solidFill>
                  <a:srgbClr val="444444"/>
                </a:solidFill>
                <a:latin typeface="Arial" panose="020B0604020202020204" pitchFamily="34" charset="0"/>
                <a:cs typeface="Arial" panose="020B0604020202020204" pitchFamily="34" charset="0"/>
              </a:rPr>
              <a:t>click on the URL to play the “Learn About the Parts of Medicare” video: </a:t>
            </a:r>
            <a:r>
              <a:rPr lang="en-US" dirty="0">
                <a:solidFill>
                  <a:srgbClr val="444444"/>
                </a:solidFill>
                <a:latin typeface="Arial" panose="020B0604020202020204" pitchFamily="34" charset="0"/>
                <a:cs typeface="Arial" panose="020B0604020202020204" pitchFamily="34" charset="0"/>
                <a:hlinkClick r:id="rId3"/>
              </a:rPr>
              <a:t>Medicare.gov/basics/get-started-with-</a:t>
            </a:r>
            <a:r>
              <a:rPr lang="en-US" dirty="0" err="1">
                <a:solidFill>
                  <a:srgbClr val="444444"/>
                </a:solidFill>
                <a:latin typeface="Arial" panose="020B0604020202020204" pitchFamily="34" charset="0"/>
                <a:cs typeface="Arial" panose="020B0604020202020204" pitchFamily="34" charset="0"/>
                <a:hlinkClick r:id="rId3"/>
              </a:rPr>
              <a:t>medicare</a:t>
            </a:r>
            <a:r>
              <a:rPr lang="en-US" dirty="0">
                <a:solidFill>
                  <a:srgbClr val="444444"/>
                </a:solidFill>
                <a:latin typeface="Arial" panose="020B0604020202020204" pitchFamily="34" charset="0"/>
                <a:cs typeface="Arial" panose="020B0604020202020204" pitchFamily="34" charset="0"/>
                <a:hlinkClick r:id="rId3"/>
              </a:rPr>
              <a:t>/</a:t>
            </a:r>
            <a:r>
              <a:rPr lang="en-US" dirty="0" err="1">
                <a:solidFill>
                  <a:srgbClr val="444444"/>
                </a:solidFill>
                <a:latin typeface="Arial" panose="020B0604020202020204" pitchFamily="34" charset="0"/>
                <a:cs typeface="Arial" panose="020B0604020202020204" pitchFamily="34" charset="0"/>
                <a:hlinkClick r:id="rId3"/>
              </a:rPr>
              <a:t>medicare</a:t>
            </a:r>
            <a:r>
              <a:rPr lang="en-US" dirty="0">
                <a:solidFill>
                  <a:srgbClr val="444444"/>
                </a:solidFill>
                <a:latin typeface="Arial" panose="020B0604020202020204" pitchFamily="34" charset="0"/>
                <a:cs typeface="Arial" panose="020B0604020202020204" pitchFamily="34" charset="0"/>
                <a:hlinkClick r:id="rId3"/>
              </a:rPr>
              <a:t>-basics/parts-of-</a:t>
            </a:r>
            <a:r>
              <a:rPr lang="en-US" dirty="0" err="1">
                <a:solidFill>
                  <a:srgbClr val="444444"/>
                </a:solidFill>
                <a:latin typeface="Arial" panose="020B0604020202020204" pitchFamily="34" charset="0"/>
                <a:cs typeface="Arial" panose="020B0604020202020204" pitchFamily="34" charset="0"/>
                <a:hlinkClick r:id="rId3"/>
              </a:rPr>
              <a:t>medicare</a:t>
            </a:r>
            <a:r>
              <a:rPr lang="en-US" dirty="0">
                <a:solidFill>
                  <a:srgbClr val="444444"/>
                </a:solidFill>
                <a:latin typeface="Arial" panose="020B0604020202020204" pitchFamily="34" charset="0"/>
                <a:cs typeface="Arial" panose="020B0604020202020204" pitchFamily="34" charset="0"/>
              </a:rPr>
              <a:t> for participants. </a:t>
            </a:r>
            <a:endParaRPr lang="en-US" dirty="0">
              <a:solidFill>
                <a:prstClr val="black"/>
              </a:solidFill>
              <a:latin typeface="Arial" panose="020B0604020202020204" pitchFamily="34" charset="0"/>
              <a:cs typeface="Arial" panose="020B0604020202020204" pitchFamily="34" charset="0"/>
            </a:endParaRPr>
          </a:p>
          <a:p>
            <a:pPr marL="0" indent="0" defTabSz="966612">
              <a:spcBef>
                <a:spcPts val="0"/>
              </a:spcBef>
              <a:spcAft>
                <a:spcPts val="600"/>
              </a:spcAft>
              <a:buNone/>
              <a:defRPr/>
            </a:pPr>
            <a:r>
              <a:rPr lang="en-US" b="1" dirty="0">
                <a:solidFill>
                  <a:srgbClr val="000000"/>
                </a:solidFill>
                <a:latin typeface="Arial" panose="020B0604020202020204" pitchFamily="34" charset="0"/>
                <a:cs typeface="Arial" panose="020B0604020202020204" pitchFamily="34" charset="0"/>
              </a:rPr>
              <a:t>Presenter Notes</a:t>
            </a:r>
            <a:r>
              <a:rPr lang="en-US" b="1" dirty="0">
                <a:solidFill>
                  <a:srgbClr val="444444"/>
                </a:solidFill>
                <a:latin typeface="Arial" panose="020B0604020202020204" pitchFamily="34" charset="0"/>
                <a:cs typeface="Arial" panose="020B0604020202020204" pitchFamily="34" charset="0"/>
              </a:rPr>
              <a:t>​</a:t>
            </a:r>
            <a:endParaRPr lang="en-US" b="1" dirty="0">
              <a:solidFill>
                <a:prstClr val="black"/>
              </a:solidFill>
              <a:latin typeface="Arial" panose="020B0604020202020204" pitchFamily="34" charset="0"/>
              <a:cs typeface="Arial" panose="020B0604020202020204" pitchFamily="34" charset="0"/>
            </a:endParaRPr>
          </a:p>
          <a:p>
            <a:pPr marL="0" indent="0" defTabSz="966612">
              <a:spcBef>
                <a:spcPts val="0"/>
              </a:spcBef>
              <a:spcAft>
                <a:spcPts val="600"/>
              </a:spcAft>
              <a:buNone/>
              <a:defRPr/>
            </a:pPr>
            <a:r>
              <a:rPr lang="en-US" dirty="0">
                <a:solidFill>
                  <a:prstClr val="black"/>
                </a:solidFill>
                <a:latin typeface="Arial" panose="020B0604020202020204" pitchFamily="34" charset="0"/>
                <a:cs typeface="Arial" panose="020B0604020202020204" pitchFamily="34" charset="0"/>
              </a:rPr>
              <a:t>The parts of Medicare include:</a:t>
            </a:r>
          </a:p>
          <a:p>
            <a:pPr marL="118813" indent="-118813">
              <a:spcBef>
                <a:spcPts val="0"/>
              </a:spcBef>
              <a:spcAft>
                <a:spcPts val="600"/>
              </a:spcAft>
              <a:defRPr/>
            </a:pPr>
            <a:r>
              <a:rPr lang="en-US" b="1" dirty="0">
                <a:solidFill>
                  <a:prstClr val="black"/>
                </a:solidFill>
                <a:latin typeface="Arial" panose="020B0604020202020204" pitchFamily="34" charset="0"/>
                <a:cs typeface="Arial" panose="020B0604020202020204" pitchFamily="34" charset="0"/>
              </a:rPr>
              <a:t>Part A </a:t>
            </a:r>
            <a:r>
              <a:rPr lang="en-US" dirty="0">
                <a:solidFill>
                  <a:prstClr val="black"/>
                </a:solidFill>
                <a:latin typeface="Arial" panose="020B0604020202020204" pitchFamily="34" charset="0"/>
                <a:cs typeface="Arial" panose="020B0604020202020204" pitchFamily="34" charset="0"/>
              </a:rPr>
              <a:t>(Hospital Insurance) </a:t>
            </a:r>
          </a:p>
          <a:p>
            <a:pPr marL="119149" indent="-119149" defTabSz="966612">
              <a:spcBef>
                <a:spcPts val="0"/>
              </a:spcBef>
              <a:spcAft>
                <a:spcPts val="600"/>
              </a:spcAft>
              <a:defRPr/>
            </a:pPr>
            <a:r>
              <a:rPr lang="en-US" b="1" dirty="0">
                <a:solidFill>
                  <a:prstClr val="black"/>
                </a:solidFill>
                <a:latin typeface="Arial" panose="020B0604020202020204" pitchFamily="34" charset="0"/>
                <a:cs typeface="Arial" panose="020B0604020202020204" pitchFamily="34" charset="0"/>
              </a:rPr>
              <a:t>Part B</a:t>
            </a:r>
            <a:r>
              <a:rPr lang="en-US" dirty="0">
                <a:solidFill>
                  <a:prstClr val="black"/>
                </a:solidFill>
                <a:latin typeface="Arial" panose="020B0604020202020204" pitchFamily="34" charset="0"/>
                <a:cs typeface="Arial" panose="020B0604020202020204" pitchFamily="34" charset="0"/>
              </a:rPr>
              <a:t> (Medical Insurance) </a:t>
            </a:r>
          </a:p>
          <a:p>
            <a:pPr marL="118813" indent="-118813" defTabSz="966612">
              <a:spcBef>
                <a:spcPts val="0"/>
              </a:spcBef>
              <a:spcAft>
                <a:spcPts val="600"/>
              </a:spcAft>
              <a:defRPr/>
            </a:pPr>
            <a:r>
              <a:rPr lang="en-US" b="1" dirty="0">
                <a:solidFill>
                  <a:prstClr val="black"/>
                </a:solidFill>
                <a:latin typeface="Arial" panose="020B0604020202020204" pitchFamily="34" charset="0"/>
                <a:cs typeface="Arial" panose="020B0604020202020204" pitchFamily="34" charset="0"/>
              </a:rPr>
              <a:t>Part D</a:t>
            </a:r>
            <a:r>
              <a:rPr lang="en-US" dirty="0">
                <a:solidFill>
                  <a:prstClr val="black"/>
                </a:solidFill>
                <a:latin typeface="Arial" panose="020B0604020202020204" pitchFamily="34" charset="0"/>
                <a:cs typeface="Arial" panose="020B0604020202020204" pitchFamily="34" charset="0"/>
              </a:rPr>
              <a:t> (Medicare drug coverage)</a:t>
            </a:r>
          </a:p>
          <a:p>
            <a:pPr marL="0" indent="0" defTabSz="966612">
              <a:spcBef>
                <a:spcPts val="0"/>
              </a:spcBef>
              <a:spcAft>
                <a:spcPts val="600"/>
              </a:spcAft>
              <a:buNone/>
              <a:defRPr/>
            </a:pPr>
            <a:r>
              <a:rPr lang="en-US" dirty="0">
                <a:solidFill>
                  <a:prstClr val="black"/>
                </a:solidFill>
                <a:latin typeface="Arial" panose="020B0604020202020204" pitchFamily="34" charset="0"/>
                <a:cs typeface="Arial" panose="020B0604020202020204" pitchFamily="34" charset="0"/>
              </a:rPr>
              <a:t>More details about Part A, Part B, and Part D are in Topic 2.</a:t>
            </a:r>
          </a:p>
          <a:p>
            <a:pPr marL="0" indent="0" defTabSz="966612">
              <a:spcBef>
                <a:spcPts val="0"/>
              </a:spcBef>
              <a:spcAft>
                <a:spcPts val="600"/>
              </a:spcAft>
              <a:buNone/>
              <a:defRPr/>
            </a:pPr>
            <a:endParaRPr lang="en-US"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996960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7875" y="3685903"/>
            <a:ext cx="5759450" cy="5383636"/>
          </a:xfrm>
        </p:spPr>
        <p:txBody>
          <a:bodyPr/>
          <a:lstStyle/>
          <a:p>
            <a:pPr marL="0" indent="0" defTabSz="966612">
              <a:spcBef>
                <a:spcPts val="0"/>
              </a:spcBef>
              <a:spcAft>
                <a:spcPts val="600"/>
              </a:spcAft>
              <a:buNone/>
              <a:defRPr/>
            </a:pPr>
            <a:r>
              <a:rPr lang="en-US" b="1" dirty="0">
                <a:solidFill>
                  <a:prstClr val="black"/>
                </a:solidFill>
                <a:latin typeface="Arial" panose="020B0604020202020204" pitchFamily="34" charset="0"/>
                <a:ea typeface="ＭＳ Ｐゴシック"/>
                <a:cs typeface="Arial" panose="020B0604020202020204" pitchFamily="34" charset="0"/>
              </a:rPr>
              <a:t>This slide has animation.</a:t>
            </a:r>
            <a:endParaRPr lang="en-US" b="0" dirty="0">
              <a:latin typeface="Arial" panose="020B0604020202020204" pitchFamily="34" charset="0"/>
              <a:cs typeface="Arial" panose="020B0604020202020204" pitchFamily="34" charset="0"/>
            </a:endParaRPr>
          </a:p>
          <a:p>
            <a:pPr marL="0" indent="0" defTabSz="966612">
              <a:spcBef>
                <a:spcPts val="0"/>
              </a:spcBef>
              <a:spcAft>
                <a:spcPts val="600"/>
              </a:spcAft>
              <a:buNone/>
              <a:defRPr/>
            </a:pPr>
            <a:r>
              <a:rPr lang="en-US" b="1" dirty="0">
                <a:latin typeface="Arial" panose="020B0604020202020204" pitchFamily="34" charset="0"/>
                <a:cs typeface="Arial" panose="020B0604020202020204" pitchFamily="34" charset="0"/>
              </a:rPr>
              <a:t>Presenter Notes</a:t>
            </a:r>
          </a:p>
          <a:p>
            <a:pPr marL="0" indent="0">
              <a:spcBef>
                <a:spcPts val="0"/>
              </a:spcBef>
              <a:spcAft>
                <a:spcPts val="600"/>
              </a:spcAft>
              <a:buNone/>
            </a:pPr>
            <a:r>
              <a:rPr lang="en-US" dirty="0">
                <a:latin typeface="Arial" panose="020B0604020202020204" pitchFamily="34" charset="0"/>
                <a:cs typeface="Arial" panose="020B0604020202020204" pitchFamily="34" charset="0"/>
              </a:rPr>
              <a:t>Many states offer Programs of All-Inclusive Care for the Elderly (PACE), a Medicare and Medicaid Program that helps people meet their health care needs in the community instead of going to a nursing home or other care facility.</a:t>
            </a:r>
          </a:p>
          <a:p>
            <a:pPr marL="0" indent="0">
              <a:spcBef>
                <a:spcPts val="0"/>
              </a:spcBef>
              <a:spcAft>
                <a:spcPts val="600"/>
              </a:spcAft>
              <a:buNone/>
            </a:pPr>
            <a:r>
              <a:rPr lang="en-US" b="0" i="0" dirty="0">
                <a:effectLst/>
                <a:latin typeface="Arial" panose="020B0604020202020204" pitchFamily="34" charset="0"/>
                <a:cs typeface="Arial" panose="020B0604020202020204" pitchFamily="34" charset="0"/>
              </a:rPr>
              <a:t>The PACE program is only available in some states that offer PACE under Medicaid.</a:t>
            </a:r>
            <a:r>
              <a:rPr lang="en-US" dirty="0">
                <a:latin typeface="Arial" panose="020B0604020202020204" pitchFamily="34" charset="0"/>
                <a:cs typeface="Arial" panose="020B0604020202020204" pitchFamily="34" charset="0"/>
              </a:rPr>
              <a:t> </a:t>
            </a:r>
          </a:p>
          <a:p>
            <a:pPr marL="0" indent="0">
              <a:spcBef>
                <a:spcPts val="0"/>
              </a:spcBef>
              <a:spcAft>
                <a:spcPts val="600"/>
              </a:spcAft>
              <a:buNone/>
            </a:pPr>
            <a:r>
              <a:rPr lang="en-US" b="1" dirty="0">
                <a:latin typeface="Arial" panose="020B0604020202020204" pitchFamily="34" charset="0"/>
                <a:cs typeface="Arial" panose="020B0604020202020204" pitchFamily="34" charset="0"/>
              </a:rPr>
              <a:t>To qualify for PACE, you must meet these conditions: </a:t>
            </a:r>
          </a:p>
          <a:p>
            <a:pPr marL="118813" indent="-118813">
              <a:spcBef>
                <a:spcPts val="0"/>
              </a:spcBef>
              <a:spcAft>
                <a:spcPts val="600"/>
              </a:spcAft>
            </a:pPr>
            <a:r>
              <a:rPr lang="en-US" dirty="0">
                <a:latin typeface="Arial" panose="020B0604020202020204" pitchFamily="34" charset="0"/>
                <a:cs typeface="Arial" panose="020B0604020202020204" pitchFamily="34" charset="0"/>
              </a:rPr>
              <a:t>You’re 55 or older. </a:t>
            </a:r>
          </a:p>
          <a:p>
            <a:pPr marL="118813" indent="-118813">
              <a:spcBef>
                <a:spcPts val="0"/>
              </a:spcBef>
              <a:spcAft>
                <a:spcPts val="600"/>
              </a:spcAft>
            </a:pPr>
            <a:r>
              <a:rPr lang="en-US" dirty="0">
                <a:latin typeface="Arial" panose="020B0604020202020204" pitchFamily="34" charset="0"/>
                <a:cs typeface="Arial" panose="020B0604020202020204" pitchFamily="34" charset="0"/>
              </a:rPr>
              <a:t>You live in the service area of a PACE organization. </a:t>
            </a:r>
          </a:p>
          <a:p>
            <a:pPr marL="118813" indent="-118813">
              <a:spcBef>
                <a:spcPts val="0"/>
              </a:spcBef>
              <a:spcAft>
                <a:spcPts val="600"/>
              </a:spcAft>
            </a:pPr>
            <a:r>
              <a:rPr lang="en-US" dirty="0">
                <a:latin typeface="Arial" panose="020B0604020202020204" pitchFamily="34" charset="0"/>
                <a:cs typeface="Arial" panose="020B0604020202020204" pitchFamily="34" charset="0"/>
              </a:rPr>
              <a:t>Your state certifies that you need a nursing home-level of care. </a:t>
            </a:r>
          </a:p>
          <a:p>
            <a:pPr marL="118813" indent="-118813">
              <a:spcBef>
                <a:spcPts val="0"/>
              </a:spcBef>
              <a:spcAft>
                <a:spcPts val="600"/>
              </a:spcAft>
            </a:pPr>
            <a:r>
              <a:rPr lang="en-US" dirty="0">
                <a:latin typeface="Arial" panose="020B0604020202020204" pitchFamily="34" charset="0"/>
                <a:cs typeface="Arial" panose="020B0604020202020204" pitchFamily="34" charset="0"/>
              </a:rPr>
              <a:t>At the time you join, you’re able to live safely in the community with the help of PACE services. </a:t>
            </a:r>
          </a:p>
          <a:p>
            <a:pPr marL="0" indent="0">
              <a:spcBef>
                <a:spcPts val="0"/>
              </a:spcBef>
              <a:spcAft>
                <a:spcPts val="600"/>
              </a:spcAft>
              <a:buNone/>
            </a:pPr>
            <a:r>
              <a:rPr lang="en-US" dirty="0">
                <a:latin typeface="Arial" panose="020B0604020202020204" pitchFamily="34" charset="0"/>
                <a:cs typeface="Arial" panose="020B0604020202020204" pitchFamily="34" charset="0"/>
              </a:rPr>
              <a:t>PACE organizations may give care and services in the PACE center, at your home, and in inpatient facilities (like nursing homes). </a:t>
            </a:r>
          </a:p>
          <a:p>
            <a:pPr marL="0" indent="0">
              <a:spcBef>
                <a:spcPts val="0"/>
              </a:spcBef>
              <a:spcAft>
                <a:spcPts val="600"/>
              </a:spcAft>
              <a:buNone/>
            </a:pPr>
            <a:r>
              <a:rPr lang="en-US" dirty="0">
                <a:latin typeface="Arial" panose="020B0604020202020204" pitchFamily="34" charset="0"/>
                <a:cs typeface="Arial" panose="020B0604020202020204" pitchFamily="34" charset="0"/>
              </a:rPr>
              <a:t>PACE centers must: </a:t>
            </a:r>
          </a:p>
          <a:p>
            <a:pPr>
              <a:spcBef>
                <a:spcPts val="0"/>
              </a:spcBef>
              <a:spcAft>
                <a:spcPts val="600"/>
              </a:spcAft>
            </a:pPr>
            <a:r>
              <a:rPr lang="en-US" dirty="0">
                <a:latin typeface="Arial" panose="020B0604020202020204" pitchFamily="34" charset="0"/>
                <a:cs typeface="Arial" panose="020B0604020202020204" pitchFamily="34" charset="0"/>
              </a:rPr>
              <a:t>Meet state and federal safety requirements </a:t>
            </a:r>
          </a:p>
          <a:p>
            <a:pPr>
              <a:spcBef>
                <a:spcPts val="0"/>
              </a:spcBef>
              <a:spcAft>
                <a:spcPts val="600"/>
              </a:spcAft>
            </a:pPr>
            <a:r>
              <a:rPr lang="en-US" dirty="0">
                <a:latin typeface="Arial" panose="020B0604020202020204" pitchFamily="34" charset="0"/>
                <a:cs typeface="Arial" panose="020B0604020202020204" pitchFamily="34" charset="0"/>
              </a:rPr>
              <a:t>Include adult day programs, primary care from doctors and nurses, activities, and occupational and physical therapy facilities </a:t>
            </a:r>
          </a:p>
          <a:p>
            <a:pPr marL="0" indent="0">
              <a:spcBef>
                <a:spcPts val="0"/>
              </a:spcBef>
              <a:spcAft>
                <a:spcPts val="600"/>
              </a:spcAft>
              <a:buNone/>
            </a:pPr>
            <a:r>
              <a:rPr lang="en-US" dirty="0">
                <a:latin typeface="Arial" panose="020B0604020202020204" pitchFamily="34" charset="0"/>
                <a:cs typeface="Arial" panose="020B0604020202020204" pitchFamily="34" charset="0"/>
              </a:rPr>
              <a:t>At a PACE center, you’ll get care from PACE organization employees or contractors. PACE organizations also have contracts with many specialists and other providers in the community to make sure you get the care you need.</a:t>
            </a:r>
          </a:p>
        </p:txBody>
      </p:sp>
    </p:spTree>
    <p:extLst>
      <p:ext uri="{BB962C8B-B14F-4D97-AF65-F5344CB8AC3E}">
        <p14:creationId xmlns:p14="http://schemas.microsoft.com/office/powerpoint/2010/main" val="82992707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7875" y="3729445"/>
            <a:ext cx="5759450" cy="5144347"/>
          </a:xfrm>
        </p:spPr>
        <p:txBody>
          <a:bodyPr/>
          <a:lstStyle/>
          <a:p>
            <a:pPr marL="0" indent="0" defTabSz="966612">
              <a:spcBef>
                <a:spcPts val="0"/>
              </a:spcBef>
              <a:spcAft>
                <a:spcPts val="600"/>
              </a:spcAft>
              <a:buNone/>
              <a:defRPr/>
            </a:pPr>
            <a:r>
              <a:rPr lang="en-US" b="1" dirty="0">
                <a:solidFill>
                  <a:prstClr val="black"/>
                </a:solidFill>
                <a:latin typeface="Arial" panose="020B0604020202020204" pitchFamily="34" charset="0"/>
                <a:ea typeface="ＭＳ Ｐゴシック"/>
                <a:cs typeface="Arial" panose="020B0604020202020204" pitchFamily="34" charset="0"/>
              </a:rPr>
              <a:t>This slide has animation.</a:t>
            </a:r>
            <a:endParaRPr lang="en-US" b="0" dirty="0">
              <a:latin typeface="Arial" panose="020B0604020202020204" pitchFamily="34" charset="0"/>
              <a:cs typeface="Arial" panose="020B0604020202020204" pitchFamily="34" charset="0"/>
            </a:endParaRPr>
          </a:p>
          <a:p>
            <a:pPr marL="0" indent="0" defTabSz="966612">
              <a:spcBef>
                <a:spcPts val="0"/>
              </a:spcBef>
              <a:spcAft>
                <a:spcPts val="600"/>
              </a:spcAft>
              <a:buNone/>
              <a:defRPr/>
            </a:pPr>
            <a:r>
              <a:rPr lang="en-US" b="1" dirty="0">
                <a:latin typeface="Arial" panose="020B0604020202020204" pitchFamily="34" charset="0"/>
                <a:cs typeface="Arial" panose="020B0604020202020204" pitchFamily="34" charset="0"/>
              </a:rPr>
              <a:t>Presenter Notes</a:t>
            </a:r>
          </a:p>
          <a:p>
            <a:pPr marL="119149" indent="-119149">
              <a:spcBef>
                <a:spcPts val="0"/>
              </a:spcBef>
              <a:spcAft>
                <a:spcPts val="600"/>
              </a:spcAft>
            </a:pPr>
            <a:r>
              <a:rPr lang="en-US" b="1" dirty="0">
                <a:latin typeface="Arial" panose="020B0604020202020204" pitchFamily="34" charset="0"/>
                <a:cs typeface="Arial" panose="020B0604020202020204" pitchFamily="34" charset="0"/>
              </a:rPr>
              <a:t>PACE covers all Medicare- and Medicaid-covered care and services, </a:t>
            </a:r>
            <a:r>
              <a:rPr lang="en-US" dirty="0">
                <a:latin typeface="Arial" panose="020B0604020202020204" pitchFamily="34" charset="0"/>
                <a:cs typeface="Arial" panose="020B0604020202020204" pitchFamily="34" charset="0"/>
              </a:rPr>
              <a:t>and other services that the PACE team of health care professionals decides are necessary to improve and maintain your health. This includes drugs and any other medically necessary care, like doctor or health care provider visits, transportation, home care, hospital visits, and nursing home stays when necessary. </a:t>
            </a:r>
          </a:p>
          <a:p>
            <a:pPr marL="119149" indent="-119149">
              <a:spcBef>
                <a:spcPts val="0"/>
              </a:spcBef>
              <a:spcAft>
                <a:spcPts val="600"/>
              </a:spcAft>
            </a:pPr>
            <a:r>
              <a:rPr lang="en-US" b="1" dirty="0">
                <a:latin typeface="Arial" panose="020B0604020202020204" pitchFamily="34" charset="0"/>
                <a:cs typeface="Arial" panose="020B0604020202020204" pitchFamily="34" charset="0"/>
              </a:rPr>
              <a:t>If you have Medicaid, </a:t>
            </a:r>
            <a:r>
              <a:rPr lang="en-US" dirty="0">
                <a:latin typeface="Arial" panose="020B0604020202020204" pitchFamily="34" charset="0"/>
                <a:cs typeface="Arial" panose="020B0604020202020204" pitchFamily="34" charset="0"/>
              </a:rPr>
              <a:t>you won’t have to pay a monthly premium for the long-term care portion of the PACE benefit. If you have Medicare but not Medicaid, you’ll be charged a monthly premium to cover the long-term care portion of the PACE benefit and a premium for Medicare Part D drugs. However, in PACE, there’s never a deductible or copayment for any prescription drug, service, or care the PACE team of health care professionals approves. </a:t>
            </a:r>
          </a:p>
          <a:p>
            <a:pPr marL="119149" indent="-119149">
              <a:spcBef>
                <a:spcPts val="0"/>
              </a:spcBef>
              <a:spcAft>
                <a:spcPts val="600"/>
              </a:spcAft>
            </a:pPr>
            <a:r>
              <a:rPr lang="en-US" dirty="0">
                <a:latin typeface="Arial" panose="020B0604020202020204" pitchFamily="34" charset="0"/>
                <a:cs typeface="Arial" panose="020B0604020202020204" pitchFamily="34" charset="0"/>
              </a:rPr>
              <a:t>Visit </a:t>
            </a:r>
            <a:r>
              <a:rPr lang="en-US" dirty="0">
                <a:latin typeface="Arial" panose="020B0604020202020204" pitchFamily="34" charset="0"/>
                <a:cs typeface="Arial" panose="020B0604020202020204" pitchFamily="34" charset="0"/>
                <a:hlinkClick r:id="rId3"/>
              </a:rPr>
              <a:t>Medicare.gov/plan-compare/#/pace</a:t>
            </a:r>
            <a:r>
              <a:rPr lang="en-US" dirty="0">
                <a:latin typeface="Arial" panose="020B0604020202020204" pitchFamily="34" charset="0"/>
                <a:cs typeface="Arial" panose="020B0604020202020204" pitchFamily="34" charset="0"/>
              </a:rPr>
              <a:t> to find out if there’s a PACE organization that serves your community. </a:t>
            </a:r>
          </a:p>
          <a:p>
            <a:pPr marL="119149" indent="-119149">
              <a:spcBef>
                <a:spcPts val="0"/>
              </a:spcBef>
              <a:spcAft>
                <a:spcPts val="600"/>
              </a:spcAft>
            </a:pPr>
            <a:r>
              <a:rPr lang="en-US" spc="-10" dirty="0">
                <a:effectLst/>
                <a:latin typeface="Arial" panose="020B0604020202020204" pitchFamily="34" charset="0"/>
                <a:ea typeface="Calibri" panose="020F0502020204030204" pitchFamily="34" charset="0"/>
                <a:cs typeface="Arial" panose="020B0604020202020204" pitchFamily="34" charset="0"/>
              </a:rPr>
              <a:t>Visit </a:t>
            </a:r>
            <a:r>
              <a:rPr lang="en-US" u="sng" spc="-10" dirty="0">
                <a:solidFill>
                  <a:srgbClr val="0000FF"/>
                </a:solidFill>
                <a:effectLst/>
                <a:latin typeface="Arial" panose="020B0604020202020204" pitchFamily="34" charset="0"/>
                <a:ea typeface="Calibri" panose="020F0502020204030204" pitchFamily="34" charset="0"/>
                <a:cs typeface="Arial" panose="020B0604020202020204" pitchFamily="34" charset="0"/>
                <a:hlinkClick r:id="rId4"/>
              </a:rPr>
              <a:t>Medicare.gov/health-drug-plans/health-plans/your-coverage-options/other-</a:t>
            </a:r>
            <a:r>
              <a:rPr lang="en-US" u="sng" spc="-10" dirty="0" err="1">
                <a:solidFill>
                  <a:srgbClr val="0000FF"/>
                </a:solidFill>
                <a:effectLst/>
                <a:latin typeface="Arial" panose="020B0604020202020204" pitchFamily="34" charset="0"/>
                <a:ea typeface="Calibri" panose="020F0502020204030204" pitchFamily="34" charset="0"/>
                <a:cs typeface="Arial" panose="020B0604020202020204" pitchFamily="34" charset="0"/>
                <a:hlinkClick r:id="rId4"/>
              </a:rPr>
              <a:t>medicare</a:t>
            </a:r>
            <a:r>
              <a:rPr lang="en-US" u="sng" spc="-10" dirty="0">
                <a:solidFill>
                  <a:srgbClr val="0000FF"/>
                </a:solidFill>
                <a:effectLst/>
                <a:latin typeface="Arial" panose="020B0604020202020204" pitchFamily="34" charset="0"/>
                <a:ea typeface="Calibri" panose="020F0502020204030204" pitchFamily="34" charset="0"/>
                <a:cs typeface="Arial" panose="020B0604020202020204" pitchFamily="34" charset="0"/>
                <a:hlinkClick r:id="rId4"/>
              </a:rPr>
              <a:t>-health-plans/PACE</a:t>
            </a:r>
            <a:r>
              <a:rPr lang="en-US" spc="-10" dirty="0">
                <a:effectLst/>
                <a:latin typeface="Arial" panose="020B0604020202020204" pitchFamily="34" charset="0"/>
                <a:ea typeface="Calibri" panose="020F0502020204030204" pitchFamily="34" charset="0"/>
                <a:cs typeface="Arial" panose="020B0604020202020204" pitchFamily="34" charset="0"/>
              </a:rPr>
              <a:t> for more information on PACE.</a:t>
            </a:r>
            <a:endParaRPr lang="en-US" dirty="0">
              <a:latin typeface="Arial" panose="020B0604020202020204" pitchFamily="34" charset="0"/>
              <a:cs typeface="Arial" panose="020B0604020202020204" pitchFamily="34" charset="0"/>
            </a:endParaRPr>
          </a:p>
          <a:p>
            <a:pPr marL="0" indent="0">
              <a:spcBef>
                <a:spcPts val="0"/>
              </a:spcBef>
              <a:spcAft>
                <a:spcPts val="600"/>
              </a:spcAft>
              <a:buNone/>
            </a:pPr>
            <a:endParaRPr lang="en-US" dirty="0">
              <a:latin typeface="Arial" panose="020B0604020202020204" pitchFamily="34" charset="0"/>
              <a:cs typeface="Arial" panose="020B0604020202020204" pitchFamily="34" charset="0"/>
            </a:endParaRPr>
          </a:p>
          <a:p>
            <a:pPr marL="0" indent="0">
              <a:spcBef>
                <a:spcPts val="0"/>
              </a:spcBef>
              <a:spcAft>
                <a:spcPts val="600"/>
              </a:spcAft>
              <a:buNone/>
            </a:pP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6896621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7875" y="3677194"/>
            <a:ext cx="5759450" cy="5144347"/>
          </a:xfrm>
        </p:spPr>
        <p:txBody>
          <a:bodyPr/>
          <a:lstStyle/>
          <a:p>
            <a:pPr marL="0" indent="0" defTabSz="966612">
              <a:spcBef>
                <a:spcPts val="0"/>
              </a:spcBef>
              <a:spcAft>
                <a:spcPts val="600"/>
              </a:spcAft>
              <a:buNone/>
              <a:defRPr/>
            </a:pPr>
            <a:r>
              <a:rPr lang="en-US" b="1" dirty="0">
                <a:solidFill>
                  <a:prstClr val="black"/>
                </a:solidFill>
                <a:latin typeface="Arial" panose="020B0604020202020204" pitchFamily="34" charset="0"/>
                <a:cs typeface="Arial" panose="020B0604020202020204" pitchFamily="34" charset="0"/>
              </a:rPr>
              <a:t>Presenter Notes</a:t>
            </a:r>
          </a:p>
          <a:p>
            <a:pPr marL="0" indent="0" defTabSz="966612">
              <a:spcBef>
                <a:spcPts val="0"/>
              </a:spcBef>
              <a:spcAft>
                <a:spcPts val="600"/>
              </a:spcAft>
              <a:buNone/>
              <a:defRPr/>
            </a:pPr>
            <a:r>
              <a:rPr lang="en-US" dirty="0">
                <a:solidFill>
                  <a:prstClr val="black"/>
                </a:solidFill>
                <a:latin typeface="Arial" panose="020B0604020202020204" pitchFamily="34" charset="0"/>
                <a:cs typeface="Arial" panose="020B0604020202020204" pitchFamily="34" charset="0"/>
              </a:rPr>
              <a:t>Topic 6 reviews options for people with limited income and resources, like the Medicare Savings Programs, Extra Help, Medicaid, and the Children’s Health Insurance Program (CHIP).</a:t>
            </a:r>
          </a:p>
          <a:p>
            <a:pPr marL="0" indent="0">
              <a:spcBef>
                <a:spcPts val="0"/>
              </a:spcBef>
              <a:spcAft>
                <a:spcPts val="600"/>
              </a:spcAft>
              <a:buNone/>
            </a:pP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4855354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7875" y="3685903"/>
            <a:ext cx="5759450" cy="5144347"/>
          </a:xfrm>
        </p:spPr>
        <p:txBody>
          <a:bodyPr/>
          <a:lstStyle/>
          <a:p>
            <a:pPr marL="0" indent="0" defTabSz="966612">
              <a:spcBef>
                <a:spcPts val="0"/>
              </a:spcBef>
              <a:spcAft>
                <a:spcPts val="600"/>
              </a:spcAft>
              <a:buNone/>
              <a:defRPr/>
            </a:pPr>
            <a:r>
              <a:rPr lang="en-US" b="1" dirty="0">
                <a:solidFill>
                  <a:prstClr val="black"/>
                </a:solidFill>
                <a:latin typeface="Arial" panose="020B0604020202020204" pitchFamily="34" charset="0"/>
                <a:cs typeface="Arial" panose="020B0604020202020204" pitchFamily="34" charset="0"/>
              </a:rPr>
              <a:t>Presenter Notes</a:t>
            </a:r>
          </a:p>
          <a:p>
            <a:pPr marL="0" indent="0" defTabSz="966612">
              <a:spcBef>
                <a:spcPts val="0"/>
              </a:spcBef>
              <a:spcAft>
                <a:spcPts val="600"/>
              </a:spcAft>
              <a:buNone/>
              <a:defRPr/>
            </a:pPr>
            <a:r>
              <a:rPr lang="en-US" dirty="0">
                <a:solidFill>
                  <a:prstClr val="black"/>
                </a:solidFill>
                <a:latin typeface="Arial" panose="020B0604020202020204" pitchFamily="34" charset="0"/>
                <a:cs typeface="Arial" panose="020B0604020202020204" pitchFamily="34" charset="0"/>
              </a:rPr>
              <a:t>At the end of this topic, you’ll be able to:</a:t>
            </a:r>
          </a:p>
          <a:p>
            <a:pPr marL="125834" indent="-125834" defTabSz="966612">
              <a:spcBef>
                <a:spcPts val="0"/>
              </a:spcBef>
              <a:spcAft>
                <a:spcPts val="600"/>
              </a:spcAft>
              <a:defRPr/>
            </a:pPr>
            <a:r>
              <a:rPr lang="en-US" dirty="0">
                <a:solidFill>
                  <a:prstClr val="black"/>
                </a:solidFill>
                <a:latin typeface="Arial" panose="020B0604020202020204" pitchFamily="34" charset="0"/>
                <a:cs typeface="Arial" panose="020B0604020202020204" pitchFamily="34" charset="0"/>
              </a:rPr>
              <a:t>Explain Medicare Savings Programs and minimum federal eligibility requirements</a:t>
            </a:r>
          </a:p>
          <a:p>
            <a:pPr marL="125834" indent="-125834" defTabSz="966612">
              <a:spcBef>
                <a:spcPts val="0"/>
              </a:spcBef>
              <a:spcAft>
                <a:spcPts val="600"/>
              </a:spcAft>
              <a:defRPr/>
            </a:pPr>
            <a:r>
              <a:rPr lang="en-US" dirty="0">
                <a:solidFill>
                  <a:prstClr val="black"/>
                </a:solidFill>
                <a:latin typeface="Arial" panose="020B0604020202020204" pitchFamily="34" charset="0"/>
                <a:cs typeface="Arial" panose="020B0604020202020204" pitchFamily="34" charset="0"/>
              </a:rPr>
              <a:t>Explain other programs (Extra Help, Medicaid, and the Children’s Health Insurance Program (CHIP)) and who qualifies for them</a:t>
            </a:r>
          </a:p>
          <a:p>
            <a:pPr marL="0" indent="0">
              <a:spcBef>
                <a:spcPts val="0"/>
              </a:spcBef>
              <a:spcAft>
                <a:spcPts val="600"/>
              </a:spcAft>
              <a:buNone/>
            </a:pP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9224274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87399" y="3611087"/>
            <a:ext cx="5778501" cy="5477267"/>
          </a:xfrm>
        </p:spPr>
        <p:txBody>
          <a:bodyPr/>
          <a:lstStyle/>
          <a:p>
            <a:pPr marL="0" indent="0" defTabSz="966612">
              <a:spcBef>
                <a:spcPts val="0"/>
              </a:spcBef>
              <a:spcAft>
                <a:spcPts val="300"/>
              </a:spcAft>
              <a:buNone/>
              <a:defRPr/>
            </a:pPr>
            <a:r>
              <a:rPr lang="en-US" sz="1100" b="1" dirty="0">
                <a:solidFill>
                  <a:prstClr val="black"/>
                </a:solidFill>
                <a:latin typeface="Arial" panose="020B0604020202020204" pitchFamily="34" charset="0"/>
                <a:ea typeface="ＭＳ Ｐゴシック"/>
                <a:cs typeface="Arial" panose="020B0604020202020204" pitchFamily="34" charset="0"/>
              </a:rPr>
              <a:t>This slide has animation.</a:t>
            </a:r>
            <a:endParaRPr lang="en-US" sz="1100" dirty="0">
              <a:solidFill>
                <a:prstClr val="black"/>
              </a:solidFill>
              <a:latin typeface="Arial" panose="020B0604020202020204" pitchFamily="34" charset="0"/>
              <a:cs typeface="Arial" panose="020B0604020202020204" pitchFamily="34" charset="0"/>
            </a:endParaRPr>
          </a:p>
          <a:p>
            <a:pPr marL="0" indent="0">
              <a:spcBef>
                <a:spcPts val="0"/>
              </a:spcBef>
              <a:spcAft>
                <a:spcPts val="300"/>
              </a:spcAft>
              <a:buNone/>
              <a:defRPr/>
            </a:pPr>
            <a:r>
              <a:rPr lang="en-US" sz="1100" b="1" dirty="0">
                <a:solidFill>
                  <a:prstClr val="black"/>
                </a:solidFill>
                <a:latin typeface="Arial" panose="020B0604020202020204" pitchFamily="34" charset="0"/>
                <a:cs typeface="Arial" panose="020B0604020202020204" pitchFamily="34" charset="0"/>
              </a:rPr>
              <a:t>Presenter Notes</a:t>
            </a:r>
          </a:p>
          <a:p>
            <a:pPr marL="0" indent="0">
              <a:spcBef>
                <a:spcPts val="0"/>
              </a:spcBef>
              <a:spcAft>
                <a:spcPts val="300"/>
              </a:spcAft>
              <a:buNone/>
              <a:defRPr/>
            </a:pPr>
            <a:r>
              <a:rPr lang="en-US" sz="1100" b="1" dirty="0">
                <a:solidFill>
                  <a:prstClr val="black"/>
                </a:solidFill>
                <a:latin typeface="Arial" panose="020B0604020202020204" pitchFamily="34" charset="0"/>
                <a:cs typeface="Arial" panose="020B0604020202020204" pitchFamily="34" charset="0"/>
              </a:rPr>
              <a:t>There are programs available to help people with limited income and resources pay their health care and/or drug costs. </a:t>
            </a:r>
            <a:r>
              <a:rPr lang="en-US" sz="1100" dirty="0">
                <a:solidFill>
                  <a:prstClr val="black"/>
                </a:solidFill>
                <a:latin typeface="Arial" panose="020B0604020202020204" pitchFamily="34" charset="0"/>
                <a:cs typeface="Arial" panose="020B0604020202020204" pitchFamily="34" charset="0"/>
              </a:rPr>
              <a:t>These include the Medicare Savings Programs, Extra Help, Medicaid, and the Children’s Health Insurance Program (CHIP). You should apply for these programs if you have limited income and resources, or you have medical expenses that exceed your available income and resources. Even if you aren’t sure you qualify, you should apply. </a:t>
            </a:r>
          </a:p>
          <a:p>
            <a:pPr marL="119149" indent="-119149">
              <a:spcBef>
                <a:spcPts val="0"/>
              </a:spcBef>
              <a:spcAft>
                <a:spcPts val="300"/>
              </a:spcAft>
              <a:defRPr/>
            </a:pPr>
            <a:r>
              <a:rPr lang="en-US" sz="1100" b="1" dirty="0">
                <a:solidFill>
                  <a:prstClr val="black"/>
                </a:solidFill>
                <a:latin typeface="Arial" panose="020B0604020202020204" pitchFamily="34" charset="0"/>
                <a:cs typeface="Arial" panose="020B0604020202020204" pitchFamily="34" charset="0"/>
              </a:rPr>
              <a:t>Medicare Savings Programs</a:t>
            </a:r>
            <a:r>
              <a:rPr lang="en-US" sz="1100" dirty="0">
                <a:solidFill>
                  <a:prstClr val="black"/>
                </a:solidFill>
                <a:latin typeface="Arial" panose="020B0604020202020204" pitchFamily="34" charset="0"/>
                <a:cs typeface="Arial" panose="020B0604020202020204" pitchFamily="34" charset="0"/>
              </a:rPr>
              <a:t>: These state programs help pay your Medicare costs, including Medicare premiums, deductibles, coinsurance, and copayments. They often have higher income and resource guidelines than full Medicaid. </a:t>
            </a:r>
            <a:r>
              <a:rPr lang="en-US" sz="1100" dirty="0">
                <a:effectLst/>
                <a:latin typeface="Arial" panose="020B0604020202020204" pitchFamily="34" charset="0"/>
                <a:ea typeface="Calibri" panose="020F0502020204030204" pitchFamily="34" charset="0"/>
                <a:cs typeface="Arial" panose="020B0604020202020204" pitchFamily="34" charset="0"/>
              </a:rPr>
              <a:t>Call your State Medical Assistance (Medicaid) office. Visit </a:t>
            </a:r>
            <a:r>
              <a:rPr lang="en-US" sz="1100" dirty="0">
                <a:effectLst/>
                <a:latin typeface="Arial" panose="020B0604020202020204" pitchFamily="34" charset="0"/>
                <a:ea typeface="Calibri" panose="020F0502020204030204" pitchFamily="34" charset="0"/>
                <a:cs typeface="Arial" panose="020B0604020202020204" pitchFamily="34" charset="0"/>
                <a:hlinkClick r:id="rId3"/>
              </a:rPr>
              <a:t>Medicaid.gov/about-us/beneficiary-resources/</a:t>
            </a:r>
            <a:r>
              <a:rPr lang="en-US" sz="1100" dirty="0" err="1">
                <a:effectLst/>
                <a:latin typeface="Arial" panose="020B0604020202020204" pitchFamily="34" charset="0"/>
                <a:ea typeface="Calibri" panose="020F0502020204030204" pitchFamily="34" charset="0"/>
                <a:cs typeface="Arial" panose="020B0604020202020204" pitchFamily="34" charset="0"/>
                <a:hlinkClick r:id="rId3"/>
              </a:rPr>
              <a:t>index.html#statemenu</a:t>
            </a:r>
            <a:r>
              <a:rPr lang="en-US" sz="1100" dirty="0">
                <a:effectLst/>
                <a:latin typeface="Arial" panose="020B0604020202020204" pitchFamily="34" charset="0"/>
                <a:ea typeface="Calibri" panose="020F0502020204030204" pitchFamily="34" charset="0"/>
                <a:cs typeface="Arial" panose="020B0604020202020204" pitchFamily="34" charset="0"/>
              </a:rPr>
              <a:t> to find your state’s Medicaid office.</a:t>
            </a:r>
            <a:endParaRPr lang="en-US" sz="1100" dirty="0">
              <a:solidFill>
                <a:prstClr val="black"/>
              </a:solidFill>
              <a:latin typeface="Arial" panose="020B0604020202020204" pitchFamily="34" charset="0"/>
              <a:cs typeface="Arial" panose="020B0604020202020204" pitchFamily="34" charset="0"/>
            </a:endParaRPr>
          </a:p>
          <a:p>
            <a:pPr marL="119149" indent="-119149" defTabSz="966612">
              <a:spcBef>
                <a:spcPts val="0"/>
              </a:spcBef>
              <a:spcAft>
                <a:spcPts val="300"/>
              </a:spcAft>
              <a:defRPr/>
            </a:pPr>
            <a:r>
              <a:rPr lang="en-US" sz="1100" b="1" dirty="0">
                <a:solidFill>
                  <a:prstClr val="black"/>
                </a:solidFill>
                <a:latin typeface="Arial" panose="020B0604020202020204" pitchFamily="34" charset="0"/>
                <a:cs typeface="Arial" panose="020B0604020202020204" pitchFamily="34" charset="0"/>
              </a:rPr>
              <a:t>Extra Help</a:t>
            </a:r>
            <a:r>
              <a:rPr lang="en-US" sz="1100" dirty="0">
                <a:solidFill>
                  <a:prstClr val="black"/>
                </a:solidFill>
                <a:latin typeface="Arial" panose="020B0604020202020204" pitchFamily="34" charset="0"/>
                <a:cs typeface="Arial" panose="020B0604020202020204" pitchFamily="34" charset="0"/>
              </a:rPr>
              <a:t>: This program helps people with limited income and resources with the costs of Medicare drug coverage. It's also called the low-income subsidy. Some people with Medicare must apply for Extra Help and other people automatically qualify. You can apply by filling out a paper application, applying online at </a:t>
            </a:r>
            <a:r>
              <a:rPr lang="en-US" sz="1100" dirty="0">
                <a:solidFill>
                  <a:prstClr val="black"/>
                </a:solidFill>
                <a:latin typeface="Arial" panose="020B0604020202020204" pitchFamily="34" charset="0"/>
                <a:cs typeface="Arial" panose="020B0604020202020204" pitchFamily="34" charset="0"/>
                <a:hlinkClick r:id="rId4"/>
              </a:rPr>
              <a:t>SSA.gov/</a:t>
            </a:r>
            <a:r>
              <a:rPr lang="en-US" sz="1100" dirty="0" err="1">
                <a:solidFill>
                  <a:prstClr val="black"/>
                </a:solidFill>
                <a:latin typeface="Arial" panose="020B0604020202020204" pitchFamily="34" charset="0"/>
                <a:cs typeface="Arial" panose="020B0604020202020204" pitchFamily="34" charset="0"/>
                <a:hlinkClick r:id="rId4"/>
              </a:rPr>
              <a:t>medicare</a:t>
            </a:r>
            <a:r>
              <a:rPr lang="en-US" sz="1100" dirty="0">
                <a:solidFill>
                  <a:prstClr val="black"/>
                </a:solidFill>
                <a:latin typeface="Arial" panose="020B0604020202020204" pitchFamily="34" charset="0"/>
                <a:cs typeface="Arial" panose="020B0604020202020204" pitchFamily="34" charset="0"/>
                <a:hlinkClick r:id="rId4"/>
              </a:rPr>
              <a:t>/part-d-extra-help</a:t>
            </a:r>
            <a:r>
              <a:rPr lang="en-US" sz="1100" dirty="0">
                <a:solidFill>
                  <a:prstClr val="black"/>
                </a:solidFill>
                <a:latin typeface="Arial" panose="020B0604020202020204" pitchFamily="34" charset="0"/>
                <a:cs typeface="Arial" panose="020B0604020202020204" pitchFamily="34" charset="0"/>
              </a:rPr>
              <a:t>, or contacting your State Medical Assistance (Medicaid) office. </a:t>
            </a:r>
            <a:r>
              <a:rPr lang="en-US" sz="1100" dirty="0">
                <a:effectLst/>
                <a:latin typeface="Arial" panose="020B0604020202020204" pitchFamily="34" charset="0"/>
                <a:ea typeface="Calibri" panose="020F0502020204030204" pitchFamily="34" charset="0"/>
                <a:cs typeface="Arial" panose="020B0604020202020204" pitchFamily="34" charset="0"/>
              </a:rPr>
              <a:t>Visit </a:t>
            </a:r>
            <a:r>
              <a:rPr lang="en-US" sz="1100" dirty="0">
                <a:effectLst/>
                <a:latin typeface="Arial" panose="020B0604020202020204" pitchFamily="34" charset="0"/>
                <a:ea typeface="Calibri" panose="020F0502020204030204" pitchFamily="34" charset="0"/>
                <a:cs typeface="Arial" panose="020B0604020202020204" pitchFamily="34" charset="0"/>
                <a:hlinkClick r:id="rId3"/>
              </a:rPr>
              <a:t>Medicaid.gov/about-us/beneficiary-resources/</a:t>
            </a:r>
            <a:r>
              <a:rPr lang="en-US" sz="1100" dirty="0" err="1">
                <a:effectLst/>
                <a:latin typeface="Arial" panose="020B0604020202020204" pitchFamily="34" charset="0"/>
                <a:ea typeface="Calibri" panose="020F0502020204030204" pitchFamily="34" charset="0"/>
                <a:cs typeface="Arial" panose="020B0604020202020204" pitchFamily="34" charset="0"/>
                <a:hlinkClick r:id="rId3"/>
              </a:rPr>
              <a:t>index.html#statemenu</a:t>
            </a:r>
            <a:r>
              <a:rPr lang="en-US" sz="1100" dirty="0">
                <a:effectLst/>
                <a:latin typeface="Arial" panose="020B0604020202020204" pitchFamily="34" charset="0"/>
                <a:ea typeface="Calibri" panose="020F0502020204030204" pitchFamily="34" charset="0"/>
                <a:cs typeface="Arial" panose="020B0604020202020204" pitchFamily="34" charset="0"/>
              </a:rPr>
              <a:t> to find your state’s Medicaid office.</a:t>
            </a:r>
            <a:endParaRPr lang="en-US" sz="1100" dirty="0">
              <a:solidFill>
                <a:prstClr val="black"/>
              </a:solidFill>
              <a:latin typeface="Arial" panose="020B0604020202020204" pitchFamily="34" charset="0"/>
              <a:cs typeface="Arial" panose="020B0604020202020204" pitchFamily="34" charset="0"/>
            </a:endParaRPr>
          </a:p>
          <a:p>
            <a:pPr marL="119149" indent="-119149" defTabSz="966612">
              <a:spcBef>
                <a:spcPts val="0"/>
              </a:spcBef>
              <a:spcAft>
                <a:spcPts val="300"/>
              </a:spcAft>
              <a:defRPr/>
            </a:pPr>
            <a:r>
              <a:rPr lang="en-US" sz="1100" b="1" dirty="0">
                <a:solidFill>
                  <a:prstClr val="black"/>
                </a:solidFill>
                <a:latin typeface="Arial" panose="020B0604020202020204" pitchFamily="34" charset="0"/>
                <a:cs typeface="Arial" panose="020B0604020202020204" pitchFamily="34" charset="0"/>
              </a:rPr>
              <a:t>Medicaid</a:t>
            </a:r>
            <a:r>
              <a:rPr lang="en-US" sz="1100" dirty="0">
                <a:solidFill>
                  <a:prstClr val="black"/>
                </a:solidFill>
                <a:latin typeface="Arial" panose="020B0604020202020204" pitchFamily="34" charset="0"/>
                <a:cs typeface="Arial" panose="020B0604020202020204" pitchFamily="34" charset="0"/>
              </a:rPr>
              <a:t>: This program helps pay medical costs for some people with limited income and resources. It offers benefits that Medicare doesn’t normally cover, like nursing home care and personal care services. It's jointly funded by the federal and state governments and is administered by each state. </a:t>
            </a:r>
            <a:r>
              <a:rPr lang="en-US" sz="1100" dirty="0">
                <a:effectLst/>
                <a:latin typeface="Arial" panose="020B0604020202020204" pitchFamily="34" charset="0"/>
                <a:ea typeface="Calibri" panose="020F0502020204030204" pitchFamily="34" charset="0"/>
                <a:cs typeface="Arial" panose="020B0604020202020204" pitchFamily="34" charset="0"/>
              </a:rPr>
              <a:t>Visit </a:t>
            </a:r>
            <a:r>
              <a:rPr lang="en-US" sz="1100" dirty="0">
                <a:effectLst/>
                <a:latin typeface="Arial" panose="020B0604020202020204" pitchFamily="34" charset="0"/>
                <a:ea typeface="Calibri" panose="020F0502020204030204" pitchFamily="34" charset="0"/>
                <a:cs typeface="Arial" panose="020B0604020202020204" pitchFamily="34" charset="0"/>
                <a:hlinkClick r:id="rId3"/>
              </a:rPr>
              <a:t>Medicaid.gov/about-us/beneficiary-resources/</a:t>
            </a:r>
            <a:r>
              <a:rPr lang="en-US" sz="1100" dirty="0" err="1">
                <a:effectLst/>
                <a:latin typeface="Arial" panose="020B0604020202020204" pitchFamily="34" charset="0"/>
                <a:ea typeface="Calibri" panose="020F0502020204030204" pitchFamily="34" charset="0"/>
                <a:cs typeface="Arial" panose="020B0604020202020204" pitchFamily="34" charset="0"/>
                <a:hlinkClick r:id="rId3"/>
              </a:rPr>
              <a:t>index.html#statemenu</a:t>
            </a:r>
            <a:r>
              <a:rPr lang="en-US" sz="1100" dirty="0">
                <a:effectLst/>
                <a:latin typeface="Arial" panose="020B0604020202020204" pitchFamily="34" charset="0"/>
                <a:ea typeface="Calibri" panose="020F0502020204030204" pitchFamily="34" charset="0"/>
                <a:cs typeface="Arial" panose="020B0604020202020204" pitchFamily="34" charset="0"/>
              </a:rPr>
              <a:t> to find your state’s Medicaid office.</a:t>
            </a:r>
            <a:endParaRPr lang="en-US" sz="1100" dirty="0">
              <a:solidFill>
                <a:prstClr val="black"/>
              </a:solidFill>
              <a:latin typeface="Arial" panose="020B0604020202020204" pitchFamily="34" charset="0"/>
              <a:cs typeface="Arial" panose="020B0604020202020204" pitchFamily="34" charset="0"/>
            </a:endParaRPr>
          </a:p>
          <a:p>
            <a:pPr marL="119149" indent="-119149">
              <a:spcBef>
                <a:spcPts val="0"/>
              </a:spcBef>
              <a:spcAft>
                <a:spcPts val="300"/>
              </a:spcAft>
              <a:defRPr/>
            </a:pPr>
            <a:r>
              <a:rPr lang="en-US" sz="1100" b="1" dirty="0">
                <a:solidFill>
                  <a:prstClr val="black"/>
                </a:solidFill>
                <a:latin typeface="Arial" panose="020B0604020202020204" pitchFamily="34" charset="0"/>
                <a:cs typeface="Arial" panose="020B0604020202020204" pitchFamily="34" charset="0"/>
              </a:rPr>
              <a:t>CHIP</a:t>
            </a:r>
            <a:r>
              <a:rPr lang="en-US" sz="1100" dirty="0">
                <a:solidFill>
                  <a:prstClr val="black"/>
                </a:solidFill>
                <a:latin typeface="Arial" panose="020B0604020202020204" pitchFamily="34" charset="0"/>
                <a:cs typeface="Arial" panose="020B0604020202020204" pitchFamily="34" charset="0"/>
              </a:rPr>
              <a:t>: This program provides low‑cost health insurance to children in families who earn too much income to qualify for Medicaid, but not enough to buy private health insurance. Visit </a:t>
            </a:r>
            <a:r>
              <a:rPr lang="en-US" sz="1100" dirty="0">
                <a:latin typeface="Arial" panose="020B0604020202020204" pitchFamily="34" charset="0"/>
                <a:cs typeface="Arial" panose="020B0604020202020204" pitchFamily="34" charset="0"/>
                <a:hlinkClick r:id="rId5"/>
              </a:rPr>
              <a:t>InsureKidsNow.gov</a:t>
            </a:r>
            <a:r>
              <a:rPr lang="en-US" sz="1100" dirty="0">
                <a:latin typeface="Arial" panose="020B0604020202020204" pitchFamily="34" charset="0"/>
                <a:cs typeface="Arial" panose="020B0604020202020204" pitchFamily="34" charset="0"/>
              </a:rPr>
              <a:t> or call 1-877-KIDS-NOW (1-877-543-7669) for more information.</a:t>
            </a:r>
          </a:p>
          <a:p>
            <a:pPr marL="114300" indent="0">
              <a:spcBef>
                <a:spcPts val="0"/>
              </a:spcBef>
              <a:spcAft>
                <a:spcPts val="300"/>
              </a:spcAft>
              <a:buNone/>
              <a:defRPr/>
            </a:pPr>
            <a:r>
              <a:rPr lang="en-US" sz="1100" b="1" dirty="0">
                <a:solidFill>
                  <a:prstClr val="black"/>
                </a:solidFill>
                <a:latin typeface="Arial" panose="020B0604020202020204" pitchFamily="34" charset="0"/>
                <a:cs typeface="Arial" panose="020B0604020202020204" pitchFamily="34" charset="0"/>
              </a:rPr>
              <a:t>NOTE: </a:t>
            </a:r>
            <a:r>
              <a:rPr lang="en-US" sz="1100" dirty="0">
                <a:latin typeface="Arial" panose="020B0604020202020204" pitchFamily="34" charset="0"/>
                <a:cs typeface="Arial" panose="020B0604020202020204" pitchFamily="34" charset="0"/>
              </a:rPr>
              <a:t>You can apply for Medicaid and CHIP any time of year—Medicaid and CHIP don’t have Open Enrollment Periods.</a:t>
            </a:r>
            <a:endParaRPr lang="en-US" sz="1100" dirty="0">
              <a:solidFill>
                <a:prstClr val="black"/>
              </a:solidFill>
              <a:latin typeface="Arial" panose="020B0604020202020204" pitchFamily="34" charset="0"/>
              <a:cs typeface="Arial" panose="020B0604020202020204" pitchFamily="34" charset="0"/>
            </a:endParaRPr>
          </a:p>
          <a:p>
            <a:pPr marL="0" indent="0">
              <a:spcBef>
                <a:spcPts val="0"/>
              </a:spcBef>
              <a:spcAft>
                <a:spcPts val="300"/>
              </a:spcAft>
              <a:buNone/>
              <a:defRPr/>
            </a:pPr>
            <a:r>
              <a:rPr lang="en-US" sz="1100" dirty="0">
                <a:solidFill>
                  <a:prstClr val="black"/>
                </a:solidFill>
                <a:latin typeface="Arial" panose="020B0604020202020204" pitchFamily="34" charset="0"/>
                <a:cs typeface="Arial" panose="020B0604020202020204" pitchFamily="34" charset="0"/>
              </a:rPr>
              <a:t>For more information, visit </a:t>
            </a:r>
            <a:r>
              <a:rPr lang="en-US" sz="1100" dirty="0">
                <a:solidFill>
                  <a:prstClr val="black"/>
                </a:solidFill>
                <a:latin typeface="Arial" panose="020B0604020202020204" pitchFamily="34" charset="0"/>
                <a:cs typeface="Arial" panose="020B0604020202020204" pitchFamily="34" charset="0"/>
                <a:hlinkClick r:id="rId6"/>
              </a:rPr>
              <a:t>Medicare.gov/basics/costs/help</a:t>
            </a:r>
            <a:r>
              <a:rPr lang="en-US" sz="1100" dirty="0">
                <a:solidFill>
                  <a:prstClr val="black"/>
                </a:solidFill>
                <a:latin typeface="Arial" panose="020B0604020202020204" pitchFamily="34" charset="0"/>
                <a:cs typeface="Arial" panose="020B0604020202020204" pitchFamily="34" charset="0"/>
              </a:rPr>
              <a:t> or contact your State Health Insurance Assistance Program (SHIP) at </a:t>
            </a:r>
            <a:r>
              <a:rPr lang="en-US" sz="1100" dirty="0">
                <a:solidFill>
                  <a:prstClr val="black"/>
                </a:solidFill>
                <a:latin typeface="Arial" panose="020B0604020202020204" pitchFamily="34" charset="0"/>
                <a:cs typeface="Arial" panose="020B0604020202020204" pitchFamily="34" charset="0"/>
                <a:hlinkClick r:id="rId7"/>
              </a:rPr>
              <a:t>shiphelp.org</a:t>
            </a:r>
            <a:r>
              <a:rPr lang="en-US" sz="1100" dirty="0">
                <a:solidFill>
                  <a:prstClr val="black"/>
                </a:solidFill>
                <a:latin typeface="Arial" panose="020B0604020202020204" pitchFamily="34" charset="0"/>
                <a:cs typeface="Arial" panose="020B0604020202020204" pitchFamily="34" charset="0"/>
              </a:rPr>
              <a:t>.</a:t>
            </a:r>
            <a:endParaRPr lang="en-US" sz="140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9786754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9322031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7875" y="3659778"/>
            <a:ext cx="5759450" cy="5144347"/>
          </a:xfrm>
        </p:spPr>
        <p:txBody>
          <a:bodyPr/>
          <a:lstStyle/>
          <a:p>
            <a:pPr marL="0" indent="0" defTabSz="966612">
              <a:spcBef>
                <a:spcPts val="0"/>
              </a:spcBef>
              <a:spcAft>
                <a:spcPts val="600"/>
              </a:spcAft>
              <a:buNone/>
              <a:defRPr/>
            </a:pPr>
            <a:r>
              <a:rPr lang="en-US" b="1" dirty="0">
                <a:solidFill>
                  <a:prstClr val="black"/>
                </a:solidFill>
                <a:latin typeface="Arial" panose="020B0604020202020204" pitchFamily="34" charset="0"/>
                <a:ea typeface="ＭＳ Ｐゴシック"/>
                <a:cs typeface="Arial" panose="020B0604020202020204" pitchFamily="34" charset="0"/>
              </a:rPr>
              <a:t>This slide has animation.</a:t>
            </a:r>
            <a:endParaRPr lang="en-US" b="0" dirty="0">
              <a:latin typeface="Arial" panose="020B0604020202020204" pitchFamily="34" charset="0"/>
              <a:cs typeface="Arial" panose="020B0604020202020204" pitchFamily="34" charset="0"/>
            </a:endParaRPr>
          </a:p>
          <a:p>
            <a:pPr marL="0" indent="0" defTabSz="966612">
              <a:spcBef>
                <a:spcPts val="0"/>
              </a:spcBef>
              <a:spcAft>
                <a:spcPts val="600"/>
              </a:spcAft>
              <a:buNone/>
              <a:defRPr/>
            </a:pPr>
            <a:r>
              <a:rPr lang="en-US" b="1" dirty="0">
                <a:latin typeface="Arial" panose="020B0604020202020204" pitchFamily="34" charset="0"/>
                <a:cs typeface="Arial" panose="020B0604020202020204" pitchFamily="34" charset="0"/>
              </a:rPr>
              <a:t>Presenter Notes</a:t>
            </a:r>
          </a:p>
          <a:p>
            <a:pPr marL="0" indent="0">
              <a:spcBef>
                <a:spcPts val="0"/>
              </a:spcBef>
              <a:spcAft>
                <a:spcPts val="600"/>
              </a:spcAft>
              <a:buNone/>
              <a:defRPr/>
            </a:pPr>
            <a:r>
              <a:rPr lang="en-US" b="1" dirty="0">
                <a:solidFill>
                  <a:prstClr val="black"/>
                </a:solidFill>
                <a:latin typeface="Arial" panose="020B0604020202020204" pitchFamily="34" charset="0"/>
                <a:cs typeface="Arial" panose="020B0604020202020204" pitchFamily="34" charset="0"/>
              </a:rPr>
              <a:t>Extra Help is a Medicare Program that helps people with limited income and resources </a:t>
            </a:r>
            <a:r>
              <a:rPr lang="en-US" dirty="0">
                <a:solidFill>
                  <a:prstClr val="black"/>
                </a:solidFill>
                <a:latin typeface="Arial" panose="020B0604020202020204" pitchFamily="34" charset="0"/>
                <a:cs typeface="Arial" panose="020B0604020202020204" pitchFamily="34" charset="0"/>
              </a:rPr>
              <a:t>pay Medicare prescription drug program costs, like premiums, deductibles, and coinsurance. </a:t>
            </a:r>
          </a:p>
          <a:p>
            <a:pPr marL="119149" indent="-119149" defTabSz="966612">
              <a:spcBef>
                <a:spcPts val="0"/>
              </a:spcBef>
              <a:spcAft>
                <a:spcPts val="600"/>
              </a:spcAft>
              <a:defRPr/>
            </a:pPr>
            <a:r>
              <a:rPr lang="en-US" b="1" dirty="0">
                <a:solidFill>
                  <a:prstClr val="black"/>
                </a:solidFill>
                <a:latin typeface="Arial" panose="020B0604020202020204" pitchFamily="34" charset="0"/>
                <a:cs typeface="Arial" panose="020B0604020202020204" pitchFamily="34" charset="0"/>
              </a:rPr>
              <a:t>You’ll pay no premiums or deductible and have small or no copayments</a:t>
            </a:r>
            <a:r>
              <a:rPr lang="en-US" dirty="0">
                <a:solidFill>
                  <a:prstClr val="black"/>
                </a:solidFill>
                <a:latin typeface="Arial" panose="020B0604020202020204" pitchFamily="34" charset="0"/>
                <a:cs typeface="Arial" panose="020B0604020202020204" pitchFamily="34" charset="0"/>
              </a:rPr>
              <a:t>. </a:t>
            </a:r>
          </a:p>
          <a:p>
            <a:pPr marL="119149" indent="-119149">
              <a:spcBef>
                <a:spcPts val="0"/>
              </a:spcBef>
              <a:spcAft>
                <a:spcPts val="600"/>
              </a:spcAft>
              <a:defRPr/>
            </a:pPr>
            <a:r>
              <a:rPr lang="en-US" b="1" dirty="0">
                <a:solidFill>
                  <a:prstClr val="black"/>
                </a:solidFill>
                <a:latin typeface="Arial" panose="020B0604020202020204" pitchFamily="34" charset="0"/>
                <a:cs typeface="Arial" panose="020B0604020202020204" pitchFamily="34" charset="0"/>
              </a:rPr>
              <a:t>If you qualify for Extra Help, </a:t>
            </a:r>
            <a:r>
              <a:rPr lang="en-US" dirty="0">
                <a:solidFill>
                  <a:prstClr val="black"/>
                </a:solidFill>
                <a:latin typeface="Arial" panose="020B0604020202020204" pitchFamily="34" charset="0"/>
                <a:cs typeface="Arial" panose="020B0604020202020204" pitchFamily="34" charset="0"/>
              </a:rPr>
              <a:t>you won’t have a Part D late-enrollment penalty. </a:t>
            </a:r>
          </a:p>
          <a:p>
            <a:pPr marL="119149" indent="-119149" defTabSz="966612">
              <a:spcBef>
                <a:spcPts val="0"/>
              </a:spcBef>
              <a:spcAft>
                <a:spcPts val="600"/>
              </a:spcAft>
              <a:defRPr/>
            </a:pPr>
            <a:r>
              <a:rPr lang="en-US" b="0" dirty="0">
                <a:solidFill>
                  <a:prstClr val="black"/>
                </a:solidFill>
                <a:latin typeface="Arial" panose="020B0604020202020204" pitchFamily="34" charset="0"/>
                <a:cs typeface="Arial" panose="020B0604020202020204" pitchFamily="34" charset="0"/>
              </a:rPr>
              <a:t>If </a:t>
            </a:r>
            <a:r>
              <a:rPr lang="en-US" dirty="0">
                <a:solidFill>
                  <a:prstClr val="black"/>
                </a:solidFill>
                <a:latin typeface="Arial" panose="020B0604020202020204" pitchFamily="34" charset="0"/>
                <a:cs typeface="Arial" panose="020B0604020202020204" pitchFamily="34" charset="0"/>
              </a:rPr>
              <a:t>you have Medicaid or get Extra Help, you may be able to change your standalone drug coverage once per month. You can change plans once per month.</a:t>
            </a:r>
          </a:p>
          <a:p>
            <a:pPr marL="0" indent="0">
              <a:spcBef>
                <a:spcPts val="0"/>
              </a:spcBef>
              <a:spcAft>
                <a:spcPts val="600"/>
              </a:spcAft>
              <a:buNone/>
              <a:defRPr/>
            </a:pPr>
            <a:r>
              <a:rPr lang="en-US" b="1" dirty="0">
                <a:solidFill>
                  <a:prstClr val="black"/>
                </a:solidFill>
                <a:latin typeface="Arial" panose="020B0604020202020204" pitchFamily="34" charset="0"/>
                <a:cs typeface="Arial" panose="020B0604020202020204" pitchFamily="34" charset="0"/>
              </a:rPr>
              <a:t>NOTE</a:t>
            </a:r>
            <a:r>
              <a:rPr lang="en-US" dirty="0">
                <a:solidFill>
                  <a:prstClr val="black"/>
                </a:solidFill>
                <a:latin typeface="Arial" panose="020B0604020202020204" pitchFamily="34" charset="0"/>
                <a:cs typeface="Arial" panose="020B0604020202020204" pitchFamily="34" charset="0"/>
              </a:rPr>
              <a:t>: Residents of the U.S. territories aren’t eligible for Extra Help. Each of the territories helps its own residents with Medicare drug costs. This help is generally for residents who qualify for and are enrolled in Medicaid. This assistance isn’t the same as Extra Help. </a:t>
            </a:r>
          </a:p>
          <a:p>
            <a:pPr marL="0" indent="0">
              <a:spcBef>
                <a:spcPts val="0"/>
              </a:spcBef>
              <a:spcAft>
                <a:spcPts val="600"/>
              </a:spcAft>
              <a:buNone/>
              <a:defRPr/>
            </a:pPr>
            <a:r>
              <a:rPr lang="en-US" dirty="0">
                <a:solidFill>
                  <a:prstClr val="black"/>
                </a:solidFill>
                <a:latin typeface="Arial" panose="020B0604020202020204" pitchFamily="34" charset="0"/>
                <a:cs typeface="Arial" panose="020B0604020202020204" pitchFamily="34" charset="0"/>
              </a:rPr>
              <a:t>For low-income subsidy information, visit </a:t>
            </a:r>
            <a:r>
              <a:rPr lang="en-US" sz="1200" u="sng" kern="1200" dirty="0">
                <a:solidFill>
                  <a:schemeClr val="tx1"/>
                </a:solidFill>
                <a:effectLst/>
                <a:latin typeface="Arial" panose="020B0604020202020204" pitchFamily="34" charset="0"/>
                <a:cs typeface="Arial" panose="020B0604020202020204" pitchFamily="34" charset="0"/>
                <a:hlinkClick r:id="rId3"/>
              </a:rPr>
              <a:t>CMS.gov/training-education/partner-outreach-resources/low-income-subsidy-</a:t>
            </a:r>
            <a:r>
              <a:rPr lang="en-US" sz="1200" u="sng" kern="1200" dirty="0" err="1">
                <a:solidFill>
                  <a:schemeClr val="tx1"/>
                </a:solidFill>
                <a:effectLst/>
                <a:latin typeface="Arial" panose="020B0604020202020204" pitchFamily="34" charset="0"/>
                <a:cs typeface="Arial" panose="020B0604020202020204" pitchFamily="34" charset="0"/>
                <a:hlinkClick r:id="rId3"/>
              </a:rPr>
              <a:t>lis</a:t>
            </a:r>
            <a:r>
              <a:rPr lang="en-US" sz="1200" u="sng" kern="1200" dirty="0">
                <a:solidFill>
                  <a:schemeClr val="tx1"/>
                </a:solidFill>
                <a:effectLst/>
                <a:latin typeface="Arial" panose="020B0604020202020204" pitchFamily="34" charset="0"/>
                <a:cs typeface="Arial" panose="020B0604020202020204" pitchFamily="34" charset="0"/>
              </a:rPr>
              <a:t>.</a:t>
            </a:r>
            <a:endParaRPr lang="en-US" sz="1200" kern="1200" dirty="0">
              <a:solidFill>
                <a:schemeClr val="tx1"/>
              </a:solidFill>
              <a:effectLst/>
              <a:latin typeface="Arial" panose="020B0604020202020204" pitchFamily="34" charset="0"/>
              <a:cs typeface="Arial" panose="020B0604020202020204" pitchFamily="34" charset="0"/>
            </a:endParaRPr>
          </a:p>
          <a:p>
            <a:pPr marL="0" indent="0" defTabSz="966612">
              <a:spcBef>
                <a:spcPts val="0"/>
              </a:spcBef>
              <a:spcAft>
                <a:spcPts val="600"/>
              </a:spcAft>
              <a:buNone/>
              <a:defRPr/>
            </a:pPr>
            <a:endParaRPr lang="en-US" dirty="0">
              <a:solidFill>
                <a:prstClr val="black"/>
              </a:solidFill>
              <a:latin typeface="Arial" panose="020B0604020202020204" pitchFamily="34" charset="0"/>
              <a:cs typeface="Arial" panose="020B0604020202020204" pitchFamily="34" charset="0"/>
            </a:endParaRPr>
          </a:p>
          <a:p>
            <a:pPr marL="0" indent="0" defTabSz="966612">
              <a:spcBef>
                <a:spcPts val="0"/>
              </a:spcBef>
              <a:spcAft>
                <a:spcPts val="600"/>
              </a:spcAft>
              <a:buNone/>
              <a:defRPr/>
            </a:pPr>
            <a:endParaRPr lang="en-US" sz="170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1105053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87400" y="3708400"/>
            <a:ext cx="5753100" cy="5664200"/>
          </a:xfrm>
        </p:spPr>
        <p:txBody>
          <a:bodyPr/>
          <a:lstStyle/>
          <a:p>
            <a:pPr marL="0" indent="0" defTabSz="966612">
              <a:spcBef>
                <a:spcPts val="634"/>
              </a:spcBef>
              <a:spcAft>
                <a:spcPts val="300"/>
              </a:spcAft>
              <a:buNone/>
              <a:defRPr/>
            </a:pPr>
            <a:r>
              <a:rPr lang="en-US" sz="1000" b="1" dirty="0">
                <a:solidFill>
                  <a:prstClr val="black"/>
                </a:solidFill>
                <a:latin typeface="Arial" panose="020B0604020202020204" pitchFamily="34" charset="0"/>
                <a:ea typeface="ＭＳ Ｐゴシック"/>
                <a:cs typeface="Arial" panose="020B0604020202020204" pitchFamily="34" charset="0"/>
              </a:rPr>
              <a:t>This slide has animation.</a:t>
            </a:r>
            <a:endParaRPr lang="en-US" sz="1000" b="0" dirty="0">
              <a:latin typeface="Arial" panose="020B0604020202020204" pitchFamily="34" charset="0"/>
              <a:cs typeface="Arial" panose="020B0604020202020204" pitchFamily="34" charset="0"/>
            </a:endParaRPr>
          </a:p>
          <a:p>
            <a:pPr marL="0" indent="0" defTabSz="966612">
              <a:spcBef>
                <a:spcPts val="634"/>
              </a:spcBef>
              <a:spcAft>
                <a:spcPts val="300"/>
              </a:spcAft>
              <a:buNone/>
              <a:defRPr/>
            </a:pPr>
            <a:r>
              <a:rPr lang="en-US" sz="1000" b="1" dirty="0">
                <a:latin typeface="Arial" panose="020B0604020202020204" pitchFamily="34" charset="0"/>
                <a:cs typeface="Arial" panose="020B0604020202020204" pitchFamily="34" charset="0"/>
              </a:rPr>
              <a:t>Presenter Notes</a:t>
            </a:r>
          </a:p>
          <a:p>
            <a:pPr marL="0" indent="0">
              <a:spcBef>
                <a:spcPts val="634"/>
              </a:spcBef>
              <a:spcAft>
                <a:spcPts val="300"/>
              </a:spcAft>
              <a:buNone/>
              <a:defRPr/>
            </a:pPr>
            <a:r>
              <a:rPr lang="en-US" sz="1000" b="1" dirty="0">
                <a:solidFill>
                  <a:prstClr val="black"/>
                </a:solidFill>
                <a:latin typeface="Arial" panose="020B0604020202020204" pitchFamily="34" charset="0"/>
                <a:cs typeface="Arial" panose="020B0604020202020204" pitchFamily="34" charset="0"/>
              </a:rPr>
              <a:t>You automatically qualify for Extra Help (and don’t need to apply) if </a:t>
            </a:r>
            <a:r>
              <a:rPr lang="en-US" sz="1000" dirty="0">
                <a:solidFill>
                  <a:prstClr val="black"/>
                </a:solidFill>
                <a:latin typeface="Arial" panose="020B0604020202020204" pitchFamily="34" charset="0"/>
                <a:cs typeface="Arial" panose="020B0604020202020204" pitchFamily="34" charset="0"/>
              </a:rPr>
              <a:t>you have Medicare and get full Medicaid coverage (sometimes called “full dual”), Supplemental Security Income (SSI) benefits, or help from Medicaid paying your Medicare Part B (Hospital Insurance) premiums (Medicare Savings Programs; sometimes called “partial dual”). </a:t>
            </a:r>
          </a:p>
          <a:p>
            <a:pPr marL="0" indent="0">
              <a:spcBef>
                <a:spcPts val="634"/>
              </a:spcBef>
              <a:spcAft>
                <a:spcPts val="300"/>
              </a:spcAft>
              <a:buNone/>
              <a:defRPr/>
            </a:pPr>
            <a:r>
              <a:rPr lang="en-US" sz="1000" b="1" dirty="0">
                <a:solidFill>
                  <a:prstClr val="black"/>
                </a:solidFill>
                <a:latin typeface="Arial" panose="020B0604020202020204" pitchFamily="34" charset="0"/>
                <a:cs typeface="Arial" panose="020B0604020202020204" pitchFamily="34" charset="0"/>
              </a:rPr>
              <a:t>If you don’t meet one of these conditions, you may still qualify for Extra Help, but you’ll need to apply for it. </a:t>
            </a:r>
            <a:r>
              <a:rPr lang="en-US" sz="1000" dirty="0">
                <a:solidFill>
                  <a:prstClr val="black"/>
                </a:solidFill>
                <a:latin typeface="Arial" panose="020B0604020202020204" pitchFamily="34" charset="0"/>
                <a:cs typeface="Arial" panose="020B0604020202020204" pitchFamily="34" charset="0"/>
              </a:rPr>
              <a:t>If you think you qualify but aren’t sure, you should still apply. You can apply for Extra Help at any time, and if you’re denied, you can reapply if your circumstances change. Eligibility for Extra Help may be determined by either Social Security or your State Medical Assistance (Medicaid) office. </a:t>
            </a:r>
          </a:p>
          <a:p>
            <a:pPr marL="0" indent="0">
              <a:spcBef>
                <a:spcPts val="634"/>
              </a:spcBef>
              <a:spcAft>
                <a:spcPts val="300"/>
              </a:spcAft>
              <a:buNone/>
              <a:defRPr/>
            </a:pPr>
            <a:r>
              <a:rPr lang="en-US" sz="1000" b="1" dirty="0">
                <a:solidFill>
                  <a:prstClr val="black"/>
                </a:solidFill>
                <a:latin typeface="Arial" panose="020B0604020202020204" pitchFamily="34" charset="0"/>
                <a:cs typeface="Arial" panose="020B0604020202020204" pitchFamily="34" charset="0"/>
              </a:rPr>
              <a:t>NOTE:</a:t>
            </a:r>
            <a:r>
              <a:rPr lang="en-US" sz="1000" dirty="0">
                <a:solidFill>
                  <a:prstClr val="black"/>
                </a:solidFill>
                <a:latin typeface="Arial" panose="020B0604020202020204" pitchFamily="34" charset="0"/>
                <a:cs typeface="Arial" panose="020B0604020202020204" pitchFamily="34" charset="0"/>
              </a:rPr>
              <a:t> Part D plans may offer you up to a 3-month grace period for the collection of premiums and cost sharing if you no longer automatically qualify for Extra Help but can demonstrate that you applied.</a:t>
            </a:r>
          </a:p>
          <a:p>
            <a:pPr marL="0" indent="0" defTabSz="966612">
              <a:spcBef>
                <a:spcPts val="634"/>
              </a:spcBef>
              <a:spcAft>
                <a:spcPts val="300"/>
              </a:spcAft>
              <a:buNone/>
              <a:defRPr/>
            </a:pPr>
            <a:r>
              <a:rPr lang="en-US" sz="1000" b="1" dirty="0">
                <a:solidFill>
                  <a:prstClr val="black"/>
                </a:solidFill>
                <a:latin typeface="Arial" panose="020B0604020202020204" pitchFamily="34" charset="0"/>
                <a:cs typeface="Arial" panose="020B0604020202020204" pitchFamily="34" charset="0"/>
              </a:rPr>
              <a:t>You can apply for Extra Help:</a:t>
            </a:r>
          </a:p>
          <a:p>
            <a:pPr marL="118813" lvl="1" indent="-118813" defTabSz="966612">
              <a:spcAft>
                <a:spcPts val="300"/>
              </a:spcAft>
              <a:buFont typeface="Wingdings" panose="05000000000000000000" pitchFamily="2" charset="2"/>
              <a:buChar char="§"/>
              <a:defRPr/>
            </a:pPr>
            <a:r>
              <a:rPr lang="en-US" sz="1000" dirty="0">
                <a:solidFill>
                  <a:prstClr val="black"/>
                </a:solidFill>
                <a:latin typeface="Arial" panose="020B0604020202020204" pitchFamily="34" charset="0"/>
                <a:cs typeface="Arial" panose="020B0604020202020204" pitchFamily="34" charset="0"/>
              </a:rPr>
              <a:t>Online at </a:t>
            </a:r>
            <a:r>
              <a:rPr lang="en-US" sz="1000" dirty="0">
                <a:solidFill>
                  <a:prstClr val="black"/>
                </a:solidFill>
                <a:latin typeface="Arial" panose="020B0604020202020204" pitchFamily="34" charset="0"/>
                <a:cs typeface="Arial" panose="020B0604020202020204" pitchFamily="34" charset="0"/>
                <a:hlinkClick r:id="rId3"/>
              </a:rPr>
              <a:t>SSA.gov/</a:t>
            </a:r>
            <a:r>
              <a:rPr lang="en-US" sz="1000" dirty="0" err="1">
                <a:solidFill>
                  <a:prstClr val="black"/>
                </a:solidFill>
                <a:latin typeface="Arial" panose="020B0604020202020204" pitchFamily="34" charset="0"/>
                <a:cs typeface="Arial" panose="020B0604020202020204" pitchFamily="34" charset="0"/>
                <a:hlinkClick r:id="rId3"/>
              </a:rPr>
              <a:t>medicare</a:t>
            </a:r>
            <a:r>
              <a:rPr lang="en-US" sz="1000" dirty="0">
                <a:solidFill>
                  <a:prstClr val="black"/>
                </a:solidFill>
                <a:latin typeface="Arial" panose="020B0604020202020204" pitchFamily="34" charset="0"/>
                <a:cs typeface="Arial" panose="020B0604020202020204" pitchFamily="34" charset="0"/>
                <a:hlinkClick r:id="rId3"/>
              </a:rPr>
              <a:t>/part-d-extra-help</a:t>
            </a:r>
            <a:r>
              <a:rPr lang="en-US" sz="1000" dirty="0">
                <a:solidFill>
                  <a:prstClr val="black"/>
                </a:solidFill>
                <a:latin typeface="Arial" panose="020B0604020202020204" pitchFamily="34" charset="0"/>
                <a:cs typeface="Arial" panose="020B0604020202020204" pitchFamily="34" charset="0"/>
              </a:rPr>
              <a:t>. </a:t>
            </a:r>
          </a:p>
          <a:p>
            <a:pPr marL="118813" lvl="1" indent="-118813" defTabSz="966612">
              <a:spcAft>
                <a:spcPts val="300"/>
              </a:spcAft>
              <a:buFont typeface="Wingdings" panose="05000000000000000000" pitchFamily="2" charset="2"/>
              <a:buChar char="§"/>
              <a:defRPr/>
            </a:pPr>
            <a:r>
              <a:rPr lang="en-US" sz="1000" dirty="0">
                <a:solidFill>
                  <a:prstClr val="black"/>
                </a:solidFill>
                <a:latin typeface="Arial" panose="020B0604020202020204" pitchFamily="34" charset="0"/>
                <a:cs typeface="Arial" panose="020B0604020202020204" pitchFamily="34" charset="0"/>
              </a:rPr>
              <a:t>By completing a paper application at </a:t>
            </a:r>
            <a:r>
              <a:rPr lang="en-US" sz="1000" dirty="0">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secure.ssa.gov/i1020/Ee001View.action</a:t>
            </a:r>
            <a:r>
              <a:rPr lang="en-US" sz="1000" dirty="0">
                <a:latin typeface="Arial" panose="020B0604020202020204" pitchFamily="34" charset="0"/>
                <a:cs typeface="Arial" panose="020B0604020202020204" pitchFamily="34" charset="0"/>
              </a:rPr>
              <a:t> “Application for Help with Medicare Prescription Drug Plan Costs” (SSA-1020)</a:t>
            </a:r>
            <a:r>
              <a:rPr lang="en-US" sz="1000" dirty="0">
                <a:solidFill>
                  <a:prstClr val="black"/>
                </a:solidFill>
                <a:latin typeface="Arial" panose="020B0604020202020204" pitchFamily="34" charset="0"/>
                <a:cs typeface="Arial" panose="020B0604020202020204" pitchFamily="34" charset="0"/>
              </a:rPr>
              <a:t>.</a:t>
            </a:r>
          </a:p>
          <a:p>
            <a:pPr marL="118813" lvl="1" indent="-118813" defTabSz="966612">
              <a:spcAft>
                <a:spcPts val="300"/>
              </a:spcAft>
              <a:buFont typeface="Wingdings" panose="05000000000000000000" pitchFamily="2" charset="2"/>
              <a:buChar char="§"/>
              <a:defRPr/>
            </a:pPr>
            <a:r>
              <a:rPr lang="en-US" sz="1000" dirty="0">
                <a:solidFill>
                  <a:prstClr val="black"/>
                </a:solidFill>
                <a:latin typeface="Arial" panose="020B0604020202020204" pitchFamily="34" charset="0"/>
                <a:cs typeface="Arial" panose="020B0604020202020204" pitchFamily="34" charset="0"/>
              </a:rPr>
              <a:t>Through your Medicaid office. Visit </a:t>
            </a:r>
            <a:r>
              <a:rPr lang="en-US" sz="1000" dirty="0">
                <a:solidFill>
                  <a:prstClr val="black"/>
                </a:solidFill>
                <a:latin typeface="Arial" panose="020B0604020202020204" pitchFamily="34" charset="0"/>
                <a:cs typeface="Arial" panose="020B0604020202020204" pitchFamily="34" charset="0"/>
                <a:hlinkClick r:id="rId5"/>
              </a:rPr>
              <a:t>Medicaid.gov/about-us/beneficiary-resources/</a:t>
            </a:r>
            <a:r>
              <a:rPr lang="en-US" sz="1000" dirty="0" err="1">
                <a:solidFill>
                  <a:prstClr val="black"/>
                </a:solidFill>
                <a:latin typeface="Arial" panose="020B0604020202020204" pitchFamily="34" charset="0"/>
                <a:cs typeface="Arial" panose="020B0604020202020204" pitchFamily="34" charset="0"/>
                <a:hlinkClick r:id="rId5"/>
              </a:rPr>
              <a:t>index.html#statemenu</a:t>
            </a:r>
            <a:r>
              <a:rPr lang="en-US" sz="1000" dirty="0">
                <a:solidFill>
                  <a:prstClr val="black"/>
                </a:solidFill>
                <a:latin typeface="Arial" panose="020B0604020202020204" pitchFamily="34" charset="0"/>
                <a:cs typeface="Arial" panose="020B0604020202020204" pitchFamily="34" charset="0"/>
              </a:rPr>
              <a:t> to find your state’s Medicaid office.</a:t>
            </a:r>
          </a:p>
          <a:p>
            <a:pPr marL="118813" lvl="1" indent="-118813" defTabSz="966612">
              <a:spcAft>
                <a:spcPts val="300"/>
              </a:spcAft>
              <a:buFont typeface="Wingdings" panose="05000000000000000000" pitchFamily="2" charset="2"/>
              <a:buChar char="§"/>
              <a:defRPr/>
            </a:pPr>
            <a:r>
              <a:rPr lang="en-US" sz="1000" dirty="0">
                <a:solidFill>
                  <a:prstClr val="black"/>
                </a:solidFill>
                <a:latin typeface="Arial" panose="020B0604020202020204" pitchFamily="34" charset="0"/>
                <a:cs typeface="Arial" panose="020B0604020202020204" pitchFamily="34" charset="0"/>
              </a:rPr>
              <a:t>With a local organization, like a State Health Insurance Assistance Program (SHIP). </a:t>
            </a:r>
            <a:r>
              <a:rPr lang="en-US" sz="1000" spc="-10" dirty="0">
                <a:effectLst/>
                <a:latin typeface="Arial" panose="020B0604020202020204" pitchFamily="34" charset="0"/>
                <a:ea typeface="Calibri" panose="020F0502020204030204" pitchFamily="34" charset="0"/>
                <a:cs typeface="Arial" panose="020B0604020202020204" pitchFamily="34" charset="0"/>
              </a:rPr>
              <a:t>To get the SHIP phone number for your state, visit </a:t>
            </a:r>
            <a:r>
              <a:rPr lang="en-US" sz="1000" spc="-10" dirty="0">
                <a:effectLst/>
                <a:latin typeface="Arial" panose="020B0604020202020204" pitchFamily="34" charset="0"/>
                <a:ea typeface="Calibri" panose="020F0502020204030204" pitchFamily="34" charset="0"/>
                <a:cs typeface="Arial" panose="020B0604020202020204" pitchFamily="34" charset="0"/>
                <a:hlinkClick r:id="rId6"/>
              </a:rPr>
              <a:t>shiphelp.org</a:t>
            </a:r>
            <a:r>
              <a:rPr lang="en-US" sz="1000" spc="-10" dirty="0">
                <a:effectLst/>
                <a:latin typeface="Arial" panose="020B0604020202020204" pitchFamily="34" charset="0"/>
                <a:ea typeface="Calibri" panose="020F0502020204030204" pitchFamily="34" charset="0"/>
                <a:cs typeface="Arial" panose="020B0604020202020204" pitchFamily="34" charset="0"/>
              </a:rPr>
              <a:t>. </a:t>
            </a:r>
            <a:endParaRPr lang="en-US" sz="1000" dirty="0">
              <a:solidFill>
                <a:prstClr val="black"/>
              </a:solidFill>
              <a:latin typeface="Arial" panose="020B0604020202020204" pitchFamily="34" charset="0"/>
              <a:cs typeface="Arial" panose="020B0604020202020204" pitchFamily="34" charset="0"/>
            </a:endParaRPr>
          </a:p>
          <a:p>
            <a:pPr marL="0" indent="0" defTabSz="966612">
              <a:spcBef>
                <a:spcPts val="634"/>
              </a:spcBef>
              <a:spcAft>
                <a:spcPts val="300"/>
              </a:spcAft>
              <a:buNone/>
              <a:defRPr/>
            </a:pPr>
            <a:r>
              <a:rPr lang="en-US" sz="1000" dirty="0">
                <a:solidFill>
                  <a:prstClr val="black"/>
                </a:solidFill>
                <a:latin typeface="Arial" panose="020B0604020202020204" pitchFamily="34" charset="0"/>
                <a:cs typeface="Arial" panose="020B0604020202020204" pitchFamily="34" charset="0"/>
              </a:rPr>
              <a:t>You can apply yourself, or someone with the authority (like with Power of Attorney) to act on your behalf can file your application, or you can ask someone else to help you apply.</a:t>
            </a:r>
          </a:p>
          <a:p>
            <a:pPr marL="0" indent="0">
              <a:spcBef>
                <a:spcPts val="634"/>
              </a:spcBef>
              <a:spcAft>
                <a:spcPts val="300"/>
              </a:spcAft>
              <a:buNone/>
              <a:defRPr/>
            </a:pPr>
            <a:r>
              <a:rPr lang="en-US" sz="1000" b="1" dirty="0">
                <a:solidFill>
                  <a:prstClr val="black"/>
                </a:solidFill>
                <a:latin typeface="Arial" panose="020B0604020202020204" pitchFamily="34" charset="0"/>
                <a:cs typeface="Arial" panose="020B0604020202020204" pitchFamily="34" charset="0"/>
              </a:rPr>
              <a:t>If you apply for Extra Help, </a:t>
            </a:r>
            <a:r>
              <a:rPr lang="en-US" sz="1000" dirty="0">
                <a:solidFill>
                  <a:prstClr val="black"/>
                </a:solidFill>
                <a:latin typeface="Arial" panose="020B0604020202020204" pitchFamily="34" charset="0"/>
                <a:cs typeface="Arial" panose="020B0604020202020204" pitchFamily="34" charset="0"/>
              </a:rPr>
              <a:t>Social Security will transmit the data from your application to your State Medicaid office to initiate an application for Medicare Savings Programs. As mentioned earlier, Medicare Savings Programs can help pay your Medicare premiums. </a:t>
            </a:r>
          </a:p>
          <a:p>
            <a:pPr marL="0" indent="0" defTabSz="966612">
              <a:spcBef>
                <a:spcPts val="634"/>
              </a:spcBef>
              <a:spcAft>
                <a:spcPts val="300"/>
              </a:spcAft>
              <a:buNone/>
              <a:defRPr/>
            </a:pPr>
            <a:endParaRPr lang="en-US" sz="1000" dirty="0">
              <a:solidFill>
                <a:prstClr val="black"/>
              </a:solidFill>
              <a:latin typeface="Arial" panose="020B0604020202020204" pitchFamily="34" charset="0"/>
              <a:cs typeface="Arial" panose="020B0604020202020204" pitchFamily="34" charset="0"/>
            </a:endParaRPr>
          </a:p>
          <a:p>
            <a:pPr marL="0" indent="0" defTabSz="966612">
              <a:spcBef>
                <a:spcPts val="634"/>
              </a:spcBef>
              <a:spcAft>
                <a:spcPts val="300"/>
              </a:spcAft>
              <a:buNone/>
              <a:defRPr/>
            </a:pPr>
            <a:endParaRPr lang="en-US" sz="100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7265573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6103312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7875" y="3659777"/>
            <a:ext cx="5759450" cy="5144347"/>
          </a:xfrm>
        </p:spPr>
        <p:txBody>
          <a:bodyPr/>
          <a:lstStyle/>
          <a:p>
            <a:pPr marL="0" indent="0" defTabSz="966612">
              <a:spcBef>
                <a:spcPts val="0"/>
              </a:spcBef>
              <a:spcAft>
                <a:spcPts val="600"/>
              </a:spcAft>
              <a:buNone/>
              <a:defRPr/>
            </a:pPr>
            <a:r>
              <a:rPr lang="en-US" b="1" dirty="0">
                <a:latin typeface="Arial" panose="020B0604020202020204" pitchFamily="34" charset="0"/>
                <a:cs typeface="Arial" panose="020B0604020202020204" pitchFamily="34" charset="0"/>
              </a:rPr>
              <a:t>Presenter Notes</a:t>
            </a:r>
          </a:p>
          <a:p>
            <a:pPr marL="0" indent="0" defTabSz="966612">
              <a:spcBef>
                <a:spcPts val="0"/>
              </a:spcBef>
              <a:spcAft>
                <a:spcPts val="600"/>
              </a:spcAft>
              <a:buNone/>
              <a:defRPr/>
            </a:pPr>
            <a:r>
              <a:rPr lang="en-US" b="1" dirty="0">
                <a:solidFill>
                  <a:prstClr val="black"/>
                </a:solidFill>
                <a:latin typeface="Arial" panose="020B0604020202020204" pitchFamily="34" charset="0"/>
                <a:cs typeface="Arial" panose="020B0604020202020204" pitchFamily="34" charset="0"/>
              </a:rPr>
              <a:t>Medicare and Medicaid are different in these ways:</a:t>
            </a:r>
          </a:p>
          <a:p>
            <a:pPr marL="125834" indent="-125834" defTabSz="966612">
              <a:spcBef>
                <a:spcPts val="0"/>
              </a:spcBef>
              <a:spcAft>
                <a:spcPts val="600"/>
              </a:spcAft>
              <a:defRPr/>
            </a:pPr>
            <a:r>
              <a:rPr lang="en-US" dirty="0">
                <a:solidFill>
                  <a:prstClr val="black"/>
                </a:solidFill>
                <a:latin typeface="Arial" panose="020B0604020202020204" pitchFamily="34" charset="0"/>
                <a:cs typeface="Arial" panose="020B0604020202020204" pitchFamily="34" charset="0"/>
              </a:rPr>
              <a:t>Medicare is federal health insurance administered by the federal government. Medicaid is a joint federal and state program. The federal government has general rules that all state Medicaid programs must follow, but each state runs its own program. This means eligibility requirements and benefits can vary from state to state.</a:t>
            </a:r>
          </a:p>
          <a:p>
            <a:pPr marL="125834" indent="-125834" defTabSz="966612">
              <a:spcBef>
                <a:spcPts val="0"/>
              </a:spcBef>
              <a:spcAft>
                <a:spcPts val="600"/>
              </a:spcAft>
              <a:defRPr/>
            </a:pPr>
            <a:r>
              <a:rPr lang="en-US" dirty="0">
                <a:solidFill>
                  <a:prstClr val="black"/>
                </a:solidFill>
                <a:latin typeface="Arial" panose="020B0604020202020204" pitchFamily="34" charset="0"/>
                <a:cs typeface="Arial" panose="020B0604020202020204" pitchFamily="34" charset="0"/>
              </a:rPr>
              <a:t>Medicare is federal health insurance for anyone 65 and older, </a:t>
            </a:r>
            <a:r>
              <a:rPr lang="en-US" dirty="0">
                <a:solidFill>
                  <a:srgbClr val="262626"/>
                </a:solidFill>
                <a:latin typeface="Arial" panose="020B0604020202020204" pitchFamily="34" charset="0"/>
                <a:cs typeface="Arial" panose="020B0604020202020204" pitchFamily="34" charset="0"/>
              </a:rPr>
              <a:t>certain younger people with disabilities, and people of any age with End-Stage Renal Disease (permanent kidney failure with dialysis or a transplant, sometimes called ESRD)</a:t>
            </a:r>
            <a:r>
              <a:rPr lang="en-US" dirty="0">
                <a:solidFill>
                  <a:prstClr val="black"/>
                </a:solidFill>
                <a:latin typeface="Arial" panose="020B0604020202020204" pitchFamily="34" charset="0"/>
                <a:cs typeface="Arial" panose="020B0604020202020204" pitchFamily="34" charset="0"/>
              </a:rPr>
              <a:t>. Medicaid helps cover medical costs for some people with limited income and resources.</a:t>
            </a:r>
          </a:p>
          <a:p>
            <a:pPr marL="125834" indent="-125834" defTabSz="966612">
              <a:spcBef>
                <a:spcPts val="0"/>
              </a:spcBef>
              <a:spcAft>
                <a:spcPts val="600"/>
              </a:spcAft>
              <a:defRPr/>
            </a:pPr>
            <a:r>
              <a:rPr lang="en-US" dirty="0">
                <a:solidFill>
                  <a:prstClr val="black"/>
                </a:solidFill>
                <a:latin typeface="Arial" panose="020B0604020202020204" pitchFamily="34" charset="0"/>
                <a:cs typeface="Arial" panose="020B0604020202020204" pitchFamily="34" charset="0"/>
              </a:rPr>
              <a:t>Medicare is the nation’s primary payer of inpatient hospital services to the disabled, elderly, and people of any age with ESRD. Medicaid is the nation’s primary public payer of acute health, mental health, and long-term care services. Medicaid offers benefits not normally covered by Medicare, like nursing home care and personal care services, and assistance paying for Medicare premiums and other costs.</a:t>
            </a:r>
          </a:p>
          <a:p>
            <a:pPr marL="0" indent="0">
              <a:spcBef>
                <a:spcPts val="0"/>
              </a:spcBef>
              <a:spcAft>
                <a:spcPts val="600"/>
              </a:spcAft>
              <a:buNone/>
            </a:pPr>
            <a:r>
              <a:rPr lang="en-US" b="1" dirty="0">
                <a:latin typeface="Arial" panose="020B0604020202020204" pitchFamily="34" charset="0"/>
                <a:cs typeface="Arial" panose="020B0604020202020204" pitchFamily="34" charset="0"/>
              </a:rPr>
              <a:t>Resources:</a:t>
            </a:r>
            <a:r>
              <a:rPr lang="en-US" dirty="0">
                <a:latin typeface="Arial" panose="020B0604020202020204" pitchFamily="34" charset="0"/>
                <a:cs typeface="Arial" panose="020B0604020202020204" pitchFamily="34" charset="0"/>
              </a:rPr>
              <a:t> </a:t>
            </a:r>
          </a:p>
          <a:p>
            <a:pPr>
              <a:spcBef>
                <a:spcPts val="0"/>
              </a:spcBef>
              <a:spcAft>
                <a:spcPts val="600"/>
              </a:spcAft>
            </a:pPr>
            <a:r>
              <a:rPr lang="en-US"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hlinkClick r:id="rId3"/>
              </a:rPr>
              <a:t>Medicare.gov/publications/12207-a-quick-guide-medicare-medicaid.pdf</a:t>
            </a:r>
            <a:r>
              <a:rPr lang="en-US" dirty="0">
                <a:latin typeface="Arial" panose="020B0604020202020204" pitchFamily="34" charset="0"/>
                <a:cs typeface="Arial" panose="020B0604020202020204" pitchFamily="34" charset="0"/>
              </a:rPr>
              <a:t> </a:t>
            </a:r>
          </a:p>
          <a:p>
            <a:pPr>
              <a:spcBef>
                <a:spcPts val="0"/>
              </a:spcBef>
              <a:spcAft>
                <a:spcPts val="600"/>
              </a:spcAft>
            </a:pPr>
            <a:r>
              <a:rPr lang="en-US" dirty="0">
                <a:latin typeface="Arial" panose="020B0604020202020204" pitchFamily="34" charset="0"/>
                <a:cs typeface="Arial" panose="020B0604020202020204" pitchFamily="34" charset="0"/>
                <a:hlinkClick r:id="rId4"/>
              </a:rPr>
              <a:t>Medicare.gov/basics/costs/help/</a:t>
            </a:r>
            <a:r>
              <a:rPr lang="en-US" dirty="0" err="1">
                <a:latin typeface="Arial" panose="020B0604020202020204" pitchFamily="34" charset="0"/>
                <a:cs typeface="Arial" panose="020B0604020202020204" pitchFamily="34" charset="0"/>
                <a:hlinkClick r:id="rId4"/>
              </a:rPr>
              <a:t>medicaid</a:t>
            </a:r>
            <a:r>
              <a:rPr lang="en-US"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9134279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4428859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4699" y="3827531"/>
            <a:ext cx="5765801" cy="5144347"/>
          </a:xfrm>
        </p:spPr>
        <p:txBody>
          <a:bodyPr/>
          <a:lstStyle/>
          <a:p>
            <a:pPr marL="0" indent="0" defTabSz="966612">
              <a:spcBef>
                <a:spcPts val="634"/>
              </a:spcBef>
              <a:spcAft>
                <a:spcPts val="600"/>
              </a:spcAft>
              <a:buNone/>
              <a:defRPr/>
            </a:pPr>
            <a:r>
              <a:rPr lang="en-US" b="1" dirty="0">
                <a:solidFill>
                  <a:prstClr val="black"/>
                </a:solidFill>
                <a:latin typeface="Arial" panose="020B0604020202020204" pitchFamily="34" charset="0"/>
                <a:ea typeface="ＭＳ Ｐゴシック"/>
                <a:cs typeface="Arial" panose="020B0604020202020204" pitchFamily="34" charset="0"/>
              </a:rPr>
              <a:t>This slide has animation.</a:t>
            </a:r>
            <a:endParaRPr lang="en-US" b="0" dirty="0">
              <a:latin typeface="Arial" panose="020B0604020202020204" pitchFamily="34" charset="0"/>
              <a:cs typeface="Arial" panose="020B0604020202020204" pitchFamily="34" charset="0"/>
            </a:endParaRPr>
          </a:p>
          <a:p>
            <a:pPr marL="0" indent="0" defTabSz="966612">
              <a:spcBef>
                <a:spcPts val="634"/>
              </a:spcBef>
              <a:spcAft>
                <a:spcPts val="600"/>
              </a:spcAft>
              <a:buNone/>
              <a:defRPr/>
            </a:pPr>
            <a:r>
              <a:rPr lang="en-US" b="1" dirty="0">
                <a:latin typeface="Arial" panose="020B0604020202020204" pitchFamily="34" charset="0"/>
                <a:cs typeface="Arial" panose="020B0604020202020204" pitchFamily="34" charset="0"/>
              </a:rPr>
              <a:t>Presenter Notes</a:t>
            </a:r>
            <a:endParaRPr lang="en-US" b="1" dirty="0">
              <a:latin typeface="Arial" panose="020B0604020202020204" pitchFamily="34" charset="0"/>
              <a:ea typeface="Calibri"/>
              <a:cs typeface="Arial" panose="020B0604020202020204" pitchFamily="34" charset="0"/>
            </a:endParaRPr>
          </a:p>
          <a:p>
            <a:pPr marL="0" indent="0" defTabSz="966612">
              <a:spcBef>
                <a:spcPts val="634"/>
              </a:spcBef>
              <a:spcAft>
                <a:spcPts val="600"/>
              </a:spcAft>
              <a:buNone/>
              <a:defRPr/>
            </a:pPr>
            <a:r>
              <a:rPr lang="en-US" b="1" dirty="0">
                <a:solidFill>
                  <a:prstClr val="black"/>
                </a:solidFill>
                <a:latin typeface="Arial" panose="020B0604020202020204" pitchFamily="34" charset="0"/>
                <a:cs typeface="Arial" panose="020B0604020202020204" pitchFamily="34" charset="0"/>
              </a:rPr>
              <a:t>Like Medicaid, CHIP is a partnership between the states and the federal government </a:t>
            </a:r>
            <a:r>
              <a:rPr lang="en-US" dirty="0">
                <a:solidFill>
                  <a:prstClr val="black"/>
                </a:solidFill>
                <a:latin typeface="Arial" panose="020B0604020202020204" pitchFamily="34" charset="0"/>
                <a:cs typeface="Arial" panose="020B0604020202020204" pitchFamily="34" charset="0"/>
              </a:rPr>
              <a:t>that provides health coverage to eligible children, and some pregnant women, through both Medicaid and separate CHIP Programs. States administer CHIP within broad guidelines established by CMS, and the program is funded jointly by states and the federal government.</a:t>
            </a:r>
            <a:endParaRPr lang="en-US" dirty="0">
              <a:solidFill>
                <a:prstClr val="black"/>
              </a:solidFill>
              <a:latin typeface="Arial" panose="020B0604020202020204" pitchFamily="34" charset="0"/>
              <a:ea typeface="Calibri"/>
              <a:cs typeface="Arial" panose="020B0604020202020204" pitchFamily="34" charset="0"/>
            </a:endParaRPr>
          </a:p>
          <a:p>
            <a:pPr marL="118745" indent="-118745">
              <a:spcBef>
                <a:spcPts val="634"/>
              </a:spcBef>
              <a:spcAft>
                <a:spcPts val="600"/>
              </a:spcAft>
              <a:defRPr/>
            </a:pPr>
            <a:r>
              <a:rPr lang="en-US" dirty="0">
                <a:latin typeface="Arial" panose="020B0604020202020204" pitchFamily="34" charset="0"/>
                <a:cs typeface="Arial" panose="020B0604020202020204" pitchFamily="34" charset="0"/>
              </a:rPr>
              <a:t>Call your State Medical Assistance (Medicaid) office </a:t>
            </a:r>
            <a:r>
              <a:rPr lang="en-US" dirty="0">
                <a:solidFill>
                  <a:prstClr val="black"/>
                </a:solidFill>
                <a:latin typeface="Arial" panose="020B0604020202020204" pitchFamily="34" charset="0"/>
                <a:cs typeface="Arial" panose="020B0604020202020204" pitchFamily="34" charset="0"/>
              </a:rPr>
              <a:t>for more information and to find out if you qualify for CHIP. Also, visit </a:t>
            </a:r>
            <a:r>
              <a:rPr lang="en-US" dirty="0">
                <a:solidFill>
                  <a:prstClr val="black"/>
                </a:solidFill>
                <a:latin typeface="Arial" panose="020B0604020202020204" pitchFamily="34" charset="0"/>
                <a:cs typeface="Arial" panose="020B0604020202020204" pitchFamily="34" charset="0"/>
                <a:hlinkClick r:id="rId3"/>
              </a:rPr>
              <a:t>InsureKidsNow.gov</a:t>
            </a:r>
            <a:r>
              <a:rPr lang="en-US" dirty="0">
                <a:solidFill>
                  <a:prstClr val="black"/>
                </a:solidFill>
                <a:latin typeface="Arial" panose="020B0604020202020204" pitchFamily="34" charset="0"/>
                <a:cs typeface="Arial" panose="020B0604020202020204" pitchFamily="34" charset="0"/>
              </a:rPr>
              <a:t> to learn more about coverage options for your family.</a:t>
            </a:r>
            <a:endParaRPr lang="en-US" dirty="0">
              <a:solidFill>
                <a:prstClr val="black"/>
              </a:solidFill>
              <a:latin typeface="Arial" panose="020B0604020202020204" pitchFamily="34" charset="0"/>
              <a:ea typeface="Calibri"/>
              <a:cs typeface="Arial" panose="020B0604020202020204" pitchFamily="34" charset="0"/>
            </a:endParaRPr>
          </a:p>
          <a:p>
            <a:pPr marL="118745" indent="-118745">
              <a:spcBef>
                <a:spcPts val="634"/>
              </a:spcBef>
              <a:spcAft>
                <a:spcPts val="600"/>
              </a:spcAft>
              <a:defRPr/>
            </a:pPr>
            <a:r>
              <a:rPr lang="en-US" dirty="0">
                <a:solidFill>
                  <a:prstClr val="black"/>
                </a:solidFill>
                <a:latin typeface="Arial" panose="020B0604020202020204" pitchFamily="34" charset="0"/>
                <a:cs typeface="Arial" panose="020B0604020202020204" pitchFamily="34" charset="0"/>
              </a:rPr>
              <a:t>To review CHIP information by state, visit </a:t>
            </a:r>
            <a:r>
              <a:rPr lang="en-US" dirty="0">
                <a:solidFill>
                  <a:prstClr val="black"/>
                </a:solidFill>
                <a:latin typeface="Arial" panose="020B0604020202020204" pitchFamily="34" charset="0"/>
                <a:cs typeface="Arial" panose="020B0604020202020204" pitchFamily="34" charset="0"/>
                <a:hlinkClick r:id="rId4"/>
              </a:rPr>
              <a:t>Medicaid.gov/chip/state-program-information/index.html</a:t>
            </a:r>
            <a:r>
              <a:rPr lang="en-US" dirty="0">
                <a:solidFill>
                  <a:prstClr val="black"/>
                </a:solidFill>
                <a:latin typeface="Arial" panose="020B0604020202020204" pitchFamily="34" charset="0"/>
                <a:cs typeface="Arial" panose="020B0604020202020204" pitchFamily="34" charset="0"/>
              </a:rPr>
              <a:t>.</a:t>
            </a:r>
            <a:endParaRPr lang="en-US" dirty="0">
              <a:solidFill>
                <a:prstClr val="black"/>
              </a:solidFill>
              <a:latin typeface="Arial" panose="020B0604020202020204" pitchFamily="34" charset="0"/>
              <a:ea typeface="Calibri" panose="020F0502020204030204"/>
              <a:cs typeface="Arial" panose="020B0604020202020204" pitchFamily="34" charset="0"/>
            </a:endParaRPr>
          </a:p>
          <a:p>
            <a:pPr marL="0" indent="0" defTabSz="966612">
              <a:spcAft>
                <a:spcPts val="600"/>
              </a:spcAft>
              <a:buNone/>
              <a:defRPr/>
            </a:pPr>
            <a:r>
              <a:rPr lang="en-US" b="1" dirty="0">
                <a:solidFill>
                  <a:prstClr val="black"/>
                </a:solidFill>
                <a:latin typeface="Arial" panose="020B0604020202020204" pitchFamily="34" charset="0"/>
                <a:cs typeface="Arial" panose="020B0604020202020204" pitchFamily="34" charset="0"/>
              </a:rPr>
              <a:t>Resource:</a:t>
            </a:r>
            <a:r>
              <a:rPr lang="en-US" dirty="0">
                <a:solidFill>
                  <a:prstClr val="black"/>
                </a:solidFill>
                <a:latin typeface="Arial" panose="020B0604020202020204" pitchFamily="34" charset="0"/>
                <a:cs typeface="Arial" panose="020B0604020202020204" pitchFamily="34" charset="0"/>
              </a:rPr>
              <a:t> </a:t>
            </a:r>
            <a:r>
              <a:rPr lang="en-US" sz="1200" u="sng" kern="1200" dirty="0">
                <a:solidFill>
                  <a:schemeClr val="tx1"/>
                </a:solidFill>
                <a:effectLst/>
                <a:highlight>
                  <a:srgbClr val="FFFF00"/>
                </a:highlight>
                <a:latin typeface="Arial" panose="020B0604020202020204" pitchFamily="34" charset="0"/>
                <a:cs typeface="Arial" panose="020B0604020202020204" pitchFamily="34" charset="0"/>
                <a:hlinkClick r:id="rId5"/>
              </a:rPr>
              <a:t>Medicaid.gov/medicaid-and-chip-eligibility-operations-and-enrollment-snapshot</a:t>
            </a:r>
            <a:endParaRPr lang="en-US"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5640857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7875" y="3642360"/>
            <a:ext cx="5759450" cy="5144347"/>
          </a:xfrm>
        </p:spPr>
        <p:txBody>
          <a:bodyPr/>
          <a:lstStyle/>
          <a:p>
            <a:pPr marL="0" indent="0" defTabSz="966612">
              <a:spcBef>
                <a:spcPts val="0"/>
              </a:spcBef>
              <a:spcAft>
                <a:spcPts val="600"/>
              </a:spcAft>
              <a:buNone/>
              <a:defRPr/>
            </a:pPr>
            <a:r>
              <a:rPr lang="en-US" b="1" dirty="0">
                <a:solidFill>
                  <a:prstClr val="black"/>
                </a:solidFill>
                <a:latin typeface="Arial" panose="020B0604020202020204" pitchFamily="34" charset="0"/>
                <a:ea typeface="ＭＳ Ｐゴシック"/>
                <a:cs typeface="Arial" panose="020B0604020202020204" pitchFamily="34" charset="0"/>
              </a:rPr>
              <a:t>This slide has animation.</a:t>
            </a:r>
            <a:endParaRPr lang="en-US" b="0" dirty="0">
              <a:latin typeface="Arial" panose="020B0604020202020204" pitchFamily="34" charset="0"/>
              <a:cs typeface="Arial" panose="020B0604020202020204" pitchFamily="34" charset="0"/>
            </a:endParaRPr>
          </a:p>
          <a:p>
            <a:pPr marL="0" indent="0" defTabSz="966612">
              <a:spcBef>
                <a:spcPts val="0"/>
              </a:spcBef>
              <a:spcAft>
                <a:spcPts val="600"/>
              </a:spcAft>
              <a:buNone/>
              <a:defRPr/>
            </a:pPr>
            <a:r>
              <a:rPr lang="en-US" b="1" dirty="0">
                <a:latin typeface="Arial" panose="020B0604020202020204" pitchFamily="34" charset="0"/>
                <a:cs typeface="Arial" panose="020B0604020202020204" pitchFamily="34" charset="0"/>
              </a:rPr>
              <a:t>Presenter Notes</a:t>
            </a:r>
          </a:p>
          <a:p>
            <a:pPr marL="0" indent="0" defTabSz="966612">
              <a:spcBef>
                <a:spcPts val="0"/>
              </a:spcBef>
              <a:spcAft>
                <a:spcPts val="600"/>
              </a:spcAft>
              <a:buNone/>
              <a:defRPr/>
            </a:pPr>
            <a:r>
              <a:rPr lang="en-US" b="1" dirty="0">
                <a:solidFill>
                  <a:prstClr val="black"/>
                </a:solidFill>
                <a:latin typeface="Arial" panose="020B0604020202020204" pitchFamily="34" charset="0"/>
                <a:cs typeface="Arial" panose="020B0604020202020204" pitchFamily="34" charset="0"/>
              </a:rPr>
              <a:t>Here are some key points to remember:</a:t>
            </a:r>
          </a:p>
          <a:p>
            <a:pPr marL="125525" indent="-125525" defTabSz="966612">
              <a:spcBef>
                <a:spcPts val="0"/>
              </a:spcBef>
              <a:spcAft>
                <a:spcPts val="600"/>
              </a:spcAft>
              <a:defRPr/>
            </a:pPr>
            <a:r>
              <a:rPr lang="en-US" dirty="0">
                <a:solidFill>
                  <a:prstClr val="black"/>
                </a:solidFill>
                <a:latin typeface="Arial" panose="020B0604020202020204" pitchFamily="34" charset="0"/>
                <a:cs typeface="Arial" panose="020B0604020202020204" pitchFamily="34" charset="0"/>
              </a:rPr>
              <a:t>Medicare is a health insurance program.</a:t>
            </a:r>
          </a:p>
          <a:p>
            <a:pPr marL="125525" indent="-125525" defTabSz="966612">
              <a:spcBef>
                <a:spcPts val="0"/>
              </a:spcBef>
              <a:spcAft>
                <a:spcPts val="600"/>
              </a:spcAft>
              <a:defRPr/>
            </a:pPr>
            <a:r>
              <a:rPr lang="en-US" dirty="0">
                <a:solidFill>
                  <a:prstClr val="black"/>
                </a:solidFill>
                <a:latin typeface="Arial" panose="020B0604020202020204" pitchFamily="34" charset="0"/>
                <a:cs typeface="Arial" panose="020B0604020202020204" pitchFamily="34" charset="0"/>
              </a:rPr>
              <a:t>It doesn’t cover all of your health care costs.</a:t>
            </a:r>
          </a:p>
          <a:p>
            <a:pPr marL="125525" indent="-125525" defTabSz="966612">
              <a:spcBef>
                <a:spcPts val="0"/>
              </a:spcBef>
              <a:spcAft>
                <a:spcPts val="600"/>
              </a:spcAft>
              <a:defRPr/>
            </a:pPr>
            <a:r>
              <a:rPr lang="en-US" dirty="0">
                <a:solidFill>
                  <a:prstClr val="black"/>
                </a:solidFill>
                <a:latin typeface="Arial" panose="020B0604020202020204" pitchFamily="34" charset="0"/>
                <a:cs typeface="Arial" panose="020B0604020202020204" pitchFamily="34" charset="0"/>
              </a:rPr>
              <a:t>You have choices in how you get your coverage.</a:t>
            </a:r>
          </a:p>
          <a:p>
            <a:pPr marL="125525" indent="-125525">
              <a:spcBef>
                <a:spcPts val="0"/>
              </a:spcBef>
              <a:spcAft>
                <a:spcPts val="600"/>
              </a:spcAft>
              <a:defRPr/>
            </a:pPr>
            <a:r>
              <a:rPr lang="en-US" dirty="0">
                <a:solidFill>
                  <a:prstClr val="black"/>
                </a:solidFill>
                <a:latin typeface="Arial" panose="020B0604020202020204" pitchFamily="34" charset="0"/>
                <a:cs typeface="Arial" panose="020B0604020202020204" pitchFamily="34" charset="0"/>
              </a:rPr>
              <a:t>You have decisions to make. It’s important to know when you need to take action. Your decisions affect the type of coverage you get. </a:t>
            </a:r>
          </a:p>
          <a:p>
            <a:pPr marL="125525" indent="-125525">
              <a:spcBef>
                <a:spcPts val="0"/>
              </a:spcBef>
              <a:spcAft>
                <a:spcPts val="600"/>
              </a:spcAft>
              <a:defRPr/>
            </a:pPr>
            <a:r>
              <a:rPr lang="en-US" dirty="0">
                <a:solidFill>
                  <a:prstClr val="black"/>
                </a:solidFill>
                <a:latin typeface="Arial" panose="020B0604020202020204" pitchFamily="34" charset="0"/>
                <a:cs typeface="Arial" panose="020B0604020202020204" pitchFamily="34" charset="0"/>
              </a:rPr>
              <a:t>Certain decisions are time-sensitive. </a:t>
            </a:r>
          </a:p>
          <a:p>
            <a:pPr marL="125834" indent="-125834" defTabSz="966612">
              <a:spcBef>
                <a:spcPts val="0"/>
              </a:spcBef>
              <a:spcAft>
                <a:spcPts val="600"/>
              </a:spcAft>
              <a:defRPr/>
            </a:pPr>
            <a:r>
              <a:rPr lang="en-US" dirty="0">
                <a:solidFill>
                  <a:prstClr val="black"/>
                </a:solidFill>
                <a:latin typeface="Arial" panose="020B0604020202020204" pitchFamily="34" charset="0"/>
                <a:cs typeface="Arial" panose="020B0604020202020204" pitchFamily="34" charset="0"/>
              </a:rPr>
              <a:t>There are programs for people with limited income and resources. </a:t>
            </a:r>
          </a:p>
        </p:txBody>
      </p:sp>
    </p:spTree>
    <p:extLst>
      <p:ext uri="{BB962C8B-B14F-4D97-AF65-F5344CB8AC3E}">
        <p14:creationId xmlns:p14="http://schemas.microsoft.com/office/powerpoint/2010/main" val="47134541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5912764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3240147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471528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31520" y="3694612"/>
            <a:ext cx="5805805" cy="5144347"/>
          </a:xfrm>
        </p:spPr>
        <p:txBody>
          <a:bodyPr/>
          <a:lstStyle/>
          <a:p>
            <a:pPr marL="0" indent="0" defTabSz="966612">
              <a:spcBef>
                <a:spcPts val="0"/>
              </a:spcBef>
              <a:spcAft>
                <a:spcPts val="600"/>
              </a:spcAft>
              <a:buNone/>
              <a:defRPr/>
            </a:pPr>
            <a:r>
              <a:rPr lang="en-US" b="1" dirty="0">
                <a:solidFill>
                  <a:srgbClr val="000000"/>
                </a:solidFill>
                <a:latin typeface="Arial" panose="020B0604020202020204" pitchFamily="34" charset="0"/>
                <a:cs typeface="Arial" panose="020B0604020202020204" pitchFamily="34" charset="0"/>
              </a:rPr>
              <a:t>Presenter Notes</a:t>
            </a:r>
            <a:r>
              <a:rPr lang="en-US" dirty="0">
                <a:solidFill>
                  <a:srgbClr val="444444"/>
                </a:solidFill>
                <a:latin typeface="Arial" panose="020B0604020202020204" pitchFamily="34" charset="0"/>
                <a:cs typeface="Arial" panose="020B0604020202020204" pitchFamily="34" charset="0"/>
              </a:rPr>
              <a:t>​</a:t>
            </a:r>
            <a:endParaRPr lang="en-US" dirty="0">
              <a:solidFill>
                <a:prstClr val="black"/>
              </a:solidFill>
              <a:latin typeface="Arial" panose="020B0604020202020204" pitchFamily="34" charset="0"/>
              <a:cs typeface="Arial" panose="020B0604020202020204" pitchFamily="34" charset="0"/>
            </a:endParaRPr>
          </a:p>
          <a:p>
            <a:pPr marL="0" indent="0" defTabSz="966612">
              <a:spcBef>
                <a:spcPts val="0"/>
              </a:spcBef>
              <a:spcAft>
                <a:spcPts val="600"/>
              </a:spcAft>
              <a:buNone/>
              <a:defRPr/>
            </a:pPr>
            <a:r>
              <a:rPr lang="en-US" dirty="0">
                <a:solidFill>
                  <a:prstClr val="black"/>
                </a:solidFill>
                <a:latin typeface="Arial" panose="020B0604020202020204" pitchFamily="34" charset="0"/>
                <a:cs typeface="Arial" panose="020B0604020202020204" pitchFamily="34" charset="0"/>
              </a:rPr>
              <a:t>The chart lets you compare Original Medicare and Medicare Advantage Plans side-by-side. Let’s compare doctor and hospital choice:</a:t>
            </a:r>
          </a:p>
          <a:p>
            <a:pPr marL="0" indent="0" defTabSz="966612">
              <a:spcBef>
                <a:spcPts val="0"/>
              </a:spcBef>
              <a:spcAft>
                <a:spcPts val="600"/>
              </a:spcAft>
              <a:buNone/>
              <a:defRPr/>
            </a:pPr>
            <a:r>
              <a:rPr lang="en-US" b="1" dirty="0">
                <a:solidFill>
                  <a:prstClr val="black"/>
                </a:solidFill>
                <a:latin typeface="Arial" panose="020B0604020202020204" pitchFamily="34" charset="0"/>
                <a:cs typeface="Arial" panose="020B0604020202020204" pitchFamily="34" charset="0"/>
              </a:rPr>
              <a:t>Original Medicare </a:t>
            </a:r>
          </a:p>
          <a:p>
            <a:pPr marL="125660" lvl="1" indent="-125660" defTabSz="966612">
              <a:spcBef>
                <a:spcPts val="0"/>
              </a:spcBef>
              <a:spcAft>
                <a:spcPts val="600"/>
              </a:spcAft>
              <a:buFont typeface="Wingdings" panose="05000000000000000000" pitchFamily="2" charset="2"/>
              <a:buChar char="§"/>
              <a:tabLst>
                <a:tab pos="125861" algn="l"/>
              </a:tabLst>
              <a:defRPr/>
            </a:pPr>
            <a:r>
              <a:rPr lang="en-US" dirty="0">
                <a:solidFill>
                  <a:prstClr val="black"/>
                </a:solidFill>
                <a:latin typeface="Arial" panose="020B0604020202020204" pitchFamily="34" charset="0"/>
                <a:cs typeface="Arial" panose="020B0604020202020204" pitchFamily="34" charset="0"/>
              </a:rPr>
              <a:t>You can use </a:t>
            </a:r>
            <a:r>
              <a:rPr lang="en-US" b="1" dirty="0">
                <a:solidFill>
                  <a:prstClr val="black"/>
                </a:solidFill>
                <a:latin typeface="Arial" panose="020B0604020202020204" pitchFamily="34" charset="0"/>
                <a:cs typeface="Arial" panose="020B0604020202020204" pitchFamily="34" charset="0"/>
              </a:rPr>
              <a:t>any doctor or hospital that takes Medicare, anywhere in the U.S.*</a:t>
            </a:r>
          </a:p>
          <a:p>
            <a:pPr marL="125660" lvl="1" indent="-125660" defTabSz="966612">
              <a:spcBef>
                <a:spcPts val="0"/>
              </a:spcBef>
              <a:spcAft>
                <a:spcPts val="600"/>
              </a:spcAft>
              <a:buFont typeface="Wingdings" panose="05000000000000000000" pitchFamily="2" charset="2"/>
              <a:buChar char="§"/>
              <a:tabLst>
                <a:tab pos="125861" algn="l"/>
              </a:tabLst>
              <a:defRPr/>
            </a:pPr>
            <a:r>
              <a:rPr lang="en-US" b="0" dirty="0">
                <a:solidFill>
                  <a:prstClr val="black"/>
                </a:solidFill>
                <a:latin typeface="Arial" panose="020B0604020202020204" pitchFamily="34" charset="0"/>
                <a:cs typeface="Arial" panose="020B0604020202020204" pitchFamily="34" charset="0"/>
              </a:rPr>
              <a:t>You may pay more if your doctor doesn’t accept assignment.</a:t>
            </a:r>
          </a:p>
          <a:p>
            <a:pPr marL="125660" lvl="1" indent="-125660" defTabSz="966612">
              <a:spcBef>
                <a:spcPts val="0"/>
              </a:spcBef>
              <a:spcAft>
                <a:spcPts val="600"/>
              </a:spcAft>
              <a:buFont typeface="Wingdings" panose="05000000000000000000" pitchFamily="2" charset="2"/>
              <a:buChar char="§"/>
              <a:tabLst>
                <a:tab pos="125861" algn="l"/>
              </a:tabLst>
              <a:defRPr/>
            </a:pPr>
            <a:r>
              <a:rPr lang="en-US" dirty="0">
                <a:solidFill>
                  <a:prstClr val="black"/>
                </a:solidFill>
                <a:latin typeface="Arial" panose="020B0604020202020204" pitchFamily="34" charset="0"/>
                <a:cs typeface="Arial" panose="020B0604020202020204" pitchFamily="34" charset="0"/>
              </a:rPr>
              <a:t>In most cases, you </a:t>
            </a:r>
            <a:r>
              <a:rPr lang="en-US" b="1" dirty="0">
                <a:solidFill>
                  <a:prstClr val="black"/>
                </a:solidFill>
                <a:latin typeface="Arial" panose="020B0604020202020204" pitchFamily="34" charset="0"/>
                <a:cs typeface="Arial" panose="020B0604020202020204" pitchFamily="34" charset="0"/>
              </a:rPr>
              <a:t>don’t need </a:t>
            </a:r>
            <a:r>
              <a:rPr lang="en-US" dirty="0">
                <a:solidFill>
                  <a:prstClr val="black"/>
                </a:solidFill>
                <a:latin typeface="Arial" panose="020B0604020202020204" pitchFamily="34" charset="0"/>
                <a:cs typeface="Arial" panose="020B0604020202020204" pitchFamily="34" charset="0"/>
              </a:rPr>
              <a:t>a referral to use a specialist.</a:t>
            </a:r>
          </a:p>
          <a:p>
            <a:pPr marL="0" indent="0" defTabSz="966612">
              <a:spcBef>
                <a:spcPts val="0"/>
              </a:spcBef>
              <a:spcAft>
                <a:spcPts val="600"/>
              </a:spcAft>
              <a:buNone/>
              <a:defRPr/>
            </a:pPr>
            <a:r>
              <a:rPr lang="en-US" b="1" dirty="0">
                <a:solidFill>
                  <a:prstClr val="black"/>
                </a:solidFill>
                <a:latin typeface="Arial" panose="020B0604020202020204" pitchFamily="34" charset="0"/>
                <a:cs typeface="Arial" panose="020B0604020202020204" pitchFamily="34" charset="0"/>
              </a:rPr>
              <a:t>Medicare Advantage Plans </a:t>
            </a:r>
          </a:p>
          <a:p>
            <a:pPr marL="125660" lvl="1" indent="-125660" defTabSz="966612">
              <a:spcBef>
                <a:spcPts val="0"/>
              </a:spcBef>
              <a:spcAft>
                <a:spcPts val="600"/>
              </a:spcAft>
              <a:buFont typeface="Wingdings" panose="05000000000000000000" pitchFamily="2" charset="2"/>
              <a:buChar char="§"/>
              <a:tabLst>
                <a:tab pos="125861" algn="l"/>
              </a:tabLst>
              <a:defRPr/>
            </a:pPr>
            <a:r>
              <a:rPr lang="en-US" dirty="0">
                <a:latin typeface="Arial" panose="020B0604020202020204" pitchFamily="34" charset="0"/>
                <a:cs typeface="Arial" panose="020B0604020202020204" pitchFamily="34" charset="0"/>
              </a:rPr>
              <a:t>You may need to use </a:t>
            </a:r>
            <a:r>
              <a:rPr lang="en-US" b="1" dirty="0">
                <a:latin typeface="Arial" panose="020B0604020202020204" pitchFamily="34" charset="0"/>
                <a:cs typeface="Arial" panose="020B0604020202020204" pitchFamily="34" charset="0"/>
              </a:rPr>
              <a:t>doctors and other providers who are in the plan’s network and service area </a:t>
            </a:r>
            <a:r>
              <a:rPr lang="en-US" dirty="0">
                <a:latin typeface="Arial" panose="020B0604020202020204" pitchFamily="34" charset="0"/>
                <a:cs typeface="Arial" panose="020B0604020202020204" pitchFamily="34" charset="0"/>
              </a:rPr>
              <a:t>(for non-emergency care). Some plans offer non-emergency coverage out of network, but typically at a higher cost. 	</a:t>
            </a:r>
          </a:p>
          <a:p>
            <a:pPr marL="125660" lvl="1" indent="-125660" defTabSz="966612">
              <a:spcBef>
                <a:spcPts val="0"/>
              </a:spcBef>
              <a:spcAft>
                <a:spcPts val="600"/>
              </a:spcAft>
              <a:buFont typeface="Wingdings" panose="05000000000000000000" pitchFamily="2" charset="2"/>
              <a:buChar char="§"/>
              <a:tabLst>
                <a:tab pos="125861" algn="l"/>
              </a:tabLst>
              <a:defRPr/>
            </a:pPr>
            <a:r>
              <a:rPr lang="en-US" dirty="0">
                <a:solidFill>
                  <a:prstClr val="black"/>
                </a:solidFill>
                <a:latin typeface="Arial" panose="020B0604020202020204" pitchFamily="34" charset="0"/>
                <a:cs typeface="Arial" panose="020B0604020202020204" pitchFamily="34" charset="0"/>
              </a:rPr>
              <a:t>You </a:t>
            </a:r>
            <a:r>
              <a:rPr lang="en-US" b="1" dirty="0">
                <a:solidFill>
                  <a:prstClr val="black"/>
                </a:solidFill>
                <a:latin typeface="Arial" panose="020B0604020202020204" pitchFamily="34" charset="0"/>
                <a:cs typeface="Arial" panose="020B0604020202020204" pitchFamily="34" charset="0"/>
              </a:rPr>
              <a:t>may need </a:t>
            </a:r>
            <a:r>
              <a:rPr lang="en-US" dirty="0">
                <a:solidFill>
                  <a:prstClr val="black"/>
                </a:solidFill>
                <a:latin typeface="Arial" panose="020B0604020202020204" pitchFamily="34" charset="0"/>
                <a:cs typeface="Arial" panose="020B0604020202020204" pitchFamily="34" charset="0"/>
              </a:rPr>
              <a:t>to get a referral to use a specialist.</a:t>
            </a:r>
          </a:p>
          <a:p>
            <a:pPr marL="0" lvl="1" indent="0" defTabSz="966612">
              <a:spcBef>
                <a:spcPts val="0"/>
              </a:spcBef>
              <a:spcAft>
                <a:spcPts val="600"/>
              </a:spcAft>
              <a:buFont typeface="Wingdings" panose="05000000000000000000" pitchFamily="2" charset="2"/>
              <a:buNone/>
              <a:tabLst>
                <a:tab pos="125861" algn="l"/>
              </a:tabLst>
              <a:defRPr/>
            </a:pPr>
            <a:endParaRPr lang="en-US" dirty="0">
              <a:solidFill>
                <a:prstClr val="black"/>
              </a:solidFill>
              <a:latin typeface="Arial" panose="020B0604020202020204" pitchFamily="34" charset="0"/>
              <a:cs typeface="Arial" panose="020B0604020202020204" pitchFamily="34" charset="0"/>
            </a:endParaRPr>
          </a:p>
          <a:p>
            <a:pPr marL="0" lvl="1" indent="0" defTabSz="966612">
              <a:spcBef>
                <a:spcPts val="0"/>
              </a:spcBef>
              <a:spcAft>
                <a:spcPts val="600"/>
              </a:spcAft>
              <a:buFont typeface="Wingdings" panose="05000000000000000000" pitchFamily="2" charset="2"/>
              <a:buNone/>
              <a:tabLst>
                <a:tab pos="125861" algn="l"/>
              </a:tabLst>
              <a:defRPr/>
            </a:pPr>
            <a:r>
              <a:rPr lang="en-US" dirty="0">
                <a:solidFill>
                  <a:prstClr val="black"/>
                </a:solidFill>
                <a:latin typeface="Arial" panose="020B0604020202020204" pitchFamily="34" charset="0"/>
                <a:cs typeface="Arial" panose="020B0604020202020204" pitchFamily="34" charset="0"/>
              </a:rPr>
              <a:t>*Includes the 50 states, the District of Columbia, Puerto Rico, the U.S. Virgin Islands, Guam, the Northern Mariana Islands, and American Samoa.</a:t>
            </a:r>
          </a:p>
        </p:txBody>
      </p:sp>
    </p:spTree>
    <p:extLst>
      <p:ext uri="{BB962C8B-B14F-4D97-AF65-F5344CB8AC3E}">
        <p14:creationId xmlns:p14="http://schemas.microsoft.com/office/powerpoint/2010/main" val="274495408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Master" Target="../slideMasters/slideMaster2.xml"/><Relationship Id="rId1" Type="http://schemas.openxmlformats.org/officeDocument/2006/relationships/tags" Target="../tags/tag1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Master" Target="../slideMasters/slideMaster2.xml"/><Relationship Id="rId1" Type="http://schemas.openxmlformats.org/officeDocument/2006/relationships/tags" Target="../tags/tag13.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Master" Target="../slideMasters/slideMaster2.xml"/><Relationship Id="rId1" Type="http://schemas.openxmlformats.org/officeDocument/2006/relationships/tags" Target="../tags/tag14.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Master" Target="../slideMasters/slideMaster2.xml"/><Relationship Id="rId1" Type="http://schemas.openxmlformats.org/officeDocument/2006/relationships/tags" Target="../tags/tag15.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Master" Target="../slideMasters/slideMaster2.xml"/><Relationship Id="rId1" Type="http://schemas.openxmlformats.org/officeDocument/2006/relationships/tags" Target="../tags/tag16.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Master" Target="../slideMasters/slideMaster2.xml"/><Relationship Id="rId1" Type="http://schemas.openxmlformats.org/officeDocument/2006/relationships/tags" Target="../tags/tag17.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Master" Target="../slideMasters/slideMaster2.xml"/><Relationship Id="rId1" Type="http://schemas.openxmlformats.org/officeDocument/2006/relationships/tags" Target="../tags/tag18.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Master" Target="../slideMasters/slideMaster2.xml"/><Relationship Id="rId1" Type="http://schemas.openxmlformats.org/officeDocument/2006/relationships/tags" Target="../tags/tag19.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Master" Target="../slideMasters/slideMaster2.xml"/><Relationship Id="rId1" Type="http://schemas.openxmlformats.org/officeDocument/2006/relationships/tags" Target="../tags/tag20.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Master" Target="../slideMasters/slideMaster2.xml"/><Relationship Id="rId1" Type="http://schemas.openxmlformats.org/officeDocument/2006/relationships/tags" Target="../tags/tag2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Master" Target="../slideMasters/slideMaster2.xml"/><Relationship Id="rId1" Type="http://schemas.openxmlformats.org/officeDocument/2006/relationships/tags" Target="../tags/tag2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Master" Target="../slideMasters/slideMaster2.xml"/><Relationship Id="rId1" Type="http://schemas.openxmlformats.org/officeDocument/2006/relationships/tags" Target="../tags/tag2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Master" Target="../slideMasters/slideMaster2.xml"/><Relationship Id="rId1" Type="http://schemas.openxmlformats.org/officeDocument/2006/relationships/tags" Target="../tags/tag24.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Master" Target="../slideMasters/slideMaster2.xml"/><Relationship Id="rId1" Type="http://schemas.openxmlformats.org/officeDocument/2006/relationships/tags" Target="../tags/tag25.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Master" Target="../slideMasters/slideMaster2.xml"/><Relationship Id="rId1" Type="http://schemas.openxmlformats.org/officeDocument/2006/relationships/tags" Target="../tags/tag26.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Master" Target="../slideMasters/slideMaster2.xml"/><Relationship Id="rId1" Type="http://schemas.openxmlformats.org/officeDocument/2006/relationships/tags" Target="../tags/tag27.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slideMaster" Target="../slideMasters/slideMaster2.xml"/><Relationship Id="rId1" Type="http://schemas.openxmlformats.org/officeDocument/2006/relationships/tags" Target="../tags/tag28.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Master" Target="../slideMasters/slideMaster2.xml"/><Relationship Id="rId1" Type="http://schemas.openxmlformats.org/officeDocument/2006/relationships/tags" Target="../tags/tag29.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Master" Target="../slideMasters/slideMaster2.xml"/><Relationship Id="rId1" Type="http://schemas.openxmlformats.org/officeDocument/2006/relationships/tags" Target="../tags/tag30.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slideMaster" Target="../slideMasters/slideMaster2.xml"/><Relationship Id="rId1" Type="http://schemas.openxmlformats.org/officeDocument/2006/relationships/tags" Target="../tags/tag31.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slideMaster" Target="../slideMasters/slideMaster2.xml"/><Relationship Id="rId1" Type="http://schemas.openxmlformats.org/officeDocument/2006/relationships/tags" Target="../tags/tag3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slideMaster" Target="../slideMasters/slideMaster2.xml"/><Relationship Id="rId1" Type="http://schemas.openxmlformats.org/officeDocument/2006/relationships/tags" Target="../tags/tag3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slideMaster" Target="../slideMasters/slideMaster2.xml"/><Relationship Id="rId1" Type="http://schemas.openxmlformats.org/officeDocument/2006/relationships/tags" Target="../tags/tag34.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slideMaster" Target="../slideMasters/slideMaster2.xml"/><Relationship Id="rId1" Type="http://schemas.openxmlformats.org/officeDocument/2006/relationships/tags" Target="../tags/tag35.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slideMaster" Target="../slideMasters/slideMaster2.xml"/><Relationship Id="rId1" Type="http://schemas.openxmlformats.org/officeDocument/2006/relationships/tags" Target="../tags/tag36.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slideMaster" Target="../slideMasters/slideMaster2.xml"/><Relationship Id="rId1" Type="http://schemas.openxmlformats.org/officeDocument/2006/relationships/tags" Target="../tags/tag37.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slideMaster" Target="../slideMasters/slideMaster2.xml"/><Relationship Id="rId1" Type="http://schemas.openxmlformats.org/officeDocument/2006/relationships/tags" Target="../tags/tag38.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slideMaster" Target="../slideMasters/slideMaster2.xml"/><Relationship Id="rId1" Type="http://schemas.openxmlformats.org/officeDocument/2006/relationships/tags" Target="../tags/tag39.xml"/></Relationships>
</file>

<file path=ppt/slideLayouts/_rels/slideLayout3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0.xml"/></Relationships>
</file>

<file path=ppt/slideLayouts/_rels/slideLayout3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4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2.xml"/></Relationships>
</file>

<file path=ppt/slideLayouts/_rels/slideLayout4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3.xml"/></Relationships>
</file>

<file path=ppt/slideLayouts/_rels/slideLayout4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4.xml"/></Relationships>
</file>

<file path=ppt/slideLayouts/_rels/slideLayout4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5.xml"/></Relationships>
</file>

<file path=ppt/slideLayouts/_rels/slideLayout4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6.xml"/></Relationships>
</file>

<file path=ppt/slideLayouts/_rels/slideLayout4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7.xml"/></Relationships>
</file>

<file path=ppt/slideLayouts/_rels/slideLayout4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8.xml"/></Relationships>
</file>

<file path=ppt/slideLayouts/_rels/slideLayout4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9.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slideMaster" Target="../slideMasters/slideMaster2.xml"/><Relationship Id="rId1" Type="http://schemas.openxmlformats.org/officeDocument/2006/relationships/tags" Target="../tags/tag50.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slideMaster" Target="../slideMasters/slideMaster2.xml"/><Relationship Id="rId1" Type="http://schemas.openxmlformats.org/officeDocument/2006/relationships/tags" Target="../tags/tag51.xml"/></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slideMaster" Target="../slideMasters/slideMaster2.xml"/><Relationship Id="rId1" Type="http://schemas.openxmlformats.org/officeDocument/2006/relationships/tags" Target="../tags/tag5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slideMaster" Target="../slideMasters/slideMaster2.xml"/><Relationship Id="rId1" Type="http://schemas.openxmlformats.org/officeDocument/2006/relationships/tags" Target="../tags/tag53.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slideMaster" Target="../slideMasters/slideMaster2.xml"/><Relationship Id="rId1" Type="http://schemas.openxmlformats.org/officeDocument/2006/relationships/tags" Target="../tags/tag54.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slideMaster" Target="../slideMasters/slideMaster2.xml"/><Relationship Id="rId1" Type="http://schemas.openxmlformats.org/officeDocument/2006/relationships/tags" Target="../tags/tag55.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slideMaster" Target="../slideMasters/slideMaster2.xml"/><Relationship Id="rId1" Type="http://schemas.openxmlformats.org/officeDocument/2006/relationships/tags" Target="../tags/tag56.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slideMaster" Target="../slideMasters/slideMaster2.xml"/><Relationship Id="rId1" Type="http://schemas.openxmlformats.org/officeDocument/2006/relationships/tags" Target="../tags/tag57.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slideMaster" Target="../slideMasters/slideMaster2.xml"/><Relationship Id="rId1" Type="http://schemas.openxmlformats.org/officeDocument/2006/relationships/tags" Target="../tags/tag58.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2.xml"/><Relationship Id="rId1" Type="http://schemas.openxmlformats.org/officeDocument/2006/relationships/tags" Target="../tags/tag59.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slideMaster" Target="../slideMasters/slideMaster2.xml"/><Relationship Id="rId1" Type="http://schemas.openxmlformats.org/officeDocument/2006/relationships/tags" Target="../tags/tag60.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Master" Target="../slideMasters/slideMaster2.xml"/><Relationship Id="rId1" Type="http://schemas.openxmlformats.org/officeDocument/2006/relationships/tags" Target="../tags/tag1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59173-B4FF-2D44-8D07-DF00AF240054}"/>
              </a:ext>
            </a:extLst>
          </p:cNvPr>
          <p:cNvSpPr>
            <a:spLocks noGrp="1"/>
          </p:cNvSpPr>
          <p:nvPr>
            <p:ph type="title" hasCustomPrompt="1"/>
          </p:nvPr>
        </p:nvSpPr>
        <p:spPr>
          <a:xfrm>
            <a:off x="838200" y="222622"/>
            <a:ext cx="10515600" cy="809254"/>
          </a:xfrm>
          <a:prstGeom prst="rect">
            <a:avLst/>
          </a:prstGeom>
        </p:spPr>
        <p:txBody>
          <a:bodyPr/>
          <a:lstStyle/>
          <a:p>
            <a:r>
              <a:rPr lang="en-US"/>
              <a:t>Click to add Head</a:t>
            </a:r>
          </a:p>
        </p:txBody>
      </p:sp>
      <p:sp>
        <p:nvSpPr>
          <p:cNvPr id="8" name="Text Placeholder 7">
            <a:extLst>
              <a:ext uri="{FF2B5EF4-FFF2-40B4-BE49-F238E27FC236}">
                <a16:creationId xmlns:a16="http://schemas.microsoft.com/office/drawing/2014/main" id="{11E7128D-0B3A-D745-8669-CD1E054CF4CB}"/>
              </a:ext>
            </a:extLst>
          </p:cNvPr>
          <p:cNvSpPr>
            <a:spLocks noGrp="1"/>
          </p:cNvSpPr>
          <p:nvPr>
            <p:ph type="body" sz="quarter" idx="13" hasCustomPrompt="1"/>
          </p:nvPr>
        </p:nvSpPr>
        <p:spPr>
          <a:xfrm>
            <a:off x="838200" y="1658938"/>
            <a:ext cx="10644188" cy="4167187"/>
          </a:xfrm>
        </p:spPr>
        <p:txBody>
          <a:bodyPr/>
          <a:lstStyle>
            <a:lvl3pPr>
              <a:defRPr b="0" i="0">
                <a:latin typeface="Arial" panose="020B0604020202020204" pitchFamily="34" charset="0"/>
                <a:cs typeface="Arial" panose="020B0604020202020204" pitchFamily="34" charset="0"/>
              </a:defRPr>
            </a:lvl3pPr>
            <a:lvl4pPr>
              <a:defRPr b="0" i="0">
                <a:latin typeface="Arial" panose="020B0604020202020204" pitchFamily="34" charset="0"/>
                <a:cs typeface="Arial" panose="020B0604020202020204" pitchFamily="34" charset="0"/>
              </a:defRPr>
            </a:lvl4pPr>
            <a:lvl5pPr>
              <a:defRPr b="0" i="0">
                <a:latin typeface="Arial" panose="020B0604020202020204" pitchFamily="34" charset="0"/>
                <a:cs typeface="Arial" panose="020B0604020202020204" pitchFamily="34" charset="0"/>
              </a:defRPr>
            </a:lvl5pPr>
          </a:lstStyle>
          <a:p>
            <a:pPr lvl="0"/>
            <a:r>
              <a:rPr lang="en-US"/>
              <a:t>Click to add text</a:t>
            </a:r>
          </a:p>
          <a:p>
            <a:pPr lvl="1"/>
            <a:r>
              <a:rPr lang="en-US"/>
              <a:t>Click to add subtext</a:t>
            </a:r>
          </a:p>
          <a:p>
            <a:pPr lvl="2"/>
            <a:r>
              <a:rPr lang="en-US"/>
              <a:t>Third level</a:t>
            </a:r>
          </a:p>
        </p:txBody>
      </p:sp>
      <p:sp>
        <p:nvSpPr>
          <p:cNvPr id="3" name="Date Placeholder 2">
            <a:extLst>
              <a:ext uri="{FF2B5EF4-FFF2-40B4-BE49-F238E27FC236}">
                <a16:creationId xmlns:a16="http://schemas.microsoft.com/office/drawing/2014/main" id="{B59862BB-4DB5-4585-B9C3-476677E3F0C2}"/>
              </a:ext>
            </a:extLst>
          </p:cNvPr>
          <p:cNvSpPr>
            <a:spLocks noGrp="1"/>
          </p:cNvSpPr>
          <p:nvPr>
            <p:ph type="dt" sz="half" idx="14"/>
          </p:nvPr>
        </p:nvSpPr>
        <p:spPr/>
        <p:txBody>
          <a:bodyPr/>
          <a:lstStyle/>
          <a:p>
            <a:endParaRPr lang="en-US"/>
          </a:p>
        </p:txBody>
      </p:sp>
      <p:sp>
        <p:nvSpPr>
          <p:cNvPr id="7" name="Footer Placeholder 6">
            <a:extLst>
              <a:ext uri="{FF2B5EF4-FFF2-40B4-BE49-F238E27FC236}">
                <a16:creationId xmlns:a16="http://schemas.microsoft.com/office/drawing/2014/main" id="{B037D457-4B9D-47C7-A14C-A0D4360F9558}"/>
              </a:ext>
            </a:extLst>
          </p:cNvPr>
          <p:cNvSpPr>
            <a:spLocks noGrp="1"/>
          </p:cNvSpPr>
          <p:nvPr>
            <p:ph type="ftr" sz="quarter" idx="15"/>
          </p:nvPr>
        </p:nvSpPr>
        <p:spPr/>
        <p:txBody>
          <a:bodyPr/>
          <a:lstStyle/>
          <a:p>
            <a:endParaRPr lang="en-US"/>
          </a:p>
        </p:txBody>
      </p:sp>
      <p:sp>
        <p:nvSpPr>
          <p:cNvPr id="9" name="Slide Number Placeholder 8">
            <a:extLst>
              <a:ext uri="{FF2B5EF4-FFF2-40B4-BE49-F238E27FC236}">
                <a16:creationId xmlns:a16="http://schemas.microsoft.com/office/drawing/2014/main" id="{67FC916F-0380-48EB-8D11-ECCBE8DF4EA0}"/>
              </a:ext>
            </a:extLst>
          </p:cNvPr>
          <p:cNvSpPr>
            <a:spLocks noGrp="1"/>
          </p:cNvSpPr>
          <p:nvPr>
            <p:ph type="sldNum" sz="quarter" idx="16"/>
          </p:nvPr>
        </p:nvSpPr>
        <p:spPr/>
        <p:txBody>
          <a:bodyPr/>
          <a:lstStyle/>
          <a:p>
            <a:fld id="{48F63A3B-78C7-47BE-AE5E-E10140E04643}" type="slidenum">
              <a:rPr lang="en-US" smtClean="0"/>
              <a:t>‹#›</a:t>
            </a:fld>
            <a:endParaRPr lang="en-US"/>
          </a:p>
        </p:txBody>
      </p:sp>
    </p:spTree>
    <p:custDataLst>
      <p:tags r:id="rId1"/>
    </p:custDataLst>
    <p:extLst>
      <p:ext uri="{BB962C8B-B14F-4D97-AF65-F5344CB8AC3E}">
        <p14:creationId xmlns:p14="http://schemas.microsoft.com/office/powerpoint/2010/main" val="25168027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itle Slide 1 w/subtitle">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445092"/>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a:t>Click to add Title</a:t>
            </a:r>
          </a:p>
        </p:txBody>
      </p:sp>
      <p:sp>
        <p:nvSpPr>
          <p:cNvPr id="3" name="Title 6">
            <a:extLst>
              <a:ext uri="{FF2B5EF4-FFF2-40B4-BE49-F238E27FC236}">
                <a16:creationId xmlns:a16="http://schemas.microsoft.com/office/drawing/2014/main" id="{AD821A07-1804-4302-86C2-2409C8BECD23}"/>
              </a:ext>
            </a:extLst>
          </p:cNvPr>
          <p:cNvSpPr txBox="1">
            <a:spLocks/>
          </p:cNvSpPr>
          <p:nvPr userDrawn="1"/>
        </p:nvSpPr>
        <p:spPr>
          <a:xfrm>
            <a:off x="573156" y="5170060"/>
            <a:ext cx="10515600" cy="92928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i="0" kern="1200" baseline="0">
                <a:solidFill>
                  <a:srgbClr val="00539A"/>
                </a:solidFill>
                <a:latin typeface="Arial Black" panose="020B0604020202020204" pitchFamily="34" charset="0"/>
                <a:ea typeface="+mj-ea"/>
                <a:cs typeface="Arial Black"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srgbClr val="00539A"/>
                </a:solidFill>
                <a:effectLst/>
                <a:uLnTx/>
                <a:uFillTx/>
                <a:latin typeface="Arial" panose="020B0604020202020204" pitchFamily="34" charset="0"/>
                <a:ea typeface="+mj-ea"/>
                <a:cs typeface="Arial" panose="020B0604020202020204" pitchFamily="34" charset="0"/>
              </a:rPr>
              <a:t>Click to add subtitle</a:t>
            </a:r>
          </a:p>
        </p:txBody>
      </p:sp>
    </p:spTree>
    <p:custDataLst>
      <p:tags r:id="rId1"/>
    </p:custDataLst>
    <p:extLst>
      <p:ext uri="{BB962C8B-B14F-4D97-AF65-F5344CB8AC3E}">
        <p14:creationId xmlns:p14="http://schemas.microsoft.com/office/powerpoint/2010/main" val="21651738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a:t>Click to add Title</a:t>
            </a:r>
          </a:p>
        </p:txBody>
      </p:sp>
    </p:spTree>
    <p:custDataLst>
      <p:tags r:id="rId1"/>
    </p:custDataLst>
    <p:extLst>
      <p:ext uri="{BB962C8B-B14F-4D97-AF65-F5344CB8AC3E}">
        <p14:creationId xmlns:p14="http://schemas.microsoft.com/office/powerpoint/2010/main" val="31395940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Slide 2 w/subtitle">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479275"/>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a:t>Click to add Title</a:t>
            </a:r>
          </a:p>
        </p:txBody>
      </p:sp>
      <p:sp>
        <p:nvSpPr>
          <p:cNvPr id="3" name="Title 6">
            <a:extLst>
              <a:ext uri="{FF2B5EF4-FFF2-40B4-BE49-F238E27FC236}">
                <a16:creationId xmlns:a16="http://schemas.microsoft.com/office/drawing/2014/main" id="{A06AB3EB-B3E7-4D86-93B4-A2F1467FB717}"/>
              </a:ext>
            </a:extLst>
          </p:cNvPr>
          <p:cNvSpPr txBox="1">
            <a:spLocks/>
          </p:cNvSpPr>
          <p:nvPr userDrawn="1"/>
        </p:nvSpPr>
        <p:spPr>
          <a:xfrm>
            <a:off x="573156" y="5170060"/>
            <a:ext cx="10515600" cy="92928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i="0" kern="1200" baseline="0">
                <a:solidFill>
                  <a:srgbClr val="00539A"/>
                </a:solidFill>
                <a:latin typeface="Arial Black" panose="020B0604020202020204" pitchFamily="34" charset="0"/>
                <a:ea typeface="+mj-ea"/>
                <a:cs typeface="Arial Black"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srgbClr val="00539A"/>
                </a:solidFill>
                <a:effectLst/>
                <a:uLnTx/>
                <a:uFillTx/>
                <a:latin typeface="Arial" panose="020B0604020202020204" pitchFamily="34" charset="0"/>
                <a:ea typeface="+mj-ea"/>
                <a:cs typeface="Arial" panose="020B0604020202020204" pitchFamily="34" charset="0"/>
              </a:rPr>
              <a:t>Click to add subtitle</a:t>
            </a:r>
          </a:p>
        </p:txBody>
      </p:sp>
    </p:spTree>
    <p:custDataLst>
      <p:tags r:id="rId1"/>
    </p:custDataLst>
    <p:extLst>
      <p:ext uri="{BB962C8B-B14F-4D97-AF65-F5344CB8AC3E}">
        <p14:creationId xmlns:p14="http://schemas.microsoft.com/office/powerpoint/2010/main" val="31686739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Slide 3">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a:t>Click to add Title</a:t>
            </a:r>
          </a:p>
        </p:txBody>
      </p:sp>
    </p:spTree>
    <p:custDataLst>
      <p:tags r:id="rId1"/>
    </p:custDataLst>
    <p:extLst>
      <p:ext uri="{BB962C8B-B14F-4D97-AF65-F5344CB8AC3E}">
        <p14:creationId xmlns:p14="http://schemas.microsoft.com/office/powerpoint/2010/main" val="11858467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 Slide 4">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a:t>Click to add Title</a:t>
            </a:r>
          </a:p>
        </p:txBody>
      </p:sp>
    </p:spTree>
    <p:custDataLst>
      <p:tags r:id="rId1"/>
    </p:custDataLst>
    <p:extLst>
      <p:ext uri="{BB962C8B-B14F-4D97-AF65-F5344CB8AC3E}">
        <p14:creationId xmlns:p14="http://schemas.microsoft.com/office/powerpoint/2010/main" val="3400102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le Slide 5">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a:t>Click to add Title</a:t>
            </a:r>
          </a:p>
        </p:txBody>
      </p:sp>
    </p:spTree>
    <p:custDataLst>
      <p:tags r:id="rId1"/>
    </p:custDataLst>
    <p:extLst>
      <p:ext uri="{BB962C8B-B14F-4D97-AF65-F5344CB8AC3E}">
        <p14:creationId xmlns:p14="http://schemas.microsoft.com/office/powerpoint/2010/main" val="8889553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itle Slide 6">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a:t>Click to add Title</a:t>
            </a:r>
          </a:p>
        </p:txBody>
      </p:sp>
    </p:spTree>
    <p:custDataLst>
      <p:tags r:id="rId1"/>
    </p:custDataLst>
    <p:extLst>
      <p:ext uri="{BB962C8B-B14F-4D97-AF65-F5344CB8AC3E}">
        <p14:creationId xmlns:p14="http://schemas.microsoft.com/office/powerpoint/2010/main" val="5841346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le Slide 7">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a:t>Click to add Title</a:t>
            </a:r>
          </a:p>
        </p:txBody>
      </p:sp>
    </p:spTree>
    <p:custDataLst>
      <p:tags r:id="rId1"/>
    </p:custDataLst>
    <p:extLst>
      <p:ext uri="{BB962C8B-B14F-4D97-AF65-F5344CB8AC3E}">
        <p14:creationId xmlns:p14="http://schemas.microsoft.com/office/powerpoint/2010/main" val="22035886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Section Header 1">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a:t>LESSON 1</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Lesson Title</a:t>
            </a:r>
          </a:p>
        </p:txBody>
      </p:sp>
    </p:spTree>
    <p:custDataLst>
      <p:tags r:id="rId1"/>
    </p:custDataLst>
    <p:extLst>
      <p:ext uri="{BB962C8B-B14F-4D97-AF65-F5344CB8AC3E}">
        <p14:creationId xmlns:p14="http://schemas.microsoft.com/office/powerpoint/2010/main" val="28066186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Section Header 2">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a:t>LESSON 2</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Lesson Title</a:t>
            </a:r>
          </a:p>
        </p:txBody>
      </p:sp>
    </p:spTree>
    <p:custDataLst>
      <p:tags r:id="rId1"/>
    </p:custDataLst>
    <p:extLst>
      <p:ext uri="{BB962C8B-B14F-4D97-AF65-F5344CB8AC3E}">
        <p14:creationId xmlns:p14="http://schemas.microsoft.com/office/powerpoint/2010/main" val="24795567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Table of Contents">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BE1B1-E827-A14C-9A37-3E4162DA1204}"/>
              </a:ext>
            </a:extLst>
          </p:cNvPr>
          <p:cNvSpPr>
            <a:spLocks noGrp="1"/>
          </p:cNvSpPr>
          <p:nvPr>
            <p:ph type="title" hasCustomPrompt="1"/>
          </p:nvPr>
        </p:nvSpPr>
        <p:spPr>
          <a:xfrm>
            <a:off x="1883226" y="403762"/>
            <a:ext cx="5027023" cy="719643"/>
          </a:xfrm>
        </p:spPr>
        <p:txBody>
          <a:bodyPr>
            <a:normAutofit/>
          </a:bodyPr>
          <a:lstStyle>
            <a:lvl1pPr algn="l">
              <a:defRPr sz="3400">
                <a:solidFill>
                  <a:srgbClr val="00539A"/>
                </a:solidFill>
              </a:defRPr>
            </a:lvl1pPr>
          </a:lstStyle>
          <a:p>
            <a:r>
              <a:rPr lang="en-US"/>
              <a:t>Table of Contents</a:t>
            </a:r>
          </a:p>
        </p:txBody>
      </p:sp>
      <p:sp>
        <p:nvSpPr>
          <p:cNvPr id="8" name="Text Placeholder 7">
            <a:extLst>
              <a:ext uri="{FF2B5EF4-FFF2-40B4-BE49-F238E27FC236}">
                <a16:creationId xmlns:a16="http://schemas.microsoft.com/office/drawing/2014/main" id="{459E77DD-CA53-1643-8339-6DE44F2ECBD4}"/>
              </a:ext>
            </a:extLst>
          </p:cNvPr>
          <p:cNvSpPr>
            <a:spLocks noGrp="1"/>
          </p:cNvSpPr>
          <p:nvPr>
            <p:ph type="body" sz="quarter" idx="13" hasCustomPrompt="1"/>
          </p:nvPr>
        </p:nvSpPr>
        <p:spPr>
          <a:xfrm>
            <a:off x="1883226" y="1771912"/>
            <a:ext cx="9729654" cy="3810569"/>
          </a:xfrm>
        </p:spPr>
        <p:txBody>
          <a:bodyPr/>
          <a:lstStyle>
            <a:lvl1pPr marL="0" indent="0">
              <a:lnSpc>
                <a:spcPct val="100000"/>
              </a:lnSpc>
              <a:spcBef>
                <a:spcPts val="800"/>
              </a:spcBef>
              <a:buFontTx/>
              <a:buNone/>
              <a:defRPr sz="1800">
                <a:solidFill>
                  <a:schemeClr val="tx1"/>
                </a:solidFill>
              </a:defRPr>
            </a:lvl1pPr>
          </a:lstStyle>
          <a:p>
            <a:pPr>
              <a:lnSpc>
                <a:spcPct val="150000"/>
              </a:lnSpc>
            </a:pPr>
            <a:r>
              <a:rPr lang="en-US" b="1">
                <a:solidFill>
                  <a:srgbClr val="00529B"/>
                </a:solidFill>
                <a:latin typeface="Arial" panose="020B0604020202020204" pitchFamily="34" charset="0"/>
                <a:cs typeface="Arial" panose="020B0604020202020204" pitchFamily="34" charset="0"/>
              </a:rPr>
              <a:t>Lesson 1</a:t>
            </a:r>
            <a:r>
              <a:rPr lang="en-US">
                <a:solidFill>
                  <a:prstClr val="black"/>
                </a:solidFill>
                <a:latin typeface="Arial" panose="020B0604020202020204" pitchFamily="34" charset="0"/>
                <a:cs typeface="Arial" panose="020B0604020202020204" pitchFamily="34" charset="0"/>
              </a:rPr>
              <a:t> Topic text here</a:t>
            </a:r>
            <a:r>
              <a:rPr lang="en-US" u="dottedHeavy">
                <a:solidFill>
                  <a:prstClr val="black"/>
                </a:solidFill>
                <a:latin typeface="Arial" panose="020B0604020202020204" pitchFamily="34" charset="0"/>
                <a:cs typeface="Arial" panose="020B0604020202020204" pitchFamily="34" charset="0"/>
              </a:rPr>
              <a:t>							</a:t>
            </a:r>
            <a:r>
              <a:rPr lang="en-US">
                <a:solidFill>
                  <a:prstClr val="black"/>
                </a:solidFill>
                <a:latin typeface="Arial" panose="020B0604020202020204" pitchFamily="34" charset="0"/>
                <a:cs typeface="Arial" panose="020B0604020202020204" pitchFamily="34" charset="0"/>
              </a:rPr>
              <a:t>0 </a:t>
            </a:r>
          </a:p>
          <a:p>
            <a:pPr lvl="0">
              <a:lnSpc>
                <a:spcPct val="150000"/>
              </a:lnSpc>
            </a:pPr>
            <a:r>
              <a:rPr lang="en-US" b="1">
                <a:solidFill>
                  <a:srgbClr val="00529B"/>
                </a:solidFill>
                <a:latin typeface="Arial" panose="020B0604020202020204" pitchFamily="34" charset="0"/>
                <a:cs typeface="Arial" panose="020B0604020202020204" pitchFamily="34" charset="0"/>
              </a:rPr>
              <a:t>Lesson 2</a:t>
            </a:r>
            <a:r>
              <a:rPr lang="en-US">
                <a:solidFill>
                  <a:prstClr val="black"/>
                </a:solidFill>
                <a:latin typeface="Arial" panose="020B0604020202020204" pitchFamily="34" charset="0"/>
                <a:cs typeface="Arial" panose="020B0604020202020204" pitchFamily="34" charset="0"/>
              </a:rPr>
              <a:t> Topic text here</a:t>
            </a:r>
            <a:r>
              <a:rPr lang="en-US" u="dottedHeavy">
                <a:solidFill>
                  <a:prstClr val="black"/>
                </a:solidFill>
                <a:latin typeface="Arial" panose="020B0604020202020204" pitchFamily="34" charset="0"/>
                <a:cs typeface="Arial" panose="020B0604020202020204" pitchFamily="34" charset="0"/>
              </a:rPr>
              <a:t>							</a:t>
            </a:r>
            <a:r>
              <a:rPr lang="en-US">
                <a:solidFill>
                  <a:prstClr val="black"/>
                </a:solidFill>
                <a:latin typeface="Arial" panose="020B0604020202020204" pitchFamily="34" charset="0"/>
                <a:cs typeface="Arial" panose="020B0604020202020204" pitchFamily="34" charset="0"/>
              </a:rPr>
              <a:t>0 </a:t>
            </a:r>
          </a:p>
          <a:p>
            <a:pPr lvl="0">
              <a:lnSpc>
                <a:spcPct val="150000"/>
              </a:lnSpc>
            </a:pPr>
            <a:r>
              <a:rPr lang="en-US" b="1">
                <a:solidFill>
                  <a:srgbClr val="00529B"/>
                </a:solidFill>
                <a:latin typeface="Arial" panose="020B0604020202020204" pitchFamily="34" charset="0"/>
                <a:cs typeface="Arial" panose="020B0604020202020204" pitchFamily="34" charset="0"/>
              </a:rPr>
              <a:t>Lesson 3</a:t>
            </a:r>
            <a:r>
              <a:rPr lang="en-US">
                <a:solidFill>
                  <a:prstClr val="black"/>
                </a:solidFill>
                <a:latin typeface="Arial" panose="020B0604020202020204" pitchFamily="34" charset="0"/>
                <a:cs typeface="Arial" panose="020B0604020202020204" pitchFamily="34" charset="0"/>
              </a:rPr>
              <a:t> Topic text here</a:t>
            </a:r>
            <a:r>
              <a:rPr lang="en-US" u="dottedHeavy">
                <a:solidFill>
                  <a:prstClr val="black"/>
                </a:solidFill>
                <a:latin typeface="Arial" panose="020B0604020202020204" pitchFamily="34" charset="0"/>
                <a:cs typeface="Arial" panose="020B0604020202020204" pitchFamily="34" charset="0"/>
              </a:rPr>
              <a:t>							</a:t>
            </a:r>
            <a:r>
              <a:rPr lang="en-US">
                <a:solidFill>
                  <a:prstClr val="black"/>
                </a:solidFill>
                <a:latin typeface="Arial" panose="020B0604020202020204" pitchFamily="34" charset="0"/>
                <a:cs typeface="Arial" panose="020B0604020202020204" pitchFamily="34" charset="0"/>
              </a:rPr>
              <a:t>0 </a:t>
            </a:r>
          </a:p>
          <a:p>
            <a:pPr lvl="0">
              <a:lnSpc>
                <a:spcPct val="150000"/>
              </a:lnSpc>
            </a:pPr>
            <a:r>
              <a:rPr lang="en-US" b="1">
                <a:solidFill>
                  <a:srgbClr val="00529B"/>
                </a:solidFill>
                <a:latin typeface="Arial" panose="020B0604020202020204" pitchFamily="34" charset="0"/>
                <a:cs typeface="Arial" panose="020B0604020202020204" pitchFamily="34" charset="0"/>
              </a:rPr>
              <a:t>Lesson 4</a:t>
            </a:r>
            <a:r>
              <a:rPr lang="en-US">
                <a:solidFill>
                  <a:prstClr val="black"/>
                </a:solidFill>
                <a:latin typeface="Arial" panose="020B0604020202020204" pitchFamily="34" charset="0"/>
                <a:cs typeface="Arial" panose="020B0604020202020204" pitchFamily="34" charset="0"/>
              </a:rPr>
              <a:t> Topic text here</a:t>
            </a:r>
            <a:r>
              <a:rPr lang="en-US" u="dottedHeavy">
                <a:solidFill>
                  <a:prstClr val="black"/>
                </a:solidFill>
                <a:latin typeface="Arial" panose="020B0604020202020204" pitchFamily="34" charset="0"/>
                <a:cs typeface="Arial" panose="020B0604020202020204" pitchFamily="34" charset="0"/>
              </a:rPr>
              <a:t>							</a:t>
            </a:r>
            <a:r>
              <a:rPr lang="en-US">
                <a:solidFill>
                  <a:prstClr val="black"/>
                </a:solidFill>
                <a:latin typeface="Arial" panose="020B0604020202020204" pitchFamily="34" charset="0"/>
                <a:cs typeface="Arial" panose="020B0604020202020204" pitchFamily="34" charset="0"/>
              </a:rPr>
              <a:t>0 </a:t>
            </a:r>
          </a:p>
          <a:p>
            <a:pPr lvl="0">
              <a:lnSpc>
                <a:spcPct val="150000"/>
              </a:lnSpc>
            </a:pPr>
            <a:r>
              <a:rPr lang="en-US" b="1">
                <a:solidFill>
                  <a:srgbClr val="00529B"/>
                </a:solidFill>
                <a:latin typeface="Arial" panose="020B0604020202020204" pitchFamily="34" charset="0"/>
                <a:cs typeface="Arial" panose="020B0604020202020204" pitchFamily="34" charset="0"/>
              </a:rPr>
              <a:t>Lesson 5</a:t>
            </a:r>
            <a:r>
              <a:rPr lang="en-US">
                <a:solidFill>
                  <a:prstClr val="black"/>
                </a:solidFill>
                <a:latin typeface="Arial" panose="020B0604020202020204" pitchFamily="34" charset="0"/>
                <a:cs typeface="Arial" panose="020B0604020202020204" pitchFamily="34" charset="0"/>
              </a:rPr>
              <a:t> Topic text here</a:t>
            </a:r>
            <a:r>
              <a:rPr lang="en-US" u="dottedHeavy">
                <a:solidFill>
                  <a:prstClr val="black"/>
                </a:solidFill>
                <a:latin typeface="Arial" panose="020B0604020202020204" pitchFamily="34" charset="0"/>
                <a:cs typeface="Arial" panose="020B0604020202020204" pitchFamily="34" charset="0"/>
              </a:rPr>
              <a:t>							</a:t>
            </a:r>
            <a:r>
              <a:rPr lang="en-US">
                <a:solidFill>
                  <a:prstClr val="black"/>
                </a:solidFill>
                <a:latin typeface="Arial" panose="020B0604020202020204" pitchFamily="34" charset="0"/>
                <a:cs typeface="Arial" panose="020B0604020202020204" pitchFamily="34" charset="0"/>
              </a:rPr>
              <a:t>0 </a:t>
            </a:r>
          </a:p>
        </p:txBody>
      </p:sp>
      <p:sp>
        <p:nvSpPr>
          <p:cNvPr id="3" name="Date Placeholder 2">
            <a:extLst>
              <a:ext uri="{FF2B5EF4-FFF2-40B4-BE49-F238E27FC236}">
                <a16:creationId xmlns:a16="http://schemas.microsoft.com/office/drawing/2014/main" id="{CE8DCCB5-517E-1745-92D8-CCDDEB8157E7}"/>
              </a:ext>
            </a:extLst>
          </p:cNvPr>
          <p:cNvSpPr>
            <a:spLocks noGrp="1"/>
          </p:cNvSpPr>
          <p:nvPr>
            <p:ph type="dt" sz="half" idx="10"/>
          </p:nvPr>
        </p:nvSpPr>
        <p:spPr/>
        <p:txBody>
          <a:bodyPr/>
          <a:lstStyle>
            <a:lvl1pPr>
              <a:defRPr>
                <a:solidFill>
                  <a:schemeClr val="bg1"/>
                </a:solidFill>
              </a:defRPr>
            </a:lvl1pPr>
          </a:lstStyle>
          <a:p>
            <a:endParaRPr lang="en-US"/>
          </a:p>
        </p:txBody>
      </p:sp>
      <p:sp>
        <p:nvSpPr>
          <p:cNvPr id="4" name="Footer Placeholder 3">
            <a:extLst>
              <a:ext uri="{FF2B5EF4-FFF2-40B4-BE49-F238E27FC236}">
                <a16:creationId xmlns:a16="http://schemas.microsoft.com/office/drawing/2014/main" id="{A529907E-7ABF-DB4E-807E-F2CE9D47B3A5}"/>
              </a:ext>
            </a:extLst>
          </p:cNvPr>
          <p:cNvSpPr>
            <a:spLocks noGrp="1"/>
          </p:cNvSpPr>
          <p:nvPr>
            <p:ph type="ftr" sz="quarter" idx="11"/>
          </p:nvPr>
        </p:nvSpPr>
        <p:spPr/>
        <p:txBody>
          <a:bodyPr/>
          <a:lstStyle>
            <a:lvl1pPr>
              <a:defRPr>
                <a:solidFill>
                  <a:schemeClr val="bg1"/>
                </a:solidFill>
              </a:defRPr>
            </a:lvl1pPr>
          </a:lstStyle>
          <a:p>
            <a:endParaRPr lang="en-US"/>
          </a:p>
        </p:txBody>
      </p:sp>
      <p:sp>
        <p:nvSpPr>
          <p:cNvPr id="7" name="Slide Number Placeholder 5">
            <a:extLst>
              <a:ext uri="{FF2B5EF4-FFF2-40B4-BE49-F238E27FC236}">
                <a16:creationId xmlns:a16="http://schemas.microsoft.com/office/drawing/2014/main" id="{27A18E8D-22B4-46F7-B4CC-B8D429C3009E}"/>
              </a:ext>
            </a:extLst>
          </p:cNvPr>
          <p:cNvSpPr>
            <a:spLocks noGrp="1"/>
          </p:cNvSpPr>
          <p:nvPr>
            <p:ph type="sldNum" sz="quarter" idx="12"/>
          </p:nvPr>
        </p:nvSpPr>
        <p:spPr>
          <a:xfrm>
            <a:off x="8610600" y="6457948"/>
            <a:ext cx="2743200" cy="365125"/>
          </a:xfrm>
        </p:spPr>
        <p:txBody>
          <a:bodyPr/>
          <a:lstStyle>
            <a:lvl1pPr>
              <a:defRPr b="0" i="0">
                <a:solidFill>
                  <a:schemeClr val="bg1"/>
                </a:solidFill>
                <a:latin typeface="Arial" panose="020B0604020202020204" pitchFamily="34" charset="0"/>
                <a:cs typeface="Arial" panose="020B0604020202020204" pitchFamily="34" charset="0"/>
              </a:defRPr>
            </a:lvl1pPr>
          </a:lstStyle>
          <a:p>
            <a:fld id="{0B2D781D-8844-5940-92D1-06EF0A7F581E}" type="slidenum">
              <a:rPr lang="en-US" smtClean="0"/>
              <a:pPr/>
              <a:t>‹#›</a:t>
            </a:fld>
            <a:endParaRPr lang="en-US"/>
          </a:p>
        </p:txBody>
      </p:sp>
    </p:spTree>
    <p:custDataLst>
      <p:tags r:id="rId1"/>
    </p:custDataLst>
    <p:extLst>
      <p:ext uri="{BB962C8B-B14F-4D97-AF65-F5344CB8AC3E}">
        <p14:creationId xmlns:p14="http://schemas.microsoft.com/office/powerpoint/2010/main" val="14283113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Section Header 3">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a:t>LESSON 3</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Lesson Title</a:t>
            </a:r>
          </a:p>
        </p:txBody>
      </p:sp>
    </p:spTree>
    <p:custDataLst>
      <p:tags r:id="rId1"/>
    </p:custDataLst>
    <p:extLst>
      <p:ext uri="{BB962C8B-B14F-4D97-AF65-F5344CB8AC3E}">
        <p14:creationId xmlns:p14="http://schemas.microsoft.com/office/powerpoint/2010/main" val="5469480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Section Header 4">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a:t>LESSON 4</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Lesson Title</a:t>
            </a:r>
          </a:p>
        </p:txBody>
      </p:sp>
    </p:spTree>
    <p:custDataLst>
      <p:tags r:id="rId1"/>
    </p:custDataLst>
    <p:extLst>
      <p:ext uri="{BB962C8B-B14F-4D97-AF65-F5344CB8AC3E}">
        <p14:creationId xmlns:p14="http://schemas.microsoft.com/office/powerpoint/2010/main" val="42742094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Section Header 5">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a:t>LESSON 5</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Lesson Title</a:t>
            </a:r>
          </a:p>
        </p:txBody>
      </p:sp>
    </p:spTree>
    <p:custDataLst>
      <p:tags r:id="rId1"/>
    </p:custDataLst>
    <p:extLst>
      <p:ext uri="{BB962C8B-B14F-4D97-AF65-F5344CB8AC3E}">
        <p14:creationId xmlns:p14="http://schemas.microsoft.com/office/powerpoint/2010/main" val="38065485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Section Header 6">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a:t>LESSON 6</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Lesson Title</a:t>
            </a:r>
          </a:p>
        </p:txBody>
      </p:sp>
    </p:spTree>
    <p:custDataLst>
      <p:tags r:id="rId1"/>
    </p:custDataLst>
    <p:extLst>
      <p:ext uri="{BB962C8B-B14F-4D97-AF65-F5344CB8AC3E}">
        <p14:creationId xmlns:p14="http://schemas.microsoft.com/office/powerpoint/2010/main" val="31578669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Section Header 7">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a:t>LESSON 7</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Lesson Title</a:t>
            </a:r>
          </a:p>
        </p:txBody>
      </p:sp>
    </p:spTree>
    <p:custDataLst>
      <p:tags r:id="rId1"/>
    </p:custDataLst>
    <p:extLst>
      <p:ext uri="{BB962C8B-B14F-4D97-AF65-F5344CB8AC3E}">
        <p14:creationId xmlns:p14="http://schemas.microsoft.com/office/powerpoint/2010/main" val="222705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Section Header 8">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a:t>LESSON 8</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Lesson Title</a:t>
            </a:r>
          </a:p>
        </p:txBody>
      </p:sp>
    </p:spTree>
    <p:custDataLst>
      <p:tags r:id="rId1"/>
    </p:custDataLst>
    <p:extLst>
      <p:ext uri="{BB962C8B-B14F-4D97-AF65-F5344CB8AC3E}">
        <p14:creationId xmlns:p14="http://schemas.microsoft.com/office/powerpoint/2010/main" val="168466435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Section Header 9">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a:t>LESSON 9</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Lesson Title</a:t>
            </a:r>
          </a:p>
        </p:txBody>
      </p:sp>
    </p:spTree>
    <p:custDataLst>
      <p:tags r:id="rId1"/>
    </p:custDataLst>
    <p:extLst>
      <p:ext uri="{BB962C8B-B14F-4D97-AF65-F5344CB8AC3E}">
        <p14:creationId xmlns:p14="http://schemas.microsoft.com/office/powerpoint/2010/main" val="33389012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Section Header 10">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a:t>LESSON 10</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Lesson Title</a:t>
            </a:r>
          </a:p>
        </p:txBody>
      </p:sp>
    </p:spTree>
    <p:custDataLst>
      <p:tags r:id="rId1"/>
    </p:custDataLst>
    <p:extLst>
      <p:ext uri="{BB962C8B-B14F-4D97-AF65-F5344CB8AC3E}">
        <p14:creationId xmlns:p14="http://schemas.microsoft.com/office/powerpoint/2010/main" val="127107047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Section Header 11">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a:t>LESSON 11</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Lesson Title</a:t>
            </a:r>
          </a:p>
        </p:txBody>
      </p:sp>
    </p:spTree>
    <p:custDataLst>
      <p:tags r:id="rId1"/>
    </p:custDataLst>
    <p:extLst>
      <p:ext uri="{BB962C8B-B14F-4D97-AF65-F5344CB8AC3E}">
        <p14:creationId xmlns:p14="http://schemas.microsoft.com/office/powerpoint/2010/main" val="417531982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Section Header 12">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a:t>LESSON 12</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Lesson Title</a:t>
            </a:r>
          </a:p>
        </p:txBody>
      </p:sp>
    </p:spTree>
    <p:custDataLst>
      <p:tags r:id="rId1"/>
    </p:custDataLst>
    <p:extLst>
      <p:ext uri="{BB962C8B-B14F-4D97-AF65-F5344CB8AC3E}">
        <p14:creationId xmlns:p14="http://schemas.microsoft.com/office/powerpoint/2010/main" val="32620872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p:nvPr>
        </p:nvSpPr>
        <p:spPr>
          <a:xfrm>
            <a:off x="0" y="0"/>
            <a:ext cx="12192000" cy="957129"/>
          </a:xfrm>
          <a:prstGeom prst="rect">
            <a:avLst/>
          </a:prstGeom>
        </p:spPr>
        <p:txBody>
          <a:bodyPr anchor="ctr">
            <a:normAutofit/>
          </a:bodyPr>
          <a:lstStyle>
            <a:lvl1pPr>
              <a:defRPr sz="3000"/>
            </a:lvl1pPr>
          </a:lstStyle>
          <a:p>
            <a:r>
              <a:rPr lang="en-US"/>
              <a:t>Click to edit Master title style</a:t>
            </a:r>
          </a:p>
        </p:txBody>
      </p:sp>
      <p:sp>
        <p:nvSpPr>
          <p:cNvPr id="10" name="Slide Number Placeholder 5">
            <a:extLst>
              <a:ext uri="{FF2B5EF4-FFF2-40B4-BE49-F238E27FC236}">
                <a16:creationId xmlns:a16="http://schemas.microsoft.com/office/drawing/2014/main" id="{1C498CDF-1E7F-4ECE-9CD2-AA2A262A4CF5}"/>
              </a:ext>
            </a:extLst>
          </p:cNvPr>
          <p:cNvSpPr>
            <a:spLocks noGrp="1"/>
          </p:cNvSpPr>
          <p:nvPr>
            <p:ph type="sldNum" sz="quarter" idx="12"/>
          </p:nvPr>
        </p:nvSpPr>
        <p:spPr>
          <a:xfrm>
            <a:off x="8610600" y="6492240"/>
            <a:ext cx="2743200" cy="365125"/>
          </a:xfrm>
        </p:spPr>
        <p:txBody>
          <a:bodyPr/>
          <a:lstStyle>
            <a:lvl1pPr>
              <a:defRPr b="0" i="0">
                <a:solidFill>
                  <a:schemeClr val="accent1">
                    <a:lumMod val="60000"/>
                    <a:lumOff val="40000"/>
                  </a:schemeClr>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a:p>
        </p:txBody>
      </p:sp>
      <p:sp>
        <p:nvSpPr>
          <p:cNvPr id="11" name="Date Placeholder 1">
            <a:extLst>
              <a:ext uri="{FF2B5EF4-FFF2-40B4-BE49-F238E27FC236}">
                <a16:creationId xmlns:a16="http://schemas.microsoft.com/office/drawing/2014/main" id="{AE28398F-75CB-42E9-BBEF-2CC021FCA23C}"/>
              </a:ext>
            </a:extLst>
          </p:cNvPr>
          <p:cNvSpPr>
            <a:spLocks noGrp="1"/>
          </p:cNvSpPr>
          <p:nvPr>
            <p:ph type="dt" sz="half" idx="10"/>
          </p:nvPr>
        </p:nvSpPr>
        <p:spPr>
          <a:xfrm>
            <a:off x="838200" y="6492240"/>
            <a:ext cx="2743200" cy="365125"/>
          </a:xfrm>
        </p:spPr>
        <p:txBody>
          <a:bodyPr/>
          <a:lstStyle>
            <a:lvl1pPr>
              <a:defRPr>
                <a:solidFill>
                  <a:schemeClr val="accent1">
                    <a:lumMod val="60000"/>
                    <a:lumOff val="40000"/>
                  </a:schemeClr>
                </a:solidFill>
              </a:defRPr>
            </a:lvl1pPr>
          </a:lstStyle>
          <a:p>
            <a:endParaRPr lang="en-US"/>
          </a:p>
        </p:txBody>
      </p:sp>
      <p:sp>
        <p:nvSpPr>
          <p:cNvPr id="12" name="Footer Placeholder 2">
            <a:extLst>
              <a:ext uri="{FF2B5EF4-FFF2-40B4-BE49-F238E27FC236}">
                <a16:creationId xmlns:a16="http://schemas.microsoft.com/office/drawing/2014/main" id="{CF37A7F1-4EAE-4312-A37E-740BCDE64D8D}"/>
              </a:ext>
            </a:extLst>
          </p:cNvPr>
          <p:cNvSpPr>
            <a:spLocks noGrp="1"/>
          </p:cNvSpPr>
          <p:nvPr>
            <p:ph type="ftr" sz="quarter" idx="11"/>
          </p:nvPr>
        </p:nvSpPr>
        <p:spPr>
          <a:xfrm>
            <a:off x="4038600" y="6492240"/>
            <a:ext cx="4114800" cy="365125"/>
          </a:xfrm>
        </p:spPr>
        <p:txBody>
          <a:bodyPr/>
          <a:lstStyle>
            <a:lvl1pPr>
              <a:defRPr>
                <a:solidFill>
                  <a:schemeClr val="accent1">
                    <a:lumMod val="60000"/>
                    <a:lumOff val="40000"/>
                  </a:schemeClr>
                </a:solidFill>
              </a:defRPr>
            </a:lvl1pPr>
          </a:lstStyle>
          <a:p>
            <a:endParaRPr lang="en-US"/>
          </a:p>
        </p:txBody>
      </p:sp>
    </p:spTree>
    <p:custDataLst>
      <p:tags r:id="rId1"/>
    </p:custDataLst>
    <p:extLst>
      <p:ext uri="{BB962C8B-B14F-4D97-AF65-F5344CB8AC3E}">
        <p14:creationId xmlns:p14="http://schemas.microsoft.com/office/powerpoint/2010/main" val="229387701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Section Header 13">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a:t>LESSON 13</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Lesson Title</a:t>
            </a:r>
          </a:p>
        </p:txBody>
      </p:sp>
    </p:spTree>
    <p:custDataLst>
      <p:tags r:id="rId1"/>
    </p:custDataLst>
    <p:extLst>
      <p:ext uri="{BB962C8B-B14F-4D97-AF65-F5344CB8AC3E}">
        <p14:creationId xmlns:p14="http://schemas.microsoft.com/office/powerpoint/2010/main" val="209329593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Section Header 14">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a:t>LESSON 14</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Lesson Title</a:t>
            </a:r>
          </a:p>
        </p:txBody>
      </p:sp>
    </p:spTree>
    <p:custDataLst>
      <p:tags r:id="rId1"/>
    </p:custDataLst>
    <p:extLst>
      <p:ext uri="{BB962C8B-B14F-4D97-AF65-F5344CB8AC3E}">
        <p14:creationId xmlns:p14="http://schemas.microsoft.com/office/powerpoint/2010/main" val="175365937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Section Header 15">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a:t>LESSON 15</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Lesson Title</a:t>
            </a:r>
          </a:p>
        </p:txBody>
      </p:sp>
    </p:spTree>
    <p:custDataLst>
      <p:tags r:id="rId1"/>
    </p:custDataLst>
    <p:extLst>
      <p:ext uri="{BB962C8B-B14F-4D97-AF65-F5344CB8AC3E}">
        <p14:creationId xmlns:p14="http://schemas.microsoft.com/office/powerpoint/2010/main" val="242792695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Section Header 16">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a:t>LESSON 16</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Lesson Title</a:t>
            </a:r>
          </a:p>
        </p:txBody>
      </p:sp>
    </p:spTree>
    <p:custDataLst>
      <p:tags r:id="rId1"/>
    </p:custDataLst>
    <p:extLst>
      <p:ext uri="{BB962C8B-B14F-4D97-AF65-F5344CB8AC3E}">
        <p14:creationId xmlns:p14="http://schemas.microsoft.com/office/powerpoint/2010/main" val="45660134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Section Header 17">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a:t>LESSON 17</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Lesson Title</a:t>
            </a:r>
          </a:p>
        </p:txBody>
      </p:sp>
    </p:spTree>
    <p:custDataLst>
      <p:tags r:id="rId1"/>
    </p:custDataLst>
    <p:extLst>
      <p:ext uri="{BB962C8B-B14F-4D97-AF65-F5344CB8AC3E}">
        <p14:creationId xmlns:p14="http://schemas.microsoft.com/office/powerpoint/2010/main" val="384210865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Section Header 18">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a:t>LESSON 18</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Lesson Title</a:t>
            </a:r>
          </a:p>
        </p:txBody>
      </p:sp>
    </p:spTree>
    <p:custDataLst>
      <p:tags r:id="rId1"/>
    </p:custDataLst>
    <p:extLst>
      <p:ext uri="{BB962C8B-B14F-4D97-AF65-F5344CB8AC3E}">
        <p14:creationId xmlns:p14="http://schemas.microsoft.com/office/powerpoint/2010/main" val="263436236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Section Header 19">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a:t>LESSON 19</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Lesson Title</a:t>
            </a:r>
          </a:p>
        </p:txBody>
      </p:sp>
    </p:spTree>
    <p:custDataLst>
      <p:tags r:id="rId1"/>
    </p:custDataLst>
    <p:extLst>
      <p:ext uri="{BB962C8B-B14F-4D97-AF65-F5344CB8AC3E}">
        <p14:creationId xmlns:p14="http://schemas.microsoft.com/office/powerpoint/2010/main" val="5047746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secHead" preserve="1">
  <p:cSld name="Section Header 20">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a:t>LESSON 20</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Lesson Title</a:t>
            </a:r>
          </a:p>
        </p:txBody>
      </p:sp>
    </p:spTree>
    <p:custDataLst>
      <p:tags r:id="rId1"/>
    </p:custDataLst>
    <p:extLst>
      <p:ext uri="{BB962C8B-B14F-4D97-AF65-F5344CB8AC3E}">
        <p14:creationId xmlns:p14="http://schemas.microsoft.com/office/powerpoint/2010/main" val="287484890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1"/>
            <a:ext cx="12192000" cy="960120"/>
          </a:xfrm>
          <a:prstGeom prst="rect">
            <a:avLst/>
          </a:prstGeom>
        </p:spPr>
        <p:txBody>
          <a:bodyPr/>
          <a:lstStyle>
            <a:lvl1pPr>
              <a:defRPr/>
            </a:lvl1pPr>
          </a:lstStyle>
          <a:p>
            <a:r>
              <a:rPr lang="en-US" dirty="0"/>
              <a:t>Click to edit title</a:t>
            </a:r>
          </a:p>
        </p:txBody>
      </p:sp>
      <p:sp>
        <p:nvSpPr>
          <p:cNvPr id="6" name="Text Placeholder 2">
            <a:extLst>
              <a:ext uri="{FF2B5EF4-FFF2-40B4-BE49-F238E27FC236}">
                <a16:creationId xmlns:a16="http://schemas.microsoft.com/office/drawing/2014/main" id="{73CD68C0-63A5-4928-AF07-455DA38884F8}"/>
              </a:ext>
            </a:extLst>
          </p:cNvPr>
          <p:cNvSpPr>
            <a:spLocks noGrp="1"/>
          </p:cNvSpPr>
          <p:nvPr>
            <p:ph idx="1"/>
          </p:nvPr>
        </p:nvSpPr>
        <p:spPr>
          <a:xfrm>
            <a:off x="914400" y="1371600"/>
            <a:ext cx="10515600" cy="4351338"/>
          </a:xfrm>
          <a:prstGeom prst="rect">
            <a:avLst/>
          </a:prstGeom>
        </p:spPr>
        <p:txBody>
          <a:bodyPr vert="horz" lIns="91440" tIns="45720" rIns="91440" bIns="45720" rtlCol="0">
            <a:normAutofit/>
          </a:bodyPr>
          <a:lstStyle>
            <a:lvl1pPr>
              <a:spcAft>
                <a:spcPts val="1200"/>
              </a:spcAft>
              <a:defRPr/>
            </a:lvl1pPr>
            <a:lvl2pPr>
              <a:spcAft>
                <a:spcPts val="1200"/>
              </a:spcAft>
              <a:defRPr/>
            </a:lvl2pPr>
            <a:lvl3pPr>
              <a:spcAft>
                <a:spcPts val="1200"/>
              </a:spcAft>
              <a:defRPr/>
            </a:lvl3pPr>
            <a:lvl4pPr>
              <a:spcAft>
                <a:spcPts val="1200"/>
              </a:spcAft>
              <a:defRPr/>
            </a:lvl4pPr>
          </a:lstStyle>
          <a:p>
            <a:pPr lvl="0"/>
            <a:r>
              <a:rPr lang="en-US"/>
              <a:t>Click to add text</a:t>
            </a:r>
          </a:p>
          <a:p>
            <a:pPr lvl="1"/>
            <a:r>
              <a:rPr lang="en-US"/>
              <a:t>Second level</a:t>
            </a:r>
          </a:p>
          <a:p>
            <a:pPr lvl="2"/>
            <a:r>
              <a:rPr lang="en-US"/>
              <a:t>Third level</a:t>
            </a:r>
          </a:p>
          <a:p>
            <a:pPr lvl="3"/>
            <a:r>
              <a:rPr lang="en-US"/>
              <a:t>Fourth level</a:t>
            </a:r>
          </a:p>
        </p:txBody>
      </p:sp>
      <p:sp>
        <p:nvSpPr>
          <p:cNvPr id="5" name="Slide Number Placeholder 4">
            <a:extLst>
              <a:ext uri="{FF2B5EF4-FFF2-40B4-BE49-F238E27FC236}">
                <a16:creationId xmlns:a16="http://schemas.microsoft.com/office/drawing/2014/main" id="{8E7C8C04-6EC5-EB40-A3D9-34399D9CE55B}"/>
              </a:ext>
            </a:extLst>
          </p:cNvPr>
          <p:cNvSpPr>
            <a:spLocks noGrp="1"/>
          </p:cNvSpPr>
          <p:nvPr>
            <p:ph type="sldNum" sz="quarter" idx="12"/>
          </p:nvPr>
        </p:nvSpPr>
        <p:spPr/>
        <p:txBody>
          <a:bodyPr/>
          <a:lstStyle/>
          <a:p>
            <a:fld id="{0B2D781D-8844-5940-92D1-06EF0A7F581E}" type="slidenum">
              <a:rPr lang="en-US" smtClean="0"/>
              <a:t>‹#›</a:t>
            </a:fld>
            <a:endParaRPr lang="en-US"/>
          </a:p>
        </p:txBody>
      </p:sp>
      <p:sp>
        <p:nvSpPr>
          <p:cNvPr id="4" name="Footer Placeholder 3">
            <a:extLst>
              <a:ext uri="{FF2B5EF4-FFF2-40B4-BE49-F238E27FC236}">
                <a16:creationId xmlns:a16="http://schemas.microsoft.com/office/drawing/2014/main" id="{518A2339-20C0-8345-BADD-E56719368FD6}"/>
              </a:ext>
            </a:extLst>
          </p:cNvPr>
          <p:cNvSpPr>
            <a:spLocks noGrp="1"/>
          </p:cNvSpPr>
          <p:nvPr>
            <p:ph type="ftr" sz="quarter" idx="11"/>
          </p:nvPr>
        </p:nvSpPr>
        <p:spPr/>
        <p:txBody>
          <a:bodyPr/>
          <a:lstStyle/>
          <a:p>
            <a:endParaRPr lang="en-US"/>
          </a:p>
        </p:txBody>
      </p:sp>
      <p:sp>
        <p:nvSpPr>
          <p:cNvPr id="3" name="Date Placeholder 2">
            <a:extLst>
              <a:ext uri="{FF2B5EF4-FFF2-40B4-BE49-F238E27FC236}">
                <a16:creationId xmlns:a16="http://schemas.microsoft.com/office/drawing/2014/main" id="{3BE36683-988D-7A42-9F8E-6AB42F364005}"/>
              </a:ext>
            </a:extLst>
          </p:cNvPr>
          <p:cNvSpPr>
            <a:spLocks noGrp="1"/>
          </p:cNvSpPr>
          <p:nvPr>
            <p:ph type="dt" sz="half" idx="10"/>
          </p:nvPr>
        </p:nvSpPr>
        <p:spPr/>
        <p:txBody>
          <a:bodyPr/>
          <a:lstStyle/>
          <a:p>
            <a:endParaRPr lang="en-US"/>
          </a:p>
        </p:txBody>
      </p:sp>
    </p:spTree>
    <p:custDataLst>
      <p:tags r:id="rId1"/>
    </p:custDataLst>
    <p:extLst>
      <p:ext uri="{BB962C8B-B14F-4D97-AF65-F5344CB8AC3E}">
        <p14:creationId xmlns:p14="http://schemas.microsoft.com/office/powerpoint/2010/main" val="402654103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Tit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1"/>
            <a:ext cx="12192000" cy="960120"/>
          </a:xfrm>
          <a:prstGeom prst="rect">
            <a:avLst/>
          </a:prstGeom>
        </p:spPr>
        <p:txBody>
          <a:bodyPr/>
          <a:lstStyle>
            <a:lvl1pPr>
              <a:defRPr/>
            </a:lvl1pPr>
          </a:lstStyle>
          <a:p>
            <a:r>
              <a:rPr lang="en-US"/>
              <a:t>Click to edit title</a:t>
            </a:r>
          </a:p>
        </p:txBody>
      </p:sp>
      <p:sp>
        <p:nvSpPr>
          <p:cNvPr id="8" name="Content Placeholder 7">
            <a:extLst>
              <a:ext uri="{FF2B5EF4-FFF2-40B4-BE49-F238E27FC236}">
                <a16:creationId xmlns:a16="http://schemas.microsoft.com/office/drawing/2014/main" id="{DB5FFC30-2C48-4CA6-B283-5CEAF0D37513}"/>
              </a:ext>
            </a:extLst>
          </p:cNvPr>
          <p:cNvSpPr>
            <a:spLocks noGrp="1"/>
          </p:cNvSpPr>
          <p:nvPr>
            <p:ph sz="quarter" idx="13"/>
          </p:nvPr>
        </p:nvSpPr>
        <p:spPr>
          <a:xfrm>
            <a:off x="914400" y="1371600"/>
            <a:ext cx="9717088" cy="4537075"/>
          </a:xfrm>
        </p:spPr>
        <p:txBody>
          <a:bodyPr/>
          <a:lstStyle>
            <a:lvl1pPr>
              <a:spcAft>
                <a:spcPts val="1200"/>
              </a:spcAft>
              <a:defRPr/>
            </a:lvl1pPr>
            <a:lvl2pPr>
              <a:spcAft>
                <a:spcPts val="1200"/>
              </a:spcAft>
              <a:defRPr/>
            </a:lvl2pPr>
            <a:lvl3pPr>
              <a:spcAft>
                <a:spcPts val="1200"/>
              </a:spcAft>
              <a:defRPr/>
            </a:lvl3pPr>
            <a:lvl4pPr>
              <a:spcAft>
                <a:spcPts val="1200"/>
              </a:spcAft>
              <a:defRPr/>
            </a:lvl4pPr>
          </a:lstStyle>
          <a:p>
            <a:pPr lvl="0"/>
            <a:r>
              <a:rPr lang="en-US"/>
              <a:t>Edit Master text styles</a:t>
            </a:r>
          </a:p>
          <a:p>
            <a:pPr lvl="1"/>
            <a:r>
              <a:rPr lang="en-US"/>
              <a:t>Second level</a:t>
            </a:r>
          </a:p>
          <a:p>
            <a:pPr lvl="2"/>
            <a:r>
              <a:rPr lang="en-US"/>
              <a:t>Third level</a:t>
            </a:r>
          </a:p>
          <a:p>
            <a:pPr lvl="3"/>
            <a:r>
              <a:rPr lang="en-US"/>
              <a:t>Fourth level</a:t>
            </a:r>
          </a:p>
        </p:txBody>
      </p:sp>
      <p:sp>
        <p:nvSpPr>
          <p:cNvPr id="5" name="Slide Number Placeholder 4">
            <a:extLst>
              <a:ext uri="{FF2B5EF4-FFF2-40B4-BE49-F238E27FC236}">
                <a16:creationId xmlns:a16="http://schemas.microsoft.com/office/drawing/2014/main" id="{8E7C8C04-6EC5-EB40-A3D9-34399D9CE55B}"/>
              </a:ext>
            </a:extLst>
          </p:cNvPr>
          <p:cNvSpPr>
            <a:spLocks noGrp="1"/>
          </p:cNvSpPr>
          <p:nvPr>
            <p:ph type="sldNum" sz="quarter" idx="12"/>
          </p:nvPr>
        </p:nvSpPr>
        <p:spPr/>
        <p:txBody>
          <a:bodyPr/>
          <a:lstStyle/>
          <a:p>
            <a:fld id="{0B2D781D-8844-5940-92D1-06EF0A7F581E}" type="slidenum">
              <a:rPr lang="en-US" smtClean="0"/>
              <a:t>‹#›</a:t>
            </a:fld>
            <a:endParaRPr lang="en-US"/>
          </a:p>
        </p:txBody>
      </p:sp>
      <p:sp>
        <p:nvSpPr>
          <p:cNvPr id="4" name="Footer Placeholder 3">
            <a:extLst>
              <a:ext uri="{FF2B5EF4-FFF2-40B4-BE49-F238E27FC236}">
                <a16:creationId xmlns:a16="http://schemas.microsoft.com/office/drawing/2014/main" id="{518A2339-20C0-8345-BADD-E56719368FD6}"/>
              </a:ext>
            </a:extLst>
          </p:cNvPr>
          <p:cNvSpPr>
            <a:spLocks noGrp="1"/>
          </p:cNvSpPr>
          <p:nvPr>
            <p:ph type="ftr" sz="quarter" idx="11"/>
          </p:nvPr>
        </p:nvSpPr>
        <p:spPr/>
        <p:txBody>
          <a:bodyPr/>
          <a:lstStyle/>
          <a:p>
            <a:endParaRPr lang="en-US"/>
          </a:p>
        </p:txBody>
      </p:sp>
      <p:sp>
        <p:nvSpPr>
          <p:cNvPr id="3" name="Date Placeholder 2">
            <a:extLst>
              <a:ext uri="{FF2B5EF4-FFF2-40B4-BE49-F238E27FC236}">
                <a16:creationId xmlns:a16="http://schemas.microsoft.com/office/drawing/2014/main" id="{3BE36683-988D-7A42-9F8E-6AB42F364005}"/>
              </a:ext>
            </a:extLst>
          </p:cNvPr>
          <p:cNvSpPr>
            <a:spLocks noGrp="1"/>
          </p:cNvSpPr>
          <p:nvPr>
            <p:ph type="dt" sz="half" idx="10"/>
          </p:nvPr>
        </p:nvSpPr>
        <p:spPr/>
        <p:txBody>
          <a:bodyPr/>
          <a:lstStyle/>
          <a:p>
            <a:endParaRPr lang="en-US"/>
          </a:p>
        </p:txBody>
      </p:sp>
    </p:spTree>
    <p:custDataLst>
      <p:tags r:id="rId1"/>
    </p:custDataLst>
    <p:extLst>
      <p:ext uri="{BB962C8B-B14F-4D97-AF65-F5344CB8AC3E}">
        <p14:creationId xmlns:p14="http://schemas.microsoft.com/office/powerpoint/2010/main" val="16691820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1_Title Only">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p:nvPr>
        </p:nvSpPr>
        <p:spPr>
          <a:xfrm>
            <a:off x="0" y="0"/>
            <a:ext cx="12192000" cy="952107"/>
          </a:xfrm>
          <a:prstGeom prst="rect">
            <a:avLst/>
          </a:prstGeom>
        </p:spPr>
        <p:txBody>
          <a:bodyPr anchor="ctr">
            <a:normAutofit/>
          </a:bodyPr>
          <a:lstStyle>
            <a:lvl1pPr>
              <a:defRPr sz="3000"/>
            </a:lvl1pPr>
          </a:lstStyle>
          <a:p>
            <a:r>
              <a:rPr lang="en-US"/>
              <a:t>Click to edit Master title style</a:t>
            </a:r>
          </a:p>
        </p:txBody>
      </p:sp>
      <p:sp>
        <p:nvSpPr>
          <p:cNvPr id="9" name="Date Placeholder 8">
            <a:extLst>
              <a:ext uri="{FF2B5EF4-FFF2-40B4-BE49-F238E27FC236}">
                <a16:creationId xmlns:a16="http://schemas.microsoft.com/office/drawing/2014/main" id="{FC1B000A-7D50-5BFA-7591-6D686846A415}"/>
              </a:ext>
            </a:extLst>
          </p:cNvPr>
          <p:cNvSpPr>
            <a:spLocks noGrp="1"/>
          </p:cNvSpPr>
          <p:nvPr>
            <p:ph type="dt" sz="half" idx="10"/>
          </p:nvPr>
        </p:nvSpPr>
        <p:spPr/>
        <p:txBody>
          <a:bodyPr/>
          <a:lstStyle/>
          <a:p>
            <a:endParaRPr lang="en-US"/>
          </a:p>
        </p:txBody>
      </p:sp>
      <p:sp>
        <p:nvSpPr>
          <p:cNvPr id="13" name="Footer Placeholder 12">
            <a:extLst>
              <a:ext uri="{FF2B5EF4-FFF2-40B4-BE49-F238E27FC236}">
                <a16:creationId xmlns:a16="http://schemas.microsoft.com/office/drawing/2014/main" id="{A232931A-3EE1-7FD5-0BB5-83FE22505160}"/>
              </a:ext>
            </a:extLst>
          </p:cNvPr>
          <p:cNvSpPr>
            <a:spLocks noGrp="1"/>
          </p:cNvSpPr>
          <p:nvPr>
            <p:ph type="ftr" sz="quarter" idx="11"/>
          </p:nvPr>
        </p:nvSpPr>
        <p:spPr/>
        <p:txBody>
          <a:bodyPr/>
          <a:lstStyle/>
          <a:p>
            <a:endParaRPr lang="en-US"/>
          </a:p>
        </p:txBody>
      </p:sp>
      <p:sp>
        <p:nvSpPr>
          <p:cNvPr id="14" name="Slide Number Placeholder 13">
            <a:extLst>
              <a:ext uri="{FF2B5EF4-FFF2-40B4-BE49-F238E27FC236}">
                <a16:creationId xmlns:a16="http://schemas.microsoft.com/office/drawing/2014/main" id="{C05EF9B1-1426-2717-DD12-59F29B626008}"/>
              </a:ext>
            </a:extLst>
          </p:cNvPr>
          <p:cNvSpPr>
            <a:spLocks noGrp="1"/>
          </p:cNvSpPr>
          <p:nvPr>
            <p:ph type="sldNum" sz="quarter" idx="12"/>
          </p:nvPr>
        </p:nvSpPr>
        <p:spPr/>
        <p:txBody>
          <a:bodyPr/>
          <a:lstStyle/>
          <a:p>
            <a:fld id="{48F63A3B-78C7-47BE-AE5E-E10140E04643}" type="slidenum">
              <a:rPr lang="en-US" smtClean="0"/>
              <a:t>‹#›</a:t>
            </a:fld>
            <a:endParaRPr lang="en-US"/>
          </a:p>
        </p:txBody>
      </p:sp>
    </p:spTree>
    <p:custDataLst>
      <p:tags r:id="rId1"/>
    </p:custDataLst>
    <p:extLst>
      <p:ext uri="{BB962C8B-B14F-4D97-AF65-F5344CB8AC3E}">
        <p14:creationId xmlns:p14="http://schemas.microsoft.com/office/powerpoint/2010/main" val="148424099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5_Tit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1"/>
            <a:ext cx="12192000" cy="960120"/>
          </a:xfrm>
          <a:prstGeom prst="rect">
            <a:avLst/>
          </a:prstGeom>
        </p:spPr>
        <p:txBody>
          <a:bodyPr/>
          <a:lstStyle>
            <a:lvl1pPr>
              <a:defRPr/>
            </a:lvl1pPr>
          </a:lstStyle>
          <a:p>
            <a:r>
              <a:rPr lang="en-US"/>
              <a:t>Click to edit title</a:t>
            </a:r>
          </a:p>
        </p:txBody>
      </p:sp>
      <p:sp>
        <p:nvSpPr>
          <p:cNvPr id="7" name="Content Placeholder 1">
            <a:extLst>
              <a:ext uri="{FF2B5EF4-FFF2-40B4-BE49-F238E27FC236}">
                <a16:creationId xmlns:a16="http://schemas.microsoft.com/office/drawing/2014/main" id="{3207DD6D-6002-B945-C50A-F161DB01957F}"/>
              </a:ext>
            </a:extLst>
          </p:cNvPr>
          <p:cNvSpPr>
            <a:spLocks noGrp="1"/>
          </p:cNvSpPr>
          <p:nvPr>
            <p:ph sz="quarter" idx="13" hasCustomPrompt="1"/>
          </p:nvPr>
        </p:nvSpPr>
        <p:spPr>
          <a:xfrm>
            <a:off x="978159" y="1287140"/>
            <a:ext cx="4433595" cy="765596"/>
          </a:xfrm>
        </p:spPr>
        <p:txBody>
          <a:bodyPr>
            <a:normAutofit/>
          </a:bodyPr>
          <a:lstStyle>
            <a:lvl1pPr>
              <a:defRPr sz="2000"/>
            </a:lvl1pPr>
          </a:lstStyle>
          <a:p>
            <a:pPr lvl="0"/>
            <a:r>
              <a:rPr lang="en-US"/>
              <a:t>1 Click to edit Master</a:t>
            </a:r>
          </a:p>
        </p:txBody>
      </p:sp>
      <p:sp>
        <p:nvSpPr>
          <p:cNvPr id="9" name="Content Placeholder 2">
            <a:extLst>
              <a:ext uri="{FF2B5EF4-FFF2-40B4-BE49-F238E27FC236}">
                <a16:creationId xmlns:a16="http://schemas.microsoft.com/office/drawing/2014/main" id="{178964BD-DC42-07FD-0A41-6C70ED2AAC6A}"/>
              </a:ext>
            </a:extLst>
          </p:cNvPr>
          <p:cNvSpPr>
            <a:spLocks noGrp="1"/>
          </p:cNvSpPr>
          <p:nvPr>
            <p:ph sz="quarter" idx="14" hasCustomPrompt="1"/>
          </p:nvPr>
        </p:nvSpPr>
        <p:spPr>
          <a:xfrm>
            <a:off x="6504993" y="1287140"/>
            <a:ext cx="3799114" cy="765596"/>
          </a:xfrm>
        </p:spPr>
        <p:txBody>
          <a:bodyPr>
            <a:normAutofit/>
          </a:bodyPr>
          <a:lstStyle>
            <a:lvl1pPr>
              <a:defRPr sz="2000"/>
            </a:lvl1pPr>
          </a:lstStyle>
          <a:p>
            <a:pPr lvl="0"/>
            <a:r>
              <a:rPr lang="en-US"/>
              <a:t> 2 Click to edit Master</a:t>
            </a:r>
          </a:p>
        </p:txBody>
      </p:sp>
      <p:sp>
        <p:nvSpPr>
          <p:cNvPr id="10" name="Content Placeholder 6">
            <a:extLst>
              <a:ext uri="{FF2B5EF4-FFF2-40B4-BE49-F238E27FC236}">
                <a16:creationId xmlns:a16="http://schemas.microsoft.com/office/drawing/2014/main" id="{A2F12B40-9195-AD8A-F842-339F86A9531A}"/>
              </a:ext>
            </a:extLst>
          </p:cNvPr>
          <p:cNvSpPr>
            <a:spLocks noGrp="1"/>
          </p:cNvSpPr>
          <p:nvPr>
            <p:ph sz="quarter" idx="15" hasCustomPrompt="1"/>
          </p:nvPr>
        </p:nvSpPr>
        <p:spPr>
          <a:xfrm>
            <a:off x="978159" y="2414277"/>
            <a:ext cx="4433595" cy="765596"/>
          </a:xfrm>
        </p:spPr>
        <p:txBody>
          <a:bodyPr>
            <a:normAutofit/>
          </a:bodyPr>
          <a:lstStyle>
            <a:lvl1pPr>
              <a:defRPr sz="2000"/>
            </a:lvl1pPr>
          </a:lstStyle>
          <a:p>
            <a:pPr lvl="0"/>
            <a:r>
              <a:rPr lang="en-US"/>
              <a:t>3 Click to edit Master</a:t>
            </a:r>
          </a:p>
        </p:txBody>
      </p:sp>
      <p:sp>
        <p:nvSpPr>
          <p:cNvPr id="11" name="Content Placeholder 6">
            <a:extLst>
              <a:ext uri="{FF2B5EF4-FFF2-40B4-BE49-F238E27FC236}">
                <a16:creationId xmlns:a16="http://schemas.microsoft.com/office/drawing/2014/main" id="{BC5446FE-5A56-30E1-4C9A-D62566ABEE24}"/>
              </a:ext>
            </a:extLst>
          </p:cNvPr>
          <p:cNvSpPr>
            <a:spLocks noGrp="1"/>
          </p:cNvSpPr>
          <p:nvPr>
            <p:ph sz="quarter" idx="16" hasCustomPrompt="1"/>
          </p:nvPr>
        </p:nvSpPr>
        <p:spPr>
          <a:xfrm>
            <a:off x="6504993" y="2414277"/>
            <a:ext cx="3799114" cy="765596"/>
          </a:xfrm>
        </p:spPr>
        <p:txBody>
          <a:bodyPr>
            <a:normAutofit/>
          </a:bodyPr>
          <a:lstStyle>
            <a:lvl1pPr>
              <a:defRPr sz="2000"/>
            </a:lvl1pPr>
          </a:lstStyle>
          <a:p>
            <a:pPr lvl="0"/>
            <a:r>
              <a:rPr lang="en-US"/>
              <a:t>4 Click to edit Master</a:t>
            </a:r>
          </a:p>
        </p:txBody>
      </p:sp>
      <p:sp>
        <p:nvSpPr>
          <p:cNvPr id="12" name="Content Placeholder 6">
            <a:extLst>
              <a:ext uri="{FF2B5EF4-FFF2-40B4-BE49-F238E27FC236}">
                <a16:creationId xmlns:a16="http://schemas.microsoft.com/office/drawing/2014/main" id="{DBFDCA6F-EE01-69E4-697F-67C81236030B}"/>
              </a:ext>
            </a:extLst>
          </p:cNvPr>
          <p:cNvSpPr>
            <a:spLocks noGrp="1"/>
          </p:cNvSpPr>
          <p:nvPr>
            <p:ph sz="quarter" idx="17" hasCustomPrompt="1"/>
          </p:nvPr>
        </p:nvSpPr>
        <p:spPr>
          <a:xfrm>
            <a:off x="978159" y="3429000"/>
            <a:ext cx="4433595" cy="765596"/>
          </a:xfrm>
        </p:spPr>
        <p:txBody>
          <a:bodyPr>
            <a:normAutofit/>
          </a:bodyPr>
          <a:lstStyle>
            <a:lvl1pPr>
              <a:defRPr sz="2000"/>
            </a:lvl1pPr>
          </a:lstStyle>
          <a:p>
            <a:pPr lvl="0"/>
            <a:r>
              <a:rPr lang="en-US"/>
              <a:t>5 Click to edit Master</a:t>
            </a:r>
          </a:p>
        </p:txBody>
      </p:sp>
      <p:sp>
        <p:nvSpPr>
          <p:cNvPr id="13" name="Content Placeholder 6">
            <a:extLst>
              <a:ext uri="{FF2B5EF4-FFF2-40B4-BE49-F238E27FC236}">
                <a16:creationId xmlns:a16="http://schemas.microsoft.com/office/drawing/2014/main" id="{5E3743C0-6172-EBF2-B912-7B64BB00E4D2}"/>
              </a:ext>
            </a:extLst>
          </p:cNvPr>
          <p:cNvSpPr>
            <a:spLocks noGrp="1"/>
          </p:cNvSpPr>
          <p:nvPr>
            <p:ph sz="quarter" idx="18" hasCustomPrompt="1"/>
          </p:nvPr>
        </p:nvSpPr>
        <p:spPr>
          <a:xfrm>
            <a:off x="6504993" y="3429000"/>
            <a:ext cx="3799114" cy="765596"/>
          </a:xfrm>
        </p:spPr>
        <p:txBody>
          <a:bodyPr>
            <a:normAutofit/>
          </a:bodyPr>
          <a:lstStyle>
            <a:lvl1pPr>
              <a:defRPr sz="2000"/>
            </a:lvl1pPr>
          </a:lstStyle>
          <a:p>
            <a:pPr lvl="0"/>
            <a:r>
              <a:rPr lang="en-US"/>
              <a:t>6 Click to edit Master</a:t>
            </a:r>
          </a:p>
        </p:txBody>
      </p:sp>
      <p:sp>
        <p:nvSpPr>
          <p:cNvPr id="14" name="Content Placeholder 6">
            <a:extLst>
              <a:ext uri="{FF2B5EF4-FFF2-40B4-BE49-F238E27FC236}">
                <a16:creationId xmlns:a16="http://schemas.microsoft.com/office/drawing/2014/main" id="{6C8ABF19-6DF9-941C-8D8C-7BA0569AFDC9}"/>
              </a:ext>
            </a:extLst>
          </p:cNvPr>
          <p:cNvSpPr>
            <a:spLocks noGrp="1"/>
          </p:cNvSpPr>
          <p:nvPr>
            <p:ph sz="quarter" idx="19" hasCustomPrompt="1"/>
          </p:nvPr>
        </p:nvSpPr>
        <p:spPr>
          <a:xfrm>
            <a:off x="978159" y="4453259"/>
            <a:ext cx="4433595" cy="765596"/>
          </a:xfrm>
        </p:spPr>
        <p:txBody>
          <a:bodyPr>
            <a:normAutofit/>
          </a:bodyPr>
          <a:lstStyle>
            <a:lvl1pPr>
              <a:defRPr sz="2000"/>
            </a:lvl1pPr>
          </a:lstStyle>
          <a:p>
            <a:pPr lvl="0"/>
            <a:r>
              <a:rPr lang="en-US"/>
              <a:t>7 Click to edit Master</a:t>
            </a:r>
          </a:p>
        </p:txBody>
      </p:sp>
      <p:sp>
        <p:nvSpPr>
          <p:cNvPr id="15" name="Content Placeholder 6">
            <a:extLst>
              <a:ext uri="{FF2B5EF4-FFF2-40B4-BE49-F238E27FC236}">
                <a16:creationId xmlns:a16="http://schemas.microsoft.com/office/drawing/2014/main" id="{99AFD000-D410-46F4-AFE8-19068F5ACBB0}"/>
              </a:ext>
            </a:extLst>
          </p:cNvPr>
          <p:cNvSpPr>
            <a:spLocks noGrp="1"/>
          </p:cNvSpPr>
          <p:nvPr>
            <p:ph sz="quarter" idx="20" hasCustomPrompt="1"/>
          </p:nvPr>
        </p:nvSpPr>
        <p:spPr>
          <a:xfrm>
            <a:off x="6504993" y="4453259"/>
            <a:ext cx="3799114" cy="765596"/>
          </a:xfrm>
        </p:spPr>
        <p:txBody>
          <a:bodyPr>
            <a:normAutofit/>
          </a:bodyPr>
          <a:lstStyle>
            <a:lvl1pPr>
              <a:defRPr sz="2000"/>
            </a:lvl1pPr>
          </a:lstStyle>
          <a:p>
            <a:pPr lvl="0"/>
            <a:r>
              <a:rPr lang="en-US"/>
              <a:t>8 Click to edit Master</a:t>
            </a:r>
          </a:p>
        </p:txBody>
      </p:sp>
      <p:sp>
        <p:nvSpPr>
          <p:cNvPr id="5" name="Slide Number Placeholder 4">
            <a:extLst>
              <a:ext uri="{FF2B5EF4-FFF2-40B4-BE49-F238E27FC236}">
                <a16:creationId xmlns:a16="http://schemas.microsoft.com/office/drawing/2014/main" id="{8E7C8C04-6EC5-EB40-A3D9-34399D9CE55B}"/>
              </a:ext>
            </a:extLst>
          </p:cNvPr>
          <p:cNvSpPr>
            <a:spLocks noGrp="1"/>
          </p:cNvSpPr>
          <p:nvPr>
            <p:ph type="sldNum" sz="quarter" idx="12"/>
          </p:nvPr>
        </p:nvSpPr>
        <p:spPr/>
        <p:txBody>
          <a:bodyPr/>
          <a:lstStyle/>
          <a:p>
            <a:fld id="{0B2D781D-8844-5940-92D1-06EF0A7F581E}" type="slidenum">
              <a:rPr lang="en-US" smtClean="0"/>
              <a:t>‹#›</a:t>
            </a:fld>
            <a:endParaRPr lang="en-US"/>
          </a:p>
        </p:txBody>
      </p:sp>
      <p:sp>
        <p:nvSpPr>
          <p:cNvPr id="4" name="Footer Placeholder 3">
            <a:extLst>
              <a:ext uri="{FF2B5EF4-FFF2-40B4-BE49-F238E27FC236}">
                <a16:creationId xmlns:a16="http://schemas.microsoft.com/office/drawing/2014/main" id="{518A2339-20C0-8345-BADD-E56719368FD6}"/>
              </a:ext>
            </a:extLst>
          </p:cNvPr>
          <p:cNvSpPr>
            <a:spLocks noGrp="1"/>
          </p:cNvSpPr>
          <p:nvPr>
            <p:ph type="ftr" sz="quarter" idx="11"/>
          </p:nvPr>
        </p:nvSpPr>
        <p:spPr/>
        <p:txBody>
          <a:bodyPr/>
          <a:lstStyle/>
          <a:p>
            <a:endParaRPr lang="en-US"/>
          </a:p>
        </p:txBody>
      </p:sp>
      <p:sp>
        <p:nvSpPr>
          <p:cNvPr id="3" name="Date Placeholder 2">
            <a:extLst>
              <a:ext uri="{FF2B5EF4-FFF2-40B4-BE49-F238E27FC236}">
                <a16:creationId xmlns:a16="http://schemas.microsoft.com/office/drawing/2014/main" id="{3BE36683-988D-7A42-9F8E-6AB42F364005}"/>
              </a:ext>
            </a:extLst>
          </p:cNvPr>
          <p:cNvSpPr>
            <a:spLocks noGrp="1"/>
          </p:cNvSpPr>
          <p:nvPr>
            <p:ph type="dt" sz="half" idx="10"/>
          </p:nvPr>
        </p:nvSpPr>
        <p:spPr/>
        <p:txBody>
          <a:bodyPr/>
          <a:lstStyle/>
          <a:p>
            <a:endParaRPr lang="en-US"/>
          </a:p>
        </p:txBody>
      </p:sp>
    </p:spTree>
    <p:custDataLst>
      <p:tags r:id="rId1"/>
    </p:custDataLst>
    <p:extLst>
      <p:ext uri="{BB962C8B-B14F-4D97-AF65-F5344CB8AC3E}">
        <p14:creationId xmlns:p14="http://schemas.microsoft.com/office/powerpoint/2010/main" val="154611128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6_Tit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1"/>
            <a:ext cx="12192000" cy="960120"/>
          </a:xfrm>
          <a:prstGeom prst="rect">
            <a:avLst/>
          </a:prstGeom>
        </p:spPr>
        <p:txBody>
          <a:bodyPr/>
          <a:lstStyle>
            <a:lvl1pPr>
              <a:defRPr/>
            </a:lvl1pPr>
          </a:lstStyle>
          <a:p>
            <a:r>
              <a:rPr lang="en-US"/>
              <a:t>Click to edit title</a:t>
            </a:r>
          </a:p>
        </p:txBody>
      </p:sp>
      <p:sp>
        <p:nvSpPr>
          <p:cNvPr id="7" name="Content Placeholder 6">
            <a:extLst>
              <a:ext uri="{FF2B5EF4-FFF2-40B4-BE49-F238E27FC236}">
                <a16:creationId xmlns:a16="http://schemas.microsoft.com/office/drawing/2014/main" id="{3207DD6D-6002-B945-C50A-F161DB01957F}"/>
              </a:ext>
            </a:extLst>
          </p:cNvPr>
          <p:cNvSpPr>
            <a:spLocks noGrp="1"/>
          </p:cNvSpPr>
          <p:nvPr>
            <p:ph sz="quarter" idx="13" hasCustomPrompt="1"/>
          </p:nvPr>
        </p:nvSpPr>
        <p:spPr>
          <a:xfrm>
            <a:off x="576944" y="3428998"/>
            <a:ext cx="2035629" cy="2141858"/>
          </a:xfrm>
        </p:spPr>
        <p:txBody>
          <a:bodyPr>
            <a:normAutofit/>
          </a:bodyPr>
          <a:lstStyle>
            <a:lvl1pPr>
              <a:defRPr sz="2000"/>
            </a:lvl1pPr>
          </a:lstStyle>
          <a:p>
            <a:pPr lvl="0"/>
            <a:r>
              <a:rPr lang="en-US"/>
              <a:t>1 Click to edit Master</a:t>
            </a:r>
          </a:p>
        </p:txBody>
      </p:sp>
      <p:sp>
        <p:nvSpPr>
          <p:cNvPr id="9" name="Content Placeholder 6">
            <a:extLst>
              <a:ext uri="{FF2B5EF4-FFF2-40B4-BE49-F238E27FC236}">
                <a16:creationId xmlns:a16="http://schemas.microsoft.com/office/drawing/2014/main" id="{178964BD-DC42-07FD-0A41-6C70ED2AAC6A}"/>
              </a:ext>
            </a:extLst>
          </p:cNvPr>
          <p:cNvSpPr>
            <a:spLocks noGrp="1"/>
          </p:cNvSpPr>
          <p:nvPr>
            <p:ph sz="quarter" idx="14" hasCustomPrompt="1"/>
          </p:nvPr>
        </p:nvSpPr>
        <p:spPr>
          <a:xfrm>
            <a:off x="2939143" y="3428998"/>
            <a:ext cx="2279780" cy="2141859"/>
          </a:xfrm>
        </p:spPr>
        <p:txBody>
          <a:bodyPr>
            <a:normAutofit/>
          </a:bodyPr>
          <a:lstStyle>
            <a:lvl1pPr>
              <a:defRPr sz="2000"/>
            </a:lvl1pPr>
          </a:lstStyle>
          <a:p>
            <a:pPr lvl="0"/>
            <a:r>
              <a:rPr lang="en-US"/>
              <a:t> 2 Click to edit Master</a:t>
            </a:r>
          </a:p>
        </p:txBody>
      </p:sp>
      <p:sp>
        <p:nvSpPr>
          <p:cNvPr id="10" name="Content Placeholder 6">
            <a:extLst>
              <a:ext uri="{FF2B5EF4-FFF2-40B4-BE49-F238E27FC236}">
                <a16:creationId xmlns:a16="http://schemas.microsoft.com/office/drawing/2014/main" id="{A2F12B40-9195-AD8A-F842-339F86A9531A}"/>
              </a:ext>
            </a:extLst>
          </p:cNvPr>
          <p:cNvSpPr>
            <a:spLocks noGrp="1"/>
          </p:cNvSpPr>
          <p:nvPr>
            <p:ph sz="quarter" idx="15" hasCustomPrompt="1"/>
          </p:nvPr>
        </p:nvSpPr>
        <p:spPr>
          <a:xfrm>
            <a:off x="5411755" y="3428999"/>
            <a:ext cx="2174034" cy="2141859"/>
          </a:xfrm>
        </p:spPr>
        <p:txBody>
          <a:bodyPr>
            <a:normAutofit/>
          </a:bodyPr>
          <a:lstStyle>
            <a:lvl1pPr>
              <a:defRPr sz="2000"/>
            </a:lvl1pPr>
          </a:lstStyle>
          <a:p>
            <a:pPr lvl="0"/>
            <a:r>
              <a:rPr lang="en-US"/>
              <a:t>3 Click to edit Master</a:t>
            </a:r>
          </a:p>
        </p:txBody>
      </p:sp>
      <p:sp>
        <p:nvSpPr>
          <p:cNvPr id="11" name="Content Placeholder 6">
            <a:extLst>
              <a:ext uri="{FF2B5EF4-FFF2-40B4-BE49-F238E27FC236}">
                <a16:creationId xmlns:a16="http://schemas.microsoft.com/office/drawing/2014/main" id="{BC5446FE-5A56-30E1-4C9A-D62566ABEE24}"/>
              </a:ext>
            </a:extLst>
          </p:cNvPr>
          <p:cNvSpPr>
            <a:spLocks noGrp="1"/>
          </p:cNvSpPr>
          <p:nvPr>
            <p:ph sz="quarter" idx="16" hasCustomPrompt="1"/>
          </p:nvPr>
        </p:nvSpPr>
        <p:spPr>
          <a:xfrm>
            <a:off x="7867261" y="3428998"/>
            <a:ext cx="1864568" cy="2141860"/>
          </a:xfrm>
        </p:spPr>
        <p:txBody>
          <a:bodyPr>
            <a:normAutofit/>
          </a:bodyPr>
          <a:lstStyle>
            <a:lvl1pPr>
              <a:defRPr sz="2000"/>
            </a:lvl1pPr>
          </a:lstStyle>
          <a:p>
            <a:pPr lvl="0"/>
            <a:r>
              <a:rPr lang="en-US"/>
              <a:t>4 Click to edit Master</a:t>
            </a:r>
          </a:p>
        </p:txBody>
      </p:sp>
      <p:sp>
        <p:nvSpPr>
          <p:cNvPr id="12" name="Content Placeholder 6">
            <a:extLst>
              <a:ext uri="{FF2B5EF4-FFF2-40B4-BE49-F238E27FC236}">
                <a16:creationId xmlns:a16="http://schemas.microsoft.com/office/drawing/2014/main" id="{DBFDCA6F-EE01-69E4-697F-67C81236030B}"/>
              </a:ext>
            </a:extLst>
          </p:cNvPr>
          <p:cNvSpPr>
            <a:spLocks noGrp="1"/>
          </p:cNvSpPr>
          <p:nvPr>
            <p:ph sz="quarter" idx="17" hasCustomPrompt="1"/>
          </p:nvPr>
        </p:nvSpPr>
        <p:spPr>
          <a:xfrm>
            <a:off x="10013301" y="3429000"/>
            <a:ext cx="1724608" cy="2141860"/>
          </a:xfrm>
        </p:spPr>
        <p:txBody>
          <a:bodyPr>
            <a:normAutofit/>
          </a:bodyPr>
          <a:lstStyle>
            <a:lvl1pPr>
              <a:defRPr sz="2000"/>
            </a:lvl1pPr>
          </a:lstStyle>
          <a:p>
            <a:pPr lvl="0"/>
            <a:r>
              <a:rPr lang="en-US"/>
              <a:t>5 Click to edit Master</a:t>
            </a:r>
          </a:p>
        </p:txBody>
      </p:sp>
      <p:sp>
        <p:nvSpPr>
          <p:cNvPr id="5" name="Slide Number Placeholder 4">
            <a:extLst>
              <a:ext uri="{FF2B5EF4-FFF2-40B4-BE49-F238E27FC236}">
                <a16:creationId xmlns:a16="http://schemas.microsoft.com/office/drawing/2014/main" id="{8E7C8C04-6EC5-EB40-A3D9-34399D9CE55B}"/>
              </a:ext>
            </a:extLst>
          </p:cNvPr>
          <p:cNvSpPr>
            <a:spLocks noGrp="1"/>
          </p:cNvSpPr>
          <p:nvPr>
            <p:ph type="sldNum" sz="quarter" idx="12"/>
          </p:nvPr>
        </p:nvSpPr>
        <p:spPr/>
        <p:txBody>
          <a:bodyPr/>
          <a:lstStyle/>
          <a:p>
            <a:fld id="{0B2D781D-8844-5940-92D1-06EF0A7F581E}" type="slidenum">
              <a:rPr lang="en-US" smtClean="0"/>
              <a:t>‹#›</a:t>
            </a:fld>
            <a:endParaRPr lang="en-US"/>
          </a:p>
        </p:txBody>
      </p:sp>
      <p:sp>
        <p:nvSpPr>
          <p:cNvPr id="4" name="Footer Placeholder 3">
            <a:extLst>
              <a:ext uri="{FF2B5EF4-FFF2-40B4-BE49-F238E27FC236}">
                <a16:creationId xmlns:a16="http://schemas.microsoft.com/office/drawing/2014/main" id="{518A2339-20C0-8345-BADD-E56719368FD6}"/>
              </a:ext>
            </a:extLst>
          </p:cNvPr>
          <p:cNvSpPr>
            <a:spLocks noGrp="1"/>
          </p:cNvSpPr>
          <p:nvPr>
            <p:ph type="ftr" sz="quarter" idx="11"/>
          </p:nvPr>
        </p:nvSpPr>
        <p:spPr/>
        <p:txBody>
          <a:bodyPr/>
          <a:lstStyle/>
          <a:p>
            <a:endParaRPr lang="en-US"/>
          </a:p>
        </p:txBody>
      </p:sp>
      <p:sp>
        <p:nvSpPr>
          <p:cNvPr id="3" name="Date Placeholder 2">
            <a:extLst>
              <a:ext uri="{FF2B5EF4-FFF2-40B4-BE49-F238E27FC236}">
                <a16:creationId xmlns:a16="http://schemas.microsoft.com/office/drawing/2014/main" id="{3BE36683-988D-7A42-9F8E-6AB42F364005}"/>
              </a:ext>
            </a:extLst>
          </p:cNvPr>
          <p:cNvSpPr>
            <a:spLocks noGrp="1"/>
          </p:cNvSpPr>
          <p:nvPr>
            <p:ph type="dt" sz="half" idx="10"/>
          </p:nvPr>
        </p:nvSpPr>
        <p:spPr/>
        <p:txBody>
          <a:bodyPr/>
          <a:lstStyle/>
          <a:p>
            <a:endParaRPr lang="en-US"/>
          </a:p>
        </p:txBody>
      </p:sp>
    </p:spTree>
    <p:custDataLst>
      <p:tags r:id="rId1"/>
    </p:custDataLst>
    <p:extLst>
      <p:ext uri="{BB962C8B-B14F-4D97-AF65-F5344CB8AC3E}">
        <p14:creationId xmlns:p14="http://schemas.microsoft.com/office/powerpoint/2010/main" val="11010067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 7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1"/>
            <a:ext cx="12192000" cy="960120"/>
          </a:xfrm>
          <a:prstGeom prst="rect">
            <a:avLst/>
          </a:prstGeom>
        </p:spPr>
        <p:txBody>
          <a:bodyPr/>
          <a:lstStyle>
            <a:lvl1pPr>
              <a:defRPr/>
            </a:lvl1pPr>
          </a:lstStyle>
          <a:p>
            <a:r>
              <a:rPr lang="en-US"/>
              <a:t>Click to edit title</a:t>
            </a:r>
          </a:p>
        </p:txBody>
      </p:sp>
      <p:sp>
        <p:nvSpPr>
          <p:cNvPr id="7" name="Content Placeholder 6">
            <a:extLst>
              <a:ext uri="{FF2B5EF4-FFF2-40B4-BE49-F238E27FC236}">
                <a16:creationId xmlns:a16="http://schemas.microsoft.com/office/drawing/2014/main" id="{3207DD6D-6002-B945-C50A-F161DB01957F}"/>
              </a:ext>
            </a:extLst>
          </p:cNvPr>
          <p:cNvSpPr>
            <a:spLocks noGrp="1"/>
          </p:cNvSpPr>
          <p:nvPr>
            <p:ph sz="quarter" idx="13" hasCustomPrompt="1"/>
          </p:nvPr>
        </p:nvSpPr>
        <p:spPr>
          <a:xfrm>
            <a:off x="-2550365" y="-2330118"/>
            <a:ext cx="2035629" cy="2141858"/>
          </a:xfrm>
        </p:spPr>
        <p:txBody>
          <a:bodyPr>
            <a:normAutofit/>
          </a:bodyPr>
          <a:lstStyle>
            <a:lvl1pPr>
              <a:defRPr sz="2000"/>
            </a:lvl1pPr>
          </a:lstStyle>
          <a:p>
            <a:pPr lvl="0"/>
            <a:r>
              <a:rPr lang="en-US"/>
              <a:t>1 Click to edit Master</a:t>
            </a:r>
          </a:p>
        </p:txBody>
      </p:sp>
      <p:sp>
        <p:nvSpPr>
          <p:cNvPr id="9" name="Content Placeholder 6">
            <a:extLst>
              <a:ext uri="{FF2B5EF4-FFF2-40B4-BE49-F238E27FC236}">
                <a16:creationId xmlns:a16="http://schemas.microsoft.com/office/drawing/2014/main" id="{178964BD-DC42-07FD-0A41-6C70ED2AAC6A}"/>
              </a:ext>
            </a:extLst>
          </p:cNvPr>
          <p:cNvSpPr>
            <a:spLocks noGrp="1"/>
          </p:cNvSpPr>
          <p:nvPr>
            <p:ph sz="quarter" idx="14" hasCustomPrompt="1"/>
          </p:nvPr>
        </p:nvSpPr>
        <p:spPr>
          <a:xfrm>
            <a:off x="-188166" y="-2330118"/>
            <a:ext cx="2279780" cy="2141859"/>
          </a:xfrm>
        </p:spPr>
        <p:txBody>
          <a:bodyPr>
            <a:normAutofit/>
          </a:bodyPr>
          <a:lstStyle>
            <a:lvl1pPr>
              <a:defRPr sz="2000"/>
            </a:lvl1pPr>
          </a:lstStyle>
          <a:p>
            <a:pPr lvl="0"/>
            <a:r>
              <a:rPr lang="en-US"/>
              <a:t> 2 Click to edit Master</a:t>
            </a:r>
          </a:p>
        </p:txBody>
      </p:sp>
      <p:sp>
        <p:nvSpPr>
          <p:cNvPr id="10" name="Content Placeholder 6">
            <a:extLst>
              <a:ext uri="{FF2B5EF4-FFF2-40B4-BE49-F238E27FC236}">
                <a16:creationId xmlns:a16="http://schemas.microsoft.com/office/drawing/2014/main" id="{A2F12B40-9195-AD8A-F842-339F86A9531A}"/>
              </a:ext>
            </a:extLst>
          </p:cNvPr>
          <p:cNvSpPr>
            <a:spLocks noGrp="1"/>
          </p:cNvSpPr>
          <p:nvPr>
            <p:ph sz="quarter" idx="15" hasCustomPrompt="1"/>
          </p:nvPr>
        </p:nvSpPr>
        <p:spPr>
          <a:xfrm>
            <a:off x="2284446" y="-2330117"/>
            <a:ext cx="2174034" cy="2141859"/>
          </a:xfrm>
        </p:spPr>
        <p:txBody>
          <a:bodyPr>
            <a:normAutofit/>
          </a:bodyPr>
          <a:lstStyle>
            <a:lvl1pPr>
              <a:defRPr sz="2000"/>
            </a:lvl1pPr>
          </a:lstStyle>
          <a:p>
            <a:pPr lvl="0"/>
            <a:r>
              <a:rPr lang="en-US"/>
              <a:t>3 Click to edit Master</a:t>
            </a:r>
          </a:p>
        </p:txBody>
      </p:sp>
      <p:sp>
        <p:nvSpPr>
          <p:cNvPr id="11" name="Content Placeholder 6">
            <a:extLst>
              <a:ext uri="{FF2B5EF4-FFF2-40B4-BE49-F238E27FC236}">
                <a16:creationId xmlns:a16="http://schemas.microsoft.com/office/drawing/2014/main" id="{BC5446FE-5A56-30E1-4C9A-D62566ABEE24}"/>
              </a:ext>
            </a:extLst>
          </p:cNvPr>
          <p:cNvSpPr>
            <a:spLocks noGrp="1"/>
          </p:cNvSpPr>
          <p:nvPr>
            <p:ph sz="quarter" idx="16" hasCustomPrompt="1"/>
          </p:nvPr>
        </p:nvSpPr>
        <p:spPr>
          <a:xfrm>
            <a:off x="4739952" y="-2330118"/>
            <a:ext cx="1864568" cy="2141860"/>
          </a:xfrm>
        </p:spPr>
        <p:txBody>
          <a:bodyPr>
            <a:normAutofit/>
          </a:bodyPr>
          <a:lstStyle>
            <a:lvl1pPr>
              <a:defRPr sz="2000"/>
            </a:lvl1pPr>
          </a:lstStyle>
          <a:p>
            <a:pPr lvl="0"/>
            <a:r>
              <a:rPr lang="en-US"/>
              <a:t>4 Click to edit Master</a:t>
            </a:r>
          </a:p>
        </p:txBody>
      </p:sp>
      <p:sp>
        <p:nvSpPr>
          <p:cNvPr id="12" name="Content Placeholder 6">
            <a:extLst>
              <a:ext uri="{FF2B5EF4-FFF2-40B4-BE49-F238E27FC236}">
                <a16:creationId xmlns:a16="http://schemas.microsoft.com/office/drawing/2014/main" id="{DBFDCA6F-EE01-69E4-697F-67C81236030B}"/>
              </a:ext>
            </a:extLst>
          </p:cNvPr>
          <p:cNvSpPr>
            <a:spLocks noGrp="1"/>
          </p:cNvSpPr>
          <p:nvPr>
            <p:ph sz="quarter" idx="17" hasCustomPrompt="1"/>
          </p:nvPr>
        </p:nvSpPr>
        <p:spPr>
          <a:xfrm>
            <a:off x="6885992" y="-2330116"/>
            <a:ext cx="1724608" cy="2141860"/>
          </a:xfrm>
        </p:spPr>
        <p:txBody>
          <a:bodyPr>
            <a:normAutofit/>
          </a:bodyPr>
          <a:lstStyle>
            <a:lvl1pPr>
              <a:defRPr sz="2000"/>
            </a:lvl1pPr>
          </a:lstStyle>
          <a:p>
            <a:pPr lvl="0"/>
            <a:r>
              <a:rPr lang="en-US"/>
              <a:t>5 Click to edit Master</a:t>
            </a:r>
          </a:p>
        </p:txBody>
      </p:sp>
      <p:sp>
        <p:nvSpPr>
          <p:cNvPr id="6" name="Content Placeholder 6">
            <a:extLst>
              <a:ext uri="{FF2B5EF4-FFF2-40B4-BE49-F238E27FC236}">
                <a16:creationId xmlns:a16="http://schemas.microsoft.com/office/drawing/2014/main" id="{97217311-7837-BD28-E59A-8D52E80AC270}"/>
              </a:ext>
            </a:extLst>
          </p:cNvPr>
          <p:cNvSpPr>
            <a:spLocks noGrp="1"/>
          </p:cNvSpPr>
          <p:nvPr>
            <p:ph sz="quarter" idx="18" hasCustomPrompt="1"/>
          </p:nvPr>
        </p:nvSpPr>
        <p:spPr>
          <a:xfrm>
            <a:off x="9045250" y="-2330120"/>
            <a:ext cx="1724608" cy="2141860"/>
          </a:xfrm>
        </p:spPr>
        <p:txBody>
          <a:bodyPr>
            <a:normAutofit/>
          </a:bodyPr>
          <a:lstStyle>
            <a:lvl1pPr>
              <a:defRPr sz="2000"/>
            </a:lvl1pPr>
          </a:lstStyle>
          <a:p>
            <a:pPr lvl="0"/>
            <a:r>
              <a:rPr lang="en-US"/>
              <a:t>6 Click to edit Master</a:t>
            </a:r>
          </a:p>
        </p:txBody>
      </p:sp>
      <p:sp>
        <p:nvSpPr>
          <p:cNvPr id="8" name="Content Placeholder 6">
            <a:extLst>
              <a:ext uri="{FF2B5EF4-FFF2-40B4-BE49-F238E27FC236}">
                <a16:creationId xmlns:a16="http://schemas.microsoft.com/office/drawing/2014/main" id="{9990F10D-C19F-EF38-15E3-375BF02132A1}"/>
              </a:ext>
            </a:extLst>
          </p:cNvPr>
          <p:cNvSpPr>
            <a:spLocks noGrp="1"/>
          </p:cNvSpPr>
          <p:nvPr>
            <p:ph sz="quarter" idx="19" hasCustomPrompt="1"/>
          </p:nvPr>
        </p:nvSpPr>
        <p:spPr>
          <a:xfrm>
            <a:off x="11398898" y="-2330120"/>
            <a:ext cx="1724608" cy="2141860"/>
          </a:xfrm>
        </p:spPr>
        <p:txBody>
          <a:bodyPr>
            <a:normAutofit/>
          </a:bodyPr>
          <a:lstStyle>
            <a:lvl1pPr>
              <a:defRPr sz="2000"/>
            </a:lvl1pPr>
          </a:lstStyle>
          <a:p>
            <a:pPr lvl="0"/>
            <a:r>
              <a:rPr lang="en-US"/>
              <a:t>7 Click to edit Master</a:t>
            </a:r>
          </a:p>
        </p:txBody>
      </p:sp>
      <p:sp>
        <p:nvSpPr>
          <p:cNvPr id="5" name="Slide Number Placeholder 4">
            <a:extLst>
              <a:ext uri="{FF2B5EF4-FFF2-40B4-BE49-F238E27FC236}">
                <a16:creationId xmlns:a16="http://schemas.microsoft.com/office/drawing/2014/main" id="{8E7C8C04-6EC5-EB40-A3D9-34399D9CE55B}"/>
              </a:ext>
            </a:extLst>
          </p:cNvPr>
          <p:cNvSpPr>
            <a:spLocks noGrp="1"/>
          </p:cNvSpPr>
          <p:nvPr>
            <p:ph type="sldNum" sz="quarter" idx="12"/>
          </p:nvPr>
        </p:nvSpPr>
        <p:spPr/>
        <p:txBody>
          <a:bodyPr/>
          <a:lstStyle/>
          <a:p>
            <a:fld id="{0B2D781D-8844-5940-92D1-06EF0A7F581E}" type="slidenum">
              <a:rPr lang="en-US" smtClean="0"/>
              <a:t>‹#›</a:t>
            </a:fld>
            <a:endParaRPr lang="en-US"/>
          </a:p>
        </p:txBody>
      </p:sp>
      <p:sp>
        <p:nvSpPr>
          <p:cNvPr id="4" name="Footer Placeholder 3">
            <a:extLst>
              <a:ext uri="{FF2B5EF4-FFF2-40B4-BE49-F238E27FC236}">
                <a16:creationId xmlns:a16="http://schemas.microsoft.com/office/drawing/2014/main" id="{518A2339-20C0-8345-BADD-E56719368FD6}"/>
              </a:ext>
            </a:extLst>
          </p:cNvPr>
          <p:cNvSpPr>
            <a:spLocks noGrp="1"/>
          </p:cNvSpPr>
          <p:nvPr>
            <p:ph type="ftr" sz="quarter" idx="11"/>
          </p:nvPr>
        </p:nvSpPr>
        <p:spPr/>
        <p:txBody>
          <a:bodyPr/>
          <a:lstStyle/>
          <a:p>
            <a:endParaRPr lang="en-US"/>
          </a:p>
        </p:txBody>
      </p:sp>
      <p:sp>
        <p:nvSpPr>
          <p:cNvPr id="3" name="Date Placeholder 2">
            <a:extLst>
              <a:ext uri="{FF2B5EF4-FFF2-40B4-BE49-F238E27FC236}">
                <a16:creationId xmlns:a16="http://schemas.microsoft.com/office/drawing/2014/main" id="{3BE36683-988D-7A42-9F8E-6AB42F364005}"/>
              </a:ext>
            </a:extLst>
          </p:cNvPr>
          <p:cNvSpPr>
            <a:spLocks noGrp="1"/>
          </p:cNvSpPr>
          <p:nvPr>
            <p:ph type="dt" sz="half" idx="10"/>
          </p:nvPr>
        </p:nvSpPr>
        <p:spPr/>
        <p:txBody>
          <a:bodyPr/>
          <a:lstStyle/>
          <a:p>
            <a:endParaRPr lang="en-US"/>
          </a:p>
        </p:txBody>
      </p:sp>
    </p:spTree>
    <p:custDataLst>
      <p:tags r:id="rId1"/>
    </p:custDataLst>
    <p:extLst>
      <p:ext uri="{BB962C8B-B14F-4D97-AF65-F5344CB8AC3E}">
        <p14:creationId xmlns:p14="http://schemas.microsoft.com/office/powerpoint/2010/main" val="81489955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 11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1"/>
            <a:ext cx="12192000" cy="960120"/>
          </a:xfrm>
          <a:prstGeom prst="rect">
            <a:avLst/>
          </a:prstGeom>
        </p:spPr>
        <p:txBody>
          <a:bodyPr/>
          <a:lstStyle>
            <a:lvl1pPr>
              <a:defRPr/>
            </a:lvl1pPr>
          </a:lstStyle>
          <a:p>
            <a:r>
              <a:rPr lang="en-US"/>
              <a:t>Click to edit title</a:t>
            </a:r>
          </a:p>
        </p:txBody>
      </p:sp>
      <p:sp>
        <p:nvSpPr>
          <p:cNvPr id="7" name="Content Placeholder 6">
            <a:extLst>
              <a:ext uri="{FF2B5EF4-FFF2-40B4-BE49-F238E27FC236}">
                <a16:creationId xmlns:a16="http://schemas.microsoft.com/office/drawing/2014/main" id="{3207DD6D-6002-B945-C50A-F161DB01957F}"/>
              </a:ext>
            </a:extLst>
          </p:cNvPr>
          <p:cNvSpPr>
            <a:spLocks noGrp="1"/>
          </p:cNvSpPr>
          <p:nvPr>
            <p:ph sz="quarter" idx="13" hasCustomPrompt="1"/>
          </p:nvPr>
        </p:nvSpPr>
        <p:spPr>
          <a:xfrm>
            <a:off x="-2550365" y="-2330118"/>
            <a:ext cx="2035629" cy="2141858"/>
          </a:xfrm>
        </p:spPr>
        <p:txBody>
          <a:bodyPr>
            <a:normAutofit/>
          </a:bodyPr>
          <a:lstStyle>
            <a:lvl1pPr>
              <a:defRPr sz="2000"/>
            </a:lvl1pPr>
          </a:lstStyle>
          <a:p>
            <a:pPr lvl="0"/>
            <a:r>
              <a:rPr lang="en-US"/>
              <a:t>1 Click to edit Master</a:t>
            </a:r>
          </a:p>
        </p:txBody>
      </p:sp>
      <p:sp>
        <p:nvSpPr>
          <p:cNvPr id="9" name="Content Placeholder 6">
            <a:extLst>
              <a:ext uri="{FF2B5EF4-FFF2-40B4-BE49-F238E27FC236}">
                <a16:creationId xmlns:a16="http://schemas.microsoft.com/office/drawing/2014/main" id="{178964BD-DC42-07FD-0A41-6C70ED2AAC6A}"/>
              </a:ext>
            </a:extLst>
          </p:cNvPr>
          <p:cNvSpPr>
            <a:spLocks noGrp="1"/>
          </p:cNvSpPr>
          <p:nvPr>
            <p:ph sz="quarter" idx="14" hasCustomPrompt="1"/>
          </p:nvPr>
        </p:nvSpPr>
        <p:spPr>
          <a:xfrm>
            <a:off x="-188166" y="-2330118"/>
            <a:ext cx="2279780" cy="2141859"/>
          </a:xfrm>
        </p:spPr>
        <p:txBody>
          <a:bodyPr>
            <a:normAutofit/>
          </a:bodyPr>
          <a:lstStyle>
            <a:lvl1pPr>
              <a:defRPr sz="2000"/>
            </a:lvl1pPr>
          </a:lstStyle>
          <a:p>
            <a:pPr lvl="0"/>
            <a:r>
              <a:rPr lang="en-US"/>
              <a:t> 2 Click to edit Master</a:t>
            </a:r>
          </a:p>
        </p:txBody>
      </p:sp>
      <p:sp>
        <p:nvSpPr>
          <p:cNvPr id="10" name="Content Placeholder 6">
            <a:extLst>
              <a:ext uri="{FF2B5EF4-FFF2-40B4-BE49-F238E27FC236}">
                <a16:creationId xmlns:a16="http://schemas.microsoft.com/office/drawing/2014/main" id="{A2F12B40-9195-AD8A-F842-339F86A9531A}"/>
              </a:ext>
            </a:extLst>
          </p:cNvPr>
          <p:cNvSpPr>
            <a:spLocks noGrp="1"/>
          </p:cNvSpPr>
          <p:nvPr>
            <p:ph sz="quarter" idx="15" hasCustomPrompt="1"/>
          </p:nvPr>
        </p:nvSpPr>
        <p:spPr>
          <a:xfrm>
            <a:off x="2284446" y="-2330117"/>
            <a:ext cx="2174034" cy="2141859"/>
          </a:xfrm>
        </p:spPr>
        <p:txBody>
          <a:bodyPr>
            <a:normAutofit/>
          </a:bodyPr>
          <a:lstStyle>
            <a:lvl1pPr>
              <a:defRPr sz="2000"/>
            </a:lvl1pPr>
          </a:lstStyle>
          <a:p>
            <a:pPr lvl="0"/>
            <a:r>
              <a:rPr lang="en-US"/>
              <a:t>3 Click to edit Master</a:t>
            </a:r>
          </a:p>
        </p:txBody>
      </p:sp>
      <p:sp>
        <p:nvSpPr>
          <p:cNvPr id="11" name="Content Placeholder 6">
            <a:extLst>
              <a:ext uri="{FF2B5EF4-FFF2-40B4-BE49-F238E27FC236}">
                <a16:creationId xmlns:a16="http://schemas.microsoft.com/office/drawing/2014/main" id="{BC5446FE-5A56-30E1-4C9A-D62566ABEE24}"/>
              </a:ext>
            </a:extLst>
          </p:cNvPr>
          <p:cNvSpPr>
            <a:spLocks noGrp="1"/>
          </p:cNvSpPr>
          <p:nvPr>
            <p:ph sz="quarter" idx="16" hasCustomPrompt="1"/>
          </p:nvPr>
        </p:nvSpPr>
        <p:spPr>
          <a:xfrm>
            <a:off x="4739952" y="-2330118"/>
            <a:ext cx="1864568" cy="2141860"/>
          </a:xfrm>
        </p:spPr>
        <p:txBody>
          <a:bodyPr>
            <a:normAutofit/>
          </a:bodyPr>
          <a:lstStyle>
            <a:lvl1pPr>
              <a:defRPr sz="2000"/>
            </a:lvl1pPr>
          </a:lstStyle>
          <a:p>
            <a:pPr lvl="0"/>
            <a:r>
              <a:rPr lang="en-US"/>
              <a:t>4 Click to edit Master</a:t>
            </a:r>
          </a:p>
        </p:txBody>
      </p:sp>
      <p:sp>
        <p:nvSpPr>
          <p:cNvPr id="12" name="Content Placeholder 6">
            <a:extLst>
              <a:ext uri="{FF2B5EF4-FFF2-40B4-BE49-F238E27FC236}">
                <a16:creationId xmlns:a16="http://schemas.microsoft.com/office/drawing/2014/main" id="{DBFDCA6F-EE01-69E4-697F-67C81236030B}"/>
              </a:ext>
            </a:extLst>
          </p:cNvPr>
          <p:cNvSpPr>
            <a:spLocks noGrp="1"/>
          </p:cNvSpPr>
          <p:nvPr>
            <p:ph sz="quarter" idx="17" hasCustomPrompt="1"/>
          </p:nvPr>
        </p:nvSpPr>
        <p:spPr>
          <a:xfrm>
            <a:off x="6885992" y="-2330116"/>
            <a:ext cx="1724608" cy="2141860"/>
          </a:xfrm>
        </p:spPr>
        <p:txBody>
          <a:bodyPr>
            <a:normAutofit/>
          </a:bodyPr>
          <a:lstStyle>
            <a:lvl1pPr>
              <a:defRPr sz="2000"/>
            </a:lvl1pPr>
          </a:lstStyle>
          <a:p>
            <a:pPr lvl="0"/>
            <a:r>
              <a:rPr lang="en-US"/>
              <a:t>5 Click to edit Master</a:t>
            </a:r>
          </a:p>
        </p:txBody>
      </p:sp>
      <p:sp>
        <p:nvSpPr>
          <p:cNvPr id="6" name="Content Placeholder 6">
            <a:extLst>
              <a:ext uri="{FF2B5EF4-FFF2-40B4-BE49-F238E27FC236}">
                <a16:creationId xmlns:a16="http://schemas.microsoft.com/office/drawing/2014/main" id="{97217311-7837-BD28-E59A-8D52E80AC270}"/>
              </a:ext>
            </a:extLst>
          </p:cNvPr>
          <p:cNvSpPr>
            <a:spLocks noGrp="1"/>
          </p:cNvSpPr>
          <p:nvPr>
            <p:ph sz="quarter" idx="18" hasCustomPrompt="1"/>
          </p:nvPr>
        </p:nvSpPr>
        <p:spPr>
          <a:xfrm>
            <a:off x="9045250" y="-2330120"/>
            <a:ext cx="1724608" cy="2141860"/>
          </a:xfrm>
        </p:spPr>
        <p:txBody>
          <a:bodyPr>
            <a:normAutofit/>
          </a:bodyPr>
          <a:lstStyle>
            <a:lvl1pPr>
              <a:defRPr sz="2000"/>
            </a:lvl1pPr>
          </a:lstStyle>
          <a:p>
            <a:pPr lvl="0"/>
            <a:r>
              <a:rPr lang="en-US"/>
              <a:t>6 Click to edit Master</a:t>
            </a:r>
          </a:p>
        </p:txBody>
      </p:sp>
      <p:sp>
        <p:nvSpPr>
          <p:cNvPr id="8" name="Content Placeholder 6">
            <a:extLst>
              <a:ext uri="{FF2B5EF4-FFF2-40B4-BE49-F238E27FC236}">
                <a16:creationId xmlns:a16="http://schemas.microsoft.com/office/drawing/2014/main" id="{9990F10D-C19F-EF38-15E3-375BF02132A1}"/>
              </a:ext>
            </a:extLst>
          </p:cNvPr>
          <p:cNvSpPr>
            <a:spLocks noGrp="1"/>
          </p:cNvSpPr>
          <p:nvPr>
            <p:ph sz="quarter" idx="19" hasCustomPrompt="1"/>
          </p:nvPr>
        </p:nvSpPr>
        <p:spPr>
          <a:xfrm>
            <a:off x="11398898" y="-2330120"/>
            <a:ext cx="1724608" cy="2141860"/>
          </a:xfrm>
        </p:spPr>
        <p:txBody>
          <a:bodyPr>
            <a:normAutofit/>
          </a:bodyPr>
          <a:lstStyle>
            <a:lvl1pPr>
              <a:defRPr sz="2000"/>
            </a:lvl1pPr>
          </a:lstStyle>
          <a:p>
            <a:pPr lvl="0"/>
            <a:r>
              <a:rPr lang="en-US"/>
              <a:t>7 Click to edit Master</a:t>
            </a:r>
          </a:p>
        </p:txBody>
      </p:sp>
      <p:sp>
        <p:nvSpPr>
          <p:cNvPr id="13" name="Content Placeholder 6">
            <a:extLst>
              <a:ext uri="{FF2B5EF4-FFF2-40B4-BE49-F238E27FC236}">
                <a16:creationId xmlns:a16="http://schemas.microsoft.com/office/drawing/2014/main" id="{DA0A1511-F47D-3A02-0056-E6DC250A9DD9}"/>
              </a:ext>
            </a:extLst>
          </p:cNvPr>
          <p:cNvSpPr>
            <a:spLocks noGrp="1"/>
          </p:cNvSpPr>
          <p:nvPr>
            <p:ph sz="quarter" idx="20" hasCustomPrompt="1"/>
          </p:nvPr>
        </p:nvSpPr>
        <p:spPr>
          <a:xfrm>
            <a:off x="838200" y="7287124"/>
            <a:ext cx="1864568" cy="2141860"/>
          </a:xfrm>
        </p:spPr>
        <p:txBody>
          <a:bodyPr>
            <a:normAutofit/>
          </a:bodyPr>
          <a:lstStyle>
            <a:lvl1pPr>
              <a:defRPr sz="2000"/>
            </a:lvl1pPr>
          </a:lstStyle>
          <a:p>
            <a:pPr lvl="0"/>
            <a:r>
              <a:rPr lang="en-US"/>
              <a:t>8 Click to edit Master</a:t>
            </a:r>
          </a:p>
        </p:txBody>
      </p:sp>
      <p:sp>
        <p:nvSpPr>
          <p:cNvPr id="14" name="Content Placeholder 6">
            <a:extLst>
              <a:ext uri="{FF2B5EF4-FFF2-40B4-BE49-F238E27FC236}">
                <a16:creationId xmlns:a16="http://schemas.microsoft.com/office/drawing/2014/main" id="{13F586B6-A1CF-4305-79F8-9295D1D61120}"/>
              </a:ext>
            </a:extLst>
          </p:cNvPr>
          <p:cNvSpPr>
            <a:spLocks noGrp="1"/>
          </p:cNvSpPr>
          <p:nvPr>
            <p:ph sz="quarter" idx="21" hasCustomPrompt="1"/>
          </p:nvPr>
        </p:nvSpPr>
        <p:spPr>
          <a:xfrm>
            <a:off x="2984240" y="7287126"/>
            <a:ext cx="1724608" cy="2141860"/>
          </a:xfrm>
        </p:spPr>
        <p:txBody>
          <a:bodyPr>
            <a:normAutofit/>
          </a:bodyPr>
          <a:lstStyle>
            <a:lvl1pPr>
              <a:defRPr sz="2000"/>
            </a:lvl1pPr>
          </a:lstStyle>
          <a:p>
            <a:pPr lvl="0"/>
            <a:r>
              <a:rPr lang="en-US"/>
              <a:t>9 Click to edit Master</a:t>
            </a:r>
          </a:p>
        </p:txBody>
      </p:sp>
      <p:sp>
        <p:nvSpPr>
          <p:cNvPr id="15" name="Content Placeholder 6">
            <a:extLst>
              <a:ext uri="{FF2B5EF4-FFF2-40B4-BE49-F238E27FC236}">
                <a16:creationId xmlns:a16="http://schemas.microsoft.com/office/drawing/2014/main" id="{8DF54C45-AF94-13CE-7D11-8F6321FDF218}"/>
              </a:ext>
            </a:extLst>
          </p:cNvPr>
          <p:cNvSpPr>
            <a:spLocks noGrp="1"/>
          </p:cNvSpPr>
          <p:nvPr>
            <p:ph sz="quarter" idx="22" hasCustomPrompt="1"/>
          </p:nvPr>
        </p:nvSpPr>
        <p:spPr>
          <a:xfrm>
            <a:off x="5143498" y="7287122"/>
            <a:ext cx="1724608" cy="2141860"/>
          </a:xfrm>
        </p:spPr>
        <p:txBody>
          <a:bodyPr>
            <a:normAutofit/>
          </a:bodyPr>
          <a:lstStyle>
            <a:lvl1pPr>
              <a:defRPr sz="2000"/>
            </a:lvl1pPr>
          </a:lstStyle>
          <a:p>
            <a:pPr lvl="0"/>
            <a:r>
              <a:rPr lang="en-US"/>
              <a:t>10 Click to edit Master</a:t>
            </a:r>
          </a:p>
        </p:txBody>
      </p:sp>
      <p:sp>
        <p:nvSpPr>
          <p:cNvPr id="16" name="Content Placeholder 6">
            <a:extLst>
              <a:ext uri="{FF2B5EF4-FFF2-40B4-BE49-F238E27FC236}">
                <a16:creationId xmlns:a16="http://schemas.microsoft.com/office/drawing/2014/main" id="{9EB0B5D1-3833-FDAE-8DB9-F98F6605345A}"/>
              </a:ext>
            </a:extLst>
          </p:cNvPr>
          <p:cNvSpPr>
            <a:spLocks noGrp="1"/>
          </p:cNvSpPr>
          <p:nvPr>
            <p:ph sz="quarter" idx="23" hasCustomPrompt="1"/>
          </p:nvPr>
        </p:nvSpPr>
        <p:spPr>
          <a:xfrm>
            <a:off x="7497146" y="7287122"/>
            <a:ext cx="1724608" cy="2141860"/>
          </a:xfrm>
        </p:spPr>
        <p:txBody>
          <a:bodyPr>
            <a:normAutofit/>
          </a:bodyPr>
          <a:lstStyle>
            <a:lvl1pPr>
              <a:defRPr sz="2000"/>
            </a:lvl1pPr>
          </a:lstStyle>
          <a:p>
            <a:pPr lvl="0"/>
            <a:r>
              <a:rPr lang="en-US"/>
              <a:t>11 Click to edit Master</a:t>
            </a:r>
          </a:p>
        </p:txBody>
      </p:sp>
      <p:sp>
        <p:nvSpPr>
          <p:cNvPr id="5" name="Slide Number Placeholder 4">
            <a:extLst>
              <a:ext uri="{FF2B5EF4-FFF2-40B4-BE49-F238E27FC236}">
                <a16:creationId xmlns:a16="http://schemas.microsoft.com/office/drawing/2014/main" id="{8E7C8C04-6EC5-EB40-A3D9-34399D9CE55B}"/>
              </a:ext>
            </a:extLst>
          </p:cNvPr>
          <p:cNvSpPr>
            <a:spLocks noGrp="1"/>
          </p:cNvSpPr>
          <p:nvPr>
            <p:ph type="sldNum" sz="quarter" idx="12"/>
          </p:nvPr>
        </p:nvSpPr>
        <p:spPr/>
        <p:txBody>
          <a:bodyPr/>
          <a:lstStyle/>
          <a:p>
            <a:fld id="{0B2D781D-8844-5940-92D1-06EF0A7F581E}" type="slidenum">
              <a:rPr lang="en-US" smtClean="0"/>
              <a:t>‹#›</a:t>
            </a:fld>
            <a:endParaRPr lang="en-US"/>
          </a:p>
        </p:txBody>
      </p:sp>
      <p:sp>
        <p:nvSpPr>
          <p:cNvPr id="4" name="Footer Placeholder 3">
            <a:extLst>
              <a:ext uri="{FF2B5EF4-FFF2-40B4-BE49-F238E27FC236}">
                <a16:creationId xmlns:a16="http://schemas.microsoft.com/office/drawing/2014/main" id="{518A2339-20C0-8345-BADD-E56719368FD6}"/>
              </a:ext>
            </a:extLst>
          </p:cNvPr>
          <p:cNvSpPr>
            <a:spLocks noGrp="1"/>
          </p:cNvSpPr>
          <p:nvPr>
            <p:ph type="ftr" sz="quarter" idx="11"/>
          </p:nvPr>
        </p:nvSpPr>
        <p:spPr/>
        <p:txBody>
          <a:bodyPr/>
          <a:lstStyle/>
          <a:p>
            <a:endParaRPr lang="en-US"/>
          </a:p>
        </p:txBody>
      </p:sp>
      <p:sp>
        <p:nvSpPr>
          <p:cNvPr id="3" name="Date Placeholder 2">
            <a:extLst>
              <a:ext uri="{FF2B5EF4-FFF2-40B4-BE49-F238E27FC236}">
                <a16:creationId xmlns:a16="http://schemas.microsoft.com/office/drawing/2014/main" id="{3BE36683-988D-7A42-9F8E-6AB42F364005}"/>
              </a:ext>
            </a:extLst>
          </p:cNvPr>
          <p:cNvSpPr>
            <a:spLocks noGrp="1"/>
          </p:cNvSpPr>
          <p:nvPr>
            <p:ph type="dt" sz="half" idx="10"/>
          </p:nvPr>
        </p:nvSpPr>
        <p:spPr/>
        <p:txBody>
          <a:bodyPr/>
          <a:lstStyle/>
          <a:p>
            <a:endParaRPr lang="en-US"/>
          </a:p>
        </p:txBody>
      </p:sp>
    </p:spTree>
    <p:custDataLst>
      <p:tags r:id="rId1"/>
    </p:custDataLst>
    <p:extLst>
      <p:ext uri="{BB962C8B-B14F-4D97-AF65-F5344CB8AC3E}">
        <p14:creationId xmlns:p14="http://schemas.microsoft.com/office/powerpoint/2010/main" val="393472203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7_Tit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1"/>
            <a:ext cx="12192000" cy="960120"/>
          </a:xfrm>
          <a:prstGeom prst="rect">
            <a:avLst/>
          </a:prstGeom>
        </p:spPr>
        <p:txBody>
          <a:bodyPr/>
          <a:lstStyle>
            <a:lvl1pPr>
              <a:defRPr/>
            </a:lvl1pPr>
          </a:lstStyle>
          <a:p>
            <a:r>
              <a:rPr lang="en-US"/>
              <a:t>Click to edit title</a:t>
            </a:r>
          </a:p>
        </p:txBody>
      </p:sp>
      <p:sp>
        <p:nvSpPr>
          <p:cNvPr id="7" name="Content Placeholder 6">
            <a:extLst>
              <a:ext uri="{FF2B5EF4-FFF2-40B4-BE49-F238E27FC236}">
                <a16:creationId xmlns:a16="http://schemas.microsoft.com/office/drawing/2014/main" id="{3207DD6D-6002-B945-C50A-F161DB01957F}"/>
              </a:ext>
            </a:extLst>
          </p:cNvPr>
          <p:cNvSpPr>
            <a:spLocks noGrp="1"/>
          </p:cNvSpPr>
          <p:nvPr>
            <p:ph sz="quarter" idx="13" hasCustomPrompt="1"/>
          </p:nvPr>
        </p:nvSpPr>
        <p:spPr>
          <a:xfrm>
            <a:off x="1425251" y="1512253"/>
            <a:ext cx="9341497" cy="960120"/>
          </a:xfrm>
        </p:spPr>
        <p:txBody>
          <a:bodyPr>
            <a:normAutofit/>
          </a:bodyPr>
          <a:lstStyle>
            <a:lvl1pPr>
              <a:defRPr sz="2000"/>
            </a:lvl1pPr>
          </a:lstStyle>
          <a:p>
            <a:pPr lvl="0"/>
            <a:r>
              <a:rPr lang="en-US"/>
              <a:t>1 Click to edit Master</a:t>
            </a:r>
          </a:p>
        </p:txBody>
      </p:sp>
      <p:sp>
        <p:nvSpPr>
          <p:cNvPr id="9" name="Content Placeholder 6">
            <a:extLst>
              <a:ext uri="{FF2B5EF4-FFF2-40B4-BE49-F238E27FC236}">
                <a16:creationId xmlns:a16="http://schemas.microsoft.com/office/drawing/2014/main" id="{178964BD-DC42-07FD-0A41-6C70ED2AAC6A}"/>
              </a:ext>
            </a:extLst>
          </p:cNvPr>
          <p:cNvSpPr>
            <a:spLocks noGrp="1"/>
          </p:cNvSpPr>
          <p:nvPr>
            <p:ph sz="quarter" idx="14" hasCustomPrompt="1"/>
          </p:nvPr>
        </p:nvSpPr>
        <p:spPr>
          <a:xfrm>
            <a:off x="1614196" y="3318186"/>
            <a:ext cx="2279780" cy="2141859"/>
          </a:xfrm>
        </p:spPr>
        <p:txBody>
          <a:bodyPr>
            <a:normAutofit/>
          </a:bodyPr>
          <a:lstStyle>
            <a:lvl1pPr>
              <a:defRPr sz="2000"/>
            </a:lvl1pPr>
          </a:lstStyle>
          <a:p>
            <a:pPr lvl="0"/>
            <a:r>
              <a:rPr lang="en-US"/>
              <a:t> 2 Click to edit Master</a:t>
            </a:r>
          </a:p>
        </p:txBody>
      </p:sp>
      <p:sp>
        <p:nvSpPr>
          <p:cNvPr id="10" name="Content Placeholder 6">
            <a:extLst>
              <a:ext uri="{FF2B5EF4-FFF2-40B4-BE49-F238E27FC236}">
                <a16:creationId xmlns:a16="http://schemas.microsoft.com/office/drawing/2014/main" id="{A2F12B40-9195-AD8A-F842-339F86A9531A}"/>
              </a:ext>
            </a:extLst>
          </p:cNvPr>
          <p:cNvSpPr>
            <a:spLocks noGrp="1"/>
          </p:cNvSpPr>
          <p:nvPr>
            <p:ph sz="quarter" idx="15" hasCustomPrompt="1"/>
          </p:nvPr>
        </p:nvSpPr>
        <p:spPr>
          <a:xfrm>
            <a:off x="4086808" y="3318187"/>
            <a:ext cx="2174034" cy="2141859"/>
          </a:xfrm>
        </p:spPr>
        <p:txBody>
          <a:bodyPr>
            <a:normAutofit/>
          </a:bodyPr>
          <a:lstStyle>
            <a:lvl1pPr>
              <a:defRPr sz="2000"/>
            </a:lvl1pPr>
          </a:lstStyle>
          <a:p>
            <a:pPr lvl="0"/>
            <a:r>
              <a:rPr lang="en-US"/>
              <a:t>3 Click to edit Master</a:t>
            </a:r>
          </a:p>
        </p:txBody>
      </p:sp>
      <p:sp>
        <p:nvSpPr>
          <p:cNvPr id="11" name="Content Placeholder 6">
            <a:extLst>
              <a:ext uri="{FF2B5EF4-FFF2-40B4-BE49-F238E27FC236}">
                <a16:creationId xmlns:a16="http://schemas.microsoft.com/office/drawing/2014/main" id="{BC5446FE-5A56-30E1-4C9A-D62566ABEE24}"/>
              </a:ext>
            </a:extLst>
          </p:cNvPr>
          <p:cNvSpPr>
            <a:spLocks noGrp="1"/>
          </p:cNvSpPr>
          <p:nvPr>
            <p:ph sz="quarter" idx="16" hasCustomPrompt="1"/>
          </p:nvPr>
        </p:nvSpPr>
        <p:spPr>
          <a:xfrm>
            <a:off x="6542314" y="3318186"/>
            <a:ext cx="1864568" cy="2141860"/>
          </a:xfrm>
        </p:spPr>
        <p:txBody>
          <a:bodyPr>
            <a:normAutofit/>
          </a:bodyPr>
          <a:lstStyle>
            <a:lvl1pPr>
              <a:defRPr sz="2000"/>
            </a:lvl1pPr>
          </a:lstStyle>
          <a:p>
            <a:pPr lvl="0"/>
            <a:r>
              <a:rPr lang="en-US"/>
              <a:t>4 Click to edit Master</a:t>
            </a:r>
          </a:p>
        </p:txBody>
      </p:sp>
      <p:sp>
        <p:nvSpPr>
          <p:cNvPr id="12" name="Content Placeholder 6">
            <a:extLst>
              <a:ext uri="{FF2B5EF4-FFF2-40B4-BE49-F238E27FC236}">
                <a16:creationId xmlns:a16="http://schemas.microsoft.com/office/drawing/2014/main" id="{DBFDCA6F-EE01-69E4-697F-67C81236030B}"/>
              </a:ext>
            </a:extLst>
          </p:cNvPr>
          <p:cNvSpPr>
            <a:spLocks noGrp="1"/>
          </p:cNvSpPr>
          <p:nvPr>
            <p:ph sz="quarter" idx="17" hasCustomPrompt="1"/>
          </p:nvPr>
        </p:nvSpPr>
        <p:spPr>
          <a:xfrm>
            <a:off x="8688354" y="3318188"/>
            <a:ext cx="1724608" cy="2141860"/>
          </a:xfrm>
        </p:spPr>
        <p:txBody>
          <a:bodyPr>
            <a:normAutofit/>
          </a:bodyPr>
          <a:lstStyle>
            <a:lvl1pPr>
              <a:defRPr sz="2000"/>
            </a:lvl1pPr>
          </a:lstStyle>
          <a:p>
            <a:pPr lvl="0"/>
            <a:r>
              <a:rPr lang="en-US"/>
              <a:t>5 Click to edit Master</a:t>
            </a:r>
          </a:p>
        </p:txBody>
      </p:sp>
      <p:sp>
        <p:nvSpPr>
          <p:cNvPr id="5" name="Slide Number Placeholder 4">
            <a:extLst>
              <a:ext uri="{FF2B5EF4-FFF2-40B4-BE49-F238E27FC236}">
                <a16:creationId xmlns:a16="http://schemas.microsoft.com/office/drawing/2014/main" id="{8E7C8C04-6EC5-EB40-A3D9-34399D9CE55B}"/>
              </a:ext>
            </a:extLst>
          </p:cNvPr>
          <p:cNvSpPr>
            <a:spLocks noGrp="1"/>
          </p:cNvSpPr>
          <p:nvPr>
            <p:ph type="sldNum" sz="quarter" idx="12"/>
          </p:nvPr>
        </p:nvSpPr>
        <p:spPr/>
        <p:txBody>
          <a:bodyPr/>
          <a:lstStyle/>
          <a:p>
            <a:fld id="{0B2D781D-8844-5940-92D1-06EF0A7F581E}" type="slidenum">
              <a:rPr lang="en-US" smtClean="0"/>
              <a:t>‹#›</a:t>
            </a:fld>
            <a:endParaRPr lang="en-US"/>
          </a:p>
        </p:txBody>
      </p:sp>
      <p:sp>
        <p:nvSpPr>
          <p:cNvPr id="4" name="Footer Placeholder 3">
            <a:extLst>
              <a:ext uri="{FF2B5EF4-FFF2-40B4-BE49-F238E27FC236}">
                <a16:creationId xmlns:a16="http://schemas.microsoft.com/office/drawing/2014/main" id="{518A2339-20C0-8345-BADD-E56719368FD6}"/>
              </a:ext>
            </a:extLst>
          </p:cNvPr>
          <p:cNvSpPr>
            <a:spLocks noGrp="1"/>
          </p:cNvSpPr>
          <p:nvPr>
            <p:ph type="ftr" sz="quarter" idx="11"/>
          </p:nvPr>
        </p:nvSpPr>
        <p:spPr/>
        <p:txBody>
          <a:bodyPr/>
          <a:lstStyle/>
          <a:p>
            <a:endParaRPr lang="en-US"/>
          </a:p>
        </p:txBody>
      </p:sp>
      <p:sp>
        <p:nvSpPr>
          <p:cNvPr id="3" name="Date Placeholder 2">
            <a:extLst>
              <a:ext uri="{FF2B5EF4-FFF2-40B4-BE49-F238E27FC236}">
                <a16:creationId xmlns:a16="http://schemas.microsoft.com/office/drawing/2014/main" id="{3BE36683-988D-7A42-9F8E-6AB42F364005}"/>
              </a:ext>
            </a:extLst>
          </p:cNvPr>
          <p:cNvSpPr>
            <a:spLocks noGrp="1"/>
          </p:cNvSpPr>
          <p:nvPr>
            <p:ph type="dt" sz="half" idx="10"/>
          </p:nvPr>
        </p:nvSpPr>
        <p:spPr/>
        <p:txBody>
          <a:bodyPr/>
          <a:lstStyle/>
          <a:p>
            <a:endParaRPr lang="en-US"/>
          </a:p>
        </p:txBody>
      </p:sp>
    </p:spTree>
    <p:custDataLst>
      <p:tags r:id="rId1"/>
    </p:custDataLst>
    <p:extLst>
      <p:ext uri="{BB962C8B-B14F-4D97-AF65-F5344CB8AC3E}">
        <p14:creationId xmlns:p14="http://schemas.microsoft.com/office/powerpoint/2010/main" val="217857454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_Tit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1"/>
            <a:ext cx="12192000" cy="960120"/>
          </a:xfrm>
          <a:prstGeom prst="rect">
            <a:avLst/>
          </a:prstGeom>
        </p:spPr>
        <p:txBody>
          <a:bodyPr/>
          <a:lstStyle>
            <a:lvl1pPr>
              <a:defRPr/>
            </a:lvl1pPr>
          </a:lstStyle>
          <a:p>
            <a:r>
              <a:rPr lang="en-US"/>
              <a:t>Click to edit title</a:t>
            </a:r>
          </a:p>
        </p:txBody>
      </p:sp>
      <p:sp>
        <p:nvSpPr>
          <p:cNvPr id="8" name="Content Placeholder 7">
            <a:extLst>
              <a:ext uri="{FF2B5EF4-FFF2-40B4-BE49-F238E27FC236}">
                <a16:creationId xmlns:a16="http://schemas.microsoft.com/office/drawing/2014/main" id="{DB5FFC30-2C48-4CA6-B283-5CEAF0D37513}"/>
              </a:ext>
            </a:extLst>
          </p:cNvPr>
          <p:cNvSpPr>
            <a:spLocks noGrp="1"/>
          </p:cNvSpPr>
          <p:nvPr>
            <p:ph sz="quarter" idx="13"/>
          </p:nvPr>
        </p:nvSpPr>
        <p:spPr>
          <a:xfrm>
            <a:off x="914400" y="1371600"/>
            <a:ext cx="5077609" cy="4537075"/>
          </a:xfrm>
        </p:spPr>
        <p:txBody>
          <a:bodyPr/>
          <a:lstStyle>
            <a:lvl1pPr>
              <a:spcAft>
                <a:spcPts val="1200"/>
              </a:spcAft>
              <a:defRPr/>
            </a:lvl1pPr>
            <a:lvl2pPr>
              <a:spcAft>
                <a:spcPts val="1200"/>
              </a:spcAft>
              <a:defRPr/>
            </a:lvl2pPr>
            <a:lvl3pPr>
              <a:spcAft>
                <a:spcPts val="1200"/>
              </a:spcAft>
              <a:defRPr/>
            </a:lvl3pPr>
            <a:lvl4pPr>
              <a:spcAft>
                <a:spcPts val="1200"/>
              </a:spcAft>
              <a:defRPr/>
            </a:lvl4pPr>
          </a:lstStyle>
          <a:p>
            <a:pPr lvl="0"/>
            <a:r>
              <a:rPr lang="en-US"/>
              <a:t>Edit Master text styles</a:t>
            </a:r>
          </a:p>
          <a:p>
            <a:pPr lvl="1"/>
            <a:r>
              <a:rPr lang="en-US"/>
              <a:t>Second level</a:t>
            </a:r>
          </a:p>
          <a:p>
            <a:pPr lvl="2"/>
            <a:r>
              <a:rPr lang="en-US"/>
              <a:t>Third level</a:t>
            </a:r>
          </a:p>
          <a:p>
            <a:pPr lvl="3"/>
            <a:r>
              <a:rPr lang="en-US"/>
              <a:t>Fourth level</a:t>
            </a:r>
          </a:p>
        </p:txBody>
      </p:sp>
      <p:sp>
        <p:nvSpPr>
          <p:cNvPr id="7" name="Content Placeholder 6">
            <a:extLst>
              <a:ext uri="{FF2B5EF4-FFF2-40B4-BE49-F238E27FC236}">
                <a16:creationId xmlns:a16="http://schemas.microsoft.com/office/drawing/2014/main" id="{C74F701E-AA00-4E9C-81B1-7CE13EC498F9}"/>
              </a:ext>
            </a:extLst>
          </p:cNvPr>
          <p:cNvSpPr>
            <a:spLocks noGrp="1"/>
          </p:cNvSpPr>
          <p:nvPr>
            <p:ph sz="quarter" idx="14"/>
          </p:nvPr>
        </p:nvSpPr>
        <p:spPr>
          <a:xfrm>
            <a:off x="6315075" y="1366838"/>
            <a:ext cx="5119688" cy="450691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8E7C8C04-6EC5-EB40-A3D9-34399D9CE55B}"/>
              </a:ext>
            </a:extLst>
          </p:cNvPr>
          <p:cNvSpPr>
            <a:spLocks noGrp="1"/>
          </p:cNvSpPr>
          <p:nvPr>
            <p:ph type="sldNum" sz="quarter" idx="12"/>
          </p:nvPr>
        </p:nvSpPr>
        <p:spPr/>
        <p:txBody>
          <a:bodyPr/>
          <a:lstStyle/>
          <a:p>
            <a:fld id="{0B2D781D-8844-5940-92D1-06EF0A7F581E}" type="slidenum">
              <a:rPr lang="en-US" smtClean="0"/>
              <a:t>‹#›</a:t>
            </a:fld>
            <a:endParaRPr lang="en-US"/>
          </a:p>
        </p:txBody>
      </p:sp>
      <p:sp>
        <p:nvSpPr>
          <p:cNvPr id="4" name="Footer Placeholder 3">
            <a:extLst>
              <a:ext uri="{FF2B5EF4-FFF2-40B4-BE49-F238E27FC236}">
                <a16:creationId xmlns:a16="http://schemas.microsoft.com/office/drawing/2014/main" id="{518A2339-20C0-8345-BADD-E56719368FD6}"/>
              </a:ext>
            </a:extLst>
          </p:cNvPr>
          <p:cNvSpPr>
            <a:spLocks noGrp="1"/>
          </p:cNvSpPr>
          <p:nvPr>
            <p:ph type="ftr" sz="quarter" idx="11"/>
          </p:nvPr>
        </p:nvSpPr>
        <p:spPr/>
        <p:txBody>
          <a:bodyPr/>
          <a:lstStyle/>
          <a:p>
            <a:endParaRPr lang="en-US"/>
          </a:p>
        </p:txBody>
      </p:sp>
      <p:sp>
        <p:nvSpPr>
          <p:cNvPr id="3" name="Date Placeholder 2">
            <a:extLst>
              <a:ext uri="{FF2B5EF4-FFF2-40B4-BE49-F238E27FC236}">
                <a16:creationId xmlns:a16="http://schemas.microsoft.com/office/drawing/2014/main" id="{3BE36683-988D-7A42-9F8E-6AB42F364005}"/>
              </a:ext>
            </a:extLst>
          </p:cNvPr>
          <p:cNvSpPr>
            <a:spLocks noGrp="1"/>
          </p:cNvSpPr>
          <p:nvPr>
            <p:ph type="dt" sz="half" idx="10"/>
          </p:nvPr>
        </p:nvSpPr>
        <p:spPr/>
        <p:txBody>
          <a:bodyPr/>
          <a:lstStyle/>
          <a:p>
            <a:endParaRPr lang="en-US"/>
          </a:p>
        </p:txBody>
      </p:sp>
    </p:spTree>
    <p:custDataLst>
      <p:tags r:id="rId1"/>
    </p:custDataLst>
    <p:extLst>
      <p:ext uri="{BB962C8B-B14F-4D97-AF65-F5344CB8AC3E}">
        <p14:creationId xmlns:p14="http://schemas.microsoft.com/office/powerpoint/2010/main" val="206032001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3_Tit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1"/>
            <a:ext cx="12192000" cy="960120"/>
          </a:xfrm>
          <a:prstGeom prst="rect">
            <a:avLst/>
          </a:prstGeom>
        </p:spPr>
        <p:txBody>
          <a:bodyPr/>
          <a:lstStyle>
            <a:lvl1pPr>
              <a:defRPr/>
            </a:lvl1pPr>
          </a:lstStyle>
          <a:p>
            <a:r>
              <a:rPr lang="en-US"/>
              <a:t>Click to edit title</a:t>
            </a:r>
          </a:p>
        </p:txBody>
      </p:sp>
      <p:sp>
        <p:nvSpPr>
          <p:cNvPr id="8" name="Content Placeholder 7">
            <a:extLst>
              <a:ext uri="{FF2B5EF4-FFF2-40B4-BE49-F238E27FC236}">
                <a16:creationId xmlns:a16="http://schemas.microsoft.com/office/drawing/2014/main" id="{DB5FFC30-2C48-4CA6-B283-5CEAF0D37513}"/>
              </a:ext>
            </a:extLst>
          </p:cNvPr>
          <p:cNvSpPr>
            <a:spLocks noGrp="1"/>
          </p:cNvSpPr>
          <p:nvPr>
            <p:ph sz="quarter" idx="13"/>
          </p:nvPr>
        </p:nvSpPr>
        <p:spPr>
          <a:xfrm>
            <a:off x="914400" y="1371600"/>
            <a:ext cx="3260993" cy="4537075"/>
          </a:xfrm>
        </p:spPr>
        <p:txBody>
          <a:bodyPr/>
          <a:lstStyle>
            <a:lvl1pPr>
              <a:spcAft>
                <a:spcPts val="1200"/>
              </a:spcAft>
              <a:defRPr/>
            </a:lvl1pPr>
            <a:lvl2pPr>
              <a:spcAft>
                <a:spcPts val="1200"/>
              </a:spcAft>
              <a:defRPr/>
            </a:lvl2pPr>
            <a:lvl3pPr>
              <a:spcAft>
                <a:spcPts val="1200"/>
              </a:spcAft>
              <a:defRPr/>
            </a:lvl3pPr>
            <a:lvl4pPr>
              <a:spcAft>
                <a:spcPts val="1200"/>
              </a:spcAft>
              <a:defRPr/>
            </a:lvl4pPr>
          </a:lstStyle>
          <a:p>
            <a:pPr lvl="0"/>
            <a:r>
              <a:rPr lang="en-US"/>
              <a:t>Edit Master text styles</a:t>
            </a:r>
          </a:p>
          <a:p>
            <a:pPr lvl="1"/>
            <a:r>
              <a:rPr lang="en-US"/>
              <a:t>Second level</a:t>
            </a:r>
          </a:p>
          <a:p>
            <a:pPr lvl="2"/>
            <a:r>
              <a:rPr lang="en-US"/>
              <a:t>Third level</a:t>
            </a:r>
          </a:p>
          <a:p>
            <a:pPr lvl="3"/>
            <a:r>
              <a:rPr lang="en-US"/>
              <a:t>Fourth level</a:t>
            </a:r>
          </a:p>
        </p:txBody>
      </p:sp>
      <p:sp>
        <p:nvSpPr>
          <p:cNvPr id="7" name="Content Placeholder 6">
            <a:extLst>
              <a:ext uri="{FF2B5EF4-FFF2-40B4-BE49-F238E27FC236}">
                <a16:creationId xmlns:a16="http://schemas.microsoft.com/office/drawing/2014/main" id="{C74F701E-AA00-4E9C-81B1-7CE13EC498F9}"/>
              </a:ext>
            </a:extLst>
          </p:cNvPr>
          <p:cNvSpPr>
            <a:spLocks noGrp="1"/>
          </p:cNvSpPr>
          <p:nvPr>
            <p:ph sz="quarter" idx="14"/>
          </p:nvPr>
        </p:nvSpPr>
        <p:spPr>
          <a:xfrm>
            <a:off x="4411624" y="1371600"/>
            <a:ext cx="3368752" cy="450691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015E641-038D-4662-A2D0-3B026500AF63}"/>
              </a:ext>
            </a:extLst>
          </p:cNvPr>
          <p:cNvSpPr>
            <a:spLocks noGrp="1"/>
          </p:cNvSpPr>
          <p:nvPr>
            <p:ph sz="quarter" idx="15"/>
          </p:nvPr>
        </p:nvSpPr>
        <p:spPr>
          <a:xfrm>
            <a:off x="8016875" y="1371600"/>
            <a:ext cx="3562350" cy="45370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8E7C8C04-6EC5-EB40-A3D9-34399D9CE55B}"/>
              </a:ext>
            </a:extLst>
          </p:cNvPr>
          <p:cNvSpPr>
            <a:spLocks noGrp="1"/>
          </p:cNvSpPr>
          <p:nvPr>
            <p:ph type="sldNum" sz="quarter" idx="12"/>
          </p:nvPr>
        </p:nvSpPr>
        <p:spPr/>
        <p:txBody>
          <a:bodyPr/>
          <a:lstStyle/>
          <a:p>
            <a:fld id="{0B2D781D-8844-5940-92D1-06EF0A7F581E}" type="slidenum">
              <a:rPr lang="en-US" smtClean="0"/>
              <a:t>‹#›</a:t>
            </a:fld>
            <a:endParaRPr lang="en-US"/>
          </a:p>
        </p:txBody>
      </p:sp>
      <p:sp>
        <p:nvSpPr>
          <p:cNvPr id="4" name="Footer Placeholder 3">
            <a:extLst>
              <a:ext uri="{FF2B5EF4-FFF2-40B4-BE49-F238E27FC236}">
                <a16:creationId xmlns:a16="http://schemas.microsoft.com/office/drawing/2014/main" id="{518A2339-20C0-8345-BADD-E56719368FD6}"/>
              </a:ext>
            </a:extLst>
          </p:cNvPr>
          <p:cNvSpPr>
            <a:spLocks noGrp="1"/>
          </p:cNvSpPr>
          <p:nvPr>
            <p:ph type="ftr" sz="quarter" idx="11"/>
          </p:nvPr>
        </p:nvSpPr>
        <p:spPr/>
        <p:txBody>
          <a:bodyPr/>
          <a:lstStyle/>
          <a:p>
            <a:endParaRPr lang="en-US"/>
          </a:p>
        </p:txBody>
      </p:sp>
      <p:sp>
        <p:nvSpPr>
          <p:cNvPr id="3" name="Date Placeholder 2">
            <a:extLst>
              <a:ext uri="{FF2B5EF4-FFF2-40B4-BE49-F238E27FC236}">
                <a16:creationId xmlns:a16="http://schemas.microsoft.com/office/drawing/2014/main" id="{3BE36683-988D-7A42-9F8E-6AB42F364005}"/>
              </a:ext>
            </a:extLst>
          </p:cNvPr>
          <p:cNvSpPr>
            <a:spLocks noGrp="1"/>
          </p:cNvSpPr>
          <p:nvPr>
            <p:ph type="dt" sz="half" idx="10"/>
          </p:nvPr>
        </p:nvSpPr>
        <p:spPr/>
        <p:txBody>
          <a:bodyPr/>
          <a:lstStyle/>
          <a:p>
            <a:endParaRPr lang="en-US"/>
          </a:p>
        </p:txBody>
      </p:sp>
    </p:spTree>
    <p:custDataLst>
      <p:tags r:id="rId1"/>
    </p:custDataLst>
    <p:extLst>
      <p:ext uri="{BB962C8B-B14F-4D97-AF65-F5344CB8AC3E}">
        <p14:creationId xmlns:p14="http://schemas.microsoft.com/office/powerpoint/2010/main" val="20998344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_Tit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1"/>
            <a:ext cx="12192000" cy="960120"/>
          </a:xfrm>
          <a:prstGeom prst="rect">
            <a:avLst/>
          </a:prstGeom>
        </p:spPr>
        <p:txBody>
          <a:bodyPr/>
          <a:lstStyle>
            <a:lvl1pPr>
              <a:defRPr/>
            </a:lvl1pPr>
          </a:lstStyle>
          <a:p>
            <a:r>
              <a:rPr lang="en-US"/>
              <a:t>Click to edit title</a:t>
            </a:r>
          </a:p>
        </p:txBody>
      </p:sp>
      <p:sp>
        <p:nvSpPr>
          <p:cNvPr id="8" name="Content Placeholder 7">
            <a:extLst>
              <a:ext uri="{FF2B5EF4-FFF2-40B4-BE49-F238E27FC236}">
                <a16:creationId xmlns:a16="http://schemas.microsoft.com/office/drawing/2014/main" id="{DB5FFC30-2C48-4CA6-B283-5CEAF0D37513}"/>
              </a:ext>
            </a:extLst>
          </p:cNvPr>
          <p:cNvSpPr>
            <a:spLocks noGrp="1"/>
          </p:cNvSpPr>
          <p:nvPr>
            <p:ph sz="quarter" idx="13" hasCustomPrompt="1"/>
          </p:nvPr>
        </p:nvSpPr>
        <p:spPr>
          <a:xfrm>
            <a:off x="609632" y="1861755"/>
            <a:ext cx="4869775" cy="1707502"/>
          </a:xfrm>
        </p:spPr>
        <p:txBody>
          <a:bodyPr>
            <a:normAutofit/>
          </a:bodyPr>
          <a:lstStyle>
            <a:lvl1pPr>
              <a:spcAft>
                <a:spcPts val="1200"/>
              </a:spcAft>
              <a:defRPr sz="2000"/>
            </a:lvl1pPr>
            <a:lvl2pPr>
              <a:spcAft>
                <a:spcPts val="1200"/>
              </a:spcAft>
              <a:defRPr/>
            </a:lvl2pPr>
            <a:lvl3pPr>
              <a:spcAft>
                <a:spcPts val="1200"/>
              </a:spcAft>
              <a:defRPr/>
            </a:lvl3pPr>
            <a:lvl4pPr>
              <a:spcAft>
                <a:spcPts val="1200"/>
              </a:spcAft>
              <a:defRPr/>
            </a:lvl4pPr>
          </a:lstStyle>
          <a:p>
            <a:pPr lvl="0"/>
            <a:r>
              <a:rPr lang="en-US"/>
              <a:t>Edit Master text styles</a:t>
            </a:r>
          </a:p>
        </p:txBody>
      </p:sp>
      <p:sp>
        <p:nvSpPr>
          <p:cNvPr id="7" name="Content Placeholder 6">
            <a:extLst>
              <a:ext uri="{FF2B5EF4-FFF2-40B4-BE49-F238E27FC236}">
                <a16:creationId xmlns:a16="http://schemas.microsoft.com/office/drawing/2014/main" id="{C74F701E-AA00-4E9C-81B1-7CE13EC498F9}"/>
              </a:ext>
            </a:extLst>
          </p:cNvPr>
          <p:cNvSpPr>
            <a:spLocks noGrp="1"/>
          </p:cNvSpPr>
          <p:nvPr>
            <p:ph sz="quarter" idx="14" hasCustomPrompt="1"/>
          </p:nvPr>
        </p:nvSpPr>
        <p:spPr>
          <a:xfrm>
            <a:off x="6113305" y="1829098"/>
            <a:ext cx="5326025" cy="1707502"/>
          </a:xfrm>
        </p:spPr>
        <p:txBody>
          <a:bodyPr>
            <a:normAutofit/>
          </a:bodyPr>
          <a:lstStyle>
            <a:lvl1pPr>
              <a:defRPr sz="2000"/>
            </a:lvl1pPr>
          </a:lstStyle>
          <a:p>
            <a:pPr lvl="0"/>
            <a:r>
              <a:rPr lang="en-US"/>
              <a:t>Edit Master text styles</a:t>
            </a:r>
          </a:p>
        </p:txBody>
      </p:sp>
      <p:sp>
        <p:nvSpPr>
          <p:cNvPr id="9" name="Content Placeholder 8">
            <a:extLst>
              <a:ext uri="{FF2B5EF4-FFF2-40B4-BE49-F238E27FC236}">
                <a16:creationId xmlns:a16="http://schemas.microsoft.com/office/drawing/2014/main" id="{C015E641-038D-4662-A2D0-3B026500AF63}"/>
              </a:ext>
            </a:extLst>
          </p:cNvPr>
          <p:cNvSpPr>
            <a:spLocks noGrp="1"/>
          </p:cNvSpPr>
          <p:nvPr>
            <p:ph sz="quarter" idx="15" hasCustomPrompt="1"/>
          </p:nvPr>
        </p:nvSpPr>
        <p:spPr>
          <a:xfrm>
            <a:off x="609632" y="3948080"/>
            <a:ext cx="10972735" cy="790303"/>
          </a:xfrm>
        </p:spPr>
        <p:txBody>
          <a:bodyPr>
            <a:normAutofit/>
          </a:bodyPr>
          <a:lstStyle>
            <a:lvl1pPr>
              <a:defRPr sz="2000"/>
            </a:lvl1pPr>
          </a:lstStyle>
          <a:p>
            <a:pPr lvl="0"/>
            <a:r>
              <a:rPr lang="en-US"/>
              <a:t>Edit Master text styles</a:t>
            </a:r>
          </a:p>
        </p:txBody>
      </p:sp>
      <p:sp>
        <p:nvSpPr>
          <p:cNvPr id="6" name="Content Placeholder 8">
            <a:extLst>
              <a:ext uri="{FF2B5EF4-FFF2-40B4-BE49-F238E27FC236}">
                <a16:creationId xmlns:a16="http://schemas.microsoft.com/office/drawing/2014/main" id="{F539E29C-453A-767D-A4B2-09077673B04B}"/>
              </a:ext>
            </a:extLst>
          </p:cNvPr>
          <p:cNvSpPr>
            <a:spLocks noGrp="1"/>
          </p:cNvSpPr>
          <p:nvPr>
            <p:ph sz="quarter" idx="16" hasCustomPrompt="1"/>
          </p:nvPr>
        </p:nvSpPr>
        <p:spPr>
          <a:xfrm>
            <a:off x="626937" y="5117206"/>
            <a:ext cx="10972735" cy="790303"/>
          </a:xfrm>
        </p:spPr>
        <p:txBody>
          <a:bodyPr>
            <a:normAutofit/>
          </a:bodyPr>
          <a:lstStyle>
            <a:lvl1pPr>
              <a:defRPr sz="2000"/>
            </a:lvl1pPr>
          </a:lstStyle>
          <a:p>
            <a:pPr lvl="0"/>
            <a:r>
              <a:rPr lang="en-US"/>
              <a:t>Edit Master text styles</a:t>
            </a:r>
          </a:p>
        </p:txBody>
      </p:sp>
      <p:sp>
        <p:nvSpPr>
          <p:cNvPr id="5" name="Slide Number Placeholder 4">
            <a:extLst>
              <a:ext uri="{FF2B5EF4-FFF2-40B4-BE49-F238E27FC236}">
                <a16:creationId xmlns:a16="http://schemas.microsoft.com/office/drawing/2014/main" id="{8E7C8C04-6EC5-EB40-A3D9-34399D9CE55B}"/>
              </a:ext>
            </a:extLst>
          </p:cNvPr>
          <p:cNvSpPr>
            <a:spLocks noGrp="1"/>
          </p:cNvSpPr>
          <p:nvPr>
            <p:ph type="sldNum" sz="quarter" idx="12"/>
          </p:nvPr>
        </p:nvSpPr>
        <p:spPr/>
        <p:txBody>
          <a:bodyPr/>
          <a:lstStyle/>
          <a:p>
            <a:fld id="{0B2D781D-8844-5940-92D1-06EF0A7F581E}" type="slidenum">
              <a:rPr lang="en-US" smtClean="0"/>
              <a:t>‹#›</a:t>
            </a:fld>
            <a:endParaRPr lang="en-US"/>
          </a:p>
        </p:txBody>
      </p:sp>
      <p:sp>
        <p:nvSpPr>
          <p:cNvPr id="4" name="Footer Placeholder 3">
            <a:extLst>
              <a:ext uri="{FF2B5EF4-FFF2-40B4-BE49-F238E27FC236}">
                <a16:creationId xmlns:a16="http://schemas.microsoft.com/office/drawing/2014/main" id="{518A2339-20C0-8345-BADD-E56719368FD6}"/>
              </a:ext>
            </a:extLst>
          </p:cNvPr>
          <p:cNvSpPr>
            <a:spLocks noGrp="1"/>
          </p:cNvSpPr>
          <p:nvPr>
            <p:ph type="ftr" sz="quarter" idx="11"/>
          </p:nvPr>
        </p:nvSpPr>
        <p:spPr/>
        <p:txBody>
          <a:bodyPr/>
          <a:lstStyle/>
          <a:p>
            <a:endParaRPr lang="en-US"/>
          </a:p>
        </p:txBody>
      </p:sp>
      <p:sp>
        <p:nvSpPr>
          <p:cNvPr id="3" name="Date Placeholder 2">
            <a:extLst>
              <a:ext uri="{FF2B5EF4-FFF2-40B4-BE49-F238E27FC236}">
                <a16:creationId xmlns:a16="http://schemas.microsoft.com/office/drawing/2014/main" id="{3BE36683-988D-7A42-9F8E-6AB42F364005}"/>
              </a:ext>
            </a:extLst>
          </p:cNvPr>
          <p:cNvSpPr>
            <a:spLocks noGrp="1"/>
          </p:cNvSpPr>
          <p:nvPr>
            <p:ph type="dt" sz="half" idx="10"/>
          </p:nvPr>
        </p:nvSpPr>
        <p:spPr/>
        <p:txBody>
          <a:bodyPr/>
          <a:lstStyle/>
          <a:p>
            <a:endParaRPr lang="en-US"/>
          </a:p>
        </p:txBody>
      </p:sp>
    </p:spTree>
    <p:custDataLst>
      <p:tags r:id="rId1"/>
    </p:custDataLst>
    <p:extLst>
      <p:ext uri="{BB962C8B-B14F-4D97-AF65-F5344CB8AC3E}">
        <p14:creationId xmlns:p14="http://schemas.microsoft.com/office/powerpoint/2010/main" val="251163115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1_Title Only">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0"/>
            <a:ext cx="12192000" cy="952107"/>
          </a:xfrm>
          <a:prstGeom prst="rect">
            <a:avLst/>
          </a:prstGeom>
        </p:spPr>
        <p:txBody>
          <a:bodyPr anchor="ctr">
            <a:normAutofit/>
          </a:bodyPr>
          <a:lstStyle>
            <a:lvl1pPr>
              <a:defRPr sz="3000"/>
            </a:lvl1pPr>
          </a:lstStyle>
          <a:p>
            <a:r>
              <a:rPr lang="en-US"/>
              <a:t>Click to title style</a:t>
            </a:r>
          </a:p>
        </p:txBody>
      </p:sp>
      <p:sp>
        <p:nvSpPr>
          <p:cNvPr id="10" name="Slide Number Placeholder 5">
            <a:extLst>
              <a:ext uri="{FF2B5EF4-FFF2-40B4-BE49-F238E27FC236}">
                <a16:creationId xmlns:a16="http://schemas.microsoft.com/office/drawing/2014/main" id="{D707AC3C-F5C7-4131-BD83-31AD2B5685D9}"/>
              </a:ext>
            </a:extLst>
          </p:cNvPr>
          <p:cNvSpPr>
            <a:spLocks noGrp="1"/>
          </p:cNvSpPr>
          <p:nvPr>
            <p:ph type="sldNum" sz="quarter" idx="12"/>
          </p:nvPr>
        </p:nvSpPr>
        <p:spPr>
          <a:xfrm>
            <a:off x="8610600" y="6492240"/>
            <a:ext cx="2743200" cy="365125"/>
          </a:xfrm>
        </p:spPr>
        <p:txBody>
          <a:bodyPr/>
          <a:lstStyle>
            <a:lvl1pPr>
              <a:defRPr b="0" i="0">
                <a:solidFill>
                  <a:schemeClr val="accent1">
                    <a:lumMod val="60000"/>
                    <a:lumOff val="40000"/>
                  </a:schemeClr>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a:p>
        </p:txBody>
      </p:sp>
      <p:sp>
        <p:nvSpPr>
          <p:cNvPr id="11" name="Date Placeholder 1">
            <a:extLst>
              <a:ext uri="{FF2B5EF4-FFF2-40B4-BE49-F238E27FC236}">
                <a16:creationId xmlns:a16="http://schemas.microsoft.com/office/drawing/2014/main" id="{9FF4A668-9308-48D7-8B5E-7C30F5642769}"/>
              </a:ext>
            </a:extLst>
          </p:cNvPr>
          <p:cNvSpPr>
            <a:spLocks noGrp="1"/>
          </p:cNvSpPr>
          <p:nvPr>
            <p:ph type="dt" sz="half" idx="10"/>
          </p:nvPr>
        </p:nvSpPr>
        <p:spPr>
          <a:xfrm>
            <a:off x="838200" y="6492240"/>
            <a:ext cx="2743200" cy="365125"/>
          </a:xfrm>
        </p:spPr>
        <p:txBody>
          <a:bodyPr/>
          <a:lstStyle>
            <a:lvl1pPr>
              <a:defRPr>
                <a:solidFill>
                  <a:schemeClr val="accent1">
                    <a:lumMod val="60000"/>
                    <a:lumOff val="40000"/>
                  </a:schemeClr>
                </a:solidFill>
              </a:defRPr>
            </a:lvl1pPr>
          </a:lstStyle>
          <a:p>
            <a:endParaRPr lang="en-US"/>
          </a:p>
        </p:txBody>
      </p:sp>
      <p:sp>
        <p:nvSpPr>
          <p:cNvPr id="12" name="Footer Placeholder 2">
            <a:extLst>
              <a:ext uri="{FF2B5EF4-FFF2-40B4-BE49-F238E27FC236}">
                <a16:creationId xmlns:a16="http://schemas.microsoft.com/office/drawing/2014/main" id="{4B085BA8-E12E-454B-843B-609880FEF5C2}"/>
              </a:ext>
            </a:extLst>
          </p:cNvPr>
          <p:cNvSpPr>
            <a:spLocks noGrp="1"/>
          </p:cNvSpPr>
          <p:nvPr>
            <p:ph type="ftr" sz="quarter" idx="11"/>
          </p:nvPr>
        </p:nvSpPr>
        <p:spPr>
          <a:xfrm>
            <a:off x="4038600" y="6492240"/>
            <a:ext cx="4114800" cy="365125"/>
          </a:xfrm>
        </p:spPr>
        <p:txBody>
          <a:bodyPr/>
          <a:lstStyle>
            <a:lvl1pPr>
              <a:defRPr>
                <a:solidFill>
                  <a:schemeClr val="accent1">
                    <a:lumMod val="60000"/>
                    <a:lumOff val="40000"/>
                  </a:schemeClr>
                </a:solidFill>
              </a:defRPr>
            </a:lvl1pPr>
          </a:lstStyle>
          <a:p>
            <a:endParaRPr lang="en-US"/>
          </a:p>
        </p:txBody>
      </p:sp>
    </p:spTree>
    <p:custDataLst>
      <p:tags r:id="rId1"/>
    </p:custDataLst>
    <p:extLst>
      <p:ext uri="{BB962C8B-B14F-4D97-AF65-F5344CB8AC3E}">
        <p14:creationId xmlns:p14="http://schemas.microsoft.com/office/powerpoint/2010/main" val="314309540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8_Title Only">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0"/>
            <a:ext cx="12192000" cy="952107"/>
          </a:xfrm>
          <a:prstGeom prst="rect">
            <a:avLst/>
          </a:prstGeom>
        </p:spPr>
        <p:txBody>
          <a:bodyPr anchor="ctr">
            <a:normAutofit/>
          </a:bodyPr>
          <a:lstStyle>
            <a:lvl1pPr>
              <a:defRPr sz="3000"/>
            </a:lvl1pPr>
          </a:lstStyle>
          <a:p>
            <a:r>
              <a:rPr lang="en-US"/>
              <a:t>Click to title style</a:t>
            </a:r>
          </a:p>
        </p:txBody>
      </p:sp>
      <p:sp>
        <p:nvSpPr>
          <p:cNvPr id="10" name="Slide Number Placeholder 5">
            <a:extLst>
              <a:ext uri="{FF2B5EF4-FFF2-40B4-BE49-F238E27FC236}">
                <a16:creationId xmlns:a16="http://schemas.microsoft.com/office/drawing/2014/main" id="{D707AC3C-F5C7-4131-BD83-31AD2B5685D9}"/>
              </a:ext>
            </a:extLst>
          </p:cNvPr>
          <p:cNvSpPr>
            <a:spLocks noGrp="1"/>
          </p:cNvSpPr>
          <p:nvPr>
            <p:ph type="sldNum" sz="quarter" idx="12"/>
          </p:nvPr>
        </p:nvSpPr>
        <p:spPr>
          <a:xfrm>
            <a:off x="8610600" y="6492240"/>
            <a:ext cx="2743200" cy="365125"/>
          </a:xfrm>
        </p:spPr>
        <p:txBody>
          <a:bodyPr/>
          <a:lstStyle>
            <a:lvl1pPr>
              <a:defRPr b="0" i="0">
                <a:solidFill>
                  <a:schemeClr val="accent1">
                    <a:lumMod val="60000"/>
                    <a:lumOff val="40000"/>
                  </a:schemeClr>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a:p>
        </p:txBody>
      </p:sp>
      <p:sp>
        <p:nvSpPr>
          <p:cNvPr id="11" name="Date Placeholder 1">
            <a:extLst>
              <a:ext uri="{FF2B5EF4-FFF2-40B4-BE49-F238E27FC236}">
                <a16:creationId xmlns:a16="http://schemas.microsoft.com/office/drawing/2014/main" id="{9FF4A668-9308-48D7-8B5E-7C30F5642769}"/>
              </a:ext>
            </a:extLst>
          </p:cNvPr>
          <p:cNvSpPr>
            <a:spLocks noGrp="1"/>
          </p:cNvSpPr>
          <p:nvPr>
            <p:ph type="dt" sz="half" idx="10"/>
          </p:nvPr>
        </p:nvSpPr>
        <p:spPr>
          <a:xfrm>
            <a:off x="838200" y="6492240"/>
            <a:ext cx="2743200" cy="365125"/>
          </a:xfrm>
        </p:spPr>
        <p:txBody>
          <a:bodyPr/>
          <a:lstStyle>
            <a:lvl1pPr>
              <a:defRPr>
                <a:solidFill>
                  <a:schemeClr val="accent1">
                    <a:lumMod val="60000"/>
                    <a:lumOff val="40000"/>
                  </a:schemeClr>
                </a:solidFill>
              </a:defRPr>
            </a:lvl1pPr>
          </a:lstStyle>
          <a:p>
            <a:endParaRPr lang="en-US"/>
          </a:p>
        </p:txBody>
      </p:sp>
      <p:sp>
        <p:nvSpPr>
          <p:cNvPr id="12" name="Footer Placeholder 2">
            <a:extLst>
              <a:ext uri="{FF2B5EF4-FFF2-40B4-BE49-F238E27FC236}">
                <a16:creationId xmlns:a16="http://schemas.microsoft.com/office/drawing/2014/main" id="{4B085BA8-E12E-454B-843B-609880FEF5C2}"/>
              </a:ext>
            </a:extLst>
          </p:cNvPr>
          <p:cNvSpPr>
            <a:spLocks noGrp="1"/>
          </p:cNvSpPr>
          <p:nvPr>
            <p:ph type="ftr" sz="quarter" idx="11"/>
          </p:nvPr>
        </p:nvSpPr>
        <p:spPr>
          <a:xfrm>
            <a:off x="4038600" y="6492240"/>
            <a:ext cx="4114800" cy="365125"/>
          </a:xfrm>
        </p:spPr>
        <p:txBody>
          <a:bodyPr/>
          <a:lstStyle>
            <a:lvl1pPr>
              <a:defRPr>
                <a:solidFill>
                  <a:schemeClr val="accent1">
                    <a:lumMod val="60000"/>
                    <a:lumOff val="40000"/>
                  </a:schemeClr>
                </a:solidFill>
              </a:defRPr>
            </a:lvl1pPr>
          </a:lstStyle>
          <a:p>
            <a:endParaRPr lang="en-US"/>
          </a:p>
        </p:txBody>
      </p:sp>
      <p:sp>
        <p:nvSpPr>
          <p:cNvPr id="3" name="Content Placeholder 1">
            <a:extLst>
              <a:ext uri="{FF2B5EF4-FFF2-40B4-BE49-F238E27FC236}">
                <a16:creationId xmlns:a16="http://schemas.microsoft.com/office/drawing/2014/main" id="{39ECA475-9E75-E3A3-3C7F-7DB941DF4D60}"/>
              </a:ext>
            </a:extLst>
          </p:cNvPr>
          <p:cNvSpPr>
            <a:spLocks noGrp="1"/>
          </p:cNvSpPr>
          <p:nvPr>
            <p:ph sz="quarter" idx="13" hasCustomPrompt="1"/>
          </p:nvPr>
        </p:nvSpPr>
        <p:spPr>
          <a:xfrm>
            <a:off x="978159" y="1287140"/>
            <a:ext cx="4433595" cy="765596"/>
          </a:xfrm>
        </p:spPr>
        <p:txBody>
          <a:bodyPr>
            <a:normAutofit/>
          </a:bodyPr>
          <a:lstStyle>
            <a:lvl1pPr>
              <a:defRPr sz="2000"/>
            </a:lvl1pPr>
          </a:lstStyle>
          <a:p>
            <a:pPr lvl="0"/>
            <a:r>
              <a:rPr lang="en-US"/>
              <a:t>1 Click to edit Master</a:t>
            </a:r>
          </a:p>
        </p:txBody>
      </p:sp>
      <p:sp>
        <p:nvSpPr>
          <p:cNvPr id="4" name="Content Placeholder 2">
            <a:extLst>
              <a:ext uri="{FF2B5EF4-FFF2-40B4-BE49-F238E27FC236}">
                <a16:creationId xmlns:a16="http://schemas.microsoft.com/office/drawing/2014/main" id="{1A8228C4-BA97-638A-42D0-04DDE307B2CA}"/>
              </a:ext>
            </a:extLst>
          </p:cNvPr>
          <p:cNvSpPr>
            <a:spLocks noGrp="1"/>
          </p:cNvSpPr>
          <p:nvPr>
            <p:ph sz="quarter" idx="14" hasCustomPrompt="1"/>
          </p:nvPr>
        </p:nvSpPr>
        <p:spPr>
          <a:xfrm>
            <a:off x="6504993" y="1287140"/>
            <a:ext cx="3799114" cy="765596"/>
          </a:xfrm>
        </p:spPr>
        <p:txBody>
          <a:bodyPr>
            <a:normAutofit/>
          </a:bodyPr>
          <a:lstStyle>
            <a:lvl1pPr>
              <a:defRPr sz="2000"/>
            </a:lvl1pPr>
          </a:lstStyle>
          <a:p>
            <a:pPr lvl="0"/>
            <a:r>
              <a:rPr lang="en-US"/>
              <a:t> 2 Click to edit Master</a:t>
            </a:r>
          </a:p>
        </p:txBody>
      </p:sp>
      <p:sp>
        <p:nvSpPr>
          <p:cNvPr id="5" name="Content Placeholder 6">
            <a:extLst>
              <a:ext uri="{FF2B5EF4-FFF2-40B4-BE49-F238E27FC236}">
                <a16:creationId xmlns:a16="http://schemas.microsoft.com/office/drawing/2014/main" id="{8197EE18-B822-E385-A9E9-B9D2C33CE158}"/>
              </a:ext>
            </a:extLst>
          </p:cNvPr>
          <p:cNvSpPr>
            <a:spLocks noGrp="1"/>
          </p:cNvSpPr>
          <p:nvPr>
            <p:ph sz="quarter" idx="15" hasCustomPrompt="1"/>
          </p:nvPr>
        </p:nvSpPr>
        <p:spPr>
          <a:xfrm>
            <a:off x="978159" y="2414277"/>
            <a:ext cx="4433595" cy="765596"/>
          </a:xfrm>
        </p:spPr>
        <p:txBody>
          <a:bodyPr>
            <a:normAutofit/>
          </a:bodyPr>
          <a:lstStyle>
            <a:lvl1pPr>
              <a:defRPr sz="2000"/>
            </a:lvl1pPr>
          </a:lstStyle>
          <a:p>
            <a:pPr lvl="0"/>
            <a:r>
              <a:rPr lang="en-US"/>
              <a:t>3 Click to edit Master</a:t>
            </a:r>
          </a:p>
        </p:txBody>
      </p:sp>
      <p:sp>
        <p:nvSpPr>
          <p:cNvPr id="6" name="Content Placeholder 6">
            <a:extLst>
              <a:ext uri="{FF2B5EF4-FFF2-40B4-BE49-F238E27FC236}">
                <a16:creationId xmlns:a16="http://schemas.microsoft.com/office/drawing/2014/main" id="{417359AB-E037-B3B6-9AE4-3DE72541DFDD}"/>
              </a:ext>
            </a:extLst>
          </p:cNvPr>
          <p:cNvSpPr>
            <a:spLocks noGrp="1"/>
          </p:cNvSpPr>
          <p:nvPr>
            <p:ph sz="quarter" idx="16" hasCustomPrompt="1"/>
          </p:nvPr>
        </p:nvSpPr>
        <p:spPr>
          <a:xfrm>
            <a:off x="6504993" y="2414277"/>
            <a:ext cx="3799114" cy="765596"/>
          </a:xfrm>
        </p:spPr>
        <p:txBody>
          <a:bodyPr>
            <a:normAutofit/>
          </a:bodyPr>
          <a:lstStyle>
            <a:lvl1pPr>
              <a:defRPr sz="2000"/>
            </a:lvl1pPr>
          </a:lstStyle>
          <a:p>
            <a:pPr lvl="0"/>
            <a:r>
              <a:rPr lang="en-US"/>
              <a:t>4 Click to edit Master</a:t>
            </a:r>
          </a:p>
        </p:txBody>
      </p:sp>
      <p:sp>
        <p:nvSpPr>
          <p:cNvPr id="7" name="Content Placeholder 6">
            <a:extLst>
              <a:ext uri="{FF2B5EF4-FFF2-40B4-BE49-F238E27FC236}">
                <a16:creationId xmlns:a16="http://schemas.microsoft.com/office/drawing/2014/main" id="{6944EE51-8F8D-C40B-6941-B4B863F4DD47}"/>
              </a:ext>
            </a:extLst>
          </p:cNvPr>
          <p:cNvSpPr>
            <a:spLocks noGrp="1"/>
          </p:cNvSpPr>
          <p:nvPr>
            <p:ph sz="quarter" idx="17" hasCustomPrompt="1"/>
          </p:nvPr>
        </p:nvSpPr>
        <p:spPr>
          <a:xfrm>
            <a:off x="978159" y="3429000"/>
            <a:ext cx="4433595" cy="765596"/>
          </a:xfrm>
        </p:spPr>
        <p:txBody>
          <a:bodyPr>
            <a:normAutofit/>
          </a:bodyPr>
          <a:lstStyle>
            <a:lvl1pPr>
              <a:defRPr sz="2000"/>
            </a:lvl1pPr>
          </a:lstStyle>
          <a:p>
            <a:pPr lvl="0"/>
            <a:r>
              <a:rPr lang="en-US"/>
              <a:t>5 Click to edit Master</a:t>
            </a:r>
          </a:p>
        </p:txBody>
      </p:sp>
      <p:sp>
        <p:nvSpPr>
          <p:cNvPr id="8" name="Content Placeholder 6">
            <a:extLst>
              <a:ext uri="{FF2B5EF4-FFF2-40B4-BE49-F238E27FC236}">
                <a16:creationId xmlns:a16="http://schemas.microsoft.com/office/drawing/2014/main" id="{744EC30C-B786-005F-290A-020852FF1CAB}"/>
              </a:ext>
            </a:extLst>
          </p:cNvPr>
          <p:cNvSpPr>
            <a:spLocks noGrp="1"/>
          </p:cNvSpPr>
          <p:nvPr>
            <p:ph sz="quarter" idx="18" hasCustomPrompt="1"/>
          </p:nvPr>
        </p:nvSpPr>
        <p:spPr>
          <a:xfrm>
            <a:off x="6504993" y="3429000"/>
            <a:ext cx="3799114" cy="765596"/>
          </a:xfrm>
        </p:spPr>
        <p:txBody>
          <a:bodyPr>
            <a:normAutofit/>
          </a:bodyPr>
          <a:lstStyle>
            <a:lvl1pPr>
              <a:defRPr sz="2000"/>
            </a:lvl1pPr>
          </a:lstStyle>
          <a:p>
            <a:pPr lvl="0"/>
            <a:r>
              <a:rPr lang="en-US"/>
              <a:t>6 Click to edit Master</a:t>
            </a:r>
          </a:p>
        </p:txBody>
      </p:sp>
      <p:sp>
        <p:nvSpPr>
          <p:cNvPr id="9" name="Content Placeholder 6">
            <a:extLst>
              <a:ext uri="{FF2B5EF4-FFF2-40B4-BE49-F238E27FC236}">
                <a16:creationId xmlns:a16="http://schemas.microsoft.com/office/drawing/2014/main" id="{E5335091-01A0-073F-5F55-62E2D3D9CCFC}"/>
              </a:ext>
            </a:extLst>
          </p:cNvPr>
          <p:cNvSpPr>
            <a:spLocks noGrp="1"/>
          </p:cNvSpPr>
          <p:nvPr>
            <p:ph sz="quarter" idx="19" hasCustomPrompt="1"/>
          </p:nvPr>
        </p:nvSpPr>
        <p:spPr>
          <a:xfrm>
            <a:off x="978159" y="4453259"/>
            <a:ext cx="4433595" cy="765596"/>
          </a:xfrm>
        </p:spPr>
        <p:txBody>
          <a:bodyPr>
            <a:normAutofit/>
          </a:bodyPr>
          <a:lstStyle>
            <a:lvl1pPr>
              <a:defRPr sz="2000"/>
            </a:lvl1pPr>
          </a:lstStyle>
          <a:p>
            <a:pPr lvl="0"/>
            <a:r>
              <a:rPr lang="en-US"/>
              <a:t>7 Click to edit Master</a:t>
            </a:r>
          </a:p>
        </p:txBody>
      </p:sp>
      <p:sp>
        <p:nvSpPr>
          <p:cNvPr id="13" name="Content Placeholder 6">
            <a:extLst>
              <a:ext uri="{FF2B5EF4-FFF2-40B4-BE49-F238E27FC236}">
                <a16:creationId xmlns:a16="http://schemas.microsoft.com/office/drawing/2014/main" id="{422C92EB-4DF3-6CE1-2D65-63E52737E4A6}"/>
              </a:ext>
            </a:extLst>
          </p:cNvPr>
          <p:cNvSpPr>
            <a:spLocks noGrp="1"/>
          </p:cNvSpPr>
          <p:nvPr>
            <p:ph sz="quarter" idx="20" hasCustomPrompt="1"/>
          </p:nvPr>
        </p:nvSpPr>
        <p:spPr>
          <a:xfrm>
            <a:off x="6504993" y="4453259"/>
            <a:ext cx="3799114" cy="765596"/>
          </a:xfrm>
        </p:spPr>
        <p:txBody>
          <a:bodyPr>
            <a:normAutofit/>
          </a:bodyPr>
          <a:lstStyle>
            <a:lvl1pPr>
              <a:defRPr sz="2000"/>
            </a:lvl1pPr>
          </a:lstStyle>
          <a:p>
            <a:pPr lvl="0"/>
            <a:r>
              <a:rPr lang="en-US"/>
              <a:t>8 Click to edit Master</a:t>
            </a:r>
          </a:p>
        </p:txBody>
      </p:sp>
    </p:spTree>
    <p:custDataLst>
      <p:tags r:id="rId1"/>
    </p:custDataLst>
    <p:extLst>
      <p:ext uri="{BB962C8B-B14F-4D97-AF65-F5344CB8AC3E}">
        <p14:creationId xmlns:p14="http://schemas.microsoft.com/office/powerpoint/2010/main" val="12147628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Slide format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p:nvPr>
        </p:nvSpPr>
        <p:spPr>
          <a:xfrm>
            <a:off x="0" y="0"/>
            <a:ext cx="12192000" cy="957129"/>
          </a:xfrm>
          <a:prstGeom prst="rect">
            <a:avLst/>
          </a:prstGeom>
        </p:spPr>
        <p:txBody>
          <a:bodyPr anchor="ctr">
            <a:normAutofit/>
          </a:bodyPr>
          <a:lstStyle>
            <a:lvl1pPr>
              <a:defRPr sz="3000"/>
            </a:lvl1pPr>
          </a:lstStyle>
          <a:p>
            <a:r>
              <a:rPr lang="en-US"/>
              <a:t>Click to edit Master title style</a:t>
            </a:r>
          </a:p>
        </p:txBody>
      </p:sp>
      <p:sp>
        <p:nvSpPr>
          <p:cNvPr id="3" name="Date Placeholder 2">
            <a:extLst>
              <a:ext uri="{FF2B5EF4-FFF2-40B4-BE49-F238E27FC236}">
                <a16:creationId xmlns:a16="http://schemas.microsoft.com/office/drawing/2014/main" id="{3BE36683-988D-7A42-9F8E-6AB42F364005}"/>
              </a:ext>
            </a:extLst>
          </p:cNvPr>
          <p:cNvSpPr>
            <a:spLocks noGrp="1"/>
          </p:cNvSpPr>
          <p:nvPr>
            <p:ph type="dt" sz="half" idx="10"/>
          </p:nvPr>
        </p:nvSpPr>
        <p:spPr>
          <a:xfrm>
            <a:off x="838200" y="6492240"/>
            <a:ext cx="2743200" cy="365125"/>
          </a:xfrm>
        </p:spPr>
        <p:txBody>
          <a:bodyPr/>
          <a:lstStyle>
            <a:lvl1pPr>
              <a:defRPr>
                <a:solidFill>
                  <a:schemeClr val="accent1">
                    <a:lumMod val="60000"/>
                    <a:lumOff val="40000"/>
                  </a:schemeClr>
                </a:solidFill>
              </a:defRPr>
            </a:lvl1pPr>
          </a:lstStyle>
          <a:p>
            <a:endParaRPr lang="en-US"/>
          </a:p>
        </p:txBody>
      </p:sp>
      <p:sp>
        <p:nvSpPr>
          <p:cNvPr id="4" name="Footer Placeholder 3">
            <a:extLst>
              <a:ext uri="{FF2B5EF4-FFF2-40B4-BE49-F238E27FC236}">
                <a16:creationId xmlns:a16="http://schemas.microsoft.com/office/drawing/2014/main" id="{518A2339-20C0-8345-BADD-E56719368FD6}"/>
              </a:ext>
            </a:extLst>
          </p:cNvPr>
          <p:cNvSpPr>
            <a:spLocks noGrp="1"/>
          </p:cNvSpPr>
          <p:nvPr>
            <p:ph type="ftr" sz="quarter" idx="11"/>
          </p:nvPr>
        </p:nvSpPr>
        <p:spPr>
          <a:xfrm>
            <a:off x="4038600" y="6492240"/>
            <a:ext cx="4114800" cy="365125"/>
          </a:xfrm>
        </p:spPr>
        <p:txBody>
          <a:bodyPr/>
          <a:lstStyle>
            <a:lvl1pPr>
              <a:defRPr>
                <a:solidFill>
                  <a:schemeClr val="accent1">
                    <a:lumMod val="60000"/>
                    <a:lumOff val="40000"/>
                  </a:schemeClr>
                </a:solidFill>
              </a:defRPr>
            </a:lvl1pPr>
          </a:lstStyle>
          <a:p>
            <a:endParaRPr lang="en-US"/>
          </a:p>
        </p:txBody>
      </p:sp>
      <p:sp>
        <p:nvSpPr>
          <p:cNvPr id="5" name="Slide Number Placeholder 4">
            <a:extLst>
              <a:ext uri="{FF2B5EF4-FFF2-40B4-BE49-F238E27FC236}">
                <a16:creationId xmlns:a16="http://schemas.microsoft.com/office/drawing/2014/main" id="{8E7C8C04-6EC5-EB40-A3D9-34399D9CE55B}"/>
              </a:ext>
            </a:extLst>
          </p:cNvPr>
          <p:cNvSpPr>
            <a:spLocks noGrp="1"/>
          </p:cNvSpPr>
          <p:nvPr>
            <p:ph type="sldNum" sz="quarter" idx="12"/>
          </p:nvPr>
        </p:nvSpPr>
        <p:spPr>
          <a:xfrm>
            <a:off x="8610600" y="6492240"/>
            <a:ext cx="2743200" cy="365125"/>
          </a:xfrm>
        </p:spPr>
        <p:txBody>
          <a:bodyPr/>
          <a:lstStyle>
            <a:lvl1pPr>
              <a:defRPr>
                <a:solidFill>
                  <a:schemeClr val="accent1">
                    <a:lumMod val="60000"/>
                    <a:lumOff val="40000"/>
                  </a:schemeClr>
                </a:solidFill>
              </a:defRPr>
            </a:lvl1pPr>
          </a:lstStyle>
          <a:p>
            <a:fld id="{0B2D781D-8844-5940-92D1-06EF0A7F581E}" type="slidenum">
              <a:rPr lang="en-US" smtClean="0"/>
              <a:pPr/>
              <a:t>‹#›</a:t>
            </a:fld>
            <a:endParaRPr lang="en-US"/>
          </a:p>
        </p:txBody>
      </p:sp>
      <p:sp>
        <p:nvSpPr>
          <p:cNvPr id="7" name="Content Placeholder 6">
            <a:extLst>
              <a:ext uri="{FF2B5EF4-FFF2-40B4-BE49-F238E27FC236}">
                <a16:creationId xmlns:a16="http://schemas.microsoft.com/office/drawing/2014/main" id="{F6F2EFC5-5ACC-47F3-A3C0-648F7A472392}"/>
              </a:ext>
            </a:extLst>
          </p:cNvPr>
          <p:cNvSpPr>
            <a:spLocks noGrp="1"/>
          </p:cNvSpPr>
          <p:nvPr>
            <p:ph sz="quarter" idx="13"/>
          </p:nvPr>
        </p:nvSpPr>
        <p:spPr>
          <a:xfrm>
            <a:off x="1371600" y="1371600"/>
            <a:ext cx="9791700" cy="4667250"/>
          </a:xfrm>
        </p:spPr>
        <p:txBody>
          <a:bodyPr/>
          <a:lstStyle>
            <a:lvl1pPr marL="274320" indent="-274320">
              <a:lnSpc>
                <a:spcPct val="100000"/>
              </a:lnSpc>
              <a:spcBef>
                <a:spcPts val="0"/>
              </a:spcBef>
              <a:spcAft>
                <a:spcPts val="1200"/>
              </a:spcAft>
              <a:defRPr sz="2800">
                <a:solidFill>
                  <a:srgbClr val="00529B"/>
                </a:solidFill>
                <a:latin typeface="Arial" panose="020B0604020202020204" pitchFamily="34" charset="0"/>
                <a:cs typeface="Arial" panose="020B0604020202020204" pitchFamily="34" charset="0"/>
              </a:defRPr>
            </a:lvl1pPr>
            <a:lvl2pPr marL="548640" indent="-274320">
              <a:lnSpc>
                <a:spcPct val="100000"/>
              </a:lnSpc>
              <a:spcBef>
                <a:spcPts val="0"/>
              </a:spcBef>
              <a:spcAft>
                <a:spcPts val="600"/>
              </a:spcAft>
              <a:defRPr sz="2400">
                <a:solidFill>
                  <a:srgbClr val="00529B"/>
                </a:solidFill>
                <a:latin typeface="Arial" panose="020B0604020202020204" pitchFamily="34" charset="0"/>
                <a:cs typeface="Arial" panose="020B0604020202020204" pitchFamily="34" charset="0"/>
              </a:defRPr>
            </a:lvl2pPr>
            <a:lvl3pPr marL="822960" indent="-274320">
              <a:lnSpc>
                <a:spcPct val="100000"/>
              </a:lnSpc>
              <a:spcBef>
                <a:spcPts val="0"/>
              </a:spcBef>
              <a:spcAft>
                <a:spcPts val="600"/>
              </a:spcAft>
              <a:buSzPct val="50000"/>
              <a:buFont typeface="Wingdings" panose="05000000000000000000" pitchFamily="2" charset="2"/>
              <a:buChar char="q"/>
              <a:defRPr>
                <a:solidFill>
                  <a:srgbClr val="00529B"/>
                </a:solidFill>
                <a:latin typeface="Arial" panose="020B0604020202020204" pitchFamily="34" charset="0"/>
                <a:cs typeface="Arial" panose="020B0604020202020204" pitchFamily="34" charset="0"/>
              </a:defRPr>
            </a:lvl3pPr>
            <a:lvl4pPr marL="1097280" indent="-274320">
              <a:lnSpc>
                <a:spcPct val="100000"/>
              </a:lnSpc>
              <a:spcBef>
                <a:spcPts val="0"/>
              </a:spcBef>
              <a:spcAft>
                <a:spcPts val="600"/>
              </a:spcAft>
              <a:buFont typeface="Courier New" panose="02070309020205020404" pitchFamily="49" charset="0"/>
              <a:buChar char="o"/>
              <a:defRPr>
                <a:solidFill>
                  <a:srgbClr val="00529B"/>
                </a:solidFill>
                <a:latin typeface="Arial" panose="020B0604020202020204" pitchFamily="34" charset="0"/>
                <a:cs typeface="Arial" panose="020B0604020202020204" pitchFamily="34" charset="0"/>
              </a:defRPr>
            </a:lvl4pPr>
          </a:lstStyle>
          <a:p>
            <a:pPr lvl="0"/>
            <a:r>
              <a:rPr lang="en-US"/>
              <a:t>Edit Master text styles</a:t>
            </a:r>
          </a:p>
          <a:p>
            <a:pPr lvl="1"/>
            <a:r>
              <a:rPr lang="en-US"/>
              <a:t>Second level</a:t>
            </a:r>
          </a:p>
          <a:p>
            <a:pPr lvl="2"/>
            <a:r>
              <a:rPr lang="en-US"/>
              <a:t>Third level</a:t>
            </a:r>
          </a:p>
          <a:p>
            <a:pPr lvl="3"/>
            <a:r>
              <a:rPr lang="en-US"/>
              <a:t>Fourth level</a:t>
            </a:r>
          </a:p>
        </p:txBody>
      </p:sp>
    </p:spTree>
    <p:custDataLst>
      <p:tags r:id="rId1"/>
    </p:custDataLst>
    <p:extLst>
      <p:ext uri="{BB962C8B-B14F-4D97-AF65-F5344CB8AC3E}">
        <p14:creationId xmlns:p14="http://schemas.microsoft.com/office/powerpoint/2010/main" val="279155566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7_Title Only">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0"/>
            <a:ext cx="12192000" cy="952107"/>
          </a:xfrm>
          <a:prstGeom prst="rect">
            <a:avLst/>
          </a:prstGeom>
        </p:spPr>
        <p:txBody>
          <a:bodyPr anchor="ctr">
            <a:normAutofit/>
          </a:bodyPr>
          <a:lstStyle>
            <a:lvl1pPr>
              <a:defRPr sz="3000"/>
            </a:lvl1pPr>
          </a:lstStyle>
          <a:p>
            <a:r>
              <a:rPr lang="en-US"/>
              <a:t>Click to title style</a:t>
            </a:r>
          </a:p>
        </p:txBody>
      </p:sp>
      <p:sp>
        <p:nvSpPr>
          <p:cNvPr id="10" name="Slide Number Placeholder 5">
            <a:extLst>
              <a:ext uri="{FF2B5EF4-FFF2-40B4-BE49-F238E27FC236}">
                <a16:creationId xmlns:a16="http://schemas.microsoft.com/office/drawing/2014/main" id="{D707AC3C-F5C7-4131-BD83-31AD2B5685D9}"/>
              </a:ext>
            </a:extLst>
          </p:cNvPr>
          <p:cNvSpPr>
            <a:spLocks noGrp="1"/>
          </p:cNvSpPr>
          <p:nvPr>
            <p:ph type="sldNum" sz="quarter" idx="12"/>
          </p:nvPr>
        </p:nvSpPr>
        <p:spPr>
          <a:xfrm>
            <a:off x="8610600" y="6492240"/>
            <a:ext cx="2743200" cy="365125"/>
          </a:xfrm>
        </p:spPr>
        <p:txBody>
          <a:bodyPr/>
          <a:lstStyle>
            <a:lvl1pPr>
              <a:defRPr b="0" i="0">
                <a:solidFill>
                  <a:schemeClr val="accent1">
                    <a:lumMod val="60000"/>
                    <a:lumOff val="40000"/>
                  </a:schemeClr>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a:p>
        </p:txBody>
      </p:sp>
      <p:sp>
        <p:nvSpPr>
          <p:cNvPr id="11" name="Date Placeholder 1">
            <a:extLst>
              <a:ext uri="{FF2B5EF4-FFF2-40B4-BE49-F238E27FC236}">
                <a16:creationId xmlns:a16="http://schemas.microsoft.com/office/drawing/2014/main" id="{9FF4A668-9308-48D7-8B5E-7C30F5642769}"/>
              </a:ext>
            </a:extLst>
          </p:cNvPr>
          <p:cNvSpPr>
            <a:spLocks noGrp="1"/>
          </p:cNvSpPr>
          <p:nvPr>
            <p:ph type="dt" sz="half" idx="10"/>
          </p:nvPr>
        </p:nvSpPr>
        <p:spPr>
          <a:xfrm>
            <a:off x="838200" y="6492240"/>
            <a:ext cx="2743200" cy="365125"/>
          </a:xfrm>
        </p:spPr>
        <p:txBody>
          <a:bodyPr/>
          <a:lstStyle>
            <a:lvl1pPr>
              <a:defRPr>
                <a:solidFill>
                  <a:schemeClr val="accent1">
                    <a:lumMod val="60000"/>
                    <a:lumOff val="40000"/>
                  </a:schemeClr>
                </a:solidFill>
              </a:defRPr>
            </a:lvl1pPr>
          </a:lstStyle>
          <a:p>
            <a:endParaRPr lang="en-US"/>
          </a:p>
        </p:txBody>
      </p:sp>
      <p:sp>
        <p:nvSpPr>
          <p:cNvPr id="12" name="Footer Placeholder 2">
            <a:extLst>
              <a:ext uri="{FF2B5EF4-FFF2-40B4-BE49-F238E27FC236}">
                <a16:creationId xmlns:a16="http://schemas.microsoft.com/office/drawing/2014/main" id="{4B085BA8-E12E-454B-843B-609880FEF5C2}"/>
              </a:ext>
            </a:extLst>
          </p:cNvPr>
          <p:cNvSpPr>
            <a:spLocks noGrp="1"/>
          </p:cNvSpPr>
          <p:nvPr>
            <p:ph type="ftr" sz="quarter" idx="11"/>
          </p:nvPr>
        </p:nvSpPr>
        <p:spPr>
          <a:xfrm>
            <a:off x="4038600" y="6492240"/>
            <a:ext cx="4114800" cy="365125"/>
          </a:xfrm>
        </p:spPr>
        <p:txBody>
          <a:bodyPr/>
          <a:lstStyle>
            <a:lvl1pPr>
              <a:defRPr>
                <a:solidFill>
                  <a:schemeClr val="accent1">
                    <a:lumMod val="60000"/>
                    <a:lumOff val="40000"/>
                  </a:schemeClr>
                </a:solidFill>
              </a:defRPr>
            </a:lvl1pPr>
          </a:lstStyle>
          <a:p>
            <a:endParaRPr lang="en-US"/>
          </a:p>
        </p:txBody>
      </p:sp>
      <p:sp>
        <p:nvSpPr>
          <p:cNvPr id="4" name="Content Placeholder 3">
            <a:extLst>
              <a:ext uri="{FF2B5EF4-FFF2-40B4-BE49-F238E27FC236}">
                <a16:creationId xmlns:a16="http://schemas.microsoft.com/office/drawing/2014/main" id="{CB2F8F7F-A004-BFED-8734-0D19D489C469}"/>
              </a:ext>
            </a:extLst>
          </p:cNvPr>
          <p:cNvSpPr>
            <a:spLocks noGrp="1"/>
          </p:cNvSpPr>
          <p:nvPr>
            <p:ph sz="quarter" idx="13"/>
          </p:nvPr>
        </p:nvSpPr>
        <p:spPr>
          <a:xfrm>
            <a:off x="1104900" y="1123950"/>
            <a:ext cx="10248900" cy="1333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7">
            <a:extLst>
              <a:ext uri="{FF2B5EF4-FFF2-40B4-BE49-F238E27FC236}">
                <a16:creationId xmlns:a16="http://schemas.microsoft.com/office/drawing/2014/main" id="{58313C11-49CA-364B-3B2F-7827C2737079}"/>
              </a:ext>
            </a:extLst>
          </p:cNvPr>
          <p:cNvSpPr>
            <a:spLocks noGrp="1"/>
          </p:cNvSpPr>
          <p:nvPr>
            <p:ph sz="quarter" idx="14"/>
          </p:nvPr>
        </p:nvSpPr>
        <p:spPr>
          <a:xfrm>
            <a:off x="1104900" y="2895600"/>
            <a:ext cx="10248900" cy="2552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91259507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6_Title Only">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0"/>
            <a:ext cx="12192000" cy="952107"/>
          </a:xfrm>
          <a:prstGeom prst="rect">
            <a:avLst/>
          </a:prstGeom>
        </p:spPr>
        <p:txBody>
          <a:bodyPr anchor="ctr">
            <a:normAutofit/>
          </a:bodyPr>
          <a:lstStyle>
            <a:lvl1pPr>
              <a:defRPr sz="3000"/>
            </a:lvl1pPr>
          </a:lstStyle>
          <a:p>
            <a:r>
              <a:rPr lang="en-US"/>
              <a:t>Click to title style</a:t>
            </a:r>
          </a:p>
        </p:txBody>
      </p:sp>
      <p:sp>
        <p:nvSpPr>
          <p:cNvPr id="10" name="Slide Number Placeholder 5">
            <a:extLst>
              <a:ext uri="{FF2B5EF4-FFF2-40B4-BE49-F238E27FC236}">
                <a16:creationId xmlns:a16="http://schemas.microsoft.com/office/drawing/2014/main" id="{D707AC3C-F5C7-4131-BD83-31AD2B5685D9}"/>
              </a:ext>
            </a:extLst>
          </p:cNvPr>
          <p:cNvSpPr>
            <a:spLocks noGrp="1"/>
          </p:cNvSpPr>
          <p:nvPr>
            <p:ph type="sldNum" sz="quarter" idx="12"/>
          </p:nvPr>
        </p:nvSpPr>
        <p:spPr>
          <a:xfrm>
            <a:off x="8610600" y="6492240"/>
            <a:ext cx="2743200" cy="365125"/>
          </a:xfrm>
        </p:spPr>
        <p:txBody>
          <a:bodyPr/>
          <a:lstStyle>
            <a:lvl1pPr>
              <a:defRPr b="0" i="0">
                <a:solidFill>
                  <a:schemeClr val="accent1">
                    <a:lumMod val="60000"/>
                    <a:lumOff val="40000"/>
                  </a:schemeClr>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a:p>
        </p:txBody>
      </p:sp>
      <p:sp>
        <p:nvSpPr>
          <p:cNvPr id="11" name="Date Placeholder 1">
            <a:extLst>
              <a:ext uri="{FF2B5EF4-FFF2-40B4-BE49-F238E27FC236}">
                <a16:creationId xmlns:a16="http://schemas.microsoft.com/office/drawing/2014/main" id="{9FF4A668-9308-48D7-8B5E-7C30F5642769}"/>
              </a:ext>
            </a:extLst>
          </p:cNvPr>
          <p:cNvSpPr>
            <a:spLocks noGrp="1"/>
          </p:cNvSpPr>
          <p:nvPr>
            <p:ph type="dt" sz="half" idx="10"/>
          </p:nvPr>
        </p:nvSpPr>
        <p:spPr>
          <a:xfrm>
            <a:off x="838200" y="6492240"/>
            <a:ext cx="2743200" cy="365125"/>
          </a:xfrm>
        </p:spPr>
        <p:txBody>
          <a:bodyPr/>
          <a:lstStyle>
            <a:lvl1pPr>
              <a:defRPr>
                <a:solidFill>
                  <a:schemeClr val="accent1">
                    <a:lumMod val="60000"/>
                    <a:lumOff val="40000"/>
                  </a:schemeClr>
                </a:solidFill>
              </a:defRPr>
            </a:lvl1pPr>
          </a:lstStyle>
          <a:p>
            <a:endParaRPr lang="en-US"/>
          </a:p>
        </p:txBody>
      </p:sp>
      <p:sp>
        <p:nvSpPr>
          <p:cNvPr id="12" name="Footer Placeholder 2">
            <a:extLst>
              <a:ext uri="{FF2B5EF4-FFF2-40B4-BE49-F238E27FC236}">
                <a16:creationId xmlns:a16="http://schemas.microsoft.com/office/drawing/2014/main" id="{4B085BA8-E12E-454B-843B-609880FEF5C2}"/>
              </a:ext>
            </a:extLst>
          </p:cNvPr>
          <p:cNvSpPr>
            <a:spLocks noGrp="1"/>
          </p:cNvSpPr>
          <p:nvPr>
            <p:ph type="ftr" sz="quarter" idx="11"/>
          </p:nvPr>
        </p:nvSpPr>
        <p:spPr>
          <a:xfrm>
            <a:off x="4038600" y="6492240"/>
            <a:ext cx="4114800" cy="365125"/>
          </a:xfrm>
        </p:spPr>
        <p:txBody>
          <a:bodyPr/>
          <a:lstStyle>
            <a:lvl1pPr>
              <a:defRPr>
                <a:solidFill>
                  <a:schemeClr val="accent1">
                    <a:lumMod val="60000"/>
                    <a:lumOff val="40000"/>
                  </a:schemeClr>
                </a:solidFill>
              </a:defRPr>
            </a:lvl1pPr>
          </a:lstStyle>
          <a:p>
            <a:endParaRPr lang="en-US"/>
          </a:p>
        </p:txBody>
      </p:sp>
      <p:sp>
        <p:nvSpPr>
          <p:cNvPr id="4" name="Text Placeholder 3">
            <a:extLst>
              <a:ext uri="{FF2B5EF4-FFF2-40B4-BE49-F238E27FC236}">
                <a16:creationId xmlns:a16="http://schemas.microsoft.com/office/drawing/2014/main" id="{2A13B45D-9D97-138B-55E3-EF247230731D}"/>
              </a:ext>
            </a:extLst>
          </p:cNvPr>
          <p:cNvSpPr>
            <a:spLocks noGrp="1"/>
          </p:cNvSpPr>
          <p:nvPr>
            <p:ph type="body" sz="quarter" idx="13"/>
          </p:nvPr>
        </p:nvSpPr>
        <p:spPr>
          <a:xfrm>
            <a:off x="704850" y="1104900"/>
            <a:ext cx="10648950" cy="365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E48D0B0F-B747-1DFF-870F-5BCC0E2F80AA}"/>
              </a:ext>
            </a:extLst>
          </p:cNvPr>
          <p:cNvSpPr>
            <a:spLocks noGrp="1"/>
          </p:cNvSpPr>
          <p:nvPr>
            <p:ph sz="quarter" idx="14"/>
          </p:nvPr>
        </p:nvSpPr>
        <p:spPr>
          <a:xfrm>
            <a:off x="838200" y="1790700"/>
            <a:ext cx="10820400" cy="44767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406036666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14 content">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0"/>
            <a:ext cx="12192000" cy="952107"/>
          </a:xfrm>
          <a:prstGeom prst="rect">
            <a:avLst/>
          </a:prstGeom>
        </p:spPr>
        <p:txBody>
          <a:bodyPr anchor="ctr">
            <a:normAutofit/>
          </a:bodyPr>
          <a:lstStyle>
            <a:lvl1pPr>
              <a:defRPr sz="3000"/>
            </a:lvl1pPr>
          </a:lstStyle>
          <a:p>
            <a:r>
              <a:rPr lang="en-US"/>
              <a:t>Click to title style</a:t>
            </a:r>
          </a:p>
        </p:txBody>
      </p:sp>
      <p:sp>
        <p:nvSpPr>
          <p:cNvPr id="10" name="Slide Number Placeholder 5">
            <a:extLst>
              <a:ext uri="{FF2B5EF4-FFF2-40B4-BE49-F238E27FC236}">
                <a16:creationId xmlns:a16="http://schemas.microsoft.com/office/drawing/2014/main" id="{D707AC3C-F5C7-4131-BD83-31AD2B5685D9}"/>
              </a:ext>
            </a:extLst>
          </p:cNvPr>
          <p:cNvSpPr>
            <a:spLocks noGrp="1"/>
          </p:cNvSpPr>
          <p:nvPr>
            <p:ph type="sldNum" sz="quarter" idx="12"/>
          </p:nvPr>
        </p:nvSpPr>
        <p:spPr>
          <a:xfrm>
            <a:off x="8610600" y="6492240"/>
            <a:ext cx="2743200" cy="365125"/>
          </a:xfrm>
        </p:spPr>
        <p:txBody>
          <a:bodyPr/>
          <a:lstStyle>
            <a:lvl1pPr>
              <a:defRPr b="0" i="0">
                <a:solidFill>
                  <a:schemeClr val="accent1">
                    <a:lumMod val="60000"/>
                    <a:lumOff val="40000"/>
                  </a:schemeClr>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a:p>
        </p:txBody>
      </p:sp>
      <p:sp>
        <p:nvSpPr>
          <p:cNvPr id="11" name="Date Placeholder 1">
            <a:extLst>
              <a:ext uri="{FF2B5EF4-FFF2-40B4-BE49-F238E27FC236}">
                <a16:creationId xmlns:a16="http://schemas.microsoft.com/office/drawing/2014/main" id="{9FF4A668-9308-48D7-8B5E-7C30F5642769}"/>
              </a:ext>
            </a:extLst>
          </p:cNvPr>
          <p:cNvSpPr>
            <a:spLocks noGrp="1"/>
          </p:cNvSpPr>
          <p:nvPr>
            <p:ph type="dt" sz="half" idx="10"/>
          </p:nvPr>
        </p:nvSpPr>
        <p:spPr>
          <a:xfrm>
            <a:off x="838200" y="6492240"/>
            <a:ext cx="2743200" cy="365125"/>
          </a:xfrm>
        </p:spPr>
        <p:txBody>
          <a:bodyPr/>
          <a:lstStyle>
            <a:lvl1pPr>
              <a:defRPr>
                <a:solidFill>
                  <a:schemeClr val="accent1">
                    <a:lumMod val="60000"/>
                    <a:lumOff val="40000"/>
                  </a:schemeClr>
                </a:solidFill>
              </a:defRPr>
            </a:lvl1pPr>
          </a:lstStyle>
          <a:p>
            <a:endParaRPr lang="en-US"/>
          </a:p>
        </p:txBody>
      </p:sp>
      <p:sp>
        <p:nvSpPr>
          <p:cNvPr id="12" name="Footer Placeholder 2">
            <a:extLst>
              <a:ext uri="{FF2B5EF4-FFF2-40B4-BE49-F238E27FC236}">
                <a16:creationId xmlns:a16="http://schemas.microsoft.com/office/drawing/2014/main" id="{4B085BA8-E12E-454B-843B-609880FEF5C2}"/>
              </a:ext>
            </a:extLst>
          </p:cNvPr>
          <p:cNvSpPr>
            <a:spLocks noGrp="1"/>
          </p:cNvSpPr>
          <p:nvPr>
            <p:ph type="ftr" sz="quarter" idx="11"/>
          </p:nvPr>
        </p:nvSpPr>
        <p:spPr>
          <a:xfrm>
            <a:off x="4038600" y="6492240"/>
            <a:ext cx="4114800" cy="365125"/>
          </a:xfrm>
        </p:spPr>
        <p:txBody>
          <a:bodyPr/>
          <a:lstStyle>
            <a:lvl1pPr>
              <a:defRPr>
                <a:solidFill>
                  <a:schemeClr val="accent1">
                    <a:lumMod val="60000"/>
                    <a:lumOff val="40000"/>
                  </a:schemeClr>
                </a:solidFill>
              </a:defRPr>
            </a:lvl1pPr>
          </a:lstStyle>
          <a:p>
            <a:endParaRPr lang="en-US"/>
          </a:p>
        </p:txBody>
      </p:sp>
      <p:sp>
        <p:nvSpPr>
          <p:cNvPr id="4" name="Text Placeholder 3">
            <a:extLst>
              <a:ext uri="{FF2B5EF4-FFF2-40B4-BE49-F238E27FC236}">
                <a16:creationId xmlns:a16="http://schemas.microsoft.com/office/drawing/2014/main" id="{52176F22-6DBC-49AA-381B-3D93ED286D16}"/>
              </a:ext>
            </a:extLst>
          </p:cNvPr>
          <p:cNvSpPr>
            <a:spLocks noGrp="1"/>
          </p:cNvSpPr>
          <p:nvPr>
            <p:ph type="body" sz="quarter" idx="13"/>
          </p:nvPr>
        </p:nvSpPr>
        <p:spPr>
          <a:xfrm>
            <a:off x="-4533900" y="952107"/>
            <a:ext cx="4362450" cy="685800"/>
          </a:xfrm>
        </p:spPr>
        <p:txBody>
          <a:bodyPr/>
          <a:lstStyle/>
          <a:p>
            <a:pPr lvl="0"/>
            <a:r>
              <a:rPr lang="en-US"/>
              <a:t>Click to edit Master text</a:t>
            </a:r>
          </a:p>
        </p:txBody>
      </p:sp>
      <p:sp>
        <p:nvSpPr>
          <p:cNvPr id="5" name="Text Placeholder 3">
            <a:extLst>
              <a:ext uri="{FF2B5EF4-FFF2-40B4-BE49-F238E27FC236}">
                <a16:creationId xmlns:a16="http://schemas.microsoft.com/office/drawing/2014/main" id="{30050DA6-F8D1-232D-0CB6-BB6DECFB6DE8}"/>
              </a:ext>
            </a:extLst>
          </p:cNvPr>
          <p:cNvSpPr>
            <a:spLocks noGrp="1"/>
          </p:cNvSpPr>
          <p:nvPr>
            <p:ph type="body" sz="quarter" idx="14"/>
          </p:nvPr>
        </p:nvSpPr>
        <p:spPr>
          <a:xfrm>
            <a:off x="12382500" y="1295400"/>
            <a:ext cx="4362450" cy="685800"/>
          </a:xfrm>
        </p:spPr>
        <p:txBody>
          <a:bodyPr/>
          <a:lstStyle/>
          <a:p>
            <a:pPr lvl="0"/>
            <a:r>
              <a:rPr lang="en-US"/>
              <a:t>Click to edit Master text</a:t>
            </a:r>
          </a:p>
        </p:txBody>
      </p:sp>
      <p:sp>
        <p:nvSpPr>
          <p:cNvPr id="6" name="Text Placeholder 3">
            <a:extLst>
              <a:ext uri="{FF2B5EF4-FFF2-40B4-BE49-F238E27FC236}">
                <a16:creationId xmlns:a16="http://schemas.microsoft.com/office/drawing/2014/main" id="{156327A3-EE9B-BBBF-D8B2-C1B5C6271983}"/>
              </a:ext>
            </a:extLst>
          </p:cNvPr>
          <p:cNvSpPr>
            <a:spLocks noGrp="1"/>
          </p:cNvSpPr>
          <p:nvPr>
            <p:ph type="body" sz="quarter" idx="15"/>
          </p:nvPr>
        </p:nvSpPr>
        <p:spPr>
          <a:xfrm>
            <a:off x="-4533900" y="1981200"/>
            <a:ext cx="4362450" cy="685800"/>
          </a:xfrm>
        </p:spPr>
        <p:txBody>
          <a:bodyPr/>
          <a:lstStyle/>
          <a:p>
            <a:pPr lvl="0"/>
            <a:r>
              <a:rPr lang="en-US"/>
              <a:t>Click to edit Master text</a:t>
            </a:r>
          </a:p>
        </p:txBody>
      </p:sp>
      <p:sp>
        <p:nvSpPr>
          <p:cNvPr id="7" name="Text Placeholder 3">
            <a:extLst>
              <a:ext uri="{FF2B5EF4-FFF2-40B4-BE49-F238E27FC236}">
                <a16:creationId xmlns:a16="http://schemas.microsoft.com/office/drawing/2014/main" id="{A0362238-0E7E-66DA-E5FF-BBF32BF0E7F6}"/>
              </a:ext>
            </a:extLst>
          </p:cNvPr>
          <p:cNvSpPr>
            <a:spLocks noGrp="1"/>
          </p:cNvSpPr>
          <p:nvPr>
            <p:ph type="body" sz="quarter" idx="16"/>
          </p:nvPr>
        </p:nvSpPr>
        <p:spPr>
          <a:xfrm>
            <a:off x="12382500" y="2324100"/>
            <a:ext cx="4362450" cy="685800"/>
          </a:xfrm>
        </p:spPr>
        <p:txBody>
          <a:bodyPr/>
          <a:lstStyle/>
          <a:p>
            <a:pPr lvl="0"/>
            <a:r>
              <a:rPr lang="en-US"/>
              <a:t>Click to edit Master text</a:t>
            </a:r>
          </a:p>
        </p:txBody>
      </p:sp>
      <p:sp>
        <p:nvSpPr>
          <p:cNvPr id="8" name="Text Placeholder 3">
            <a:extLst>
              <a:ext uri="{FF2B5EF4-FFF2-40B4-BE49-F238E27FC236}">
                <a16:creationId xmlns:a16="http://schemas.microsoft.com/office/drawing/2014/main" id="{3659DF14-41BC-D610-F87F-3FD46EABD878}"/>
              </a:ext>
            </a:extLst>
          </p:cNvPr>
          <p:cNvSpPr>
            <a:spLocks noGrp="1"/>
          </p:cNvSpPr>
          <p:nvPr>
            <p:ph type="body" sz="quarter" idx="17"/>
          </p:nvPr>
        </p:nvSpPr>
        <p:spPr>
          <a:xfrm>
            <a:off x="-4533900" y="3009900"/>
            <a:ext cx="4362450" cy="685800"/>
          </a:xfrm>
        </p:spPr>
        <p:txBody>
          <a:bodyPr/>
          <a:lstStyle/>
          <a:p>
            <a:pPr lvl="0"/>
            <a:r>
              <a:rPr lang="en-US"/>
              <a:t>Click to edit Master text</a:t>
            </a:r>
          </a:p>
        </p:txBody>
      </p:sp>
      <p:sp>
        <p:nvSpPr>
          <p:cNvPr id="9" name="Text Placeholder 3">
            <a:extLst>
              <a:ext uri="{FF2B5EF4-FFF2-40B4-BE49-F238E27FC236}">
                <a16:creationId xmlns:a16="http://schemas.microsoft.com/office/drawing/2014/main" id="{488A5976-8DE9-3E57-8658-C564773021A9}"/>
              </a:ext>
            </a:extLst>
          </p:cNvPr>
          <p:cNvSpPr>
            <a:spLocks noGrp="1"/>
          </p:cNvSpPr>
          <p:nvPr>
            <p:ph type="body" sz="quarter" idx="18"/>
          </p:nvPr>
        </p:nvSpPr>
        <p:spPr>
          <a:xfrm>
            <a:off x="12382500" y="3352800"/>
            <a:ext cx="4362450" cy="685800"/>
          </a:xfrm>
        </p:spPr>
        <p:txBody>
          <a:bodyPr/>
          <a:lstStyle/>
          <a:p>
            <a:pPr lvl="0"/>
            <a:r>
              <a:rPr lang="en-US"/>
              <a:t>Click to edit Master text</a:t>
            </a:r>
          </a:p>
        </p:txBody>
      </p:sp>
      <p:sp>
        <p:nvSpPr>
          <p:cNvPr id="13" name="Text Placeholder 3">
            <a:extLst>
              <a:ext uri="{FF2B5EF4-FFF2-40B4-BE49-F238E27FC236}">
                <a16:creationId xmlns:a16="http://schemas.microsoft.com/office/drawing/2014/main" id="{1C3E277D-E841-F134-57B5-8238B87C1C97}"/>
              </a:ext>
            </a:extLst>
          </p:cNvPr>
          <p:cNvSpPr>
            <a:spLocks noGrp="1"/>
          </p:cNvSpPr>
          <p:nvPr>
            <p:ph type="body" sz="quarter" idx="19"/>
          </p:nvPr>
        </p:nvSpPr>
        <p:spPr>
          <a:xfrm>
            <a:off x="-4533900" y="4038600"/>
            <a:ext cx="4362450" cy="685800"/>
          </a:xfrm>
        </p:spPr>
        <p:txBody>
          <a:bodyPr/>
          <a:lstStyle/>
          <a:p>
            <a:pPr lvl="0"/>
            <a:r>
              <a:rPr lang="en-US"/>
              <a:t>Click to edit Master text</a:t>
            </a:r>
          </a:p>
        </p:txBody>
      </p:sp>
      <p:sp>
        <p:nvSpPr>
          <p:cNvPr id="14" name="Text Placeholder 3">
            <a:extLst>
              <a:ext uri="{FF2B5EF4-FFF2-40B4-BE49-F238E27FC236}">
                <a16:creationId xmlns:a16="http://schemas.microsoft.com/office/drawing/2014/main" id="{1FF7E30A-18FF-210B-250F-B8C47DF74E9C}"/>
              </a:ext>
            </a:extLst>
          </p:cNvPr>
          <p:cNvSpPr>
            <a:spLocks noGrp="1"/>
          </p:cNvSpPr>
          <p:nvPr>
            <p:ph type="body" sz="quarter" idx="20"/>
          </p:nvPr>
        </p:nvSpPr>
        <p:spPr>
          <a:xfrm>
            <a:off x="12382500" y="4381500"/>
            <a:ext cx="4362450" cy="685800"/>
          </a:xfrm>
        </p:spPr>
        <p:txBody>
          <a:bodyPr/>
          <a:lstStyle/>
          <a:p>
            <a:pPr lvl="0"/>
            <a:r>
              <a:rPr lang="en-US"/>
              <a:t>Click to edit Master text</a:t>
            </a:r>
          </a:p>
        </p:txBody>
      </p:sp>
      <p:sp>
        <p:nvSpPr>
          <p:cNvPr id="15" name="Text Placeholder 3">
            <a:extLst>
              <a:ext uri="{FF2B5EF4-FFF2-40B4-BE49-F238E27FC236}">
                <a16:creationId xmlns:a16="http://schemas.microsoft.com/office/drawing/2014/main" id="{BE9C392D-B019-42ED-65BE-31236429D1D9}"/>
              </a:ext>
            </a:extLst>
          </p:cNvPr>
          <p:cNvSpPr>
            <a:spLocks noGrp="1"/>
          </p:cNvSpPr>
          <p:nvPr>
            <p:ph type="body" sz="quarter" idx="21"/>
          </p:nvPr>
        </p:nvSpPr>
        <p:spPr>
          <a:xfrm>
            <a:off x="-4533900" y="5067300"/>
            <a:ext cx="4362450" cy="685800"/>
          </a:xfrm>
        </p:spPr>
        <p:txBody>
          <a:bodyPr/>
          <a:lstStyle/>
          <a:p>
            <a:pPr lvl="0"/>
            <a:r>
              <a:rPr lang="en-US"/>
              <a:t>Click to edit Master text</a:t>
            </a:r>
          </a:p>
        </p:txBody>
      </p:sp>
      <p:sp>
        <p:nvSpPr>
          <p:cNvPr id="16" name="Text Placeholder 3">
            <a:extLst>
              <a:ext uri="{FF2B5EF4-FFF2-40B4-BE49-F238E27FC236}">
                <a16:creationId xmlns:a16="http://schemas.microsoft.com/office/drawing/2014/main" id="{D97F0793-1E61-A796-1A03-4383E107F72A}"/>
              </a:ext>
            </a:extLst>
          </p:cNvPr>
          <p:cNvSpPr>
            <a:spLocks noGrp="1"/>
          </p:cNvSpPr>
          <p:nvPr>
            <p:ph type="body" sz="quarter" idx="22"/>
          </p:nvPr>
        </p:nvSpPr>
        <p:spPr>
          <a:xfrm>
            <a:off x="12382500" y="5410200"/>
            <a:ext cx="4362450" cy="685800"/>
          </a:xfrm>
        </p:spPr>
        <p:txBody>
          <a:bodyPr/>
          <a:lstStyle/>
          <a:p>
            <a:pPr lvl="0"/>
            <a:r>
              <a:rPr lang="en-US"/>
              <a:t>Click to edit Master text</a:t>
            </a:r>
          </a:p>
        </p:txBody>
      </p:sp>
      <p:sp>
        <p:nvSpPr>
          <p:cNvPr id="17" name="Text Placeholder 3">
            <a:extLst>
              <a:ext uri="{FF2B5EF4-FFF2-40B4-BE49-F238E27FC236}">
                <a16:creationId xmlns:a16="http://schemas.microsoft.com/office/drawing/2014/main" id="{765058FB-2267-36D7-97A7-D626BA0D74EA}"/>
              </a:ext>
            </a:extLst>
          </p:cNvPr>
          <p:cNvSpPr>
            <a:spLocks noGrp="1"/>
          </p:cNvSpPr>
          <p:nvPr>
            <p:ph type="body" sz="quarter" idx="23"/>
          </p:nvPr>
        </p:nvSpPr>
        <p:spPr>
          <a:xfrm>
            <a:off x="-4533900" y="6096000"/>
            <a:ext cx="4362450" cy="685800"/>
          </a:xfrm>
        </p:spPr>
        <p:txBody>
          <a:bodyPr/>
          <a:lstStyle/>
          <a:p>
            <a:pPr lvl="0"/>
            <a:r>
              <a:rPr lang="en-US"/>
              <a:t>Click to edit Master text</a:t>
            </a:r>
          </a:p>
        </p:txBody>
      </p:sp>
      <p:sp>
        <p:nvSpPr>
          <p:cNvPr id="18" name="Text Placeholder 3">
            <a:extLst>
              <a:ext uri="{FF2B5EF4-FFF2-40B4-BE49-F238E27FC236}">
                <a16:creationId xmlns:a16="http://schemas.microsoft.com/office/drawing/2014/main" id="{51D47B63-87B9-1116-BFC8-32C5078A4A97}"/>
              </a:ext>
            </a:extLst>
          </p:cNvPr>
          <p:cNvSpPr>
            <a:spLocks noGrp="1"/>
          </p:cNvSpPr>
          <p:nvPr>
            <p:ph type="body" sz="quarter" idx="24"/>
          </p:nvPr>
        </p:nvSpPr>
        <p:spPr>
          <a:xfrm>
            <a:off x="12382500" y="6377940"/>
            <a:ext cx="4362450" cy="685800"/>
          </a:xfrm>
        </p:spPr>
        <p:txBody>
          <a:bodyPr/>
          <a:lstStyle/>
          <a:p>
            <a:pPr lvl="0"/>
            <a:r>
              <a:rPr lang="en-US"/>
              <a:t>Click to edit Master text</a:t>
            </a:r>
          </a:p>
        </p:txBody>
      </p:sp>
      <p:sp>
        <p:nvSpPr>
          <p:cNvPr id="19" name="Text Placeholder 3">
            <a:extLst>
              <a:ext uri="{FF2B5EF4-FFF2-40B4-BE49-F238E27FC236}">
                <a16:creationId xmlns:a16="http://schemas.microsoft.com/office/drawing/2014/main" id="{2E48B541-5752-BAE9-775E-49A95204EACA}"/>
              </a:ext>
            </a:extLst>
          </p:cNvPr>
          <p:cNvSpPr>
            <a:spLocks noGrp="1"/>
          </p:cNvSpPr>
          <p:nvPr>
            <p:ph type="body" sz="quarter" idx="25"/>
          </p:nvPr>
        </p:nvSpPr>
        <p:spPr>
          <a:xfrm>
            <a:off x="-4533900" y="7063740"/>
            <a:ext cx="4362450" cy="685800"/>
          </a:xfrm>
        </p:spPr>
        <p:txBody>
          <a:bodyPr/>
          <a:lstStyle/>
          <a:p>
            <a:pPr lvl="0"/>
            <a:r>
              <a:rPr lang="en-US"/>
              <a:t>Click to edit Master text</a:t>
            </a:r>
          </a:p>
        </p:txBody>
      </p:sp>
      <p:sp>
        <p:nvSpPr>
          <p:cNvPr id="20" name="Text Placeholder 3">
            <a:extLst>
              <a:ext uri="{FF2B5EF4-FFF2-40B4-BE49-F238E27FC236}">
                <a16:creationId xmlns:a16="http://schemas.microsoft.com/office/drawing/2014/main" id="{F03F0E51-2FB1-3394-0BB7-A883BD40BAE8}"/>
              </a:ext>
            </a:extLst>
          </p:cNvPr>
          <p:cNvSpPr>
            <a:spLocks noGrp="1"/>
          </p:cNvSpPr>
          <p:nvPr>
            <p:ph type="body" sz="quarter" idx="26"/>
          </p:nvPr>
        </p:nvSpPr>
        <p:spPr>
          <a:xfrm>
            <a:off x="12382500" y="7406640"/>
            <a:ext cx="4362450" cy="685800"/>
          </a:xfrm>
        </p:spPr>
        <p:txBody>
          <a:bodyPr/>
          <a:lstStyle/>
          <a:p>
            <a:pPr lvl="0"/>
            <a:r>
              <a:rPr lang="en-US"/>
              <a:t>Click to edit Master text</a:t>
            </a:r>
          </a:p>
        </p:txBody>
      </p:sp>
    </p:spTree>
    <p:custDataLst>
      <p:tags r:id="rId1"/>
    </p:custDataLst>
    <p:extLst>
      <p:ext uri="{BB962C8B-B14F-4D97-AF65-F5344CB8AC3E}">
        <p14:creationId xmlns:p14="http://schemas.microsoft.com/office/powerpoint/2010/main" val="75722638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 7 content no footer ">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0"/>
            <a:ext cx="12192000" cy="952107"/>
          </a:xfrm>
          <a:prstGeom prst="rect">
            <a:avLst/>
          </a:prstGeom>
        </p:spPr>
        <p:txBody>
          <a:bodyPr anchor="ctr">
            <a:normAutofit/>
          </a:bodyPr>
          <a:lstStyle>
            <a:lvl1pPr>
              <a:defRPr sz="3000"/>
            </a:lvl1pPr>
          </a:lstStyle>
          <a:p>
            <a:r>
              <a:rPr lang="en-US"/>
              <a:t>Click to title style</a:t>
            </a:r>
          </a:p>
        </p:txBody>
      </p:sp>
      <p:sp>
        <p:nvSpPr>
          <p:cNvPr id="10" name="Slide Number Placeholder 5">
            <a:extLst>
              <a:ext uri="{FF2B5EF4-FFF2-40B4-BE49-F238E27FC236}">
                <a16:creationId xmlns:a16="http://schemas.microsoft.com/office/drawing/2014/main" id="{D707AC3C-F5C7-4131-BD83-31AD2B5685D9}"/>
              </a:ext>
            </a:extLst>
          </p:cNvPr>
          <p:cNvSpPr>
            <a:spLocks noGrp="1"/>
          </p:cNvSpPr>
          <p:nvPr>
            <p:ph type="sldNum" sz="quarter" idx="12"/>
          </p:nvPr>
        </p:nvSpPr>
        <p:spPr>
          <a:xfrm>
            <a:off x="8610600" y="6492240"/>
            <a:ext cx="2743200" cy="365125"/>
          </a:xfrm>
        </p:spPr>
        <p:txBody>
          <a:bodyPr/>
          <a:lstStyle>
            <a:lvl1pPr>
              <a:defRPr b="0" i="0">
                <a:solidFill>
                  <a:schemeClr val="accent1">
                    <a:lumMod val="60000"/>
                    <a:lumOff val="40000"/>
                  </a:schemeClr>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a:p>
        </p:txBody>
      </p:sp>
      <p:sp>
        <p:nvSpPr>
          <p:cNvPr id="11" name="Date Placeholder 1">
            <a:extLst>
              <a:ext uri="{FF2B5EF4-FFF2-40B4-BE49-F238E27FC236}">
                <a16:creationId xmlns:a16="http://schemas.microsoft.com/office/drawing/2014/main" id="{9FF4A668-9308-48D7-8B5E-7C30F5642769}"/>
              </a:ext>
            </a:extLst>
          </p:cNvPr>
          <p:cNvSpPr>
            <a:spLocks noGrp="1"/>
          </p:cNvSpPr>
          <p:nvPr>
            <p:ph type="dt" sz="half" idx="10"/>
          </p:nvPr>
        </p:nvSpPr>
        <p:spPr>
          <a:xfrm>
            <a:off x="838200" y="6492240"/>
            <a:ext cx="2743200" cy="365125"/>
          </a:xfrm>
        </p:spPr>
        <p:txBody>
          <a:bodyPr/>
          <a:lstStyle>
            <a:lvl1pPr>
              <a:defRPr>
                <a:solidFill>
                  <a:schemeClr val="accent1">
                    <a:lumMod val="60000"/>
                    <a:lumOff val="40000"/>
                  </a:schemeClr>
                </a:solidFill>
              </a:defRPr>
            </a:lvl1pPr>
          </a:lstStyle>
          <a:p>
            <a:endParaRPr lang="en-US"/>
          </a:p>
        </p:txBody>
      </p:sp>
      <p:sp>
        <p:nvSpPr>
          <p:cNvPr id="12" name="Footer Placeholder 2">
            <a:extLst>
              <a:ext uri="{FF2B5EF4-FFF2-40B4-BE49-F238E27FC236}">
                <a16:creationId xmlns:a16="http://schemas.microsoft.com/office/drawing/2014/main" id="{4B085BA8-E12E-454B-843B-609880FEF5C2}"/>
              </a:ext>
            </a:extLst>
          </p:cNvPr>
          <p:cNvSpPr>
            <a:spLocks noGrp="1"/>
          </p:cNvSpPr>
          <p:nvPr>
            <p:ph type="ftr" sz="quarter" idx="11"/>
          </p:nvPr>
        </p:nvSpPr>
        <p:spPr>
          <a:xfrm>
            <a:off x="4038600" y="6492240"/>
            <a:ext cx="4114800" cy="365125"/>
          </a:xfrm>
        </p:spPr>
        <p:txBody>
          <a:bodyPr/>
          <a:lstStyle>
            <a:lvl1pPr>
              <a:defRPr>
                <a:solidFill>
                  <a:schemeClr val="accent1">
                    <a:lumMod val="60000"/>
                    <a:lumOff val="40000"/>
                  </a:schemeClr>
                </a:solidFill>
              </a:defRPr>
            </a:lvl1pPr>
          </a:lstStyle>
          <a:p>
            <a:endParaRPr lang="en-US"/>
          </a:p>
        </p:txBody>
      </p:sp>
      <p:sp>
        <p:nvSpPr>
          <p:cNvPr id="4" name="Text Placeholder 3">
            <a:extLst>
              <a:ext uri="{FF2B5EF4-FFF2-40B4-BE49-F238E27FC236}">
                <a16:creationId xmlns:a16="http://schemas.microsoft.com/office/drawing/2014/main" id="{A5F796E7-1D6E-DD83-C39D-4BDCF23D9942}"/>
              </a:ext>
            </a:extLst>
          </p:cNvPr>
          <p:cNvSpPr>
            <a:spLocks noGrp="1"/>
          </p:cNvSpPr>
          <p:nvPr>
            <p:ph type="body" sz="quarter" idx="13" hasCustomPrompt="1"/>
          </p:nvPr>
        </p:nvSpPr>
        <p:spPr>
          <a:xfrm>
            <a:off x="3581400" y="1300163"/>
            <a:ext cx="5029200" cy="736600"/>
          </a:xfrm>
        </p:spPr>
        <p:txBody>
          <a:bodyPr/>
          <a:lstStyle>
            <a:lvl1pPr marL="0" indent="0">
              <a:buNone/>
              <a:defRPr/>
            </a:lvl1pPr>
          </a:lstStyle>
          <a:p>
            <a:pPr lvl="0"/>
            <a:r>
              <a:rPr lang="en-US"/>
              <a:t>1 Click to edit Master text</a:t>
            </a:r>
          </a:p>
        </p:txBody>
      </p:sp>
      <p:sp>
        <p:nvSpPr>
          <p:cNvPr id="6" name="Content Placeholder 5">
            <a:extLst>
              <a:ext uri="{FF2B5EF4-FFF2-40B4-BE49-F238E27FC236}">
                <a16:creationId xmlns:a16="http://schemas.microsoft.com/office/drawing/2014/main" id="{C96C439B-CE69-5528-81AC-E7770AD0AF34}"/>
              </a:ext>
            </a:extLst>
          </p:cNvPr>
          <p:cNvSpPr>
            <a:spLocks noGrp="1"/>
          </p:cNvSpPr>
          <p:nvPr>
            <p:ph sz="quarter" idx="14" hasCustomPrompt="1"/>
          </p:nvPr>
        </p:nvSpPr>
        <p:spPr>
          <a:xfrm>
            <a:off x="657225" y="2519364"/>
            <a:ext cx="4765675" cy="721142"/>
          </a:xfrm>
        </p:spPr>
        <p:txBody>
          <a:bodyPr/>
          <a:lstStyle>
            <a:lvl1pPr marL="0" indent="0">
              <a:buNone/>
              <a:defRPr/>
            </a:lvl1pPr>
          </a:lstStyle>
          <a:p>
            <a:pPr lvl="0"/>
            <a:r>
              <a:rPr lang="en-US"/>
              <a:t>2 Click to edit Master text </a:t>
            </a:r>
          </a:p>
        </p:txBody>
      </p:sp>
      <p:sp>
        <p:nvSpPr>
          <p:cNvPr id="7" name="Content Placeholder 5">
            <a:extLst>
              <a:ext uri="{FF2B5EF4-FFF2-40B4-BE49-F238E27FC236}">
                <a16:creationId xmlns:a16="http://schemas.microsoft.com/office/drawing/2014/main" id="{44C796F9-90B0-5F92-FC7C-AC7BA704A419}"/>
              </a:ext>
            </a:extLst>
          </p:cNvPr>
          <p:cNvSpPr>
            <a:spLocks noGrp="1"/>
          </p:cNvSpPr>
          <p:nvPr>
            <p:ph sz="quarter" idx="15" hasCustomPrompt="1"/>
          </p:nvPr>
        </p:nvSpPr>
        <p:spPr>
          <a:xfrm>
            <a:off x="657225" y="3617495"/>
            <a:ext cx="4765675" cy="721142"/>
          </a:xfrm>
        </p:spPr>
        <p:txBody>
          <a:bodyPr/>
          <a:lstStyle>
            <a:lvl1pPr marL="0" indent="0">
              <a:buNone/>
              <a:defRPr/>
            </a:lvl1pPr>
          </a:lstStyle>
          <a:p>
            <a:pPr lvl="0"/>
            <a:r>
              <a:rPr lang="en-US"/>
              <a:t>3 Click to edit Master text </a:t>
            </a:r>
          </a:p>
        </p:txBody>
      </p:sp>
      <p:sp>
        <p:nvSpPr>
          <p:cNvPr id="8" name="Content Placeholder 5">
            <a:extLst>
              <a:ext uri="{FF2B5EF4-FFF2-40B4-BE49-F238E27FC236}">
                <a16:creationId xmlns:a16="http://schemas.microsoft.com/office/drawing/2014/main" id="{3DC56A8A-47D1-BA9B-8A77-F78F7B080D29}"/>
              </a:ext>
            </a:extLst>
          </p:cNvPr>
          <p:cNvSpPr>
            <a:spLocks noGrp="1"/>
          </p:cNvSpPr>
          <p:nvPr>
            <p:ph sz="quarter" idx="16" hasCustomPrompt="1"/>
          </p:nvPr>
        </p:nvSpPr>
        <p:spPr>
          <a:xfrm>
            <a:off x="657225" y="4784481"/>
            <a:ext cx="4765675" cy="721142"/>
          </a:xfrm>
        </p:spPr>
        <p:txBody>
          <a:bodyPr/>
          <a:lstStyle>
            <a:lvl1pPr marL="0" indent="0">
              <a:buNone/>
              <a:defRPr/>
            </a:lvl1pPr>
          </a:lstStyle>
          <a:p>
            <a:pPr lvl="0"/>
            <a:r>
              <a:rPr lang="en-US"/>
              <a:t>4 Click to edit Master text </a:t>
            </a:r>
          </a:p>
        </p:txBody>
      </p:sp>
      <p:sp>
        <p:nvSpPr>
          <p:cNvPr id="9" name="Content Placeholder 5">
            <a:extLst>
              <a:ext uri="{FF2B5EF4-FFF2-40B4-BE49-F238E27FC236}">
                <a16:creationId xmlns:a16="http://schemas.microsoft.com/office/drawing/2014/main" id="{25FCA7A5-5711-2886-6B77-1E8CA0FFE0BE}"/>
              </a:ext>
            </a:extLst>
          </p:cNvPr>
          <p:cNvSpPr>
            <a:spLocks noGrp="1"/>
          </p:cNvSpPr>
          <p:nvPr>
            <p:ph sz="quarter" idx="17" hasCustomPrompt="1"/>
          </p:nvPr>
        </p:nvSpPr>
        <p:spPr>
          <a:xfrm>
            <a:off x="6227762" y="2519364"/>
            <a:ext cx="4765675" cy="721142"/>
          </a:xfrm>
        </p:spPr>
        <p:txBody>
          <a:bodyPr/>
          <a:lstStyle>
            <a:lvl1pPr marL="0" indent="0">
              <a:buNone/>
              <a:defRPr/>
            </a:lvl1pPr>
          </a:lstStyle>
          <a:p>
            <a:pPr lvl="0"/>
            <a:r>
              <a:rPr lang="en-US"/>
              <a:t>5 Click to edit Master text </a:t>
            </a:r>
          </a:p>
        </p:txBody>
      </p:sp>
      <p:sp>
        <p:nvSpPr>
          <p:cNvPr id="13" name="Content Placeholder 5">
            <a:extLst>
              <a:ext uri="{FF2B5EF4-FFF2-40B4-BE49-F238E27FC236}">
                <a16:creationId xmlns:a16="http://schemas.microsoft.com/office/drawing/2014/main" id="{4650131E-B7E0-E016-DFD7-4D34E4EE3B45}"/>
              </a:ext>
            </a:extLst>
          </p:cNvPr>
          <p:cNvSpPr>
            <a:spLocks noGrp="1"/>
          </p:cNvSpPr>
          <p:nvPr>
            <p:ph sz="quarter" idx="18" hasCustomPrompt="1"/>
          </p:nvPr>
        </p:nvSpPr>
        <p:spPr>
          <a:xfrm>
            <a:off x="6227761" y="3617495"/>
            <a:ext cx="4765675" cy="721142"/>
          </a:xfrm>
        </p:spPr>
        <p:txBody>
          <a:bodyPr/>
          <a:lstStyle>
            <a:lvl1pPr marL="0" indent="0">
              <a:buNone/>
              <a:defRPr/>
            </a:lvl1pPr>
          </a:lstStyle>
          <a:p>
            <a:pPr lvl="0"/>
            <a:r>
              <a:rPr lang="en-US"/>
              <a:t>6 Click to edit Master text </a:t>
            </a:r>
          </a:p>
        </p:txBody>
      </p:sp>
      <p:sp>
        <p:nvSpPr>
          <p:cNvPr id="14" name="Content Placeholder 5">
            <a:extLst>
              <a:ext uri="{FF2B5EF4-FFF2-40B4-BE49-F238E27FC236}">
                <a16:creationId xmlns:a16="http://schemas.microsoft.com/office/drawing/2014/main" id="{79A8AE10-4242-FD78-4474-77325D21E452}"/>
              </a:ext>
            </a:extLst>
          </p:cNvPr>
          <p:cNvSpPr>
            <a:spLocks noGrp="1"/>
          </p:cNvSpPr>
          <p:nvPr>
            <p:ph sz="quarter" idx="19" hasCustomPrompt="1"/>
          </p:nvPr>
        </p:nvSpPr>
        <p:spPr>
          <a:xfrm>
            <a:off x="6227761" y="4780080"/>
            <a:ext cx="4765675" cy="721142"/>
          </a:xfrm>
        </p:spPr>
        <p:txBody>
          <a:bodyPr/>
          <a:lstStyle>
            <a:lvl1pPr marL="0" indent="0">
              <a:buNone/>
              <a:defRPr/>
            </a:lvl1pPr>
          </a:lstStyle>
          <a:p>
            <a:pPr lvl="0"/>
            <a:r>
              <a:rPr lang="en-US"/>
              <a:t>7 Click to edit Master text </a:t>
            </a:r>
          </a:p>
        </p:txBody>
      </p:sp>
    </p:spTree>
    <p:custDataLst>
      <p:tags r:id="rId1"/>
    </p:custDataLst>
    <p:extLst>
      <p:ext uri="{BB962C8B-B14F-4D97-AF65-F5344CB8AC3E}">
        <p14:creationId xmlns:p14="http://schemas.microsoft.com/office/powerpoint/2010/main" val="337222592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5_Title Only">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0"/>
            <a:ext cx="12192000" cy="952107"/>
          </a:xfrm>
          <a:prstGeom prst="rect">
            <a:avLst/>
          </a:prstGeom>
        </p:spPr>
        <p:txBody>
          <a:bodyPr anchor="ctr">
            <a:normAutofit/>
          </a:bodyPr>
          <a:lstStyle>
            <a:lvl1pPr>
              <a:defRPr sz="3000"/>
            </a:lvl1pPr>
          </a:lstStyle>
          <a:p>
            <a:r>
              <a:rPr lang="en-US"/>
              <a:t>Click to title style</a:t>
            </a:r>
          </a:p>
        </p:txBody>
      </p:sp>
      <p:sp>
        <p:nvSpPr>
          <p:cNvPr id="4" name="Content Placeholder 3">
            <a:extLst>
              <a:ext uri="{FF2B5EF4-FFF2-40B4-BE49-F238E27FC236}">
                <a16:creationId xmlns:a16="http://schemas.microsoft.com/office/drawing/2014/main" id="{4DD6D091-5873-D418-8DBD-12B6578F6511}"/>
              </a:ext>
            </a:extLst>
          </p:cNvPr>
          <p:cNvSpPr>
            <a:spLocks noGrp="1"/>
          </p:cNvSpPr>
          <p:nvPr>
            <p:ph sz="quarter" idx="13"/>
          </p:nvPr>
        </p:nvSpPr>
        <p:spPr>
          <a:xfrm>
            <a:off x="1212850" y="1651000"/>
            <a:ext cx="3321050" cy="839788"/>
          </a:xfrm>
        </p:spPr>
        <p:txBody>
          <a:bodyPr>
            <a:normAutofit/>
          </a:bodyPr>
          <a:lstStyle>
            <a:lvl1pPr>
              <a:defRPr sz="2000"/>
            </a:lvl1pPr>
          </a:lstStyle>
          <a:p>
            <a:pPr lvl="0"/>
            <a:r>
              <a:rPr lang="en-US"/>
              <a:t>Click to edit Master </a:t>
            </a:r>
          </a:p>
        </p:txBody>
      </p:sp>
      <p:sp>
        <p:nvSpPr>
          <p:cNvPr id="5" name="Content Placeholder 3">
            <a:extLst>
              <a:ext uri="{FF2B5EF4-FFF2-40B4-BE49-F238E27FC236}">
                <a16:creationId xmlns:a16="http://schemas.microsoft.com/office/drawing/2014/main" id="{5688A820-78F3-10D9-BF85-2E73E2EA2F63}"/>
              </a:ext>
            </a:extLst>
          </p:cNvPr>
          <p:cNvSpPr>
            <a:spLocks noGrp="1"/>
          </p:cNvSpPr>
          <p:nvPr>
            <p:ph sz="quarter" idx="14"/>
          </p:nvPr>
        </p:nvSpPr>
        <p:spPr>
          <a:xfrm>
            <a:off x="1212850" y="3110078"/>
            <a:ext cx="3321050" cy="839788"/>
          </a:xfrm>
        </p:spPr>
        <p:txBody>
          <a:bodyPr>
            <a:normAutofit/>
          </a:bodyPr>
          <a:lstStyle>
            <a:lvl1pPr>
              <a:defRPr sz="2000"/>
            </a:lvl1pPr>
          </a:lstStyle>
          <a:p>
            <a:pPr lvl="0"/>
            <a:r>
              <a:rPr lang="en-US"/>
              <a:t>Click to edit Master </a:t>
            </a:r>
          </a:p>
        </p:txBody>
      </p:sp>
      <p:sp>
        <p:nvSpPr>
          <p:cNvPr id="6" name="Content Placeholder 3">
            <a:extLst>
              <a:ext uri="{FF2B5EF4-FFF2-40B4-BE49-F238E27FC236}">
                <a16:creationId xmlns:a16="http://schemas.microsoft.com/office/drawing/2014/main" id="{D8F43183-120C-30D1-B413-6B2270B76F32}"/>
              </a:ext>
            </a:extLst>
          </p:cNvPr>
          <p:cNvSpPr>
            <a:spLocks noGrp="1"/>
          </p:cNvSpPr>
          <p:nvPr>
            <p:ph sz="quarter" idx="15"/>
          </p:nvPr>
        </p:nvSpPr>
        <p:spPr>
          <a:xfrm>
            <a:off x="1212850" y="4381265"/>
            <a:ext cx="3321050" cy="839788"/>
          </a:xfrm>
        </p:spPr>
        <p:txBody>
          <a:bodyPr>
            <a:normAutofit/>
          </a:bodyPr>
          <a:lstStyle>
            <a:lvl1pPr>
              <a:defRPr sz="2000"/>
            </a:lvl1pPr>
          </a:lstStyle>
          <a:p>
            <a:pPr lvl="0"/>
            <a:r>
              <a:rPr lang="en-US"/>
              <a:t>Click to edit Master </a:t>
            </a:r>
          </a:p>
        </p:txBody>
      </p:sp>
      <p:sp>
        <p:nvSpPr>
          <p:cNvPr id="7" name="Content Placeholder 3">
            <a:extLst>
              <a:ext uri="{FF2B5EF4-FFF2-40B4-BE49-F238E27FC236}">
                <a16:creationId xmlns:a16="http://schemas.microsoft.com/office/drawing/2014/main" id="{BF219343-D22F-4F20-CCC8-E8838CD777EB}"/>
              </a:ext>
            </a:extLst>
          </p:cNvPr>
          <p:cNvSpPr>
            <a:spLocks noGrp="1"/>
          </p:cNvSpPr>
          <p:nvPr>
            <p:ph sz="quarter" idx="16"/>
          </p:nvPr>
        </p:nvSpPr>
        <p:spPr>
          <a:xfrm>
            <a:off x="6492875" y="1651000"/>
            <a:ext cx="3321050" cy="839788"/>
          </a:xfrm>
        </p:spPr>
        <p:txBody>
          <a:bodyPr>
            <a:normAutofit/>
          </a:bodyPr>
          <a:lstStyle>
            <a:lvl1pPr>
              <a:defRPr sz="2000"/>
            </a:lvl1pPr>
          </a:lstStyle>
          <a:p>
            <a:pPr lvl="0"/>
            <a:r>
              <a:rPr lang="en-US"/>
              <a:t>Click to edit Master </a:t>
            </a:r>
          </a:p>
        </p:txBody>
      </p:sp>
      <p:sp>
        <p:nvSpPr>
          <p:cNvPr id="8" name="Content Placeholder 3">
            <a:extLst>
              <a:ext uri="{FF2B5EF4-FFF2-40B4-BE49-F238E27FC236}">
                <a16:creationId xmlns:a16="http://schemas.microsoft.com/office/drawing/2014/main" id="{F3F6C729-BBC8-ACD1-F5C5-ED6063DB8B62}"/>
              </a:ext>
            </a:extLst>
          </p:cNvPr>
          <p:cNvSpPr>
            <a:spLocks noGrp="1"/>
          </p:cNvSpPr>
          <p:nvPr>
            <p:ph sz="quarter" idx="17"/>
          </p:nvPr>
        </p:nvSpPr>
        <p:spPr>
          <a:xfrm>
            <a:off x="6454873" y="2922187"/>
            <a:ext cx="3321050" cy="839788"/>
          </a:xfrm>
        </p:spPr>
        <p:txBody>
          <a:bodyPr>
            <a:normAutofit/>
          </a:bodyPr>
          <a:lstStyle>
            <a:lvl1pPr>
              <a:defRPr sz="2000"/>
            </a:lvl1pPr>
          </a:lstStyle>
          <a:p>
            <a:pPr lvl="0"/>
            <a:r>
              <a:rPr lang="en-US"/>
              <a:t>Click to edit Master </a:t>
            </a:r>
          </a:p>
        </p:txBody>
      </p:sp>
      <p:sp>
        <p:nvSpPr>
          <p:cNvPr id="9" name="Content Placeholder 3">
            <a:extLst>
              <a:ext uri="{FF2B5EF4-FFF2-40B4-BE49-F238E27FC236}">
                <a16:creationId xmlns:a16="http://schemas.microsoft.com/office/drawing/2014/main" id="{0B7C9BD8-7C0E-23C4-2A55-5F942A2BED8B}"/>
              </a:ext>
            </a:extLst>
          </p:cNvPr>
          <p:cNvSpPr>
            <a:spLocks noGrp="1"/>
          </p:cNvSpPr>
          <p:nvPr>
            <p:ph sz="quarter" idx="18"/>
          </p:nvPr>
        </p:nvSpPr>
        <p:spPr>
          <a:xfrm>
            <a:off x="6454873" y="4367212"/>
            <a:ext cx="3321050" cy="839788"/>
          </a:xfrm>
        </p:spPr>
        <p:txBody>
          <a:bodyPr>
            <a:normAutofit/>
          </a:bodyPr>
          <a:lstStyle>
            <a:lvl1pPr>
              <a:defRPr sz="2000"/>
            </a:lvl1pPr>
          </a:lstStyle>
          <a:p>
            <a:pPr lvl="0"/>
            <a:r>
              <a:rPr lang="en-US"/>
              <a:t>Click to edit Master </a:t>
            </a:r>
          </a:p>
        </p:txBody>
      </p:sp>
      <p:sp>
        <p:nvSpPr>
          <p:cNvPr id="10" name="Slide Number Placeholder 5">
            <a:extLst>
              <a:ext uri="{FF2B5EF4-FFF2-40B4-BE49-F238E27FC236}">
                <a16:creationId xmlns:a16="http://schemas.microsoft.com/office/drawing/2014/main" id="{D707AC3C-F5C7-4131-BD83-31AD2B5685D9}"/>
              </a:ext>
            </a:extLst>
          </p:cNvPr>
          <p:cNvSpPr>
            <a:spLocks noGrp="1"/>
          </p:cNvSpPr>
          <p:nvPr>
            <p:ph type="sldNum" sz="quarter" idx="12"/>
          </p:nvPr>
        </p:nvSpPr>
        <p:spPr>
          <a:xfrm>
            <a:off x="8610600" y="6492240"/>
            <a:ext cx="2743200" cy="365125"/>
          </a:xfrm>
        </p:spPr>
        <p:txBody>
          <a:bodyPr/>
          <a:lstStyle>
            <a:lvl1pPr>
              <a:defRPr b="0" i="0">
                <a:solidFill>
                  <a:schemeClr val="accent1">
                    <a:lumMod val="60000"/>
                    <a:lumOff val="40000"/>
                  </a:schemeClr>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a:p>
        </p:txBody>
      </p:sp>
      <p:sp>
        <p:nvSpPr>
          <p:cNvPr id="12" name="Footer Placeholder 2">
            <a:extLst>
              <a:ext uri="{FF2B5EF4-FFF2-40B4-BE49-F238E27FC236}">
                <a16:creationId xmlns:a16="http://schemas.microsoft.com/office/drawing/2014/main" id="{4B085BA8-E12E-454B-843B-609880FEF5C2}"/>
              </a:ext>
            </a:extLst>
          </p:cNvPr>
          <p:cNvSpPr>
            <a:spLocks noGrp="1"/>
          </p:cNvSpPr>
          <p:nvPr>
            <p:ph type="ftr" sz="quarter" idx="11"/>
          </p:nvPr>
        </p:nvSpPr>
        <p:spPr>
          <a:xfrm>
            <a:off x="4038600" y="6492240"/>
            <a:ext cx="4114800" cy="365125"/>
          </a:xfrm>
        </p:spPr>
        <p:txBody>
          <a:bodyPr/>
          <a:lstStyle>
            <a:lvl1pPr>
              <a:defRPr>
                <a:solidFill>
                  <a:schemeClr val="accent1">
                    <a:lumMod val="60000"/>
                    <a:lumOff val="40000"/>
                  </a:schemeClr>
                </a:solidFill>
              </a:defRPr>
            </a:lvl1pPr>
          </a:lstStyle>
          <a:p>
            <a:endParaRPr lang="en-US"/>
          </a:p>
        </p:txBody>
      </p:sp>
      <p:sp>
        <p:nvSpPr>
          <p:cNvPr id="11" name="Date Placeholder 1">
            <a:extLst>
              <a:ext uri="{FF2B5EF4-FFF2-40B4-BE49-F238E27FC236}">
                <a16:creationId xmlns:a16="http://schemas.microsoft.com/office/drawing/2014/main" id="{9FF4A668-9308-48D7-8B5E-7C30F5642769}"/>
              </a:ext>
            </a:extLst>
          </p:cNvPr>
          <p:cNvSpPr>
            <a:spLocks noGrp="1"/>
          </p:cNvSpPr>
          <p:nvPr>
            <p:ph type="dt" sz="half" idx="10"/>
          </p:nvPr>
        </p:nvSpPr>
        <p:spPr>
          <a:xfrm>
            <a:off x="838200" y="6492240"/>
            <a:ext cx="2743200" cy="365125"/>
          </a:xfrm>
        </p:spPr>
        <p:txBody>
          <a:bodyPr/>
          <a:lstStyle>
            <a:lvl1pPr>
              <a:defRPr>
                <a:solidFill>
                  <a:schemeClr val="accent1">
                    <a:lumMod val="60000"/>
                    <a:lumOff val="40000"/>
                  </a:schemeClr>
                </a:solidFill>
              </a:defRPr>
            </a:lvl1pPr>
          </a:lstStyle>
          <a:p>
            <a:endParaRPr lang="en-US"/>
          </a:p>
        </p:txBody>
      </p:sp>
    </p:spTree>
    <p:custDataLst>
      <p:tags r:id="rId1"/>
    </p:custDataLst>
    <p:extLst>
      <p:ext uri="{BB962C8B-B14F-4D97-AF65-F5344CB8AC3E}">
        <p14:creationId xmlns:p14="http://schemas.microsoft.com/office/powerpoint/2010/main" val="52737795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4_Title Only">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0"/>
            <a:ext cx="12192000" cy="952107"/>
          </a:xfrm>
          <a:prstGeom prst="rect">
            <a:avLst/>
          </a:prstGeom>
        </p:spPr>
        <p:txBody>
          <a:bodyPr anchor="ctr">
            <a:normAutofit/>
          </a:bodyPr>
          <a:lstStyle>
            <a:lvl1pPr>
              <a:defRPr sz="3000"/>
            </a:lvl1pPr>
          </a:lstStyle>
          <a:p>
            <a:r>
              <a:rPr lang="en-US"/>
              <a:t>Click to title style</a:t>
            </a:r>
          </a:p>
        </p:txBody>
      </p:sp>
      <p:sp>
        <p:nvSpPr>
          <p:cNvPr id="4" name="Content Placeholder 3">
            <a:extLst>
              <a:ext uri="{FF2B5EF4-FFF2-40B4-BE49-F238E27FC236}">
                <a16:creationId xmlns:a16="http://schemas.microsoft.com/office/drawing/2014/main" id="{44359035-4E68-2AD3-7BC9-1E6933F3EAA6}"/>
              </a:ext>
            </a:extLst>
          </p:cNvPr>
          <p:cNvSpPr>
            <a:spLocks noGrp="1"/>
          </p:cNvSpPr>
          <p:nvPr>
            <p:ph sz="quarter" idx="13"/>
          </p:nvPr>
        </p:nvSpPr>
        <p:spPr>
          <a:xfrm>
            <a:off x="3713163" y="1082675"/>
            <a:ext cx="7147670" cy="952500"/>
          </a:xfrm>
        </p:spPr>
        <p:txBody>
          <a:bodyPr>
            <a:normAutofit/>
          </a:bodyPr>
          <a:lstStyle>
            <a:lvl1pPr>
              <a:defRPr sz="1800"/>
            </a:lvl1pPr>
            <a:lvl2pPr marL="548640" indent="0">
              <a:buNone/>
              <a:defRPr sz="1800"/>
            </a:lvl2pPr>
          </a:lstStyle>
          <a:p>
            <a:pPr lvl="0"/>
            <a:r>
              <a:rPr lang="en-US"/>
              <a:t>Click to edit Master text styles</a:t>
            </a:r>
          </a:p>
          <a:p>
            <a:pPr lvl="1"/>
            <a:endParaRPr lang="en-US"/>
          </a:p>
        </p:txBody>
      </p:sp>
      <p:sp>
        <p:nvSpPr>
          <p:cNvPr id="5" name="Content Placeholder 3">
            <a:extLst>
              <a:ext uri="{FF2B5EF4-FFF2-40B4-BE49-F238E27FC236}">
                <a16:creationId xmlns:a16="http://schemas.microsoft.com/office/drawing/2014/main" id="{3D9C766F-07BD-64CD-88C8-7ECD7CA6F41C}"/>
              </a:ext>
            </a:extLst>
          </p:cNvPr>
          <p:cNvSpPr>
            <a:spLocks noGrp="1"/>
          </p:cNvSpPr>
          <p:nvPr>
            <p:ph sz="quarter" idx="14"/>
          </p:nvPr>
        </p:nvSpPr>
        <p:spPr>
          <a:xfrm>
            <a:off x="366584" y="1576873"/>
            <a:ext cx="2743200" cy="1273175"/>
          </a:xfrm>
        </p:spPr>
        <p:txBody>
          <a:bodyPr>
            <a:normAutofit/>
          </a:bodyPr>
          <a:lstStyle>
            <a:lvl1pPr>
              <a:defRPr sz="1800"/>
            </a:lvl1pPr>
            <a:lvl2pPr marL="548640" indent="0">
              <a:buNone/>
              <a:defRPr sz="1800"/>
            </a:lvl2pPr>
          </a:lstStyle>
          <a:p>
            <a:pPr lvl="0"/>
            <a:r>
              <a:rPr lang="en-US"/>
              <a:t>Click to edit Master text styles</a:t>
            </a:r>
          </a:p>
          <a:p>
            <a:pPr lvl="1"/>
            <a:endParaRPr lang="en-US"/>
          </a:p>
        </p:txBody>
      </p:sp>
      <p:sp>
        <p:nvSpPr>
          <p:cNvPr id="7" name="Content Placeholder 6">
            <a:extLst>
              <a:ext uri="{FF2B5EF4-FFF2-40B4-BE49-F238E27FC236}">
                <a16:creationId xmlns:a16="http://schemas.microsoft.com/office/drawing/2014/main" id="{3D61D6B0-30BD-3537-4E3F-8C669F3CCF9E}"/>
              </a:ext>
            </a:extLst>
          </p:cNvPr>
          <p:cNvSpPr>
            <a:spLocks noGrp="1"/>
          </p:cNvSpPr>
          <p:nvPr>
            <p:ph sz="quarter" idx="15"/>
          </p:nvPr>
        </p:nvSpPr>
        <p:spPr>
          <a:xfrm>
            <a:off x="3713164" y="2378869"/>
            <a:ext cx="7147670" cy="2100262"/>
          </a:xfrm>
        </p:spPr>
        <p:txBody>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8">
            <a:extLst>
              <a:ext uri="{FF2B5EF4-FFF2-40B4-BE49-F238E27FC236}">
                <a16:creationId xmlns:a16="http://schemas.microsoft.com/office/drawing/2014/main" id="{DDFE9AEC-0AEA-B791-34D0-D69236096F5E}"/>
              </a:ext>
            </a:extLst>
          </p:cNvPr>
          <p:cNvSpPr>
            <a:spLocks noGrp="1"/>
          </p:cNvSpPr>
          <p:nvPr>
            <p:ph type="body" sz="quarter" idx="16"/>
          </p:nvPr>
        </p:nvSpPr>
        <p:spPr>
          <a:xfrm>
            <a:off x="0" y="4822825"/>
            <a:ext cx="2986088" cy="617538"/>
          </a:xfrm>
        </p:spPr>
        <p:txBody>
          <a:bodyPr/>
          <a:lstStyle>
            <a:lvl1pPr>
              <a:defRPr sz="1800"/>
            </a:lvl1pPr>
          </a:lstStyle>
          <a:p>
            <a:pPr lvl="0"/>
            <a:r>
              <a:rPr lang="en-US"/>
              <a:t>Click to edit Master text</a:t>
            </a:r>
          </a:p>
        </p:txBody>
      </p:sp>
      <p:sp>
        <p:nvSpPr>
          <p:cNvPr id="14" name="Text Placeholder 13">
            <a:extLst>
              <a:ext uri="{FF2B5EF4-FFF2-40B4-BE49-F238E27FC236}">
                <a16:creationId xmlns:a16="http://schemas.microsoft.com/office/drawing/2014/main" id="{16BD6273-2589-3F4E-3303-B2C567979B18}"/>
              </a:ext>
            </a:extLst>
          </p:cNvPr>
          <p:cNvSpPr>
            <a:spLocks noGrp="1"/>
          </p:cNvSpPr>
          <p:nvPr>
            <p:ph type="body" sz="quarter" idx="17"/>
          </p:nvPr>
        </p:nvSpPr>
        <p:spPr>
          <a:xfrm>
            <a:off x="838200" y="5840413"/>
            <a:ext cx="10515600" cy="457200"/>
          </a:xfrm>
        </p:spPr>
        <p:txBody>
          <a:bodyPr/>
          <a:lstStyle>
            <a:lvl1pPr>
              <a:defRPr sz="1800"/>
            </a:lvl1pPr>
          </a:lstStyle>
          <a:p>
            <a:pPr lvl="0"/>
            <a:r>
              <a:rPr lang="en-US"/>
              <a:t>Click to edit Master text styles</a:t>
            </a:r>
          </a:p>
        </p:txBody>
      </p:sp>
      <p:sp>
        <p:nvSpPr>
          <p:cNvPr id="10" name="Slide Number Placeholder 5">
            <a:extLst>
              <a:ext uri="{FF2B5EF4-FFF2-40B4-BE49-F238E27FC236}">
                <a16:creationId xmlns:a16="http://schemas.microsoft.com/office/drawing/2014/main" id="{D707AC3C-F5C7-4131-BD83-31AD2B5685D9}"/>
              </a:ext>
            </a:extLst>
          </p:cNvPr>
          <p:cNvSpPr>
            <a:spLocks noGrp="1"/>
          </p:cNvSpPr>
          <p:nvPr>
            <p:ph type="sldNum" sz="quarter" idx="12"/>
          </p:nvPr>
        </p:nvSpPr>
        <p:spPr>
          <a:xfrm>
            <a:off x="8610600" y="6492240"/>
            <a:ext cx="2743200" cy="365125"/>
          </a:xfrm>
        </p:spPr>
        <p:txBody>
          <a:bodyPr/>
          <a:lstStyle>
            <a:lvl1pPr>
              <a:defRPr b="0" i="0">
                <a:solidFill>
                  <a:schemeClr val="accent1">
                    <a:lumMod val="60000"/>
                    <a:lumOff val="40000"/>
                  </a:schemeClr>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a:p>
        </p:txBody>
      </p:sp>
      <p:sp>
        <p:nvSpPr>
          <p:cNvPr id="12" name="Footer Placeholder 2">
            <a:extLst>
              <a:ext uri="{FF2B5EF4-FFF2-40B4-BE49-F238E27FC236}">
                <a16:creationId xmlns:a16="http://schemas.microsoft.com/office/drawing/2014/main" id="{4B085BA8-E12E-454B-843B-609880FEF5C2}"/>
              </a:ext>
            </a:extLst>
          </p:cNvPr>
          <p:cNvSpPr>
            <a:spLocks noGrp="1"/>
          </p:cNvSpPr>
          <p:nvPr>
            <p:ph type="ftr" sz="quarter" idx="11"/>
          </p:nvPr>
        </p:nvSpPr>
        <p:spPr>
          <a:xfrm>
            <a:off x="4038600" y="6492240"/>
            <a:ext cx="4114800" cy="365125"/>
          </a:xfrm>
        </p:spPr>
        <p:txBody>
          <a:bodyPr/>
          <a:lstStyle>
            <a:lvl1pPr>
              <a:defRPr>
                <a:solidFill>
                  <a:schemeClr val="accent1">
                    <a:lumMod val="60000"/>
                    <a:lumOff val="40000"/>
                  </a:schemeClr>
                </a:solidFill>
              </a:defRPr>
            </a:lvl1pPr>
          </a:lstStyle>
          <a:p>
            <a:endParaRPr lang="en-US"/>
          </a:p>
        </p:txBody>
      </p:sp>
      <p:sp>
        <p:nvSpPr>
          <p:cNvPr id="11" name="Date Placeholder 1">
            <a:extLst>
              <a:ext uri="{FF2B5EF4-FFF2-40B4-BE49-F238E27FC236}">
                <a16:creationId xmlns:a16="http://schemas.microsoft.com/office/drawing/2014/main" id="{9FF4A668-9308-48D7-8B5E-7C30F5642769}"/>
              </a:ext>
            </a:extLst>
          </p:cNvPr>
          <p:cNvSpPr>
            <a:spLocks noGrp="1"/>
          </p:cNvSpPr>
          <p:nvPr>
            <p:ph type="dt" sz="half" idx="10"/>
          </p:nvPr>
        </p:nvSpPr>
        <p:spPr>
          <a:xfrm>
            <a:off x="838200" y="6492240"/>
            <a:ext cx="2743200" cy="365125"/>
          </a:xfrm>
        </p:spPr>
        <p:txBody>
          <a:bodyPr/>
          <a:lstStyle>
            <a:lvl1pPr>
              <a:defRPr>
                <a:solidFill>
                  <a:schemeClr val="accent1">
                    <a:lumMod val="60000"/>
                    <a:lumOff val="40000"/>
                  </a:schemeClr>
                </a:solidFill>
              </a:defRPr>
            </a:lvl1pPr>
          </a:lstStyle>
          <a:p>
            <a:endParaRPr lang="en-US"/>
          </a:p>
        </p:txBody>
      </p:sp>
    </p:spTree>
    <p:custDataLst>
      <p:tags r:id="rId1"/>
    </p:custDataLst>
    <p:extLst>
      <p:ext uri="{BB962C8B-B14F-4D97-AF65-F5344CB8AC3E}">
        <p14:creationId xmlns:p14="http://schemas.microsoft.com/office/powerpoint/2010/main" val="16133394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3_Title Only">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0"/>
            <a:ext cx="12192000" cy="952107"/>
          </a:xfrm>
          <a:prstGeom prst="rect">
            <a:avLst/>
          </a:prstGeom>
        </p:spPr>
        <p:txBody>
          <a:bodyPr anchor="ctr">
            <a:normAutofit/>
          </a:bodyPr>
          <a:lstStyle>
            <a:lvl1pPr>
              <a:defRPr sz="3000"/>
            </a:lvl1pPr>
          </a:lstStyle>
          <a:p>
            <a:r>
              <a:rPr lang="en-US"/>
              <a:t>Click to title style</a:t>
            </a:r>
          </a:p>
        </p:txBody>
      </p:sp>
      <p:sp>
        <p:nvSpPr>
          <p:cNvPr id="4" name="Content Placeholder 3">
            <a:extLst>
              <a:ext uri="{FF2B5EF4-FFF2-40B4-BE49-F238E27FC236}">
                <a16:creationId xmlns:a16="http://schemas.microsoft.com/office/drawing/2014/main" id="{BDC3F7AC-A6A8-4A38-AF2D-973E3F131404}"/>
              </a:ext>
            </a:extLst>
          </p:cNvPr>
          <p:cNvSpPr>
            <a:spLocks noGrp="1"/>
          </p:cNvSpPr>
          <p:nvPr>
            <p:ph sz="quarter" idx="13"/>
          </p:nvPr>
        </p:nvSpPr>
        <p:spPr>
          <a:xfrm>
            <a:off x="1022350" y="1312863"/>
            <a:ext cx="10331450" cy="36036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361161A3-35F0-4BB0-9EFA-72A3491BA64E}"/>
              </a:ext>
            </a:extLst>
          </p:cNvPr>
          <p:cNvSpPr>
            <a:spLocks noGrp="1"/>
          </p:cNvSpPr>
          <p:nvPr>
            <p:ph sz="quarter" idx="14"/>
          </p:nvPr>
        </p:nvSpPr>
        <p:spPr>
          <a:xfrm>
            <a:off x="838200" y="5033963"/>
            <a:ext cx="10736263" cy="11731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5">
            <a:extLst>
              <a:ext uri="{FF2B5EF4-FFF2-40B4-BE49-F238E27FC236}">
                <a16:creationId xmlns:a16="http://schemas.microsoft.com/office/drawing/2014/main" id="{D707AC3C-F5C7-4131-BD83-31AD2B5685D9}"/>
              </a:ext>
            </a:extLst>
          </p:cNvPr>
          <p:cNvSpPr>
            <a:spLocks noGrp="1"/>
          </p:cNvSpPr>
          <p:nvPr>
            <p:ph type="sldNum" sz="quarter" idx="12"/>
          </p:nvPr>
        </p:nvSpPr>
        <p:spPr>
          <a:xfrm>
            <a:off x="8610600" y="6492240"/>
            <a:ext cx="2743200" cy="365125"/>
          </a:xfrm>
        </p:spPr>
        <p:txBody>
          <a:bodyPr/>
          <a:lstStyle>
            <a:lvl1pPr>
              <a:defRPr b="0" i="0">
                <a:solidFill>
                  <a:schemeClr val="accent1">
                    <a:lumMod val="60000"/>
                    <a:lumOff val="40000"/>
                  </a:schemeClr>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a:p>
        </p:txBody>
      </p:sp>
      <p:sp>
        <p:nvSpPr>
          <p:cNvPr id="12" name="Footer Placeholder 2">
            <a:extLst>
              <a:ext uri="{FF2B5EF4-FFF2-40B4-BE49-F238E27FC236}">
                <a16:creationId xmlns:a16="http://schemas.microsoft.com/office/drawing/2014/main" id="{4B085BA8-E12E-454B-843B-609880FEF5C2}"/>
              </a:ext>
            </a:extLst>
          </p:cNvPr>
          <p:cNvSpPr>
            <a:spLocks noGrp="1"/>
          </p:cNvSpPr>
          <p:nvPr>
            <p:ph type="ftr" sz="quarter" idx="11"/>
          </p:nvPr>
        </p:nvSpPr>
        <p:spPr>
          <a:xfrm>
            <a:off x="4038600" y="6492240"/>
            <a:ext cx="4114800" cy="365125"/>
          </a:xfrm>
        </p:spPr>
        <p:txBody>
          <a:bodyPr/>
          <a:lstStyle>
            <a:lvl1pPr>
              <a:defRPr>
                <a:solidFill>
                  <a:schemeClr val="accent1">
                    <a:lumMod val="60000"/>
                    <a:lumOff val="40000"/>
                  </a:schemeClr>
                </a:solidFill>
              </a:defRPr>
            </a:lvl1pPr>
          </a:lstStyle>
          <a:p>
            <a:endParaRPr lang="en-US"/>
          </a:p>
        </p:txBody>
      </p:sp>
      <p:sp>
        <p:nvSpPr>
          <p:cNvPr id="11" name="Date Placeholder 1">
            <a:extLst>
              <a:ext uri="{FF2B5EF4-FFF2-40B4-BE49-F238E27FC236}">
                <a16:creationId xmlns:a16="http://schemas.microsoft.com/office/drawing/2014/main" id="{9FF4A668-9308-48D7-8B5E-7C30F5642769}"/>
              </a:ext>
            </a:extLst>
          </p:cNvPr>
          <p:cNvSpPr>
            <a:spLocks noGrp="1"/>
          </p:cNvSpPr>
          <p:nvPr>
            <p:ph type="dt" sz="half" idx="10"/>
          </p:nvPr>
        </p:nvSpPr>
        <p:spPr>
          <a:xfrm>
            <a:off x="838200" y="6492240"/>
            <a:ext cx="2743200" cy="365125"/>
          </a:xfrm>
        </p:spPr>
        <p:txBody>
          <a:bodyPr/>
          <a:lstStyle>
            <a:lvl1pPr>
              <a:defRPr>
                <a:solidFill>
                  <a:schemeClr val="accent1">
                    <a:lumMod val="60000"/>
                    <a:lumOff val="40000"/>
                  </a:schemeClr>
                </a:solidFill>
              </a:defRPr>
            </a:lvl1pPr>
          </a:lstStyle>
          <a:p>
            <a:endParaRPr lang="en-US"/>
          </a:p>
        </p:txBody>
      </p:sp>
    </p:spTree>
    <p:custDataLst>
      <p:tags r:id="rId1"/>
    </p:custDataLst>
    <p:extLst>
      <p:ext uri="{BB962C8B-B14F-4D97-AF65-F5344CB8AC3E}">
        <p14:creationId xmlns:p14="http://schemas.microsoft.com/office/powerpoint/2010/main" val="133809659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1_Knowledge Check">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BE1B1-E827-A14C-9A37-3E4162DA1204}"/>
              </a:ext>
            </a:extLst>
          </p:cNvPr>
          <p:cNvSpPr>
            <a:spLocks noGrp="1"/>
          </p:cNvSpPr>
          <p:nvPr>
            <p:ph type="title" hasCustomPrompt="1"/>
          </p:nvPr>
        </p:nvSpPr>
        <p:spPr>
          <a:xfrm>
            <a:off x="0" y="0"/>
            <a:ext cx="12192000" cy="1123405"/>
          </a:xfrm>
        </p:spPr>
        <p:txBody>
          <a:bodyPr>
            <a:normAutofit/>
          </a:bodyPr>
          <a:lstStyle>
            <a:lvl1pPr algn="ctr">
              <a:defRPr sz="3000">
                <a:solidFill>
                  <a:srgbClr val="00539A"/>
                </a:solidFill>
              </a:defRPr>
            </a:lvl1pPr>
          </a:lstStyle>
          <a:p>
            <a:r>
              <a:rPr lang="en-US"/>
              <a:t>Title</a:t>
            </a:r>
          </a:p>
        </p:txBody>
      </p:sp>
      <p:sp>
        <p:nvSpPr>
          <p:cNvPr id="3" name="Date Placeholder 2">
            <a:extLst>
              <a:ext uri="{FF2B5EF4-FFF2-40B4-BE49-F238E27FC236}">
                <a16:creationId xmlns:a16="http://schemas.microsoft.com/office/drawing/2014/main" id="{CE8DCCB5-517E-1745-92D8-CCDDEB8157E7}"/>
              </a:ext>
            </a:extLst>
          </p:cNvPr>
          <p:cNvSpPr>
            <a:spLocks noGrp="1"/>
          </p:cNvSpPr>
          <p:nvPr>
            <p:ph type="dt" sz="half" idx="10"/>
          </p:nvPr>
        </p:nvSpPr>
        <p:spPr>
          <a:xfrm>
            <a:off x="838200" y="6492240"/>
            <a:ext cx="2743200" cy="365125"/>
          </a:xfrm>
        </p:spPr>
        <p:txBody>
          <a:bodyPr/>
          <a:lstStyle>
            <a:lvl1pPr>
              <a:defRPr>
                <a:solidFill>
                  <a:schemeClr val="bg1"/>
                </a:solidFill>
              </a:defRPr>
            </a:lvl1pPr>
          </a:lstStyle>
          <a:p>
            <a:endParaRPr lang="en-US"/>
          </a:p>
        </p:txBody>
      </p:sp>
      <p:sp>
        <p:nvSpPr>
          <p:cNvPr id="4" name="Footer Placeholder 3">
            <a:extLst>
              <a:ext uri="{FF2B5EF4-FFF2-40B4-BE49-F238E27FC236}">
                <a16:creationId xmlns:a16="http://schemas.microsoft.com/office/drawing/2014/main" id="{A529907E-7ABF-DB4E-807E-F2CE9D47B3A5}"/>
              </a:ext>
            </a:extLst>
          </p:cNvPr>
          <p:cNvSpPr>
            <a:spLocks noGrp="1"/>
          </p:cNvSpPr>
          <p:nvPr>
            <p:ph type="ftr" sz="quarter" idx="11"/>
          </p:nvPr>
        </p:nvSpPr>
        <p:spPr>
          <a:xfrm>
            <a:off x="4038600" y="6492240"/>
            <a:ext cx="4114800" cy="365125"/>
          </a:xfrm>
        </p:spPr>
        <p:txBody>
          <a:bodyPr/>
          <a:lstStyle>
            <a:lvl1pPr>
              <a:defRPr>
                <a:solidFill>
                  <a:schemeClr val="bg1"/>
                </a:solidFill>
              </a:defRPr>
            </a:lvl1pPr>
          </a:lstStyle>
          <a:p>
            <a:endParaRPr lang="en-US"/>
          </a:p>
        </p:txBody>
      </p:sp>
      <p:sp>
        <p:nvSpPr>
          <p:cNvPr id="7" name="Slide Number Placeholder 5">
            <a:extLst>
              <a:ext uri="{FF2B5EF4-FFF2-40B4-BE49-F238E27FC236}">
                <a16:creationId xmlns:a16="http://schemas.microsoft.com/office/drawing/2014/main" id="{27A18E8D-22B4-46F7-B4CC-B8D429C3009E}"/>
              </a:ext>
            </a:extLst>
          </p:cNvPr>
          <p:cNvSpPr>
            <a:spLocks noGrp="1"/>
          </p:cNvSpPr>
          <p:nvPr>
            <p:ph type="sldNum" sz="quarter" idx="12"/>
          </p:nvPr>
        </p:nvSpPr>
        <p:spPr>
          <a:xfrm>
            <a:off x="8610600" y="6492240"/>
            <a:ext cx="2743200" cy="365125"/>
          </a:xfrm>
        </p:spPr>
        <p:txBody>
          <a:bodyPr/>
          <a:lstStyle>
            <a:lvl1pPr>
              <a:defRPr b="0" i="0">
                <a:solidFill>
                  <a:schemeClr val="bg1"/>
                </a:solidFill>
                <a:latin typeface="Arial" panose="020B0604020202020204" pitchFamily="34" charset="0"/>
                <a:cs typeface="Arial" panose="020B0604020202020204" pitchFamily="34" charset="0"/>
              </a:defRPr>
            </a:lvl1pPr>
          </a:lstStyle>
          <a:p>
            <a:fld id="{48F63A3B-78C7-47BE-AE5E-E10140E04643}" type="slidenum">
              <a:rPr lang="en-US" smtClean="0"/>
              <a:t>‹#›</a:t>
            </a:fld>
            <a:endParaRPr lang="en-US"/>
          </a:p>
        </p:txBody>
      </p:sp>
      <p:sp>
        <p:nvSpPr>
          <p:cNvPr id="9" name="TextBox 8">
            <a:extLst>
              <a:ext uri="{FF2B5EF4-FFF2-40B4-BE49-F238E27FC236}">
                <a16:creationId xmlns:a16="http://schemas.microsoft.com/office/drawing/2014/main" id="{88FD8781-E3A1-4960-97B1-D2C9D804C401}"/>
              </a:ext>
            </a:extLst>
          </p:cNvPr>
          <p:cNvSpPr txBox="1"/>
          <p:nvPr/>
        </p:nvSpPr>
        <p:spPr>
          <a:xfrm>
            <a:off x="1767642" y="4781614"/>
            <a:ext cx="8656715" cy="461665"/>
          </a:xfrm>
          <a:prstGeom prst="rect">
            <a:avLst/>
          </a:prstGeom>
          <a:noFill/>
        </p:spPr>
        <p:txBody>
          <a:bodyPr wrap="square" rtlCol="0">
            <a:spAutoFit/>
          </a:bodyPr>
          <a:lstStyle/>
          <a:p>
            <a:r>
              <a:rPr lang="en-US" sz="2400" b="1"/>
              <a:t>Countdown timer: </a:t>
            </a:r>
            <a:r>
              <a:rPr lang="en-US" sz="2400"/>
              <a:t>Answer the question before the bar disappears!</a:t>
            </a:r>
          </a:p>
        </p:txBody>
      </p:sp>
      <p:sp>
        <p:nvSpPr>
          <p:cNvPr id="10" name="Rectangle 9">
            <a:extLst>
              <a:ext uri="{FF2B5EF4-FFF2-40B4-BE49-F238E27FC236}">
                <a16:creationId xmlns:a16="http://schemas.microsoft.com/office/drawing/2014/main" id="{2E6468E8-A952-4184-8931-F077413305CC}"/>
              </a:ext>
            </a:extLst>
          </p:cNvPr>
          <p:cNvSpPr/>
          <p:nvPr/>
        </p:nvSpPr>
        <p:spPr>
          <a:xfrm flipH="1">
            <a:off x="1866142" y="5243279"/>
            <a:ext cx="8816372" cy="664035"/>
          </a:xfrm>
          <a:prstGeom prst="rect">
            <a:avLst/>
          </a:prstGeom>
          <a:gradFill flip="none" rotWithShape="1">
            <a:gsLst>
              <a:gs pos="0">
                <a:schemeClr val="accent1">
                  <a:lumMod val="5000"/>
                  <a:lumOff val="95000"/>
                </a:schemeClr>
              </a:gs>
              <a:gs pos="12000">
                <a:srgbClr val="A3D1FF"/>
              </a:gs>
              <a:gs pos="41000">
                <a:srgbClr val="A7BCE3"/>
              </a:gs>
              <a:gs pos="54000">
                <a:srgbClr val="82A1D8"/>
              </a:gs>
              <a:gs pos="83000">
                <a:srgbClr val="5C84CC"/>
              </a:gs>
              <a:gs pos="100000">
                <a:srgbClr val="0755B7"/>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8AC7925C-BB69-4D0C-95D7-A99C181B8B85}"/>
              </a:ext>
            </a:extLst>
          </p:cNvPr>
          <p:cNvSpPr txBox="1"/>
          <p:nvPr/>
        </p:nvSpPr>
        <p:spPr>
          <a:xfrm>
            <a:off x="1767642" y="4781614"/>
            <a:ext cx="8656715" cy="461665"/>
          </a:xfrm>
          <a:prstGeom prst="rect">
            <a:avLst/>
          </a:prstGeom>
          <a:noFill/>
        </p:spPr>
        <p:txBody>
          <a:bodyPr wrap="square" rtlCol="0">
            <a:spAutoFit/>
          </a:bodyPr>
          <a:lstStyle/>
          <a:p>
            <a:r>
              <a:rPr lang="en-US" sz="2400" b="1">
                <a:solidFill>
                  <a:srgbClr val="00529B"/>
                </a:solidFill>
              </a:rPr>
              <a:t>Countdown timer: </a:t>
            </a:r>
            <a:r>
              <a:rPr lang="en-US" sz="2400">
                <a:solidFill>
                  <a:srgbClr val="00529B"/>
                </a:solidFill>
              </a:rPr>
              <a:t>Answer the question before the bar disappears!</a:t>
            </a:r>
          </a:p>
        </p:txBody>
      </p:sp>
      <p:sp>
        <p:nvSpPr>
          <p:cNvPr id="12" name="Rectangle 11">
            <a:extLst>
              <a:ext uri="{FF2B5EF4-FFF2-40B4-BE49-F238E27FC236}">
                <a16:creationId xmlns:a16="http://schemas.microsoft.com/office/drawing/2014/main" id="{2A42734C-3687-4BC4-BF9C-8CE781A5478B}"/>
              </a:ext>
            </a:extLst>
          </p:cNvPr>
          <p:cNvSpPr/>
          <p:nvPr/>
        </p:nvSpPr>
        <p:spPr>
          <a:xfrm>
            <a:off x="10203926"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0</a:t>
            </a:r>
          </a:p>
        </p:txBody>
      </p:sp>
      <p:sp>
        <p:nvSpPr>
          <p:cNvPr id="13" name="Rectangle 12">
            <a:extLst>
              <a:ext uri="{FF2B5EF4-FFF2-40B4-BE49-F238E27FC236}">
                <a16:creationId xmlns:a16="http://schemas.microsoft.com/office/drawing/2014/main" id="{6C079C1C-DC3B-4015-8E83-E20A4EC77018}"/>
              </a:ext>
            </a:extLst>
          </p:cNvPr>
          <p:cNvSpPr/>
          <p:nvPr/>
        </p:nvSpPr>
        <p:spPr>
          <a:xfrm>
            <a:off x="10203926" y="5094536"/>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1</a:t>
            </a:r>
          </a:p>
        </p:txBody>
      </p:sp>
      <p:sp>
        <p:nvSpPr>
          <p:cNvPr id="14" name="Rectangle 13">
            <a:extLst>
              <a:ext uri="{FF2B5EF4-FFF2-40B4-BE49-F238E27FC236}">
                <a16:creationId xmlns:a16="http://schemas.microsoft.com/office/drawing/2014/main" id="{4A9EB145-64A1-4B6D-ABD6-7765B33E7460}"/>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2</a:t>
            </a:r>
          </a:p>
        </p:txBody>
      </p:sp>
      <p:sp>
        <p:nvSpPr>
          <p:cNvPr id="15" name="Rectangle 14">
            <a:extLst>
              <a:ext uri="{FF2B5EF4-FFF2-40B4-BE49-F238E27FC236}">
                <a16:creationId xmlns:a16="http://schemas.microsoft.com/office/drawing/2014/main" id="{717A22DA-9F5C-4C8E-B997-89D61696197E}"/>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3</a:t>
            </a:r>
          </a:p>
        </p:txBody>
      </p:sp>
      <p:sp>
        <p:nvSpPr>
          <p:cNvPr id="16" name="Rectangle 15">
            <a:extLst>
              <a:ext uri="{FF2B5EF4-FFF2-40B4-BE49-F238E27FC236}">
                <a16:creationId xmlns:a16="http://schemas.microsoft.com/office/drawing/2014/main" id="{F30A7EF2-B99D-430B-9F39-8A34F219D183}"/>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4</a:t>
            </a:r>
          </a:p>
        </p:txBody>
      </p:sp>
      <p:sp>
        <p:nvSpPr>
          <p:cNvPr id="17" name="Rectangle 16">
            <a:extLst>
              <a:ext uri="{FF2B5EF4-FFF2-40B4-BE49-F238E27FC236}">
                <a16:creationId xmlns:a16="http://schemas.microsoft.com/office/drawing/2014/main" id="{7057CCD2-EF8C-4EFA-AE31-D0527A59CC45}"/>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5</a:t>
            </a:r>
          </a:p>
        </p:txBody>
      </p:sp>
      <p:sp>
        <p:nvSpPr>
          <p:cNvPr id="18" name="Rectangle 17">
            <a:extLst>
              <a:ext uri="{FF2B5EF4-FFF2-40B4-BE49-F238E27FC236}">
                <a16:creationId xmlns:a16="http://schemas.microsoft.com/office/drawing/2014/main" id="{8EAF7DC0-E287-4734-BF35-5E17EC0CB71C}"/>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6</a:t>
            </a:r>
          </a:p>
        </p:txBody>
      </p:sp>
      <p:sp>
        <p:nvSpPr>
          <p:cNvPr id="19" name="Rectangle 18">
            <a:extLst>
              <a:ext uri="{FF2B5EF4-FFF2-40B4-BE49-F238E27FC236}">
                <a16:creationId xmlns:a16="http://schemas.microsoft.com/office/drawing/2014/main" id="{6E4B16D1-1C0D-4A1A-825D-DCA94ADB6046}"/>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7</a:t>
            </a:r>
          </a:p>
        </p:txBody>
      </p:sp>
      <p:sp>
        <p:nvSpPr>
          <p:cNvPr id="20" name="Rectangle 19">
            <a:extLst>
              <a:ext uri="{FF2B5EF4-FFF2-40B4-BE49-F238E27FC236}">
                <a16:creationId xmlns:a16="http://schemas.microsoft.com/office/drawing/2014/main" id="{A01F0BDD-4ED8-42DD-9470-A1526697ECCD}"/>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8</a:t>
            </a:r>
          </a:p>
        </p:txBody>
      </p:sp>
      <p:sp>
        <p:nvSpPr>
          <p:cNvPr id="21" name="Rectangle 20">
            <a:extLst>
              <a:ext uri="{FF2B5EF4-FFF2-40B4-BE49-F238E27FC236}">
                <a16:creationId xmlns:a16="http://schemas.microsoft.com/office/drawing/2014/main" id="{5857950E-E2C1-43F9-A7D2-41CE6CFDE781}"/>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9</a:t>
            </a:r>
          </a:p>
        </p:txBody>
      </p:sp>
      <p:sp>
        <p:nvSpPr>
          <p:cNvPr id="22" name="Rectangle 21">
            <a:extLst>
              <a:ext uri="{FF2B5EF4-FFF2-40B4-BE49-F238E27FC236}">
                <a16:creationId xmlns:a16="http://schemas.microsoft.com/office/drawing/2014/main" id="{48480437-35C6-4E81-AC29-542D99629125}"/>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10</a:t>
            </a:r>
          </a:p>
        </p:txBody>
      </p:sp>
      <p:sp>
        <p:nvSpPr>
          <p:cNvPr id="23" name="Rectangle 22">
            <a:extLst>
              <a:ext uri="{FF2B5EF4-FFF2-40B4-BE49-F238E27FC236}">
                <a16:creationId xmlns:a16="http://schemas.microsoft.com/office/drawing/2014/main" id="{BB199EFC-F3DC-408C-B040-6128070B7239}"/>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11</a:t>
            </a:r>
          </a:p>
        </p:txBody>
      </p:sp>
      <p:sp>
        <p:nvSpPr>
          <p:cNvPr id="24" name="Rectangle 23">
            <a:extLst>
              <a:ext uri="{FF2B5EF4-FFF2-40B4-BE49-F238E27FC236}">
                <a16:creationId xmlns:a16="http://schemas.microsoft.com/office/drawing/2014/main" id="{2B0A8789-B09C-4BBD-9E41-9920A5B5E30D}"/>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12</a:t>
            </a:r>
          </a:p>
        </p:txBody>
      </p:sp>
      <p:sp>
        <p:nvSpPr>
          <p:cNvPr id="25" name="Rectangle 24">
            <a:extLst>
              <a:ext uri="{FF2B5EF4-FFF2-40B4-BE49-F238E27FC236}">
                <a16:creationId xmlns:a16="http://schemas.microsoft.com/office/drawing/2014/main" id="{4BE290A4-31C2-412F-9BB4-C5A70D7146E3}"/>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13</a:t>
            </a:r>
          </a:p>
        </p:txBody>
      </p:sp>
      <p:sp>
        <p:nvSpPr>
          <p:cNvPr id="26" name="Rectangle 25">
            <a:extLst>
              <a:ext uri="{FF2B5EF4-FFF2-40B4-BE49-F238E27FC236}">
                <a16:creationId xmlns:a16="http://schemas.microsoft.com/office/drawing/2014/main" id="{0846472E-B404-4AA0-81BB-29CB41C1B413}"/>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14</a:t>
            </a:r>
          </a:p>
        </p:txBody>
      </p:sp>
      <p:sp>
        <p:nvSpPr>
          <p:cNvPr id="27" name="Rectangle 26">
            <a:extLst>
              <a:ext uri="{FF2B5EF4-FFF2-40B4-BE49-F238E27FC236}">
                <a16:creationId xmlns:a16="http://schemas.microsoft.com/office/drawing/2014/main" id="{5841C14F-DD09-4F08-A498-0482F160E846}"/>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15</a:t>
            </a:r>
          </a:p>
        </p:txBody>
      </p:sp>
      <p:sp>
        <p:nvSpPr>
          <p:cNvPr id="28" name="Rectangle 27">
            <a:extLst>
              <a:ext uri="{FF2B5EF4-FFF2-40B4-BE49-F238E27FC236}">
                <a16:creationId xmlns:a16="http://schemas.microsoft.com/office/drawing/2014/main" id="{B6143134-4D34-4818-BCD5-DD80662A35DC}"/>
              </a:ext>
            </a:extLst>
          </p:cNvPr>
          <p:cNvSpPr/>
          <p:nvPr/>
        </p:nvSpPr>
        <p:spPr>
          <a:xfrm>
            <a:off x="11036300" y="5094536"/>
            <a:ext cx="1155700" cy="9769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Content Placeholder 28">
            <a:extLst>
              <a:ext uri="{FF2B5EF4-FFF2-40B4-BE49-F238E27FC236}">
                <a16:creationId xmlns:a16="http://schemas.microsoft.com/office/drawing/2014/main" id="{568FD052-246C-9A96-E435-F65B95BC1CEA}"/>
              </a:ext>
            </a:extLst>
          </p:cNvPr>
          <p:cNvSpPr>
            <a:spLocks noGrp="1"/>
          </p:cNvSpPr>
          <p:nvPr>
            <p:ph sz="quarter" idx="13"/>
          </p:nvPr>
        </p:nvSpPr>
        <p:spPr>
          <a:xfrm>
            <a:off x="1554480" y="1708331"/>
            <a:ext cx="9799320" cy="3072272"/>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95068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2" fill="hold" grpId="0" nodeType="clickEffect">
                                  <p:stCondLst>
                                    <p:cond delay="0"/>
                                  </p:stCondLst>
                                  <p:childTnLst>
                                    <p:anim calcmode="lin" valueType="num">
                                      <p:cBhvr additive="base">
                                        <p:cTn id="6" dur="17250"/>
                                        <p:tgtEl>
                                          <p:spTgt spid="10"/>
                                        </p:tgtEl>
                                        <p:attrNameLst>
                                          <p:attrName>ppt_x</p:attrName>
                                        </p:attrNameLst>
                                      </p:cBhvr>
                                      <p:tavLst>
                                        <p:tav tm="0">
                                          <p:val>
                                            <p:strVal val="ppt_x"/>
                                          </p:val>
                                        </p:tav>
                                        <p:tav tm="100000">
                                          <p:val>
                                            <p:strVal val="1+ppt_w/2"/>
                                          </p:val>
                                        </p:tav>
                                      </p:tavLst>
                                    </p:anim>
                                    <p:anim calcmode="lin" valueType="num">
                                      <p:cBhvr additive="base">
                                        <p:cTn id="7" dur="17250"/>
                                        <p:tgtEl>
                                          <p:spTgt spid="10"/>
                                        </p:tgtEl>
                                        <p:attrNameLst>
                                          <p:attrName>ppt_y</p:attrName>
                                        </p:attrNameLst>
                                      </p:cBhvr>
                                      <p:tavLst>
                                        <p:tav tm="0">
                                          <p:val>
                                            <p:strVal val="ppt_y"/>
                                          </p:val>
                                        </p:tav>
                                        <p:tav tm="100000">
                                          <p:val>
                                            <p:strVal val="ppt_y"/>
                                          </p:val>
                                        </p:tav>
                                      </p:tavLst>
                                    </p:anim>
                                    <p:set>
                                      <p:cBhvr>
                                        <p:cTn id="8" dur="1" fill="hold">
                                          <p:stCondLst>
                                            <p:cond delay="17249"/>
                                          </p:stCondLst>
                                        </p:cTn>
                                        <p:tgtEl>
                                          <p:spTgt spid="10"/>
                                        </p:tgtEl>
                                        <p:attrNameLst>
                                          <p:attrName>style.visibility</p:attrName>
                                        </p:attrNameLst>
                                      </p:cBhvr>
                                      <p:to>
                                        <p:strVal val="hidden"/>
                                      </p:to>
                                    </p:set>
                                  </p:childTnLst>
                                </p:cTn>
                              </p:par>
                              <p:par>
                                <p:cTn id="9" presetID="10" presetClass="exit" presetSubtype="0" fill="hold" grpId="0" nodeType="withEffect">
                                  <p:stCondLst>
                                    <p:cond delay="0"/>
                                  </p:stCondLst>
                                  <p:childTnLst>
                                    <p:animEffect transition="out" filter="fade">
                                      <p:cBhvr>
                                        <p:cTn id="10" dur="500"/>
                                        <p:tgtEl>
                                          <p:spTgt spid="27"/>
                                        </p:tgtEl>
                                      </p:cBhvr>
                                    </p:animEffect>
                                    <p:set>
                                      <p:cBhvr>
                                        <p:cTn id="11" dur="1" fill="hold">
                                          <p:stCondLst>
                                            <p:cond delay="499"/>
                                          </p:stCondLst>
                                        </p:cTn>
                                        <p:tgtEl>
                                          <p:spTgt spid="27"/>
                                        </p:tgtEl>
                                        <p:attrNameLst>
                                          <p:attrName>style.visibility</p:attrName>
                                        </p:attrNameLst>
                                      </p:cBhvr>
                                      <p:to>
                                        <p:strVal val="hidden"/>
                                      </p:to>
                                    </p:set>
                                  </p:childTnLst>
                                </p:cTn>
                              </p:par>
                              <p:par>
                                <p:cTn id="12" presetID="10" presetClass="exit" presetSubtype="0" fill="hold" grpId="0" nodeType="withEffect">
                                  <p:stCondLst>
                                    <p:cond delay="1000"/>
                                  </p:stCondLst>
                                  <p:childTnLst>
                                    <p:animEffect transition="out" filter="fade">
                                      <p:cBhvr>
                                        <p:cTn id="13" dur="500"/>
                                        <p:tgtEl>
                                          <p:spTgt spid="26"/>
                                        </p:tgtEl>
                                      </p:cBhvr>
                                    </p:animEffect>
                                    <p:set>
                                      <p:cBhvr>
                                        <p:cTn id="14" dur="1" fill="hold">
                                          <p:stCondLst>
                                            <p:cond delay="499"/>
                                          </p:stCondLst>
                                        </p:cTn>
                                        <p:tgtEl>
                                          <p:spTgt spid="26"/>
                                        </p:tgtEl>
                                        <p:attrNameLst>
                                          <p:attrName>style.visibility</p:attrName>
                                        </p:attrNameLst>
                                      </p:cBhvr>
                                      <p:to>
                                        <p:strVal val="hidden"/>
                                      </p:to>
                                    </p:set>
                                  </p:childTnLst>
                                </p:cTn>
                              </p:par>
                              <p:par>
                                <p:cTn id="15" presetID="10" presetClass="exit" presetSubtype="0" fill="hold" grpId="0" nodeType="withEffect">
                                  <p:stCondLst>
                                    <p:cond delay="2000"/>
                                  </p:stCondLst>
                                  <p:childTnLst>
                                    <p:animEffect transition="out" filter="fade">
                                      <p:cBhvr>
                                        <p:cTn id="16" dur="500"/>
                                        <p:tgtEl>
                                          <p:spTgt spid="25"/>
                                        </p:tgtEl>
                                      </p:cBhvr>
                                    </p:animEffect>
                                    <p:set>
                                      <p:cBhvr>
                                        <p:cTn id="17" dur="1" fill="hold">
                                          <p:stCondLst>
                                            <p:cond delay="499"/>
                                          </p:stCondLst>
                                        </p:cTn>
                                        <p:tgtEl>
                                          <p:spTgt spid="25"/>
                                        </p:tgtEl>
                                        <p:attrNameLst>
                                          <p:attrName>style.visibility</p:attrName>
                                        </p:attrNameLst>
                                      </p:cBhvr>
                                      <p:to>
                                        <p:strVal val="hidden"/>
                                      </p:to>
                                    </p:set>
                                  </p:childTnLst>
                                </p:cTn>
                              </p:par>
                              <p:par>
                                <p:cTn id="18" presetID="10" presetClass="exit" presetSubtype="0" fill="hold" grpId="0" nodeType="withEffect">
                                  <p:stCondLst>
                                    <p:cond delay="3000"/>
                                  </p:stCondLst>
                                  <p:childTnLst>
                                    <p:animEffect transition="out" filter="fade">
                                      <p:cBhvr>
                                        <p:cTn id="19" dur="500"/>
                                        <p:tgtEl>
                                          <p:spTgt spid="24"/>
                                        </p:tgtEl>
                                      </p:cBhvr>
                                    </p:animEffect>
                                    <p:set>
                                      <p:cBhvr>
                                        <p:cTn id="20" dur="1" fill="hold">
                                          <p:stCondLst>
                                            <p:cond delay="499"/>
                                          </p:stCondLst>
                                        </p:cTn>
                                        <p:tgtEl>
                                          <p:spTgt spid="24"/>
                                        </p:tgtEl>
                                        <p:attrNameLst>
                                          <p:attrName>style.visibility</p:attrName>
                                        </p:attrNameLst>
                                      </p:cBhvr>
                                      <p:to>
                                        <p:strVal val="hidden"/>
                                      </p:to>
                                    </p:set>
                                  </p:childTnLst>
                                </p:cTn>
                              </p:par>
                              <p:par>
                                <p:cTn id="21" presetID="10" presetClass="exit" presetSubtype="0" fill="hold" grpId="0" nodeType="withEffect">
                                  <p:stCondLst>
                                    <p:cond delay="4000"/>
                                  </p:stCondLst>
                                  <p:childTnLst>
                                    <p:animEffect transition="out" filter="fade">
                                      <p:cBhvr>
                                        <p:cTn id="22" dur="500"/>
                                        <p:tgtEl>
                                          <p:spTgt spid="23"/>
                                        </p:tgtEl>
                                      </p:cBhvr>
                                    </p:animEffect>
                                    <p:set>
                                      <p:cBhvr>
                                        <p:cTn id="23" dur="1" fill="hold">
                                          <p:stCondLst>
                                            <p:cond delay="499"/>
                                          </p:stCondLst>
                                        </p:cTn>
                                        <p:tgtEl>
                                          <p:spTgt spid="23"/>
                                        </p:tgtEl>
                                        <p:attrNameLst>
                                          <p:attrName>style.visibility</p:attrName>
                                        </p:attrNameLst>
                                      </p:cBhvr>
                                      <p:to>
                                        <p:strVal val="hidden"/>
                                      </p:to>
                                    </p:set>
                                  </p:childTnLst>
                                </p:cTn>
                              </p:par>
                              <p:par>
                                <p:cTn id="24" presetID="10" presetClass="exit" presetSubtype="0" fill="hold" grpId="0" nodeType="withEffect">
                                  <p:stCondLst>
                                    <p:cond delay="5000"/>
                                  </p:stCondLst>
                                  <p:childTnLst>
                                    <p:animEffect transition="out" filter="fade">
                                      <p:cBhvr>
                                        <p:cTn id="25" dur="500"/>
                                        <p:tgtEl>
                                          <p:spTgt spid="22"/>
                                        </p:tgtEl>
                                      </p:cBhvr>
                                    </p:animEffect>
                                    <p:set>
                                      <p:cBhvr>
                                        <p:cTn id="26" dur="1" fill="hold">
                                          <p:stCondLst>
                                            <p:cond delay="499"/>
                                          </p:stCondLst>
                                        </p:cTn>
                                        <p:tgtEl>
                                          <p:spTgt spid="22"/>
                                        </p:tgtEl>
                                        <p:attrNameLst>
                                          <p:attrName>style.visibility</p:attrName>
                                        </p:attrNameLst>
                                      </p:cBhvr>
                                      <p:to>
                                        <p:strVal val="hidden"/>
                                      </p:to>
                                    </p:set>
                                  </p:childTnLst>
                                </p:cTn>
                              </p:par>
                              <p:par>
                                <p:cTn id="27" presetID="10" presetClass="exit" presetSubtype="0" fill="hold" grpId="0" nodeType="withEffect">
                                  <p:stCondLst>
                                    <p:cond delay="6000"/>
                                  </p:stCondLst>
                                  <p:childTnLst>
                                    <p:animEffect transition="out" filter="fade">
                                      <p:cBhvr>
                                        <p:cTn id="28" dur="500"/>
                                        <p:tgtEl>
                                          <p:spTgt spid="21"/>
                                        </p:tgtEl>
                                      </p:cBhvr>
                                    </p:animEffect>
                                    <p:set>
                                      <p:cBhvr>
                                        <p:cTn id="29" dur="1" fill="hold">
                                          <p:stCondLst>
                                            <p:cond delay="499"/>
                                          </p:stCondLst>
                                        </p:cTn>
                                        <p:tgtEl>
                                          <p:spTgt spid="21"/>
                                        </p:tgtEl>
                                        <p:attrNameLst>
                                          <p:attrName>style.visibility</p:attrName>
                                        </p:attrNameLst>
                                      </p:cBhvr>
                                      <p:to>
                                        <p:strVal val="hidden"/>
                                      </p:to>
                                    </p:set>
                                  </p:childTnLst>
                                </p:cTn>
                              </p:par>
                              <p:par>
                                <p:cTn id="30" presetID="10" presetClass="exit" presetSubtype="0" fill="hold" grpId="0" nodeType="withEffect">
                                  <p:stCondLst>
                                    <p:cond delay="7000"/>
                                  </p:stCondLst>
                                  <p:childTnLst>
                                    <p:animEffect transition="out" filter="fade">
                                      <p:cBhvr>
                                        <p:cTn id="31" dur="500"/>
                                        <p:tgtEl>
                                          <p:spTgt spid="20"/>
                                        </p:tgtEl>
                                      </p:cBhvr>
                                    </p:animEffect>
                                    <p:set>
                                      <p:cBhvr>
                                        <p:cTn id="32" dur="1" fill="hold">
                                          <p:stCondLst>
                                            <p:cond delay="499"/>
                                          </p:stCondLst>
                                        </p:cTn>
                                        <p:tgtEl>
                                          <p:spTgt spid="20"/>
                                        </p:tgtEl>
                                        <p:attrNameLst>
                                          <p:attrName>style.visibility</p:attrName>
                                        </p:attrNameLst>
                                      </p:cBhvr>
                                      <p:to>
                                        <p:strVal val="hidden"/>
                                      </p:to>
                                    </p:set>
                                  </p:childTnLst>
                                </p:cTn>
                              </p:par>
                              <p:par>
                                <p:cTn id="33" presetID="10" presetClass="exit" presetSubtype="0" fill="hold" grpId="0" nodeType="withEffect">
                                  <p:stCondLst>
                                    <p:cond delay="8000"/>
                                  </p:stCondLst>
                                  <p:childTnLst>
                                    <p:animEffect transition="out" filter="fade">
                                      <p:cBhvr>
                                        <p:cTn id="34" dur="500"/>
                                        <p:tgtEl>
                                          <p:spTgt spid="19"/>
                                        </p:tgtEl>
                                      </p:cBhvr>
                                    </p:animEffect>
                                    <p:set>
                                      <p:cBhvr>
                                        <p:cTn id="35" dur="1" fill="hold">
                                          <p:stCondLst>
                                            <p:cond delay="499"/>
                                          </p:stCondLst>
                                        </p:cTn>
                                        <p:tgtEl>
                                          <p:spTgt spid="19"/>
                                        </p:tgtEl>
                                        <p:attrNameLst>
                                          <p:attrName>style.visibility</p:attrName>
                                        </p:attrNameLst>
                                      </p:cBhvr>
                                      <p:to>
                                        <p:strVal val="hidden"/>
                                      </p:to>
                                    </p:set>
                                  </p:childTnLst>
                                </p:cTn>
                              </p:par>
                              <p:par>
                                <p:cTn id="36" presetID="10" presetClass="exit" presetSubtype="0" fill="hold" grpId="0" nodeType="withEffect">
                                  <p:stCondLst>
                                    <p:cond delay="9000"/>
                                  </p:stCondLst>
                                  <p:childTnLst>
                                    <p:animEffect transition="out" filter="fade">
                                      <p:cBhvr>
                                        <p:cTn id="37" dur="500"/>
                                        <p:tgtEl>
                                          <p:spTgt spid="18"/>
                                        </p:tgtEl>
                                      </p:cBhvr>
                                    </p:animEffect>
                                    <p:set>
                                      <p:cBhvr>
                                        <p:cTn id="38" dur="1" fill="hold">
                                          <p:stCondLst>
                                            <p:cond delay="499"/>
                                          </p:stCondLst>
                                        </p:cTn>
                                        <p:tgtEl>
                                          <p:spTgt spid="18"/>
                                        </p:tgtEl>
                                        <p:attrNameLst>
                                          <p:attrName>style.visibility</p:attrName>
                                        </p:attrNameLst>
                                      </p:cBhvr>
                                      <p:to>
                                        <p:strVal val="hidden"/>
                                      </p:to>
                                    </p:set>
                                  </p:childTnLst>
                                </p:cTn>
                              </p:par>
                              <p:par>
                                <p:cTn id="39" presetID="10" presetClass="exit" presetSubtype="0" fill="hold" grpId="0" nodeType="withEffect">
                                  <p:stCondLst>
                                    <p:cond delay="10000"/>
                                  </p:stCondLst>
                                  <p:childTnLst>
                                    <p:animEffect transition="out" filter="fade">
                                      <p:cBhvr>
                                        <p:cTn id="40" dur="500"/>
                                        <p:tgtEl>
                                          <p:spTgt spid="17"/>
                                        </p:tgtEl>
                                      </p:cBhvr>
                                    </p:animEffect>
                                    <p:set>
                                      <p:cBhvr>
                                        <p:cTn id="41" dur="1" fill="hold">
                                          <p:stCondLst>
                                            <p:cond delay="499"/>
                                          </p:stCondLst>
                                        </p:cTn>
                                        <p:tgtEl>
                                          <p:spTgt spid="17"/>
                                        </p:tgtEl>
                                        <p:attrNameLst>
                                          <p:attrName>style.visibility</p:attrName>
                                        </p:attrNameLst>
                                      </p:cBhvr>
                                      <p:to>
                                        <p:strVal val="hidden"/>
                                      </p:to>
                                    </p:set>
                                  </p:childTnLst>
                                </p:cTn>
                              </p:par>
                              <p:par>
                                <p:cTn id="42" presetID="10" presetClass="exit" presetSubtype="0" fill="hold" grpId="0" nodeType="withEffect">
                                  <p:stCondLst>
                                    <p:cond delay="11000"/>
                                  </p:stCondLst>
                                  <p:childTnLst>
                                    <p:animEffect transition="out" filter="fade">
                                      <p:cBhvr>
                                        <p:cTn id="43" dur="500"/>
                                        <p:tgtEl>
                                          <p:spTgt spid="16"/>
                                        </p:tgtEl>
                                      </p:cBhvr>
                                    </p:animEffect>
                                    <p:set>
                                      <p:cBhvr>
                                        <p:cTn id="44" dur="1" fill="hold">
                                          <p:stCondLst>
                                            <p:cond delay="499"/>
                                          </p:stCondLst>
                                        </p:cTn>
                                        <p:tgtEl>
                                          <p:spTgt spid="16"/>
                                        </p:tgtEl>
                                        <p:attrNameLst>
                                          <p:attrName>style.visibility</p:attrName>
                                        </p:attrNameLst>
                                      </p:cBhvr>
                                      <p:to>
                                        <p:strVal val="hidden"/>
                                      </p:to>
                                    </p:set>
                                  </p:childTnLst>
                                </p:cTn>
                              </p:par>
                              <p:par>
                                <p:cTn id="45" presetID="10" presetClass="exit" presetSubtype="0" fill="hold" grpId="0" nodeType="withEffect">
                                  <p:stCondLst>
                                    <p:cond delay="12000"/>
                                  </p:stCondLst>
                                  <p:childTnLst>
                                    <p:animEffect transition="out" filter="fade">
                                      <p:cBhvr>
                                        <p:cTn id="46" dur="500"/>
                                        <p:tgtEl>
                                          <p:spTgt spid="15"/>
                                        </p:tgtEl>
                                      </p:cBhvr>
                                    </p:animEffect>
                                    <p:set>
                                      <p:cBhvr>
                                        <p:cTn id="47" dur="1" fill="hold">
                                          <p:stCondLst>
                                            <p:cond delay="499"/>
                                          </p:stCondLst>
                                        </p:cTn>
                                        <p:tgtEl>
                                          <p:spTgt spid="15"/>
                                        </p:tgtEl>
                                        <p:attrNameLst>
                                          <p:attrName>style.visibility</p:attrName>
                                        </p:attrNameLst>
                                      </p:cBhvr>
                                      <p:to>
                                        <p:strVal val="hidden"/>
                                      </p:to>
                                    </p:set>
                                  </p:childTnLst>
                                </p:cTn>
                              </p:par>
                              <p:par>
                                <p:cTn id="48" presetID="10" presetClass="exit" presetSubtype="0" fill="hold" grpId="0" nodeType="withEffect">
                                  <p:stCondLst>
                                    <p:cond delay="13000"/>
                                  </p:stCondLst>
                                  <p:childTnLst>
                                    <p:animEffect transition="out" filter="fade">
                                      <p:cBhvr>
                                        <p:cTn id="49" dur="500"/>
                                        <p:tgtEl>
                                          <p:spTgt spid="14"/>
                                        </p:tgtEl>
                                      </p:cBhvr>
                                    </p:animEffect>
                                    <p:set>
                                      <p:cBhvr>
                                        <p:cTn id="50" dur="1" fill="hold">
                                          <p:stCondLst>
                                            <p:cond delay="499"/>
                                          </p:stCondLst>
                                        </p:cTn>
                                        <p:tgtEl>
                                          <p:spTgt spid="14"/>
                                        </p:tgtEl>
                                        <p:attrNameLst>
                                          <p:attrName>style.visibility</p:attrName>
                                        </p:attrNameLst>
                                      </p:cBhvr>
                                      <p:to>
                                        <p:strVal val="hidden"/>
                                      </p:to>
                                    </p:set>
                                  </p:childTnLst>
                                </p:cTn>
                              </p:par>
                              <p:par>
                                <p:cTn id="51" presetID="10" presetClass="exit" presetSubtype="0" fill="hold" grpId="0" nodeType="withEffect">
                                  <p:stCondLst>
                                    <p:cond delay="14000"/>
                                  </p:stCondLst>
                                  <p:childTnLst>
                                    <p:animEffect transition="out" filter="fade">
                                      <p:cBhvr>
                                        <p:cTn id="52" dur="500"/>
                                        <p:tgtEl>
                                          <p:spTgt spid="13"/>
                                        </p:tgtEl>
                                      </p:cBhvr>
                                    </p:animEffect>
                                    <p:set>
                                      <p:cBhvr>
                                        <p:cTn id="53"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2_Title Only">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0"/>
            <a:ext cx="12192000" cy="952107"/>
          </a:xfrm>
          <a:prstGeom prst="rect">
            <a:avLst/>
          </a:prstGeom>
        </p:spPr>
        <p:txBody>
          <a:bodyPr anchor="ctr">
            <a:normAutofit/>
          </a:bodyPr>
          <a:lstStyle>
            <a:lvl1pPr>
              <a:defRPr sz="3000"/>
            </a:lvl1pPr>
          </a:lstStyle>
          <a:p>
            <a:r>
              <a:rPr lang="en-US"/>
              <a:t>Click to title style</a:t>
            </a:r>
          </a:p>
        </p:txBody>
      </p:sp>
      <p:sp>
        <p:nvSpPr>
          <p:cNvPr id="4" name="Text Placeholder 3">
            <a:extLst>
              <a:ext uri="{FF2B5EF4-FFF2-40B4-BE49-F238E27FC236}">
                <a16:creationId xmlns:a16="http://schemas.microsoft.com/office/drawing/2014/main" id="{C5E10F15-0A52-40A9-BF22-43CBB417182B}"/>
              </a:ext>
            </a:extLst>
          </p:cNvPr>
          <p:cNvSpPr>
            <a:spLocks noGrp="1"/>
          </p:cNvSpPr>
          <p:nvPr>
            <p:ph type="body" sz="quarter" idx="13"/>
          </p:nvPr>
        </p:nvSpPr>
        <p:spPr>
          <a:xfrm>
            <a:off x="623888" y="1646238"/>
            <a:ext cx="5292725" cy="459263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3">
            <a:extLst>
              <a:ext uri="{FF2B5EF4-FFF2-40B4-BE49-F238E27FC236}">
                <a16:creationId xmlns:a16="http://schemas.microsoft.com/office/drawing/2014/main" id="{29924197-AEA9-4B22-BBEA-05B6DBF53759}"/>
              </a:ext>
            </a:extLst>
          </p:cNvPr>
          <p:cNvSpPr>
            <a:spLocks noGrp="1"/>
          </p:cNvSpPr>
          <p:nvPr>
            <p:ph type="body" sz="quarter" idx="14"/>
          </p:nvPr>
        </p:nvSpPr>
        <p:spPr>
          <a:xfrm>
            <a:off x="6124689" y="1646237"/>
            <a:ext cx="5292725" cy="459263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5">
            <a:extLst>
              <a:ext uri="{FF2B5EF4-FFF2-40B4-BE49-F238E27FC236}">
                <a16:creationId xmlns:a16="http://schemas.microsoft.com/office/drawing/2014/main" id="{D707AC3C-F5C7-4131-BD83-31AD2B5685D9}"/>
              </a:ext>
            </a:extLst>
          </p:cNvPr>
          <p:cNvSpPr>
            <a:spLocks noGrp="1"/>
          </p:cNvSpPr>
          <p:nvPr>
            <p:ph type="sldNum" sz="quarter" idx="12"/>
          </p:nvPr>
        </p:nvSpPr>
        <p:spPr>
          <a:xfrm>
            <a:off x="8610600" y="6492240"/>
            <a:ext cx="2743200" cy="365125"/>
          </a:xfrm>
        </p:spPr>
        <p:txBody>
          <a:bodyPr/>
          <a:lstStyle>
            <a:lvl1pPr>
              <a:defRPr b="0" i="0">
                <a:solidFill>
                  <a:schemeClr val="accent1">
                    <a:lumMod val="60000"/>
                    <a:lumOff val="40000"/>
                  </a:schemeClr>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a:p>
        </p:txBody>
      </p:sp>
      <p:sp>
        <p:nvSpPr>
          <p:cNvPr id="12" name="Footer Placeholder 2">
            <a:extLst>
              <a:ext uri="{FF2B5EF4-FFF2-40B4-BE49-F238E27FC236}">
                <a16:creationId xmlns:a16="http://schemas.microsoft.com/office/drawing/2014/main" id="{4B085BA8-E12E-454B-843B-609880FEF5C2}"/>
              </a:ext>
            </a:extLst>
          </p:cNvPr>
          <p:cNvSpPr>
            <a:spLocks noGrp="1"/>
          </p:cNvSpPr>
          <p:nvPr>
            <p:ph type="ftr" sz="quarter" idx="11"/>
          </p:nvPr>
        </p:nvSpPr>
        <p:spPr>
          <a:xfrm>
            <a:off x="4038600" y="6492240"/>
            <a:ext cx="4114800" cy="365125"/>
          </a:xfrm>
        </p:spPr>
        <p:txBody>
          <a:bodyPr/>
          <a:lstStyle>
            <a:lvl1pPr>
              <a:defRPr>
                <a:solidFill>
                  <a:schemeClr val="accent1">
                    <a:lumMod val="60000"/>
                    <a:lumOff val="40000"/>
                  </a:schemeClr>
                </a:solidFill>
              </a:defRPr>
            </a:lvl1pPr>
          </a:lstStyle>
          <a:p>
            <a:endParaRPr lang="en-US"/>
          </a:p>
        </p:txBody>
      </p:sp>
      <p:sp>
        <p:nvSpPr>
          <p:cNvPr id="11" name="Date Placeholder 1">
            <a:extLst>
              <a:ext uri="{FF2B5EF4-FFF2-40B4-BE49-F238E27FC236}">
                <a16:creationId xmlns:a16="http://schemas.microsoft.com/office/drawing/2014/main" id="{9FF4A668-9308-48D7-8B5E-7C30F5642769}"/>
              </a:ext>
            </a:extLst>
          </p:cNvPr>
          <p:cNvSpPr>
            <a:spLocks noGrp="1"/>
          </p:cNvSpPr>
          <p:nvPr>
            <p:ph type="dt" sz="half" idx="10"/>
          </p:nvPr>
        </p:nvSpPr>
        <p:spPr>
          <a:xfrm>
            <a:off x="838200" y="6492240"/>
            <a:ext cx="2743200" cy="365125"/>
          </a:xfrm>
        </p:spPr>
        <p:txBody>
          <a:bodyPr/>
          <a:lstStyle>
            <a:lvl1pPr>
              <a:defRPr>
                <a:solidFill>
                  <a:schemeClr val="accent1">
                    <a:lumMod val="60000"/>
                    <a:lumOff val="40000"/>
                  </a:schemeClr>
                </a:solidFill>
              </a:defRPr>
            </a:lvl1pPr>
          </a:lstStyle>
          <a:p>
            <a:endParaRPr lang="en-US"/>
          </a:p>
        </p:txBody>
      </p:sp>
    </p:spTree>
    <p:custDataLst>
      <p:tags r:id="rId1"/>
    </p:custDataLst>
    <p:extLst>
      <p:ext uri="{BB962C8B-B14F-4D97-AF65-F5344CB8AC3E}">
        <p14:creationId xmlns:p14="http://schemas.microsoft.com/office/powerpoint/2010/main" val="2373753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1_Knowledge Check">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BE1B1-E827-A14C-9A37-3E4162DA1204}"/>
              </a:ext>
            </a:extLst>
          </p:cNvPr>
          <p:cNvSpPr>
            <a:spLocks noGrp="1"/>
          </p:cNvSpPr>
          <p:nvPr>
            <p:ph type="title" hasCustomPrompt="1"/>
          </p:nvPr>
        </p:nvSpPr>
        <p:spPr>
          <a:xfrm>
            <a:off x="1883226" y="403762"/>
            <a:ext cx="5027023" cy="719643"/>
          </a:xfrm>
        </p:spPr>
        <p:txBody>
          <a:bodyPr>
            <a:normAutofit/>
          </a:bodyPr>
          <a:lstStyle>
            <a:lvl1pPr algn="l">
              <a:defRPr sz="3000">
                <a:solidFill>
                  <a:srgbClr val="00539A"/>
                </a:solidFill>
              </a:defRPr>
            </a:lvl1pPr>
          </a:lstStyle>
          <a:p>
            <a:r>
              <a:rPr lang="en-US"/>
              <a:t>Title</a:t>
            </a:r>
          </a:p>
        </p:txBody>
      </p:sp>
      <p:sp>
        <p:nvSpPr>
          <p:cNvPr id="3" name="Date Placeholder 2">
            <a:extLst>
              <a:ext uri="{FF2B5EF4-FFF2-40B4-BE49-F238E27FC236}">
                <a16:creationId xmlns:a16="http://schemas.microsoft.com/office/drawing/2014/main" id="{CE8DCCB5-517E-1745-92D8-CCDDEB8157E7}"/>
              </a:ext>
            </a:extLst>
          </p:cNvPr>
          <p:cNvSpPr>
            <a:spLocks noGrp="1"/>
          </p:cNvSpPr>
          <p:nvPr>
            <p:ph type="dt" sz="half" idx="10"/>
          </p:nvPr>
        </p:nvSpPr>
        <p:spPr>
          <a:xfrm>
            <a:off x="838200" y="6492240"/>
            <a:ext cx="2743200" cy="365125"/>
          </a:xfrm>
        </p:spPr>
        <p:txBody>
          <a:bodyPr/>
          <a:lstStyle>
            <a:lvl1pPr>
              <a:defRPr>
                <a:solidFill>
                  <a:schemeClr val="bg1"/>
                </a:solidFill>
              </a:defRPr>
            </a:lvl1pPr>
          </a:lstStyle>
          <a:p>
            <a:endParaRPr lang="en-US"/>
          </a:p>
        </p:txBody>
      </p:sp>
      <p:sp>
        <p:nvSpPr>
          <p:cNvPr id="4" name="Footer Placeholder 3">
            <a:extLst>
              <a:ext uri="{FF2B5EF4-FFF2-40B4-BE49-F238E27FC236}">
                <a16:creationId xmlns:a16="http://schemas.microsoft.com/office/drawing/2014/main" id="{A529907E-7ABF-DB4E-807E-F2CE9D47B3A5}"/>
              </a:ext>
            </a:extLst>
          </p:cNvPr>
          <p:cNvSpPr>
            <a:spLocks noGrp="1"/>
          </p:cNvSpPr>
          <p:nvPr>
            <p:ph type="ftr" sz="quarter" idx="11"/>
          </p:nvPr>
        </p:nvSpPr>
        <p:spPr>
          <a:xfrm>
            <a:off x="4038600" y="6492240"/>
            <a:ext cx="4114800" cy="365125"/>
          </a:xfrm>
        </p:spPr>
        <p:txBody>
          <a:bodyPr/>
          <a:lstStyle>
            <a:lvl1pPr>
              <a:defRPr>
                <a:solidFill>
                  <a:schemeClr val="bg1"/>
                </a:solidFill>
              </a:defRPr>
            </a:lvl1pPr>
          </a:lstStyle>
          <a:p>
            <a:endParaRPr lang="en-US"/>
          </a:p>
        </p:txBody>
      </p:sp>
      <p:sp>
        <p:nvSpPr>
          <p:cNvPr id="7" name="Slide Number Placeholder 5">
            <a:extLst>
              <a:ext uri="{FF2B5EF4-FFF2-40B4-BE49-F238E27FC236}">
                <a16:creationId xmlns:a16="http://schemas.microsoft.com/office/drawing/2014/main" id="{27A18E8D-22B4-46F7-B4CC-B8D429C3009E}"/>
              </a:ext>
            </a:extLst>
          </p:cNvPr>
          <p:cNvSpPr>
            <a:spLocks noGrp="1"/>
          </p:cNvSpPr>
          <p:nvPr>
            <p:ph type="sldNum" sz="quarter" idx="12"/>
          </p:nvPr>
        </p:nvSpPr>
        <p:spPr>
          <a:xfrm>
            <a:off x="8610600" y="6492240"/>
            <a:ext cx="2743200" cy="365125"/>
          </a:xfrm>
        </p:spPr>
        <p:txBody>
          <a:bodyPr/>
          <a:lstStyle>
            <a:lvl1pPr>
              <a:defRPr b="0" i="0">
                <a:solidFill>
                  <a:schemeClr val="bg1"/>
                </a:solidFill>
                <a:latin typeface="Arial" panose="020B0604020202020204" pitchFamily="34" charset="0"/>
                <a:cs typeface="Arial" panose="020B0604020202020204" pitchFamily="34" charset="0"/>
              </a:defRPr>
            </a:lvl1pPr>
          </a:lstStyle>
          <a:p>
            <a:fld id="{48F63A3B-78C7-47BE-AE5E-E10140E04643}" type="slidenum">
              <a:rPr lang="en-US" smtClean="0"/>
              <a:t>‹#›</a:t>
            </a:fld>
            <a:endParaRPr lang="en-US"/>
          </a:p>
        </p:txBody>
      </p:sp>
      <p:sp>
        <p:nvSpPr>
          <p:cNvPr id="9" name="TextBox 8">
            <a:extLst>
              <a:ext uri="{FF2B5EF4-FFF2-40B4-BE49-F238E27FC236}">
                <a16:creationId xmlns:a16="http://schemas.microsoft.com/office/drawing/2014/main" id="{88FD8781-E3A1-4960-97B1-D2C9D804C401}"/>
              </a:ext>
            </a:extLst>
          </p:cNvPr>
          <p:cNvSpPr txBox="1"/>
          <p:nvPr/>
        </p:nvSpPr>
        <p:spPr>
          <a:xfrm>
            <a:off x="1767642" y="4781614"/>
            <a:ext cx="8656715" cy="461665"/>
          </a:xfrm>
          <a:prstGeom prst="rect">
            <a:avLst/>
          </a:prstGeom>
          <a:noFill/>
        </p:spPr>
        <p:txBody>
          <a:bodyPr wrap="square" rtlCol="0">
            <a:spAutoFit/>
          </a:bodyPr>
          <a:lstStyle/>
          <a:p>
            <a:r>
              <a:rPr lang="en-US" sz="2400" b="1"/>
              <a:t>Countdown timer: </a:t>
            </a:r>
            <a:r>
              <a:rPr lang="en-US" sz="2400"/>
              <a:t>Answer the question before the bar disappears!</a:t>
            </a:r>
          </a:p>
        </p:txBody>
      </p:sp>
      <p:sp>
        <p:nvSpPr>
          <p:cNvPr id="10" name="Rectangle 9">
            <a:extLst>
              <a:ext uri="{FF2B5EF4-FFF2-40B4-BE49-F238E27FC236}">
                <a16:creationId xmlns:a16="http://schemas.microsoft.com/office/drawing/2014/main" id="{2E6468E8-A952-4184-8931-F077413305CC}"/>
              </a:ext>
            </a:extLst>
          </p:cNvPr>
          <p:cNvSpPr/>
          <p:nvPr/>
        </p:nvSpPr>
        <p:spPr>
          <a:xfrm flipH="1">
            <a:off x="1866142" y="5243279"/>
            <a:ext cx="8816372" cy="664035"/>
          </a:xfrm>
          <a:prstGeom prst="rect">
            <a:avLst/>
          </a:prstGeom>
          <a:gradFill flip="none" rotWithShape="1">
            <a:gsLst>
              <a:gs pos="0">
                <a:schemeClr val="accent1">
                  <a:lumMod val="5000"/>
                  <a:lumOff val="95000"/>
                </a:schemeClr>
              </a:gs>
              <a:gs pos="12000">
                <a:srgbClr val="A3D1FF"/>
              </a:gs>
              <a:gs pos="41000">
                <a:srgbClr val="A7BCE3"/>
              </a:gs>
              <a:gs pos="54000">
                <a:srgbClr val="82A1D8"/>
              </a:gs>
              <a:gs pos="83000">
                <a:srgbClr val="5C84CC"/>
              </a:gs>
              <a:gs pos="100000">
                <a:srgbClr val="0755B7"/>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8AC7925C-BB69-4D0C-95D7-A99C181B8B85}"/>
              </a:ext>
            </a:extLst>
          </p:cNvPr>
          <p:cNvSpPr txBox="1"/>
          <p:nvPr/>
        </p:nvSpPr>
        <p:spPr>
          <a:xfrm>
            <a:off x="1767642" y="4781614"/>
            <a:ext cx="8656715" cy="461665"/>
          </a:xfrm>
          <a:prstGeom prst="rect">
            <a:avLst/>
          </a:prstGeom>
          <a:noFill/>
        </p:spPr>
        <p:txBody>
          <a:bodyPr wrap="square" rtlCol="0">
            <a:spAutoFit/>
          </a:bodyPr>
          <a:lstStyle/>
          <a:p>
            <a:r>
              <a:rPr lang="en-US" sz="2400" b="1">
                <a:solidFill>
                  <a:srgbClr val="00529B"/>
                </a:solidFill>
              </a:rPr>
              <a:t>Countdown timer: </a:t>
            </a:r>
            <a:r>
              <a:rPr lang="en-US" sz="2400">
                <a:solidFill>
                  <a:srgbClr val="00529B"/>
                </a:solidFill>
              </a:rPr>
              <a:t>Answer the question before the bar disappears!</a:t>
            </a:r>
          </a:p>
        </p:txBody>
      </p:sp>
      <p:sp>
        <p:nvSpPr>
          <p:cNvPr id="12" name="Rectangle 11">
            <a:extLst>
              <a:ext uri="{FF2B5EF4-FFF2-40B4-BE49-F238E27FC236}">
                <a16:creationId xmlns:a16="http://schemas.microsoft.com/office/drawing/2014/main" id="{2A42734C-3687-4BC4-BF9C-8CE781A5478B}"/>
              </a:ext>
            </a:extLst>
          </p:cNvPr>
          <p:cNvSpPr/>
          <p:nvPr/>
        </p:nvSpPr>
        <p:spPr>
          <a:xfrm>
            <a:off x="10203926"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0</a:t>
            </a:r>
          </a:p>
        </p:txBody>
      </p:sp>
      <p:sp>
        <p:nvSpPr>
          <p:cNvPr id="13" name="Rectangle 12">
            <a:extLst>
              <a:ext uri="{FF2B5EF4-FFF2-40B4-BE49-F238E27FC236}">
                <a16:creationId xmlns:a16="http://schemas.microsoft.com/office/drawing/2014/main" id="{6C079C1C-DC3B-4015-8E83-E20A4EC77018}"/>
              </a:ext>
            </a:extLst>
          </p:cNvPr>
          <p:cNvSpPr/>
          <p:nvPr/>
        </p:nvSpPr>
        <p:spPr>
          <a:xfrm>
            <a:off x="10203926" y="5094536"/>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1</a:t>
            </a:r>
          </a:p>
        </p:txBody>
      </p:sp>
      <p:sp>
        <p:nvSpPr>
          <p:cNvPr id="14" name="Rectangle 13">
            <a:extLst>
              <a:ext uri="{FF2B5EF4-FFF2-40B4-BE49-F238E27FC236}">
                <a16:creationId xmlns:a16="http://schemas.microsoft.com/office/drawing/2014/main" id="{4A9EB145-64A1-4B6D-ABD6-7765B33E7460}"/>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2</a:t>
            </a:r>
          </a:p>
        </p:txBody>
      </p:sp>
      <p:sp>
        <p:nvSpPr>
          <p:cNvPr id="15" name="Rectangle 14">
            <a:extLst>
              <a:ext uri="{FF2B5EF4-FFF2-40B4-BE49-F238E27FC236}">
                <a16:creationId xmlns:a16="http://schemas.microsoft.com/office/drawing/2014/main" id="{717A22DA-9F5C-4C8E-B997-89D61696197E}"/>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3</a:t>
            </a:r>
          </a:p>
        </p:txBody>
      </p:sp>
      <p:sp>
        <p:nvSpPr>
          <p:cNvPr id="16" name="Rectangle 15">
            <a:extLst>
              <a:ext uri="{FF2B5EF4-FFF2-40B4-BE49-F238E27FC236}">
                <a16:creationId xmlns:a16="http://schemas.microsoft.com/office/drawing/2014/main" id="{F30A7EF2-B99D-430B-9F39-8A34F219D183}"/>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4</a:t>
            </a:r>
          </a:p>
        </p:txBody>
      </p:sp>
      <p:sp>
        <p:nvSpPr>
          <p:cNvPr id="17" name="Rectangle 16">
            <a:extLst>
              <a:ext uri="{FF2B5EF4-FFF2-40B4-BE49-F238E27FC236}">
                <a16:creationId xmlns:a16="http://schemas.microsoft.com/office/drawing/2014/main" id="{7057CCD2-EF8C-4EFA-AE31-D0527A59CC45}"/>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5</a:t>
            </a:r>
          </a:p>
        </p:txBody>
      </p:sp>
      <p:sp>
        <p:nvSpPr>
          <p:cNvPr id="18" name="Rectangle 17">
            <a:extLst>
              <a:ext uri="{FF2B5EF4-FFF2-40B4-BE49-F238E27FC236}">
                <a16:creationId xmlns:a16="http://schemas.microsoft.com/office/drawing/2014/main" id="{8EAF7DC0-E287-4734-BF35-5E17EC0CB71C}"/>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6</a:t>
            </a:r>
          </a:p>
        </p:txBody>
      </p:sp>
      <p:sp>
        <p:nvSpPr>
          <p:cNvPr id="19" name="Rectangle 18">
            <a:extLst>
              <a:ext uri="{FF2B5EF4-FFF2-40B4-BE49-F238E27FC236}">
                <a16:creationId xmlns:a16="http://schemas.microsoft.com/office/drawing/2014/main" id="{6E4B16D1-1C0D-4A1A-825D-DCA94ADB6046}"/>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7</a:t>
            </a:r>
          </a:p>
        </p:txBody>
      </p:sp>
      <p:sp>
        <p:nvSpPr>
          <p:cNvPr id="20" name="Rectangle 19">
            <a:extLst>
              <a:ext uri="{FF2B5EF4-FFF2-40B4-BE49-F238E27FC236}">
                <a16:creationId xmlns:a16="http://schemas.microsoft.com/office/drawing/2014/main" id="{A01F0BDD-4ED8-42DD-9470-A1526697ECCD}"/>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8</a:t>
            </a:r>
          </a:p>
        </p:txBody>
      </p:sp>
      <p:sp>
        <p:nvSpPr>
          <p:cNvPr id="21" name="Rectangle 20">
            <a:extLst>
              <a:ext uri="{FF2B5EF4-FFF2-40B4-BE49-F238E27FC236}">
                <a16:creationId xmlns:a16="http://schemas.microsoft.com/office/drawing/2014/main" id="{5857950E-E2C1-43F9-A7D2-41CE6CFDE781}"/>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9</a:t>
            </a:r>
          </a:p>
        </p:txBody>
      </p:sp>
      <p:sp>
        <p:nvSpPr>
          <p:cNvPr id="22" name="Rectangle 21">
            <a:extLst>
              <a:ext uri="{FF2B5EF4-FFF2-40B4-BE49-F238E27FC236}">
                <a16:creationId xmlns:a16="http://schemas.microsoft.com/office/drawing/2014/main" id="{48480437-35C6-4E81-AC29-542D99629125}"/>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10</a:t>
            </a:r>
          </a:p>
        </p:txBody>
      </p:sp>
      <p:sp>
        <p:nvSpPr>
          <p:cNvPr id="23" name="Rectangle 22">
            <a:extLst>
              <a:ext uri="{FF2B5EF4-FFF2-40B4-BE49-F238E27FC236}">
                <a16:creationId xmlns:a16="http://schemas.microsoft.com/office/drawing/2014/main" id="{BB199EFC-F3DC-408C-B040-6128070B7239}"/>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11</a:t>
            </a:r>
          </a:p>
        </p:txBody>
      </p:sp>
      <p:sp>
        <p:nvSpPr>
          <p:cNvPr id="24" name="Rectangle 23">
            <a:extLst>
              <a:ext uri="{FF2B5EF4-FFF2-40B4-BE49-F238E27FC236}">
                <a16:creationId xmlns:a16="http://schemas.microsoft.com/office/drawing/2014/main" id="{2B0A8789-B09C-4BBD-9E41-9920A5B5E30D}"/>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12</a:t>
            </a:r>
          </a:p>
        </p:txBody>
      </p:sp>
      <p:sp>
        <p:nvSpPr>
          <p:cNvPr id="25" name="Rectangle 24">
            <a:extLst>
              <a:ext uri="{FF2B5EF4-FFF2-40B4-BE49-F238E27FC236}">
                <a16:creationId xmlns:a16="http://schemas.microsoft.com/office/drawing/2014/main" id="{4BE290A4-31C2-412F-9BB4-C5A70D7146E3}"/>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13</a:t>
            </a:r>
          </a:p>
        </p:txBody>
      </p:sp>
      <p:sp>
        <p:nvSpPr>
          <p:cNvPr id="26" name="Rectangle 25">
            <a:extLst>
              <a:ext uri="{FF2B5EF4-FFF2-40B4-BE49-F238E27FC236}">
                <a16:creationId xmlns:a16="http://schemas.microsoft.com/office/drawing/2014/main" id="{0846472E-B404-4AA0-81BB-29CB41C1B413}"/>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14</a:t>
            </a:r>
          </a:p>
        </p:txBody>
      </p:sp>
      <p:sp>
        <p:nvSpPr>
          <p:cNvPr id="27" name="Rectangle 26">
            <a:extLst>
              <a:ext uri="{FF2B5EF4-FFF2-40B4-BE49-F238E27FC236}">
                <a16:creationId xmlns:a16="http://schemas.microsoft.com/office/drawing/2014/main" id="{5841C14F-DD09-4F08-A498-0482F160E846}"/>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15</a:t>
            </a:r>
          </a:p>
        </p:txBody>
      </p:sp>
      <p:sp>
        <p:nvSpPr>
          <p:cNvPr id="28" name="Rectangle 27">
            <a:extLst>
              <a:ext uri="{FF2B5EF4-FFF2-40B4-BE49-F238E27FC236}">
                <a16:creationId xmlns:a16="http://schemas.microsoft.com/office/drawing/2014/main" id="{B6143134-4D34-4818-BCD5-DD80662A35DC}"/>
              </a:ext>
            </a:extLst>
          </p:cNvPr>
          <p:cNvSpPr/>
          <p:nvPr/>
        </p:nvSpPr>
        <p:spPr>
          <a:xfrm>
            <a:off x="11036300" y="5094536"/>
            <a:ext cx="1155700" cy="9769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739229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2" fill="hold" grpId="0" nodeType="clickEffect">
                                  <p:stCondLst>
                                    <p:cond delay="0"/>
                                  </p:stCondLst>
                                  <p:childTnLst>
                                    <p:anim calcmode="lin" valueType="num">
                                      <p:cBhvr additive="base">
                                        <p:cTn id="6" dur="17250"/>
                                        <p:tgtEl>
                                          <p:spTgt spid="10"/>
                                        </p:tgtEl>
                                        <p:attrNameLst>
                                          <p:attrName>ppt_x</p:attrName>
                                        </p:attrNameLst>
                                      </p:cBhvr>
                                      <p:tavLst>
                                        <p:tav tm="0">
                                          <p:val>
                                            <p:strVal val="ppt_x"/>
                                          </p:val>
                                        </p:tav>
                                        <p:tav tm="100000">
                                          <p:val>
                                            <p:strVal val="1+ppt_w/2"/>
                                          </p:val>
                                        </p:tav>
                                      </p:tavLst>
                                    </p:anim>
                                    <p:anim calcmode="lin" valueType="num">
                                      <p:cBhvr additive="base">
                                        <p:cTn id="7" dur="17250"/>
                                        <p:tgtEl>
                                          <p:spTgt spid="10"/>
                                        </p:tgtEl>
                                        <p:attrNameLst>
                                          <p:attrName>ppt_y</p:attrName>
                                        </p:attrNameLst>
                                      </p:cBhvr>
                                      <p:tavLst>
                                        <p:tav tm="0">
                                          <p:val>
                                            <p:strVal val="ppt_y"/>
                                          </p:val>
                                        </p:tav>
                                        <p:tav tm="100000">
                                          <p:val>
                                            <p:strVal val="ppt_y"/>
                                          </p:val>
                                        </p:tav>
                                      </p:tavLst>
                                    </p:anim>
                                    <p:set>
                                      <p:cBhvr>
                                        <p:cTn id="8" dur="1" fill="hold">
                                          <p:stCondLst>
                                            <p:cond delay="17249"/>
                                          </p:stCondLst>
                                        </p:cTn>
                                        <p:tgtEl>
                                          <p:spTgt spid="10"/>
                                        </p:tgtEl>
                                        <p:attrNameLst>
                                          <p:attrName>style.visibility</p:attrName>
                                        </p:attrNameLst>
                                      </p:cBhvr>
                                      <p:to>
                                        <p:strVal val="hidden"/>
                                      </p:to>
                                    </p:set>
                                  </p:childTnLst>
                                </p:cTn>
                              </p:par>
                              <p:par>
                                <p:cTn id="9" presetID="10" presetClass="exit" presetSubtype="0" fill="hold" grpId="0" nodeType="withEffect">
                                  <p:stCondLst>
                                    <p:cond delay="0"/>
                                  </p:stCondLst>
                                  <p:childTnLst>
                                    <p:animEffect transition="out" filter="fade">
                                      <p:cBhvr>
                                        <p:cTn id="10" dur="500"/>
                                        <p:tgtEl>
                                          <p:spTgt spid="27"/>
                                        </p:tgtEl>
                                      </p:cBhvr>
                                    </p:animEffect>
                                    <p:set>
                                      <p:cBhvr>
                                        <p:cTn id="11" dur="1" fill="hold">
                                          <p:stCondLst>
                                            <p:cond delay="499"/>
                                          </p:stCondLst>
                                        </p:cTn>
                                        <p:tgtEl>
                                          <p:spTgt spid="27"/>
                                        </p:tgtEl>
                                        <p:attrNameLst>
                                          <p:attrName>style.visibility</p:attrName>
                                        </p:attrNameLst>
                                      </p:cBhvr>
                                      <p:to>
                                        <p:strVal val="hidden"/>
                                      </p:to>
                                    </p:set>
                                  </p:childTnLst>
                                </p:cTn>
                              </p:par>
                              <p:par>
                                <p:cTn id="12" presetID="10" presetClass="exit" presetSubtype="0" fill="hold" grpId="0" nodeType="withEffect">
                                  <p:stCondLst>
                                    <p:cond delay="1000"/>
                                  </p:stCondLst>
                                  <p:childTnLst>
                                    <p:animEffect transition="out" filter="fade">
                                      <p:cBhvr>
                                        <p:cTn id="13" dur="500"/>
                                        <p:tgtEl>
                                          <p:spTgt spid="26"/>
                                        </p:tgtEl>
                                      </p:cBhvr>
                                    </p:animEffect>
                                    <p:set>
                                      <p:cBhvr>
                                        <p:cTn id="14" dur="1" fill="hold">
                                          <p:stCondLst>
                                            <p:cond delay="499"/>
                                          </p:stCondLst>
                                        </p:cTn>
                                        <p:tgtEl>
                                          <p:spTgt spid="26"/>
                                        </p:tgtEl>
                                        <p:attrNameLst>
                                          <p:attrName>style.visibility</p:attrName>
                                        </p:attrNameLst>
                                      </p:cBhvr>
                                      <p:to>
                                        <p:strVal val="hidden"/>
                                      </p:to>
                                    </p:set>
                                  </p:childTnLst>
                                </p:cTn>
                              </p:par>
                              <p:par>
                                <p:cTn id="15" presetID="10" presetClass="exit" presetSubtype="0" fill="hold" grpId="0" nodeType="withEffect">
                                  <p:stCondLst>
                                    <p:cond delay="2000"/>
                                  </p:stCondLst>
                                  <p:childTnLst>
                                    <p:animEffect transition="out" filter="fade">
                                      <p:cBhvr>
                                        <p:cTn id="16" dur="500"/>
                                        <p:tgtEl>
                                          <p:spTgt spid="25"/>
                                        </p:tgtEl>
                                      </p:cBhvr>
                                    </p:animEffect>
                                    <p:set>
                                      <p:cBhvr>
                                        <p:cTn id="17" dur="1" fill="hold">
                                          <p:stCondLst>
                                            <p:cond delay="499"/>
                                          </p:stCondLst>
                                        </p:cTn>
                                        <p:tgtEl>
                                          <p:spTgt spid="25"/>
                                        </p:tgtEl>
                                        <p:attrNameLst>
                                          <p:attrName>style.visibility</p:attrName>
                                        </p:attrNameLst>
                                      </p:cBhvr>
                                      <p:to>
                                        <p:strVal val="hidden"/>
                                      </p:to>
                                    </p:set>
                                  </p:childTnLst>
                                </p:cTn>
                              </p:par>
                              <p:par>
                                <p:cTn id="18" presetID="10" presetClass="exit" presetSubtype="0" fill="hold" grpId="0" nodeType="withEffect">
                                  <p:stCondLst>
                                    <p:cond delay="3000"/>
                                  </p:stCondLst>
                                  <p:childTnLst>
                                    <p:animEffect transition="out" filter="fade">
                                      <p:cBhvr>
                                        <p:cTn id="19" dur="500"/>
                                        <p:tgtEl>
                                          <p:spTgt spid="24"/>
                                        </p:tgtEl>
                                      </p:cBhvr>
                                    </p:animEffect>
                                    <p:set>
                                      <p:cBhvr>
                                        <p:cTn id="20" dur="1" fill="hold">
                                          <p:stCondLst>
                                            <p:cond delay="499"/>
                                          </p:stCondLst>
                                        </p:cTn>
                                        <p:tgtEl>
                                          <p:spTgt spid="24"/>
                                        </p:tgtEl>
                                        <p:attrNameLst>
                                          <p:attrName>style.visibility</p:attrName>
                                        </p:attrNameLst>
                                      </p:cBhvr>
                                      <p:to>
                                        <p:strVal val="hidden"/>
                                      </p:to>
                                    </p:set>
                                  </p:childTnLst>
                                </p:cTn>
                              </p:par>
                              <p:par>
                                <p:cTn id="21" presetID="10" presetClass="exit" presetSubtype="0" fill="hold" grpId="0" nodeType="withEffect">
                                  <p:stCondLst>
                                    <p:cond delay="4000"/>
                                  </p:stCondLst>
                                  <p:childTnLst>
                                    <p:animEffect transition="out" filter="fade">
                                      <p:cBhvr>
                                        <p:cTn id="22" dur="500"/>
                                        <p:tgtEl>
                                          <p:spTgt spid="23"/>
                                        </p:tgtEl>
                                      </p:cBhvr>
                                    </p:animEffect>
                                    <p:set>
                                      <p:cBhvr>
                                        <p:cTn id="23" dur="1" fill="hold">
                                          <p:stCondLst>
                                            <p:cond delay="499"/>
                                          </p:stCondLst>
                                        </p:cTn>
                                        <p:tgtEl>
                                          <p:spTgt spid="23"/>
                                        </p:tgtEl>
                                        <p:attrNameLst>
                                          <p:attrName>style.visibility</p:attrName>
                                        </p:attrNameLst>
                                      </p:cBhvr>
                                      <p:to>
                                        <p:strVal val="hidden"/>
                                      </p:to>
                                    </p:set>
                                  </p:childTnLst>
                                </p:cTn>
                              </p:par>
                              <p:par>
                                <p:cTn id="24" presetID="10" presetClass="exit" presetSubtype="0" fill="hold" grpId="0" nodeType="withEffect">
                                  <p:stCondLst>
                                    <p:cond delay="5000"/>
                                  </p:stCondLst>
                                  <p:childTnLst>
                                    <p:animEffect transition="out" filter="fade">
                                      <p:cBhvr>
                                        <p:cTn id="25" dur="500"/>
                                        <p:tgtEl>
                                          <p:spTgt spid="22"/>
                                        </p:tgtEl>
                                      </p:cBhvr>
                                    </p:animEffect>
                                    <p:set>
                                      <p:cBhvr>
                                        <p:cTn id="26" dur="1" fill="hold">
                                          <p:stCondLst>
                                            <p:cond delay="499"/>
                                          </p:stCondLst>
                                        </p:cTn>
                                        <p:tgtEl>
                                          <p:spTgt spid="22"/>
                                        </p:tgtEl>
                                        <p:attrNameLst>
                                          <p:attrName>style.visibility</p:attrName>
                                        </p:attrNameLst>
                                      </p:cBhvr>
                                      <p:to>
                                        <p:strVal val="hidden"/>
                                      </p:to>
                                    </p:set>
                                  </p:childTnLst>
                                </p:cTn>
                              </p:par>
                              <p:par>
                                <p:cTn id="27" presetID="10" presetClass="exit" presetSubtype="0" fill="hold" grpId="0" nodeType="withEffect">
                                  <p:stCondLst>
                                    <p:cond delay="6000"/>
                                  </p:stCondLst>
                                  <p:childTnLst>
                                    <p:animEffect transition="out" filter="fade">
                                      <p:cBhvr>
                                        <p:cTn id="28" dur="500"/>
                                        <p:tgtEl>
                                          <p:spTgt spid="21"/>
                                        </p:tgtEl>
                                      </p:cBhvr>
                                    </p:animEffect>
                                    <p:set>
                                      <p:cBhvr>
                                        <p:cTn id="29" dur="1" fill="hold">
                                          <p:stCondLst>
                                            <p:cond delay="499"/>
                                          </p:stCondLst>
                                        </p:cTn>
                                        <p:tgtEl>
                                          <p:spTgt spid="21"/>
                                        </p:tgtEl>
                                        <p:attrNameLst>
                                          <p:attrName>style.visibility</p:attrName>
                                        </p:attrNameLst>
                                      </p:cBhvr>
                                      <p:to>
                                        <p:strVal val="hidden"/>
                                      </p:to>
                                    </p:set>
                                  </p:childTnLst>
                                </p:cTn>
                              </p:par>
                              <p:par>
                                <p:cTn id="30" presetID="10" presetClass="exit" presetSubtype="0" fill="hold" grpId="0" nodeType="withEffect">
                                  <p:stCondLst>
                                    <p:cond delay="7000"/>
                                  </p:stCondLst>
                                  <p:childTnLst>
                                    <p:animEffect transition="out" filter="fade">
                                      <p:cBhvr>
                                        <p:cTn id="31" dur="500"/>
                                        <p:tgtEl>
                                          <p:spTgt spid="20"/>
                                        </p:tgtEl>
                                      </p:cBhvr>
                                    </p:animEffect>
                                    <p:set>
                                      <p:cBhvr>
                                        <p:cTn id="32" dur="1" fill="hold">
                                          <p:stCondLst>
                                            <p:cond delay="499"/>
                                          </p:stCondLst>
                                        </p:cTn>
                                        <p:tgtEl>
                                          <p:spTgt spid="20"/>
                                        </p:tgtEl>
                                        <p:attrNameLst>
                                          <p:attrName>style.visibility</p:attrName>
                                        </p:attrNameLst>
                                      </p:cBhvr>
                                      <p:to>
                                        <p:strVal val="hidden"/>
                                      </p:to>
                                    </p:set>
                                  </p:childTnLst>
                                </p:cTn>
                              </p:par>
                              <p:par>
                                <p:cTn id="33" presetID="10" presetClass="exit" presetSubtype="0" fill="hold" grpId="0" nodeType="withEffect">
                                  <p:stCondLst>
                                    <p:cond delay="8000"/>
                                  </p:stCondLst>
                                  <p:childTnLst>
                                    <p:animEffect transition="out" filter="fade">
                                      <p:cBhvr>
                                        <p:cTn id="34" dur="500"/>
                                        <p:tgtEl>
                                          <p:spTgt spid="19"/>
                                        </p:tgtEl>
                                      </p:cBhvr>
                                    </p:animEffect>
                                    <p:set>
                                      <p:cBhvr>
                                        <p:cTn id="35" dur="1" fill="hold">
                                          <p:stCondLst>
                                            <p:cond delay="499"/>
                                          </p:stCondLst>
                                        </p:cTn>
                                        <p:tgtEl>
                                          <p:spTgt spid="19"/>
                                        </p:tgtEl>
                                        <p:attrNameLst>
                                          <p:attrName>style.visibility</p:attrName>
                                        </p:attrNameLst>
                                      </p:cBhvr>
                                      <p:to>
                                        <p:strVal val="hidden"/>
                                      </p:to>
                                    </p:set>
                                  </p:childTnLst>
                                </p:cTn>
                              </p:par>
                              <p:par>
                                <p:cTn id="36" presetID="10" presetClass="exit" presetSubtype="0" fill="hold" grpId="0" nodeType="withEffect">
                                  <p:stCondLst>
                                    <p:cond delay="9000"/>
                                  </p:stCondLst>
                                  <p:childTnLst>
                                    <p:animEffect transition="out" filter="fade">
                                      <p:cBhvr>
                                        <p:cTn id="37" dur="500"/>
                                        <p:tgtEl>
                                          <p:spTgt spid="18"/>
                                        </p:tgtEl>
                                      </p:cBhvr>
                                    </p:animEffect>
                                    <p:set>
                                      <p:cBhvr>
                                        <p:cTn id="38" dur="1" fill="hold">
                                          <p:stCondLst>
                                            <p:cond delay="499"/>
                                          </p:stCondLst>
                                        </p:cTn>
                                        <p:tgtEl>
                                          <p:spTgt spid="18"/>
                                        </p:tgtEl>
                                        <p:attrNameLst>
                                          <p:attrName>style.visibility</p:attrName>
                                        </p:attrNameLst>
                                      </p:cBhvr>
                                      <p:to>
                                        <p:strVal val="hidden"/>
                                      </p:to>
                                    </p:set>
                                  </p:childTnLst>
                                </p:cTn>
                              </p:par>
                              <p:par>
                                <p:cTn id="39" presetID="10" presetClass="exit" presetSubtype="0" fill="hold" grpId="0" nodeType="withEffect">
                                  <p:stCondLst>
                                    <p:cond delay="10000"/>
                                  </p:stCondLst>
                                  <p:childTnLst>
                                    <p:animEffect transition="out" filter="fade">
                                      <p:cBhvr>
                                        <p:cTn id="40" dur="500"/>
                                        <p:tgtEl>
                                          <p:spTgt spid="17"/>
                                        </p:tgtEl>
                                      </p:cBhvr>
                                    </p:animEffect>
                                    <p:set>
                                      <p:cBhvr>
                                        <p:cTn id="41" dur="1" fill="hold">
                                          <p:stCondLst>
                                            <p:cond delay="499"/>
                                          </p:stCondLst>
                                        </p:cTn>
                                        <p:tgtEl>
                                          <p:spTgt spid="17"/>
                                        </p:tgtEl>
                                        <p:attrNameLst>
                                          <p:attrName>style.visibility</p:attrName>
                                        </p:attrNameLst>
                                      </p:cBhvr>
                                      <p:to>
                                        <p:strVal val="hidden"/>
                                      </p:to>
                                    </p:set>
                                  </p:childTnLst>
                                </p:cTn>
                              </p:par>
                              <p:par>
                                <p:cTn id="42" presetID="10" presetClass="exit" presetSubtype="0" fill="hold" grpId="0" nodeType="withEffect">
                                  <p:stCondLst>
                                    <p:cond delay="11000"/>
                                  </p:stCondLst>
                                  <p:childTnLst>
                                    <p:animEffect transition="out" filter="fade">
                                      <p:cBhvr>
                                        <p:cTn id="43" dur="500"/>
                                        <p:tgtEl>
                                          <p:spTgt spid="16"/>
                                        </p:tgtEl>
                                      </p:cBhvr>
                                    </p:animEffect>
                                    <p:set>
                                      <p:cBhvr>
                                        <p:cTn id="44" dur="1" fill="hold">
                                          <p:stCondLst>
                                            <p:cond delay="499"/>
                                          </p:stCondLst>
                                        </p:cTn>
                                        <p:tgtEl>
                                          <p:spTgt spid="16"/>
                                        </p:tgtEl>
                                        <p:attrNameLst>
                                          <p:attrName>style.visibility</p:attrName>
                                        </p:attrNameLst>
                                      </p:cBhvr>
                                      <p:to>
                                        <p:strVal val="hidden"/>
                                      </p:to>
                                    </p:set>
                                  </p:childTnLst>
                                </p:cTn>
                              </p:par>
                              <p:par>
                                <p:cTn id="45" presetID="10" presetClass="exit" presetSubtype="0" fill="hold" grpId="0" nodeType="withEffect">
                                  <p:stCondLst>
                                    <p:cond delay="12000"/>
                                  </p:stCondLst>
                                  <p:childTnLst>
                                    <p:animEffect transition="out" filter="fade">
                                      <p:cBhvr>
                                        <p:cTn id="46" dur="500"/>
                                        <p:tgtEl>
                                          <p:spTgt spid="15"/>
                                        </p:tgtEl>
                                      </p:cBhvr>
                                    </p:animEffect>
                                    <p:set>
                                      <p:cBhvr>
                                        <p:cTn id="47" dur="1" fill="hold">
                                          <p:stCondLst>
                                            <p:cond delay="499"/>
                                          </p:stCondLst>
                                        </p:cTn>
                                        <p:tgtEl>
                                          <p:spTgt spid="15"/>
                                        </p:tgtEl>
                                        <p:attrNameLst>
                                          <p:attrName>style.visibility</p:attrName>
                                        </p:attrNameLst>
                                      </p:cBhvr>
                                      <p:to>
                                        <p:strVal val="hidden"/>
                                      </p:to>
                                    </p:set>
                                  </p:childTnLst>
                                </p:cTn>
                              </p:par>
                              <p:par>
                                <p:cTn id="48" presetID="10" presetClass="exit" presetSubtype="0" fill="hold" grpId="0" nodeType="withEffect">
                                  <p:stCondLst>
                                    <p:cond delay="13000"/>
                                  </p:stCondLst>
                                  <p:childTnLst>
                                    <p:animEffect transition="out" filter="fade">
                                      <p:cBhvr>
                                        <p:cTn id="49" dur="500"/>
                                        <p:tgtEl>
                                          <p:spTgt spid="14"/>
                                        </p:tgtEl>
                                      </p:cBhvr>
                                    </p:animEffect>
                                    <p:set>
                                      <p:cBhvr>
                                        <p:cTn id="50" dur="1" fill="hold">
                                          <p:stCondLst>
                                            <p:cond delay="499"/>
                                          </p:stCondLst>
                                        </p:cTn>
                                        <p:tgtEl>
                                          <p:spTgt spid="14"/>
                                        </p:tgtEl>
                                        <p:attrNameLst>
                                          <p:attrName>style.visibility</p:attrName>
                                        </p:attrNameLst>
                                      </p:cBhvr>
                                      <p:to>
                                        <p:strVal val="hidden"/>
                                      </p:to>
                                    </p:set>
                                  </p:childTnLst>
                                </p:cTn>
                              </p:par>
                              <p:par>
                                <p:cTn id="51" presetID="10" presetClass="exit" presetSubtype="0" fill="hold" grpId="0" nodeType="withEffect">
                                  <p:stCondLst>
                                    <p:cond delay="14000"/>
                                  </p:stCondLst>
                                  <p:childTnLst>
                                    <p:animEffect transition="out" filter="fade">
                                      <p:cBhvr>
                                        <p:cTn id="52" dur="500"/>
                                        <p:tgtEl>
                                          <p:spTgt spid="13"/>
                                        </p:tgtEl>
                                      </p:cBhvr>
                                    </p:animEffect>
                                    <p:set>
                                      <p:cBhvr>
                                        <p:cTn id="53"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 NTP title and Content">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ABC491B8-B577-3E42-ADE5-69C235F61BD2}"/>
              </a:ext>
            </a:extLst>
          </p:cNvPr>
          <p:cNvSpPr>
            <a:spLocks noGrp="1"/>
          </p:cNvSpPr>
          <p:nvPr>
            <p:ph idx="1"/>
          </p:nvPr>
        </p:nvSpPr>
        <p:spPr>
          <a:xfrm>
            <a:off x="1866142" y="1143000"/>
            <a:ext cx="9837234" cy="502104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a:extLst>
              <a:ext uri="{FF2B5EF4-FFF2-40B4-BE49-F238E27FC236}">
                <a16:creationId xmlns:a16="http://schemas.microsoft.com/office/drawing/2014/main" id="{41EBB5B0-7575-4D5F-8F8A-445F147B42EA}"/>
              </a:ext>
            </a:extLst>
          </p:cNvPr>
          <p:cNvSpPr>
            <a:spLocks noGrp="1"/>
          </p:cNvSpPr>
          <p:nvPr>
            <p:ph type="sldNum" sz="quarter" idx="12"/>
          </p:nvPr>
        </p:nvSpPr>
        <p:spPr>
          <a:xfrm>
            <a:off x="8610600" y="6492240"/>
            <a:ext cx="2743200" cy="365125"/>
          </a:xfrm>
        </p:spPr>
        <p:txBody>
          <a:bodyPr/>
          <a:lstStyle>
            <a:lvl1pPr>
              <a:defRPr b="0" i="0">
                <a:solidFill>
                  <a:srgbClr val="8FAADC"/>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a:p>
        </p:txBody>
      </p:sp>
      <p:sp>
        <p:nvSpPr>
          <p:cNvPr id="10" name="Date Placeholder 1">
            <a:extLst>
              <a:ext uri="{FF2B5EF4-FFF2-40B4-BE49-F238E27FC236}">
                <a16:creationId xmlns:a16="http://schemas.microsoft.com/office/drawing/2014/main" id="{DA9954B7-C45D-4592-B31D-60D4868AED3D}"/>
              </a:ext>
            </a:extLst>
          </p:cNvPr>
          <p:cNvSpPr>
            <a:spLocks noGrp="1"/>
          </p:cNvSpPr>
          <p:nvPr>
            <p:ph type="dt" sz="half" idx="10"/>
          </p:nvPr>
        </p:nvSpPr>
        <p:spPr>
          <a:xfrm>
            <a:off x="838200" y="6492240"/>
            <a:ext cx="2743200" cy="365125"/>
          </a:xfrm>
        </p:spPr>
        <p:txBody>
          <a:bodyPr/>
          <a:lstStyle>
            <a:lvl1pPr>
              <a:defRPr>
                <a:solidFill>
                  <a:srgbClr val="8FAADC"/>
                </a:solidFill>
              </a:defRPr>
            </a:lvl1pPr>
          </a:lstStyle>
          <a:p>
            <a:endParaRPr lang="en-US"/>
          </a:p>
        </p:txBody>
      </p:sp>
      <p:sp>
        <p:nvSpPr>
          <p:cNvPr id="11" name="Footer Placeholder 2">
            <a:extLst>
              <a:ext uri="{FF2B5EF4-FFF2-40B4-BE49-F238E27FC236}">
                <a16:creationId xmlns:a16="http://schemas.microsoft.com/office/drawing/2014/main" id="{E2A7881F-5C6E-4F8E-AA14-4AB0B518424D}"/>
              </a:ext>
            </a:extLst>
          </p:cNvPr>
          <p:cNvSpPr>
            <a:spLocks noGrp="1"/>
          </p:cNvSpPr>
          <p:nvPr>
            <p:ph type="ftr" sz="quarter" idx="11"/>
          </p:nvPr>
        </p:nvSpPr>
        <p:spPr>
          <a:xfrm>
            <a:off x="4038600" y="6492240"/>
            <a:ext cx="4114800" cy="365125"/>
          </a:xfrm>
        </p:spPr>
        <p:txBody>
          <a:bodyPr/>
          <a:lstStyle>
            <a:lvl1pPr>
              <a:defRPr>
                <a:solidFill>
                  <a:srgbClr val="8FAADC"/>
                </a:solidFill>
              </a:defRPr>
            </a:lvl1pPr>
          </a:lstStyle>
          <a:p>
            <a:endParaRPr lang="en-US"/>
          </a:p>
        </p:txBody>
      </p:sp>
      <p:sp>
        <p:nvSpPr>
          <p:cNvPr id="12" name="Title 1">
            <a:extLst>
              <a:ext uri="{FF2B5EF4-FFF2-40B4-BE49-F238E27FC236}">
                <a16:creationId xmlns:a16="http://schemas.microsoft.com/office/drawing/2014/main" id="{BA99A00B-0949-4FD7-8CEF-094BD8000A64}"/>
              </a:ext>
            </a:extLst>
          </p:cNvPr>
          <p:cNvSpPr>
            <a:spLocks noGrp="1"/>
          </p:cNvSpPr>
          <p:nvPr>
            <p:ph type="title"/>
          </p:nvPr>
        </p:nvSpPr>
        <p:spPr>
          <a:xfrm>
            <a:off x="838200" y="222621"/>
            <a:ext cx="10515600" cy="1325563"/>
          </a:xfrm>
          <a:prstGeom prst="rect">
            <a:avLst/>
          </a:prstGeom>
        </p:spPr>
        <p:txBody>
          <a:bodyPr/>
          <a:lstStyle/>
          <a:p>
            <a:r>
              <a:rPr lang="en-US"/>
              <a:t>Click to edit Master title style</a:t>
            </a:r>
          </a:p>
        </p:txBody>
      </p:sp>
    </p:spTree>
    <p:custDataLst>
      <p:tags r:id="rId1"/>
    </p:custDataLst>
    <p:extLst>
      <p:ext uri="{BB962C8B-B14F-4D97-AF65-F5344CB8AC3E}">
        <p14:creationId xmlns:p14="http://schemas.microsoft.com/office/powerpoint/2010/main" val="17391197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it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1"/>
            <a:ext cx="12192000" cy="960120"/>
          </a:xfrm>
          <a:prstGeom prst="rect">
            <a:avLst/>
          </a:prstGeom>
        </p:spPr>
        <p:txBody>
          <a:bodyPr/>
          <a:lstStyle>
            <a:lvl1pPr>
              <a:defRPr/>
            </a:lvl1pPr>
          </a:lstStyle>
          <a:p>
            <a:r>
              <a:rPr lang="en-US"/>
              <a:t>Click to edit title</a:t>
            </a:r>
          </a:p>
        </p:txBody>
      </p:sp>
      <p:sp>
        <p:nvSpPr>
          <p:cNvPr id="3" name="Date Placeholder 2">
            <a:extLst>
              <a:ext uri="{FF2B5EF4-FFF2-40B4-BE49-F238E27FC236}">
                <a16:creationId xmlns:a16="http://schemas.microsoft.com/office/drawing/2014/main" id="{3BE36683-988D-7A42-9F8E-6AB42F364005}"/>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518A2339-20C0-8345-BADD-E56719368FD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E7C8C04-6EC5-EB40-A3D9-34399D9CE55B}"/>
              </a:ext>
            </a:extLst>
          </p:cNvPr>
          <p:cNvSpPr>
            <a:spLocks noGrp="1"/>
          </p:cNvSpPr>
          <p:nvPr>
            <p:ph type="sldNum" sz="quarter" idx="12"/>
          </p:nvPr>
        </p:nvSpPr>
        <p:spPr/>
        <p:txBody>
          <a:bodyPr/>
          <a:lstStyle/>
          <a:p>
            <a:fld id="{0B2D781D-8844-5940-92D1-06EF0A7F581E}" type="slidenum">
              <a:rPr lang="en-US" smtClean="0"/>
              <a:t>‹#›</a:t>
            </a:fld>
            <a:endParaRPr lang="en-US"/>
          </a:p>
        </p:txBody>
      </p:sp>
      <p:sp>
        <p:nvSpPr>
          <p:cNvPr id="6" name="Text Placeholder 2">
            <a:extLst>
              <a:ext uri="{FF2B5EF4-FFF2-40B4-BE49-F238E27FC236}">
                <a16:creationId xmlns:a16="http://schemas.microsoft.com/office/drawing/2014/main" id="{73CD68C0-63A5-4928-AF07-455DA38884F8}"/>
              </a:ext>
            </a:extLst>
          </p:cNvPr>
          <p:cNvSpPr>
            <a:spLocks noGrp="1"/>
          </p:cNvSpPr>
          <p:nvPr>
            <p:ph idx="1"/>
          </p:nvPr>
        </p:nvSpPr>
        <p:spPr>
          <a:xfrm>
            <a:off x="914400" y="1371600"/>
            <a:ext cx="10515600" cy="4351338"/>
          </a:xfrm>
          <a:prstGeom prst="rect">
            <a:avLst/>
          </a:prstGeom>
        </p:spPr>
        <p:txBody>
          <a:bodyPr vert="horz" lIns="91440" tIns="45720" rIns="91440" bIns="45720" rtlCol="0">
            <a:normAutofit/>
          </a:bodyPr>
          <a:lstStyle>
            <a:lvl1pPr>
              <a:spcAft>
                <a:spcPts val="1200"/>
              </a:spcAft>
              <a:defRPr/>
            </a:lvl1pPr>
            <a:lvl2pPr>
              <a:spcAft>
                <a:spcPts val="1200"/>
              </a:spcAft>
              <a:defRPr/>
            </a:lvl2pPr>
            <a:lvl3pPr>
              <a:spcAft>
                <a:spcPts val="1200"/>
              </a:spcAft>
              <a:defRPr/>
            </a:lvl3pPr>
            <a:lvl4pPr>
              <a:spcAft>
                <a:spcPts val="1200"/>
              </a:spcAft>
              <a:defRPr/>
            </a:lvl4pPr>
          </a:lstStyle>
          <a:p>
            <a:pPr lvl="0"/>
            <a:r>
              <a:rPr lang="en-US"/>
              <a:t>Click to add text</a:t>
            </a:r>
          </a:p>
          <a:p>
            <a:pPr lvl="1"/>
            <a:r>
              <a:rPr lang="en-US"/>
              <a:t>Second level</a:t>
            </a:r>
          </a:p>
          <a:p>
            <a:pPr lvl="2"/>
            <a:r>
              <a:rPr lang="en-US"/>
              <a:t>Third level</a:t>
            </a:r>
          </a:p>
          <a:p>
            <a:pPr lvl="3"/>
            <a:r>
              <a:rPr lang="en-US"/>
              <a:t>Fourth level</a:t>
            </a:r>
          </a:p>
        </p:txBody>
      </p:sp>
    </p:spTree>
    <p:custDataLst>
      <p:tags r:id="rId1"/>
    </p:custDataLst>
    <p:extLst>
      <p:ext uri="{BB962C8B-B14F-4D97-AF65-F5344CB8AC3E}">
        <p14:creationId xmlns:p14="http://schemas.microsoft.com/office/powerpoint/2010/main" val="8600261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itle Slide 1">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a:t>Click to add Title</a:t>
            </a:r>
          </a:p>
        </p:txBody>
      </p:sp>
    </p:spTree>
    <p:custDataLst>
      <p:tags r:id="rId1"/>
    </p:custDataLst>
    <p:extLst>
      <p:ext uri="{BB962C8B-B14F-4D97-AF65-F5344CB8AC3E}">
        <p14:creationId xmlns:p14="http://schemas.microsoft.com/office/powerpoint/2010/main" val="27271541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1.xml"/><Relationship Id="rId18" Type="http://schemas.openxmlformats.org/officeDocument/2006/relationships/slideLayout" Target="../slideLayouts/slideLayout26.xml"/><Relationship Id="rId26" Type="http://schemas.openxmlformats.org/officeDocument/2006/relationships/slideLayout" Target="../slideLayouts/slideLayout34.xml"/><Relationship Id="rId39" Type="http://schemas.openxmlformats.org/officeDocument/2006/relationships/slideLayout" Target="../slideLayouts/slideLayout47.xml"/><Relationship Id="rId21" Type="http://schemas.openxmlformats.org/officeDocument/2006/relationships/slideLayout" Target="../slideLayouts/slideLayout29.xml"/><Relationship Id="rId34" Type="http://schemas.openxmlformats.org/officeDocument/2006/relationships/slideLayout" Target="../slideLayouts/slideLayout42.xml"/><Relationship Id="rId42" Type="http://schemas.openxmlformats.org/officeDocument/2006/relationships/slideLayout" Target="../slideLayouts/slideLayout50.xml"/><Relationship Id="rId47" Type="http://schemas.openxmlformats.org/officeDocument/2006/relationships/slideLayout" Target="../slideLayouts/slideLayout55.xml"/><Relationship Id="rId50" Type="http://schemas.openxmlformats.org/officeDocument/2006/relationships/slideLayout" Target="../slideLayouts/slideLayout58.xml"/><Relationship Id="rId7" Type="http://schemas.openxmlformats.org/officeDocument/2006/relationships/slideLayout" Target="../slideLayouts/slideLayout15.xml"/><Relationship Id="rId2" Type="http://schemas.openxmlformats.org/officeDocument/2006/relationships/slideLayout" Target="../slideLayouts/slideLayout10.xml"/><Relationship Id="rId16" Type="http://schemas.openxmlformats.org/officeDocument/2006/relationships/slideLayout" Target="../slideLayouts/slideLayout24.xml"/><Relationship Id="rId29" Type="http://schemas.openxmlformats.org/officeDocument/2006/relationships/slideLayout" Target="../slideLayouts/slideLayout37.xml"/><Relationship Id="rId11" Type="http://schemas.openxmlformats.org/officeDocument/2006/relationships/slideLayout" Target="../slideLayouts/slideLayout19.xml"/><Relationship Id="rId24" Type="http://schemas.openxmlformats.org/officeDocument/2006/relationships/slideLayout" Target="../slideLayouts/slideLayout32.xml"/><Relationship Id="rId32" Type="http://schemas.openxmlformats.org/officeDocument/2006/relationships/slideLayout" Target="../slideLayouts/slideLayout40.xml"/><Relationship Id="rId37" Type="http://schemas.openxmlformats.org/officeDocument/2006/relationships/slideLayout" Target="../slideLayouts/slideLayout45.xml"/><Relationship Id="rId40" Type="http://schemas.openxmlformats.org/officeDocument/2006/relationships/slideLayout" Target="../slideLayouts/slideLayout48.xml"/><Relationship Id="rId45" Type="http://schemas.openxmlformats.org/officeDocument/2006/relationships/slideLayout" Target="../slideLayouts/slideLayout53.xml"/><Relationship Id="rId53" Type="http://schemas.openxmlformats.org/officeDocument/2006/relationships/image" Target="../media/image4.jpeg"/><Relationship Id="rId5" Type="http://schemas.openxmlformats.org/officeDocument/2006/relationships/slideLayout" Target="../slideLayouts/slideLayout13.xml"/><Relationship Id="rId10" Type="http://schemas.openxmlformats.org/officeDocument/2006/relationships/slideLayout" Target="../slideLayouts/slideLayout18.xml"/><Relationship Id="rId19" Type="http://schemas.openxmlformats.org/officeDocument/2006/relationships/slideLayout" Target="../slideLayouts/slideLayout27.xml"/><Relationship Id="rId31" Type="http://schemas.openxmlformats.org/officeDocument/2006/relationships/slideLayout" Target="../slideLayouts/slideLayout39.xml"/><Relationship Id="rId44" Type="http://schemas.openxmlformats.org/officeDocument/2006/relationships/slideLayout" Target="../slideLayouts/slideLayout52.xml"/><Relationship Id="rId52" Type="http://schemas.openxmlformats.org/officeDocument/2006/relationships/tags" Target="../tags/tag10.xml"/><Relationship Id="rId4" Type="http://schemas.openxmlformats.org/officeDocument/2006/relationships/slideLayout" Target="../slideLayouts/slideLayout12.xml"/><Relationship Id="rId9" Type="http://schemas.openxmlformats.org/officeDocument/2006/relationships/slideLayout" Target="../slideLayouts/slideLayout17.xml"/><Relationship Id="rId14" Type="http://schemas.openxmlformats.org/officeDocument/2006/relationships/slideLayout" Target="../slideLayouts/slideLayout22.xml"/><Relationship Id="rId22" Type="http://schemas.openxmlformats.org/officeDocument/2006/relationships/slideLayout" Target="../slideLayouts/slideLayout30.xml"/><Relationship Id="rId27" Type="http://schemas.openxmlformats.org/officeDocument/2006/relationships/slideLayout" Target="../slideLayouts/slideLayout35.xml"/><Relationship Id="rId30" Type="http://schemas.openxmlformats.org/officeDocument/2006/relationships/slideLayout" Target="../slideLayouts/slideLayout38.xml"/><Relationship Id="rId35" Type="http://schemas.openxmlformats.org/officeDocument/2006/relationships/slideLayout" Target="../slideLayouts/slideLayout43.xml"/><Relationship Id="rId43" Type="http://schemas.openxmlformats.org/officeDocument/2006/relationships/slideLayout" Target="../slideLayouts/slideLayout51.xml"/><Relationship Id="rId48" Type="http://schemas.openxmlformats.org/officeDocument/2006/relationships/slideLayout" Target="../slideLayouts/slideLayout56.xml"/><Relationship Id="rId8" Type="http://schemas.openxmlformats.org/officeDocument/2006/relationships/slideLayout" Target="../slideLayouts/slideLayout16.xml"/><Relationship Id="rId51" Type="http://schemas.openxmlformats.org/officeDocument/2006/relationships/theme" Target="../theme/theme2.xml"/><Relationship Id="rId3" Type="http://schemas.openxmlformats.org/officeDocument/2006/relationships/slideLayout" Target="../slideLayouts/slideLayout11.xml"/><Relationship Id="rId12" Type="http://schemas.openxmlformats.org/officeDocument/2006/relationships/slideLayout" Target="../slideLayouts/slideLayout20.xml"/><Relationship Id="rId17" Type="http://schemas.openxmlformats.org/officeDocument/2006/relationships/slideLayout" Target="../slideLayouts/slideLayout25.xml"/><Relationship Id="rId25" Type="http://schemas.openxmlformats.org/officeDocument/2006/relationships/slideLayout" Target="../slideLayouts/slideLayout33.xml"/><Relationship Id="rId33" Type="http://schemas.openxmlformats.org/officeDocument/2006/relationships/slideLayout" Target="../slideLayouts/slideLayout41.xml"/><Relationship Id="rId38" Type="http://schemas.openxmlformats.org/officeDocument/2006/relationships/slideLayout" Target="../slideLayouts/slideLayout46.xml"/><Relationship Id="rId46" Type="http://schemas.openxmlformats.org/officeDocument/2006/relationships/slideLayout" Target="../slideLayouts/slideLayout54.xml"/><Relationship Id="rId20" Type="http://schemas.openxmlformats.org/officeDocument/2006/relationships/slideLayout" Target="../slideLayouts/slideLayout28.xml"/><Relationship Id="rId41" Type="http://schemas.openxmlformats.org/officeDocument/2006/relationships/slideLayout" Target="../slideLayouts/slideLayout49.xml"/><Relationship Id="rId1" Type="http://schemas.openxmlformats.org/officeDocument/2006/relationships/slideLayout" Target="../slideLayouts/slideLayout9.xml"/><Relationship Id="rId6" Type="http://schemas.openxmlformats.org/officeDocument/2006/relationships/slideLayout" Target="../slideLayouts/slideLayout14.xml"/><Relationship Id="rId15" Type="http://schemas.openxmlformats.org/officeDocument/2006/relationships/slideLayout" Target="../slideLayouts/slideLayout23.xml"/><Relationship Id="rId23" Type="http://schemas.openxmlformats.org/officeDocument/2006/relationships/slideLayout" Target="../slideLayouts/slideLayout31.xml"/><Relationship Id="rId28" Type="http://schemas.openxmlformats.org/officeDocument/2006/relationships/slideLayout" Target="../slideLayouts/slideLayout36.xml"/><Relationship Id="rId36" Type="http://schemas.openxmlformats.org/officeDocument/2006/relationships/slideLayout" Target="../slideLayouts/slideLayout44.xml"/><Relationship Id="rId49"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0"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0AA4CDB-1703-2340-9E15-C509A48BDE0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D899EF-1010-6042-B913-76C14592E378}"/>
              </a:ext>
            </a:extLst>
          </p:cNvPr>
          <p:cNvSpPr>
            <a:spLocks noGrp="1"/>
          </p:cNvSpPr>
          <p:nvPr>
            <p:ph type="dt" sz="half" idx="2"/>
          </p:nvPr>
        </p:nvSpPr>
        <p:spPr>
          <a:xfrm>
            <a:off x="838200" y="6457948"/>
            <a:ext cx="2743200" cy="365125"/>
          </a:xfrm>
          <a:prstGeom prst="rect">
            <a:avLst/>
          </a:prstGeom>
        </p:spPr>
        <p:txBody>
          <a:bodyPr vert="horz" lIns="91440" tIns="45720" rIns="91440" bIns="45720" rtlCol="0" anchor="ctr"/>
          <a:lstStyle>
            <a:lvl1pPr algn="l">
              <a:defRPr sz="1200">
                <a:solidFill>
                  <a:srgbClr val="00539A"/>
                </a:solidFill>
                <a:latin typeface="Arial" panose="020B0604020202020204" pitchFamily="34" charset="0"/>
                <a:cs typeface="Arial" panose="020B0604020202020204" pitchFamily="34" charset="0"/>
              </a:defRPr>
            </a:lvl1pPr>
          </a:lstStyle>
          <a:p>
            <a:endParaRPr lang="en-US"/>
          </a:p>
        </p:txBody>
      </p:sp>
      <p:sp>
        <p:nvSpPr>
          <p:cNvPr id="5" name="Footer Placeholder 4">
            <a:extLst>
              <a:ext uri="{FF2B5EF4-FFF2-40B4-BE49-F238E27FC236}">
                <a16:creationId xmlns:a16="http://schemas.microsoft.com/office/drawing/2014/main" id="{A8DA113D-9ADD-CF4C-8AAC-6C7ABD249EBF}"/>
              </a:ext>
            </a:extLst>
          </p:cNvPr>
          <p:cNvSpPr>
            <a:spLocks noGrp="1"/>
          </p:cNvSpPr>
          <p:nvPr>
            <p:ph type="ftr" sz="quarter" idx="3"/>
          </p:nvPr>
        </p:nvSpPr>
        <p:spPr>
          <a:xfrm>
            <a:off x="4038600" y="6457948"/>
            <a:ext cx="4114800" cy="365125"/>
          </a:xfrm>
          <a:prstGeom prst="rect">
            <a:avLst/>
          </a:prstGeom>
        </p:spPr>
        <p:txBody>
          <a:bodyPr vert="horz" lIns="91440" tIns="45720" rIns="91440" bIns="45720" rtlCol="0" anchor="ctr"/>
          <a:lstStyle>
            <a:lvl1pPr algn="ctr">
              <a:defRPr sz="1200">
                <a:solidFill>
                  <a:srgbClr val="00539A"/>
                </a:solidFill>
                <a:latin typeface="Arial" panose="020B0604020202020204" pitchFamily="34" charset="0"/>
                <a:cs typeface="Arial" panose="020B0604020202020204" pitchFamily="34" charset="0"/>
              </a:defRPr>
            </a:lvl1pPr>
          </a:lstStyle>
          <a:p>
            <a:endParaRPr lang="en-US"/>
          </a:p>
        </p:txBody>
      </p:sp>
      <p:sp>
        <p:nvSpPr>
          <p:cNvPr id="6" name="Slide Number Placeholder 5">
            <a:extLst>
              <a:ext uri="{FF2B5EF4-FFF2-40B4-BE49-F238E27FC236}">
                <a16:creationId xmlns:a16="http://schemas.microsoft.com/office/drawing/2014/main" id="{D372CC79-09E2-5D40-9C20-363EFAB2E057}"/>
              </a:ext>
            </a:extLst>
          </p:cNvPr>
          <p:cNvSpPr>
            <a:spLocks noGrp="1"/>
          </p:cNvSpPr>
          <p:nvPr>
            <p:ph type="sldNum" sz="quarter" idx="4"/>
          </p:nvPr>
        </p:nvSpPr>
        <p:spPr>
          <a:xfrm>
            <a:off x="8610600" y="6457948"/>
            <a:ext cx="2743200" cy="365125"/>
          </a:xfrm>
          <a:prstGeom prst="rect">
            <a:avLst/>
          </a:prstGeom>
        </p:spPr>
        <p:txBody>
          <a:bodyPr vert="horz" lIns="91440" tIns="45720" rIns="91440" bIns="45720" rtlCol="0" anchor="ctr"/>
          <a:lstStyle>
            <a:lvl1pPr algn="r">
              <a:defRPr sz="1200">
                <a:solidFill>
                  <a:srgbClr val="00539A"/>
                </a:solidFill>
                <a:latin typeface="Arial" panose="020B0604020202020204" pitchFamily="34" charset="0"/>
                <a:cs typeface="Arial" panose="020B0604020202020204" pitchFamily="34" charset="0"/>
              </a:defRPr>
            </a:lvl1pPr>
          </a:lstStyle>
          <a:p>
            <a:fld id="{48F63A3B-78C7-47BE-AE5E-E10140E04643}" type="slidenum">
              <a:rPr lang="en-US" smtClean="0"/>
              <a:t>‹#›</a:t>
            </a:fld>
            <a:endParaRPr lang="en-US"/>
          </a:p>
        </p:txBody>
      </p:sp>
      <p:sp>
        <p:nvSpPr>
          <p:cNvPr id="7" name="Title Placeholder 6">
            <a:extLst>
              <a:ext uri="{FF2B5EF4-FFF2-40B4-BE49-F238E27FC236}">
                <a16:creationId xmlns:a16="http://schemas.microsoft.com/office/drawing/2014/main" id="{FF4FEC59-FBFA-4A48-8BD5-70E866A0E647}"/>
              </a:ext>
            </a:extLst>
          </p:cNvPr>
          <p:cNvSpPr>
            <a:spLocks noGrp="1"/>
          </p:cNvSpPr>
          <p:nvPr>
            <p:ph type="title"/>
          </p:nvPr>
        </p:nvSpPr>
        <p:spPr>
          <a:xfrm>
            <a:off x="838200" y="273134"/>
            <a:ext cx="10515600" cy="929286"/>
          </a:xfrm>
          <a:prstGeom prst="rect">
            <a:avLst/>
          </a:prstGeom>
        </p:spPr>
        <p:txBody>
          <a:bodyPr vert="horz" lIns="91440" tIns="45720" rIns="91440" bIns="45720" rtlCol="0" anchor="t">
            <a:normAutofit/>
          </a:bodyPr>
          <a:lstStyle/>
          <a:p>
            <a:r>
              <a:rPr lang="en-US"/>
              <a:t>Click to add Head</a:t>
            </a:r>
          </a:p>
        </p:txBody>
      </p:sp>
    </p:spTree>
    <p:extLst>
      <p:ext uri="{BB962C8B-B14F-4D97-AF65-F5344CB8AC3E}">
        <p14:creationId xmlns:p14="http://schemas.microsoft.com/office/powerpoint/2010/main" val="3274995566"/>
      </p:ext>
    </p:extLst>
  </p:cSld>
  <p:clrMap bg1="lt1" tx1="dk1" bg2="lt2" tx2="dk2" accent1="accent1" accent2="accent2" accent3="accent3" accent4="accent4" accent5="accent5" accent6="accent6" hlink="hlink" folHlink="folHlink"/>
  <p:sldLayoutIdLst>
    <p:sldLayoutId id="2147483723" r:id="rId1"/>
    <p:sldLayoutId id="2147483744" r:id="rId2"/>
    <p:sldLayoutId id="2147483747" r:id="rId3"/>
    <p:sldLayoutId id="2147483748" r:id="rId4"/>
    <p:sldLayoutId id="2147483756" r:id="rId5"/>
    <p:sldLayoutId id="2147483750" r:id="rId6"/>
    <p:sldLayoutId id="2147483755" r:id="rId7"/>
    <p:sldLayoutId id="2147483795" r:id="rId8"/>
  </p:sldLayoutIdLst>
  <p:hf hdr="0" ftr="0" dt="0"/>
  <p:txStyles>
    <p:titleStyle>
      <a:lvl1pPr algn="ctr" defTabSz="914400" rtl="0" eaLnBrk="1" latinLnBrk="0" hangingPunct="1">
        <a:lnSpc>
          <a:spcPct val="90000"/>
        </a:lnSpc>
        <a:spcBef>
          <a:spcPct val="0"/>
        </a:spcBef>
        <a:buNone/>
        <a:defRPr sz="2800" b="1" i="0" kern="1200" baseline="0">
          <a:solidFill>
            <a:schemeClr val="bg1"/>
          </a:solidFill>
          <a:latin typeface="Arial Black" panose="020B0604020202020204" pitchFamily="34" charset="0"/>
          <a:ea typeface="+mj-ea"/>
          <a:cs typeface="Arial Black" panose="020B0604020202020204" pitchFamily="34" charset="0"/>
        </a:defRPr>
      </a:lvl1pPr>
    </p:titleStyle>
    <p:bodyStyle>
      <a:lvl1pPr marL="228600" indent="-228600" algn="l" defTabSz="914400" rtl="0" eaLnBrk="1" latinLnBrk="0" hangingPunct="1">
        <a:lnSpc>
          <a:spcPct val="90000"/>
        </a:lnSpc>
        <a:spcBef>
          <a:spcPts val="1000"/>
        </a:spcBef>
        <a:buClr>
          <a:srgbClr val="00539A"/>
        </a:buClr>
        <a:buFont typeface="Wingdings" pitchFamily="2" charset="2"/>
        <a:buChar char="§"/>
        <a:defRPr sz="2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0AA4CDB-1703-2340-9E15-C509A48BDE02}"/>
              </a:ext>
            </a:extLst>
          </p:cNvPr>
          <p:cNvSpPr>
            <a:spLocks noGrp="1"/>
          </p:cNvSpPr>
          <p:nvPr>
            <p:ph type="body" idx="1"/>
          </p:nvPr>
        </p:nvSpPr>
        <p:spPr>
          <a:xfrm>
            <a:off x="914400" y="1371600"/>
            <a:ext cx="10515600" cy="4351338"/>
          </a:xfrm>
          <a:prstGeom prst="rect">
            <a:avLst/>
          </a:prstGeom>
        </p:spPr>
        <p:txBody>
          <a:bodyPr vert="horz" lIns="91440" tIns="45720" rIns="91440" bIns="45720" rtlCol="0">
            <a:normAutofit/>
          </a:bodyPr>
          <a:lstStyle/>
          <a:p>
            <a:pPr lvl="0"/>
            <a:r>
              <a:rPr lang="en-US"/>
              <a:t>Click to add text</a:t>
            </a:r>
          </a:p>
          <a:p>
            <a:pPr lvl="1"/>
            <a:r>
              <a:rPr lang="en-US"/>
              <a:t>Second level</a:t>
            </a:r>
          </a:p>
          <a:p>
            <a:pPr lvl="2"/>
            <a:r>
              <a:rPr lang="en-US"/>
              <a:t>Third level</a:t>
            </a:r>
          </a:p>
          <a:p>
            <a:pPr lvl="3"/>
            <a:r>
              <a:rPr lang="en-US"/>
              <a:t>Fourth level</a:t>
            </a:r>
          </a:p>
        </p:txBody>
      </p:sp>
      <p:sp>
        <p:nvSpPr>
          <p:cNvPr id="4" name="Date Placeholder 3">
            <a:extLst>
              <a:ext uri="{FF2B5EF4-FFF2-40B4-BE49-F238E27FC236}">
                <a16:creationId xmlns:a16="http://schemas.microsoft.com/office/drawing/2014/main" id="{A6D899EF-1010-6042-B913-76C14592E378}"/>
              </a:ext>
            </a:extLst>
          </p:cNvPr>
          <p:cNvSpPr>
            <a:spLocks noGrp="1"/>
          </p:cNvSpPr>
          <p:nvPr>
            <p:ph type="dt" sz="half" idx="2"/>
          </p:nvPr>
        </p:nvSpPr>
        <p:spPr>
          <a:xfrm>
            <a:off x="838200" y="6492240"/>
            <a:ext cx="2743200" cy="365125"/>
          </a:xfrm>
          <a:prstGeom prst="rect">
            <a:avLst/>
          </a:prstGeom>
        </p:spPr>
        <p:txBody>
          <a:bodyPr vert="horz" lIns="91440" tIns="45720" rIns="91440" bIns="45720" rtlCol="0" anchor="ctr"/>
          <a:lstStyle>
            <a:lvl1pPr algn="l">
              <a:defRPr sz="1200">
                <a:solidFill>
                  <a:srgbClr val="8FAADC"/>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8FAADC"/>
              </a:solidFill>
              <a:effectLst/>
              <a:uLnTx/>
              <a:uFillTx/>
              <a:latin typeface="Arial" panose="020B0604020202020204" pitchFamily="34" charset="0"/>
              <a:ea typeface="+mn-ea"/>
              <a:cs typeface="Arial" panose="020B0604020202020204" pitchFamily="34" charset="0"/>
            </a:endParaRPr>
          </a:p>
        </p:txBody>
      </p:sp>
      <p:sp>
        <p:nvSpPr>
          <p:cNvPr id="5" name="Footer Placeholder 4">
            <a:extLst>
              <a:ext uri="{FF2B5EF4-FFF2-40B4-BE49-F238E27FC236}">
                <a16:creationId xmlns:a16="http://schemas.microsoft.com/office/drawing/2014/main" id="{A8DA113D-9ADD-CF4C-8AAC-6C7ABD249EBF}"/>
              </a:ext>
            </a:extLst>
          </p:cNvPr>
          <p:cNvSpPr>
            <a:spLocks noGrp="1"/>
          </p:cNvSpPr>
          <p:nvPr>
            <p:ph type="ftr" sz="quarter" idx="3"/>
          </p:nvPr>
        </p:nvSpPr>
        <p:spPr>
          <a:xfrm>
            <a:off x="4038600" y="6492240"/>
            <a:ext cx="4114800" cy="365125"/>
          </a:xfrm>
          <a:prstGeom prst="rect">
            <a:avLst/>
          </a:prstGeom>
        </p:spPr>
        <p:txBody>
          <a:bodyPr vert="horz" lIns="91440" tIns="45720" rIns="91440" bIns="45720" rtlCol="0" anchor="ctr"/>
          <a:lstStyle>
            <a:lvl1pPr algn="ctr">
              <a:defRPr sz="1200">
                <a:solidFill>
                  <a:srgbClr val="8FAADC"/>
                </a:solidFill>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8FAADC"/>
              </a:solidFill>
              <a:effectLst/>
              <a:uLnTx/>
              <a:uFillTx/>
              <a:latin typeface="Arial" panose="020B0604020202020204" pitchFamily="34" charset="0"/>
              <a:ea typeface="+mn-ea"/>
              <a:cs typeface="Arial" panose="020B0604020202020204" pitchFamily="34" charset="0"/>
            </a:endParaRPr>
          </a:p>
        </p:txBody>
      </p:sp>
      <p:sp>
        <p:nvSpPr>
          <p:cNvPr id="6" name="Slide Number Placeholder 5">
            <a:extLst>
              <a:ext uri="{FF2B5EF4-FFF2-40B4-BE49-F238E27FC236}">
                <a16:creationId xmlns:a16="http://schemas.microsoft.com/office/drawing/2014/main" id="{D372CC79-09E2-5D40-9C20-363EFAB2E057}"/>
              </a:ext>
            </a:extLst>
          </p:cNvPr>
          <p:cNvSpPr>
            <a:spLocks noGrp="1"/>
          </p:cNvSpPr>
          <p:nvPr>
            <p:ph type="sldNum" sz="quarter" idx="4"/>
          </p:nvPr>
        </p:nvSpPr>
        <p:spPr>
          <a:xfrm>
            <a:off x="8610600" y="6492240"/>
            <a:ext cx="2743200" cy="365125"/>
          </a:xfrm>
          <a:prstGeom prst="rect">
            <a:avLst/>
          </a:prstGeom>
        </p:spPr>
        <p:txBody>
          <a:bodyPr vert="horz" lIns="91440" tIns="45720" rIns="91440" bIns="45720" rtlCol="0" anchor="ctr"/>
          <a:lstStyle>
            <a:lvl1pPr algn="r">
              <a:defRPr sz="1200">
                <a:solidFill>
                  <a:srgbClr val="8FAADC"/>
                </a:solidFill>
                <a:latin typeface="Arial" panose="020B0604020202020204" pitchFamily="34" charset="0"/>
                <a:cs typeface="Arial" panose="020B0604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B2D781D-8844-5940-92D1-06EF0A7F581E}" type="slidenum">
              <a:rPr kumimoji="0" lang="en-US" sz="1200" b="0" i="0" u="none" strike="noStrike" kern="1200" cap="none" spc="0" normalizeH="0" baseline="0" noProof="0" smtClean="0">
                <a:ln>
                  <a:noFill/>
                </a:ln>
                <a:solidFill>
                  <a:srgbClr val="8FAADC"/>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8FAADC"/>
              </a:solidFill>
              <a:effectLst/>
              <a:uLnTx/>
              <a:uFillTx/>
              <a:latin typeface="Arial" panose="020B0604020202020204" pitchFamily="34" charset="0"/>
              <a:ea typeface="+mn-ea"/>
              <a:cs typeface="Arial" panose="020B0604020202020204" pitchFamily="34" charset="0"/>
            </a:endParaRPr>
          </a:p>
        </p:txBody>
      </p:sp>
      <p:sp>
        <p:nvSpPr>
          <p:cNvPr id="7" name="Title Placeholder 6">
            <a:extLst>
              <a:ext uri="{FF2B5EF4-FFF2-40B4-BE49-F238E27FC236}">
                <a16:creationId xmlns:a16="http://schemas.microsoft.com/office/drawing/2014/main" id="{FF4FEC59-FBFA-4A48-8BD5-70E866A0E647}"/>
              </a:ext>
            </a:extLst>
          </p:cNvPr>
          <p:cNvSpPr>
            <a:spLocks noGrp="1"/>
          </p:cNvSpPr>
          <p:nvPr>
            <p:ph type="title"/>
          </p:nvPr>
        </p:nvSpPr>
        <p:spPr>
          <a:xfrm>
            <a:off x="0" y="0"/>
            <a:ext cx="12192000" cy="929286"/>
          </a:xfrm>
          <a:prstGeom prst="rect">
            <a:avLst/>
          </a:prstGeom>
        </p:spPr>
        <p:txBody>
          <a:bodyPr vert="horz" lIns="91440" tIns="45720" rIns="91440" bIns="45720" rtlCol="0" anchor="ctr">
            <a:normAutofit/>
          </a:bodyPr>
          <a:lstStyle/>
          <a:p>
            <a:r>
              <a:rPr lang="en-US"/>
              <a:t>Click to edit title</a:t>
            </a:r>
          </a:p>
        </p:txBody>
      </p:sp>
    </p:spTree>
    <p:custDataLst>
      <p:tags r:id="rId52"/>
    </p:custDataLst>
    <p:extLst>
      <p:ext uri="{BB962C8B-B14F-4D97-AF65-F5344CB8AC3E}">
        <p14:creationId xmlns:p14="http://schemas.microsoft.com/office/powerpoint/2010/main" val="1397012841"/>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 id="2147483769" r:id="rId12"/>
    <p:sldLayoutId id="2147483770" r:id="rId13"/>
    <p:sldLayoutId id="2147483771" r:id="rId14"/>
    <p:sldLayoutId id="2147483772" r:id="rId15"/>
    <p:sldLayoutId id="2147483773" r:id="rId16"/>
    <p:sldLayoutId id="2147483774" r:id="rId17"/>
    <p:sldLayoutId id="2147483775" r:id="rId18"/>
    <p:sldLayoutId id="2147483776" r:id="rId19"/>
    <p:sldLayoutId id="2147483777" r:id="rId20"/>
    <p:sldLayoutId id="2147483778" r:id="rId21"/>
    <p:sldLayoutId id="2147483779" r:id="rId22"/>
    <p:sldLayoutId id="2147483780" r:id="rId23"/>
    <p:sldLayoutId id="2147483781" r:id="rId24"/>
    <p:sldLayoutId id="2147483782" r:id="rId25"/>
    <p:sldLayoutId id="2147483783" r:id="rId26"/>
    <p:sldLayoutId id="2147483784" r:id="rId27"/>
    <p:sldLayoutId id="2147483785" r:id="rId28"/>
    <p:sldLayoutId id="2147483786" r:id="rId29"/>
    <p:sldLayoutId id="2147483787" r:id="rId30"/>
    <p:sldLayoutId id="2147483788" r:id="rId31"/>
    <p:sldLayoutId id="2147483799" r:id="rId32"/>
    <p:sldLayoutId id="2147483800" r:id="rId33"/>
    <p:sldLayoutId id="2147483802" r:id="rId34"/>
    <p:sldLayoutId id="2147483803" r:id="rId35"/>
    <p:sldLayoutId id="2147483801" r:id="rId36"/>
    <p:sldLayoutId id="2147483791" r:id="rId37"/>
    <p:sldLayoutId id="2147483793" r:id="rId38"/>
    <p:sldLayoutId id="2147483796" r:id="rId39"/>
    <p:sldLayoutId id="2147483789" r:id="rId40"/>
    <p:sldLayoutId id="2147483809" r:id="rId41"/>
    <p:sldLayoutId id="2147483808" r:id="rId42"/>
    <p:sldLayoutId id="2147483807" r:id="rId43"/>
    <p:sldLayoutId id="2147483806" r:id="rId44"/>
    <p:sldLayoutId id="2147483804" r:id="rId45"/>
    <p:sldLayoutId id="2147483798" r:id="rId46"/>
    <p:sldLayoutId id="2147483797" r:id="rId47"/>
    <p:sldLayoutId id="2147483792" r:id="rId48"/>
    <p:sldLayoutId id="2147483805" r:id="rId49"/>
    <p:sldLayoutId id="2147483790" r:id="rId50"/>
  </p:sldLayoutIdLst>
  <p:hf hdr="0" ftr="0" dt="0"/>
  <p:txStyles>
    <p:titleStyle>
      <a:lvl1pPr algn="ctr" defTabSz="914400" rtl="0" eaLnBrk="1" latinLnBrk="0" hangingPunct="1">
        <a:lnSpc>
          <a:spcPct val="90000"/>
        </a:lnSpc>
        <a:spcBef>
          <a:spcPct val="0"/>
        </a:spcBef>
        <a:buNone/>
        <a:defRPr sz="3000" b="1" i="0" kern="1200" baseline="0">
          <a:solidFill>
            <a:schemeClr val="bg1"/>
          </a:solidFill>
          <a:latin typeface="Arial Black" panose="020B0604020202020204" pitchFamily="34" charset="0"/>
          <a:ea typeface="+mj-ea"/>
          <a:cs typeface="Arial Black" panose="020B0604020202020204" pitchFamily="34" charset="0"/>
        </a:defRPr>
      </a:lvl1pPr>
    </p:titleStyle>
    <p:bodyStyle>
      <a:lvl1pPr marL="274320" indent="-274320" algn="l" defTabSz="914400" rtl="0" eaLnBrk="1" latinLnBrk="0" hangingPunct="1">
        <a:lnSpc>
          <a:spcPct val="100000"/>
        </a:lnSpc>
        <a:spcBef>
          <a:spcPts val="0"/>
        </a:spcBef>
        <a:spcAft>
          <a:spcPts val="1200"/>
        </a:spcAft>
        <a:buClr>
          <a:srgbClr val="00539A"/>
        </a:buClr>
        <a:buFont typeface="Wingdings" pitchFamily="2" charset="2"/>
        <a:buChar char="§"/>
        <a:defRPr sz="2600" kern="1200">
          <a:solidFill>
            <a:srgbClr val="00529B"/>
          </a:solidFill>
          <a:latin typeface="Arial" panose="020B0604020202020204" pitchFamily="34" charset="0"/>
          <a:ea typeface="+mn-ea"/>
          <a:cs typeface="Arial" panose="020B0604020202020204" pitchFamily="34" charset="0"/>
        </a:defRPr>
      </a:lvl1pPr>
      <a:lvl2pPr marL="822960" indent="-274320" algn="l" defTabSz="914400" rtl="0" eaLnBrk="1" latinLnBrk="0" hangingPunct="1">
        <a:lnSpc>
          <a:spcPct val="100000"/>
        </a:lnSpc>
        <a:spcBef>
          <a:spcPts val="0"/>
        </a:spcBef>
        <a:spcAft>
          <a:spcPts val="600"/>
        </a:spcAft>
        <a:buFont typeface="Arial" panose="020B0604020202020204" pitchFamily="34" charset="0"/>
        <a:buChar char="•"/>
        <a:defRPr sz="2200" kern="1200">
          <a:solidFill>
            <a:srgbClr val="00529B"/>
          </a:solidFill>
          <a:latin typeface="Arial" panose="020B0604020202020204" pitchFamily="34" charset="0"/>
          <a:ea typeface="+mn-ea"/>
          <a:cs typeface="Arial" panose="020B0604020202020204" pitchFamily="34" charset="0"/>
        </a:defRPr>
      </a:lvl2pPr>
      <a:lvl3pPr marL="1371600" indent="-274320" algn="l" defTabSz="914400" rtl="0" eaLnBrk="1" latinLnBrk="0" hangingPunct="1">
        <a:lnSpc>
          <a:spcPct val="100000"/>
        </a:lnSpc>
        <a:spcBef>
          <a:spcPts val="0"/>
        </a:spcBef>
        <a:spcAft>
          <a:spcPts val="600"/>
        </a:spcAft>
        <a:buSzPct val="50000"/>
        <a:buFont typeface="Wingdings" panose="05000000000000000000" pitchFamily="2" charset="2"/>
        <a:buChar char="q"/>
        <a:defRPr sz="2000" kern="1200">
          <a:solidFill>
            <a:srgbClr val="00529B"/>
          </a:solidFill>
          <a:latin typeface="+mn-lt"/>
          <a:ea typeface="+mn-ea"/>
          <a:cs typeface="+mn-cs"/>
        </a:defRPr>
      </a:lvl3pPr>
      <a:lvl4pPr marL="1920240" indent="-274320" algn="l" defTabSz="914400" rtl="0" eaLnBrk="1" latinLnBrk="0" hangingPunct="1">
        <a:lnSpc>
          <a:spcPct val="100000"/>
        </a:lnSpc>
        <a:spcBef>
          <a:spcPts val="0"/>
        </a:spcBef>
        <a:spcAft>
          <a:spcPts val="600"/>
        </a:spcAft>
        <a:buFont typeface="Courier New" panose="02070309020205020404" pitchFamily="49" charset="0"/>
        <a:buChar char="o"/>
        <a:defRPr sz="1800" kern="1200">
          <a:solidFill>
            <a:srgbClr val="00529B"/>
          </a:solidFill>
          <a:latin typeface="+mn-lt"/>
          <a:ea typeface="+mn-ea"/>
          <a:cs typeface="+mn-cs"/>
        </a:defRPr>
      </a:lvl4pPr>
      <a:lvl5pPr marL="2057400" indent="-274320" algn="l" defTabSz="914400" rtl="0" eaLnBrk="1" latinLnBrk="0" hangingPunct="1">
        <a:lnSpc>
          <a:spcPct val="100000"/>
        </a:lnSpc>
        <a:spcBef>
          <a:spcPts val="0"/>
        </a:spcBef>
        <a:spcAft>
          <a:spcPts val="600"/>
        </a:spcAft>
        <a:buFont typeface="Arial" panose="020B0604020202020204" pitchFamily="34" charset="0"/>
        <a:buChar char="•"/>
        <a:defRPr sz="1800" kern="1200">
          <a:solidFill>
            <a:srgbClr val="00529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9.xml"/><Relationship Id="rId1" Type="http://schemas.openxmlformats.org/officeDocument/2006/relationships/tags" Target="../tags/tag6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8.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8.xml"/><Relationship Id="rId1" Type="http://schemas.openxmlformats.org/officeDocument/2006/relationships/tags" Target="../tags/tag69.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5.xml"/><Relationship Id="rId1" Type="http://schemas.openxmlformats.org/officeDocument/2006/relationships/tags" Target="../tags/tag70.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46.xml"/><Relationship Id="rId1" Type="http://schemas.openxmlformats.org/officeDocument/2006/relationships/tags" Target="../tags/tag71.xml"/><Relationship Id="rId6" Type="http://schemas.openxmlformats.org/officeDocument/2006/relationships/image" Target="../media/image35.png"/><Relationship Id="rId5" Type="http://schemas.openxmlformats.org/officeDocument/2006/relationships/hyperlink" Target="https://www.ssa.gov/" TargetMode="External"/><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5.xml"/><Relationship Id="rId1" Type="http://schemas.openxmlformats.org/officeDocument/2006/relationships/tags" Target="../tags/tag72.xml"/><Relationship Id="rId5" Type="http://schemas.openxmlformats.org/officeDocument/2006/relationships/image" Target="../media/image43.png"/><Relationship Id="rId4" Type="http://schemas.openxmlformats.org/officeDocument/2006/relationships/hyperlink" Target="https://www.medicare.gov/account/login/" TargetMode="Externa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46.xml"/><Relationship Id="rId1" Type="http://schemas.openxmlformats.org/officeDocument/2006/relationships/tags" Target="../tags/tag73.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7" Type="http://schemas.openxmlformats.org/officeDocument/2006/relationships/image" Target="../media/image47.png"/><Relationship Id="rId2" Type="http://schemas.openxmlformats.org/officeDocument/2006/relationships/slideLayout" Target="../slideLayouts/slideLayout44.xml"/><Relationship Id="rId1" Type="http://schemas.openxmlformats.org/officeDocument/2006/relationships/tags" Target="../tags/tag74.xml"/><Relationship Id="rId6" Type="http://schemas.openxmlformats.org/officeDocument/2006/relationships/image" Target="../media/image46.svg"/><Relationship Id="rId5" Type="http://schemas.openxmlformats.org/officeDocument/2006/relationships/image" Target="../media/image45.png"/><Relationship Id="rId4" Type="http://schemas.openxmlformats.org/officeDocument/2006/relationships/image" Target="../media/image44.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7" Type="http://schemas.openxmlformats.org/officeDocument/2006/relationships/image" Target="../media/image51.png"/><Relationship Id="rId2" Type="http://schemas.openxmlformats.org/officeDocument/2006/relationships/slideLayout" Target="../slideLayouts/slideLayout55.xml"/><Relationship Id="rId1" Type="http://schemas.openxmlformats.org/officeDocument/2006/relationships/tags" Target="../tags/tag75.xml"/><Relationship Id="rId6" Type="http://schemas.openxmlformats.org/officeDocument/2006/relationships/image" Target="../media/image50.svg"/><Relationship Id="rId5" Type="http://schemas.openxmlformats.org/officeDocument/2006/relationships/image" Target="../media/image49.png"/><Relationship Id="rId4" Type="http://schemas.openxmlformats.org/officeDocument/2006/relationships/image" Target="../media/image48.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2.xml"/><Relationship Id="rId1" Type="http://schemas.openxmlformats.org/officeDocument/2006/relationships/tags" Target="../tags/tag76.xml"/><Relationship Id="rId6" Type="http://schemas.openxmlformats.org/officeDocument/2006/relationships/image" Target="../media/image50.svg"/><Relationship Id="rId5" Type="http://schemas.openxmlformats.org/officeDocument/2006/relationships/image" Target="../media/image49.png"/><Relationship Id="rId4" Type="http://schemas.openxmlformats.org/officeDocument/2006/relationships/image" Target="../media/image52.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tags" Target="../tags/tag6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42.xml"/><Relationship Id="rId1" Type="http://schemas.openxmlformats.org/officeDocument/2006/relationships/tags" Target="../tags/tag77.xml"/><Relationship Id="rId4" Type="http://schemas.openxmlformats.org/officeDocument/2006/relationships/image" Target="../media/image53.png"/></Relationships>
</file>

<file path=ppt/slides/_rels/slide2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1.xml"/><Relationship Id="rId1" Type="http://schemas.openxmlformats.org/officeDocument/2006/relationships/slideLayout" Target="../slideLayouts/slideLayout42.xml"/><Relationship Id="rId4" Type="http://schemas.openxmlformats.org/officeDocument/2006/relationships/image" Target="../media/image55.png"/></Relationships>
</file>

<file path=ppt/slides/_rels/slide22.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png"/><Relationship Id="rId7" Type="http://schemas.openxmlformats.org/officeDocument/2006/relationships/image" Target="../media/image60.svg"/><Relationship Id="rId12" Type="http://schemas.openxmlformats.org/officeDocument/2006/relationships/image" Target="../media/image65.svg"/><Relationship Id="rId2" Type="http://schemas.openxmlformats.org/officeDocument/2006/relationships/notesSlide" Target="../notesSlides/notesSlide22.xml"/><Relationship Id="rId1" Type="http://schemas.openxmlformats.org/officeDocument/2006/relationships/slideLayout" Target="../slideLayouts/slideLayout43.xml"/><Relationship Id="rId6" Type="http://schemas.openxmlformats.org/officeDocument/2006/relationships/image" Target="../media/image59.png"/><Relationship Id="rId11" Type="http://schemas.openxmlformats.org/officeDocument/2006/relationships/image" Target="../media/image64.png"/><Relationship Id="rId5" Type="http://schemas.openxmlformats.org/officeDocument/2006/relationships/image" Target="../media/image58.svg"/><Relationship Id="rId10" Type="http://schemas.openxmlformats.org/officeDocument/2006/relationships/image" Target="../media/image63.png"/><Relationship Id="rId4" Type="http://schemas.openxmlformats.org/officeDocument/2006/relationships/image" Target="../media/image57.png"/><Relationship Id="rId9" Type="http://schemas.openxmlformats.org/officeDocument/2006/relationships/image" Target="../media/image62.sv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8.xml"/><Relationship Id="rId1" Type="http://schemas.openxmlformats.org/officeDocument/2006/relationships/tags" Target="../tags/tag78.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3.xml"/><Relationship Id="rId1" Type="http://schemas.openxmlformats.org/officeDocument/2006/relationships/tags" Target="../tags/tag79.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3.xml"/><Relationship Id="rId1" Type="http://schemas.openxmlformats.org/officeDocument/2006/relationships/tags" Target="../tags/tag80.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3.xml"/><Relationship Id="rId1" Type="http://schemas.openxmlformats.org/officeDocument/2006/relationships/tags" Target="../tags/tag81.xml"/><Relationship Id="rId4" Type="http://schemas.openxmlformats.org/officeDocument/2006/relationships/image" Target="../media/image38.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38.xml"/><Relationship Id="rId1" Type="http://schemas.openxmlformats.org/officeDocument/2006/relationships/tags" Target="../tags/tag82.xml"/><Relationship Id="rId4" Type="http://schemas.openxmlformats.org/officeDocument/2006/relationships/image" Target="../media/image38.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38.xml"/><Relationship Id="rId1" Type="http://schemas.openxmlformats.org/officeDocument/2006/relationships/tags" Target="../tags/tag83.xml"/><Relationship Id="rId4" Type="http://schemas.openxmlformats.org/officeDocument/2006/relationships/image" Target="../media/image66.jpe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5.xml"/><Relationship Id="rId1" Type="http://schemas.openxmlformats.org/officeDocument/2006/relationships/tags" Target="../tags/tag84.xml"/><Relationship Id="rId5" Type="http://schemas.openxmlformats.org/officeDocument/2006/relationships/image" Target="../media/image68.svg"/><Relationship Id="rId4" Type="http://schemas.openxmlformats.org/officeDocument/2006/relationships/image" Target="../media/image67.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8.xml"/><Relationship Id="rId1" Type="http://schemas.openxmlformats.org/officeDocument/2006/relationships/tags" Target="../tags/tag6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5.xml"/></Relationships>
</file>

<file path=ppt/slides/_rels/slide32.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notesSlide" Target="../notesSlides/notesSlide32.xml"/><Relationship Id="rId7" Type="http://schemas.openxmlformats.org/officeDocument/2006/relationships/image" Target="../media/image72.svg"/><Relationship Id="rId2" Type="http://schemas.openxmlformats.org/officeDocument/2006/relationships/slideLayout" Target="../slideLayouts/slideLayout44.xml"/><Relationship Id="rId1" Type="http://schemas.openxmlformats.org/officeDocument/2006/relationships/tags" Target="../tags/tag85.xml"/><Relationship Id="rId6" Type="http://schemas.openxmlformats.org/officeDocument/2006/relationships/image" Target="../media/image71.png"/><Relationship Id="rId5" Type="http://schemas.openxmlformats.org/officeDocument/2006/relationships/image" Target="../media/image70.svg"/><Relationship Id="rId4" Type="http://schemas.openxmlformats.org/officeDocument/2006/relationships/image" Target="../media/image69.png"/><Relationship Id="rId9" Type="http://schemas.openxmlformats.org/officeDocument/2006/relationships/image" Target="../media/image74.sv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5.xml"/><Relationship Id="rId1" Type="http://schemas.openxmlformats.org/officeDocument/2006/relationships/tags" Target="../tags/tag86.xml"/><Relationship Id="rId4" Type="http://schemas.openxmlformats.org/officeDocument/2006/relationships/image" Target="../media/image39.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46.xml"/><Relationship Id="rId1" Type="http://schemas.openxmlformats.org/officeDocument/2006/relationships/tags" Target="../tags/tag87.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46.xml"/><Relationship Id="rId1" Type="http://schemas.openxmlformats.org/officeDocument/2006/relationships/tags" Target="../tags/tag88.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6.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5.xml"/><Relationship Id="rId1" Type="http://schemas.openxmlformats.org/officeDocument/2006/relationships/tags" Target="../tags/tag89.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5.xml"/><Relationship Id="rId1" Type="http://schemas.openxmlformats.org/officeDocument/2006/relationships/tags" Target="../tags/tag90.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5.xml"/><Relationship Id="rId1" Type="http://schemas.openxmlformats.org/officeDocument/2006/relationships/tags" Target="../tags/tag64.xml"/></Relationships>
</file>

<file path=ppt/slides/_rels/slide40.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notesSlide" Target="../notesSlides/notesSlide40.xml"/><Relationship Id="rId7" Type="http://schemas.openxmlformats.org/officeDocument/2006/relationships/image" Target="../media/image78.svg"/><Relationship Id="rId2" Type="http://schemas.openxmlformats.org/officeDocument/2006/relationships/slideLayout" Target="../slideLayouts/slideLayout41.xml"/><Relationship Id="rId1" Type="http://schemas.openxmlformats.org/officeDocument/2006/relationships/tags" Target="../tags/tag91.xml"/><Relationship Id="rId6" Type="http://schemas.openxmlformats.org/officeDocument/2006/relationships/image" Target="../media/image77.png"/><Relationship Id="rId11" Type="http://schemas.openxmlformats.org/officeDocument/2006/relationships/image" Target="../media/image82.svg"/><Relationship Id="rId5" Type="http://schemas.openxmlformats.org/officeDocument/2006/relationships/image" Target="../media/image76.svg"/><Relationship Id="rId10" Type="http://schemas.openxmlformats.org/officeDocument/2006/relationships/image" Target="../media/image81.png"/><Relationship Id="rId4" Type="http://schemas.openxmlformats.org/officeDocument/2006/relationships/image" Target="../media/image75.png"/><Relationship Id="rId9" Type="http://schemas.openxmlformats.org/officeDocument/2006/relationships/image" Target="../media/image80.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31.xml"/><Relationship Id="rId1" Type="http://schemas.openxmlformats.org/officeDocument/2006/relationships/tags" Target="../tags/tag92.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5.xml"/><Relationship Id="rId1" Type="http://schemas.openxmlformats.org/officeDocument/2006/relationships/tags" Target="../tags/tag93.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5.xml"/><Relationship Id="rId1" Type="http://schemas.openxmlformats.org/officeDocument/2006/relationships/tags" Target="../tags/tag94.xml"/><Relationship Id="rId4" Type="http://schemas.openxmlformats.org/officeDocument/2006/relationships/image" Target="../media/image83.pn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38.xml"/><Relationship Id="rId1" Type="http://schemas.openxmlformats.org/officeDocument/2006/relationships/tags" Target="../tags/tag95.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45.xml"/><Relationship Id="rId1" Type="http://schemas.openxmlformats.org/officeDocument/2006/relationships/tags" Target="../tags/tag96.xml"/><Relationship Id="rId4" Type="http://schemas.openxmlformats.org/officeDocument/2006/relationships/image" Target="../media/image84.jpe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40.xml"/><Relationship Id="rId1" Type="http://schemas.openxmlformats.org/officeDocument/2006/relationships/tags" Target="../tags/tag97.xml"/></Relationships>
</file>

<file path=ppt/slides/_rels/slide47.xml.rels><?xml version="1.0" encoding="UTF-8" standalone="yes"?>
<Relationships xmlns="http://schemas.openxmlformats.org/package/2006/relationships"><Relationship Id="rId8" Type="http://schemas.openxmlformats.org/officeDocument/2006/relationships/image" Target="../media/image89.png"/><Relationship Id="rId13" Type="http://schemas.openxmlformats.org/officeDocument/2006/relationships/image" Target="../media/image94.svg"/><Relationship Id="rId3" Type="http://schemas.openxmlformats.org/officeDocument/2006/relationships/notesSlide" Target="../notesSlides/notesSlide47.xml"/><Relationship Id="rId7" Type="http://schemas.openxmlformats.org/officeDocument/2006/relationships/image" Target="../media/image88.png"/><Relationship Id="rId12" Type="http://schemas.openxmlformats.org/officeDocument/2006/relationships/image" Target="../media/image93.png"/><Relationship Id="rId2" Type="http://schemas.openxmlformats.org/officeDocument/2006/relationships/slideLayout" Target="../slideLayouts/slideLayout40.xml"/><Relationship Id="rId1" Type="http://schemas.openxmlformats.org/officeDocument/2006/relationships/tags" Target="../tags/tag98.xml"/><Relationship Id="rId6" Type="http://schemas.openxmlformats.org/officeDocument/2006/relationships/image" Target="../media/image87.svg"/><Relationship Id="rId11" Type="http://schemas.openxmlformats.org/officeDocument/2006/relationships/image" Target="../media/image92.svg"/><Relationship Id="rId5" Type="http://schemas.openxmlformats.org/officeDocument/2006/relationships/image" Target="../media/image86.png"/><Relationship Id="rId10" Type="http://schemas.openxmlformats.org/officeDocument/2006/relationships/image" Target="../media/image91.png"/><Relationship Id="rId4" Type="http://schemas.openxmlformats.org/officeDocument/2006/relationships/image" Target="../media/image85.png"/><Relationship Id="rId9" Type="http://schemas.openxmlformats.org/officeDocument/2006/relationships/image" Target="../media/image90.sv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26.xml"/><Relationship Id="rId1" Type="http://schemas.openxmlformats.org/officeDocument/2006/relationships/tags" Target="../tags/tag99.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3.xml"/><Relationship Id="rId1" Type="http://schemas.openxmlformats.org/officeDocument/2006/relationships/tags" Target="../tags/tag100.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46.xml"/><Relationship Id="rId1" Type="http://schemas.openxmlformats.org/officeDocument/2006/relationships/tags" Target="../tags/tag65.xml"/><Relationship Id="rId4" Type="http://schemas.openxmlformats.org/officeDocument/2006/relationships/image" Target="../media/image33.png"/></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5.xml"/><Relationship Id="rId1" Type="http://schemas.openxmlformats.org/officeDocument/2006/relationships/tags" Target="../tags/tag101.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5.xml"/><Relationship Id="rId1" Type="http://schemas.openxmlformats.org/officeDocument/2006/relationships/tags" Target="../tags/tag102.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38.xml"/><Relationship Id="rId1" Type="http://schemas.openxmlformats.org/officeDocument/2006/relationships/tags" Target="../tags/tag103.xml"/><Relationship Id="rId4" Type="http://schemas.openxmlformats.org/officeDocument/2006/relationships/image" Target="../media/image95.jpeg"/></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42.xml"/><Relationship Id="rId1" Type="http://schemas.openxmlformats.org/officeDocument/2006/relationships/tags" Target="../tags/tag104.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38.xml"/><Relationship Id="rId1" Type="http://schemas.openxmlformats.org/officeDocument/2006/relationships/tags" Target="../tags/tag105.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45.xml"/><Relationship Id="rId1" Type="http://schemas.openxmlformats.org/officeDocument/2006/relationships/tags" Target="../tags/tag106.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42.xm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58.xml"/><Relationship Id="rId1" Type="http://schemas.openxmlformats.org/officeDocument/2006/relationships/tags" Target="../tags/tag107.xm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38.xml"/><Relationship Id="rId1" Type="http://schemas.openxmlformats.org/officeDocument/2006/relationships/tags" Target="../tags/tag108.xml"/><Relationship Id="rId5" Type="http://schemas.openxmlformats.org/officeDocument/2006/relationships/hyperlink" Target="https://www.shiphelp.org/" TargetMode="External"/><Relationship Id="rId4" Type="http://schemas.openxmlformats.org/officeDocument/2006/relationships/hyperlink" Target="https://www.medicare.gov/plan-compare" TargetMode="Externa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29.xml"/><Relationship Id="rId1" Type="http://schemas.openxmlformats.org/officeDocument/2006/relationships/tags" Target="../tags/tag109.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37.gif"/><Relationship Id="rId2" Type="http://schemas.openxmlformats.org/officeDocument/2006/relationships/slideLayout" Target="../slideLayouts/slideLayout41.xml"/><Relationship Id="rId1" Type="http://schemas.openxmlformats.org/officeDocument/2006/relationships/tags" Target="../tags/tag66.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3.xml"/><Relationship Id="rId1" Type="http://schemas.openxmlformats.org/officeDocument/2006/relationships/tags" Target="../tags/tag110.xml"/></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38.xml"/><Relationship Id="rId1" Type="http://schemas.openxmlformats.org/officeDocument/2006/relationships/tags" Target="../tags/tag111.xml"/><Relationship Id="rId4" Type="http://schemas.openxmlformats.org/officeDocument/2006/relationships/image" Target="../media/image42.png"/></Relationships>
</file>

<file path=ppt/slides/_rels/slide62.xml.rels><?xml version="1.0" encoding="UTF-8" standalone="yes"?>
<Relationships xmlns="http://schemas.openxmlformats.org/package/2006/relationships"><Relationship Id="rId8" Type="http://schemas.openxmlformats.org/officeDocument/2006/relationships/image" Target="../media/image100.svg"/><Relationship Id="rId3" Type="http://schemas.openxmlformats.org/officeDocument/2006/relationships/notesSlide" Target="../notesSlides/notesSlide62.xml"/><Relationship Id="rId7" Type="http://schemas.openxmlformats.org/officeDocument/2006/relationships/image" Target="../media/image99.png"/><Relationship Id="rId12" Type="http://schemas.openxmlformats.org/officeDocument/2006/relationships/image" Target="../media/image76.svg"/><Relationship Id="rId2" Type="http://schemas.openxmlformats.org/officeDocument/2006/relationships/slideLayout" Target="../slideLayouts/slideLayout42.xml"/><Relationship Id="rId1" Type="http://schemas.openxmlformats.org/officeDocument/2006/relationships/tags" Target="../tags/tag112.xml"/><Relationship Id="rId6" Type="http://schemas.openxmlformats.org/officeDocument/2006/relationships/image" Target="../media/image98.png"/><Relationship Id="rId11" Type="http://schemas.openxmlformats.org/officeDocument/2006/relationships/image" Target="../media/image75.png"/><Relationship Id="rId5" Type="http://schemas.openxmlformats.org/officeDocument/2006/relationships/image" Target="../media/image97.svg"/><Relationship Id="rId10" Type="http://schemas.openxmlformats.org/officeDocument/2006/relationships/image" Target="../media/image102.svg"/><Relationship Id="rId4" Type="http://schemas.openxmlformats.org/officeDocument/2006/relationships/image" Target="../media/image96.png"/><Relationship Id="rId9" Type="http://schemas.openxmlformats.org/officeDocument/2006/relationships/image" Target="../media/image101.png"/></Relationships>
</file>

<file path=ppt/slides/_rels/slide63.xml.rels><?xml version="1.0" encoding="UTF-8" standalone="yes"?>
<Relationships xmlns="http://schemas.openxmlformats.org/package/2006/relationships"><Relationship Id="rId8" Type="http://schemas.openxmlformats.org/officeDocument/2006/relationships/image" Target="../media/image87.svg"/><Relationship Id="rId3" Type="http://schemas.openxmlformats.org/officeDocument/2006/relationships/notesSlide" Target="../notesSlides/notesSlide63.xml"/><Relationship Id="rId7" Type="http://schemas.openxmlformats.org/officeDocument/2006/relationships/image" Target="../media/image86.png"/><Relationship Id="rId12" Type="http://schemas.microsoft.com/office/2007/relationships/hdphoto" Target="../media/hdphoto1.wdp"/><Relationship Id="rId2" Type="http://schemas.openxmlformats.org/officeDocument/2006/relationships/slideLayout" Target="../slideLayouts/slideLayout42.xml"/><Relationship Id="rId1" Type="http://schemas.openxmlformats.org/officeDocument/2006/relationships/tags" Target="../tags/tag113.xml"/><Relationship Id="rId6" Type="http://schemas.openxmlformats.org/officeDocument/2006/relationships/image" Target="../media/image105.svg"/><Relationship Id="rId11" Type="http://schemas.openxmlformats.org/officeDocument/2006/relationships/image" Target="../media/image108.png"/><Relationship Id="rId5" Type="http://schemas.openxmlformats.org/officeDocument/2006/relationships/image" Target="../media/image104.png"/><Relationship Id="rId10" Type="http://schemas.openxmlformats.org/officeDocument/2006/relationships/image" Target="../media/image107.svg"/><Relationship Id="rId4" Type="http://schemas.openxmlformats.org/officeDocument/2006/relationships/image" Target="../media/image103.png"/><Relationship Id="rId9" Type="http://schemas.openxmlformats.org/officeDocument/2006/relationships/image" Target="../media/image106.png"/></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42.xml"/><Relationship Id="rId1" Type="http://schemas.openxmlformats.org/officeDocument/2006/relationships/tags" Target="../tags/tag114.xml"/><Relationship Id="rId4" Type="http://schemas.openxmlformats.org/officeDocument/2006/relationships/image" Target="../media/image109.png"/></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40.xml"/><Relationship Id="rId1" Type="http://schemas.openxmlformats.org/officeDocument/2006/relationships/tags" Target="../tags/tag115.xml"/></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38.xml"/><Relationship Id="rId1" Type="http://schemas.openxmlformats.org/officeDocument/2006/relationships/tags" Target="../tags/tag116.xml"/><Relationship Id="rId4" Type="http://schemas.openxmlformats.org/officeDocument/2006/relationships/hyperlink" Target="https://www.medicare.gov/plan-compare" TargetMode="External"/></Relationships>
</file>

<file path=ppt/slides/_rels/slide67.xml.rels><?xml version="1.0" encoding="UTF-8" standalone="yes"?>
<Relationships xmlns="http://schemas.openxmlformats.org/package/2006/relationships"><Relationship Id="rId8" Type="http://schemas.openxmlformats.org/officeDocument/2006/relationships/image" Target="../media/image113.svg"/><Relationship Id="rId3" Type="http://schemas.openxmlformats.org/officeDocument/2006/relationships/notesSlide" Target="../notesSlides/notesSlide67.xml"/><Relationship Id="rId7" Type="http://schemas.openxmlformats.org/officeDocument/2006/relationships/image" Target="../media/image112.png"/><Relationship Id="rId2" Type="http://schemas.openxmlformats.org/officeDocument/2006/relationships/slideLayout" Target="../slideLayouts/slideLayout53.xml"/><Relationship Id="rId1" Type="http://schemas.openxmlformats.org/officeDocument/2006/relationships/tags" Target="../tags/tag117.xml"/><Relationship Id="rId6" Type="http://schemas.openxmlformats.org/officeDocument/2006/relationships/image" Target="../media/image111.png"/><Relationship Id="rId5" Type="http://schemas.openxmlformats.org/officeDocument/2006/relationships/image" Target="../media/image110.svg"/><Relationship Id="rId10" Type="http://schemas.openxmlformats.org/officeDocument/2006/relationships/image" Target="../media/image115.png"/><Relationship Id="rId4" Type="http://schemas.openxmlformats.org/officeDocument/2006/relationships/image" Target="../media/image101.png"/><Relationship Id="rId9" Type="http://schemas.openxmlformats.org/officeDocument/2006/relationships/image" Target="../media/image114.png"/></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4.xml"/><Relationship Id="rId1" Type="http://schemas.openxmlformats.org/officeDocument/2006/relationships/tags" Target="../tags/tag118.xml"/></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5.xml"/><Relationship Id="rId1" Type="http://schemas.openxmlformats.org/officeDocument/2006/relationships/tags" Target="../tags/tag119.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6.xml"/><Relationship Id="rId1" Type="http://schemas.openxmlformats.org/officeDocument/2006/relationships/tags" Target="../tags/tag67.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70.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notesSlide" Target="../notesSlides/notesSlide70.xml"/><Relationship Id="rId7" Type="http://schemas.openxmlformats.org/officeDocument/2006/relationships/image" Target="../media/image119.png"/><Relationship Id="rId2" Type="http://schemas.openxmlformats.org/officeDocument/2006/relationships/slideLayout" Target="../slideLayouts/slideLayout41.xml"/><Relationship Id="rId1" Type="http://schemas.openxmlformats.org/officeDocument/2006/relationships/tags" Target="../tags/tag120.xml"/><Relationship Id="rId6" Type="http://schemas.openxmlformats.org/officeDocument/2006/relationships/image" Target="../media/image118.png"/><Relationship Id="rId5" Type="http://schemas.openxmlformats.org/officeDocument/2006/relationships/image" Target="../media/image117.svg"/><Relationship Id="rId10" Type="http://schemas.openxmlformats.org/officeDocument/2006/relationships/image" Target="../media/image121.svg"/><Relationship Id="rId4" Type="http://schemas.openxmlformats.org/officeDocument/2006/relationships/image" Target="../media/image116.png"/><Relationship Id="rId9" Type="http://schemas.openxmlformats.org/officeDocument/2006/relationships/image" Target="../media/image120.png"/></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42.xml"/><Relationship Id="rId1" Type="http://schemas.openxmlformats.org/officeDocument/2006/relationships/tags" Target="../tags/tag121.xml"/><Relationship Id="rId5" Type="http://schemas.openxmlformats.org/officeDocument/2006/relationships/image" Target="../media/image76.svg"/><Relationship Id="rId4" Type="http://schemas.openxmlformats.org/officeDocument/2006/relationships/image" Target="../media/image75.png"/></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20.xml"/><Relationship Id="rId1" Type="http://schemas.openxmlformats.org/officeDocument/2006/relationships/tags" Target="../tags/tag122.xml"/></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73.xml"/><Relationship Id="rId2" Type="http://schemas.openxmlformats.org/officeDocument/2006/relationships/slideLayout" Target="../slideLayouts/slideLayout3.xml"/><Relationship Id="rId1" Type="http://schemas.openxmlformats.org/officeDocument/2006/relationships/tags" Target="../tags/tag123.xml"/></Relationships>
</file>

<file path=ppt/slides/_rels/slide74.xml.rels><?xml version="1.0" encoding="UTF-8" standalone="yes"?>
<Relationships xmlns="http://schemas.openxmlformats.org/package/2006/relationships"><Relationship Id="rId8" Type="http://schemas.openxmlformats.org/officeDocument/2006/relationships/image" Target="../media/image124.png"/><Relationship Id="rId3" Type="http://schemas.openxmlformats.org/officeDocument/2006/relationships/notesSlide" Target="../notesSlides/notesSlide74.xml"/><Relationship Id="rId7" Type="http://schemas.openxmlformats.org/officeDocument/2006/relationships/image" Target="../media/image123.png"/><Relationship Id="rId2" Type="http://schemas.openxmlformats.org/officeDocument/2006/relationships/slideLayout" Target="../slideLayouts/slideLayout42.xml"/><Relationship Id="rId1" Type="http://schemas.openxmlformats.org/officeDocument/2006/relationships/tags" Target="../tags/tag124.xml"/><Relationship Id="rId6" Type="http://schemas.openxmlformats.org/officeDocument/2006/relationships/image" Target="../media/image110.svg"/><Relationship Id="rId5" Type="http://schemas.openxmlformats.org/officeDocument/2006/relationships/image" Target="../media/image101.png"/><Relationship Id="rId4" Type="http://schemas.openxmlformats.org/officeDocument/2006/relationships/image" Target="../media/image122.png"/></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42.xml"/></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76.xml"/><Relationship Id="rId2" Type="http://schemas.openxmlformats.org/officeDocument/2006/relationships/slideLayout" Target="../slideLayouts/slideLayout45.xml"/><Relationship Id="rId1" Type="http://schemas.openxmlformats.org/officeDocument/2006/relationships/tags" Target="../tags/tag125.xml"/></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77.xml"/><Relationship Id="rId2" Type="http://schemas.openxmlformats.org/officeDocument/2006/relationships/slideLayout" Target="../slideLayouts/slideLayout45.xml"/><Relationship Id="rId1" Type="http://schemas.openxmlformats.org/officeDocument/2006/relationships/tags" Target="../tags/tag126.xml"/><Relationship Id="rId5" Type="http://schemas.openxmlformats.org/officeDocument/2006/relationships/hyperlink" Target="https://secure.ssa.gov/i1020/Ee001View.action" TargetMode="External"/><Relationship Id="rId4" Type="http://schemas.openxmlformats.org/officeDocument/2006/relationships/hyperlink" Target="https://www.ssa.gov/medicare/part-d-extra-help" TargetMode="External"/></Relationships>
</file>

<file path=ppt/slides/_rels/slide78.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78.xml"/><Relationship Id="rId1" Type="http://schemas.openxmlformats.org/officeDocument/2006/relationships/slideLayout" Target="../slideLayouts/slideLayout45.xml"/></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79.xml"/><Relationship Id="rId2" Type="http://schemas.openxmlformats.org/officeDocument/2006/relationships/slideLayout" Target="../slideLayouts/slideLayout39.xml"/><Relationship Id="rId1" Type="http://schemas.openxmlformats.org/officeDocument/2006/relationships/tags" Target="../tags/tag127.xml"/></Relationships>
</file>

<file path=ppt/slides/_rels/slide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8.xml"/><Relationship Id="rId1" Type="http://schemas.openxmlformats.org/officeDocument/2006/relationships/slideLayout" Target="../slideLayouts/slideLayout46.xml"/><Relationship Id="rId4" Type="http://schemas.openxmlformats.org/officeDocument/2006/relationships/image" Target="../media/image42.png"/></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80.xml"/><Relationship Id="rId2" Type="http://schemas.openxmlformats.org/officeDocument/2006/relationships/slideLayout" Target="../slideLayouts/slideLayout46.xml"/><Relationship Id="rId1" Type="http://schemas.openxmlformats.org/officeDocument/2006/relationships/tags" Target="../tags/tag128.xml"/><Relationship Id="rId5" Type="http://schemas.openxmlformats.org/officeDocument/2006/relationships/hyperlink" Target="https://www.medicaid.gov/chip/state-program-information" TargetMode="External"/><Relationship Id="rId4" Type="http://schemas.openxmlformats.org/officeDocument/2006/relationships/image" Target="../media/image126.jpeg"/></Relationships>
</file>

<file path=ppt/slides/_rels/slide81.xml.rels><?xml version="1.0" encoding="UTF-8" standalone="yes"?>
<Relationships xmlns="http://schemas.openxmlformats.org/package/2006/relationships"><Relationship Id="rId8" Type="http://schemas.openxmlformats.org/officeDocument/2006/relationships/image" Target="../media/image131.png"/><Relationship Id="rId3" Type="http://schemas.openxmlformats.org/officeDocument/2006/relationships/notesSlide" Target="../notesSlides/notesSlide81.xml"/><Relationship Id="rId7" Type="http://schemas.openxmlformats.org/officeDocument/2006/relationships/image" Target="../media/image130.svg"/><Relationship Id="rId2" Type="http://schemas.openxmlformats.org/officeDocument/2006/relationships/slideLayout" Target="../slideLayouts/slideLayout40.xml"/><Relationship Id="rId1" Type="http://schemas.openxmlformats.org/officeDocument/2006/relationships/tags" Target="../tags/tag129.xml"/><Relationship Id="rId6" Type="http://schemas.openxmlformats.org/officeDocument/2006/relationships/image" Target="../media/image129.png"/><Relationship Id="rId11" Type="http://schemas.openxmlformats.org/officeDocument/2006/relationships/image" Target="../media/image134.png"/><Relationship Id="rId5" Type="http://schemas.openxmlformats.org/officeDocument/2006/relationships/image" Target="../media/image128.png"/><Relationship Id="rId10" Type="http://schemas.openxmlformats.org/officeDocument/2006/relationships/image" Target="../media/image133.svg"/><Relationship Id="rId4" Type="http://schemas.openxmlformats.org/officeDocument/2006/relationships/image" Target="../media/image127.png"/><Relationship Id="rId9" Type="http://schemas.openxmlformats.org/officeDocument/2006/relationships/image" Target="../media/image132.png"/></Relationships>
</file>

<file path=ppt/slides/_rels/slide82.xml.rels><?xml version="1.0" encoding="UTF-8" standalone="yes"?>
<Relationships xmlns="http://schemas.openxmlformats.org/package/2006/relationships"><Relationship Id="rId8" Type="http://schemas.openxmlformats.org/officeDocument/2006/relationships/hyperlink" Target="https://www.shiphelp.org/" TargetMode="External"/><Relationship Id="rId3" Type="http://schemas.openxmlformats.org/officeDocument/2006/relationships/notesSlide" Target="../notesSlides/notesSlide82.xml"/><Relationship Id="rId7" Type="http://schemas.openxmlformats.org/officeDocument/2006/relationships/hyperlink" Target="https://www.ssa.gov/" TargetMode="External"/><Relationship Id="rId2" Type="http://schemas.openxmlformats.org/officeDocument/2006/relationships/slideLayout" Target="../slideLayouts/slideLayout38.xml"/><Relationship Id="rId1" Type="http://schemas.openxmlformats.org/officeDocument/2006/relationships/tags" Target="../tags/tag130.xml"/><Relationship Id="rId6" Type="http://schemas.openxmlformats.org/officeDocument/2006/relationships/hyperlink" Target="https://www.medicare.gov/basics/get-started-with-medicare" TargetMode="External"/><Relationship Id="rId5" Type="http://schemas.openxmlformats.org/officeDocument/2006/relationships/hyperlink" Target="http://www.medicare.gov/" TargetMode="External"/><Relationship Id="rId10" Type="http://schemas.openxmlformats.org/officeDocument/2006/relationships/image" Target="../media/image135.png"/><Relationship Id="rId4" Type="http://schemas.openxmlformats.org/officeDocument/2006/relationships/hyperlink" Target="http://www.cms.gov/" TargetMode="External"/><Relationship Id="rId9" Type="http://schemas.openxmlformats.org/officeDocument/2006/relationships/hyperlink" Target="https://www.insurekidsnow.gov/" TargetMode="External"/></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83.xml"/><Relationship Id="rId2" Type="http://schemas.openxmlformats.org/officeDocument/2006/relationships/slideLayout" Target="../slideLayouts/slideLayout45.xml"/><Relationship Id="rId1" Type="http://schemas.openxmlformats.org/officeDocument/2006/relationships/tags" Target="../tags/tag131.xml"/><Relationship Id="rId4" Type="http://schemas.openxmlformats.org/officeDocument/2006/relationships/hyperlink" Target="https://gcc02.safelinks.protection.outlook.com/?url=https%3A%2F%2Fwww.medicare.gov%2Fpublications&amp;data=04%7C01%7CLeslie.Long%40cms.hhs.gov%7C64ae560a40c84bb76ebc08da0c026d1b%7Cd58addea50534a808499ba4d944910df%7C0%7C0%7C637835501802174918%7CUnknown%7CTWFpbGZsb3d8eyJWIjoiMC4wLjAwMDAiLCJQIjoiV2luMzIiLCJBTiI6Ik1haWwiLCJXVCI6Mn0%3D%7C3000&amp;sdata=bHBpufzWj3aKDk4VYSkSJ9W9K2GTydvTaciVXHtJv1I%3D&amp;reserved=0" TargetMode="External"/></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84.xml"/><Relationship Id="rId2" Type="http://schemas.openxmlformats.org/officeDocument/2006/relationships/slideLayout" Target="../slideLayouts/slideLayout45.xml"/><Relationship Id="rId1" Type="http://schemas.openxmlformats.org/officeDocument/2006/relationships/tags" Target="../tags/tag132.xml"/><Relationship Id="rId6" Type="http://schemas.openxmlformats.org/officeDocument/2006/relationships/hyperlink" Target="http://productordering.cms.hhs.gov/" TargetMode="External"/><Relationship Id="rId5" Type="http://schemas.openxmlformats.org/officeDocument/2006/relationships/hyperlink" Target="https://www.medicare.gov/basics/forms-publications-mailings/mailings/signing-up/welcome-to-medicare-package" TargetMode="External"/><Relationship Id="rId4" Type="http://schemas.openxmlformats.org/officeDocument/2006/relationships/hyperlink" Target="https://www.medicare.gov/basics/forms-publications-mailings/mailings/signing-up/get-ready-for-medicare-package" TargetMode="Externa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8.xml"/><Relationship Id="rId1" Type="http://schemas.openxmlformats.org/officeDocument/2006/relationships/tags" Target="../tags/tag6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2982" y="4633100"/>
            <a:ext cx="10581860" cy="929286"/>
          </a:xfrm>
        </p:spPr>
        <p:txBody>
          <a:bodyPr/>
          <a:lstStyle/>
          <a:p>
            <a:pPr algn="ctr"/>
            <a:r>
              <a:rPr lang="en-US" dirty="0"/>
              <a:t>Getting Started with Medicare</a:t>
            </a:r>
          </a:p>
        </p:txBody>
      </p:sp>
      <p:sp>
        <p:nvSpPr>
          <p:cNvPr id="3" name="TextBox 2">
            <a:extLst>
              <a:ext uri="{FF2B5EF4-FFF2-40B4-BE49-F238E27FC236}">
                <a16:creationId xmlns:a16="http://schemas.microsoft.com/office/drawing/2014/main" id="{97823B43-FFDE-B168-EF6D-9E351555697E}"/>
              </a:ext>
            </a:extLst>
          </p:cNvPr>
          <p:cNvSpPr txBox="1"/>
          <p:nvPr/>
        </p:nvSpPr>
        <p:spPr>
          <a:xfrm>
            <a:off x="9438468" y="6276814"/>
            <a:ext cx="2371240" cy="369332"/>
          </a:xfrm>
          <a:prstGeom prst="rect">
            <a:avLst/>
          </a:prstGeom>
          <a:noFill/>
        </p:spPr>
        <p:txBody>
          <a:bodyPr wrap="square" rtlCol="0">
            <a:spAutoFit/>
          </a:bodyPr>
          <a:lstStyle/>
          <a:p>
            <a:pPr algn="r"/>
            <a:r>
              <a:rPr lang="en-US" dirty="0">
                <a:solidFill>
                  <a:schemeClr val="bg1"/>
                </a:solidFill>
                <a:latin typeface="Arial"/>
                <a:cs typeface="Arial"/>
              </a:rPr>
              <a:t>February 2026</a:t>
            </a:r>
            <a:endParaRPr lang="en-US" dirty="0">
              <a:solidFill>
                <a:schemeClr val="bg1"/>
              </a:solidFill>
            </a:endParaRPr>
          </a:p>
        </p:txBody>
      </p:sp>
    </p:spTree>
    <p:custDataLst>
      <p:tags r:id="rId1"/>
    </p:custDataLst>
    <p:extLst>
      <p:ext uri="{BB962C8B-B14F-4D97-AF65-F5344CB8AC3E}">
        <p14:creationId xmlns:p14="http://schemas.microsoft.com/office/powerpoint/2010/main" val="18101289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6877E-EFD1-B084-7C8F-935C9723668E}"/>
              </a:ext>
            </a:extLst>
          </p:cNvPr>
          <p:cNvSpPr>
            <a:spLocks noGrp="1"/>
          </p:cNvSpPr>
          <p:nvPr>
            <p:ph type="title"/>
          </p:nvPr>
        </p:nvSpPr>
        <p:spPr/>
        <p:txBody>
          <a:bodyPr>
            <a:normAutofit/>
          </a:bodyPr>
          <a:lstStyle/>
          <a:p>
            <a:r>
              <a:rPr lang="en-US" dirty="0">
                <a:solidFill>
                  <a:prstClr val="white"/>
                </a:solidFill>
              </a:rPr>
              <a:t>Original Medicare vs. Medicare Advantage</a:t>
            </a:r>
            <a:r>
              <a:rPr lang="en-US" dirty="0">
                <a:solidFill>
                  <a:srgbClr val="FF0000"/>
                </a:solidFill>
              </a:rPr>
              <a:t> </a:t>
            </a:r>
            <a:r>
              <a:rPr lang="en-US" dirty="0"/>
              <a:t>Plan</a:t>
            </a:r>
            <a:r>
              <a:rPr lang="en-US" dirty="0">
                <a:solidFill>
                  <a:prstClr val="white"/>
                </a:solidFill>
              </a:rPr>
              <a:t>: Cost</a:t>
            </a:r>
            <a:endParaRPr lang="en-US" dirty="0"/>
          </a:p>
        </p:txBody>
      </p:sp>
      <p:graphicFrame>
        <p:nvGraphicFramePr>
          <p:cNvPr id="5" name="Table 4" descr="This table shows the difference in costs between Original Medicare and Medicare Advantage">
            <a:extLst>
              <a:ext uri="{FF2B5EF4-FFF2-40B4-BE49-F238E27FC236}">
                <a16:creationId xmlns:a16="http://schemas.microsoft.com/office/drawing/2014/main" id="{8D87B964-68EA-0B0A-C140-517EF7F08F42}"/>
              </a:ext>
            </a:extLst>
          </p:cNvPr>
          <p:cNvGraphicFramePr>
            <a:graphicFrameLocks noGrp="1"/>
          </p:cNvGraphicFramePr>
          <p:nvPr>
            <p:extLst>
              <p:ext uri="{D42A27DB-BD31-4B8C-83A1-F6EECF244321}">
                <p14:modId xmlns:p14="http://schemas.microsoft.com/office/powerpoint/2010/main" val="16116389"/>
              </p:ext>
            </p:extLst>
          </p:nvPr>
        </p:nvGraphicFramePr>
        <p:xfrm>
          <a:off x="419322" y="1070445"/>
          <a:ext cx="11354862" cy="4977581"/>
        </p:xfrm>
        <a:graphic>
          <a:graphicData uri="http://schemas.openxmlformats.org/drawingml/2006/table">
            <a:tbl>
              <a:tblPr firstRow="1" bandRow="1"/>
              <a:tblGrid>
                <a:gridCol w="5292056">
                  <a:extLst>
                    <a:ext uri="{9D8B030D-6E8A-4147-A177-3AD203B41FA5}">
                      <a16:colId xmlns:a16="http://schemas.microsoft.com/office/drawing/2014/main" val="3939814607"/>
                    </a:ext>
                  </a:extLst>
                </a:gridCol>
                <a:gridCol w="6062806">
                  <a:extLst>
                    <a:ext uri="{9D8B030D-6E8A-4147-A177-3AD203B41FA5}">
                      <a16:colId xmlns:a16="http://schemas.microsoft.com/office/drawing/2014/main" val="3510080372"/>
                    </a:ext>
                  </a:extLst>
                </a:gridCol>
              </a:tblGrid>
              <a:tr h="368272">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lvl="0">
                        <a:spcBef>
                          <a:spcPts val="600"/>
                        </a:spcBef>
                        <a:spcAft>
                          <a:spcPts val="600"/>
                        </a:spcAft>
                      </a:pPr>
                      <a:r>
                        <a:rPr lang="en-US" sz="2000" b="1" dirty="0">
                          <a:solidFill>
                            <a:srgbClr val="00529B"/>
                          </a:solidFill>
                          <a:effectLst/>
                          <a:latin typeface="Arial" panose="020B0604020202020204" pitchFamily="34" charset="0"/>
                          <a:cs typeface="Arial" panose="020B0604020202020204" pitchFamily="34" charset="0"/>
                        </a:rPr>
                        <a:t>Original Medicare</a:t>
                      </a:r>
                      <a:endParaRPr lang="en-US" sz="2000" dirty="0">
                        <a:solidFill>
                          <a:srgbClr val="00529B"/>
                        </a:solidFill>
                        <a:effectLst/>
                        <a:latin typeface="Arial" panose="020B0604020202020204" pitchFamily="34" charset="0"/>
                        <a:cs typeface="Arial" panose="020B0604020202020204" pitchFamily="34" charset="0"/>
                      </a:endParaRPr>
                    </a:p>
                  </a:txBody>
                  <a:tcPr marL="137160" marR="68580" marT="28575" marB="64294" anchor="ctr">
                    <a:lnL w="12700" cmpd="sng">
                      <a:noFill/>
                    </a:lnL>
                    <a:lnR w="12700" cap="flat" cmpd="sng" algn="ctr">
                      <a:solidFill>
                        <a:srgbClr val="006CAA"/>
                      </a:solidFill>
                      <a:prstDash val="solid"/>
                      <a:round/>
                      <a:headEnd type="none" w="med" len="med"/>
                      <a:tailEnd type="none" w="med" len="med"/>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spcBef>
                          <a:spcPts val="600"/>
                        </a:spcBef>
                        <a:spcAft>
                          <a:spcPts val="600"/>
                        </a:spcAft>
                      </a:pPr>
                      <a:r>
                        <a:rPr lang="en-US" sz="2000" b="1" dirty="0">
                          <a:solidFill>
                            <a:srgbClr val="00529B"/>
                          </a:solidFill>
                          <a:effectLst/>
                          <a:latin typeface="Arial" panose="020B0604020202020204" pitchFamily="34" charset="0"/>
                          <a:cs typeface="Arial" panose="020B0604020202020204" pitchFamily="34" charset="0"/>
                        </a:rPr>
                        <a:t>Medicare Advantage (Part C)</a:t>
                      </a:r>
                      <a:endParaRPr lang="en-US" sz="2000" dirty="0">
                        <a:solidFill>
                          <a:srgbClr val="00529B"/>
                        </a:solidFill>
                        <a:effectLst/>
                        <a:latin typeface="Arial" panose="020B0604020202020204" pitchFamily="34" charset="0"/>
                        <a:cs typeface="Arial" panose="020B0604020202020204" pitchFamily="34" charset="0"/>
                      </a:endParaRPr>
                    </a:p>
                  </a:txBody>
                  <a:tcPr marL="137160" marR="68580" marT="64294" marB="64294" anchor="ctr">
                    <a:lnL w="12700" cap="flat" cmpd="sng" algn="ctr">
                      <a:solidFill>
                        <a:srgbClr val="006CAA"/>
                      </a:solidFill>
                      <a:prstDash val="solid"/>
                      <a:round/>
                      <a:headEnd type="none" w="med" len="med"/>
                      <a:tailEnd type="none" w="med" len="med"/>
                    </a:lnL>
                    <a:lnR w="12700" cmpd="sng">
                      <a:noFill/>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solidFill>
                      <a:srgbClr val="006CAA">
                        <a:alpha val="5098"/>
                      </a:srgbClr>
                    </a:solidFill>
                  </a:tcPr>
                </a:tc>
                <a:extLst>
                  <a:ext uri="{0D108BD9-81ED-4DB2-BD59-A6C34878D82A}">
                    <a16:rowId xmlns:a16="http://schemas.microsoft.com/office/drawing/2014/main" val="1880237107"/>
                  </a:ext>
                </a:extLst>
              </a:tr>
              <a:tr h="726121">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spcBef>
                          <a:spcPts val="600"/>
                        </a:spcBef>
                        <a:spcAft>
                          <a:spcPts val="600"/>
                        </a:spcAft>
                      </a:pPr>
                      <a:r>
                        <a:rPr lang="en-US" sz="1500" dirty="0">
                          <a:solidFill>
                            <a:srgbClr val="00529B"/>
                          </a:solidFill>
                          <a:effectLst/>
                          <a:latin typeface="Arial" panose="020B0604020202020204" pitchFamily="34" charset="0"/>
                          <a:cs typeface="Arial" panose="020B0604020202020204" pitchFamily="34" charset="0"/>
                        </a:rPr>
                        <a:t>For Part B-covered services, you usually pay 20% of the Medicare-approved amount after you meet your deductible. This amount is called your coinsurance. </a:t>
                      </a:r>
                    </a:p>
                  </a:txBody>
                  <a:tcPr marL="137160" marR="137160" marT="68580" marB="137160">
                    <a:lnL w="12700" cmpd="sng">
                      <a:noFill/>
                    </a:lnL>
                    <a:lnR w="12700" cap="flat" cmpd="sng" algn="ctr">
                      <a:solidFill>
                        <a:srgbClr val="006CAA"/>
                      </a:solidFill>
                      <a:prstDash val="solid"/>
                      <a:round/>
                      <a:headEnd type="none" w="med" len="med"/>
                      <a:tailEnd type="none" w="med" len="med"/>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spcBef>
                          <a:spcPts val="600"/>
                        </a:spcBef>
                        <a:spcAft>
                          <a:spcPts val="600"/>
                        </a:spcAft>
                      </a:pPr>
                      <a:r>
                        <a:rPr lang="en-US" sz="1500" b="1" dirty="0">
                          <a:solidFill>
                            <a:srgbClr val="00529B"/>
                          </a:solidFill>
                          <a:effectLst/>
                          <a:latin typeface="Arial" panose="020B0604020202020204" pitchFamily="34" charset="0"/>
                          <a:cs typeface="Arial" panose="020B0604020202020204" pitchFamily="34" charset="0"/>
                        </a:rPr>
                        <a:t>Out-of-pocket costs vary. </a:t>
                      </a:r>
                      <a:r>
                        <a:rPr lang="en-US" sz="1500" b="0" dirty="0">
                          <a:solidFill>
                            <a:srgbClr val="00529B"/>
                          </a:solidFill>
                          <a:effectLst/>
                          <a:latin typeface="Arial" panose="020B0604020202020204" pitchFamily="34" charset="0"/>
                          <a:cs typeface="Arial" panose="020B0604020202020204" pitchFamily="34" charset="0"/>
                        </a:rPr>
                        <a:t>Plans  may have different out-of-pocket costs for certain services.</a:t>
                      </a:r>
                    </a:p>
                  </a:txBody>
                  <a:tcPr marL="137160" marR="137160" marT="68580" marB="137160">
                    <a:lnL w="12700" cap="flat" cmpd="sng" algn="ctr">
                      <a:solidFill>
                        <a:srgbClr val="006CAA"/>
                      </a:solidFill>
                      <a:prstDash val="solid"/>
                      <a:round/>
                      <a:headEnd type="none" w="med" len="med"/>
                      <a:tailEnd type="none" w="med" len="med"/>
                    </a:lnL>
                    <a:lnR w="12700" cmpd="sng">
                      <a:noFill/>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solidFill>
                      <a:srgbClr val="006CAA">
                        <a:alpha val="5098"/>
                      </a:srgbClr>
                    </a:solidFill>
                  </a:tcPr>
                </a:tc>
                <a:extLst>
                  <a:ext uri="{0D108BD9-81ED-4DB2-BD59-A6C34878D82A}">
                    <a16:rowId xmlns:a16="http://schemas.microsoft.com/office/drawing/2014/main" val="855204335"/>
                  </a:ext>
                </a:extLst>
              </a:tr>
              <a:tr h="869518">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spcBef>
                          <a:spcPts val="600"/>
                        </a:spcBef>
                        <a:spcAft>
                          <a:spcPts val="600"/>
                        </a:spcAft>
                      </a:pPr>
                      <a:r>
                        <a:rPr lang="en-US" sz="1500" dirty="0">
                          <a:solidFill>
                            <a:srgbClr val="00529B"/>
                          </a:solidFill>
                          <a:effectLst/>
                          <a:latin typeface="Arial" panose="020B0604020202020204" pitchFamily="34" charset="0"/>
                          <a:cs typeface="Arial" panose="020B0604020202020204" pitchFamily="34" charset="0"/>
                        </a:rPr>
                        <a:t>You pay the monthly premium for Part B. If you choose to join a Medicare drug plan, you’ll pay a separate premium for your Medicare drug coverage (Part D). </a:t>
                      </a:r>
                    </a:p>
                  </a:txBody>
                  <a:tcPr marL="137160" marR="137160" marT="68580" marB="137160">
                    <a:lnL w="12700" cmpd="sng">
                      <a:noFill/>
                    </a:lnL>
                    <a:lnR w="12700" cap="flat" cmpd="sng" algn="ctr">
                      <a:solidFill>
                        <a:srgbClr val="006CAA"/>
                      </a:solidFill>
                      <a:prstDash val="solid"/>
                      <a:round/>
                      <a:headEnd type="none" w="med" len="med"/>
                      <a:tailEnd type="none" w="med" len="med"/>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spcBef>
                          <a:spcPts val="600"/>
                        </a:spcBef>
                        <a:spcAft>
                          <a:spcPts val="600"/>
                        </a:spcAft>
                      </a:pPr>
                      <a:r>
                        <a:rPr lang="en-US" sz="1500" dirty="0">
                          <a:solidFill>
                            <a:srgbClr val="00529B"/>
                          </a:solidFill>
                          <a:effectLst/>
                          <a:latin typeface="Arial" panose="020B0604020202020204" pitchFamily="34" charset="0"/>
                          <a:cs typeface="Arial" panose="020B0604020202020204" pitchFamily="34" charset="0"/>
                        </a:rPr>
                        <a:t>You pay the monthly Part B premium and may also have to pay the plan’s premium. Some plans may have a $0 premium and may help pay all or part of your Part B premium. Most plans include Medicare drug coverage (Part D), so you don’t have a separate Part D premium.</a:t>
                      </a:r>
                    </a:p>
                  </a:txBody>
                  <a:tcPr marL="137160" marR="137160" marT="68580" marB="137160">
                    <a:lnL w="12700" cap="flat" cmpd="sng" algn="ctr">
                      <a:solidFill>
                        <a:srgbClr val="006CAA"/>
                      </a:solidFill>
                      <a:prstDash val="solid"/>
                      <a:round/>
                      <a:headEnd type="none" w="med" len="med"/>
                      <a:tailEnd type="none" w="med" len="med"/>
                    </a:lnL>
                    <a:lnR w="12700" cmpd="sng">
                      <a:noFill/>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solidFill>
                      <a:srgbClr val="006CAA">
                        <a:alpha val="5098"/>
                      </a:srgbClr>
                    </a:solidFill>
                  </a:tcPr>
                </a:tc>
                <a:extLst>
                  <a:ext uri="{0D108BD9-81ED-4DB2-BD59-A6C34878D82A}">
                    <a16:rowId xmlns:a16="http://schemas.microsoft.com/office/drawing/2014/main" val="1469587612"/>
                  </a:ext>
                </a:extLst>
              </a:tr>
              <a:tr h="1183773">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spcBef>
                          <a:spcPts val="600"/>
                        </a:spcBef>
                        <a:spcAft>
                          <a:spcPts val="600"/>
                        </a:spcAft>
                      </a:pPr>
                      <a:r>
                        <a:rPr lang="en-US" sz="1500" dirty="0">
                          <a:solidFill>
                            <a:srgbClr val="00529B"/>
                          </a:solidFill>
                          <a:effectLst/>
                          <a:latin typeface="Arial" panose="020B0604020202020204" pitchFamily="34" charset="0"/>
                          <a:cs typeface="Arial" panose="020B0604020202020204" pitchFamily="34" charset="0"/>
                        </a:rPr>
                        <a:t>There’s no yearly limit on what you pay out of pocket, unless you have supplemental coverage—like Medicare Supplement Insurance (Medigap), Medicaid, employer, retiree, or union coverage.</a:t>
                      </a:r>
                    </a:p>
                  </a:txBody>
                  <a:tcPr marL="137160" marR="137160" marT="68580" marB="137160">
                    <a:lnL w="12700" cmpd="sng">
                      <a:noFill/>
                    </a:lnL>
                    <a:lnR w="12700" cap="flat" cmpd="sng" algn="ctr">
                      <a:solidFill>
                        <a:srgbClr val="006CAA"/>
                      </a:solidFill>
                      <a:prstDash val="solid"/>
                      <a:round/>
                      <a:headEnd type="none" w="med" len="med"/>
                      <a:tailEnd type="none" w="med" len="med"/>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spcBef>
                          <a:spcPts val="600"/>
                        </a:spcBef>
                        <a:spcAft>
                          <a:spcPts val="600"/>
                        </a:spcAft>
                      </a:pPr>
                      <a:r>
                        <a:rPr lang="en-US" sz="1500" dirty="0">
                          <a:solidFill>
                            <a:srgbClr val="00529B"/>
                          </a:solidFill>
                          <a:effectLst/>
                          <a:latin typeface="Arial" panose="020B0604020202020204" pitchFamily="34" charset="0"/>
                          <a:cs typeface="Arial" panose="020B0604020202020204" pitchFamily="34" charset="0"/>
                        </a:rPr>
                        <a:t>Plans have a yearly limit on what you pay for covered Medicare services (which may include different limits for in-network and out-of-network services). Once you reach your plan’s limit, you’ll pay nothing for covered services for the rest of the year. </a:t>
                      </a:r>
                    </a:p>
                  </a:txBody>
                  <a:tcPr marL="137160" marR="137160" marT="68580" marB="137160">
                    <a:lnL w="12700" cap="flat" cmpd="sng" algn="ctr">
                      <a:solidFill>
                        <a:srgbClr val="006CAA"/>
                      </a:solidFill>
                      <a:prstDash val="solid"/>
                      <a:round/>
                      <a:headEnd type="none" w="med" len="med"/>
                      <a:tailEnd type="none" w="med" len="med"/>
                    </a:lnL>
                    <a:lnR w="12700" cmpd="sng">
                      <a:noFill/>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solidFill>
                      <a:srgbClr val="006CAA">
                        <a:alpha val="5098"/>
                      </a:srgbClr>
                    </a:solidFill>
                  </a:tcPr>
                </a:tc>
                <a:extLst>
                  <a:ext uri="{0D108BD9-81ED-4DB2-BD59-A6C34878D82A}">
                    <a16:rowId xmlns:a16="http://schemas.microsoft.com/office/drawing/2014/main" val="3432596013"/>
                  </a:ext>
                </a:extLst>
              </a:tr>
              <a:tr h="1103107">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spcBef>
                          <a:spcPts val="600"/>
                        </a:spcBef>
                        <a:spcAft>
                          <a:spcPts val="600"/>
                        </a:spcAft>
                      </a:pPr>
                      <a:r>
                        <a:rPr lang="en-US" sz="1500" dirty="0">
                          <a:solidFill>
                            <a:srgbClr val="00529B"/>
                          </a:solidFill>
                          <a:effectLst/>
                          <a:latin typeface="Arial" panose="020B0604020202020204" pitchFamily="34" charset="0"/>
                          <a:cs typeface="Arial" panose="020B0604020202020204" pitchFamily="34" charset="0"/>
                        </a:rPr>
                        <a:t>You can choose to buy Medigap to help pay your out-of-pocket costs that Medicare doesn’t cover, like your 20% coinsurance. Or, you can use coverage from a current or former employer or union, or Medicaid (if you qualify).</a:t>
                      </a:r>
                    </a:p>
                  </a:txBody>
                  <a:tcPr marL="137160" marR="137160" marT="68580" marB="137160">
                    <a:lnL w="12700" cmpd="sng">
                      <a:noFill/>
                    </a:lnL>
                    <a:lnR w="12700" cap="flat" cmpd="sng" algn="ctr">
                      <a:solidFill>
                        <a:srgbClr val="006CAA"/>
                      </a:solidFill>
                      <a:prstDash val="solid"/>
                      <a:round/>
                      <a:headEnd type="none" w="med" len="med"/>
                      <a:tailEnd type="none" w="med" len="med"/>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spcBef>
                          <a:spcPts val="0"/>
                        </a:spcBef>
                        <a:spcAft>
                          <a:spcPts val="600"/>
                        </a:spcAft>
                      </a:pPr>
                      <a:r>
                        <a:rPr lang="en-US" sz="1500" dirty="0">
                          <a:solidFill>
                            <a:srgbClr val="00529B"/>
                          </a:solidFill>
                          <a:effectLst/>
                          <a:latin typeface="Arial" panose="020B0604020202020204" pitchFamily="34" charset="0"/>
                          <a:cs typeface="Arial" panose="020B0604020202020204" pitchFamily="34" charset="0"/>
                        </a:rPr>
                        <a:t>You can’t buy Medigap to cover your out-of-pocket costs. However, you may be able to use coverage from a current or former employer or union, or Medicaid (if you qualify).</a:t>
                      </a:r>
                    </a:p>
                  </a:txBody>
                  <a:tcPr marL="137160" marR="137160" marT="68580" marB="137160">
                    <a:lnL w="12700" cap="flat" cmpd="sng" algn="ctr">
                      <a:solidFill>
                        <a:srgbClr val="006CAA"/>
                      </a:solidFill>
                      <a:prstDash val="solid"/>
                      <a:round/>
                      <a:headEnd type="none" w="med" len="med"/>
                      <a:tailEnd type="none" w="med" len="med"/>
                    </a:lnL>
                    <a:lnR w="12700" cmpd="sng">
                      <a:noFill/>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solidFill>
                      <a:srgbClr val="006CAA">
                        <a:alpha val="5098"/>
                      </a:srgbClr>
                    </a:solidFill>
                  </a:tcPr>
                </a:tc>
                <a:extLst>
                  <a:ext uri="{0D108BD9-81ED-4DB2-BD59-A6C34878D82A}">
                    <a16:rowId xmlns:a16="http://schemas.microsoft.com/office/drawing/2014/main" val="722158830"/>
                  </a:ext>
                </a:extLst>
              </a:tr>
            </a:tbl>
          </a:graphicData>
        </a:graphic>
      </p:graphicFrame>
      <p:sp>
        <p:nvSpPr>
          <p:cNvPr id="4" name="Slide Number Placeholder 3">
            <a:extLst>
              <a:ext uri="{FF2B5EF4-FFF2-40B4-BE49-F238E27FC236}">
                <a16:creationId xmlns:a16="http://schemas.microsoft.com/office/drawing/2014/main" id="{00B06516-39D7-F648-A97A-36A078CEE63D}"/>
              </a:ext>
            </a:extLst>
          </p:cNvPr>
          <p:cNvSpPr>
            <a:spLocks noGrp="1"/>
          </p:cNvSpPr>
          <p:nvPr>
            <p:ph type="sldNum" sz="quarter" idx="12"/>
          </p:nvPr>
        </p:nvSpPr>
        <p:spPr/>
        <p:txBody>
          <a:bodyPr/>
          <a:lstStyle/>
          <a:p>
            <a:fld id="{0B2D781D-8844-5940-92D1-06EF0A7F581E}" type="slidenum">
              <a:rPr lang="en-US" smtClean="0"/>
              <a:t>10</a:t>
            </a:fld>
            <a:endParaRPr lang="en-US"/>
          </a:p>
        </p:txBody>
      </p:sp>
    </p:spTree>
    <p:extLst>
      <p:ext uri="{BB962C8B-B14F-4D97-AF65-F5344CB8AC3E}">
        <p14:creationId xmlns:p14="http://schemas.microsoft.com/office/powerpoint/2010/main" val="14111198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46F334-BA52-D459-99D6-62FC2C82127C}"/>
              </a:ext>
            </a:extLst>
          </p:cNvPr>
          <p:cNvSpPr>
            <a:spLocks noGrp="1"/>
          </p:cNvSpPr>
          <p:nvPr>
            <p:ph type="title"/>
          </p:nvPr>
        </p:nvSpPr>
        <p:spPr/>
        <p:txBody>
          <a:bodyPr>
            <a:normAutofit/>
          </a:bodyPr>
          <a:lstStyle/>
          <a:p>
            <a:r>
              <a:rPr lang="en-US" sz="2900" dirty="0">
                <a:solidFill>
                  <a:prstClr val="white"/>
                </a:solidFill>
              </a:rPr>
              <a:t>Original Medicare vs. Medicare Advantage</a:t>
            </a:r>
            <a:r>
              <a:rPr lang="en-US" sz="2900" dirty="0">
                <a:solidFill>
                  <a:srgbClr val="FF0000"/>
                </a:solidFill>
              </a:rPr>
              <a:t> </a:t>
            </a:r>
            <a:r>
              <a:rPr lang="en-US" sz="2900" dirty="0"/>
              <a:t>Plan</a:t>
            </a:r>
            <a:r>
              <a:rPr lang="en-US" sz="2900" dirty="0">
                <a:solidFill>
                  <a:prstClr val="white"/>
                </a:solidFill>
              </a:rPr>
              <a:t>: Coverage</a:t>
            </a:r>
            <a:endParaRPr lang="en-US" sz="2900" dirty="0"/>
          </a:p>
        </p:txBody>
      </p:sp>
      <p:graphicFrame>
        <p:nvGraphicFramePr>
          <p:cNvPr id="5" name="Table 4" descr="This table shows the differences in coverage between Original Medicare and Medicare Advantage">
            <a:extLst>
              <a:ext uri="{FF2B5EF4-FFF2-40B4-BE49-F238E27FC236}">
                <a16:creationId xmlns:a16="http://schemas.microsoft.com/office/drawing/2014/main" id="{5D511FBC-4BA8-7C9E-C989-EA20B7498D43}"/>
              </a:ext>
            </a:extLst>
          </p:cNvPr>
          <p:cNvGraphicFramePr>
            <a:graphicFrameLocks noGrp="1"/>
          </p:cNvGraphicFramePr>
          <p:nvPr>
            <p:extLst>
              <p:ext uri="{D42A27DB-BD31-4B8C-83A1-F6EECF244321}">
                <p14:modId xmlns:p14="http://schemas.microsoft.com/office/powerpoint/2010/main" val="4095113476"/>
              </p:ext>
            </p:extLst>
          </p:nvPr>
        </p:nvGraphicFramePr>
        <p:xfrm>
          <a:off x="244997" y="1281484"/>
          <a:ext cx="11702006" cy="4563428"/>
        </p:xfrm>
        <a:graphic>
          <a:graphicData uri="http://schemas.openxmlformats.org/drawingml/2006/table">
            <a:tbl>
              <a:tblPr firstRow="1" bandRow="1"/>
              <a:tblGrid>
                <a:gridCol w="5851003">
                  <a:extLst>
                    <a:ext uri="{9D8B030D-6E8A-4147-A177-3AD203B41FA5}">
                      <a16:colId xmlns:a16="http://schemas.microsoft.com/office/drawing/2014/main" val="3939814607"/>
                    </a:ext>
                  </a:extLst>
                </a:gridCol>
                <a:gridCol w="5851003">
                  <a:extLst>
                    <a:ext uri="{9D8B030D-6E8A-4147-A177-3AD203B41FA5}">
                      <a16:colId xmlns:a16="http://schemas.microsoft.com/office/drawing/2014/main" val="3510080372"/>
                    </a:ext>
                  </a:extLst>
                </a:gridCol>
              </a:tblGrid>
              <a:tr h="460345">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lvl="0"/>
                      <a:r>
                        <a:rPr lang="en-US" sz="2400" b="1" dirty="0">
                          <a:solidFill>
                            <a:srgbClr val="00529B"/>
                          </a:solidFill>
                          <a:effectLst/>
                          <a:latin typeface="Arial" panose="020B0604020202020204" pitchFamily="34" charset="0"/>
                          <a:cs typeface="Arial" panose="020B0604020202020204" pitchFamily="34" charset="0"/>
                        </a:rPr>
                        <a:t>Original Medicare</a:t>
                      </a:r>
                      <a:endParaRPr lang="en-US" sz="2400" dirty="0">
                        <a:solidFill>
                          <a:srgbClr val="00529B"/>
                        </a:solidFill>
                        <a:effectLst/>
                        <a:latin typeface="Arial" panose="020B0604020202020204" pitchFamily="34" charset="0"/>
                        <a:cs typeface="Arial" panose="020B0604020202020204" pitchFamily="34" charset="0"/>
                      </a:endParaRPr>
                    </a:p>
                  </a:txBody>
                  <a:tcPr marL="137160" marR="68580" marT="28575" marB="64294" anchor="ctr">
                    <a:lnL w="12700" cmpd="sng">
                      <a:noFill/>
                    </a:lnL>
                    <a:lnR w="12700" cap="flat" cmpd="sng" algn="ctr">
                      <a:solidFill>
                        <a:srgbClr val="006CAA"/>
                      </a:solidFill>
                      <a:prstDash val="solid"/>
                      <a:round/>
                      <a:headEnd type="none" w="med" len="med"/>
                      <a:tailEnd type="none" w="med" len="med"/>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r>
                        <a:rPr lang="en-US" sz="2400" b="1">
                          <a:solidFill>
                            <a:srgbClr val="00529B"/>
                          </a:solidFill>
                          <a:effectLst/>
                          <a:latin typeface="Arial" panose="020B0604020202020204" pitchFamily="34" charset="0"/>
                          <a:cs typeface="Arial" panose="020B0604020202020204" pitchFamily="34" charset="0"/>
                        </a:rPr>
                        <a:t>Medicare Advantage (Part C)</a:t>
                      </a:r>
                      <a:endParaRPr lang="en-US" sz="2400">
                        <a:solidFill>
                          <a:srgbClr val="00529B"/>
                        </a:solidFill>
                        <a:effectLst/>
                        <a:latin typeface="Arial" panose="020B0604020202020204" pitchFamily="34" charset="0"/>
                        <a:cs typeface="Arial" panose="020B0604020202020204" pitchFamily="34" charset="0"/>
                      </a:endParaRPr>
                    </a:p>
                  </a:txBody>
                  <a:tcPr marL="137160" marR="68580" marT="64294" marB="64294" anchor="ctr">
                    <a:lnL w="12700" cap="flat" cmpd="sng" algn="ctr">
                      <a:solidFill>
                        <a:srgbClr val="006CAA"/>
                      </a:solidFill>
                      <a:prstDash val="solid"/>
                      <a:round/>
                      <a:headEnd type="none" w="med" len="med"/>
                      <a:tailEnd type="none" w="med" len="med"/>
                    </a:lnL>
                    <a:lnR w="12700" cmpd="sng">
                      <a:noFill/>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solidFill>
                      <a:srgbClr val="006CAA">
                        <a:alpha val="5098"/>
                      </a:srgbClr>
                    </a:solidFill>
                  </a:tcPr>
                </a:tc>
                <a:extLst>
                  <a:ext uri="{0D108BD9-81ED-4DB2-BD59-A6C34878D82A}">
                    <a16:rowId xmlns:a16="http://schemas.microsoft.com/office/drawing/2014/main" val="1880237107"/>
                  </a:ext>
                </a:extLst>
              </a:tr>
              <a:tr h="1190059">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2000" dirty="0">
                          <a:solidFill>
                            <a:srgbClr val="00529B"/>
                          </a:solidFill>
                          <a:effectLst/>
                          <a:latin typeface="Arial" panose="020B0604020202020204" pitchFamily="34" charset="0"/>
                          <a:cs typeface="Arial" panose="020B0604020202020204" pitchFamily="34" charset="0"/>
                        </a:rPr>
                        <a:t>Original Medicare covers most medically necessary services and supplies in hospitals, doctors’ offices, and other health care facilities. Original Medicare doesn’t cover some services, like routine physical exams, eye exams, and most dental care.</a:t>
                      </a:r>
                      <a:endParaRPr lang="en-US" sz="2000" strike="sngStrike" dirty="0">
                        <a:solidFill>
                          <a:srgbClr val="00529B"/>
                        </a:solidFill>
                        <a:effectLst/>
                        <a:latin typeface="Arial" panose="020B0604020202020204" pitchFamily="34" charset="0"/>
                        <a:cs typeface="Arial" panose="020B0604020202020204" pitchFamily="34" charset="0"/>
                      </a:endParaRPr>
                    </a:p>
                  </a:txBody>
                  <a:tcPr marL="137160" marR="137160" marT="68580" marB="68580">
                    <a:lnL w="12700" cmpd="sng">
                      <a:noFill/>
                    </a:lnL>
                    <a:lnR w="12700" cap="flat" cmpd="sng" algn="ctr">
                      <a:solidFill>
                        <a:srgbClr val="006CAA"/>
                      </a:solidFill>
                      <a:prstDash val="solid"/>
                      <a:round/>
                      <a:headEnd type="none" w="med" len="med"/>
                      <a:tailEnd type="none" w="med" len="med"/>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2000" dirty="0">
                          <a:solidFill>
                            <a:srgbClr val="00529B"/>
                          </a:solidFill>
                          <a:effectLst/>
                          <a:latin typeface="Arial" panose="020B0604020202020204" pitchFamily="34" charset="0"/>
                          <a:cs typeface="Arial" panose="020B0604020202020204" pitchFamily="34" charset="0"/>
                        </a:rPr>
                        <a:t>Plans must cover all medically necessary services that Original Medicare covers. Plans may also offer extra benefits that Original Medicare doesn’t.</a:t>
                      </a:r>
                      <a:endParaRPr lang="en-US" sz="2000" strike="sngStrike" dirty="0">
                        <a:solidFill>
                          <a:srgbClr val="00529B"/>
                        </a:solidFill>
                        <a:effectLst/>
                        <a:latin typeface="Arial" panose="020B0604020202020204" pitchFamily="34" charset="0"/>
                        <a:cs typeface="Arial" panose="020B0604020202020204" pitchFamily="34" charset="0"/>
                      </a:endParaRPr>
                    </a:p>
                  </a:txBody>
                  <a:tcPr marL="137160" marR="137160" marT="68580" marB="68580">
                    <a:lnL w="12700" cap="flat" cmpd="sng" algn="ctr">
                      <a:solidFill>
                        <a:srgbClr val="006CAA"/>
                      </a:solidFill>
                      <a:prstDash val="solid"/>
                      <a:round/>
                      <a:headEnd type="none" w="med" len="med"/>
                      <a:tailEnd type="none" w="med" len="med"/>
                    </a:lnL>
                    <a:lnR w="12700" cmpd="sng">
                      <a:noFill/>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solidFill>
                      <a:srgbClr val="006CAA">
                        <a:alpha val="5098"/>
                      </a:srgbClr>
                    </a:solidFill>
                  </a:tcPr>
                </a:tc>
                <a:extLst>
                  <a:ext uri="{0D108BD9-81ED-4DB2-BD59-A6C34878D82A}">
                    <a16:rowId xmlns:a16="http://schemas.microsoft.com/office/drawing/2014/main" val="855204335"/>
                  </a:ext>
                </a:extLst>
              </a:tr>
              <a:tr h="66839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0" dirty="0">
                          <a:solidFill>
                            <a:srgbClr val="00529B"/>
                          </a:solidFill>
                          <a:effectLst/>
                          <a:latin typeface="Arial" panose="020B0604020202020204" pitchFamily="34" charset="0"/>
                          <a:cs typeface="Arial" panose="020B0604020202020204" pitchFamily="34" charset="0"/>
                        </a:rPr>
                        <a:t>In most cases, you don't need approval (prior authorization) for Original Medicare to cover your services or supplies.</a:t>
                      </a:r>
                      <a:endParaRPr lang="en-US" sz="2000" dirty="0">
                        <a:solidFill>
                          <a:srgbClr val="00529B"/>
                        </a:solidFill>
                        <a:effectLst/>
                        <a:latin typeface="Arial" panose="020B0604020202020204" pitchFamily="34" charset="0"/>
                        <a:cs typeface="Arial" panose="020B0604020202020204" pitchFamily="34" charset="0"/>
                      </a:endParaRPr>
                    </a:p>
                  </a:txBody>
                  <a:tcPr marL="137160" marR="137160" marT="68580" marB="68580">
                    <a:lnL w="12700" cmpd="sng">
                      <a:noFill/>
                    </a:lnL>
                    <a:lnR w="12700" cap="flat" cmpd="sng" algn="ctr">
                      <a:solidFill>
                        <a:srgbClr val="006CAA"/>
                      </a:solidFill>
                      <a:prstDash val="solid"/>
                      <a:round/>
                      <a:headEnd type="none" w="med" len="med"/>
                      <a:tailEnd type="none" w="med" len="med"/>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0" dirty="0">
                          <a:solidFill>
                            <a:srgbClr val="00529B"/>
                          </a:solidFill>
                          <a:effectLst/>
                          <a:latin typeface="Arial" panose="020B0604020202020204" pitchFamily="34" charset="0"/>
                          <a:cs typeface="Arial" panose="020B0604020202020204" pitchFamily="34" charset="0"/>
                        </a:rPr>
                        <a:t>You may need to get approval (prior authorization) from your plan before it covers certain services or supplies. </a:t>
                      </a:r>
                      <a:endParaRPr lang="en-US" sz="2000" dirty="0">
                        <a:solidFill>
                          <a:srgbClr val="00529B"/>
                        </a:solidFill>
                        <a:effectLst/>
                        <a:latin typeface="Arial" panose="020B0604020202020204" pitchFamily="34" charset="0"/>
                        <a:cs typeface="Arial" panose="020B0604020202020204" pitchFamily="34" charset="0"/>
                      </a:endParaRPr>
                    </a:p>
                  </a:txBody>
                  <a:tcPr marL="137160" marR="137160" marT="68580" marB="68580">
                    <a:lnL w="12700" cap="flat" cmpd="sng" algn="ctr">
                      <a:solidFill>
                        <a:srgbClr val="006CAA"/>
                      </a:solidFill>
                      <a:prstDash val="solid"/>
                      <a:round/>
                      <a:headEnd type="none" w="med" len="med"/>
                      <a:tailEnd type="none" w="med" len="med"/>
                    </a:lnL>
                    <a:lnR w="12700" cmpd="sng">
                      <a:noFill/>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solidFill>
                      <a:srgbClr val="006CAA">
                        <a:alpha val="5098"/>
                      </a:srgbClr>
                    </a:solidFill>
                  </a:tcPr>
                </a:tc>
                <a:extLst>
                  <a:ext uri="{0D108BD9-81ED-4DB2-BD59-A6C34878D82A}">
                    <a16:rowId xmlns:a16="http://schemas.microsoft.com/office/drawing/2014/main" val="1469587612"/>
                  </a:ext>
                </a:extLst>
              </a:tr>
              <a:tr h="929224">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00529B"/>
                          </a:solidFill>
                          <a:effectLst/>
                          <a:latin typeface="Arial" panose="020B0604020202020204" pitchFamily="34" charset="0"/>
                          <a:cs typeface="Arial" panose="020B0604020202020204" pitchFamily="34" charset="0"/>
                        </a:rPr>
                        <a:t>You can join a separate Medicare drug plan to get Medicare drug coverage (Part D).</a:t>
                      </a:r>
                    </a:p>
                  </a:txBody>
                  <a:tcPr marL="137160" marR="137160" marT="68580" marB="68580">
                    <a:lnL w="12700" cmpd="sng">
                      <a:noFill/>
                    </a:lnL>
                    <a:lnR w="12700" cap="flat" cmpd="sng" algn="ctr">
                      <a:solidFill>
                        <a:srgbClr val="006CAA"/>
                      </a:solidFill>
                      <a:prstDash val="solid"/>
                      <a:round/>
                      <a:headEnd type="none" w="med" len="med"/>
                      <a:tailEnd type="none" w="med" len="med"/>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0" dirty="0">
                          <a:solidFill>
                            <a:srgbClr val="00529B"/>
                          </a:solidFill>
                          <a:effectLst/>
                          <a:latin typeface="Arial" panose="020B0604020202020204" pitchFamily="34" charset="0"/>
                          <a:cs typeface="Arial" panose="020B0604020202020204" pitchFamily="34" charset="0"/>
                        </a:rPr>
                        <a:t>Most Medicare Advantage Plans include Part D, and you don’t need to join a separate Medicare drug plan.</a:t>
                      </a:r>
                    </a:p>
                  </a:txBody>
                  <a:tcPr marL="137160" marR="137160" marT="68580" marB="68580">
                    <a:lnL w="12700" cap="flat" cmpd="sng" algn="ctr">
                      <a:solidFill>
                        <a:srgbClr val="006CAA"/>
                      </a:solidFill>
                      <a:prstDash val="solid"/>
                      <a:round/>
                      <a:headEnd type="none" w="med" len="med"/>
                      <a:tailEnd type="none" w="med" len="med"/>
                    </a:lnL>
                    <a:lnR w="12700" cmpd="sng">
                      <a:noFill/>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solidFill>
                      <a:srgbClr val="006CAA">
                        <a:alpha val="5098"/>
                      </a:srgbClr>
                    </a:solidFill>
                  </a:tcPr>
                </a:tc>
                <a:extLst>
                  <a:ext uri="{0D108BD9-81ED-4DB2-BD59-A6C34878D82A}">
                    <a16:rowId xmlns:a16="http://schemas.microsoft.com/office/drawing/2014/main" val="3432596013"/>
                  </a:ext>
                </a:extLst>
              </a:tr>
            </a:tbl>
          </a:graphicData>
        </a:graphic>
      </p:graphicFrame>
      <p:sp>
        <p:nvSpPr>
          <p:cNvPr id="4" name="Slide Number Placeholder 3">
            <a:extLst>
              <a:ext uri="{FF2B5EF4-FFF2-40B4-BE49-F238E27FC236}">
                <a16:creationId xmlns:a16="http://schemas.microsoft.com/office/drawing/2014/main" id="{AF5E8BEA-3290-8625-3A2B-7EA7DFCBBEAF}"/>
              </a:ext>
            </a:extLst>
          </p:cNvPr>
          <p:cNvSpPr>
            <a:spLocks noGrp="1"/>
          </p:cNvSpPr>
          <p:nvPr>
            <p:ph type="sldNum" sz="quarter" idx="12"/>
          </p:nvPr>
        </p:nvSpPr>
        <p:spPr/>
        <p:txBody>
          <a:bodyPr/>
          <a:lstStyle/>
          <a:p>
            <a:fld id="{0B2D781D-8844-5940-92D1-06EF0A7F581E}" type="slidenum">
              <a:rPr lang="en-US" smtClean="0"/>
              <a:t>11</a:t>
            </a:fld>
            <a:endParaRPr lang="en-US"/>
          </a:p>
        </p:txBody>
      </p:sp>
    </p:spTree>
    <p:extLst>
      <p:ext uri="{BB962C8B-B14F-4D97-AF65-F5344CB8AC3E}">
        <p14:creationId xmlns:p14="http://schemas.microsoft.com/office/powerpoint/2010/main" val="36516385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pPr>
              <a:lnSpc>
                <a:spcPct val="100000"/>
              </a:lnSpc>
            </a:pPr>
            <a:r>
              <a:rPr lang="en-US" sz="2800" dirty="0">
                <a:solidFill>
                  <a:prstClr val="white"/>
                </a:solidFill>
              </a:rPr>
              <a:t>Original Medicare vs. Medicare Advantage </a:t>
            </a:r>
            <a:r>
              <a:rPr lang="en-US" sz="2800" dirty="0"/>
              <a:t>Plan</a:t>
            </a:r>
            <a:r>
              <a:rPr lang="en-US" sz="2800" dirty="0">
                <a:solidFill>
                  <a:prstClr val="white"/>
                </a:solidFill>
              </a:rPr>
              <a:t>:</a:t>
            </a:r>
            <a:br>
              <a:rPr lang="en-US" sz="2800" dirty="0">
                <a:solidFill>
                  <a:prstClr val="white"/>
                </a:solidFill>
              </a:rPr>
            </a:br>
            <a:r>
              <a:rPr lang="en-US" sz="2800" dirty="0">
                <a:solidFill>
                  <a:prstClr val="white"/>
                </a:solidFill>
              </a:rPr>
              <a:t>Foreign Travel </a:t>
            </a:r>
            <a:endParaRPr lang="en-US" sz="2800" dirty="0"/>
          </a:p>
        </p:txBody>
      </p:sp>
      <p:graphicFrame>
        <p:nvGraphicFramePr>
          <p:cNvPr id="7" name="Table 6" descr="This table shows the differences in coverage during foreign travel between Original Medicare and Medicare Advantage">
            <a:extLst>
              <a:ext uri="{FF2B5EF4-FFF2-40B4-BE49-F238E27FC236}">
                <a16:creationId xmlns:a16="http://schemas.microsoft.com/office/drawing/2014/main" id="{F61E4D96-77F4-3A46-BE29-6C59253DF241}"/>
              </a:ext>
            </a:extLst>
          </p:cNvPr>
          <p:cNvGraphicFramePr>
            <a:graphicFrameLocks noGrp="1"/>
          </p:cNvGraphicFramePr>
          <p:nvPr>
            <p:extLst>
              <p:ext uri="{D42A27DB-BD31-4B8C-83A1-F6EECF244321}">
                <p14:modId xmlns:p14="http://schemas.microsoft.com/office/powerpoint/2010/main" val="3524584006"/>
              </p:ext>
            </p:extLst>
          </p:nvPr>
        </p:nvGraphicFramePr>
        <p:xfrm>
          <a:off x="907964" y="1719755"/>
          <a:ext cx="10376072" cy="2468880"/>
        </p:xfrm>
        <a:graphic>
          <a:graphicData uri="http://schemas.openxmlformats.org/drawingml/2006/table">
            <a:tbl>
              <a:tblPr firstRow="1" bandRow="1"/>
              <a:tblGrid>
                <a:gridCol w="5188036">
                  <a:extLst>
                    <a:ext uri="{9D8B030D-6E8A-4147-A177-3AD203B41FA5}">
                      <a16:colId xmlns:a16="http://schemas.microsoft.com/office/drawing/2014/main" val="3939814607"/>
                    </a:ext>
                  </a:extLst>
                </a:gridCol>
                <a:gridCol w="5188036">
                  <a:extLst>
                    <a:ext uri="{9D8B030D-6E8A-4147-A177-3AD203B41FA5}">
                      <a16:colId xmlns:a16="http://schemas.microsoft.com/office/drawing/2014/main" val="3510080372"/>
                    </a:ext>
                  </a:extLst>
                </a:gridCol>
              </a:tblGrid>
              <a:tr h="640080">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lvl="0"/>
                      <a:r>
                        <a:rPr lang="en-US" sz="2400" b="1" dirty="0">
                          <a:solidFill>
                            <a:srgbClr val="00529B"/>
                          </a:solidFill>
                          <a:effectLst/>
                          <a:latin typeface="Arial" panose="020B0604020202020204" pitchFamily="34" charset="0"/>
                          <a:cs typeface="Arial" panose="020B0604020202020204" pitchFamily="34" charset="0"/>
                        </a:rPr>
                        <a:t>Original Medicare</a:t>
                      </a:r>
                      <a:endParaRPr lang="en-US" sz="2400" dirty="0">
                        <a:solidFill>
                          <a:srgbClr val="00529B"/>
                        </a:solidFill>
                        <a:effectLst/>
                        <a:latin typeface="Arial" panose="020B0604020202020204" pitchFamily="34" charset="0"/>
                        <a:cs typeface="Arial" panose="020B0604020202020204" pitchFamily="34" charset="0"/>
                      </a:endParaRPr>
                    </a:p>
                  </a:txBody>
                  <a:tcPr marL="137160" marR="68580" marT="28575" marB="64294" anchor="ctr">
                    <a:lnL w="12700" cmpd="sng">
                      <a:noFill/>
                    </a:lnL>
                    <a:lnR w="12700" cap="flat" cmpd="sng" algn="ctr">
                      <a:solidFill>
                        <a:srgbClr val="006CAA"/>
                      </a:solidFill>
                      <a:prstDash val="solid"/>
                      <a:round/>
                      <a:headEnd type="none" w="med" len="med"/>
                      <a:tailEnd type="none" w="med" len="med"/>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r>
                        <a:rPr lang="en-US" sz="2400" b="1">
                          <a:solidFill>
                            <a:srgbClr val="00529B"/>
                          </a:solidFill>
                          <a:effectLst/>
                          <a:latin typeface="Arial" panose="020B0604020202020204" pitchFamily="34" charset="0"/>
                          <a:cs typeface="Arial" panose="020B0604020202020204" pitchFamily="34" charset="0"/>
                        </a:rPr>
                        <a:t>Medicare Advantage (Part C)</a:t>
                      </a:r>
                      <a:endParaRPr lang="en-US" sz="2400">
                        <a:solidFill>
                          <a:srgbClr val="00529B"/>
                        </a:solidFill>
                        <a:effectLst/>
                        <a:latin typeface="Arial" panose="020B0604020202020204" pitchFamily="34" charset="0"/>
                        <a:cs typeface="Arial" panose="020B0604020202020204" pitchFamily="34" charset="0"/>
                      </a:endParaRPr>
                    </a:p>
                  </a:txBody>
                  <a:tcPr marL="137160" marR="68580" marT="64294" marB="64294" anchor="ctr">
                    <a:lnL w="12700" cap="flat" cmpd="sng" algn="ctr">
                      <a:solidFill>
                        <a:srgbClr val="006CAA"/>
                      </a:solidFill>
                      <a:prstDash val="solid"/>
                      <a:round/>
                      <a:headEnd type="none" w="med" len="med"/>
                      <a:tailEnd type="none" w="med" len="med"/>
                    </a:lnL>
                    <a:lnR w="12700" cmpd="sng">
                      <a:noFill/>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solidFill>
                      <a:srgbClr val="006CAA">
                        <a:alpha val="5098"/>
                      </a:srgbClr>
                    </a:solidFill>
                  </a:tcPr>
                </a:tc>
                <a:extLst>
                  <a:ext uri="{0D108BD9-81ED-4DB2-BD59-A6C34878D82A}">
                    <a16:rowId xmlns:a16="http://schemas.microsoft.com/office/drawing/2014/main" val="1880237107"/>
                  </a:ext>
                </a:extLst>
              </a:tr>
              <a:tr h="182880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2000" dirty="0">
                          <a:solidFill>
                            <a:srgbClr val="00529B"/>
                          </a:solidFill>
                          <a:effectLst/>
                          <a:latin typeface="Arial" panose="020B0604020202020204" pitchFamily="34" charset="0"/>
                          <a:cs typeface="Arial" panose="020B0604020202020204" pitchFamily="34" charset="0"/>
                        </a:rPr>
                        <a:t>Original Medicare generally doesn’t cover medical care outside the U.S. You may be able to buy a Medicare Supplement Insurance (Medigap) policy that covers emergency care outside the U.S.</a:t>
                      </a:r>
                    </a:p>
                  </a:txBody>
                  <a:tcPr marL="137160" marR="137160" marT="68580" marB="68580">
                    <a:lnL w="12700" cmpd="sng">
                      <a:noFill/>
                    </a:lnL>
                    <a:lnR w="12700" cap="flat" cmpd="sng" algn="ctr">
                      <a:solidFill>
                        <a:srgbClr val="006CAA"/>
                      </a:solidFill>
                      <a:prstDash val="solid"/>
                      <a:round/>
                      <a:headEnd type="none" w="med" len="med"/>
                      <a:tailEnd type="none" w="med" len="med"/>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2000" dirty="0">
                          <a:solidFill>
                            <a:srgbClr val="00529B"/>
                          </a:solidFill>
                          <a:effectLst/>
                          <a:latin typeface="Arial" panose="020B0604020202020204" pitchFamily="34" charset="0"/>
                          <a:cs typeface="Arial" panose="020B0604020202020204" pitchFamily="34" charset="0"/>
                        </a:rPr>
                        <a:t>Plans generally don’t cover medical care outside the U.S. Some plans may offer an extra benefit that covers emergency and urgently needed services when traveling outside the U.S.</a:t>
                      </a:r>
                      <a:endParaRPr lang="en-US" sz="2000" b="0" dirty="0">
                        <a:solidFill>
                          <a:srgbClr val="00529B"/>
                        </a:solidFill>
                        <a:effectLst/>
                        <a:latin typeface="Arial" panose="020B0604020202020204" pitchFamily="34" charset="0"/>
                        <a:cs typeface="Arial" panose="020B0604020202020204" pitchFamily="34" charset="0"/>
                      </a:endParaRPr>
                    </a:p>
                  </a:txBody>
                  <a:tcPr marL="137160" marR="137160" marT="68580" marB="68580">
                    <a:lnL w="12700" cap="flat" cmpd="sng" algn="ctr">
                      <a:solidFill>
                        <a:srgbClr val="006CAA"/>
                      </a:solidFill>
                      <a:prstDash val="solid"/>
                      <a:round/>
                      <a:headEnd type="none" w="med" len="med"/>
                      <a:tailEnd type="none" w="med" len="med"/>
                    </a:lnL>
                    <a:lnR w="12700" cmpd="sng">
                      <a:noFill/>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solidFill>
                      <a:srgbClr val="006CAA">
                        <a:alpha val="5098"/>
                      </a:srgbClr>
                    </a:solidFill>
                  </a:tcPr>
                </a:tc>
                <a:extLst>
                  <a:ext uri="{0D108BD9-81ED-4DB2-BD59-A6C34878D82A}">
                    <a16:rowId xmlns:a16="http://schemas.microsoft.com/office/drawing/2014/main" val="855204335"/>
                  </a:ext>
                </a:extLst>
              </a:tr>
            </a:tbl>
          </a:graphicData>
        </a:graphic>
      </p:graphicFrame>
      <p:sp>
        <p:nvSpPr>
          <p:cNvPr id="5" name="Slide Number Placeholder 4">
            <a:extLst>
              <a:ext uri="{FF2B5EF4-FFF2-40B4-BE49-F238E27FC236}">
                <a16:creationId xmlns:a16="http://schemas.microsoft.com/office/drawing/2014/main" id="{0A44CECA-61DE-4F6F-94F6-9603712501CB}"/>
              </a:ext>
            </a:extLst>
          </p:cNvPr>
          <p:cNvSpPr>
            <a:spLocks noGrp="1"/>
          </p:cNvSpPr>
          <p:nvPr>
            <p:ph type="sldNum" sz="quarter" idx="12"/>
          </p:nvPr>
        </p:nvSpPr>
        <p:spPr/>
        <p:txBody>
          <a:bodyPr/>
          <a:lstStyle/>
          <a:p>
            <a:fld id="{48F63A3B-78C7-47BE-AE5E-E10140E04643}" type="slidenum">
              <a:rPr lang="en-US" smtClean="0">
                <a:solidFill>
                  <a:srgbClr val="8FAADC"/>
                </a:solidFill>
              </a:rPr>
              <a:pPr/>
              <a:t>12</a:t>
            </a:fld>
            <a:endParaRPr lang="en-US">
              <a:solidFill>
                <a:srgbClr val="8FAADC"/>
              </a:solidFill>
            </a:endParaRPr>
          </a:p>
        </p:txBody>
      </p:sp>
    </p:spTree>
    <p:custDataLst>
      <p:tags r:id="rId1"/>
    </p:custDataLst>
    <p:extLst>
      <p:ext uri="{BB962C8B-B14F-4D97-AF65-F5344CB8AC3E}">
        <p14:creationId xmlns:p14="http://schemas.microsoft.com/office/powerpoint/2010/main" val="20190702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normAutofit/>
          </a:bodyPr>
          <a:lstStyle/>
          <a:p>
            <a:r>
              <a:rPr lang="en-US" sz="3000"/>
              <a:t>Automatic Enrollment: Medicare Part A &amp; Part B</a:t>
            </a:r>
          </a:p>
        </p:txBody>
      </p:sp>
      <p:sp>
        <p:nvSpPr>
          <p:cNvPr id="10" name="Content Placeholder 9">
            <a:extLst>
              <a:ext uri="{FF2B5EF4-FFF2-40B4-BE49-F238E27FC236}">
                <a16:creationId xmlns:a16="http://schemas.microsoft.com/office/drawing/2014/main" id="{33560B17-D322-44E8-89F9-A5D7945CF034}"/>
              </a:ext>
            </a:extLst>
          </p:cNvPr>
          <p:cNvSpPr>
            <a:spLocks noGrp="1"/>
          </p:cNvSpPr>
          <p:nvPr>
            <p:ph sz="quarter" idx="13"/>
          </p:nvPr>
        </p:nvSpPr>
        <p:spPr>
          <a:xfrm>
            <a:off x="892366" y="1371600"/>
            <a:ext cx="5077609" cy="4537075"/>
          </a:xfrm>
        </p:spPr>
        <p:txBody>
          <a:bodyPr>
            <a:noAutofit/>
          </a:bodyPr>
          <a:lstStyle/>
          <a:p>
            <a:pPr marL="0" lvl="0" indent="0" defTabSz="685800">
              <a:lnSpc>
                <a:spcPct val="100000"/>
              </a:lnSpc>
              <a:spcBef>
                <a:spcPts val="0"/>
              </a:spcBef>
              <a:spcAft>
                <a:spcPts val="1200"/>
              </a:spcAft>
              <a:buNone/>
              <a:defRPr/>
            </a:pPr>
            <a:r>
              <a:rPr lang="en-US" sz="2400" b="1" dirty="0">
                <a:solidFill>
                  <a:srgbClr val="00529B"/>
                </a:solidFill>
              </a:rPr>
              <a:t>Enrollment is automatic for people who:</a:t>
            </a:r>
          </a:p>
          <a:p>
            <a:pPr marL="548640" lvl="0" indent="-274320" defTabSz="685800">
              <a:lnSpc>
                <a:spcPct val="100000"/>
              </a:lnSpc>
              <a:spcBef>
                <a:spcPts val="0"/>
              </a:spcBef>
              <a:spcAft>
                <a:spcPts val="1200"/>
              </a:spcAft>
              <a:defRPr/>
            </a:pPr>
            <a:r>
              <a:rPr lang="en-US" sz="2000" dirty="0">
                <a:solidFill>
                  <a:srgbClr val="00529B"/>
                </a:solidFill>
              </a:rPr>
              <a:t>Get Social Security or RRB Benefits</a:t>
            </a:r>
          </a:p>
          <a:p>
            <a:pPr marL="548640" lvl="0" indent="-274320" defTabSz="685800">
              <a:lnSpc>
                <a:spcPct val="100000"/>
              </a:lnSpc>
              <a:spcBef>
                <a:spcPts val="0"/>
              </a:spcBef>
              <a:spcAft>
                <a:spcPts val="1200"/>
              </a:spcAft>
              <a:defRPr/>
            </a:pPr>
            <a:r>
              <a:rPr lang="en-US" sz="2000" dirty="0">
                <a:solidFill>
                  <a:srgbClr val="00529B"/>
                </a:solidFill>
              </a:rPr>
              <a:t>Are under 65, have a disability, and getting disability benefits from Social Security or certain disability benefits from the RRB for 24 months</a:t>
            </a:r>
          </a:p>
        </p:txBody>
      </p:sp>
      <p:sp>
        <p:nvSpPr>
          <p:cNvPr id="11" name="Content Placeholder 10">
            <a:extLst>
              <a:ext uri="{FF2B5EF4-FFF2-40B4-BE49-F238E27FC236}">
                <a16:creationId xmlns:a16="http://schemas.microsoft.com/office/drawing/2014/main" id="{A930C60E-438E-475B-A3DE-F087B70D7F83}"/>
              </a:ext>
            </a:extLst>
          </p:cNvPr>
          <p:cNvSpPr>
            <a:spLocks noGrp="1"/>
          </p:cNvSpPr>
          <p:nvPr>
            <p:ph sz="quarter" idx="14"/>
          </p:nvPr>
        </p:nvSpPr>
        <p:spPr>
          <a:xfrm>
            <a:off x="6845893" y="1366838"/>
            <a:ext cx="5119688" cy="4506912"/>
          </a:xfrm>
          <a:noFill/>
          <a:ln w="57150">
            <a:noFill/>
          </a:ln>
        </p:spPr>
        <p:txBody>
          <a:bodyPr>
            <a:noAutofit/>
          </a:bodyPr>
          <a:lstStyle/>
          <a:p>
            <a:pPr marL="0" lvl="0" indent="0" defTabSz="685800">
              <a:lnSpc>
                <a:spcPct val="100000"/>
              </a:lnSpc>
              <a:spcBef>
                <a:spcPts val="600"/>
              </a:spcBef>
              <a:spcAft>
                <a:spcPts val="1200"/>
              </a:spcAft>
              <a:buNone/>
              <a:defRPr/>
            </a:pPr>
            <a:r>
              <a:rPr lang="en-US" sz="2400" b="1" dirty="0">
                <a:solidFill>
                  <a:srgbClr val="00529B"/>
                </a:solidFill>
              </a:rPr>
              <a:t>Look for your “Get Ready </a:t>
            </a:r>
            <a:br>
              <a:rPr lang="en-US" sz="2400" b="1" dirty="0">
                <a:solidFill>
                  <a:srgbClr val="00529B"/>
                </a:solidFill>
              </a:rPr>
            </a:br>
            <a:r>
              <a:rPr lang="en-US" sz="2400" b="1" dirty="0">
                <a:solidFill>
                  <a:srgbClr val="00529B"/>
                </a:solidFill>
              </a:rPr>
              <a:t>for Medicare” package</a:t>
            </a:r>
          </a:p>
          <a:p>
            <a:pPr marL="548640" indent="-274320" defTabSz="685800">
              <a:lnSpc>
                <a:spcPct val="100000"/>
              </a:lnSpc>
              <a:spcBef>
                <a:spcPts val="0"/>
              </a:spcBef>
              <a:spcAft>
                <a:spcPts val="1200"/>
              </a:spcAft>
              <a:defRPr/>
            </a:pPr>
            <a:r>
              <a:rPr lang="en-US" sz="2000" dirty="0">
                <a:solidFill>
                  <a:srgbClr val="00529B"/>
                </a:solidFill>
              </a:rPr>
              <a:t>Mailed 3 months before:</a:t>
            </a:r>
          </a:p>
          <a:p>
            <a:pPr marL="822960" lvl="1" indent="-274320" defTabSz="685800">
              <a:lnSpc>
                <a:spcPct val="100000"/>
              </a:lnSpc>
              <a:spcBef>
                <a:spcPts val="0"/>
              </a:spcBef>
              <a:spcAft>
                <a:spcPts val="1200"/>
              </a:spcAft>
              <a:buSzPct val="100000"/>
              <a:defRPr/>
            </a:pPr>
            <a:r>
              <a:rPr lang="en-US" sz="1600" dirty="0">
                <a:solidFill>
                  <a:srgbClr val="00529B"/>
                </a:solidFill>
              </a:rPr>
              <a:t>Your 65</a:t>
            </a:r>
            <a:r>
              <a:rPr lang="en-US" sz="1600" baseline="30000" dirty="0">
                <a:solidFill>
                  <a:srgbClr val="00529B"/>
                </a:solidFill>
              </a:rPr>
              <a:t>th</a:t>
            </a:r>
            <a:r>
              <a:rPr lang="en-US" sz="1600" dirty="0">
                <a:solidFill>
                  <a:srgbClr val="00529B"/>
                </a:solidFill>
              </a:rPr>
              <a:t> birthday</a:t>
            </a:r>
          </a:p>
          <a:p>
            <a:pPr marL="822960" lvl="1" indent="-274320" defTabSz="685800">
              <a:lnSpc>
                <a:spcPct val="100000"/>
              </a:lnSpc>
              <a:spcBef>
                <a:spcPts val="0"/>
              </a:spcBef>
              <a:spcAft>
                <a:spcPts val="1200"/>
              </a:spcAft>
              <a:buSzPct val="100000"/>
              <a:defRPr/>
            </a:pPr>
            <a:r>
              <a:rPr lang="en-US" sz="1600" dirty="0">
                <a:solidFill>
                  <a:srgbClr val="00529B"/>
                </a:solidFill>
              </a:rPr>
              <a:t>Your 25</a:t>
            </a:r>
            <a:r>
              <a:rPr lang="en-US" sz="1600" baseline="30000" dirty="0">
                <a:solidFill>
                  <a:srgbClr val="00529B"/>
                </a:solidFill>
              </a:rPr>
              <a:t>th</a:t>
            </a:r>
            <a:r>
              <a:rPr lang="en-US" sz="1600" dirty="0">
                <a:solidFill>
                  <a:srgbClr val="00529B"/>
                </a:solidFill>
              </a:rPr>
              <a:t> month of disability </a:t>
            </a:r>
            <a:br>
              <a:rPr lang="en-US" sz="1600" dirty="0">
                <a:solidFill>
                  <a:srgbClr val="00529B"/>
                </a:solidFill>
              </a:rPr>
            </a:br>
            <a:r>
              <a:rPr lang="en-US" sz="1600" dirty="0">
                <a:solidFill>
                  <a:srgbClr val="00529B"/>
                </a:solidFill>
              </a:rPr>
              <a:t>benefits</a:t>
            </a:r>
          </a:p>
          <a:p>
            <a:pPr marL="548640" indent="-274320" defTabSz="685800">
              <a:lnSpc>
                <a:spcPct val="100000"/>
              </a:lnSpc>
              <a:spcBef>
                <a:spcPts val="0"/>
              </a:spcBef>
              <a:spcAft>
                <a:spcPts val="1200"/>
              </a:spcAft>
              <a:defRPr/>
            </a:pPr>
            <a:r>
              <a:rPr lang="en-US" sz="2000" dirty="0">
                <a:solidFill>
                  <a:srgbClr val="00529B"/>
                </a:solidFill>
              </a:rPr>
              <a:t>Includes a letter, booklet, </a:t>
            </a:r>
            <a:br>
              <a:rPr lang="en-US" sz="2000" dirty="0">
                <a:solidFill>
                  <a:srgbClr val="00529B"/>
                </a:solidFill>
              </a:rPr>
            </a:br>
            <a:r>
              <a:rPr lang="en-US" sz="2000" dirty="0">
                <a:solidFill>
                  <a:srgbClr val="00529B"/>
                </a:solidFill>
              </a:rPr>
              <a:t>and Medicare card</a:t>
            </a:r>
            <a:endParaRPr lang="en-US" dirty="0"/>
          </a:p>
        </p:txBody>
      </p:sp>
      <p:sp>
        <p:nvSpPr>
          <p:cNvPr id="6" name="Rectangle: Rounded Corners 5">
            <a:extLst>
              <a:ext uri="{FF2B5EF4-FFF2-40B4-BE49-F238E27FC236}">
                <a16:creationId xmlns:a16="http://schemas.microsoft.com/office/drawing/2014/main" id="{FDE59BF8-E10F-4E7F-841E-9ED22552E712}"/>
              </a:ext>
              <a:ext uri="{C183D7F6-B498-43B3-948B-1728B52AA6E4}">
                <adec:decorative xmlns:adec="http://schemas.microsoft.com/office/drawing/2017/decorative" val="1"/>
              </a:ext>
            </a:extLst>
          </p:cNvPr>
          <p:cNvSpPr/>
          <p:nvPr/>
        </p:nvSpPr>
        <p:spPr>
          <a:xfrm>
            <a:off x="6226939" y="1222871"/>
            <a:ext cx="5616191" cy="4268291"/>
          </a:xfrm>
          <a:prstGeom prst="round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6">
            <a:extLst>
              <a:ext uri="{FF2B5EF4-FFF2-40B4-BE49-F238E27FC236}">
                <a16:creationId xmlns:a16="http://schemas.microsoft.com/office/drawing/2014/main" id="{9FB24680-879D-45CF-AA53-E46B76EE1A86}"/>
              </a:ext>
            </a:extLst>
          </p:cNvPr>
          <p:cNvSpPr>
            <a:spLocks noGrp="1"/>
          </p:cNvSpPr>
          <p:nvPr>
            <p:ph type="sldNum" sz="quarter" idx="12"/>
          </p:nvPr>
        </p:nvSpPr>
        <p:spPr/>
        <p:txBody>
          <a:bodyPr/>
          <a:lstStyle/>
          <a:p>
            <a:fld id="{48F63A3B-78C7-47BE-AE5E-E10140E04643}" type="slidenum">
              <a:rPr lang="en-US" smtClean="0"/>
              <a:pPr/>
              <a:t>13</a:t>
            </a:fld>
            <a:endParaRPr lang="en-US"/>
          </a:p>
        </p:txBody>
      </p:sp>
    </p:spTree>
    <p:custDataLst>
      <p:tags r:id="rId1"/>
    </p:custDataLst>
    <p:extLst>
      <p:ext uri="{BB962C8B-B14F-4D97-AF65-F5344CB8AC3E}">
        <p14:creationId xmlns:p14="http://schemas.microsoft.com/office/powerpoint/2010/main" val="1054049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build="p"/>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normAutofit/>
          </a:bodyPr>
          <a:lstStyle/>
          <a:p>
            <a:r>
              <a:rPr lang="en-US" sz="3000" dirty="0"/>
              <a:t>Some People Must Take Action to Sign Up for Medicare</a:t>
            </a:r>
          </a:p>
        </p:txBody>
      </p:sp>
      <p:pic>
        <p:nvPicPr>
          <p:cNvPr id="23" name="Picture 22" descr="SSA logo">
            <a:extLst>
              <a:ext uri="{FF2B5EF4-FFF2-40B4-BE49-F238E27FC236}">
                <a16:creationId xmlns:a16="http://schemas.microsoft.com/office/drawing/2014/main" id="{19345F36-C237-4262-913C-188192BD048E}"/>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747025" y="1453281"/>
            <a:ext cx="1554480" cy="1554480"/>
          </a:xfrm>
          <a:prstGeom prst="rect">
            <a:avLst/>
          </a:prstGeom>
        </p:spPr>
      </p:pic>
      <p:sp>
        <p:nvSpPr>
          <p:cNvPr id="7" name="Content Placeholder 6" descr="SSA logo">
            <a:extLst>
              <a:ext uri="{FF2B5EF4-FFF2-40B4-BE49-F238E27FC236}">
                <a16:creationId xmlns:a16="http://schemas.microsoft.com/office/drawing/2014/main" id="{8C0B041A-36EB-DFA8-A1F9-043325AB82E8}"/>
              </a:ext>
            </a:extLst>
          </p:cNvPr>
          <p:cNvSpPr>
            <a:spLocks noGrp="1"/>
          </p:cNvSpPr>
          <p:nvPr>
            <p:ph sz="quarter" idx="13"/>
          </p:nvPr>
        </p:nvSpPr>
        <p:spPr>
          <a:xfrm>
            <a:off x="2680119" y="1343553"/>
            <a:ext cx="6831762" cy="1773936"/>
          </a:xfrm>
          <a:prstGeom prst="roundRect">
            <a:avLst/>
          </a:prstGeom>
          <a:ln w="28575">
            <a:solidFill>
              <a:srgbClr val="BDD7EE"/>
            </a:solidFill>
          </a:ln>
        </p:spPr>
        <p:txBody>
          <a:bodyPr anchor="ctr"/>
          <a:lstStyle/>
          <a:p>
            <a:pPr marL="1645920" lvl="1" indent="0" defTabSz="685800">
              <a:spcAft>
                <a:spcPts val="600"/>
              </a:spcAft>
              <a:buNone/>
              <a:defRPr/>
            </a:pPr>
            <a:r>
              <a:rPr lang="en-US" sz="1800" dirty="0"/>
              <a:t>To apply for Medicare 3 months before you </a:t>
            </a:r>
            <a:br>
              <a:rPr lang="en-US" sz="1800" dirty="0"/>
            </a:br>
            <a:r>
              <a:rPr lang="en-US" sz="1800" dirty="0"/>
              <a:t>turn 65, contact Social Security at </a:t>
            </a:r>
            <a:r>
              <a:rPr lang="en-US" sz="1800" dirty="0">
                <a:hlinkClick r:id="rId5">
                  <a:extLst>
                    <a:ext uri="{A12FA001-AC4F-418D-AE19-62706E023703}">
                      <ahyp:hlinkClr xmlns:ahyp="http://schemas.microsoft.com/office/drawing/2018/hyperlinkcolor" val="tx"/>
                    </a:ext>
                  </a:extLst>
                </a:hlinkClick>
              </a:rPr>
              <a:t>SSA.gov</a:t>
            </a:r>
            <a:r>
              <a:rPr lang="en-US" sz="1800" dirty="0"/>
              <a:t>.</a:t>
            </a:r>
            <a:endParaRPr lang="en-US" sz="1800" strike="sngStrike" dirty="0"/>
          </a:p>
        </p:txBody>
      </p:sp>
      <p:pic>
        <p:nvPicPr>
          <p:cNvPr id="22" name="Picture 21">
            <a:extLst>
              <a:ext uri="{FF2B5EF4-FFF2-40B4-BE49-F238E27FC236}">
                <a16:creationId xmlns:a16="http://schemas.microsoft.com/office/drawing/2014/main" id="{A3436B96-9454-496E-97C3-C0D72EA5774D}"/>
              </a:ext>
              <a:ext uri="{C183D7F6-B498-43B3-948B-1728B52AA6E4}">
                <adec:decorative xmlns:adec="http://schemas.microsoft.com/office/drawing/2017/decorative" val="1"/>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t="8125" b="8516"/>
          <a:stretch/>
        </p:blipFill>
        <p:spPr>
          <a:xfrm>
            <a:off x="2614747" y="3450370"/>
            <a:ext cx="1841337" cy="1554480"/>
          </a:xfrm>
          <a:prstGeom prst="rect">
            <a:avLst/>
          </a:prstGeom>
        </p:spPr>
      </p:pic>
      <p:sp>
        <p:nvSpPr>
          <p:cNvPr id="8" name="Content Placeholder 7">
            <a:extLst>
              <a:ext uri="{FF2B5EF4-FFF2-40B4-BE49-F238E27FC236}">
                <a16:creationId xmlns:a16="http://schemas.microsoft.com/office/drawing/2014/main" id="{F0E52F3F-22B4-F280-6609-1C0E083A013D}"/>
              </a:ext>
            </a:extLst>
          </p:cNvPr>
          <p:cNvSpPr>
            <a:spLocks noGrp="1"/>
          </p:cNvSpPr>
          <p:nvPr>
            <p:ph sz="quarter" idx="14"/>
          </p:nvPr>
        </p:nvSpPr>
        <p:spPr>
          <a:xfrm>
            <a:off x="2693651" y="3322107"/>
            <a:ext cx="6818230" cy="1773936"/>
          </a:xfrm>
          <a:prstGeom prst="roundRect">
            <a:avLst/>
          </a:prstGeom>
          <a:ln w="28575">
            <a:solidFill>
              <a:srgbClr val="BDD7EE"/>
            </a:solidFill>
          </a:ln>
        </p:spPr>
        <p:txBody>
          <a:bodyPr anchor="ctr"/>
          <a:lstStyle/>
          <a:p>
            <a:pPr marL="1645920" lvl="1" indent="0" defTabSz="685800">
              <a:spcAft>
                <a:spcPts val="0"/>
              </a:spcAft>
              <a:buNone/>
              <a:defRPr/>
            </a:pPr>
            <a:r>
              <a:rPr lang="en-US" sz="1800" dirty="0"/>
              <a:t>If you retired from a railroad, contact your local Railroad Retirement Board at </a:t>
            </a:r>
          </a:p>
          <a:p>
            <a:pPr marL="1645920" lvl="1" indent="0" defTabSz="685800">
              <a:spcAft>
                <a:spcPts val="0"/>
              </a:spcAft>
              <a:buNone/>
              <a:defRPr/>
            </a:pPr>
            <a:r>
              <a:rPr lang="en-US" sz="1800" dirty="0"/>
              <a:t>1-877-772-5772 (TTY: 1-312-751-4701).</a:t>
            </a:r>
          </a:p>
        </p:txBody>
      </p:sp>
      <p:sp>
        <p:nvSpPr>
          <p:cNvPr id="21" name="Freeform: Shape 20">
            <a:extLst>
              <a:ext uri="{FF2B5EF4-FFF2-40B4-BE49-F238E27FC236}">
                <a16:creationId xmlns:a16="http://schemas.microsoft.com/office/drawing/2014/main" id="{66A2E985-C692-4817-BB74-3B1FC679A661}"/>
              </a:ext>
              <a:ext uri="{C183D7F6-B498-43B3-948B-1728B52AA6E4}">
                <adec:decorative xmlns:adec="http://schemas.microsoft.com/office/drawing/2017/decorative" val="1"/>
              </a:ext>
            </a:extLst>
          </p:cNvPr>
          <p:cNvSpPr>
            <a:spLocks noChangeAspect="1"/>
          </p:cNvSpPr>
          <p:nvPr/>
        </p:nvSpPr>
        <p:spPr>
          <a:xfrm>
            <a:off x="2502319" y="5397632"/>
            <a:ext cx="278920" cy="278920"/>
          </a:xfrm>
          <a:custGeom>
            <a:avLst/>
            <a:gdLst>
              <a:gd name="connsiteX0" fmla="*/ 1828800 w 3657600"/>
              <a:gd name="connsiteY0" fmla="*/ 473375 h 3657600"/>
              <a:gd name="connsiteX1" fmla="*/ 1526601 w 3657600"/>
              <a:gd name="connsiteY1" fmla="*/ 1451335 h 3657600"/>
              <a:gd name="connsiteX2" fmla="*/ 548643 w 3657600"/>
              <a:gd name="connsiteY2" fmla="*/ 1451328 h 3657600"/>
              <a:gd name="connsiteX3" fmla="*/ 1339831 w 3657600"/>
              <a:gd name="connsiteY3" fmla="*/ 2055733 h 3657600"/>
              <a:gd name="connsiteX4" fmla="*/ 1037619 w 3657600"/>
              <a:gd name="connsiteY4" fmla="*/ 3033688 h 3657600"/>
              <a:gd name="connsiteX5" fmla="*/ 1828800 w 3657600"/>
              <a:gd name="connsiteY5" fmla="*/ 2429272 h 3657600"/>
              <a:gd name="connsiteX6" fmla="*/ 2619981 w 3657600"/>
              <a:gd name="connsiteY6" fmla="*/ 3033688 h 3657600"/>
              <a:gd name="connsiteX7" fmla="*/ 2317769 w 3657600"/>
              <a:gd name="connsiteY7" fmla="*/ 2055733 h 3657600"/>
              <a:gd name="connsiteX8" fmla="*/ 3108957 w 3657600"/>
              <a:gd name="connsiteY8" fmla="*/ 1451328 h 3657600"/>
              <a:gd name="connsiteX9" fmla="*/ 2130999 w 3657600"/>
              <a:gd name="connsiteY9" fmla="*/ 1451335 h 3657600"/>
              <a:gd name="connsiteX10" fmla="*/ 1828800 w 3657600"/>
              <a:gd name="connsiteY10" fmla="*/ 0 h 3657600"/>
              <a:gd name="connsiteX11" fmla="*/ 3657600 w 3657600"/>
              <a:gd name="connsiteY11" fmla="*/ 1828800 h 3657600"/>
              <a:gd name="connsiteX12" fmla="*/ 1828800 w 3657600"/>
              <a:gd name="connsiteY12" fmla="*/ 3657600 h 3657600"/>
              <a:gd name="connsiteX13" fmla="*/ 0 w 3657600"/>
              <a:gd name="connsiteY13" fmla="*/ 1828800 h 3657600"/>
              <a:gd name="connsiteX14" fmla="*/ 1828800 w 3657600"/>
              <a:gd name="connsiteY14" fmla="*/ 0 h 36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3657600">
                <a:moveTo>
                  <a:pt x="1828800" y="473375"/>
                </a:moveTo>
                <a:lnTo>
                  <a:pt x="1526601" y="1451335"/>
                </a:lnTo>
                <a:lnTo>
                  <a:pt x="548643" y="1451328"/>
                </a:lnTo>
                <a:lnTo>
                  <a:pt x="1339831" y="2055733"/>
                </a:lnTo>
                <a:lnTo>
                  <a:pt x="1037619" y="3033688"/>
                </a:lnTo>
                <a:lnTo>
                  <a:pt x="1828800" y="2429272"/>
                </a:lnTo>
                <a:lnTo>
                  <a:pt x="2619981" y="3033688"/>
                </a:lnTo>
                <a:lnTo>
                  <a:pt x="2317769" y="2055733"/>
                </a:lnTo>
                <a:lnTo>
                  <a:pt x="3108957" y="1451328"/>
                </a:lnTo>
                <a:lnTo>
                  <a:pt x="2130999" y="1451335"/>
                </a:lnTo>
                <a:close/>
                <a:moveTo>
                  <a:pt x="1828800" y="0"/>
                </a:moveTo>
                <a:cubicBezTo>
                  <a:pt x="2838818" y="0"/>
                  <a:pt x="3657600" y="818782"/>
                  <a:pt x="3657600" y="1828800"/>
                </a:cubicBezTo>
                <a:cubicBezTo>
                  <a:pt x="3657600" y="2838818"/>
                  <a:pt x="2838818" y="3657600"/>
                  <a:pt x="1828800" y="3657600"/>
                </a:cubicBezTo>
                <a:cubicBezTo>
                  <a:pt x="818782" y="3657600"/>
                  <a:pt x="0" y="2838818"/>
                  <a:pt x="0" y="1828800"/>
                </a:cubicBezTo>
                <a:cubicBezTo>
                  <a:pt x="0" y="818782"/>
                  <a:pt x="818782" y="0"/>
                  <a:pt x="1828800" y="0"/>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Content Placeholder 9">
            <a:extLst>
              <a:ext uri="{FF2B5EF4-FFF2-40B4-BE49-F238E27FC236}">
                <a16:creationId xmlns:a16="http://schemas.microsoft.com/office/drawing/2014/main" id="{900C28E5-68FB-A954-169B-3900D170ABD4}"/>
              </a:ext>
            </a:extLst>
          </p:cNvPr>
          <p:cNvSpPr>
            <a:spLocks noGrp="1"/>
          </p:cNvSpPr>
          <p:nvPr>
            <p:ph sz="quarter" idx="15"/>
          </p:nvPr>
        </p:nvSpPr>
        <p:spPr>
          <a:xfrm>
            <a:off x="2693651" y="5352145"/>
            <a:ext cx="6902282" cy="616581"/>
          </a:xfrm>
        </p:spPr>
        <p:txBody>
          <a:bodyPr>
            <a:normAutofit/>
          </a:bodyPr>
          <a:lstStyle/>
          <a:p>
            <a:pPr marL="692150" lvl="0" indent="-595313" defTabSz="685800">
              <a:buNone/>
              <a:defRPr/>
            </a:pPr>
            <a:r>
              <a:rPr lang="en-US" sz="1400" b="1" dirty="0"/>
              <a:t>NOTE</a:t>
            </a:r>
            <a:r>
              <a:rPr lang="en-US" sz="1400" dirty="0"/>
              <a:t>:	The age for full Social Security retirement benefits is increasing. Medicare eligibility age is still 65.</a:t>
            </a:r>
          </a:p>
        </p:txBody>
      </p:sp>
      <p:sp>
        <p:nvSpPr>
          <p:cNvPr id="6" name="Slide Number Placeholder 5">
            <a:extLst>
              <a:ext uri="{FF2B5EF4-FFF2-40B4-BE49-F238E27FC236}">
                <a16:creationId xmlns:a16="http://schemas.microsoft.com/office/drawing/2014/main" id="{AEC071AD-2098-401B-98CB-F2B5FD997AB7}"/>
              </a:ext>
            </a:extLst>
          </p:cNvPr>
          <p:cNvSpPr>
            <a:spLocks noGrp="1"/>
          </p:cNvSpPr>
          <p:nvPr>
            <p:ph type="sldNum" sz="quarter" idx="12"/>
          </p:nvPr>
        </p:nvSpPr>
        <p:spPr/>
        <p:txBody>
          <a:bodyPr/>
          <a:lstStyle/>
          <a:p>
            <a:fld id="{48F63A3B-78C7-47BE-AE5E-E10140E04643}" type="slidenum">
              <a:rPr lang="en-US" smtClean="0"/>
              <a:pPr/>
              <a:t>14</a:t>
            </a:fld>
            <a:endParaRPr lang="en-US"/>
          </a:p>
        </p:txBody>
      </p:sp>
    </p:spTree>
    <p:custDataLst>
      <p:tags r:id="rId1"/>
    </p:custDataLst>
    <p:extLst>
      <p:ext uri="{BB962C8B-B14F-4D97-AF65-F5344CB8AC3E}">
        <p14:creationId xmlns:p14="http://schemas.microsoft.com/office/powerpoint/2010/main" val="1616165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bg/>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bg/>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xEl>
                                              <p:pRg st="1" end="1"/>
                                            </p:txEl>
                                          </p:spTgt>
                                        </p:tgtEl>
                                        <p:attrNameLst>
                                          <p:attrName>style.visibility</p:attrName>
                                        </p:attrNameLst>
                                      </p:cBhvr>
                                      <p:to>
                                        <p:strVal val="visible"/>
                                      </p:to>
                                    </p:set>
                                  </p:childTnLst>
                                </p:cTn>
                              </p:par>
                            </p:childTnLst>
                          </p:cTn>
                        </p:par>
                        <p:par>
                          <p:cTn id="21" fill="hold">
                            <p:stCondLst>
                              <p:cond delay="0"/>
                            </p:stCondLst>
                            <p:childTnLst>
                              <p:par>
                                <p:cTn id="22" presetID="1" presetClass="entr" presetSubtype="0" fill="hold" grpId="0" nodeType="afterEffect">
                                  <p:stCondLst>
                                    <p:cond delay="500"/>
                                  </p:stCondLst>
                                  <p:childTnLst>
                                    <p:set>
                                      <p:cBhvr>
                                        <p:cTn id="23" dur="1" fill="hold">
                                          <p:stCondLst>
                                            <p:cond delay="0"/>
                                          </p:stCondLst>
                                        </p:cTn>
                                        <p:tgtEl>
                                          <p:spTgt spid="10">
                                            <p:txEl>
                                              <p:pRg st="0" end="0"/>
                                            </p:txEl>
                                          </p:spTgt>
                                        </p:tgtEl>
                                        <p:attrNameLst>
                                          <p:attrName>style.visibility</p:attrName>
                                        </p:attrNameLst>
                                      </p:cBhvr>
                                      <p:to>
                                        <p:strVal val="visible"/>
                                      </p:to>
                                    </p:set>
                                  </p:childTnLst>
                                </p:cTn>
                              </p:par>
                            </p:childTnLst>
                          </p:cTn>
                        </p:par>
                        <p:par>
                          <p:cTn id="24" fill="hold">
                            <p:stCondLst>
                              <p:cond delay="500"/>
                            </p:stCondLst>
                            <p:childTnLst>
                              <p:par>
                                <p:cTn id="25" presetID="1" presetClass="entr" presetSubtype="0" fill="hold" grpId="0" nodeType="afterEffect">
                                  <p:stCondLst>
                                    <p:cond delay="50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animBg="1"/>
      <p:bldP spid="8" grpId="0" build="p" animBg="1"/>
      <p:bldP spid="21" grpId="0" animBg="1"/>
      <p:bldP spid="10"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normAutofit/>
          </a:bodyPr>
          <a:lstStyle/>
          <a:p>
            <a:r>
              <a:rPr lang="en-US" sz="3000" dirty="0"/>
              <a:t>Your Medicare Card</a:t>
            </a:r>
          </a:p>
        </p:txBody>
      </p:sp>
      <p:sp>
        <p:nvSpPr>
          <p:cNvPr id="5" name="Content Placeholder 4"/>
          <p:cNvSpPr>
            <a:spLocks noGrp="1"/>
          </p:cNvSpPr>
          <p:nvPr>
            <p:ph sz="quarter" idx="13"/>
          </p:nvPr>
        </p:nvSpPr>
        <p:spPr>
          <a:xfrm>
            <a:off x="914400" y="1242504"/>
            <a:ext cx="5970494" cy="2694795"/>
          </a:xfrm>
        </p:spPr>
        <p:txBody>
          <a:bodyPr>
            <a:normAutofit/>
          </a:bodyPr>
          <a:lstStyle/>
          <a:p>
            <a:pPr lvl="0" defTabSz="685800">
              <a:lnSpc>
                <a:spcPct val="100000"/>
              </a:lnSpc>
              <a:spcBef>
                <a:spcPts val="0"/>
              </a:spcBef>
              <a:spcAft>
                <a:spcPts val="1200"/>
              </a:spcAft>
              <a:defRPr/>
            </a:pPr>
            <a:r>
              <a:rPr lang="en-US" sz="2000" dirty="0">
                <a:solidFill>
                  <a:srgbClr val="00529B"/>
                </a:solidFill>
              </a:rPr>
              <a:t>Lists Medicare Part A (shown as HOSPITAL), Part B (shown as MEDICAL) along with the date your coverage begins</a:t>
            </a:r>
          </a:p>
          <a:p>
            <a:pPr lvl="0" defTabSz="685800">
              <a:lnSpc>
                <a:spcPct val="100000"/>
              </a:lnSpc>
              <a:spcBef>
                <a:spcPts val="0"/>
              </a:spcBef>
              <a:spcAft>
                <a:spcPts val="1200"/>
              </a:spcAft>
              <a:defRPr/>
            </a:pPr>
            <a:r>
              <a:rPr lang="en-US" sz="2000" dirty="0">
                <a:solidFill>
                  <a:srgbClr val="00529B"/>
                </a:solidFill>
              </a:rPr>
              <a:t>To accept Part B, keep your card (and carry it when you’re away from home) </a:t>
            </a:r>
          </a:p>
          <a:p>
            <a:pPr lvl="0" defTabSz="685800">
              <a:lnSpc>
                <a:spcPct val="100000"/>
              </a:lnSpc>
              <a:spcBef>
                <a:spcPts val="0"/>
              </a:spcBef>
              <a:spcAft>
                <a:spcPts val="1200"/>
              </a:spcAft>
              <a:defRPr/>
            </a:pPr>
            <a:r>
              <a:rPr lang="en-US" sz="2000" dirty="0">
                <a:solidFill>
                  <a:srgbClr val="00529B"/>
                </a:solidFill>
              </a:rPr>
              <a:t>To refuse Part B, follow the instructions in the “Get Ready for Medicare” booklet </a:t>
            </a:r>
            <a:endParaRPr lang="en-US" dirty="0">
              <a:latin typeface="Arial" panose="020B0604020202020204" pitchFamily="34" charset="0"/>
              <a:cs typeface="Arial" panose="020B0604020202020204" pitchFamily="34" charset="0"/>
            </a:endParaRPr>
          </a:p>
        </p:txBody>
      </p:sp>
      <p:sp>
        <p:nvSpPr>
          <p:cNvPr id="9" name="Content Placeholder 8">
            <a:extLst>
              <a:ext uri="{FF2B5EF4-FFF2-40B4-BE49-F238E27FC236}">
                <a16:creationId xmlns:a16="http://schemas.microsoft.com/office/drawing/2014/main" id="{2E8C6741-79CE-DE86-2023-E4BFD7B9592E}"/>
              </a:ext>
            </a:extLst>
          </p:cNvPr>
          <p:cNvSpPr>
            <a:spLocks noGrp="1"/>
          </p:cNvSpPr>
          <p:nvPr>
            <p:ph sz="quarter" idx="14"/>
          </p:nvPr>
        </p:nvSpPr>
        <p:spPr>
          <a:xfrm>
            <a:off x="2651850" y="4173482"/>
            <a:ext cx="6885849" cy="1744334"/>
          </a:xfrm>
          <a:prstGeom prst="roundRect">
            <a:avLst/>
          </a:prstGeom>
          <a:solidFill>
            <a:srgbClr val="DEEBF7"/>
          </a:solidFill>
        </p:spPr>
        <p:txBody>
          <a:bodyPr>
            <a:normAutofit fontScale="92500"/>
          </a:bodyPr>
          <a:lstStyle/>
          <a:p>
            <a:pPr marL="0" lvl="0" indent="0">
              <a:buClrTx/>
              <a:buNone/>
              <a:defRPr/>
            </a:pPr>
            <a:r>
              <a:rPr lang="en-US" sz="2000" b="1" kern="0" dirty="0"/>
              <a:t>Need a replacement card?</a:t>
            </a:r>
          </a:p>
          <a:p>
            <a:pPr marL="285750" lvl="0" indent="-285750">
              <a:buClrTx/>
              <a:buFont typeface="Wingdings" panose="05000000000000000000" pitchFamily="2" charset="2"/>
              <a:buChar char="Ø"/>
              <a:defRPr/>
            </a:pPr>
            <a:r>
              <a:rPr lang="en-US" sz="1800" b="1" kern="0" dirty="0"/>
              <a:t>Visit </a:t>
            </a:r>
            <a:r>
              <a:rPr lang="en-US" sz="1800" b="1" dirty="0">
                <a:hlinkClick r:id="rId4">
                  <a:extLst>
                    <a:ext uri="{A12FA001-AC4F-418D-AE19-62706E023703}">
                      <ahyp:hlinkClr xmlns:ahyp="http://schemas.microsoft.com/office/drawing/2018/hyperlinkcolor" val="tx"/>
                    </a:ext>
                  </a:extLst>
                </a:hlinkClick>
              </a:rPr>
              <a:t>Medicare.gov/account</a:t>
            </a:r>
            <a:r>
              <a:rPr lang="en-US" sz="1800" b="1" dirty="0"/>
              <a:t> </a:t>
            </a:r>
            <a:r>
              <a:rPr lang="en-US" sz="1800" dirty="0"/>
              <a:t>to log into your secure Medicare account and print an official copy </a:t>
            </a:r>
          </a:p>
          <a:p>
            <a:pPr marL="285750" lvl="0" indent="-285750">
              <a:buClrTx/>
              <a:buFont typeface="Wingdings" panose="05000000000000000000" pitchFamily="2" charset="2"/>
              <a:buChar char="Ø"/>
              <a:defRPr/>
            </a:pPr>
            <a:r>
              <a:rPr lang="en-US" sz="1800" b="1" kern="0" dirty="0"/>
              <a:t>Call </a:t>
            </a:r>
            <a:r>
              <a:rPr lang="en-US" sz="1800" b="1" dirty="0"/>
              <a:t>1-800-MEDICARE </a:t>
            </a:r>
            <a:r>
              <a:rPr lang="en-US" sz="1800" dirty="0"/>
              <a:t>(1-800-633-4227) (TTY: 1-877-486-2048)</a:t>
            </a:r>
          </a:p>
        </p:txBody>
      </p:sp>
      <p:pic>
        <p:nvPicPr>
          <p:cNvPr id="6" name="Picture 5" descr="Medicare card sample"/>
          <p:cNvPicPr>
            <a:picLocks noChangeAspect="1"/>
          </p:cNvPicPr>
          <p:nvPr/>
        </p:nvPicPr>
        <p:blipFill>
          <a:blip r:embed="rId5"/>
          <a:stretch>
            <a:fillRect/>
          </a:stretch>
        </p:blipFill>
        <p:spPr>
          <a:xfrm>
            <a:off x="7330089" y="1193932"/>
            <a:ext cx="4155534" cy="2686406"/>
          </a:xfrm>
          <a:prstGeom prst="rect">
            <a:avLst/>
          </a:prstGeom>
          <a:ln>
            <a:noFill/>
          </a:ln>
          <a:effectLst>
            <a:outerShdw blurRad="292100" dist="139700" dir="2700000" algn="tl" rotWithShape="0">
              <a:srgbClr val="333333">
                <a:alpha val="65000"/>
              </a:srgbClr>
            </a:outerShdw>
          </a:effectLst>
        </p:spPr>
      </p:pic>
      <p:sp>
        <p:nvSpPr>
          <p:cNvPr id="8" name="Slide Number Placeholder 7">
            <a:extLst>
              <a:ext uri="{FF2B5EF4-FFF2-40B4-BE49-F238E27FC236}">
                <a16:creationId xmlns:a16="http://schemas.microsoft.com/office/drawing/2014/main" id="{AB295E55-56F2-4F2C-A20E-7E16F42ABE3F}"/>
              </a:ext>
            </a:extLst>
          </p:cNvPr>
          <p:cNvSpPr>
            <a:spLocks noGrp="1"/>
          </p:cNvSpPr>
          <p:nvPr>
            <p:ph type="sldNum" sz="quarter" idx="12"/>
          </p:nvPr>
        </p:nvSpPr>
        <p:spPr/>
        <p:txBody>
          <a:bodyPr/>
          <a:lstStyle/>
          <a:p>
            <a:fld id="{48F63A3B-78C7-47BE-AE5E-E10140E04643}" type="slidenum">
              <a:rPr lang="en-US" smtClean="0"/>
              <a:pPr/>
              <a:t>15</a:t>
            </a:fld>
            <a:endParaRPr lang="en-US"/>
          </a:p>
        </p:txBody>
      </p:sp>
    </p:spTree>
    <p:custDataLst>
      <p:tags r:id="rId1"/>
    </p:custDataLst>
    <p:extLst>
      <p:ext uri="{BB962C8B-B14F-4D97-AF65-F5344CB8AC3E}">
        <p14:creationId xmlns:p14="http://schemas.microsoft.com/office/powerpoint/2010/main" val="4199760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bg/>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xEl>
                                              <p:pRg st="0" end="0"/>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
                                            <p:txEl>
                                              <p:pRg st="1" end="1"/>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2800"/>
              <a:t>When to Sign Up or </a:t>
            </a:r>
            <a:br>
              <a:rPr lang="en-US" sz="2800"/>
            </a:br>
            <a:r>
              <a:rPr lang="en-US" sz="2800"/>
              <a:t>Make Changes to Your Medicare Coverage</a:t>
            </a:r>
          </a:p>
        </p:txBody>
      </p:sp>
      <p:sp>
        <p:nvSpPr>
          <p:cNvPr id="6" name="Content Placeholder 5">
            <a:extLst>
              <a:ext uri="{FF2B5EF4-FFF2-40B4-BE49-F238E27FC236}">
                <a16:creationId xmlns:a16="http://schemas.microsoft.com/office/drawing/2014/main" id="{7BB0B5F4-46DD-B26E-469B-3E7F3D245AA9}"/>
              </a:ext>
            </a:extLst>
          </p:cNvPr>
          <p:cNvSpPr>
            <a:spLocks noGrp="1"/>
          </p:cNvSpPr>
          <p:nvPr>
            <p:ph sz="quarter" idx="13"/>
          </p:nvPr>
        </p:nvSpPr>
        <p:spPr>
          <a:xfrm>
            <a:off x="371360" y="1730873"/>
            <a:ext cx="5724640" cy="4537075"/>
          </a:xfrm>
        </p:spPr>
        <p:txBody>
          <a:bodyPr vert="horz" lIns="91440" tIns="45720" rIns="91440" bIns="45720" rtlCol="0" anchor="t">
            <a:normAutofit/>
          </a:bodyPr>
          <a:lstStyle/>
          <a:p>
            <a:pPr marL="0" lvl="0" indent="0" defTabSz="685800">
              <a:spcBef>
                <a:spcPts val="600"/>
              </a:spcBef>
              <a:buClrTx/>
              <a:buNone/>
            </a:pPr>
            <a:r>
              <a:rPr lang="en-US" sz="2400" b="1" dirty="0">
                <a:latin typeface="Arial"/>
                <a:cs typeface="Arial"/>
              </a:rPr>
              <a:t>If you don’t already have Medicare:</a:t>
            </a:r>
          </a:p>
          <a:p>
            <a:pPr marL="548640" lvl="0" defTabSz="685800">
              <a:buClrTx/>
            </a:pPr>
            <a:r>
              <a:rPr lang="en-US" sz="2000" dirty="0">
                <a:latin typeface="Arial"/>
                <a:cs typeface="Arial"/>
              </a:rPr>
              <a:t>Initial Enrollment Period (IEP)</a:t>
            </a:r>
          </a:p>
          <a:p>
            <a:pPr marL="548640" lvl="0" defTabSz="685800">
              <a:buClrTx/>
            </a:pPr>
            <a:r>
              <a:rPr lang="en-US" sz="2000" dirty="0">
                <a:latin typeface="Arial"/>
                <a:cs typeface="Arial"/>
              </a:rPr>
              <a:t>Special Enrollment Period (SEP)</a:t>
            </a:r>
          </a:p>
          <a:p>
            <a:pPr marL="548640" lvl="0" defTabSz="685800">
              <a:buClrTx/>
            </a:pPr>
            <a:r>
              <a:rPr lang="en-US" sz="2000" dirty="0">
                <a:latin typeface="Arial"/>
                <a:cs typeface="Arial"/>
              </a:rPr>
              <a:t>General Enrollment Perio</a:t>
            </a:r>
            <a:r>
              <a:rPr lang="en-IN" sz="2000" dirty="0">
                <a:latin typeface="Arial"/>
                <a:cs typeface="Arial"/>
              </a:rPr>
              <a:t>d (GEP)</a:t>
            </a:r>
            <a:endParaRPr lang="en-US" dirty="0">
              <a:latin typeface="Arial"/>
              <a:cs typeface="Arial"/>
            </a:endParaRPr>
          </a:p>
        </p:txBody>
      </p:sp>
      <p:cxnSp>
        <p:nvCxnSpPr>
          <p:cNvPr id="10" name="Straight Connector 9">
            <a:extLst>
              <a:ext uri="{FF2B5EF4-FFF2-40B4-BE49-F238E27FC236}">
                <a16:creationId xmlns:a16="http://schemas.microsoft.com/office/drawing/2014/main" id="{17D3C62E-1AC1-4292-A854-E8C72A195FB2}"/>
              </a:ext>
              <a:ext uri="{C183D7F6-B498-43B3-948B-1728B52AA6E4}">
                <adec:decorative xmlns:adec="http://schemas.microsoft.com/office/drawing/2017/decorative" val="1"/>
              </a:ext>
            </a:extLst>
          </p:cNvPr>
          <p:cNvCxnSpPr>
            <a:cxnSpLocks/>
          </p:cNvCxnSpPr>
          <p:nvPr/>
        </p:nvCxnSpPr>
        <p:spPr>
          <a:xfrm>
            <a:off x="6096000" y="1759569"/>
            <a:ext cx="0" cy="3763139"/>
          </a:xfrm>
          <a:prstGeom prst="line">
            <a:avLst/>
          </a:prstGeom>
          <a:ln w="25400">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7" name="Content Placeholder 6">
            <a:extLst>
              <a:ext uri="{FF2B5EF4-FFF2-40B4-BE49-F238E27FC236}">
                <a16:creationId xmlns:a16="http://schemas.microsoft.com/office/drawing/2014/main" id="{8AADE772-2996-5B41-EACE-0858E509865C}"/>
              </a:ext>
            </a:extLst>
          </p:cNvPr>
          <p:cNvSpPr>
            <a:spLocks noGrp="1"/>
          </p:cNvSpPr>
          <p:nvPr>
            <p:ph sz="quarter" idx="14"/>
          </p:nvPr>
        </p:nvSpPr>
        <p:spPr>
          <a:xfrm>
            <a:off x="6409814" y="1730873"/>
            <a:ext cx="5044899" cy="4506912"/>
          </a:xfrm>
        </p:spPr>
        <p:txBody>
          <a:bodyPr vert="horz" lIns="91440" tIns="45720" rIns="91440" bIns="45720" rtlCol="0" anchor="t">
            <a:normAutofit/>
          </a:bodyPr>
          <a:lstStyle/>
          <a:p>
            <a:pPr marL="0" lvl="0" indent="0" defTabSz="685800">
              <a:buClrTx/>
              <a:buNone/>
            </a:pPr>
            <a:r>
              <a:rPr lang="en-US" sz="2400" b="1" dirty="0">
                <a:latin typeface="Arial"/>
                <a:cs typeface="Arial"/>
              </a:rPr>
              <a:t>If you already have Medicare and want to change how you get your coverage:</a:t>
            </a:r>
          </a:p>
          <a:p>
            <a:pPr marL="548640" lvl="0" defTabSz="685800">
              <a:buClrTx/>
            </a:pPr>
            <a:r>
              <a:rPr lang="en-US" sz="2000" dirty="0">
                <a:latin typeface="Arial"/>
                <a:cs typeface="Arial"/>
              </a:rPr>
              <a:t>Open Enrollment Period (OEP)</a:t>
            </a:r>
          </a:p>
          <a:p>
            <a:pPr marL="548640" lvl="0" defTabSz="685800">
              <a:buClrTx/>
            </a:pPr>
            <a:r>
              <a:rPr lang="en-US" sz="2000" dirty="0">
                <a:latin typeface="Arial"/>
                <a:cs typeface="Arial"/>
              </a:rPr>
              <a:t>Medicare Advantage OEP</a:t>
            </a:r>
          </a:p>
          <a:p>
            <a:pPr marL="548640" lvl="0" defTabSz="685800">
              <a:buClrTx/>
            </a:pPr>
            <a:r>
              <a:rPr lang="en-US" sz="2000" dirty="0">
                <a:latin typeface="Arial"/>
                <a:cs typeface="Arial"/>
              </a:rPr>
              <a:t>Open Enrollment Period </a:t>
            </a:r>
            <a:r>
              <a:rPr lang="en-IN" sz="2000" dirty="0">
                <a:latin typeface="Arial"/>
                <a:cs typeface="Arial"/>
              </a:rPr>
              <a:t>for Institutionalized Individual (OEPI)</a:t>
            </a:r>
          </a:p>
          <a:p>
            <a:pPr marL="548640" lvl="0" defTabSz="685800">
              <a:buClrTx/>
            </a:pPr>
            <a:r>
              <a:rPr lang="en-US" sz="2000" dirty="0">
                <a:latin typeface="Arial"/>
                <a:cs typeface="Arial"/>
              </a:rPr>
              <a:t>Special Enrollment Period (SEP) </a:t>
            </a:r>
            <a:br>
              <a:rPr lang="en-US" sz="2000" dirty="0">
                <a:latin typeface="Arial"/>
                <a:cs typeface="Arial"/>
              </a:rPr>
            </a:br>
            <a:r>
              <a:rPr lang="en-US" sz="2000" dirty="0">
                <a:latin typeface="Arial"/>
                <a:cs typeface="Arial"/>
              </a:rPr>
              <a:t>(in certain circumstances)</a:t>
            </a:r>
            <a:endParaRPr lang="en-IN" sz="2000" dirty="0">
              <a:latin typeface="Arial"/>
              <a:cs typeface="Arial"/>
            </a:endParaRPr>
          </a:p>
        </p:txBody>
      </p:sp>
      <p:sp>
        <p:nvSpPr>
          <p:cNvPr id="5" name="Slide Number Placeholder 4">
            <a:extLst>
              <a:ext uri="{FF2B5EF4-FFF2-40B4-BE49-F238E27FC236}">
                <a16:creationId xmlns:a16="http://schemas.microsoft.com/office/drawing/2014/main" id="{95305251-6886-4993-A42E-520DB05A0F7C}"/>
              </a:ext>
            </a:extLst>
          </p:cNvPr>
          <p:cNvSpPr>
            <a:spLocks noGrp="1"/>
          </p:cNvSpPr>
          <p:nvPr>
            <p:ph type="sldNum" sz="quarter" idx="12"/>
          </p:nvPr>
        </p:nvSpPr>
        <p:spPr/>
        <p:txBody>
          <a:bodyPr/>
          <a:lstStyle/>
          <a:p>
            <a:fld id="{48F63A3B-78C7-47BE-AE5E-E10140E04643}" type="slidenum">
              <a:rPr lang="en-US" smtClean="0"/>
              <a:pPr/>
              <a:t>16</a:t>
            </a:fld>
            <a:endParaRPr lang="en-US"/>
          </a:p>
        </p:txBody>
      </p:sp>
    </p:spTree>
    <p:custDataLst>
      <p:tags r:id="rId1"/>
    </p:custDataLst>
    <p:extLst>
      <p:ext uri="{BB962C8B-B14F-4D97-AF65-F5344CB8AC3E}">
        <p14:creationId xmlns:p14="http://schemas.microsoft.com/office/powerpoint/2010/main" val="1665980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7">
                                            <p:txEl>
                                              <p:pRg st="1" end="1"/>
                                            </p:txEl>
                                          </p:spTgt>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7">
                                            <p:txEl>
                                              <p:pRg st="2" end="2"/>
                                            </p:txEl>
                                          </p:spTgt>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7">
                                            <p:txEl>
                                              <p:pRg st="3" end="3"/>
                                            </p:txEl>
                                          </p:spTgt>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noAutofit/>
          </a:bodyPr>
          <a:lstStyle/>
          <a:p>
            <a:r>
              <a:rPr lang="en-US" sz="3000" dirty="0"/>
              <a:t>Initial Enrollment Period (IEP) </a:t>
            </a:r>
          </a:p>
        </p:txBody>
      </p:sp>
      <p:sp>
        <p:nvSpPr>
          <p:cNvPr id="2" name="Content Placeholder 1">
            <a:extLst>
              <a:ext uri="{FF2B5EF4-FFF2-40B4-BE49-F238E27FC236}">
                <a16:creationId xmlns:a16="http://schemas.microsoft.com/office/drawing/2014/main" id="{4872EBD6-9AE3-F952-54EA-AE8C94803A72}"/>
              </a:ext>
            </a:extLst>
          </p:cNvPr>
          <p:cNvSpPr>
            <a:spLocks noGrp="1"/>
          </p:cNvSpPr>
          <p:nvPr>
            <p:ph sz="quarter" idx="13"/>
          </p:nvPr>
        </p:nvSpPr>
        <p:spPr>
          <a:xfrm>
            <a:off x="-1" y="1095267"/>
            <a:ext cx="12192000" cy="529812"/>
          </a:xfrm>
        </p:spPr>
        <p:txBody>
          <a:bodyPr/>
          <a:lstStyle/>
          <a:p>
            <a:pPr marL="0" lvl="0" indent="0" algn="ctr">
              <a:spcAft>
                <a:spcPts val="0"/>
              </a:spcAft>
              <a:buClrTx/>
              <a:buNone/>
            </a:pPr>
            <a:r>
              <a:rPr lang="en-US" sz="2800" b="1" dirty="0"/>
              <a:t>7-Month Period</a:t>
            </a:r>
          </a:p>
        </p:txBody>
      </p:sp>
      <p:grpSp>
        <p:nvGrpSpPr>
          <p:cNvPr id="8" name="Month 1 to 3 before" descr="Three calendar icons indicating the three month before the month you turn 65 ">
            <a:extLst>
              <a:ext uri="{FF2B5EF4-FFF2-40B4-BE49-F238E27FC236}">
                <a16:creationId xmlns:a16="http://schemas.microsoft.com/office/drawing/2014/main" id="{FD6874CC-3CE1-2B01-AA10-5B2F53F75FD5}"/>
              </a:ext>
            </a:extLst>
          </p:cNvPr>
          <p:cNvGrpSpPr/>
          <p:nvPr/>
        </p:nvGrpSpPr>
        <p:grpSpPr>
          <a:xfrm>
            <a:off x="1216000" y="1853745"/>
            <a:ext cx="3405913" cy="1231499"/>
            <a:chOff x="1216000" y="1853745"/>
            <a:chExt cx="3405913" cy="1231499"/>
          </a:xfrm>
        </p:grpSpPr>
        <p:pic>
          <p:nvPicPr>
            <p:cNvPr id="9" name="Picture 8">
              <a:extLst>
                <a:ext uri="{FF2B5EF4-FFF2-40B4-BE49-F238E27FC236}">
                  <a16:creationId xmlns:a16="http://schemas.microsoft.com/office/drawing/2014/main" id="{0AB3986D-1630-BF48-FD83-50A3A9E54B7B}"/>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216000" y="1853745"/>
              <a:ext cx="969348" cy="1231499"/>
            </a:xfrm>
            <a:prstGeom prst="rect">
              <a:avLst/>
            </a:prstGeom>
          </p:spPr>
        </p:pic>
        <p:sp>
          <p:nvSpPr>
            <p:cNvPr id="13" name="TextBox 12">
              <a:extLst>
                <a:ext uri="{FF2B5EF4-FFF2-40B4-BE49-F238E27FC236}">
                  <a16:creationId xmlns:a16="http://schemas.microsoft.com/office/drawing/2014/main" id="{701459C5-B2A6-3C09-DAA6-4CAE21A465DC}"/>
                </a:ext>
              </a:extLst>
            </p:cNvPr>
            <p:cNvSpPr txBox="1"/>
            <p:nvPr/>
          </p:nvSpPr>
          <p:spPr>
            <a:xfrm>
              <a:off x="1288219" y="2258947"/>
              <a:ext cx="829402" cy="769441"/>
            </a:xfrm>
            <a:prstGeom prst="rect">
              <a:avLst/>
            </a:prstGeom>
            <a:solidFill>
              <a:srgbClr val="0070C0"/>
            </a:solidFill>
            <a:ln>
              <a:solidFill>
                <a:schemeClr val="bg1"/>
              </a:solidFill>
            </a:ln>
          </p:spPr>
          <p:txBody>
            <a:bodyPr wrap="square" lIns="0" tIns="0" rIns="0" bIns="0" rtlCol="0" anchor="ctr">
              <a:spAutoFit/>
            </a:bodyPr>
            <a:lstStyle/>
            <a:p>
              <a:pPr algn="ctr"/>
              <a:r>
                <a:rPr lang="en-US" sz="1400" b="1" dirty="0">
                  <a:solidFill>
                    <a:schemeClr val="bg1"/>
                  </a:solidFill>
                  <a:latin typeface="Arial" panose="020B0604020202020204" pitchFamily="34" charset="0"/>
                  <a:cs typeface="Arial" panose="020B0604020202020204" pitchFamily="34" charset="0"/>
                </a:rPr>
                <a:t>MONTH</a:t>
              </a:r>
            </a:p>
            <a:p>
              <a:pPr algn="ctr"/>
              <a:r>
                <a:rPr lang="en-US" sz="3600" b="1" dirty="0">
                  <a:solidFill>
                    <a:schemeClr val="bg1"/>
                  </a:solidFill>
                  <a:latin typeface="Arial" panose="020B0604020202020204" pitchFamily="34" charset="0"/>
                  <a:cs typeface="Arial" panose="020B0604020202020204" pitchFamily="34" charset="0"/>
                </a:rPr>
                <a:t>1</a:t>
              </a:r>
            </a:p>
          </p:txBody>
        </p:sp>
        <p:pic>
          <p:nvPicPr>
            <p:cNvPr id="14" name="Picture 13">
              <a:extLst>
                <a:ext uri="{FF2B5EF4-FFF2-40B4-BE49-F238E27FC236}">
                  <a16:creationId xmlns:a16="http://schemas.microsoft.com/office/drawing/2014/main" id="{7F0E86E4-43DD-C20F-785E-1330688711C2}"/>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423395" y="1853745"/>
              <a:ext cx="969348" cy="1231499"/>
            </a:xfrm>
            <a:prstGeom prst="rect">
              <a:avLst/>
            </a:prstGeom>
          </p:spPr>
        </p:pic>
        <p:pic>
          <p:nvPicPr>
            <p:cNvPr id="15" name="Picture 14">
              <a:extLst>
                <a:ext uri="{FF2B5EF4-FFF2-40B4-BE49-F238E27FC236}">
                  <a16:creationId xmlns:a16="http://schemas.microsoft.com/office/drawing/2014/main" id="{D417D261-C6B4-1F0E-4567-6AD9284E24D8}"/>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3652565" y="1853745"/>
              <a:ext cx="969348" cy="1231499"/>
            </a:xfrm>
            <a:prstGeom prst="rect">
              <a:avLst/>
            </a:prstGeom>
          </p:spPr>
        </p:pic>
        <p:sp>
          <p:nvSpPr>
            <p:cNvPr id="16" name="TextBox 15">
              <a:extLst>
                <a:ext uri="{FF2B5EF4-FFF2-40B4-BE49-F238E27FC236}">
                  <a16:creationId xmlns:a16="http://schemas.microsoft.com/office/drawing/2014/main" id="{1DD33E66-B7F2-0CF9-F110-361DB1259E9C}"/>
                </a:ext>
              </a:extLst>
            </p:cNvPr>
            <p:cNvSpPr txBox="1"/>
            <p:nvPr/>
          </p:nvSpPr>
          <p:spPr>
            <a:xfrm>
              <a:off x="2487891" y="2265538"/>
              <a:ext cx="829402" cy="769441"/>
            </a:xfrm>
            <a:prstGeom prst="rect">
              <a:avLst/>
            </a:prstGeom>
            <a:solidFill>
              <a:srgbClr val="0070C0"/>
            </a:solidFill>
            <a:ln>
              <a:solidFill>
                <a:schemeClr val="bg1"/>
              </a:solidFill>
            </a:ln>
          </p:spPr>
          <p:txBody>
            <a:bodyPr wrap="square" lIns="0" tIns="0" rIns="0" bIns="0" rtlCol="0" anchor="ctr">
              <a:spAutoFit/>
            </a:bodyPr>
            <a:lstStyle/>
            <a:p>
              <a:pPr algn="ctr"/>
              <a:r>
                <a:rPr lang="en-US" sz="1400" b="1" dirty="0">
                  <a:solidFill>
                    <a:schemeClr val="bg1"/>
                  </a:solidFill>
                  <a:latin typeface="Arial" panose="020B0604020202020204" pitchFamily="34" charset="0"/>
                  <a:cs typeface="Arial" panose="020B0604020202020204" pitchFamily="34" charset="0"/>
                </a:rPr>
                <a:t>MONTH</a:t>
              </a:r>
            </a:p>
            <a:p>
              <a:pPr algn="ctr"/>
              <a:r>
                <a:rPr lang="en-US" sz="3600" b="1" dirty="0">
                  <a:solidFill>
                    <a:schemeClr val="bg1"/>
                  </a:solidFill>
                  <a:latin typeface="Arial" panose="020B0604020202020204" pitchFamily="34" charset="0"/>
                  <a:cs typeface="Arial" panose="020B0604020202020204" pitchFamily="34" charset="0"/>
                </a:rPr>
                <a:t>2</a:t>
              </a:r>
            </a:p>
          </p:txBody>
        </p:sp>
        <p:sp>
          <p:nvSpPr>
            <p:cNvPr id="17" name="TextBox 16">
              <a:extLst>
                <a:ext uri="{FF2B5EF4-FFF2-40B4-BE49-F238E27FC236}">
                  <a16:creationId xmlns:a16="http://schemas.microsoft.com/office/drawing/2014/main" id="{8D6B6B05-62B5-711B-29F1-B1FA3439BA96}"/>
                </a:ext>
              </a:extLst>
            </p:cNvPr>
            <p:cNvSpPr txBox="1"/>
            <p:nvPr/>
          </p:nvSpPr>
          <p:spPr>
            <a:xfrm>
              <a:off x="3712104" y="2264657"/>
              <a:ext cx="829402" cy="769441"/>
            </a:xfrm>
            <a:prstGeom prst="rect">
              <a:avLst/>
            </a:prstGeom>
            <a:solidFill>
              <a:srgbClr val="0070C0"/>
            </a:solidFill>
            <a:ln>
              <a:solidFill>
                <a:schemeClr val="bg1"/>
              </a:solidFill>
            </a:ln>
          </p:spPr>
          <p:txBody>
            <a:bodyPr wrap="square" lIns="0" tIns="0" rIns="0" bIns="0" rtlCol="0" anchor="ctr">
              <a:spAutoFit/>
            </a:bodyPr>
            <a:lstStyle/>
            <a:p>
              <a:pPr algn="ctr"/>
              <a:r>
                <a:rPr lang="en-US" sz="1400" b="1" dirty="0">
                  <a:solidFill>
                    <a:schemeClr val="bg1"/>
                  </a:solidFill>
                  <a:latin typeface="Arial" panose="020B0604020202020204" pitchFamily="34" charset="0"/>
                  <a:cs typeface="Arial" panose="020B0604020202020204" pitchFamily="34" charset="0"/>
                </a:rPr>
                <a:t>MONTH</a:t>
              </a:r>
            </a:p>
            <a:p>
              <a:pPr algn="ctr"/>
              <a:r>
                <a:rPr lang="en-US" sz="3600" b="1" dirty="0">
                  <a:solidFill>
                    <a:schemeClr val="bg1"/>
                  </a:solidFill>
                  <a:latin typeface="Arial" panose="020B0604020202020204" pitchFamily="34" charset="0"/>
                  <a:cs typeface="Arial" panose="020B0604020202020204" pitchFamily="34" charset="0"/>
                </a:rPr>
                <a:t>3</a:t>
              </a:r>
            </a:p>
          </p:txBody>
        </p:sp>
      </p:grpSp>
      <p:sp>
        <p:nvSpPr>
          <p:cNvPr id="10" name="Content Placeholder 9">
            <a:extLst>
              <a:ext uri="{FF2B5EF4-FFF2-40B4-BE49-F238E27FC236}">
                <a16:creationId xmlns:a16="http://schemas.microsoft.com/office/drawing/2014/main" id="{2256A7F6-8244-175D-2482-E6AB35B1DA2A}"/>
              </a:ext>
            </a:extLst>
          </p:cNvPr>
          <p:cNvSpPr>
            <a:spLocks noGrp="1"/>
          </p:cNvSpPr>
          <p:nvPr>
            <p:ph sz="quarter" idx="14"/>
          </p:nvPr>
        </p:nvSpPr>
        <p:spPr>
          <a:xfrm>
            <a:off x="1201825" y="3282910"/>
            <a:ext cx="3401534" cy="1124712"/>
          </a:xfrm>
          <a:solidFill>
            <a:srgbClr val="DEEBF7"/>
          </a:solidFill>
        </p:spPr>
        <p:txBody>
          <a:bodyPr/>
          <a:lstStyle/>
          <a:p>
            <a:pPr marL="0" lvl="0" indent="0">
              <a:spcAft>
                <a:spcPts val="0"/>
              </a:spcAft>
              <a:buClrTx/>
              <a:buNone/>
            </a:pPr>
            <a:r>
              <a:rPr lang="en-US" sz="1600" dirty="0"/>
              <a:t>If you sign up for Part A and/or </a:t>
            </a:r>
            <a:br>
              <a:rPr lang="en-US" sz="1600" dirty="0"/>
            </a:br>
            <a:r>
              <a:rPr lang="en-US" sz="1600" dirty="0"/>
              <a:t>Part B before you turn 65, your coverage starts the 1st day of your birthday month. </a:t>
            </a:r>
            <a:endParaRPr lang="en-US" dirty="0"/>
          </a:p>
        </p:txBody>
      </p:sp>
      <p:cxnSp>
        <p:nvCxnSpPr>
          <p:cNvPr id="38" name="Straight Connector 37">
            <a:extLst>
              <a:ext uri="{FF2B5EF4-FFF2-40B4-BE49-F238E27FC236}">
                <a16:creationId xmlns:a16="http://schemas.microsoft.com/office/drawing/2014/main" id="{F25981A3-A1BD-CB38-E51A-2DC3D115F4BB}"/>
              </a:ext>
              <a:ext uri="{C183D7F6-B498-43B3-948B-1728B52AA6E4}">
                <adec:decorative xmlns:adec="http://schemas.microsoft.com/office/drawing/2017/decorative" val="1"/>
              </a:ext>
            </a:extLst>
          </p:cNvPr>
          <p:cNvCxnSpPr>
            <a:cxnSpLocks/>
          </p:cNvCxnSpPr>
          <p:nvPr/>
        </p:nvCxnSpPr>
        <p:spPr>
          <a:xfrm>
            <a:off x="5010825" y="1456103"/>
            <a:ext cx="0" cy="2743200"/>
          </a:xfrm>
          <a:prstGeom prst="line">
            <a:avLst/>
          </a:prstGeom>
          <a:ln>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grpSp>
        <p:nvGrpSpPr>
          <p:cNvPr id="19" name="65" descr="a calendar icon representing your birthday month with a start labeled 65">
            <a:extLst>
              <a:ext uri="{FF2B5EF4-FFF2-40B4-BE49-F238E27FC236}">
                <a16:creationId xmlns:a16="http://schemas.microsoft.com/office/drawing/2014/main" id="{934C9C29-08A7-FB1F-7F28-04737C244AA5}"/>
              </a:ext>
            </a:extLst>
          </p:cNvPr>
          <p:cNvGrpSpPr/>
          <p:nvPr/>
        </p:nvGrpSpPr>
        <p:grpSpPr>
          <a:xfrm>
            <a:off x="5432042" y="1782281"/>
            <a:ext cx="1747792" cy="1300071"/>
            <a:chOff x="5432042" y="1782281"/>
            <a:chExt cx="1747792" cy="1300071"/>
          </a:xfrm>
        </p:grpSpPr>
        <p:grpSp>
          <p:nvGrpSpPr>
            <p:cNvPr id="20" name="Group 19" descr="Calendar icon indication month 4 with balloons to highlight a 65th birthday month">
              <a:extLst>
                <a:ext uri="{FF2B5EF4-FFF2-40B4-BE49-F238E27FC236}">
                  <a16:creationId xmlns:a16="http://schemas.microsoft.com/office/drawing/2014/main" id="{C8491FB3-B91F-96EC-2B97-F96C900F7B74}"/>
                </a:ext>
              </a:extLst>
            </p:cNvPr>
            <p:cNvGrpSpPr/>
            <p:nvPr/>
          </p:nvGrpSpPr>
          <p:grpSpPr>
            <a:xfrm>
              <a:off x="5432042" y="1876031"/>
              <a:ext cx="970415" cy="1206321"/>
              <a:chOff x="2680273" y="3538580"/>
              <a:chExt cx="970415" cy="1206321"/>
            </a:xfrm>
          </p:grpSpPr>
          <p:sp>
            <p:nvSpPr>
              <p:cNvPr id="23" name="Rectangle 22">
                <a:extLst>
                  <a:ext uri="{FF2B5EF4-FFF2-40B4-BE49-F238E27FC236}">
                    <a16:creationId xmlns:a16="http://schemas.microsoft.com/office/drawing/2014/main" id="{8B3F1243-6D4C-BF56-EE34-0B8B8D5AFF40}"/>
                  </a:ext>
                </a:extLst>
              </p:cNvPr>
              <p:cNvSpPr/>
              <p:nvPr/>
            </p:nvSpPr>
            <p:spPr>
              <a:xfrm>
                <a:off x="2680273" y="3847353"/>
                <a:ext cx="970415" cy="897548"/>
              </a:xfrm>
              <a:prstGeom prst="rect">
                <a:avLst/>
              </a:prstGeom>
              <a:solidFill>
                <a:srgbClr val="FFC000"/>
              </a:solidFill>
              <a:ln w="9525" cap="flat">
                <a:noFill/>
                <a:prstDash val="solid"/>
                <a:miter/>
              </a:ln>
            </p:spPr>
            <p:txBody>
              <a:bodyPr rtlCol="0" anchor="ctr"/>
              <a:lstStyle/>
              <a:p>
                <a:endParaRPr lang="en-US"/>
              </a:p>
            </p:txBody>
          </p:sp>
          <p:grpSp>
            <p:nvGrpSpPr>
              <p:cNvPr id="24" name="Group 23">
                <a:extLst>
                  <a:ext uri="{FF2B5EF4-FFF2-40B4-BE49-F238E27FC236}">
                    <a16:creationId xmlns:a16="http://schemas.microsoft.com/office/drawing/2014/main" id="{675714FD-123C-B77B-A4A1-AA2DF61EECBD}"/>
                  </a:ext>
                </a:extLst>
              </p:cNvPr>
              <p:cNvGrpSpPr/>
              <p:nvPr/>
            </p:nvGrpSpPr>
            <p:grpSpPr>
              <a:xfrm>
                <a:off x="2680273" y="3538580"/>
                <a:ext cx="970415" cy="274840"/>
                <a:chOff x="5808316" y="4157923"/>
                <a:chExt cx="970415" cy="274840"/>
              </a:xfrm>
            </p:grpSpPr>
            <p:sp>
              <p:nvSpPr>
                <p:cNvPr id="25" name="Rectangle 24">
                  <a:extLst>
                    <a:ext uri="{FF2B5EF4-FFF2-40B4-BE49-F238E27FC236}">
                      <a16:creationId xmlns:a16="http://schemas.microsoft.com/office/drawing/2014/main" id="{2A39DB01-8A3B-2380-B8C6-E2074FB81F73}"/>
                    </a:ext>
                  </a:extLst>
                </p:cNvPr>
                <p:cNvSpPr/>
                <p:nvPr/>
              </p:nvSpPr>
              <p:spPr>
                <a:xfrm>
                  <a:off x="5808316" y="4249883"/>
                  <a:ext cx="970415" cy="18288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lowchart: Terminator 25">
                  <a:extLst>
                    <a:ext uri="{FF2B5EF4-FFF2-40B4-BE49-F238E27FC236}">
                      <a16:creationId xmlns:a16="http://schemas.microsoft.com/office/drawing/2014/main" id="{4243F03B-9009-EB81-3D10-12D1B4DD7B52}"/>
                    </a:ext>
                  </a:extLst>
                </p:cNvPr>
                <p:cNvSpPr/>
                <p:nvPr/>
              </p:nvSpPr>
              <p:spPr>
                <a:xfrm rot="5400000">
                  <a:off x="6504772" y="4206569"/>
                  <a:ext cx="182880" cy="91440"/>
                </a:xfrm>
                <a:prstGeom prst="flowChartTerminator">
                  <a:avLst/>
                </a:prstGeom>
                <a:solidFill>
                  <a:schemeClr val="bg1">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lowchart: Terminator 26">
                  <a:extLst>
                    <a:ext uri="{FF2B5EF4-FFF2-40B4-BE49-F238E27FC236}">
                      <a16:creationId xmlns:a16="http://schemas.microsoft.com/office/drawing/2014/main" id="{9A4B6505-3173-431B-109D-52DEC3012AB2}"/>
                    </a:ext>
                  </a:extLst>
                </p:cNvPr>
                <p:cNvSpPr/>
                <p:nvPr/>
              </p:nvSpPr>
              <p:spPr>
                <a:xfrm rot="5400000">
                  <a:off x="6211399" y="4203643"/>
                  <a:ext cx="182880" cy="91440"/>
                </a:xfrm>
                <a:prstGeom prst="flowChartTerminator">
                  <a:avLst/>
                </a:prstGeom>
                <a:solidFill>
                  <a:schemeClr val="bg1">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lowchart: Terminator 27">
                  <a:extLst>
                    <a:ext uri="{FF2B5EF4-FFF2-40B4-BE49-F238E27FC236}">
                      <a16:creationId xmlns:a16="http://schemas.microsoft.com/office/drawing/2014/main" id="{E44503BF-E14E-4EC2-4C1B-E123078C3A32}"/>
                    </a:ext>
                  </a:extLst>
                </p:cNvPr>
                <p:cNvSpPr/>
                <p:nvPr/>
              </p:nvSpPr>
              <p:spPr>
                <a:xfrm rot="5400000">
                  <a:off x="5913760" y="4203643"/>
                  <a:ext cx="182880" cy="91440"/>
                </a:xfrm>
                <a:prstGeom prst="flowChartTerminator">
                  <a:avLst/>
                </a:prstGeom>
                <a:solidFill>
                  <a:schemeClr val="bg1">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1" name="TextBox 20">
              <a:extLst>
                <a:ext uri="{FF2B5EF4-FFF2-40B4-BE49-F238E27FC236}">
                  <a16:creationId xmlns:a16="http://schemas.microsoft.com/office/drawing/2014/main" id="{207C78C9-564C-D505-861C-2F84A7437FBD}"/>
                </a:ext>
              </a:extLst>
            </p:cNvPr>
            <p:cNvSpPr txBox="1"/>
            <p:nvPr/>
          </p:nvSpPr>
          <p:spPr>
            <a:xfrm>
              <a:off x="5492376" y="2260444"/>
              <a:ext cx="829402" cy="768096"/>
            </a:xfrm>
            <a:prstGeom prst="rect">
              <a:avLst/>
            </a:prstGeom>
            <a:solidFill>
              <a:srgbClr val="FFC000"/>
            </a:solidFill>
            <a:ln>
              <a:solidFill>
                <a:schemeClr val="bg1"/>
              </a:solidFill>
            </a:ln>
          </p:spPr>
          <p:txBody>
            <a:bodyPr wrap="square" lIns="0" tIns="0" rIns="0" bIns="0" rtlCol="0" anchor="ctr">
              <a:noAutofit/>
            </a:bodyPr>
            <a:lstStyle/>
            <a:p>
              <a:pPr algn="ctr"/>
              <a:r>
                <a:rPr lang="en-US" sz="1400" b="1" dirty="0">
                  <a:solidFill>
                    <a:schemeClr val="accent1">
                      <a:lumMod val="50000"/>
                    </a:schemeClr>
                  </a:solidFill>
                  <a:latin typeface="Arial" panose="020B0604020202020204" pitchFamily="34" charset="0"/>
                  <a:cs typeface="Arial" panose="020B0604020202020204" pitchFamily="34" charset="0"/>
                </a:rPr>
                <a:t>Birthday</a:t>
              </a:r>
            </a:p>
            <a:p>
              <a:pPr algn="ctr"/>
              <a:r>
                <a:rPr lang="en-US" sz="1400" b="1" dirty="0">
                  <a:solidFill>
                    <a:schemeClr val="accent1">
                      <a:lumMod val="50000"/>
                    </a:schemeClr>
                  </a:solidFill>
                  <a:latin typeface="Arial" panose="020B0604020202020204" pitchFamily="34" charset="0"/>
                  <a:cs typeface="Arial" panose="020B0604020202020204" pitchFamily="34" charset="0"/>
                </a:rPr>
                <a:t>MONTH</a:t>
              </a:r>
            </a:p>
          </p:txBody>
        </p:sp>
        <p:pic>
          <p:nvPicPr>
            <p:cNvPr id="22" name="Graphic 21" descr="Streamers">
              <a:extLst>
                <a:ext uri="{FF2B5EF4-FFF2-40B4-BE49-F238E27FC236}">
                  <a16:creationId xmlns:a16="http://schemas.microsoft.com/office/drawing/2014/main" id="{4A4A54CB-8826-F77B-11BE-A8418A36785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462546">
              <a:off x="7005502" y="1782281"/>
              <a:ext cx="174332" cy="174332"/>
            </a:xfrm>
            <a:prstGeom prst="rect">
              <a:avLst/>
            </a:prstGeom>
          </p:spPr>
        </p:pic>
      </p:grpSp>
      <p:pic>
        <p:nvPicPr>
          <p:cNvPr id="39" name="Picture 38">
            <a:extLst>
              <a:ext uri="{FF2B5EF4-FFF2-40B4-BE49-F238E27FC236}">
                <a16:creationId xmlns:a16="http://schemas.microsoft.com/office/drawing/2014/main" id="{4ED66FDD-8C41-F697-F0CC-A1238305570B}"/>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6027493" y="1477051"/>
            <a:ext cx="1079086" cy="1091279"/>
          </a:xfrm>
          <a:prstGeom prst="rect">
            <a:avLst/>
          </a:prstGeom>
        </p:spPr>
      </p:pic>
      <p:grpSp>
        <p:nvGrpSpPr>
          <p:cNvPr id="29" name="Month 1 to 3 after" descr="Three calendar icons indicating the three month after the month you turn 65">
            <a:extLst>
              <a:ext uri="{FF2B5EF4-FFF2-40B4-BE49-F238E27FC236}">
                <a16:creationId xmlns:a16="http://schemas.microsoft.com/office/drawing/2014/main" id="{7C5DF606-5850-5729-A6ED-053830B4683B}"/>
              </a:ext>
            </a:extLst>
          </p:cNvPr>
          <p:cNvGrpSpPr/>
          <p:nvPr/>
        </p:nvGrpSpPr>
        <p:grpSpPr>
          <a:xfrm>
            <a:off x="7351259" y="1853745"/>
            <a:ext cx="3405913" cy="1231499"/>
            <a:chOff x="1216000" y="1853745"/>
            <a:chExt cx="3405913" cy="1231499"/>
          </a:xfrm>
        </p:grpSpPr>
        <p:pic>
          <p:nvPicPr>
            <p:cNvPr id="30" name="Picture 29">
              <a:extLst>
                <a:ext uri="{FF2B5EF4-FFF2-40B4-BE49-F238E27FC236}">
                  <a16:creationId xmlns:a16="http://schemas.microsoft.com/office/drawing/2014/main" id="{99041E5E-32E1-790A-F323-FD56D62546C4}"/>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216000" y="1853745"/>
              <a:ext cx="969348" cy="1231499"/>
            </a:xfrm>
            <a:prstGeom prst="rect">
              <a:avLst/>
            </a:prstGeom>
          </p:spPr>
        </p:pic>
        <p:sp>
          <p:nvSpPr>
            <p:cNvPr id="31" name="TextBox 30">
              <a:extLst>
                <a:ext uri="{FF2B5EF4-FFF2-40B4-BE49-F238E27FC236}">
                  <a16:creationId xmlns:a16="http://schemas.microsoft.com/office/drawing/2014/main" id="{9E73627B-DA44-2CA2-939A-EED9C6D758B5}"/>
                </a:ext>
              </a:extLst>
            </p:cNvPr>
            <p:cNvSpPr txBox="1"/>
            <p:nvPr/>
          </p:nvSpPr>
          <p:spPr>
            <a:xfrm>
              <a:off x="1288219" y="2258947"/>
              <a:ext cx="829402" cy="769441"/>
            </a:xfrm>
            <a:prstGeom prst="rect">
              <a:avLst/>
            </a:prstGeom>
            <a:solidFill>
              <a:srgbClr val="0070C0"/>
            </a:solidFill>
            <a:ln>
              <a:solidFill>
                <a:schemeClr val="bg1"/>
              </a:solidFill>
            </a:ln>
          </p:spPr>
          <p:txBody>
            <a:bodyPr wrap="square" lIns="0" tIns="0" rIns="0" bIns="0" rtlCol="0" anchor="ctr">
              <a:spAutoFit/>
            </a:bodyPr>
            <a:lstStyle/>
            <a:p>
              <a:pPr algn="ctr"/>
              <a:r>
                <a:rPr lang="en-US" sz="1400" b="1" dirty="0">
                  <a:solidFill>
                    <a:schemeClr val="bg1"/>
                  </a:solidFill>
                  <a:latin typeface="Arial" panose="020B0604020202020204" pitchFamily="34" charset="0"/>
                  <a:cs typeface="Arial" panose="020B0604020202020204" pitchFamily="34" charset="0"/>
                </a:rPr>
                <a:t>MONTH</a:t>
              </a:r>
            </a:p>
            <a:p>
              <a:pPr algn="ctr"/>
              <a:r>
                <a:rPr lang="en-US" sz="3600" b="1" dirty="0">
                  <a:solidFill>
                    <a:schemeClr val="bg1"/>
                  </a:solidFill>
                  <a:latin typeface="Arial" panose="020B0604020202020204" pitchFamily="34" charset="0"/>
                  <a:cs typeface="Arial" panose="020B0604020202020204" pitchFamily="34" charset="0"/>
                </a:rPr>
                <a:t>1</a:t>
              </a:r>
            </a:p>
          </p:txBody>
        </p:sp>
        <p:pic>
          <p:nvPicPr>
            <p:cNvPr id="32" name="Picture 31">
              <a:extLst>
                <a:ext uri="{FF2B5EF4-FFF2-40B4-BE49-F238E27FC236}">
                  <a16:creationId xmlns:a16="http://schemas.microsoft.com/office/drawing/2014/main" id="{58B108E3-6612-E148-2A8C-BF16D28F9487}"/>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423395" y="1853745"/>
              <a:ext cx="969348" cy="1231499"/>
            </a:xfrm>
            <a:prstGeom prst="rect">
              <a:avLst/>
            </a:prstGeom>
          </p:spPr>
        </p:pic>
        <p:pic>
          <p:nvPicPr>
            <p:cNvPr id="33" name="Picture 32">
              <a:extLst>
                <a:ext uri="{FF2B5EF4-FFF2-40B4-BE49-F238E27FC236}">
                  <a16:creationId xmlns:a16="http://schemas.microsoft.com/office/drawing/2014/main" id="{8764564F-015C-5D83-DA08-2B09A118F366}"/>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3652565" y="1853745"/>
              <a:ext cx="969348" cy="1231499"/>
            </a:xfrm>
            <a:prstGeom prst="rect">
              <a:avLst/>
            </a:prstGeom>
          </p:spPr>
        </p:pic>
        <p:sp>
          <p:nvSpPr>
            <p:cNvPr id="34" name="TextBox 33">
              <a:extLst>
                <a:ext uri="{FF2B5EF4-FFF2-40B4-BE49-F238E27FC236}">
                  <a16:creationId xmlns:a16="http://schemas.microsoft.com/office/drawing/2014/main" id="{185376CB-C16D-DCB9-7560-56782ABFEE25}"/>
                </a:ext>
              </a:extLst>
            </p:cNvPr>
            <p:cNvSpPr txBox="1"/>
            <p:nvPr/>
          </p:nvSpPr>
          <p:spPr>
            <a:xfrm>
              <a:off x="2487891" y="2265538"/>
              <a:ext cx="829402" cy="769441"/>
            </a:xfrm>
            <a:prstGeom prst="rect">
              <a:avLst/>
            </a:prstGeom>
            <a:solidFill>
              <a:srgbClr val="0070C0"/>
            </a:solidFill>
            <a:ln>
              <a:solidFill>
                <a:schemeClr val="bg1"/>
              </a:solidFill>
            </a:ln>
          </p:spPr>
          <p:txBody>
            <a:bodyPr wrap="square" lIns="0" tIns="0" rIns="0" bIns="0" rtlCol="0" anchor="ctr">
              <a:spAutoFit/>
            </a:bodyPr>
            <a:lstStyle/>
            <a:p>
              <a:pPr algn="ctr"/>
              <a:r>
                <a:rPr lang="en-US" sz="1400" b="1" dirty="0">
                  <a:solidFill>
                    <a:schemeClr val="bg1"/>
                  </a:solidFill>
                  <a:latin typeface="Arial" panose="020B0604020202020204" pitchFamily="34" charset="0"/>
                  <a:cs typeface="Arial" panose="020B0604020202020204" pitchFamily="34" charset="0"/>
                </a:rPr>
                <a:t>MONTH</a:t>
              </a:r>
            </a:p>
            <a:p>
              <a:pPr algn="ctr"/>
              <a:r>
                <a:rPr lang="en-US" sz="3600" b="1" dirty="0">
                  <a:solidFill>
                    <a:schemeClr val="bg1"/>
                  </a:solidFill>
                  <a:latin typeface="Arial" panose="020B0604020202020204" pitchFamily="34" charset="0"/>
                  <a:cs typeface="Arial" panose="020B0604020202020204" pitchFamily="34" charset="0"/>
                </a:rPr>
                <a:t>2</a:t>
              </a:r>
            </a:p>
          </p:txBody>
        </p:sp>
        <p:sp>
          <p:nvSpPr>
            <p:cNvPr id="35" name="TextBox 34">
              <a:extLst>
                <a:ext uri="{FF2B5EF4-FFF2-40B4-BE49-F238E27FC236}">
                  <a16:creationId xmlns:a16="http://schemas.microsoft.com/office/drawing/2014/main" id="{211E68EC-82D4-63B3-DCF2-714070966854}"/>
                </a:ext>
              </a:extLst>
            </p:cNvPr>
            <p:cNvSpPr txBox="1"/>
            <p:nvPr/>
          </p:nvSpPr>
          <p:spPr>
            <a:xfrm>
              <a:off x="3712104" y="2264657"/>
              <a:ext cx="829402" cy="769441"/>
            </a:xfrm>
            <a:prstGeom prst="rect">
              <a:avLst/>
            </a:prstGeom>
            <a:solidFill>
              <a:srgbClr val="0070C0"/>
            </a:solidFill>
            <a:ln>
              <a:solidFill>
                <a:schemeClr val="bg1"/>
              </a:solidFill>
            </a:ln>
          </p:spPr>
          <p:txBody>
            <a:bodyPr wrap="square" lIns="0" tIns="0" rIns="0" bIns="0" rtlCol="0" anchor="ctr">
              <a:spAutoFit/>
            </a:bodyPr>
            <a:lstStyle/>
            <a:p>
              <a:pPr algn="ctr"/>
              <a:r>
                <a:rPr lang="en-US" sz="1400" b="1" dirty="0">
                  <a:solidFill>
                    <a:schemeClr val="bg1"/>
                  </a:solidFill>
                  <a:latin typeface="Arial" panose="020B0604020202020204" pitchFamily="34" charset="0"/>
                  <a:cs typeface="Arial" panose="020B0604020202020204" pitchFamily="34" charset="0"/>
                </a:rPr>
                <a:t>MONTH</a:t>
              </a:r>
            </a:p>
            <a:p>
              <a:pPr algn="ctr"/>
              <a:r>
                <a:rPr lang="en-US" sz="3600" b="1" dirty="0">
                  <a:solidFill>
                    <a:schemeClr val="bg1"/>
                  </a:solidFill>
                  <a:latin typeface="Arial" panose="020B0604020202020204" pitchFamily="34" charset="0"/>
                  <a:cs typeface="Arial" panose="020B0604020202020204" pitchFamily="34" charset="0"/>
                </a:rPr>
                <a:t>3</a:t>
              </a:r>
            </a:p>
          </p:txBody>
        </p:sp>
      </p:grpSp>
      <p:sp>
        <p:nvSpPr>
          <p:cNvPr id="11" name="Content Placeholder 10">
            <a:extLst>
              <a:ext uri="{FF2B5EF4-FFF2-40B4-BE49-F238E27FC236}">
                <a16:creationId xmlns:a16="http://schemas.microsoft.com/office/drawing/2014/main" id="{FBC9843B-C6B7-522F-7E18-3634CFC4FB0C}"/>
              </a:ext>
            </a:extLst>
          </p:cNvPr>
          <p:cNvSpPr>
            <a:spLocks noGrp="1"/>
          </p:cNvSpPr>
          <p:nvPr>
            <p:ph sz="quarter" idx="15"/>
          </p:nvPr>
        </p:nvSpPr>
        <p:spPr>
          <a:xfrm>
            <a:off x="5447448" y="3282910"/>
            <a:ext cx="5315651" cy="1124712"/>
          </a:xfrm>
          <a:solidFill>
            <a:srgbClr val="DEEBF7"/>
          </a:solidFill>
        </p:spPr>
        <p:txBody>
          <a:bodyPr anchor="ctr"/>
          <a:lstStyle/>
          <a:p>
            <a:pPr marL="0" lvl="0" indent="0">
              <a:spcAft>
                <a:spcPts val="0"/>
              </a:spcAft>
              <a:buClrTx/>
              <a:buNone/>
            </a:pPr>
            <a:r>
              <a:rPr lang="en-US" sz="1600" dirty="0"/>
              <a:t>If you sign up the month you turn 65 or during the last 3 months of your IEP, your coverage begins the 1</a:t>
            </a:r>
            <a:r>
              <a:rPr lang="en-US" sz="1600" baseline="30000" dirty="0"/>
              <a:t>st</a:t>
            </a:r>
            <a:r>
              <a:rPr lang="en-US" sz="1600" dirty="0"/>
              <a:t> day of the month after you sign up.</a:t>
            </a:r>
          </a:p>
        </p:txBody>
      </p:sp>
      <p:sp>
        <p:nvSpPr>
          <p:cNvPr id="12" name="Content Placeholder 11">
            <a:extLst>
              <a:ext uri="{FF2B5EF4-FFF2-40B4-BE49-F238E27FC236}">
                <a16:creationId xmlns:a16="http://schemas.microsoft.com/office/drawing/2014/main" id="{74FDDC9F-B376-E578-C6D3-5F433BCC1EA8}"/>
              </a:ext>
            </a:extLst>
          </p:cNvPr>
          <p:cNvSpPr>
            <a:spLocks noGrp="1"/>
          </p:cNvSpPr>
          <p:nvPr>
            <p:ph sz="quarter" idx="16"/>
          </p:nvPr>
        </p:nvSpPr>
        <p:spPr>
          <a:xfrm>
            <a:off x="1216000" y="4614612"/>
            <a:ext cx="9541172" cy="671107"/>
          </a:xfrm>
          <a:solidFill>
            <a:srgbClr val="FFD966"/>
          </a:solidFill>
        </p:spPr>
        <p:txBody>
          <a:bodyPr anchor="ctr"/>
          <a:lstStyle/>
          <a:p>
            <a:pPr marL="0" lvl="0" indent="0">
              <a:spcAft>
                <a:spcPts val="0"/>
              </a:spcAft>
              <a:buClrTx/>
              <a:buNone/>
            </a:pPr>
            <a:r>
              <a:rPr lang="en-US" sz="1600" dirty="0"/>
              <a:t>If you’re under 65 and have a disability, you’ll automatically get Part A and Part B after getting 24 months of disability benefits, either from Social Security or certain disability benefits from the RRB. </a:t>
            </a:r>
            <a:endParaRPr lang="en-US" sz="1600" dirty="0">
              <a:solidFill>
                <a:prstClr val="black"/>
              </a:solidFill>
            </a:endParaRPr>
          </a:p>
        </p:txBody>
      </p:sp>
      <p:sp>
        <p:nvSpPr>
          <p:cNvPr id="37" name="Freeform: Shape 36">
            <a:extLst>
              <a:ext uri="{FF2B5EF4-FFF2-40B4-BE49-F238E27FC236}">
                <a16:creationId xmlns:a16="http://schemas.microsoft.com/office/drawing/2014/main" id="{4783E781-A31D-6485-AD42-0134C6CB1426}"/>
              </a:ext>
              <a:ext uri="{C183D7F6-B498-43B3-948B-1728B52AA6E4}">
                <adec:decorative xmlns:adec="http://schemas.microsoft.com/office/drawing/2017/decorative" val="1"/>
              </a:ext>
            </a:extLst>
          </p:cNvPr>
          <p:cNvSpPr>
            <a:spLocks noChangeAspect="1"/>
          </p:cNvSpPr>
          <p:nvPr/>
        </p:nvSpPr>
        <p:spPr>
          <a:xfrm>
            <a:off x="1069569" y="5521219"/>
            <a:ext cx="228600" cy="228600"/>
          </a:xfrm>
          <a:custGeom>
            <a:avLst/>
            <a:gdLst>
              <a:gd name="connsiteX0" fmla="*/ 1828800 w 3657600"/>
              <a:gd name="connsiteY0" fmla="*/ 473375 h 3657600"/>
              <a:gd name="connsiteX1" fmla="*/ 1526601 w 3657600"/>
              <a:gd name="connsiteY1" fmla="*/ 1451335 h 3657600"/>
              <a:gd name="connsiteX2" fmla="*/ 548643 w 3657600"/>
              <a:gd name="connsiteY2" fmla="*/ 1451328 h 3657600"/>
              <a:gd name="connsiteX3" fmla="*/ 1339831 w 3657600"/>
              <a:gd name="connsiteY3" fmla="*/ 2055733 h 3657600"/>
              <a:gd name="connsiteX4" fmla="*/ 1037619 w 3657600"/>
              <a:gd name="connsiteY4" fmla="*/ 3033688 h 3657600"/>
              <a:gd name="connsiteX5" fmla="*/ 1828800 w 3657600"/>
              <a:gd name="connsiteY5" fmla="*/ 2429272 h 3657600"/>
              <a:gd name="connsiteX6" fmla="*/ 2619981 w 3657600"/>
              <a:gd name="connsiteY6" fmla="*/ 3033688 h 3657600"/>
              <a:gd name="connsiteX7" fmla="*/ 2317769 w 3657600"/>
              <a:gd name="connsiteY7" fmla="*/ 2055733 h 3657600"/>
              <a:gd name="connsiteX8" fmla="*/ 3108957 w 3657600"/>
              <a:gd name="connsiteY8" fmla="*/ 1451328 h 3657600"/>
              <a:gd name="connsiteX9" fmla="*/ 2130999 w 3657600"/>
              <a:gd name="connsiteY9" fmla="*/ 1451335 h 3657600"/>
              <a:gd name="connsiteX10" fmla="*/ 1828800 w 3657600"/>
              <a:gd name="connsiteY10" fmla="*/ 0 h 3657600"/>
              <a:gd name="connsiteX11" fmla="*/ 3657600 w 3657600"/>
              <a:gd name="connsiteY11" fmla="*/ 1828800 h 3657600"/>
              <a:gd name="connsiteX12" fmla="*/ 1828800 w 3657600"/>
              <a:gd name="connsiteY12" fmla="*/ 3657600 h 3657600"/>
              <a:gd name="connsiteX13" fmla="*/ 0 w 3657600"/>
              <a:gd name="connsiteY13" fmla="*/ 1828800 h 3657600"/>
              <a:gd name="connsiteX14" fmla="*/ 1828800 w 3657600"/>
              <a:gd name="connsiteY14" fmla="*/ 0 h 36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3657600">
                <a:moveTo>
                  <a:pt x="1828800" y="473375"/>
                </a:moveTo>
                <a:lnTo>
                  <a:pt x="1526601" y="1451335"/>
                </a:lnTo>
                <a:lnTo>
                  <a:pt x="548643" y="1451328"/>
                </a:lnTo>
                <a:lnTo>
                  <a:pt x="1339831" y="2055733"/>
                </a:lnTo>
                <a:lnTo>
                  <a:pt x="1037619" y="3033688"/>
                </a:lnTo>
                <a:lnTo>
                  <a:pt x="1828800" y="2429272"/>
                </a:lnTo>
                <a:lnTo>
                  <a:pt x="2619981" y="3033688"/>
                </a:lnTo>
                <a:lnTo>
                  <a:pt x="2317769" y="2055733"/>
                </a:lnTo>
                <a:lnTo>
                  <a:pt x="3108957" y="1451328"/>
                </a:lnTo>
                <a:lnTo>
                  <a:pt x="2130999" y="1451335"/>
                </a:lnTo>
                <a:close/>
                <a:moveTo>
                  <a:pt x="1828800" y="0"/>
                </a:moveTo>
                <a:cubicBezTo>
                  <a:pt x="2838818" y="0"/>
                  <a:pt x="3657600" y="818782"/>
                  <a:pt x="3657600" y="1828800"/>
                </a:cubicBezTo>
                <a:cubicBezTo>
                  <a:pt x="3657600" y="2838818"/>
                  <a:pt x="2838818" y="3657600"/>
                  <a:pt x="1828800" y="3657600"/>
                </a:cubicBezTo>
                <a:cubicBezTo>
                  <a:pt x="818782" y="3657600"/>
                  <a:pt x="0" y="2838818"/>
                  <a:pt x="0" y="1828800"/>
                </a:cubicBezTo>
                <a:cubicBezTo>
                  <a:pt x="0" y="818782"/>
                  <a:pt x="818782" y="0"/>
                  <a:pt x="1828800" y="0"/>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Content Placeholder 42">
            <a:extLst>
              <a:ext uri="{FF2B5EF4-FFF2-40B4-BE49-F238E27FC236}">
                <a16:creationId xmlns:a16="http://schemas.microsoft.com/office/drawing/2014/main" id="{74E1CC1C-30C4-2DC4-5F4F-B8BCA30F8756}"/>
              </a:ext>
            </a:extLst>
          </p:cNvPr>
          <p:cNvSpPr>
            <a:spLocks noGrp="1"/>
          </p:cNvSpPr>
          <p:nvPr>
            <p:ph sz="quarter" idx="17"/>
          </p:nvPr>
        </p:nvSpPr>
        <p:spPr>
          <a:xfrm>
            <a:off x="1282973" y="5477737"/>
            <a:ext cx="9774571" cy="780659"/>
          </a:xfrm>
        </p:spPr>
        <p:txBody>
          <a:bodyPr>
            <a:normAutofit/>
          </a:bodyPr>
          <a:lstStyle/>
          <a:p>
            <a:pPr marL="628650" lvl="0" indent="-619125" defTabSz="685800">
              <a:buClrTx/>
              <a:buNone/>
              <a:defRPr/>
            </a:pPr>
            <a:r>
              <a:rPr lang="en-US" sz="1400" b="1" dirty="0"/>
              <a:t>NOTE: 	</a:t>
            </a:r>
            <a:r>
              <a:rPr lang="en-US" sz="1400" dirty="0"/>
              <a:t>Your 6-month Medigap Open Enrollment Period (OEP) begins the month you’re 65 or older and enrolled in Part B </a:t>
            </a:r>
            <a:br>
              <a:rPr lang="en-US" sz="1400" dirty="0"/>
            </a:br>
            <a:r>
              <a:rPr lang="en-US" sz="1400" dirty="0"/>
              <a:t>(must also have Part A) and lasts at least 6 months (may be longer in your state). </a:t>
            </a:r>
            <a:endParaRPr lang="en-US" dirty="0"/>
          </a:p>
        </p:txBody>
      </p:sp>
      <p:sp>
        <p:nvSpPr>
          <p:cNvPr id="6" name="Slide Number Placeholder 5">
            <a:extLst>
              <a:ext uri="{FF2B5EF4-FFF2-40B4-BE49-F238E27FC236}">
                <a16:creationId xmlns:a16="http://schemas.microsoft.com/office/drawing/2014/main" id="{C991AEAB-CE4C-4C57-B2B9-F66DA1B9BBB4}"/>
              </a:ext>
            </a:extLst>
          </p:cNvPr>
          <p:cNvSpPr>
            <a:spLocks noGrp="1"/>
          </p:cNvSpPr>
          <p:nvPr>
            <p:ph type="sldNum" sz="quarter" idx="12"/>
          </p:nvPr>
        </p:nvSpPr>
        <p:spPr/>
        <p:txBody>
          <a:bodyPr/>
          <a:lstStyle/>
          <a:p>
            <a:fld id="{0B2D781D-8844-5940-92D1-06EF0A7F581E}" type="slidenum">
              <a:rPr lang="en-US" smtClean="0"/>
              <a:t>17</a:t>
            </a:fld>
            <a:endParaRPr lang="en-US"/>
          </a:p>
        </p:txBody>
      </p:sp>
    </p:spTree>
    <p:custDataLst>
      <p:tags r:id="rId1"/>
    </p:custDataLst>
    <p:extLst>
      <p:ext uri="{BB962C8B-B14F-4D97-AF65-F5344CB8AC3E}">
        <p14:creationId xmlns:p14="http://schemas.microsoft.com/office/powerpoint/2010/main" val="1701093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19"/>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nodeType="after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nodeType="afterEffect">
                                  <p:stCondLst>
                                    <p:cond delay="0"/>
                                  </p:stCondLst>
                                  <p:childTnLst>
                                    <p:set>
                                      <p:cBhvr>
                                        <p:cTn id="15" dur="1" fill="hold">
                                          <p:stCondLst>
                                            <p:cond delay="0"/>
                                          </p:stCondLst>
                                        </p:cTn>
                                        <p:tgtEl>
                                          <p:spTgt spid="39"/>
                                        </p:tgtEl>
                                        <p:attrNameLst>
                                          <p:attrName>style.visibility</p:attrName>
                                        </p:attrNameLst>
                                      </p:cBhvr>
                                      <p:to>
                                        <p:strVal val="visible"/>
                                      </p:to>
                                    </p:set>
                                  </p:childTnLst>
                                </p:cTn>
                              </p:par>
                            </p:childTnLst>
                          </p:cTn>
                        </p:par>
                        <p:par>
                          <p:cTn id="16" fill="hold">
                            <p:stCondLst>
                              <p:cond delay="0"/>
                            </p:stCondLst>
                            <p:childTnLst>
                              <p:par>
                                <p:cTn id="17" presetID="22" presetClass="entr" presetSubtype="1" fill="hold" nodeType="after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wipe(up)">
                                      <p:cBhvr>
                                        <p:cTn id="19" dur="500"/>
                                        <p:tgtEl>
                                          <p:spTgt spid="38"/>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0">
                                            <p:bg/>
                                          </p:spTgt>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11">
                                            <p:bg/>
                                          </p:spTgt>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12">
                                            <p:bg/>
                                          </p:spTgt>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43">
                                            <p:txEl>
                                              <p:pRg st="0" end="0"/>
                                            </p:txEl>
                                          </p:spTgt>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animBg="1"/>
      <p:bldP spid="11" grpId="0" uiExpand="1" build="p" animBg="1"/>
      <p:bldP spid="12" grpId="0" uiExpand="1" build="p" animBg="1"/>
      <p:bldP spid="37" grpId="0" animBg="1"/>
      <p:bldP spid="4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Special Enrollment Period (SEP)</a:t>
            </a:r>
          </a:p>
        </p:txBody>
      </p:sp>
      <p:sp>
        <p:nvSpPr>
          <p:cNvPr id="8" name="Content Placeholder 7">
            <a:extLst>
              <a:ext uri="{FF2B5EF4-FFF2-40B4-BE49-F238E27FC236}">
                <a16:creationId xmlns:a16="http://schemas.microsoft.com/office/drawing/2014/main" id="{CB2DC0A6-3936-3033-CDCD-22160FCB2DDF}"/>
              </a:ext>
            </a:extLst>
          </p:cNvPr>
          <p:cNvSpPr>
            <a:spLocks noGrp="1"/>
          </p:cNvSpPr>
          <p:nvPr>
            <p:ph sz="quarter" idx="13"/>
          </p:nvPr>
        </p:nvSpPr>
        <p:spPr>
          <a:xfrm>
            <a:off x="3394212" y="1315653"/>
            <a:ext cx="8208027" cy="757277"/>
          </a:xfrm>
        </p:spPr>
        <p:txBody>
          <a:bodyPr anchor="ctr"/>
          <a:lstStyle/>
          <a:p>
            <a:pPr marL="0" lvl="0" indent="0" algn="ctr">
              <a:spcAft>
                <a:spcPts val="0"/>
              </a:spcAft>
              <a:buClrTx/>
              <a:buNone/>
            </a:pPr>
            <a:r>
              <a:rPr lang="en-US" sz="2600" b="1" dirty="0"/>
              <a:t>Continues for 8 Months after GHP Coverage Ends </a:t>
            </a:r>
          </a:p>
        </p:txBody>
      </p:sp>
      <p:grpSp>
        <p:nvGrpSpPr>
          <p:cNvPr id="13" name="Group 12">
            <a:extLst>
              <a:ext uri="{FF2B5EF4-FFF2-40B4-BE49-F238E27FC236}">
                <a16:creationId xmlns:a16="http://schemas.microsoft.com/office/drawing/2014/main" id="{9DA52655-76B2-7A16-2828-1ACABCBAB285}"/>
              </a:ext>
              <a:ext uri="{C183D7F6-B498-43B3-948B-1728B52AA6E4}">
                <adec:decorative xmlns:adec="http://schemas.microsoft.com/office/drawing/2017/decorative" val="1"/>
              </a:ext>
            </a:extLst>
          </p:cNvPr>
          <p:cNvGrpSpPr/>
          <p:nvPr/>
        </p:nvGrpSpPr>
        <p:grpSpPr>
          <a:xfrm>
            <a:off x="237756" y="1426440"/>
            <a:ext cx="2704890" cy="2126503"/>
            <a:chOff x="237756" y="1426440"/>
            <a:chExt cx="2704890" cy="2126503"/>
          </a:xfrm>
        </p:grpSpPr>
        <p:sp>
          <p:nvSpPr>
            <p:cNvPr id="221" name="Freeform: Shape 220">
              <a:extLst>
                <a:ext uri="{FF2B5EF4-FFF2-40B4-BE49-F238E27FC236}">
                  <a16:creationId xmlns:a16="http://schemas.microsoft.com/office/drawing/2014/main" id="{26D82309-C633-4159-AA82-77D604FE5C08}"/>
                </a:ext>
              </a:extLst>
            </p:cNvPr>
            <p:cNvSpPr/>
            <p:nvPr/>
          </p:nvSpPr>
          <p:spPr>
            <a:xfrm>
              <a:off x="237756" y="1739908"/>
              <a:ext cx="2704890" cy="1813035"/>
            </a:xfrm>
            <a:custGeom>
              <a:avLst/>
              <a:gdLst>
                <a:gd name="connsiteX0" fmla="*/ 945159 w 1890319"/>
                <a:gd name="connsiteY0" fmla="*/ 0 h 1634911"/>
                <a:gd name="connsiteX1" fmla="*/ 1772888 w 1890319"/>
                <a:gd name="connsiteY1" fmla="*/ 135085 h 1634911"/>
                <a:gd name="connsiteX2" fmla="*/ 1890319 w 1890319"/>
                <a:gd name="connsiteY2" fmla="*/ 181066 h 1634911"/>
                <a:gd name="connsiteX3" fmla="*/ 1890319 w 1890319"/>
                <a:gd name="connsiteY3" fmla="*/ 1634911 h 1634911"/>
                <a:gd name="connsiteX4" fmla="*/ 0 w 1890319"/>
                <a:gd name="connsiteY4" fmla="*/ 1634911 h 1634911"/>
                <a:gd name="connsiteX5" fmla="*/ 0 w 1890319"/>
                <a:gd name="connsiteY5" fmla="*/ 181066 h 1634911"/>
                <a:gd name="connsiteX6" fmla="*/ 117430 w 1890319"/>
                <a:gd name="connsiteY6" fmla="*/ 135085 h 1634911"/>
                <a:gd name="connsiteX7" fmla="*/ 945159 w 1890319"/>
                <a:gd name="connsiteY7" fmla="*/ 0 h 1634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0319" h="1634911">
                  <a:moveTo>
                    <a:pt x="945159" y="0"/>
                  </a:moveTo>
                  <a:cubicBezTo>
                    <a:pt x="1244864" y="0"/>
                    <a:pt x="1526835" y="48935"/>
                    <a:pt x="1772888" y="135085"/>
                  </a:cubicBezTo>
                  <a:lnTo>
                    <a:pt x="1890319" y="181066"/>
                  </a:lnTo>
                  <a:lnTo>
                    <a:pt x="1890319" y="1634911"/>
                  </a:lnTo>
                  <a:lnTo>
                    <a:pt x="0" y="1634911"/>
                  </a:lnTo>
                  <a:lnTo>
                    <a:pt x="0" y="181066"/>
                  </a:lnTo>
                  <a:lnTo>
                    <a:pt x="117430" y="135085"/>
                  </a:lnTo>
                  <a:cubicBezTo>
                    <a:pt x="363484" y="48935"/>
                    <a:pt x="645455" y="0"/>
                    <a:pt x="945159" y="0"/>
                  </a:cubicBezTo>
                  <a:close/>
                </a:path>
              </a:pathLst>
            </a:custGeom>
            <a:solidFill>
              <a:srgbClr val="BDD7EE"/>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F5597"/>
                </a:solidFill>
              </a:endParaRPr>
            </a:p>
          </p:txBody>
        </p:sp>
        <p:sp>
          <p:nvSpPr>
            <p:cNvPr id="222" name="Freeform: Shape 221">
              <a:extLst>
                <a:ext uri="{FF2B5EF4-FFF2-40B4-BE49-F238E27FC236}">
                  <a16:creationId xmlns:a16="http://schemas.microsoft.com/office/drawing/2014/main" id="{A061AA9B-B7C6-475E-B64C-9C1BB0F973FF}"/>
                </a:ext>
              </a:extLst>
            </p:cNvPr>
            <p:cNvSpPr/>
            <p:nvPr/>
          </p:nvSpPr>
          <p:spPr>
            <a:xfrm>
              <a:off x="237756" y="1426440"/>
              <a:ext cx="2704890" cy="514261"/>
            </a:xfrm>
            <a:custGeom>
              <a:avLst/>
              <a:gdLst>
                <a:gd name="connsiteX0" fmla="*/ 0 w 1890319"/>
                <a:gd name="connsiteY0" fmla="*/ 0 h 463737"/>
                <a:gd name="connsiteX1" fmla="*/ 1890319 w 1890319"/>
                <a:gd name="connsiteY1" fmla="*/ 0 h 463737"/>
                <a:gd name="connsiteX2" fmla="*/ 1890319 w 1890319"/>
                <a:gd name="connsiteY2" fmla="*/ 463737 h 463737"/>
                <a:gd name="connsiteX3" fmla="*/ 1772888 w 1890319"/>
                <a:gd name="connsiteY3" fmla="*/ 417756 h 463737"/>
                <a:gd name="connsiteX4" fmla="*/ 945159 w 1890319"/>
                <a:gd name="connsiteY4" fmla="*/ 282671 h 463737"/>
                <a:gd name="connsiteX5" fmla="*/ 117430 w 1890319"/>
                <a:gd name="connsiteY5" fmla="*/ 417756 h 463737"/>
                <a:gd name="connsiteX6" fmla="*/ 0 w 1890319"/>
                <a:gd name="connsiteY6" fmla="*/ 463737 h 463737"/>
                <a:gd name="connsiteX7" fmla="*/ 0 w 1890319"/>
                <a:gd name="connsiteY7" fmla="*/ 0 h 463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0319" h="463737">
                  <a:moveTo>
                    <a:pt x="0" y="0"/>
                  </a:moveTo>
                  <a:lnTo>
                    <a:pt x="1890319" y="0"/>
                  </a:lnTo>
                  <a:lnTo>
                    <a:pt x="1890319" y="463737"/>
                  </a:lnTo>
                  <a:lnTo>
                    <a:pt x="1772888" y="417756"/>
                  </a:lnTo>
                  <a:cubicBezTo>
                    <a:pt x="1526835" y="331606"/>
                    <a:pt x="1244864" y="282671"/>
                    <a:pt x="945159" y="282671"/>
                  </a:cubicBezTo>
                  <a:cubicBezTo>
                    <a:pt x="645455" y="282671"/>
                    <a:pt x="363484" y="331606"/>
                    <a:pt x="117430" y="417756"/>
                  </a:cubicBezTo>
                  <a:lnTo>
                    <a:pt x="0" y="463737"/>
                  </a:lnTo>
                  <a:lnTo>
                    <a:pt x="0" y="0"/>
                  </a:lnTo>
                  <a:close/>
                </a:path>
              </a:pathLst>
            </a:custGeom>
            <a:solidFill>
              <a:srgbClr val="0070C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Content Placeholder 8">
            <a:extLst>
              <a:ext uri="{FF2B5EF4-FFF2-40B4-BE49-F238E27FC236}">
                <a16:creationId xmlns:a16="http://schemas.microsoft.com/office/drawing/2014/main" id="{E4ABAE81-C505-B964-8933-F7BE3A8D545F}"/>
              </a:ext>
            </a:extLst>
          </p:cNvPr>
          <p:cNvSpPr>
            <a:spLocks noGrp="1"/>
          </p:cNvSpPr>
          <p:nvPr>
            <p:ph sz="quarter" idx="14"/>
          </p:nvPr>
        </p:nvSpPr>
        <p:spPr>
          <a:xfrm>
            <a:off x="286555" y="2087758"/>
            <a:ext cx="2558212" cy="1273175"/>
          </a:xfrm>
        </p:spPr>
        <p:txBody>
          <a:bodyPr/>
          <a:lstStyle/>
          <a:p>
            <a:pPr marL="0" lvl="0" indent="0" algn="ctr">
              <a:spcAft>
                <a:spcPts val="0"/>
              </a:spcAft>
              <a:buClrTx/>
              <a:buNone/>
            </a:pPr>
            <a:r>
              <a:rPr lang="en-US" b="1" dirty="0">
                <a:solidFill>
                  <a:srgbClr val="2F5597"/>
                </a:solidFill>
              </a:rPr>
              <a:t>Starts after Medicare IEP if you have GHP </a:t>
            </a:r>
            <a:br>
              <a:rPr lang="en-US" b="1" dirty="0">
                <a:solidFill>
                  <a:srgbClr val="2F5597"/>
                </a:solidFill>
              </a:rPr>
            </a:br>
            <a:r>
              <a:rPr lang="en-US" b="1" dirty="0">
                <a:solidFill>
                  <a:srgbClr val="2F5597"/>
                </a:solidFill>
              </a:rPr>
              <a:t>coverage based on current employment</a:t>
            </a:r>
            <a:endParaRPr lang="en-US" dirty="0"/>
          </a:p>
        </p:txBody>
      </p:sp>
      <p:grpSp>
        <p:nvGrpSpPr>
          <p:cNvPr id="7" name="Group 6" descr="A group of 8 calendar icons indicating months 1 to 8">
            <a:extLst>
              <a:ext uri="{FF2B5EF4-FFF2-40B4-BE49-F238E27FC236}">
                <a16:creationId xmlns:a16="http://schemas.microsoft.com/office/drawing/2014/main" id="{4A992288-BF01-413C-BDAB-C66A7B5FAFF9}"/>
              </a:ext>
            </a:extLst>
          </p:cNvPr>
          <p:cNvGrpSpPr/>
          <p:nvPr/>
        </p:nvGrpSpPr>
        <p:grpSpPr>
          <a:xfrm>
            <a:off x="3278537" y="2259988"/>
            <a:ext cx="8419861" cy="1255274"/>
            <a:chOff x="3278537" y="2259988"/>
            <a:chExt cx="8419861" cy="1255274"/>
          </a:xfrm>
        </p:grpSpPr>
        <p:pic>
          <p:nvPicPr>
            <p:cNvPr id="6" name="Picture 5">
              <a:extLst>
                <a:ext uri="{FF2B5EF4-FFF2-40B4-BE49-F238E27FC236}">
                  <a16:creationId xmlns:a16="http://schemas.microsoft.com/office/drawing/2014/main" id="{23A133D2-A49C-48C1-AC17-B459322913C4}"/>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3278537" y="2270859"/>
              <a:ext cx="969348" cy="1243692"/>
            </a:xfrm>
            <a:prstGeom prst="rect">
              <a:avLst/>
            </a:prstGeom>
          </p:spPr>
        </p:pic>
        <p:pic>
          <p:nvPicPr>
            <p:cNvPr id="87" name="Picture 86">
              <a:extLst>
                <a:ext uri="{FF2B5EF4-FFF2-40B4-BE49-F238E27FC236}">
                  <a16:creationId xmlns:a16="http://schemas.microsoft.com/office/drawing/2014/main" id="{38629E50-BF4A-4886-A26F-0E66AD2B18B8}"/>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4342896" y="2270859"/>
              <a:ext cx="969348" cy="1243692"/>
            </a:xfrm>
            <a:prstGeom prst="rect">
              <a:avLst/>
            </a:prstGeom>
          </p:spPr>
        </p:pic>
        <p:pic>
          <p:nvPicPr>
            <p:cNvPr id="88" name="Picture 87">
              <a:extLst>
                <a:ext uri="{FF2B5EF4-FFF2-40B4-BE49-F238E27FC236}">
                  <a16:creationId xmlns:a16="http://schemas.microsoft.com/office/drawing/2014/main" id="{5EF66ED6-0B62-44C7-8A10-15ABEFD0AD58}"/>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407255" y="2271570"/>
              <a:ext cx="969348" cy="1243692"/>
            </a:xfrm>
            <a:prstGeom prst="rect">
              <a:avLst/>
            </a:prstGeom>
          </p:spPr>
        </p:pic>
        <p:pic>
          <p:nvPicPr>
            <p:cNvPr id="89" name="Picture 88">
              <a:extLst>
                <a:ext uri="{FF2B5EF4-FFF2-40B4-BE49-F238E27FC236}">
                  <a16:creationId xmlns:a16="http://schemas.microsoft.com/office/drawing/2014/main" id="{DFA9AFFE-068F-461C-B88B-3F5A5E786D6A}"/>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6471614" y="2259988"/>
              <a:ext cx="969348" cy="1243692"/>
            </a:xfrm>
            <a:prstGeom prst="rect">
              <a:avLst/>
            </a:prstGeom>
          </p:spPr>
        </p:pic>
        <p:pic>
          <p:nvPicPr>
            <p:cNvPr id="90" name="Picture 89">
              <a:extLst>
                <a:ext uri="{FF2B5EF4-FFF2-40B4-BE49-F238E27FC236}">
                  <a16:creationId xmlns:a16="http://schemas.microsoft.com/office/drawing/2014/main" id="{4F9D26EC-53B1-42A1-A67D-21A1A16AF988}"/>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535973" y="2259988"/>
              <a:ext cx="969348" cy="1243692"/>
            </a:xfrm>
            <a:prstGeom prst="rect">
              <a:avLst/>
            </a:prstGeom>
          </p:spPr>
        </p:pic>
        <p:pic>
          <p:nvPicPr>
            <p:cNvPr id="91" name="Picture 90">
              <a:extLst>
                <a:ext uri="{FF2B5EF4-FFF2-40B4-BE49-F238E27FC236}">
                  <a16:creationId xmlns:a16="http://schemas.microsoft.com/office/drawing/2014/main" id="{C94517A2-FAE2-4D18-8C53-6B5F5EE84C50}"/>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8600332" y="2260699"/>
              <a:ext cx="969348" cy="1243692"/>
            </a:xfrm>
            <a:prstGeom prst="rect">
              <a:avLst/>
            </a:prstGeom>
          </p:spPr>
        </p:pic>
        <p:pic>
          <p:nvPicPr>
            <p:cNvPr id="92" name="Picture 91">
              <a:extLst>
                <a:ext uri="{FF2B5EF4-FFF2-40B4-BE49-F238E27FC236}">
                  <a16:creationId xmlns:a16="http://schemas.microsoft.com/office/drawing/2014/main" id="{6E8B7D64-F95D-430F-852F-FFE74EF5EB78}"/>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664691" y="2259988"/>
              <a:ext cx="969348" cy="1243692"/>
            </a:xfrm>
            <a:prstGeom prst="rect">
              <a:avLst/>
            </a:prstGeom>
          </p:spPr>
        </p:pic>
        <p:pic>
          <p:nvPicPr>
            <p:cNvPr id="93" name="Picture 92">
              <a:extLst>
                <a:ext uri="{FF2B5EF4-FFF2-40B4-BE49-F238E27FC236}">
                  <a16:creationId xmlns:a16="http://schemas.microsoft.com/office/drawing/2014/main" id="{D75ABDA8-1DCC-45CF-B1C4-3E3C72039F63}"/>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0729050" y="2260699"/>
              <a:ext cx="969348" cy="1243692"/>
            </a:xfrm>
            <a:prstGeom prst="rect">
              <a:avLst/>
            </a:prstGeom>
          </p:spPr>
        </p:pic>
        <p:sp>
          <p:nvSpPr>
            <p:cNvPr id="214" name="TextBox 213">
              <a:extLst>
                <a:ext uri="{FF2B5EF4-FFF2-40B4-BE49-F238E27FC236}">
                  <a16:creationId xmlns:a16="http://schemas.microsoft.com/office/drawing/2014/main" id="{B4A85254-40E6-4928-90E1-645B94BABE5A}"/>
                </a:ext>
              </a:extLst>
            </p:cNvPr>
            <p:cNvSpPr txBox="1"/>
            <p:nvPr/>
          </p:nvSpPr>
          <p:spPr>
            <a:xfrm>
              <a:off x="3332445" y="2682504"/>
              <a:ext cx="829402" cy="769441"/>
            </a:xfrm>
            <a:prstGeom prst="rect">
              <a:avLst/>
            </a:prstGeom>
            <a:solidFill>
              <a:srgbClr val="0070C0"/>
            </a:solidFill>
            <a:ln>
              <a:solidFill>
                <a:schemeClr val="bg1"/>
              </a:solidFill>
            </a:ln>
          </p:spPr>
          <p:txBody>
            <a:bodyPr wrap="square" lIns="0" tIns="0" rIns="0" bIns="0" rtlCol="0" anchor="ctr">
              <a:spAutoFit/>
            </a:bodyPr>
            <a:lstStyle/>
            <a:p>
              <a:pPr algn="ctr"/>
              <a:r>
                <a:rPr lang="en-US" sz="1400" b="1" dirty="0">
                  <a:solidFill>
                    <a:schemeClr val="bg1"/>
                  </a:solidFill>
                  <a:latin typeface="Arial" panose="020B0604020202020204" pitchFamily="34" charset="0"/>
                  <a:cs typeface="Arial" panose="020B0604020202020204" pitchFamily="34" charset="0"/>
                </a:rPr>
                <a:t>MONTH</a:t>
              </a:r>
            </a:p>
            <a:p>
              <a:pPr algn="ctr"/>
              <a:r>
                <a:rPr lang="en-US" sz="3600" b="1" dirty="0">
                  <a:solidFill>
                    <a:schemeClr val="bg1"/>
                  </a:solidFill>
                  <a:latin typeface="Arial" panose="020B0604020202020204" pitchFamily="34" charset="0"/>
                  <a:cs typeface="Arial" panose="020B0604020202020204" pitchFamily="34" charset="0"/>
                </a:rPr>
                <a:t>1</a:t>
              </a:r>
            </a:p>
          </p:txBody>
        </p:sp>
        <p:sp>
          <p:nvSpPr>
            <p:cNvPr id="207" name="TextBox 206">
              <a:extLst>
                <a:ext uri="{FF2B5EF4-FFF2-40B4-BE49-F238E27FC236}">
                  <a16:creationId xmlns:a16="http://schemas.microsoft.com/office/drawing/2014/main" id="{A422ACA8-520B-4FB5-84AB-B2B47E55C657}"/>
                </a:ext>
              </a:extLst>
            </p:cNvPr>
            <p:cNvSpPr txBox="1"/>
            <p:nvPr/>
          </p:nvSpPr>
          <p:spPr>
            <a:xfrm>
              <a:off x="4412869" y="2682502"/>
              <a:ext cx="829402" cy="769441"/>
            </a:xfrm>
            <a:prstGeom prst="rect">
              <a:avLst/>
            </a:prstGeom>
            <a:solidFill>
              <a:srgbClr val="0070C0"/>
            </a:solidFill>
            <a:ln>
              <a:solidFill>
                <a:schemeClr val="bg1"/>
              </a:solidFill>
            </a:ln>
          </p:spPr>
          <p:txBody>
            <a:bodyPr wrap="square" lIns="0" tIns="0" rIns="0" bIns="0" rtlCol="0" anchor="ctr">
              <a:spAutoFit/>
            </a:bodyPr>
            <a:lstStyle/>
            <a:p>
              <a:pPr algn="ctr"/>
              <a:r>
                <a:rPr lang="en-US" sz="1400" b="1" dirty="0">
                  <a:solidFill>
                    <a:schemeClr val="bg1"/>
                  </a:solidFill>
                  <a:latin typeface="Arial" panose="020B0604020202020204" pitchFamily="34" charset="0"/>
                  <a:cs typeface="Arial" panose="020B0604020202020204" pitchFamily="34" charset="0"/>
                </a:rPr>
                <a:t>MONTH</a:t>
              </a:r>
            </a:p>
            <a:p>
              <a:pPr algn="ctr"/>
              <a:r>
                <a:rPr lang="en-US" sz="3600" b="1" dirty="0">
                  <a:solidFill>
                    <a:schemeClr val="bg1"/>
                  </a:solidFill>
                  <a:latin typeface="Arial" panose="020B0604020202020204" pitchFamily="34" charset="0"/>
                  <a:cs typeface="Arial" panose="020B0604020202020204" pitchFamily="34" charset="0"/>
                </a:rPr>
                <a:t>2</a:t>
              </a:r>
            </a:p>
          </p:txBody>
        </p:sp>
        <p:sp>
          <p:nvSpPr>
            <p:cNvPr id="200" name="TextBox 199">
              <a:extLst>
                <a:ext uri="{FF2B5EF4-FFF2-40B4-BE49-F238E27FC236}">
                  <a16:creationId xmlns:a16="http://schemas.microsoft.com/office/drawing/2014/main" id="{5C92AB65-D26E-40DE-9492-2350374F3DE4}"/>
                </a:ext>
              </a:extLst>
            </p:cNvPr>
            <p:cNvSpPr txBox="1"/>
            <p:nvPr/>
          </p:nvSpPr>
          <p:spPr>
            <a:xfrm>
              <a:off x="5477228" y="2682503"/>
              <a:ext cx="829402" cy="769441"/>
            </a:xfrm>
            <a:prstGeom prst="rect">
              <a:avLst/>
            </a:prstGeom>
            <a:solidFill>
              <a:srgbClr val="0070C0"/>
            </a:solidFill>
            <a:ln>
              <a:solidFill>
                <a:schemeClr val="bg1"/>
              </a:solidFill>
            </a:ln>
          </p:spPr>
          <p:txBody>
            <a:bodyPr wrap="square" lIns="0" tIns="0" rIns="0" bIns="0" rtlCol="0" anchor="ctr">
              <a:spAutoFit/>
            </a:bodyPr>
            <a:lstStyle/>
            <a:p>
              <a:pPr algn="ctr"/>
              <a:r>
                <a:rPr lang="en-US" sz="1400" b="1" dirty="0">
                  <a:solidFill>
                    <a:schemeClr val="bg1"/>
                  </a:solidFill>
                  <a:latin typeface="Arial" panose="020B0604020202020204" pitchFamily="34" charset="0"/>
                  <a:cs typeface="Arial" panose="020B0604020202020204" pitchFamily="34" charset="0"/>
                </a:rPr>
                <a:t>MONTH</a:t>
              </a:r>
            </a:p>
            <a:p>
              <a:pPr algn="ctr"/>
              <a:r>
                <a:rPr lang="en-US" sz="3600" b="1" dirty="0">
                  <a:solidFill>
                    <a:schemeClr val="bg1"/>
                  </a:solidFill>
                  <a:latin typeface="Arial" panose="020B0604020202020204" pitchFamily="34" charset="0"/>
                  <a:cs typeface="Arial" panose="020B0604020202020204" pitchFamily="34" charset="0"/>
                </a:rPr>
                <a:t>3</a:t>
              </a:r>
            </a:p>
          </p:txBody>
        </p:sp>
        <p:sp>
          <p:nvSpPr>
            <p:cNvPr id="193" name="TextBox 192">
              <a:extLst>
                <a:ext uri="{FF2B5EF4-FFF2-40B4-BE49-F238E27FC236}">
                  <a16:creationId xmlns:a16="http://schemas.microsoft.com/office/drawing/2014/main" id="{6D61BEBB-A5A5-4E96-AF2B-B0F2D1778627}"/>
                </a:ext>
              </a:extLst>
            </p:cNvPr>
            <p:cNvSpPr txBox="1"/>
            <p:nvPr/>
          </p:nvSpPr>
          <p:spPr>
            <a:xfrm>
              <a:off x="7605946" y="2667142"/>
              <a:ext cx="829402" cy="769441"/>
            </a:xfrm>
            <a:prstGeom prst="rect">
              <a:avLst/>
            </a:prstGeom>
            <a:solidFill>
              <a:srgbClr val="0070C0"/>
            </a:solidFill>
            <a:ln>
              <a:solidFill>
                <a:schemeClr val="bg1"/>
              </a:solidFill>
            </a:ln>
          </p:spPr>
          <p:txBody>
            <a:bodyPr wrap="square" lIns="0" tIns="0" rIns="0" bIns="0" rtlCol="0" anchor="ctr">
              <a:spAutoFit/>
            </a:bodyPr>
            <a:lstStyle/>
            <a:p>
              <a:pPr algn="ctr"/>
              <a:r>
                <a:rPr lang="en-US" sz="1400" b="1" dirty="0">
                  <a:solidFill>
                    <a:schemeClr val="bg1"/>
                  </a:solidFill>
                  <a:latin typeface="Arial" panose="020B0604020202020204" pitchFamily="34" charset="0"/>
                  <a:cs typeface="Arial" panose="020B0604020202020204" pitchFamily="34" charset="0"/>
                </a:rPr>
                <a:t>MONTH</a:t>
              </a:r>
            </a:p>
            <a:p>
              <a:pPr algn="ctr"/>
              <a:r>
                <a:rPr lang="en-US" sz="3600" b="1" dirty="0">
                  <a:solidFill>
                    <a:schemeClr val="bg1"/>
                  </a:solidFill>
                  <a:latin typeface="Arial" panose="020B0604020202020204" pitchFamily="34" charset="0"/>
                  <a:cs typeface="Arial" panose="020B0604020202020204" pitchFamily="34" charset="0"/>
                </a:rPr>
                <a:t>5</a:t>
              </a:r>
            </a:p>
          </p:txBody>
        </p:sp>
        <p:sp>
          <p:nvSpPr>
            <p:cNvPr id="186" name="TextBox 185">
              <a:extLst>
                <a:ext uri="{FF2B5EF4-FFF2-40B4-BE49-F238E27FC236}">
                  <a16:creationId xmlns:a16="http://schemas.microsoft.com/office/drawing/2014/main" id="{A9623772-C9A3-4A14-A6AA-9779911442E2}"/>
                </a:ext>
              </a:extLst>
            </p:cNvPr>
            <p:cNvSpPr txBox="1"/>
            <p:nvPr/>
          </p:nvSpPr>
          <p:spPr>
            <a:xfrm>
              <a:off x="8671573" y="2667143"/>
              <a:ext cx="829402" cy="769441"/>
            </a:xfrm>
            <a:prstGeom prst="rect">
              <a:avLst/>
            </a:prstGeom>
            <a:solidFill>
              <a:srgbClr val="0070C0"/>
            </a:solidFill>
            <a:ln>
              <a:solidFill>
                <a:schemeClr val="bg1"/>
              </a:solidFill>
            </a:ln>
          </p:spPr>
          <p:txBody>
            <a:bodyPr wrap="square" lIns="0" tIns="0" rIns="0" bIns="0" rtlCol="0" anchor="ctr">
              <a:spAutoFit/>
            </a:bodyPr>
            <a:lstStyle/>
            <a:p>
              <a:pPr algn="ctr"/>
              <a:r>
                <a:rPr lang="en-US" sz="1400" b="1" dirty="0">
                  <a:solidFill>
                    <a:schemeClr val="bg1"/>
                  </a:solidFill>
                  <a:latin typeface="Arial" panose="020B0604020202020204" pitchFamily="34" charset="0"/>
                  <a:cs typeface="Arial" panose="020B0604020202020204" pitchFamily="34" charset="0"/>
                </a:rPr>
                <a:t>MONTH</a:t>
              </a:r>
            </a:p>
            <a:p>
              <a:pPr algn="ctr"/>
              <a:r>
                <a:rPr lang="en-US" sz="3600" b="1" dirty="0">
                  <a:solidFill>
                    <a:schemeClr val="bg1"/>
                  </a:solidFill>
                  <a:latin typeface="Arial" panose="020B0604020202020204" pitchFamily="34" charset="0"/>
                  <a:cs typeface="Arial" panose="020B0604020202020204" pitchFamily="34" charset="0"/>
                </a:rPr>
                <a:t>6</a:t>
              </a:r>
            </a:p>
          </p:txBody>
        </p:sp>
        <p:sp>
          <p:nvSpPr>
            <p:cNvPr id="179" name="TextBox 178">
              <a:extLst>
                <a:ext uri="{FF2B5EF4-FFF2-40B4-BE49-F238E27FC236}">
                  <a16:creationId xmlns:a16="http://schemas.microsoft.com/office/drawing/2014/main" id="{C019E36D-79EE-47F8-8A2D-E0DA58DD9353}"/>
                </a:ext>
              </a:extLst>
            </p:cNvPr>
            <p:cNvSpPr txBox="1"/>
            <p:nvPr/>
          </p:nvSpPr>
          <p:spPr>
            <a:xfrm>
              <a:off x="9748554" y="2667144"/>
              <a:ext cx="829402" cy="769441"/>
            </a:xfrm>
            <a:prstGeom prst="rect">
              <a:avLst/>
            </a:prstGeom>
            <a:solidFill>
              <a:srgbClr val="0070C0"/>
            </a:solidFill>
            <a:ln>
              <a:solidFill>
                <a:schemeClr val="bg1"/>
              </a:solidFill>
            </a:ln>
          </p:spPr>
          <p:txBody>
            <a:bodyPr wrap="square" lIns="0" tIns="0" rIns="0" bIns="0" rtlCol="0" anchor="ctr">
              <a:spAutoFit/>
            </a:bodyPr>
            <a:lstStyle/>
            <a:p>
              <a:pPr algn="ctr"/>
              <a:r>
                <a:rPr lang="en-US" sz="1400" b="1" dirty="0">
                  <a:solidFill>
                    <a:schemeClr val="bg1"/>
                  </a:solidFill>
                  <a:latin typeface="Arial" panose="020B0604020202020204" pitchFamily="34" charset="0"/>
                  <a:cs typeface="Arial" panose="020B0604020202020204" pitchFamily="34" charset="0"/>
                </a:rPr>
                <a:t>MONTH</a:t>
              </a:r>
            </a:p>
            <a:p>
              <a:pPr algn="ctr"/>
              <a:r>
                <a:rPr lang="en-US" sz="3600" b="1" dirty="0">
                  <a:solidFill>
                    <a:schemeClr val="bg1"/>
                  </a:solidFill>
                  <a:latin typeface="Arial" panose="020B0604020202020204" pitchFamily="34" charset="0"/>
                  <a:cs typeface="Arial" panose="020B0604020202020204" pitchFamily="34" charset="0"/>
                </a:rPr>
                <a:t>7</a:t>
              </a:r>
            </a:p>
          </p:txBody>
        </p:sp>
        <p:sp>
          <p:nvSpPr>
            <p:cNvPr id="173" name="TextBox 172">
              <a:extLst>
                <a:ext uri="{FF2B5EF4-FFF2-40B4-BE49-F238E27FC236}">
                  <a16:creationId xmlns:a16="http://schemas.microsoft.com/office/drawing/2014/main" id="{048E80A5-4232-48EC-A356-6145C6F07191}"/>
                </a:ext>
              </a:extLst>
            </p:cNvPr>
            <p:cNvSpPr txBox="1"/>
            <p:nvPr/>
          </p:nvSpPr>
          <p:spPr>
            <a:xfrm>
              <a:off x="6541587" y="2667142"/>
              <a:ext cx="829402" cy="769441"/>
            </a:xfrm>
            <a:prstGeom prst="rect">
              <a:avLst/>
            </a:prstGeom>
            <a:solidFill>
              <a:srgbClr val="0070C0"/>
            </a:solidFill>
            <a:ln>
              <a:solidFill>
                <a:schemeClr val="bg1"/>
              </a:solidFill>
            </a:ln>
          </p:spPr>
          <p:txBody>
            <a:bodyPr wrap="square" lIns="0" tIns="0" rIns="0" bIns="0" rtlCol="0" anchor="ctr">
              <a:spAutoFit/>
            </a:bodyPr>
            <a:lstStyle/>
            <a:p>
              <a:pPr algn="ctr"/>
              <a:r>
                <a:rPr lang="en-US" sz="1400" b="1" dirty="0">
                  <a:solidFill>
                    <a:schemeClr val="bg1"/>
                  </a:solidFill>
                  <a:latin typeface="Arial" panose="020B0604020202020204" pitchFamily="34" charset="0"/>
                  <a:cs typeface="Arial" panose="020B0604020202020204" pitchFamily="34" charset="0"/>
                </a:rPr>
                <a:t>MONTH</a:t>
              </a:r>
            </a:p>
            <a:p>
              <a:pPr algn="ctr"/>
              <a:r>
                <a:rPr lang="en-US" sz="3600" b="1" dirty="0">
                  <a:solidFill>
                    <a:schemeClr val="bg1"/>
                  </a:solidFill>
                  <a:latin typeface="Arial" panose="020B0604020202020204" pitchFamily="34" charset="0"/>
                  <a:cs typeface="Arial" panose="020B0604020202020204" pitchFamily="34" charset="0"/>
                </a:rPr>
                <a:t>4</a:t>
              </a:r>
            </a:p>
          </p:txBody>
        </p:sp>
        <p:sp>
          <p:nvSpPr>
            <p:cNvPr id="165" name="TextBox 164">
              <a:extLst>
                <a:ext uri="{FF2B5EF4-FFF2-40B4-BE49-F238E27FC236}">
                  <a16:creationId xmlns:a16="http://schemas.microsoft.com/office/drawing/2014/main" id="{6706B2EA-E245-475C-8A71-900803CEE876}"/>
                </a:ext>
              </a:extLst>
            </p:cNvPr>
            <p:cNvSpPr txBox="1"/>
            <p:nvPr/>
          </p:nvSpPr>
          <p:spPr>
            <a:xfrm>
              <a:off x="10801494" y="2670012"/>
              <a:ext cx="829402" cy="769441"/>
            </a:xfrm>
            <a:prstGeom prst="rect">
              <a:avLst/>
            </a:prstGeom>
            <a:solidFill>
              <a:srgbClr val="0070C0"/>
            </a:solidFill>
            <a:ln>
              <a:solidFill>
                <a:schemeClr val="bg1"/>
              </a:solidFill>
            </a:ln>
          </p:spPr>
          <p:txBody>
            <a:bodyPr wrap="square" lIns="0" tIns="0" rIns="0" bIns="0" rtlCol="0" anchor="ctr">
              <a:spAutoFit/>
            </a:bodyPr>
            <a:lstStyle/>
            <a:p>
              <a:pPr algn="ctr"/>
              <a:r>
                <a:rPr lang="en-US" sz="1400" b="1" dirty="0">
                  <a:solidFill>
                    <a:schemeClr val="bg1"/>
                  </a:solidFill>
                  <a:latin typeface="Arial" panose="020B0604020202020204" pitchFamily="34" charset="0"/>
                  <a:cs typeface="Arial" panose="020B0604020202020204" pitchFamily="34" charset="0"/>
                </a:rPr>
                <a:t>MONTH</a:t>
              </a:r>
            </a:p>
            <a:p>
              <a:pPr algn="ctr"/>
              <a:r>
                <a:rPr lang="en-US" sz="3600" b="1" dirty="0">
                  <a:solidFill>
                    <a:schemeClr val="bg1"/>
                  </a:solidFill>
                  <a:latin typeface="Arial" panose="020B0604020202020204" pitchFamily="34" charset="0"/>
                  <a:cs typeface="Arial" panose="020B0604020202020204" pitchFamily="34" charset="0"/>
                </a:rPr>
                <a:t>8</a:t>
              </a:r>
            </a:p>
          </p:txBody>
        </p:sp>
      </p:grpSp>
      <p:sp>
        <p:nvSpPr>
          <p:cNvPr id="10" name="Content Placeholder 9">
            <a:extLst>
              <a:ext uri="{FF2B5EF4-FFF2-40B4-BE49-F238E27FC236}">
                <a16:creationId xmlns:a16="http://schemas.microsoft.com/office/drawing/2014/main" id="{1AFC2AEA-D1A8-37D0-E4C0-8A496C71DE82}"/>
              </a:ext>
            </a:extLst>
          </p:cNvPr>
          <p:cNvSpPr>
            <a:spLocks noGrp="1"/>
          </p:cNvSpPr>
          <p:nvPr>
            <p:ph sz="quarter" idx="15"/>
          </p:nvPr>
        </p:nvSpPr>
        <p:spPr>
          <a:xfrm>
            <a:off x="3326042" y="3609549"/>
            <a:ext cx="8419861" cy="1592319"/>
          </a:xfrm>
        </p:spPr>
        <p:txBody>
          <a:bodyPr>
            <a:normAutofit lnSpcReduction="10000"/>
          </a:bodyPr>
          <a:lstStyle/>
          <a:p>
            <a:pPr marL="0" lvl="0" indent="0">
              <a:spcBef>
                <a:spcPts val="600"/>
              </a:spcBef>
              <a:buClrTx/>
              <a:buNone/>
              <a:defRPr/>
            </a:pPr>
            <a:r>
              <a:rPr lang="en-US" sz="2000" b="1" dirty="0"/>
              <a:t>You can sign up for Part A (if you have to pay for it) and/or Part B:</a:t>
            </a:r>
            <a:endParaRPr lang="en-US" sz="2000" dirty="0"/>
          </a:p>
          <a:p>
            <a:pPr marL="0" lvl="1" indent="685800">
              <a:spcAft>
                <a:spcPts val="1200"/>
              </a:spcAft>
              <a:buNone/>
              <a:defRPr/>
            </a:pPr>
            <a:r>
              <a:rPr lang="en-US" sz="2000" dirty="0"/>
              <a:t>Anytime you’re still covered by the GHP</a:t>
            </a:r>
          </a:p>
          <a:p>
            <a:pPr marL="690563" lvl="1" indent="-4763">
              <a:spcAft>
                <a:spcPts val="1200"/>
              </a:spcAft>
              <a:buNone/>
              <a:defRPr/>
            </a:pPr>
            <a:r>
              <a:rPr lang="en-US" sz="2000" dirty="0"/>
              <a:t>During the 8-month period that begins the month after the employment ends or the coverage ends</a:t>
            </a:r>
          </a:p>
        </p:txBody>
      </p:sp>
      <p:sp>
        <p:nvSpPr>
          <p:cNvPr id="230" name="Freeform: Shape 229">
            <a:extLst>
              <a:ext uri="{FF2B5EF4-FFF2-40B4-BE49-F238E27FC236}">
                <a16:creationId xmlns:a16="http://schemas.microsoft.com/office/drawing/2014/main" id="{5539299D-98F2-4549-94C9-96464A17C0C0}"/>
              </a:ext>
              <a:ext uri="{C183D7F6-B498-43B3-948B-1728B52AA6E4}">
                <adec:decorative xmlns:adec="http://schemas.microsoft.com/office/drawing/2017/decorative" val="1"/>
              </a:ext>
            </a:extLst>
          </p:cNvPr>
          <p:cNvSpPr>
            <a:spLocks noChangeAspect="1"/>
          </p:cNvSpPr>
          <p:nvPr/>
        </p:nvSpPr>
        <p:spPr>
          <a:xfrm>
            <a:off x="3764280" y="4093684"/>
            <a:ext cx="274320" cy="274320"/>
          </a:xfrm>
          <a:custGeom>
            <a:avLst/>
            <a:gdLst>
              <a:gd name="connsiteX0" fmla="*/ 2546049 w 3717558"/>
              <a:gd name="connsiteY0" fmla="*/ 1144090 h 3717560"/>
              <a:gd name="connsiteX1" fmla="*/ 1589575 w 3717558"/>
              <a:gd name="connsiteY1" fmla="*/ 2053290 h 3717560"/>
              <a:gd name="connsiteX2" fmla="*/ 1104840 w 3717558"/>
              <a:gd name="connsiteY2" fmla="*/ 1549618 h 3717560"/>
              <a:gd name="connsiteX3" fmla="*/ 826583 w 3717558"/>
              <a:gd name="connsiteY3" fmla="*/ 1817414 h 3717560"/>
              <a:gd name="connsiteX4" fmla="*/ 1580519 w 3717558"/>
              <a:gd name="connsiteY4" fmla="*/ 2600806 h 3717560"/>
              <a:gd name="connsiteX5" fmla="*/ 1858778 w 3717558"/>
              <a:gd name="connsiteY5" fmla="*/ 2333010 h 3717560"/>
              <a:gd name="connsiteX6" fmla="*/ 1857376 w 3717558"/>
              <a:gd name="connsiteY6" fmla="*/ 2331554 h 3717560"/>
              <a:gd name="connsiteX7" fmla="*/ 2812122 w 3717558"/>
              <a:gd name="connsiteY7" fmla="*/ 1423998 h 3717560"/>
              <a:gd name="connsiteX8" fmla="*/ 1858779 w 3717558"/>
              <a:gd name="connsiteY8" fmla="*/ 0 h 3717560"/>
              <a:gd name="connsiteX9" fmla="*/ 3717558 w 3717558"/>
              <a:gd name="connsiteY9" fmla="*/ 1858780 h 3717560"/>
              <a:gd name="connsiteX10" fmla="*/ 1858779 w 3717558"/>
              <a:gd name="connsiteY10" fmla="*/ 3717560 h 3717560"/>
              <a:gd name="connsiteX11" fmla="*/ 0 w 3717558"/>
              <a:gd name="connsiteY11" fmla="*/ 1858780 h 3717560"/>
              <a:gd name="connsiteX12" fmla="*/ 1858779 w 3717558"/>
              <a:gd name="connsiteY12" fmla="*/ 0 h 371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17558" h="3717560">
                <a:moveTo>
                  <a:pt x="2546049" y="1144090"/>
                </a:moveTo>
                <a:lnTo>
                  <a:pt x="1589575" y="2053290"/>
                </a:lnTo>
                <a:lnTo>
                  <a:pt x="1104840" y="1549618"/>
                </a:lnTo>
                <a:lnTo>
                  <a:pt x="826583" y="1817414"/>
                </a:lnTo>
                <a:lnTo>
                  <a:pt x="1580519" y="2600806"/>
                </a:lnTo>
                <a:lnTo>
                  <a:pt x="1858778" y="2333010"/>
                </a:lnTo>
                <a:lnTo>
                  <a:pt x="1857376" y="2331554"/>
                </a:lnTo>
                <a:lnTo>
                  <a:pt x="2812122" y="1423998"/>
                </a:lnTo>
                <a:close/>
                <a:moveTo>
                  <a:pt x="1858779" y="0"/>
                </a:moveTo>
                <a:cubicBezTo>
                  <a:pt x="2885354" y="0"/>
                  <a:pt x="3717558" y="832204"/>
                  <a:pt x="3717558" y="1858780"/>
                </a:cubicBezTo>
                <a:cubicBezTo>
                  <a:pt x="3717558" y="2885356"/>
                  <a:pt x="2885354" y="3717560"/>
                  <a:pt x="1858779" y="3717560"/>
                </a:cubicBezTo>
                <a:cubicBezTo>
                  <a:pt x="832204" y="3717560"/>
                  <a:pt x="0" y="2885356"/>
                  <a:pt x="0" y="1858780"/>
                </a:cubicBezTo>
                <a:cubicBezTo>
                  <a:pt x="0" y="832204"/>
                  <a:pt x="832204" y="0"/>
                  <a:pt x="1858779"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1" name="Freeform: Shape 230">
            <a:extLst>
              <a:ext uri="{FF2B5EF4-FFF2-40B4-BE49-F238E27FC236}">
                <a16:creationId xmlns:a16="http://schemas.microsoft.com/office/drawing/2014/main" id="{8854CCB3-5A6B-4F5F-A8F8-FED6F09E1F49}"/>
              </a:ext>
              <a:ext uri="{C183D7F6-B498-43B3-948B-1728B52AA6E4}">
                <adec:decorative xmlns:adec="http://schemas.microsoft.com/office/drawing/2017/decorative" val="1"/>
              </a:ext>
            </a:extLst>
          </p:cNvPr>
          <p:cNvSpPr>
            <a:spLocks noChangeAspect="1"/>
          </p:cNvSpPr>
          <p:nvPr/>
        </p:nvSpPr>
        <p:spPr>
          <a:xfrm>
            <a:off x="3774131" y="4489516"/>
            <a:ext cx="274320" cy="274320"/>
          </a:xfrm>
          <a:custGeom>
            <a:avLst/>
            <a:gdLst>
              <a:gd name="connsiteX0" fmla="*/ 2546049 w 3717558"/>
              <a:gd name="connsiteY0" fmla="*/ 1144090 h 3717560"/>
              <a:gd name="connsiteX1" fmla="*/ 1589575 w 3717558"/>
              <a:gd name="connsiteY1" fmla="*/ 2053290 h 3717560"/>
              <a:gd name="connsiteX2" fmla="*/ 1104840 w 3717558"/>
              <a:gd name="connsiteY2" fmla="*/ 1549618 h 3717560"/>
              <a:gd name="connsiteX3" fmla="*/ 826583 w 3717558"/>
              <a:gd name="connsiteY3" fmla="*/ 1817414 h 3717560"/>
              <a:gd name="connsiteX4" fmla="*/ 1580519 w 3717558"/>
              <a:gd name="connsiteY4" fmla="*/ 2600806 h 3717560"/>
              <a:gd name="connsiteX5" fmla="*/ 1858778 w 3717558"/>
              <a:gd name="connsiteY5" fmla="*/ 2333010 h 3717560"/>
              <a:gd name="connsiteX6" fmla="*/ 1857376 w 3717558"/>
              <a:gd name="connsiteY6" fmla="*/ 2331554 h 3717560"/>
              <a:gd name="connsiteX7" fmla="*/ 2812122 w 3717558"/>
              <a:gd name="connsiteY7" fmla="*/ 1423998 h 3717560"/>
              <a:gd name="connsiteX8" fmla="*/ 1858779 w 3717558"/>
              <a:gd name="connsiteY8" fmla="*/ 0 h 3717560"/>
              <a:gd name="connsiteX9" fmla="*/ 3717558 w 3717558"/>
              <a:gd name="connsiteY9" fmla="*/ 1858780 h 3717560"/>
              <a:gd name="connsiteX10" fmla="*/ 1858779 w 3717558"/>
              <a:gd name="connsiteY10" fmla="*/ 3717560 h 3717560"/>
              <a:gd name="connsiteX11" fmla="*/ 0 w 3717558"/>
              <a:gd name="connsiteY11" fmla="*/ 1858780 h 3717560"/>
              <a:gd name="connsiteX12" fmla="*/ 1858779 w 3717558"/>
              <a:gd name="connsiteY12" fmla="*/ 0 h 371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17558" h="3717560">
                <a:moveTo>
                  <a:pt x="2546049" y="1144090"/>
                </a:moveTo>
                <a:lnTo>
                  <a:pt x="1589575" y="2053290"/>
                </a:lnTo>
                <a:lnTo>
                  <a:pt x="1104840" y="1549618"/>
                </a:lnTo>
                <a:lnTo>
                  <a:pt x="826583" y="1817414"/>
                </a:lnTo>
                <a:lnTo>
                  <a:pt x="1580519" y="2600806"/>
                </a:lnTo>
                <a:lnTo>
                  <a:pt x="1858778" y="2333010"/>
                </a:lnTo>
                <a:lnTo>
                  <a:pt x="1857376" y="2331554"/>
                </a:lnTo>
                <a:lnTo>
                  <a:pt x="2812122" y="1423998"/>
                </a:lnTo>
                <a:close/>
                <a:moveTo>
                  <a:pt x="1858779" y="0"/>
                </a:moveTo>
                <a:cubicBezTo>
                  <a:pt x="2885354" y="0"/>
                  <a:pt x="3717558" y="832204"/>
                  <a:pt x="3717558" y="1858780"/>
                </a:cubicBezTo>
                <a:cubicBezTo>
                  <a:pt x="3717558" y="2885356"/>
                  <a:pt x="2885354" y="3717560"/>
                  <a:pt x="1858779" y="3717560"/>
                </a:cubicBezTo>
                <a:cubicBezTo>
                  <a:pt x="832204" y="3717560"/>
                  <a:pt x="0" y="2885356"/>
                  <a:pt x="0" y="1858780"/>
                </a:cubicBezTo>
                <a:cubicBezTo>
                  <a:pt x="0" y="832204"/>
                  <a:pt x="832204" y="0"/>
                  <a:pt x="1858779"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a:extLst>
              <a:ext uri="{FF2B5EF4-FFF2-40B4-BE49-F238E27FC236}">
                <a16:creationId xmlns:a16="http://schemas.microsoft.com/office/drawing/2014/main" id="{862169DC-E1D6-9EF4-1DB1-49118FBAEC7F}"/>
              </a:ext>
            </a:extLst>
          </p:cNvPr>
          <p:cNvSpPr>
            <a:spLocks noGrp="1"/>
          </p:cNvSpPr>
          <p:nvPr>
            <p:ph type="body" sz="quarter" idx="16"/>
          </p:nvPr>
        </p:nvSpPr>
        <p:spPr>
          <a:xfrm>
            <a:off x="1028" y="5214307"/>
            <a:ext cx="4038599" cy="722376"/>
          </a:xfrm>
          <a:prstGeom prst="homePlate">
            <a:avLst/>
          </a:prstGeom>
          <a:solidFill>
            <a:srgbClr val="FFD966"/>
          </a:solidFill>
        </p:spPr>
        <p:txBody>
          <a:bodyPr anchor="ctr"/>
          <a:lstStyle/>
          <a:p>
            <a:pPr marL="182880" lvl="0" indent="0" defTabSz="685800">
              <a:spcBef>
                <a:spcPts val="600"/>
              </a:spcBef>
              <a:spcAft>
                <a:spcPts val="0"/>
              </a:spcAft>
              <a:buClrTx/>
              <a:buNone/>
            </a:pPr>
            <a:r>
              <a:rPr lang="en-US" sz="1600" dirty="0"/>
              <a:t>Usually, no late </a:t>
            </a:r>
            <a:br>
              <a:rPr lang="en-US" sz="1600" dirty="0"/>
            </a:br>
            <a:r>
              <a:rPr lang="en-US" sz="1600" dirty="0"/>
              <a:t>enrollment penalties</a:t>
            </a:r>
          </a:p>
        </p:txBody>
      </p:sp>
      <p:pic>
        <p:nvPicPr>
          <p:cNvPr id="227" name="Graphic 226" descr="Money icon">
            <a:extLst>
              <a:ext uri="{FF2B5EF4-FFF2-40B4-BE49-F238E27FC236}">
                <a16:creationId xmlns:a16="http://schemas.microsoft.com/office/drawing/2014/main" id="{5AB2D24C-24F8-4A9F-B24B-715751DC1A6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H="1">
            <a:off x="2168762" y="4964591"/>
            <a:ext cx="1452688" cy="1221809"/>
          </a:xfrm>
          <a:prstGeom prst="rect">
            <a:avLst/>
          </a:prstGeom>
        </p:spPr>
      </p:pic>
      <p:pic>
        <p:nvPicPr>
          <p:cNvPr id="154" name="Picture 153">
            <a:extLst>
              <a:ext uri="{FF2B5EF4-FFF2-40B4-BE49-F238E27FC236}">
                <a16:creationId xmlns:a16="http://schemas.microsoft.com/office/drawing/2014/main" id="{35D10948-5300-4D53-AA03-6ECEB7741888}"/>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1573257" y="6041974"/>
            <a:ext cx="282599" cy="333375"/>
          </a:xfrm>
          <a:prstGeom prst="rect">
            <a:avLst/>
          </a:prstGeom>
        </p:spPr>
      </p:pic>
      <p:sp>
        <p:nvSpPr>
          <p:cNvPr id="12" name="Text Placeholder 11">
            <a:extLst>
              <a:ext uri="{FF2B5EF4-FFF2-40B4-BE49-F238E27FC236}">
                <a16:creationId xmlns:a16="http://schemas.microsoft.com/office/drawing/2014/main" id="{3ABE0AD3-DF73-9557-47E9-B3EA22986A2E}"/>
              </a:ext>
            </a:extLst>
          </p:cNvPr>
          <p:cNvSpPr>
            <a:spLocks noGrp="1"/>
          </p:cNvSpPr>
          <p:nvPr>
            <p:ph type="body" sz="quarter" idx="17"/>
          </p:nvPr>
        </p:nvSpPr>
        <p:spPr>
          <a:xfrm>
            <a:off x="1785886" y="6064332"/>
            <a:ext cx="9176157" cy="457200"/>
          </a:xfrm>
        </p:spPr>
        <p:txBody>
          <a:bodyPr>
            <a:normAutofit/>
          </a:bodyPr>
          <a:lstStyle/>
          <a:p>
            <a:pPr marL="0" indent="0">
              <a:buNone/>
            </a:pPr>
            <a:r>
              <a:rPr lang="en-US" sz="1400" b="1" dirty="0"/>
              <a:t> NOTE: </a:t>
            </a:r>
            <a:r>
              <a:rPr lang="en-US" sz="1400" dirty="0"/>
              <a:t>You have 6 months from the Part B effective date to buy a Medigap policy (must have Part A and Part B).</a:t>
            </a:r>
          </a:p>
        </p:txBody>
      </p:sp>
      <p:sp>
        <p:nvSpPr>
          <p:cNvPr id="5" name="Slide Number Placeholder 4">
            <a:extLst>
              <a:ext uri="{FF2B5EF4-FFF2-40B4-BE49-F238E27FC236}">
                <a16:creationId xmlns:a16="http://schemas.microsoft.com/office/drawing/2014/main" id="{2DC9A608-CD54-4687-BF99-594979839C47}"/>
              </a:ext>
            </a:extLst>
          </p:cNvPr>
          <p:cNvSpPr>
            <a:spLocks noGrp="1"/>
          </p:cNvSpPr>
          <p:nvPr>
            <p:ph type="sldNum" sz="quarter" idx="12"/>
          </p:nvPr>
        </p:nvSpPr>
        <p:spPr/>
        <p:txBody>
          <a:bodyPr/>
          <a:lstStyle/>
          <a:p>
            <a:fld id="{48F63A3B-78C7-47BE-AE5E-E10140E04643}" type="slidenum">
              <a:rPr lang="en-US" smtClean="0">
                <a:solidFill>
                  <a:srgbClr val="8FAADC"/>
                </a:solidFill>
              </a:rPr>
              <a:pPr/>
              <a:t>18</a:t>
            </a:fld>
            <a:endParaRPr lang="en-US">
              <a:solidFill>
                <a:srgbClr val="8FAADC"/>
              </a:solidFill>
            </a:endParaRPr>
          </a:p>
        </p:txBody>
      </p:sp>
    </p:spTree>
    <p:custDataLst>
      <p:tags r:id="rId1"/>
    </p:custDataLst>
    <p:extLst>
      <p:ext uri="{BB962C8B-B14F-4D97-AF65-F5344CB8AC3E}">
        <p14:creationId xmlns:p14="http://schemas.microsoft.com/office/powerpoint/2010/main" val="3910719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22" presetClass="entr" presetSubtype="8" fill="hold"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wipe(left)">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0">
                                            <p:txEl>
                                              <p:pRg st="0" end="0"/>
                                            </p:txEl>
                                          </p:spTgt>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10">
                                            <p:txEl>
                                              <p:pRg st="1" end="1"/>
                                            </p:txEl>
                                          </p:spTgt>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10">
                                            <p:txEl>
                                              <p:pRg st="2" end="2"/>
                                            </p:txEl>
                                          </p:spTgt>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230"/>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231"/>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2" presetClass="entr" presetSubtype="8" fill="hold" nodeType="clickEffect">
                                  <p:stCondLst>
                                    <p:cond delay="0"/>
                                  </p:stCondLst>
                                  <p:childTnLst>
                                    <p:set>
                                      <p:cBhvr>
                                        <p:cTn id="25" dur="1" fill="hold">
                                          <p:stCondLst>
                                            <p:cond delay="0"/>
                                          </p:stCondLst>
                                        </p:cTn>
                                        <p:tgtEl>
                                          <p:spTgt spid="227"/>
                                        </p:tgtEl>
                                        <p:attrNameLst>
                                          <p:attrName>style.visibility</p:attrName>
                                        </p:attrNameLst>
                                      </p:cBhvr>
                                      <p:to>
                                        <p:strVal val="visible"/>
                                      </p:to>
                                    </p:set>
                                    <p:anim calcmode="lin" valueType="num">
                                      <p:cBhvr additive="base">
                                        <p:cTn id="26" dur="500" fill="hold"/>
                                        <p:tgtEl>
                                          <p:spTgt spid="227"/>
                                        </p:tgtEl>
                                        <p:attrNameLst>
                                          <p:attrName>ppt_x</p:attrName>
                                        </p:attrNameLst>
                                      </p:cBhvr>
                                      <p:tavLst>
                                        <p:tav tm="0">
                                          <p:val>
                                            <p:strVal val="0-#ppt_w/2"/>
                                          </p:val>
                                        </p:tav>
                                        <p:tav tm="100000">
                                          <p:val>
                                            <p:strVal val="#ppt_x"/>
                                          </p:val>
                                        </p:tav>
                                      </p:tavLst>
                                    </p:anim>
                                    <p:anim calcmode="lin" valueType="num">
                                      <p:cBhvr additive="base">
                                        <p:cTn id="27" dur="500" fill="hold"/>
                                        <p:tgtEl>
                                          <p:spTgt spid="227"/>
                                        </p:tgtEl>
                                        <p:attrNameLst>
                                          <p:attrName>ppt_y</p:attrName>
                                        </p:attrNameLst>
                                      </p:cBhvr>
                                      <p:tavLst>
                                        <p:tav tm="0">
                                          <p:val>
                                            <p:strVal val="#ppt_y"/>
                                          </p:val>
                                        </p:tav>
                                        <p:tav tm="100000">
                                          <p:val>
                                            <p:strVal val="#ppt_y"/>
                                          </p:val>
                                        </p:tav>
                                      </p:tavLst>
                                    </p:anim>
                                  </p:childTnLst>
                                </p:cTn>
                              </p:par>
                              <p:par>
                                <p:cTn id="28" presetID="2" presetClass="entr" presetSubtype="8" fill="hold" grpId="0" nodeType="withEffect">
                                  <p:stCondLst>
                                    <p:cond delay="0"/>
                                  </p:stCondLst>
                                  <p:childTnLst>
                                    <p:set>
                                      <p:cBhvr>
                                        <p:cTn id="29" dur="1" fill="hold">
                                          <p:stCondLst>
                                            <p:cond delay="0"/>
                                          </p:stCondLst>
                                        </p:cTn>
                                        <p:tgtEl>
                                          <p:spTgt spid="11">
                                            <p:bg/>
                                          </p:spTgt>
                                        </p:tgtEl>
                                        <p:attrNameLst>
                                          <p:attrName>style.visibility</p:attrName>
                                        </p:attrNameLst>
                                      </p:cBhvr>
                                      <p:to>
                                        <p:strVal val="visible"/>
                                      </p:to>
                                    </p:set>
                                    <p:anim calcmode="lin" valueType="num">
                                      <p:cBhvr additive="base">
                                        <p:cTn id="30" dur="500" fill="hold"/>
                                        <p:tgtEl>
                                          <p:spTgt spid="11">
                                            <p:bg/>
                                          </p:spTgt>
                                        </p:tgtEl>
                                        <p:attrNameLst>
                                          <p:attrName>ppt_x</p:attrName>
                                        </p:attrNameLst>
                                      </p:cBhvr>
                                      <p:tavLst>
                                        <p:tav tm="0">
                                          <p:val>
                                            <p:strVal val="0-#ppt_w/2"/>
                                          </p:val>
                                        </p:tav>
                                        <p:tav tm="100000">
                                          <p:val>
                                            <p:strVal val="#ppt_x"/>
                                          </p:val>
                                        </p:tav>
                                      </p:tavLst>
                                    </p:anim>
                                    <p:anim calcmode="lin" valueType="num">
                                      <p:cBhvr additive="base">
                                        <p:cTn id="31" dur="500" fill="hold"/>
                                        <p:tgtEl>
                                          <p:spTgt spid="11">
                                            <p:bg/>
                                          </p:spTgt>
                                        </p:tgtEl>
                                        <p:attrNameLst>
                                          <p:attrName>ppt_y</p:attrName>
                                        </p:attrNameLst>
                                      </p:cBhvr>
                                      <p:tavLst>
                                        <p:tav tm="0">
                                          <p:val>
                                            <p:strVal val="#ppt_y"/>
                                          </p:val>
                                        </p:tav>
                                        <p:tav tm="100000">
                                          <p:val>
                                            <p:strVal val="#ppt_y"/>
                                          </p:val>
                                        </p:tav>
                                      </p:tavLst>
                                    </p:anim>
                                  </p:childTnLst>
                                </p:cTn>
                              </p:par>
                              <p:par>
                                <p:cTn id="32" presetID="2" presetClass="entr" presetSubtype="8" fill="hold" grpId="0" nodeType="withEffect">
                                  <p:stCondLst>
                                    <p:cond delay="0"/>
                                  </p:stCondLst>
                                  <p:childTnLst>
                                    <p:set>
                                      <p:cBhvr>
                                        <p:cTn id="33" dur="1" fill="hold">
                                          <p:stCondLst>
                                            <p:cond delay="0"/>
                                          </p:stCondLst>
                                        </p:cTn>
                                        <p:tgtEl>
                                          <p:spTgt spid="11">
                                            <p:txEl>
                                              <p:pRg st="0" end="0"/>
                                            </p:txEl>
                                          </p:spTgt>
                                        </p:tgtEl>
                                        <p:attrNameLst>
                                          <p:attrName>style.visibility</p:attrName>
                                        </p:attrNameLst>
                                      </p:cBhvr>
                                      <p:to>
                                        <p:strVal val="visible"/>
                                      </p:to>
                                    </p:set>
                                    <p:anim calcmode="lin" valueType="num">
                                      <p:cBhvr additive="base">
                                        <p:cTn id="34" dur="500" fill="hold"/>
                                        <p:tgtEl>
                                          <p:spTgt spid="11">
                                            <p:txEl>
                                              <p:pRg st="0" end="0"/>
                                            </p:txEl>
                                          </p:spTgt>
                                        </p:tgtEl>
                                        <p:attrNameLst>
                                          <p:attrName>ppt_x</p:attrName>
                                        </p:attrNameLst>
                                      </p:cBhvr>
                                      <p:tavLst>
                                        <p:tav tm="0">
                                          <p:val>
                                            <p:strVal val="0-#ppt_w/2"/>
                                          </p:val>
                                        </p:tav>
                                        <p:tav tm="100000">
                                          <p:val>
                                            <p:strVal val="#ppt_x"/>
                                          </p:val>
                                        </p:tav>
                                      </p:tavLst>
                                    </p:anim>
                                    <p:anim calcmode="lin" valueType="num">
                                      <p:cBhvr additive="base">
                                        <p:cTn id="35" dur="500" fill="hold"/>
                                        <p:tgtEl>
                                          <p:spTgt spid="1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154"/>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10" grpId="0" uiExpand="1" build="p"/>
      <p:bldP spid="230" grpId="0" animBg="1"/>
      <p:bldP spid="231" grpId="0" animBg="1"/>
      <p:bldP spid="11" grpId="0" uiExpand="1" build="p" animBg="1"/>
      <p:bldP spid="12"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General Enrollment Period (GEP)</a:t>
            </a:r>
          </a:p>
        </p:txBody>
      </p:sp>
      <p:sp>
        <p:nvSpPr>
          <p:cNvPr id="5" name="Content Placeholder 4">
            <a:extLst>
              <a:ext uri="{FF2B5EF4-FFF2-40B4-BE49-F238E27FC236}">
                <a16:creationId xmlns:a16="http://schemas.microsoft.com/office/drawing/2014/main" id="{C78BDDDE-D9E0-BD69-EA10-B7B3B185853E}"/>
              </a:ext>
            </a:extLst>
          </p:cNvPr>
          <p:cNvSpPr>
            <a:spLocks noGrp="1"/>
          </p:cNvSpPr>
          <p:nvPr>
            <p:ph sz="quarter" idx="13"/>
          </p:nvPr>
        </p:nvSpPr>
        <p:spPr>
          <a:xfrm>
            <a:off x="0" y="1038287"/>
            <a:ext cx="12192000" cy="645697"/>
          </a:xfrm>
        </p:spPr>
        <p:txBody>
          <a:bodyPr anchor="ctr">
            <a:noAutofit/>
          </a:bodyPr>
          <a:lstStyle/>
          <a:p>
            <a:pPr marL="0" lvl="0" indent="0" algn="ctr">
              <a:spcAft>
                <a:spcPts val="0"/>
              </a:spcAft>
              <a:buClrTx/>
              <a:buNone/>
            </a:pPr>
            <a:r>
              <a:rPr lang="en-US" sz="2400" b="1" dirty="0"/>
              <a:t>3-Month GEP each year</a:t>
            </a:r>
          </a:p>
        </p:txBody>
      </p:sp>
      <p:pic>
        <p:nvPicPr>
          <p:cNvPr id="7" name="Picture 6">
            <a:extLst>
              <a:ext uri="{FF2B5EF4-FFF2-40B4-BE49-F238E27FC236}">
                <a16:creationId xmlns:a16="http://schemas.microsoft.com/office/drawing/2014/main" id="{64E2E3CE-D74F-480E-BB02-C5C65AB4F12B}"/>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412087" y="2154870"/>
            <a:ext cx="1450530" cy="1646672"/>
          </a:xfrm>
          <a:prstGeom prst="rect">
            <a:avLst/>
          </a:prstGeom>
        </p:spPr>
      </p:pic>
      <p:sp>
        <p:nvSpPr>
          <p:cNvPr id="10" name="Content Placeholder 9">
            <a:extLst>
              <a:ext uri="{FF2B5EF4-FFF2-40B4-BE49-F238E27FC236}">
                <a16:creationId xmlns:a16="http://schemas.microsoft.com/office/drawing/2014/main" id="{600BA297-E0FD-34E2-CFCE-C19B79BEC30A}"/>
              </a:ext>
            </a:extLst>
          </p:cNvPr>
          <p:cNvSpPr>
            <a:spLocks noGrp="1"/>
          </p:cNvSpPr>
          <p:nvPr>
            <p:ph sz="quarter" idx="14"/>
          </p:nvPr>
        </p:nvSpPr>
        <p:spPr>
          <a:xfrm>
            <a:off x="2516857" y="2722222"/>
            <a:ext cx="1207008" cy="969264"/>
          </a:xfrm>
          <a:solidFill>
            <a:srgbClr val="0070C0"/>
          </a:solidFill>
          <a:ln>
            <a:solidFill>
              <a:schemeClr val="bg1"/>
            </a:solidFill>
          </a:ln>
        </p:spPr>
        <p:txBody>
          <a:bodyPr anchor="ctr"/>
          <a:lstStyle/>
          <a:p>
            <a:pPr marL="0" lvl="0" indent="0" algn="ctr">
              <a:spcAft>
                <a:spcPts val="0"/>
              </a:spcAft>
              <a:buClrTx/>
              <a:buNone/>
            </a:pPr>
            <a:r>
              <a:rPr lang="en-US" sz="1200" b="1" dirty="0">
                <a:solidFill>
                  <a:prstClr val="white"/>
                </a:solidFill>
              </a:rPr>
              <a:t>STARTS</a:t>
            </a:r>
          </a:p>
          <a:p>
            <a:pPr marL="0" lvl="0" indent="0" algn="ctr">
              <a:spcAft>
                <a:spcPts val="0"/>
              </a:spcAft>
              <a:buClrTx/>
              <a:buNone/>
            </a:pPr>
            <a:r>
              <a:rPr lang="en-US" sz="2400" b="1" dirty="0">
                <a:solidFill>
                  <a:prstClr val="white"/>
                </a:solidFill>
              </a:rPr>
              <a:t>Jan 1</a:t>
            </a:r>
          </a:p>
        </p:txBody>
      </p:sp>
      <p:pic>
        <p:nvPicPr>
          <p:cNvPr id="86" name="Picture 85">
            <a:extLst>
              <a:ext uri="{FF2B5EF4-FFF2-40B4-BE49-F238E27FC236}">
                <a16:creationId xmlns:a16="http://schemas.microsoft.com/office/drawing/2014/main" id="{6528C580-58B0-4DF2-954F-A829D93212A7}"/>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4055520" y="2157659"/>
            <a:ext cx="1450530" cy="1646672"/>
          </a:xfrm>
          <a:prstGeom prst="rect">
            <a:avLst/>
          </a:prstGeom>
        </p:spPr>
      </p:pic>
      <p:sp>
        <p:nvSpPr>
          <p:cNvPr id="11" name="Content Placeholder 10">
            <a:extLst>
              <a:ext uri="{FF2B5EF4-FFF2-40B4-BE49-F238E27FC236}">
                <a16:creationId xmlns:a16="http://schemas.microsoft.com/office/drawing/2014/main" id="{E44C6F62-30CB-9768-FD5A-D5B87F5949F8}"/>
              </a:ext>
            </a:extLst>
          </p:cNvPr>
          <p:cNvSpPr>
            <a:spLocks noGrp="1"/>
          </p:cNvSpPr>
          <p:nvPr>
            <p:ph sz="quarter" idx="15"/>
          </p:nvPr>
        </p:nvSpPr>
        <p:spPr>
          <a:xfrm>
            <a:off x="4171262" y="2734248"/>
            <a:ext cx="1207008" cy="969264"/>
          </a:xfrm>
          <a:solidFill>
            <a:srgbClr val="0070C0"/>
          </a:solidFill>
          <a:ln>
            <a:solidFill>
              <a:schemeClr val="bg1"/>
            </a:solidFill>
          </a:ln>
        </p:spPr>
        <p:txBody>
          <a:bodyPr anchor="ctr">
            <a:normAutofit/>
          </a:bodyPr>
          <a:lstStyle/>
          <a:p>
            <a:pPr marL="0" lvl="0" indent="0" algn="ctr">
              <a:spcAft>
                <a:spcPts val="0"/>
              </a:spcAft>
              <a:buClrTx/>
              <a:buNone/>
            </a:pPr>
            <a:r>
              <a:rPr lang="en-US" sz="1200" b="1" dirty="0">
                <a:solidFill>
                  <a:prstClr val="white"/>
                </a:solidFill>
              </a:rPr>
              <a:t>CONTINUES</a:t>
            </a:r>
          </a:p>
          <a:p>
            <a:pPr marL="0" lvl="0" indent="0" algn="ctr">
              <a:spcAft>
                <a:spcPts val="0"/>
              </a:spcAft>
              <a:buClrTx/>
              <a:buNone/>
            </a:pPr>
            <a:r>
              <a:rPr lang="en-US" sz="2400" b="1" dirty="0">
                <a:solidFill>
                  <a:prstClr val="white"/>
                </a:solidFill>
              </a:rPr>
              <a:t>Feb</a:t>
            </a:r>
          </a:p>
        </p:txBody>
      </p:sp>
      <p:pic>
        <p:nvPicPr>
          <p:cNvPr id="87" name="Picture 86">
            <a:extLst>
              <a:ext uri="{FF2B5EF4-FFF2-40B4-BE49-F238E27FC236}">
                <a16:creationId xmlns:a16="http://schemas.microsoft.com/office/drawing/2014/main" id="{DD8241B3-2654-4233-8D4E-E2BBE480328C}"/>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694351" y="2167559"/>
            <a:ext cx="1450530" cy="1646672"/>
          </a:xfrm>
          <a:prstGeom prst="rect">
            <a:avLst/>
          </a:prstGeom>
        </p:spPr>
      </p:pic>
      <p:sp>
        <p:nvSpPr>
          <p:cNvPr id="12" name="Content Placeholder 11">
            <a:extLst>
              <a:ext uri="{FF2B5EF4-FFF2-40B4-BE49-F238E27FC236}">
                <a16:creationId xmlns:a16="http://schemas.microsoft.com/office/drawing/2014/main" id="{9E89823C-7AC6-39DF-8869-754946159DD2}"/>
              </a:ext>
            </a:extLst>
          </p:cNvPr>
          <p:cNvSpPr>
            <a:spLocks noGrp="1"/>
          </p:cNvSpPr>
          <p:nvPr>
            <p:ph sz="quarter" idx="16"/>
          </p:nvPr>
        </p:nvSpPr>
        <p:spPr>
          <a:xfrm>
            <a:off x="5816112" y="2722222"/>
            <a:ext cx="1207008" cy="969264"/>
          </a:xfrm>
          <a:solidFill>
            <a:srgbClr val="0070C0"/>
          </a:solidFill>
          <a:ln>
            <a:solidFill>
              <a:schemeClr val="bg1"/>
            </a:solidFill>
          </a:ln>
        </p:spPr>
        <p:txBody>
          <a:bodyPr anchor="ctr">
            <a:normAutofit fontScale="92500"/>
          </a:bodyPr>
          <a:lstStyle/>
          <a:p>
            <a:pPr marL="0" lvl="0" indent="0" algn="ctr">
              <a:spcAft>
                <a:spcPts val="0"/>
              </a:spcAft>
              <a:buClrTx/>
              <a:buNone/>
            </a:pPr>
            <a:r>
              <a:rPr lang="en-US" sz="1300" b="1" dirty="0">
                <a:solidFill>
                  <a:prstClr val="white"/>
                </a:solidFill>
              </a:rPr>
              <a:t>ENDS</a:t>
            </a:r>
          </a:p>
          <a:p>
            <a:pPr marL="0" lvl="0" indent="0" algn="ctr">
              <a:spcAft>
                <a:spcPts val="0"/>
              </a:spcAft>
              <a:buClrTx/>
              <a:buNone/>
            </a:pPr>
            <a:r>
              <a:rPr lang="en-US" sz="2600" b="1" dirty="0">
                <a:solidFill>
                  <a:prstClr val="white"/>
                </a:solidFill>
              </a:rPr>
              <a:t>Mar 31</a:t>
            </a:r>
          </a:p>
        </p:txBody>
      </p:sp>
      <p:grpSp>
        <p:nvGrpSpPr>
          <p:cNvPr id="6" name="Group 5">
            <a:extLst>
              <a:ext uri="{FF2B5EF4-FFF2-40B4-BE49-F238E27FC236}">
                <a16:creationId xmlns:a16="http://schemas.microsoft.com/office/drawing/2014/main" id="{9508D3D6-EABD-D420-4442-0D4D7CC2CC7F}"/>
              </a:ext>
              <a:ext uri="{C183D7F6-B498-43B3-948B-1728B52AA6E4}">
                <adec:decorative xmlns:adec="http://schemas.microsoft.com/office/drawing/2017/decorative" val="1"/>
              </a:ext>
            </a:extLst>
          </p:cNvPr>
          <p:cNvGrpSpPr/>
          <p:nvPr/>
        </p:nvGrpSpPr>
        <p:grpSpPr>
          <a:xfrm>
            <a:off x="7433820" y="1809968"/>
            <a:ext cx="2306061" cy="2746142"/>
            <a:chOff x="7433820" y="1809968"/>
            <a:chExt cx="2306061" cy="2746142"/>
          </a:xfrm>
        </p:grpSpPr>
        <p:sp>
          <p:nvSpPr>
            <p:cNvPr id="39" name="Freeform: Shape 38">
              <a:extLst>
                <a:ext uri="{FF2B5EF4-FFF2-40B4-BE49-F238E27FC236}">
                  <a16:creationId xmlns:a16="http://schemas.microsoft.com/office/drawing/2014/main" id="{282E5F34-2036-46B2-A9F3-E66302B9C518}"/>
                </a:ext>
              </a:extLst>
            </p:cNvPr>
            <p:cNvSpPr/>
            <p:nvPr/>
          </p:nvSpPr>
          <p:spPr>
            <a:xfrm>
              <a:off x="7433820" y="1809968"/>
              <a:ext cx="2306061" cy="731472"/>
            </a:xfrm>
            <a:custGeom>
              <a:avLst/>
              <a:gdLst>
                <a:gd name="connsiteX0" fmla="*/ 0 w 1890319"/>
                <a:gd name="connsiteY0" fmla="*/ 0 h 463737"/>
                <a:gd name="connsiteX1" fmla="*/ 1890319 w 1890319"/>
                <a:gd name="connsiteY1" fmla="*/ 0 h 463737"/>
                <a:gd name="connsiteX2" fmla="*/ 1890319 w 1890319"/>
                <a:gd name="connsiteY2" fmla="*/ 463737 h 463737"/>
                <a:gd name="connsiteX3" fmla="*/ 1772888 w 1890319"/>
                <a:gd name="connsiteY3" fmla="*/ 417756 h 463737"/>
                <a:gd name="connsiteX4" fmla="*/ 945159 w 1890319"/>
                <a:gd name="connsiteY4" fmla="*/ 282671 h 463737"/>
                <a:gd name="connsiteX5" fmla="*/ 117430 w 1890319"/>
                <a:gd name="connsiteY5" fmla="*/ 417756 h 463737"/>
                <a:gd name="connsiteX6" fmla="*/ 0 w 1890319"/>
                <a:gd name="connsiteY6" fmla="*/ 463737 h 463737"/>
                <a:gd name="connsiteX7" fmla="*/ 0 w 1890319"/>
                <a:gd name="connsiteY7" fmla="*/ 0 h 463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0319" h="463737">
                  <a:moveTo>
                    <a:pt x="0" y="0"/>
                  </a:moveTo>
                  <a:lnTo>
                    <a:pt x="1890319" y="0"/>
                  </a:lnTo>
                  <a:lnTo>
                    <a:pt x="1890319" y="463737"/>
                  </a:lnTo>
                  <a:lnTo>
                    <a:pt x="1772888" y="417756"/>
                  </a:lnTo>
                  <a:cubicBezTo>
                    <a:pt x="1526835" y="331606"/>
                    <a:pt x="1244864" y="282671"/>
                    <a:pt x="945159" y="282671"/>
                  </a:cubicBezTo>
                  <a:cubicBezTo>
                    <a:pt x="645455" y="282671"/>
                    <a:pt x="363484" y="331606"/>
                    <a:pt x="117430" y="417756"/>
                  </a:cubicBezTo>
                  <a:lnTo>
                    <a:pt x="0" y="463737"/>
                  </a:lnTo>
                  <a:lnTo>
                    <a:pt x="0" y="0"/>
                  </a:lnTo>
                  <a:close/>
                </a:path>
              </a:pathLst>
            </a:custGeom>
            <a:solidFill>
              <a:srgbClr val="0070C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Freeform: Shape 37">
              <a:extLst>
                <a:ext uri="{FF2B5EF4-FFF2-40B4-BE49-F238E27FC236}">
                  <a16:creationId xmlns:a16="http://schemas.microsoft.com/office/drawing/2014/main" id="{BBC168E1-9340-4A39-8CBD-33C6B1AAE10F}"/>
                </a:ext>
              </a:extLst>
            </p:cNvPr>
            <p:cNvSpPr/>
            <p:nvPr/>
          </p:nvSpPr>
          <p:spPr>
            <a:xfrm>
              <a:off x="7433820" y="2255837"/>
              <a:ext cx="2306061" cy="2300273"/>
            </a:xfrm>
            <a:custGeom>
              <a:avLst/>
              <a:gdLst>
                <a:gd name="connsiteX0" fmla="*/ 945159 w 1890319"/>
                <a:gd name="connsiteY0" fmla="*/ 0 h 1634911"/>
                <a:gd name="connsiteX1" fmla="*/ 1772888 w 1890319"/>
                <a:gd name="connsiteY1" fmla="*/ 135085 h 1634911"/>
                <a:gd name="connsiteX2" fmla="*/ 1890319 w 1890319"/>
                <a:gd name="connsiteY2" fmla="*/ 181066 h 1634911"/>
                <a:gd name="connsiteX3" fmla="*/ 1890319 w 1890319"/>
                <a:gd name="connsiteY3" fmla="*/ 1634911 h 1634911"/>
                <a:gd name="connsiteX4" fmla="*/ 0 w 1890319"/>
                <a:gd name="connsiteY4" fmla="*/ 1634911 h 1634911"/>
                <a:gd name="connsiteX5" fmla="*/ 0 w 1890319"/>
                <a:gd name="connsiteY5" fmla="*/ 181066 h 1634911"/>
                <a:gd name="connsiteX6" fmla="*/ 117430 w 1890319"/>
                <a:gd name="connsiteY6" fmla="*/ 135085 h 1634911"/>
                <a:gd name="connsiteX7" fmla="*/ 945159 w 1890319"/>
                <a:gd name="connsiteY7" fmla="*/ 0 h 1634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0319" h="1634911">
                  <a:moveTo>
                    <a:pt x="945159" y="0"/>
                  </a:moveTo>
                  <a:cubicBezTo>
                    <a:pt x="1244864" y="0"/>
                    <a:pt x="1526835" y="48935"/>
                    <a:pt x="1772888" y="135085"/>
                  </a:cubicBezTo>
                  <a:lnTo>
                    <a:pt x="1890319" y="181066"/>
                  </a:lnTo>
                  <a:lnTo>
                    <a:pt x="1890319" y="1634911"/>
                  </a:lnTo>
                  <a:lnTo>
                    <a:pt x="0" y="1634911"/>
                  </a:lnTo>
                  <a:lnTo>
                    <a:pt x="0" y="181066"/>
                  </a:lnTo>
                  <a:lnTo>
                    <a:pt x="117430" y="135085"/>
                  </a:lnTo>
                  <a:cubicBezTo>
                    <a:pt x="363484" y="48935"/>
                    <a:pt x="645455" y="0"/>
                    <a:pt x="945159" y="0"/>
                  </a:cubicBezTo>
                  <a:close/>
                </a:path>
              </a:pathLst>
            </a:custGeom>
            <a:solidFill>
              <a:srgbClr val="FFC00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F5597"/>
                </a:solidFill>
                <a:effectLst/>
                <a:uLnTx/>
                <a:uFillTx/>
                <a:latin typeface="Calibri" panose="020F0502020204030204"/>
                <a:ea typeface="+mn-ea"/>
                <a:cs typeface="+mn-cs"/>
              </a:endParaRPr>
            </a:p>
          </p:txBody>
        </p:sp>
      </p:grpSp>
      <p:sp>
        <p:nvSpPr>
          <p:cNvPr id="13" name="Content Placeholder 12">
            <a:extLst>
              <a:ext uri="{FF2B5EF4-FFF2-40B4-BE49-F238E27FC236}">
                <a16:creationId xmlns:a16="http://schemas.microsoft.com/office/drawing/2014/main" id="{70D04074-6AD9-9254-4ED0-CF1CE93DD880}"/>
              </a:ext>
            </a:extLst>
          </p:cNvPr>
          <p:cNvSpPr>
            <a:spLocks noGrp="1"/>
          </p:cNvSpPr>
          <p:nvPr>
            <p:ph sz="quarter" idx="17"/>
          </p:nvPr>
        </p:nvSpPr>
        <p:spPr>
          <a:xfrm>
            <a:off x="7538097" y="2399926"/>
            <a:ext cx="2097505" cy="2083173"/>
          </a:xfrm>
        </p:spPr>
        <p:txBody>
          <a:bodyPr>
            <a:noAutofit/>
          </a:bodyPr>
          <a:lstStyle/>
          <a:p>
            <a:pPr marL="0" lvl="0" indent="0" algn="ctr">
              <a:spcAft>
                <a:spcPts val="0"/>
              </a:spcAft>
              <a:buClrTx/>
              <a:buNone/>
              <a:defRPr/>
            </a:pPr>
            <a:r>
              <a:rPr lang="en-US" sz="2400" b="1" dirty="0">
                <a:solidFill>
                  <a:srgbClr val="2F5597"/>
                </a:solidFill>
              </a:rPr>
              <a:t>Coverage</a:t>
            </a:r>
          </a:p>
          <a:p>
            <a:pPr marL="0" lvl="0" indent="0" algn="ctr">
              <a:spcAft>
                <a:spcPts val="0"/>
              </a:spcAft>
              <a:buClrTx/>
              <a:buNone/>
              <a:defRPr/>
            </a:pPr>
            <a:r>
              <a:rPr lang="en-US" sz="2400" b="1" dirty="0">
                <a:solidFill>
                  <a:srgbClr val="2F5597"/>
                </a:solidFill>
              </a:rPr>
              <a:t>begins the 1</a:t>
            </a:r>
            <a:r>
              <a:rPr lang="en-US" sz="2400" b="1" baseline="30000" dirty="0">
                <a:solidFill>
                  <a:srgbClr val="2F5597"/>
                </a:solidFill>
              </a:rPr>
              <a:t>st</a:t>
            </a:r>
            <a:r>
              <a:rPr lang="en-US" sz="2400" b="1" dirty="0">
                <a:solidFill>
                  <a:srgbClr val="2F5597"/>
                </a:solidFill>
              </a:rPr>
              <a:t> day of the month after you sign up</a:t>
            </a:r>
          </a:p>
        </p:txBody>
      </p:sp>
      <p:sp>
        <p:nvSpPr>
          <p:cNvPr id="14" name="Content Placeholder 13">
            <a:extLst>
              <a:ext uri="{FF2B5EF4-FFF2-40B4-BE49-F238E27FC236}">
                <a16:creationId xmlns:a16="http://schemas.microsoft.com/office/drawing/2014/main" id="{7DFAA723-4AB5-1B14-AA68-84567241E552}"/>
              </a:ext>
            </a:extLst>
          </p:cNvPr>
          <p:cNvSpPr>
            <a:spLocks noGrp="1"/>
          </p:cNvSpPr>
          <p:nvPr>
            <p:ph sz="quarter" idx="18"/>
          </p:nvPr>
        </p:nvSpPr>
        <p:spPr>
          <a:xfrm>
            <a:off x="2308468" y="4061769"/>
            <a:ext cx="5844932" cy="2141860"/>
          </a:xfrm>
        </p:spPr>
        <p:txBody>
          <a:bodyPr>
            <a:normAutofit/>
          </a:bodyPr>
          <a:lstStyle/>
          <a:p>
            <a:pPr marL="0" lvl="1" indent="0">
              <a:buNone/>
              <a:defRPr/>
            </a:pPr>
            <a:r>
              <a:rPr lang="en-US" sz="2000" b="1" dirty="0"/>
              <a:t>You can sign up for:</a:t>
            </a:r>
          </a:p>
          <a:p>
            <a:pPr marL="548640" lvl="1">
              <a:buFont typeface="Wingdings" panose="05000000000000000000" pitchFamily="2" charset="2"/>
              <a:buChar char="§"/>
              <a:defRPr/>
            </a:pPr>
            <a:r>
              <a:rPr lang="en-US" sz="2000" dirty="0"/>
              <a:t>Part A (if you have to buy it)</a:t>
            </a:r>
          </a:p>
          <a:p>
            <a:pPr marL="548640" lvl="1">
              <a:buFont typeface="Wingdings" panose="05000000000000000000" pitchFamily="2" charset="2"/>
              <a:buChar char="§"/>
              <a:defRPr/>
            </a:pPr>
            <a:r>
              <a:rPr lang="en-US" sz="2000" dirty="0"/>
              <a:t>Part B</a:t>
            </a:r>
          </a:p>
          <a:p>
            <a:pPr marL="548640" lvl="1">
              <a:spcAft>
                <a:spcPts val="1200"/>
              </a:spcAft>
              <a:buFont typeface="Wingdings" panose="05000000000000000000" pitchFamily="2" charset="2"/>
              <a:buChar char="§"/>
              <a:defRPr/>
            </a:pPr>
            <a:r>
              <a:rPr lang="en-US" sz="2000" dirty="0"/>
              <a:t>Part D (when you sign up for Part B)</a:t>
            </a:r>
          </a:p>
        </p:txBody>
      </p:sp>
      <p:sp>
        <p:nvSpPr>
          <p:cNvPr id="15" name="Content Placeholder 14">
            <a:extLst>
              <a:ext uri="{FF2B5EF4-FFF2-40B4-BE49-F238E27FC236}">
                <a16:creationId xmlns:a16="http://schemas.microsoft.com/office/drawing/2014/main" id="{71881A63-65EA-DE86-B134-90FB7D248C88}"/>
              </a:ext>
            </a:extLst>
          </p:cNvPr>
          <p:cNvSpPr>
            <a:spLocks noGrp="1"/>
          </p:cNvSpPr>
          <p:nvPr>
            <p:ph sz="quarter" idx="19"/>
          </p:nvPr>
        </p:nvSpPr>
        <p:spPr>
          <a:xfrm flipH="1">
            <a:off x="7243569" y="5067733"/>
            <a:ext cx="4992624" cy="704088"/>
          </a:xfrm>
          <a:prstGeom prst="homePlate">
            <a:avLst/>
          </a:prstGeom>
          <a:solidFill>
            <a:srgbClr val="FFD966"/>
          </a:solidFill>
        </p:spPr>
        <p:txBody>
          <a:bodyPr anchor="ctr"/>
          <a:lstStyle/>
          <a:p>
            <a:pPr marL="1645920" lvl="0" indent="0" defTabSz="685800">
              <a:spcBef>
                <a:spcPts val="600"/>
              </a:spcBef>
              <a:spcAft>
                <a:spcPts val="0"/>
              </a:spcAft>
              <a:buClrTx/>
              <a:buNone/>
            </a:pPr>
            <a:r>
              <a:rPr lang="en-US" sz="1600" dirty="0"/>
              <a:t>May have late </a:t>
            </a:r>
            <a:br>
              <a:rPr lang="en-US" sz="1600" dirty="0"/>
            </a:br>
            <a:r>
              <a:rPr lang="en-US" sz="1600" dirty="0"/>
              <a:t>enrollment penalties</a:t>
            </a:r>
          </a:p>
        </p:txBody>
      </p:sp>
      <p:pic>
        <p:nvPicPr>
          <p:cNvPr id="80" name="Graphic 79" descr="Money icon">
            <a:extLst>
              <a:ext uri="{FF2B5EF4-FFF2-40B4-BE49-F238E27FC236}">
                <a16:creationId xmlns:a16="http://schemas.microsoft.com/office/drawing/2014/main" id="{42B286E5-1CA0-47D0-9C35-EC3A81769B7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606320" y="4791873"/>
            <a:ext cx="1452688" cy="1221809"/>
          </a:xfrm>
          <a:prstGeom prst="rect">
            <a:avLst/>
          </a:prstGeom>
        </p:spPr>
      </p:pic>
      <p:sp>
        <p:nvSpPr>
          <p:cNvPr id="9" name="Slide Number Placeholder 8">
            <a:extLst>
              <a:ext uri="{FF2B5EF4-FFF2-40B4-BE49-F238E27FC236}">
                <a16:creationId xmlns:a16="http://schemas.microsoft.com/office/drawing/2014/main" id="{35A06EB2-71D1-4DF2-86C3-06E45F0B18BE}"/>
              </a:ext>
            </a:extLst>
          </p:cNvPr>
          <p:cNvSpPr>
            <a:spLocks noGrp="1"/>
          </p:cNvSpPr>
          <p:nvPr>
            <p:ph type="sldNum" sz="quarter" idx="12"/>
          </p:nvPr>
        </p:nvSpPr>
        <p:spPr/>
        <p:txBody>
          <a:bodyPr/>
          <a:lstStyle/>
          <a:p>
            <a:fld id="{48F63A3B-78C7-47BE-AE5E-E10140E04643}" type="slidenum">
              <a:rPr lang="en-US" smtClean="0"/>
              <a:pPr/>
              <a:t>19</a:t>
            </a:fld>
            <a:endParaRPr lang="en-US"/>
          </a:p>
        </p:txBody>
      </p:sp>
    </p:spTree>
    <p:custDataLst>
      <p:tags r:id="rId1"/>
    </p:custDataLst>
    <p:extLst>
      <p:ext uri="{BB962C8B-B14F-4D97-AF65-F5344CB8AC3E}">
        <p14:creationId xmlns:p14="http://schemas.microsoft.com/office/powerpoint/2010/main" val="3254641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0">
                                            <p:bg/>
                                          </p:spTgt>
                                        </p:tgtEl>
                                        <p:attrNameLst>
                                          <p:attrName>style.visibility</p:attrName>
                                        </p:attrNameLst>
                                      </p:cBhvr>
                                      <p:to>
                                        <p:strVal val="visible"/>
                                      </p:to>
                                    </p:set>
                                    <p:animEffect transition="in" filter="wipe(up)">
                                      <p:cBhvr>
                                        <p:cTn id="10" dur="500"/>
                                        <p:tgtEl>
                                          <p:spTgt spid="10">
                                            <p:bg/>
                                          </p:spTgt>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10">
                                            <p:txEl>
                                              <p:pRg st="0" end="0"/>
                                            </p:txEl>
                                          </p:spTgt>
                                        </p:tgtEl>
                                        <p:attrNameLst>
                                          <p:attrName>style.visibility</p:attrName>
                                        </p:attrNameLst>
                                      </p:cBhvr>
                                      <p:to>
                                        <p:strVal val="visible"/>
                                      </p:to>
                                    </p:set>
                                    <p:animEffect transition="in" filter="wipe(up)">
                                      <p:cBhvr>
                                        <p:cTn id="13" dur="500"/>
                                        <p:tgtEl>
                                          <p:spTgt spid="10">
                                            <p:txEl>
                                              <p:pRg st="0" end="0"/>
                                            </p:txEl>
                                          </p:spTgt>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10">
                                            <p:txEl>
                                              <p:pRg st="1" end="1"/>
                                            </p:txEl>
                                          </p:spTgt>
                                        </p:tgtEl>
                                        <p:attrNameLst>
                                          <p:attrName>style.visibility</p:attrName>
                                        </p:attrNameLst>
                                      </p:cBhvr>
                                      <p:to>
                                        <p:strVal val="visible"/>
                                      </p:to>
                                    </p:set>
                                    <p:animEffect transition="in" filter="wipe(up)">
                                      <p:cBhvr>
                                        <p:cTn id="16" dur="500"/>
                                        <p:tgtEl>
                                          <p:spTgt spid="10">
                                            <p:txEl>
                                              <p:pRg st="1" end="1"/>
                                            </p:txEl>
                                          </p:spTgt>
                                        </p:tgtEl>
                                      </p:cBhvr>
                                    </p:animEffect>
                                  </p:childTnLst>
                                </p:cTn>
                              </p:par>
                            </p:childTnLst>
                          </p:cTn>
                        </p:par>
                        <p:par>
                          <p:cTn id="17" fill="hold">
                            <p:stCondLst>
                              <p:cond delay="500"/>
                            </p:stCondLst>
                            <p:childTnLst>
                              <p:par>
                                <p:cTn id="18" presetID="22" presetClass="entr" presetSubtype="1" fill="hold" nodeType="afterEffect">
                                  <p:stCondLst>
                                    <p:cond delay="0"/>
                                  </p:stCondLst>
                                  <p:childTnLst>
                                    <p:set>
                                      <p:cBhvr>
                                        <p:cTn id="19" dur="1" fill="hold">
                                          <p:stCondLst>
                                            <p:cond delay="0"/>
                                          </p:stCondLst>
                                        </p:cTn>
                                        <p:tgtEl>
                                          <p:spTgt spid="86"/>
                                        </p:tgtEl>
                                        <p:attrNameLst>
                                          <p:attrName>style.visibility</p:attrName>
                                        </p:attrNameLst>
                                      </p:cBhvr>
                                      <p:to>
                                        <p:strVal val="visible"/>
                                      </p:to>
                                    </p:set>
                                    <p:animEffect transition="in" filter="wipe(up)">
                                      <p:cBhvr>
                                        <p:cTn id="20" dur="500"/>
                                        <p:tgtEl>
                                          <p:spTgt spid="86"/>
                                        </p:tgtEl>
                                      </p:cBhvr>
                                    </p:animEffect>
                                  </p:childTnLst>
                                </p:cTn>
                              </p:par>
                              <p:par>
                                <p:cTn id="21" presetID="22" presetClass="entr" presetSubtype="1" fill="hold" grpId="0" nodeType="withEffect">
                                  <p:stCondLst>
                                    <p:cond delay="0"/>
                                  </p:stCondLst>
                                  <p:childTnLst>
                                    <p:set>
                                      <p:cBhvr>
                                        <p:cTn id="22" dur="1" fill="hold">
                                          <p:stCondLst>
                                            <p:cond delay="0"/>
                                          </p:stCondLst>
                                        </p:cTn>
                                        <p:tgtEl>
                                          <p:spTgt spid="11">
                                            <p:bg/>
                                          </p:spTgt>
                                        </p:tgtEl>
                                        <p:attrNameLst>
                                          <p:attrName>style.visibility</p:attrName>
                                        </p:attrNameLst>
                                      </p:cBhvr>
                                      <p:to>
                                        <p:strVal val="visible"/>
                                      </p:to>
                                    </p:set>
                                    <p:animEffect transition="in" filter="wipe(up)">
                                      <p:cBhvr>
                                        <p:cTn id="23" dur="500"/>
                                        <p:tgtEl>
                                          <p:spTgt spid="11">
                                            <p:bg/>
                                          </p:spTgt>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11">
                                            <p:txEl>
                                              <p:pRg st="0" end="0"/>
                                            </p:txEl>
                                          </p:spTgt>
                                        </p:tgtEl>
                                        <p:attrNameLst>
                                          <p:attrName>style.visibility</p:attrName>
                                        </p:attrNameLst>
                                      </p:cBhvr>
                                      <p:to>
                                        <p:strVal val="visible"/>
                                      </p:to>
                                    </p:set>
                                    <p:animEffect transition="in" filter="wipe(up)">
                                      <p:cBhvr>
                                        <p:cTn id="26" dur="500"/>
                                        <p:tgtEl>
                                          <p:spTgt spid="11">
                                            <p:txEl>
                                              <p:pRg st="0" end="0"/>
                                            </p:txEl>
                                          </p:spTgt>
                                        </p:tgtEl>
                                      </p:cBhvr>
                                    </p:animEffect>
                                  </p:childTnLst>
                                </p:cTn>
                              </p:par>
                              <p:par>
                                <p:cTn id="27" presetID="22" presetClass="entr" presetSubtype="1" fill="hold" grpId="0" nodeType="withEffect">
                                  <p:stCondLst>
                                    <p:cond delay="0"/>
                                  </p:stCondLst>
                                  <p:childTnLst>
                                    <p:set>
                                      <p:cBhvr>
                                        <p:cTn id="28" dur="1" fill="hold">
                                          <p:stCondLst>
                                            <p:cond delay="0"/>
                                          </p:stCondLst>
                                        </p:cTn>
                                        <p:tgtEl>
                                          <p:spTgt spid="11">
                                            <p:txEl>
                                              <p:pRg st="1" end="1"/>
                                            </p:txEl>
                                          </p:spTgt>
                                        </p:tgtEl>
                                        <p:attrNameLst>
                                          <p:attrName>style.visibility</p:attrName>
                                        </p:attrNameLst>
                                      </p:cBhvr>
                                      <p:to>
                                        <p:strVal val="visible"/>
                                      </p:to>
                                    </p:set>
                                    <p:animEffect transition="in" filter="wipe(up)">
                                      <p:cBhvr>
                                        <p:cTn id="29" dur="500"/>
                                        <p:tgtEl>
                                          <p:spTgt spid="11">
                                            <p:txEl>
                                              <p:pRg st="1" end="1"/>
                                            </p:txEl>
                                          </p:spTgt>
                                        </p:tgtEl>
                                      </p:cBhvr>
                                    </p:animEffect>
                                  </p:childTnLst>
                                </p:cTn>
                              </p:par>
                            </p:childTnLst>
                          </p:cTn>
                        </p:par>
                        <p:par>
                          <p:cTn id="30" fill="hold">
                            <p:stCondLst>
                              <p:cond delay="1000"/>
                            </p:stCondLst>
                            <p:childTnLst>
                              <p:par>
                                <p:cTn id="31" presetID="22" presetClass="entr" presetSubtype="1" fill="hold" nodeType="afterEffect">
                                  <p:stCondLst>
                                    <p:cond delay="0"/>
                                  </p:stCondLst>
                                  <p:childTnLst>
                                    <p:set>
                                      <p:cBhvr>
                                        <p:cTn id="32" dur="1" fill="hold">
                                          <p:stCondLst>
                                            <p:cond delay="0"/>
                                          </p:stCondLst>
                                        </p:cTn>
                                        <p:tgtEl>
                                          <p:spTgt spid="87"/>
                                        </p:tgtEl>
                                        <p:attrNameLst>
                                          <p:attrName>style.visibility</p:attrName>
                                        </p:attrNameLst>
                                      </p:cBhvr>
                                      <p:to>
                                        <p:strVal val="visible"/>
                                      </p:to>
                                    </p:set>
                                    <p:animEffect transition="in" filter="wipe(up)">
                                      <p:cBhvr>
                                        <p:cTn id="33" dur="500"/>
                                        <p:tgtEl>
                                          <p:spTgt spid="87"/>
                                        </p:tgtEl>
                                      </p:cBhvr>
                                    </p:animEffect>
                                  </p:childTnLst>
                                </p:cTn>
                              </p:par>
                              <p:par>
                                <p:cTn id="34" presetID="22" presetClass="entr" presetSubtype="1" fill="hold" grpId="0" nodeType="withEffect">
                                  <p:stCondLst>
                                    <p:cond delay="0"/>
                                  </p:stCondLst>
                                  <p:childTnLst>
                                    <p:set>
                                      <p:cBhvr>
                                        <p:cTn id="35" dur="1" fill="hold">
                                          <p:stCondLst>
                                            <p:cond delay="0"/>
                                          </p:stCondLst>
                                        </p:cTn>
                                        <p:tgtEl>
                                          <p:spTgt spid="12">
                                            <p:bg/>
                                          </p:spTgt>
                                        </p:tgtEl>
                                        <p:attrNameLst>
                                          <p:attrName>style.visibility</p:attrName>
                                        </p:attrNameLst>
                                      </p:cBhvr>
                                      <p:to>
                                        <p:strVal val="visible"/>
                                      </p:to>
                                    </p:set>
                                    <p:animEffect transition="in" filter="wipe(up)">
                                      <p:cBhvr>
                                        <p:cTn id="36" dur="500"/>
                                        <p:tgtEl>
                                          <p:spTgt spid="12">
                                            <p:bg/>
                                          </p:spTgt>
                                        </p:tgtEl>
                                      </p:cBhvr>
                                    </p:animEffect>
                                  </p:childTnLst>
                                </p:cTn>
                              </p:par>
                              <p:par>
                                <p:cTn id="37" presetID="22" presetClass="entr" presetSubtype="1" fill="hold" grpId="0" nodeType="withEffect">
                                  <p:stCondLst>
                                    <p:cond delay="0"/>
                                  </p:stCondLst>
                                  <p:childTnLst>
                                    <p:set>
                                      <p:cBhvr>
                                        <p:cTn id="38" dur="1" fill="hold">
                                          <p:stCondLst>
                                            <p:cond delay="0"/>
                                          </p:stCondLst>
                                        </p:cTn>
                                        <p:tgtEl>
                                          <p:spTgt spid="12">
                                            <p:txEl>
                                              <p:pRg st="0" end="0"/>
                                            </p:txEl>
                                          </p:spTgt>
                                        </p:tgtEl>
                                        <p:attrNameLst>
                                          <p:attrName>style.visibility</p:attrName>
                                        </p:attrNameLst>
                                      </p:cBhvr>
                                      <p:to>
                                        <p:strVal val="visible"/>
                                      </p:to>
                                    </p:set>
                                    <p:animEffect transition="in" filter="wipe(up)">
                                      <p:cBhvr>
                                        <p:cTn id="39" dur="500"/>
                                        <p:tgtEl>
                                          <p:spTgt spid="12">
                                            <p:txEl>
                                              <p:pRg st="0" end="0"/>
                                            </p:txEl>
                                          </p:spTgt>
                                        </p:tgtEl>
                                      </p:cBhvr>
                                    </p:animEffect>
                                  </p:childTnLst>
                                </p:cTn>
                              </p:par>
                              <p:par>
                                <p:cTn id="40" presetID="22" presetClass="entr" presetSubtype="1" fill="hold" grpId="0" nodeType="withEffect">
                                  <p:stCondLst>
                                    <p:cond delay="0"/>
                                  </p:stCondLst>
                                  <p:childTnLst>
                                    <p:set>
                                      <p:cBhvr>
                                        <p:cTn id="41" dur="1" fill="hold">
                                          <p:stCondLst>
                                            <p:cond delay="0"/>
                                          </p:stCondLst>
                                        </p:cTn>
                                        <p:tgtEl>
                                          <p:spTgt spid="12">
                                            <p:txEl>
                                              <p:pRg st="1" end="1"/>
                                            </p:txEl>
                                          </p:spTgt>
                                        </p:tgtEl>
                                        <p:attrNameLst>
                                          <p:attrName>style.visibility</p:attrName>
                                        </p:attrNameLst>
                                      </p:cBhvr>
                                      <p:to>
                                        <p:strVal val="visible"/>
                                      </p:to>
                                    </p:set>
                                    <p:animEffect transition="in" filter="wipe(up)">
                                      <p:cBhvr>
                                        <p:cTn id="42" dur="500"/>
                                        <p:tgtEl>
                                          <p:spTgt spid="12">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6"/>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3">
                                            <p:txEl>
                                              <p:pRg st="0" end="0"/>
                                            </p:txEl>
                                          </p:spTgt>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4">
                                            <p:txEl>
                                              <p:pRg st="0" end="0"/>
                                            </p:txEl>
                                          </p:spTgt>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4">
                                            <p:txEl>
                                              <p:pRg st="1" end="1"/>
                                            </p:txEl>
                                          </p:spTgt>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14">
                                            <p:txEl>
                                              <p:pRg st="2" end="2"/>
                                            </p:txEl>
                                          </p:spTgt>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14">
                                            <p:txEl>
                                              <p:pRg st="3" end="3"/>
                                            </p:txEl>
                                          </p:spTgt>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2" presetClass="entr" presetSubtype="2" fill="hold" grpId="0" nodeType="clickEffect">
                                  <p:stCondLst>
                                    <p:cond delay="0"/>
                                  </p:stCondLst>
                                  <p:childTnLst>
                                    <p:set>
                                      <p:cBhvr>
                                        <p:cTn id="64" dur="1" fill="hold">
                                          <p:stCondLst>
                                            <p:cond delay="0"/>
                                          </p:stCondLst>
                                        </p:cTn>
                                        <p:tgtEl>
                                          <p:spTgt spid="15">
                                            <p:bg/>
                                          </p:spTgt>
                                        </p:tgtEl>
                                        <p:attrNameLst>
                                          <p:attrName>style.visibility</p:attrName>
                                        </p:attrNameLst>
                                      </p:cBhvr>
                                      <p:to>
                                        <p:strVal val="visible"/>
                                      </p:to>
                                    </p:set>
                                    <p:anim calcmode="lin" valueType="num">
                                      <p:cBhvr additive="base">
                                        <p:cTn id="65" dur="500" fill="hold"/>
                                        <p:tgtEl>
                                          <p:spTgt spid="15">
                                            <p:bg/>
                                          </p:spTgt>
                                        </p:tgtEl>
                                        <p:attrNameLst>
                                          <p:attrName>ppt_x</p:attrName>
                                        </p:attrNameLst>
                                      </p:cBhvr>
                                      <p:tavLst>
                                        <p:tav tm="0">
                                          <p:val>
                                            <p:strVal val="1+#ppt_w/2"/>
                                          </p:val>
                                        </p:tav>
                                        <p:tav tm="100000">
                                          <p:val>
                                            <p:strVal val="#ppt_x"/>
                                          </p:val>
                                        </p:tav>
                                      </p:tavLst>
                                    </p:anim>
                                    <p:anim calcmode="lin" valueType="num">
                                      <p:cBhvr additive="base">
                                        <p:cTn id="66" dur="500" fill="hold"/>
                                        <p:tgtEl>
                                          <p:spTgt spid="15">
                                            <p:bg/>
                                          </p:spTgt>
                                        </p:tgtEl>
                                        <p:attrNameLst>
                                          <p:attrName>ppt_y</p:attrName>
                                        </p:attrNameLst>
                                      </p:cBhvr>
                                      <p:tavLst>
                                        <p:tav tm="0">
                                          <p:val>
                                            <p:strVal val="#ppt_y"/>
                                          </p:val>
                                        </p:tav>
                                        <p:tav tm="100000">
                                          <p:val>
                                            <p:strVal val="#ppt_y"/>
                                          </p:val>
                                        </p:tav>
                                      </p:tavLst>
                                    </p:anim>
                                  </p:childTnLst>
                                </p:cTn>
                              </p:par>
                              <p:par>
                                <p:cTn id="67" presetID="2" presetClass="entr" presetSubtype="2" fill="hold" grpId="0" nodeType="withEffect">
                                  <p:stCondLst>
                                    <p:cond delay="0"/>
                                  </p:stCondLst>
                                  <p:childTnLst>
                                    <p:set>
                                      <p:cBhvr>
                                        <p:cTn id="68" dur="1" fill="hold">
                                          <p:stCondLst>
                                            <p:cond delay="0"/>
                                          </p:stCondLst>
                                        </p:cTn>
                                        <p:tgtEl>
                                          <p:spTgt spid="15">
                                            <p:txEl>
                                              <p:pRg st="0" end="0"/>
                                            </p:txEl>
                                          </p:spTgt>
                                        </p:tgtEl>
                                        <p:attrNameLst>
                                          <p:attrName>style.visibility</p:attrName>
                                        </p:attrNameLst>
                                      </p:cBhvr>
                                      <p:to>
                                        <p:strVal val="visible"/>
                                      </p:to>
                                    </p:set>
                                    <p:anim calcmode="lin" valueType="num">
                                      <p:cBhvr additive="base">
                                        <p:cTn id="69" dur="500" fill="hold"/>
                                        <p:tgtEl>
                                          <p:spTgt spid="15">
                                            <p:txEl>
                                              <p:pRg st="0" end="0"/>
                                            </p:txEl>
                                          </p:spTgt>
                                        </p:tgtEl>
                                        <p:attrNameLst>
                                          <p:attrName>ppt_x</p:attrName>
                                        </p:attrNameLst>
                                      </p:cBhvr>
                                      <p:tavLst>
                                        <p:tav tm="0">
                                          <p:val>
                                            <p:strVal val="1+#ppt_w/2"/>
                                          </p:val>
                                        </p:tav>
                                        <p:tav tm="100000">
                                          <p:val>
                                            <p:strVal val="#ppt_x"/>
                                          </p:val>
                                        </p:tav>
                                      </p:tavLst>
                                    </p:anim>
                                    <p:anim calcmode="lin" valueType="num">
                                      <p:cBhvr additive="base">
                                        <p:cTn id="70" dur="500" fill="hold"/>
                                        <p:tgtEl>
                                          <p:spTgt spid="15">
                                            <p:txEl>
                                              <p:pRg st="0" end="0"/>
                                            </p:txEl>
                                          </p:spTgt>
                                        </p:tgtEl>
                                        <p:attrNameLst>
                                          <p:attrName>ppt_y</p:attrName>
                                        </p:attrNameLst>
                                      </p:cBhvr>
                                      <p:tavLst>
                                        <p:tav tm="0">
                                          <p:val>
                                            <p:strVal val="#ppt_y"/>
                                          </p:val>
                                        </p:tav>
                                        <p:tav tm="100000">
                                          <p:val>
                                            <p:strVal val="#ppt_y"/>
                                          </p:val>
                                        </p:tav>
                                      </p:tavLst>
                                    </p:anim>
                                  </p:childTnLst>
                                </p:cTn>
                              </p:par>
                              <p:par>
                                <p:cTn id="71" presetID="2" presetClass="entr" presetSubtype="2" fill="hold" nodeType="withEffect">
                                  <p:stCondLst>
                                    <p:cond delay="0"/>
                                  </p:stCondLst>
                                  <p:childTnLst>
                                    <p:set>
                                      <p:cBhvr>
                                        <p:cTn id="72" dur="1" fill="hold">
                                          <p:stCondLst>
                                            <p:cond delay="0"/>
                                          </p:stCondLst>
                                        </p:cTn>
                                        <p:tgtEl>
                                          <p:spTgt spid="80"/>
                                        </p:tgtEl>
                                        <p:attrNameLst>
                                          <p:attrName>style.visibility</p:attrName>
                                        </p:attrNameLst>
                                      </p:cBhvr>
                                      <p:to>
                                        <p:strVal val="visible"/>
                                      </p:to>
                                    </p:set>
                                    <p:anim calcmode="lin" valueType="num">
                                      <p:cBhvr additive="base">
                                        <p:cTn id="73" dur="500" fill="hold"/>
                                        <p:tgtEl>
                                          <p:spTgt spid="80"/>
                                        </p:tgtEl>
                                        <p:attrNameLst>
                                          <p:attrName>ppt_x</p:attrName>
                                        </p:attrNameLst>
                                      </p:cBhvr>
                                      <p:tavLst>
                                        <p:tav tm="0">
                                          <p:val>
                                            <p:strVal val="1+#ppt_w/2"/>
                                          </p:val>
                                        </p:tav>
                                        <p:tav tm="100000">
                                          <p:val>
                                            <p:strVal val="#ppt_x"/>
                                          </p:val>
                                        </p:tav>
                                      </p:tavLst>
                                    </p:anim>
                                    <p:anim calcmode="lin" valueType="num">
                                      <p:cBhvr additive="base">
                                        <p:cTn id="74" dur="500" fill="hold"/>
                                        <p:tgtEl>
                                          <p:spTgt spid="8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animBg="1"/>
      <p:bldP spid="11" grpId="0" uiExpand="1" build="p" animBg="1"/>
      <p:bldP spid="12" grpId="0" uiExpand="1" build="p" animBg="1"/>
      <p:bldP spid="13" grpId="0" uiExpand="1" build="p"/>
      <p:bldP spid="14" grpId="0" build="p"/>
      <p:bldP spid="15" grpId="0" uiExpand="1" build="p"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n-US" sz="3000" dirty="0"/>
              <a:t>Table of Contents</a:t>
            </a:r>
          </a:p>
        </p:txBody>
      </p:sp>
      <p:sp>
        <p:nvSpPr>
          <p:cNvPr id="8" name="Content Placeholder 2">
            <a:extLst>
              <a:ext uri="{FF2B5EF4-FFF2-40B4-BE49-F238E27FC236}">
                <a16:creationId xmlns:a16="http://schemas.microsoft.com/office/drawing/2014/main" id="{4BACC0C6-A4C8-9B3F-0579-1DA577D2516B}"/>
              </a:ext>
            </a:extLst>
          </p:cNvPr>
          <p:cNvSpPr>
            <a:spLocks noGrp="1"/>
          </p:cNvSpPr>
          <p:nvPr>
            <p:ph type="body" sz="quarter" idx="13"/>
          </p:nvPr>
        </p:nvSpPr>
        <p:spPr>
          <a:xfrm>
            <a:off x="838200" y="1164922"/>
            <a:ext cx="10644188" cy="5123144"/>
          </a:xfrm>
        </p:spPr>
        <p:txBody>
          <a:bodyPr vert="horz" lIns="91440" tIns="45720" rIns="91440" bIns="45720" rtlCol="0" anchor="t">
            <a:noAutofit/>
          </a:bodyPr>
          <a:lstStyle/>
          <a:p>
            <a:pPr>
              <a:spcBef>
                <a:spcPts val="0"/>
              </a:spcBef>
              <a:spcAft>
                <a:spcPts val="1200"/>
              </a:spcAft>
              <a:tabLst>
                <a:tab pos="9829800" algn="r"/>
              </a:tabLst>
              <a:defRPr/>
            </a:pPr>
            <a:r>
              <a:rPr lang="en-US" sz="1600" b="1" dirty="0">
                <a:solidFill>
                  <a:srgbClr val="00529B"/>
                </a:solidFill>
                <a:latin typeface="Arial"/>
                <a:cs typeface="Arial"/>
              </a:rPr>
              <a:t>Topic 1: </a:t>
            </a:r>
            <a:r>
              <a:rPr lang="en-US" sz="1600" dirty="0">
                <a:solidFill>
                  <a:srgbClr val="00529B"/>
                </a:solidFill>
                <a:latin typeface="Arial"/>
                <a:cs typeface="Arial"/>
              </a:rPr>
              <a:t>What’s Medicare………………………………………………………………………………………..	3–23</a:t>
            </a:r>
          </a:p>
          <a:p>
            <a:pPr>
              <a:spcBef>
                <a:spcPts val="0"/>
              </a:spcBef>
              <a:spcAft>
                <a:spcPts val="1200"/>
              </a:spcAft>
              <a:tabLst>
                <a:tab pos="9829800" algn="r"/>
              </a:tabLst>
              <a:defRPr/>
            </a:pPr>
            <a:r>
              <a:rPr lang="en-US" sz="1600" b="1" dirty="0">
                <a:solidFill>
                  <a:srgbClr val="00529B"/>
                </a:solidFill>
                <a:latin typeface="Arial"/>
                <a:cs typeface="Arial"/>
              </a:rPr>
              <a:t>Topic 2: </a:t>
            </a:r>
            <a:r>
              <a:rPr lang="en-US" sz="1600" dirty="0">
                <a:solidFill>
                  <a:srgbClr val="00529B"/>
                </a:solidFill>
                <a:latin typeface="Arial"/>
                <a:cs typeface="Arial"/>
              </a:rPr>
              <a:t>Original Medicare: Part A (Hospital Insurance) &amp; Part B (Medical Insurance)…………………	24–40</a:t>
            </a:r>
          </a:p>
          <a:p>
            <a:pPr>
              <a:spcBef>
                <a:spcPts val="0"/>
              </a:spcBef>
              <a:spcAft>
                <a:spcPts val="1200"/>
              </a:spcAft>
              <a:tabLst>
                <a:tab pos="9829800" algn="r"/>
              </a:tabLst>
              <a:defRPr/>
            </a:pPr>
            <a:r>
              <a:rPr lang="en-US" sz="1600" b="1" dirty="0">
                <a:solidFill>
                  <a:srgbClr val="00529B"/>
                </a:solidFill>
                <a:latin typeface="Arial"/>
                <a:cs typeface="Arial"/>
              </a:rPr>
              <a:t>Topic 3: </a:t>
            </a:r>
            <a:r>
              <a:rPr lang="en-US" sz="1600" dirty="0">
                <a:solidFill>
                  <a:srgbClr val="00529B"/>
                </a:solidFill>
                <a:latin typeface="Arial"/>
                <a:cs typeface="Arial"/>
              </a:rPr>
              <a:t>Medicare Supplement Insurance (Medigap) Policies…………………………………………….	41–47</a:t>
            </a:r>
          </a:p>
          <a:p>
            <a:pPr>
              <a:spcBef>
                <a:spcPts val="0"/>
              </a:spcBef>
              <a:spcAft>
                <a:spcPts val="1200"/>
              </a:spcAft>
              <a:tabLst>
                <a:tab pos="9829800" algn="r"/>
              </a:tabLst>
              <a:defRPr/>
            </a:pPr>
            <a:r>
              <a:rPr lang="en-US" sz="1600" b="1" dirty="0">
                <a:solidFill>
                  <a:srgbClr val="00529B"/>
                </a:solidFill>
                <a:latin typeface="Arial"/>
                <a:cs typeface="Arial"/>
              </a:rPr>
              <a:t>Topic 4: </a:t>
            </a:r>
            <a:r>
              <a:rPr lang="en-US" sz="1600" dirty="0">
                <a:solidFill>
                  <a:srgbClr val="00529B"/>
                </a:solidFill>
                <a:latin typeface="Arial"/>
                <a:cs typeface="Arial"/>
              </a:rPr>
              <a:t>Medicare Drug Coverage (Part D)………………………………………………………………….	48–58</a:t>
            </a:r>
          </a:p>
          <a:p>
            <a:pPr>
              <a:spcBef>
                <a:spcPts val="0"/>
              </a:spcBef>
              <a:spcAft>
                <a:spcPts val="1200"/>
              </a:spcAft>
              <a:tabLst>
                <a:tab pos="9829800" algn="r"/>
              </a:tabLst>
              <a:defRPr/>
            </a:pPr>
            <a:r>
              <a:rPr lang="en-US" sz="1600" b="1" dirty="0">
                <a:solidFill>
                  <a:srgbClr val="00529B"/>
                </a:solidFill>
                <a:latin typeface="Arial"/>
                <a:cs typeface="Arial"/>
              </a:rPr>
              <a:t>Topic 5: </a:t>
            </a:r>
            <a:r>
              <a:rPr lang="en-US" sz="1600" dirty="0">
                <a:solidFill>
                  <a:srgbClr val="00529B"/>
                </a:solidFill>
                <a:latin typeface="Arial"/>
                <a:cs typeface="Arial"/>
              </a:rPr>
              <a:t>Medicare Advantage &amp; Other Medicare Health Plans…………………………………………….	59–71</a:t>
            </a:r>
          </a:p>
          <a:p>
            <a:pPr>
              <a:spcBef>
                <a:spcPts val="0"/>
              </a:spcBef>
              <a:spcAft>
                <a:spcPts val="1200"/>
              </a:spcAft>
              <a:tabLst>
                <a:tab pos="9829800" algn="r"/>
              </a:tabLst>
              <a:defRPr/>
            </a:pPr>
            <a:r>
              <a:rPr lang="en-US" sz="1600" b="1" dirty="0">
                <a:solidFill>
                  <a:srgbClr val="00529B"/>
                </a:solidFill>
                <a:latin typeface="Arial"/>
                <a:cs typeface="Arial"/>
              </a:rPr>
              <a:t>Topic 6: </a:t>
            </a:r>
            <a:r>
              <a:rPr lang="en-US" sz="1600" dirty="0">
                <a:solidFill>
                  <a:srgbClr val="00529B"/>
                </a:solidFill>
                <a:latin typeface="Arial"/>
                <a:cs typeface="Arial"/>
              </a:rPr>
              <a:t>Help for People with Limited Income &amp; Resources………………………………………………..	72–80</a:t>
            </a:r>
          </a:p>
          <a:p>
            <a:pPr>
              <a:spcBef>
                <a:spcPts val="0"/>
              </a:spcBef>
              <a:spcAft>
                <a:spcPts val="1200"/>
              </a:spcAft>
              <a:defRPr/>
            </a:pPr>
            <a:r>
              <a:rPr lang="en-US" sz="1600" b="1" dirty="0">
                <a:solidFill>
                  <a:srgbClr val="00529B"/>
                </a:solidFill>
                <a:latin typeface="Arial"/>
                <a:cs typeface="Arial"/>
              </a:rPr>
              <a:t>Appendices:</a:t>
            </a:r>
            <a:endParaRPr lang="en-US" sz="1600" dirty="0">
              <a:solidFill>
                <a:srgbClr val="00529B"/>
              </a:solidFill>
              <a:latin typeface="Arial"/>
              <a:cs typeface="Arial"/>
            </a:endParaRPr>
          </a:p>
          <a:p>
            <a:pPr marL="458788" lvl="1" indent="-225425">
              <a:lnSpc>
                <a:spcPct val="100000"/>
              </a:lnSpc>
              <a:spcBef>
                <a:spcPts val="0"/>
              </a:spcBef>
              <a:spcAft>
                <a:spcPts val="1200"/>
              </a:spcAft>
              <a:tabLst>
                <a:tab pos="9829800" algn="r"/>
              </a:tabLst>
              <a:defRPr/>
            </a:pPr>
            <a:r>
              <a:rPr lang="en-US" sz="1600" dirty="0">
                <a:solidFill>
                  <a:srgbClr val="00529B"/>
                </a:solidFill>
                <a:latin typeface="Arial"/>
                <a:cs typeface="Arial"/>
              </a:rPr>
              <a:t>Key Points to Remember……………......................................................................................................	81</a:t>
            </a:r>
          </a:p>
          <a:p>
            <a:pPr marL="458788" lvl="1" indent="-225425">
              <a:lnSpc>
                <a:spcPct val="100000"/>
              </a:lnSpc>
              <a:spcBef>
                <a:spcPts val="0"/>
              </a:spcBef>
              <a:spcAft>
                <a:spcPts val="1200"/>
              </a:spcAft>
              <a:tabLst>
                <a:tab pos="9829800" algn="r"/>
              </a:tabLst>
              <a:defRPr/>
            </a:pPr>
            <a:r>
              <a:rPr lang="en-US" sz="1600" dirty="0">
                <a:solidFill>
                  <a:srgbClr val="00529B"/>
                </a:solidFill>
                <a:latin typeface="Arial"/>
                <a:cs typeface="Arial"/>
              </a:rPr>
              <a:t>Medicare Resources.……………............................................................................................................	82</a:t>
            </a:r>
          </a:p>
          <a:p>
            <a:pPr marL="458788" lvl="1" indent="-225425">
              <a:lnSpc>
                <a:spcPct val="100000"/>
              </a:lnSpc>
              <a:spcBef>
                <a:spcPts val="0"/>
              </a:spcBef>
              <a:spcAft>
                <a:spcPts val="1200"/>
              </a:spcAft>
              <a:tabLst>
                <a:tab pos="9829800" algn="r"/>
              </a:tabLst>
              <a:defRPr/>
            </a:pPr>
            <a:r>
              <a:rPr lang="en-US" sz="1600" dirty="0">
                <a:solidFill>
                  <a:srgbClr val="00529B"/>
                </a:solidFill>
                <a:latin typeface="Arial"/>
                <a:cs typeface="Arial"/>
              </a:rPr>
              <a:t>Medicare Products……………………………………………………………………………………………	83–84</a:t>
            </a:r>
          </a:p>
          <a:p>
            <a:pPr marL="457200" lvl="1" indent="0">
              <a:lnSpc>
                <a:spcPct val="100000"/>
              </a:lnSpc>
              <a:spcBef>
                <a:spcPts val="0"/>
              </a:spcBef>
              <a:spcAft>
                <a:spcPts val="1200"/>
              </a:spcAft>
              <a:buNone/>
              <a:defRPr/>
            </a:pPr>
            <a:endParaRPr lang="en-US" sz="1600" dirty="0">
              <a:solidFill>
                <a:srgbClr val="00529B"/>
              </a:solidFill>
              <a:latin typeface="Arial"/>
              <a:cs typeface="Arial"/>
            </a:endParaRPr>
          </a:p>
        </p:txBody>
      </p:sp>
      <p:sp>
        <p:nvSpPr>
          <p:cNvPr id="3" name="Slide Number Placeholder 2">
            <a:extLst>
              <a:ext uri="{FF2B5EF4-FFF2-40B4-BE49-F238E27FC236}">
                <a16:creationId xmlns:a16="http://schemas.microsoft.com/office/drawing/2014/main" id="{6F1C6B79-5D93-4F44-6FE7-7C99A401F18A}"/>
              </a:ext>
            </a:extLst>
          </p:cNvPr>
          <p:cNvSpPr>
            <a:spLocks noGrp="1"/>
          </p:cNvSpPr>
          <p:nvPr>
            <p:ph type="sldNum" sz="quarter" idx="16"/>
          </p:nvPr>
        </p:nvSpPr>
        <p:spPr/>
        <p:txBody>
          <a:bodyPr/>
          <a:lstStyle/>
          <a:p>
            <a:fld id="{48F63A3B-78C7-47BE-AE5E-E10140E04643}" type="slidenum">
              <a:rPr lang="en-US" smtClean="0"/>
              <a:t>2</a:t>
            </a:fld>
            <a:endParaRPr lang="en-US"/>
          </a:p>
        </p:txBody>
      </p:sp>
    </p:spTree>
    <p:custDataLst>
      <p:tags r:id="rId1"/>
    </p:custDataLst>
    <p:extLst>
      <p:ext uri="{BB962C8B-B14F-4D97-AF65-F5344CB8AC3E}">
        <p14:creationId xmlns:p14="http://schemas.microsoft.com/office/powerpoint/2010/main" val="21632126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noAutofit/>
          </a:bodyPr>
          <a:lstStyle/>
          <a:p>
            <a:pPr>
              <a:lnSpc>
                <a:spcPct val="100000"/>
              </a:lnSpc>
            </a:pPr>
            <a:r>
              <a:rPr lang="en-US" dirty="0"/>
              <a:t>Yearly Open Enrollment Period (OEP) </a:t>
            </a:r>
            <a:br>
              <a:rPr lang="en-US" dirty="0"/>
            </a:br>
            <a:r>
              <a:rPr lang="en-US" dirty="0"/>
              <a:t>for People with Medicare</a:t>
            </a:r>
          </a:p>
        </p:txBody>
      </p:sp>
      <p:sp>
        <p:nvSpPr>
          <p:cNvPr id="2" name="Content Placeholder 1">
            <a:extLst>
              <a:ext uri="{FF2B5EF4-FFF2-40B4-BE49-F238E27FC236}">
                <a16:creationId xmlns:a16="http://schemas.microsoft.com/office/drawing/2014/main" id="{FE53A3F9-2095-ACC0-473B-BFFA6A9FE3E4}"/>
              </a:ext>
            </a:extLst>
          </p:cNvPr>
          <p:cNvSpPr>
            <a:spLocks noGrp="1"/>
          </p:cNvSpPr>
          <p:nvPr>
            <p:ph sz="quarter" idx="13"/>
          </p:nvPr>
        </p:nvSpPr>
        <p:spPr>
          <a:xfrm>
            <a:off x="908" y="1203612"/>
            <a:ext cx="12192000" cy="613613"/>
          </a:xfrm>
        </p:spPr>
        <p:txBody>
          <a:bodyPr/>
          <a:lstStyle/>
          <a:p>
            <a:pPr marL="0" lvl="0" indent="0" algn="ctr">
              <a:spcAft>
                <a:spcPts val="0"/>
              </a:spcAft>
              <a:buClrTx/>
              <a:buNone/>
            </a:pPr>
            <a:r>
              <a:rPr lang="en-US" sz="2800" b="1" dirty="0"/>
              <a:t>7-Week Period</a:t>
            </a:r>
          </a:p>
        </p:txBody>
      </p:sp>
      <p:grpSp>
        <p:nvGrpSpPr>
          <p:cNvPr id="10" name="Group 9">
            <a:extLst>
              <a:ext uri="{FF2B5EF4-FFF2-40B4-BE49-F238E27FC236}">
                <a16:creationId xmlns:a16="http://schemas.microsoft.com/office/drawing/2014/main" id="{A11DC7CF-72FA-904E-7A17-DA96B274D041}"/>
              </a:ext>
              <a:ext uri="{C183D7F6-B498-43B3-948B-1728B52AA6E4}">
                <adec:decorative xmlns:adec="http://schemas.microsoft.com/office/drawing/2017/decorative" val="1"/>
              </a:ext>
            </a:extLst>
          </p:cNvPr>
          <p:cNvGrpSpPr/>
          <p:nvPr/>
        </p:nvGrpSpPr>
        <p:grpSpPr>
          <a:xfrm>
            <a:off x="2626512" y="2078607"/>
            <a:ext cx="1566210" cy="1481456"/>
            <a:chOff x="2626512" y="2078607"/>
            <a:chExt cx="1566210" cy="1481456"/>
          </a:xfrm>
        </p:grpSpPr>
        <p:sp>
          <p:nvSpPr>
            <p:cNvPr id="58" name="Isosceles Triangle 57">
              <a:extLst>
                <a:ext uri="{FF2B5EF4-FFF2-40B4-BE49-F238E27FC236}">
                  <a16:creationId xmlns:a16="http://schemas.microsoft.com/office/drawing/2014/main" id="{45975E1C-E437-4360-9806-365C852953A7}"/>
                </a:ext>
              </a:extLst>
            </p:cNvPr>
            <p:cNvSpPr/>
            <p:nvPr/>
          </p:nvSpPr>
          <p:spPr>
            <a:xfrm rot="5400000">
              <a:off x="3781332" y="2893821"/>
              <a:ext cx="554332" cy="268448"/>
            </a:xfrm>
            <a:prstGeom prst="triangl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0236F7BC-7476-4EA0-A5D3-70D02169B3C7}"/>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626512" y="2078607"/>
              <a:ext cx="1268078" cy="1481456"/>
            </a:xfrm>
            <a:prstGeom prst="rect">
              <a:avLst/>
            </a:prstGeom>
          </p:spPr>
        </p:pic>
      </p:grpSp>
      <p:sp>
        <p:nvSpPr>
          <p:cNvPr id="5" name="Content Placeholder 11">
            <a:extLst>
              <a:ext uri="{FF2B5EF4-FFF2-40B4-BE49-F238E27FC236}">
                <a16:creationId xmlns:a16="http://schemas.microsoft.com/office/drawing/2014/main" id="{0D05DAD4-1777-878A-9DC3-26A0CE489BBD}"/>
              </a:ext>
            </a:extLst>
          </p:cNvPr>
          <p:cNvSpPr txBox="1">
            <a:spLocks/>
          </p:cNvSpPr>
          <p:nvPr/>
        </p:nvSpPr>
        <p:spPr>
          <a:xfrm>
            <a:off x="2673350" y="2606707"/>
            <a:ext cx="1162304" cy="822960"/>
          </a:xfrm>
          <a:prstGeom prst="rect">
            <a:avLst/>
          </a:prstGeom>
          <a:solidFill>
            <a:srgbClr val="0070C0"/>
          </a:solidFill>
          <a:ln>
            <a:solidFill>
              <a:schemeClr val="bg1"/>
            </a:solidFill>
          </a:ln>
        </p:spPr>
        <p:txBody>
          <a:bodyPr vert="horz" lIns="91440" tIns="45720" rIns="91440" bIns="45720" rtlCol="0" anchor="ctr">
            <a:normAutofit fontScale="62500" lnSpcReduction="20000"/>
          </a:bodyPr>
          <a:lstStyle>
            <a:lvl1pPr marL="274320" indent="-274320" algn="l" defTabSz="914400" rtl="0" eaLnBrk="1" latinLnBrk="0" hangingPunct="1">
              <a:lnSpc>
                <a:spcPct val="100000"/>
              </a:lnSpc>
              <a:spcBef>
                <a:spcPts val="0"/>
              </a:spcBef>
              <a:spcAft>
                <a:spcPts val="1200"/>
              </a:spcAft>
              <a:buClr>
                <a:srgbClr val="00539A"/>
              </a:buClr>
              <a:buFont typeface="Wingdings" pitchFamily="2" charset="2"/>
              <a:buChar char="§"/>
              <a:defRPr sz="2000" kern="1200">
                <a:solidFill>
                  <a:srgbClr val="00529B"/>
                </a:solidFill>
                <a:latin typeface="Arial" panose="020B0604020202020204" pitchFamily="34" charset="0"/>
                <a:ea typeface="+mn-ea"/>
                <a:cs typeface="Arial" panose="020B0604020202020204" pitchFamily="34" charset="0"/>
              </a:defRPr>
            </a:lvl1pPr>
            <a:lvl2pPr marL="822960" indent="-274320" algn="l" defTabSz="914400" rtl="0" eaLnBrk="1" latinLnBrk="0" hangingPunct="1">
              <a:lnSpc>
                <a:spcPct val="100000"/>
              </a:lnSpc>
              <a:spcBef>
                <a:spcPts val="0"/>
              </a:spcBef>
              <a:spcAft>
                <a:spcPts val="600"/>
              </a:spcAft>
              <a:buFont typeface="Arial" panose="020B0604020202020204" pitchFamily="34" charset="0"/>
              <a:buChar char="•"/>
              <a:defRPr sz="2200" kern="1200">
                <a:solidFill>
                  <a:srgbClr val="00529B"/>
                </a:solidFill>
                <a:latin typeface="Arial" panose="020B0604020202020204" pitchFamily="34" charset="0"/>
                <a:ea typeface="+mn-ea"/>
                <a:cs typeface="Arial" panose="020B0604020202020204" pitchFamily="34" charset="0"/>
              </a:defRPr>
            </a:lvl2pPr>
            <a:lvl3pPr marL="1371600" indent="-274320" algn="l" defTabSz="914400" rtl="0" eaLnBrk="1" latinLnBrk="0" hangingPunct="1">
              <a:lnSpc>
                <a:spcPct val="100000"/>
              </a:lnSpc>
              <a:spcBef>
                <a:spcPts val="0"/>
              </a:spcBef>
              <a:spcAft>
                <a:spcPts val="600"/>
              </a:spcAft>
              <a:buSzPct val="50000"/>
              <a:buFont typeface="Wingdings" panose="05000000000000000000" pitchFamily="2" charset="2"/>
              <a:buChar char="q"/>
              <a:defRPr sz="2000" kern="1200">
                <a:solidFill>
                  <a:srgbClr val="00529B"/>
                </a:solidFill>
                <a:latin typeface="+mn-lt"/>
                <a:ea typeface="+mn-ea"/>
                <a:cs typeface="+mn-cs"/>
              </a:defRPr>
            </a:lvl3pPr>
            <a:lvl4pPr marL="1920240" indent="-274320" algn="l" defTabSz="914400" rtl="0" eaLnBrk="1" latinLnBrk="0" hangingPunct="1">
              <a:lnSpc>
                <a:spcPct val="100000"/>
              </a:lnSpc>
              <a:spcBef>
                <a:spcPts val="0"/>
              </a:spcBef>
              <a:spcAft>
                <a:spcPts val="600"/>
              </a:spcAft>
              <a:buFont typeface="Courier New" panose="02070309020205020404" pitchFamily="49" charset="0"/>
              <a:buChar char="o"/>
              <a:defRPr sz="1800" kern="1200">
                <a:solidFill>
                  <a:srgbClr val="00529B"/>
                </a:solidFill>
                <a:latin typeface="+mn-lt"/>
                <a:ea typeface="+mn-ea"/>
                <a:cs typeface="+mn-cs"/>
              </a:defRPr>
            </a:lvl4pPr>
            <a:lvl5pPr marL="2057400" indent="-274320" algn="l" defTabSz="914400" rtl="0" eaLnBrk="1" latinLnBrk="0" hangingPunct="1">
              <a:lnSpc>
                <a:spcPct val="100000"/>
              </a:lnSpc>
              <a:spcBef>
                <a:spcPts val="0"/>
              </a:spcBef>
              <a:spcAft>
                <a:spcPts val="600"/>
              </a:spcAft>
              <a:buFont typeface="Arial" panose="020B0604020202020204" pitchFamily="34" charset="0"/>
              <a:buChar char="•"/>
              <a:defRPr sz="1800" kern="1200">
                <a:solidFill>
                  <a:srgbClr val="00529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lnSpc>
                <a:spcPct val="120000"/>
              </a:lnSpc>
              <a:spcAft>
                <a:spcPts val="0"/>
              </a:spcAft>
              <a:buClrTx/>
              <a:buNone/>
            </a:pPr>
            <a:r>
              <a:rPr lang="en-US" sz="1400" b="1" dirty="0">
                <a:solidFill>
                  <a:prstClr val="white"/>
                </a:solidFill>
              </a:rPr>
              <a:t>STARTS</a:t>
            </a:r>
          </a:p>
          <a:p>
            <a:pPr marL="0" lvl="0" indent="0" algn="ctr">
              <a:lnSpc>
                <a:spcPct val="120000"/>
              </a:lnSpc>
              <a:spcAft>
                <a:spcPts val="0"/>
              </a:spcAft>
              <a:buClrTx/>
              <a:buNone/>
            </a:pPr>
            <a:r>
              <a:rPr lang="en-US" sz="4000" b="1" dirty="0">
                <a:solidFill>
                  <a:prstClr val="white"/>
                </a:solidFill>
              </a:rPr>
              <a:t>Oct 15</a:t>
            </a:r>
          </a:p>
        </p:txBody>
      </p:sp>
      <p:grpSp>
        <p:nvGrpSpPr>
          <p:cNvPr id="15" name="Group 14">
            <a:extLst>
              <a:ext uri="{FF2B5EF4-FFF2-40B4-BE49-F238E27FC236}">
                <a16:creationId xmlns:a16="http://schemas.microsoft.com/office/drawing/2014/main" id="{DA69D56B-954A-6127-15BB-26FF98A314D0}"/>
              </a:ext>
              <a:ext uri="{C183D7F6-B498-43B3-948B-1728B52AA6E4}">
                <adec:decorative xmlns:adec="http://schemas.microsoft.com/office/drawing/2017/decorative" val="1"/>
              </a:ext>
            </a:extLst>
          </p:cNvPr>
          <p:cNvGrpSpPr/>
          <p:nvPr/>
        </p:nvGrpSpPr>
        <p:grpSpPr>
          <a:xfrm>
            <a:off x="4234540" y="2078873"/>
            <a:ext cx="1573936" cy="1481456"/>
            <a:chOff x="4234540" y="2078873"/>
            <a:chExt cx="1573936" cy="1481456"/>
          </a:xfrm>
        </p:grpSpPr>
        <p:sp>
          <p:nvSpPr>
            <p:cNvPr id="62" name="Isosceles Triangle 61">
              <a:extLst>
                <a:ext uri="{FF2B5EF4-FFF2-40B4-BE49-F238E27FC236}">
                  <a16:creationId xmlns:a16="http://schemas.microsoft.com/office/drawing/2014/main" id="{0F208169-92E2-4D06-9096-5DF479DC63D9}"/>
                </a:ext>
              </a:extLst>
            </p:cNvPr>
            <p:cNvSpPr/>
            <p:nvPr/>
          </p:nvSpPr>
          <p:spPr>
            <a:xfrm rot="5400000">
              <a:off x="5397086" y="2893821"/>
              <a:ext cx="554332" cy="268448"/>
            </a:xfrm>
            <a:prstGeom prst="triangl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 name="Picture 80">
              <a:extLst>
                <a:ext uri="{FF2B5EF4-FFF2-40B4-BE49-F238E27FC236}">
                  <a16:creationId xmlns:a16="http://schemas.microsoft.com/office/drawing/2014/main" id="{73238DE4-8133-4F6B-993A-F8F7E09956D4}"/>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4234540" y="2078873"/>
              <a:ext cx="1268078" cy="1481456"/>
            </a:xfrm>
            <a:prstGeom prst="rect">
              <a:avLst/>
            </a:prstGeom>
          </p:spPr>
        </p:pic>
      </p:grpSp>
      <p:sp>
        <p:nvSpPr>
          <p:cNvPr id="11" name="Content Placeholder 10">
            <a:extLst>
              <a:ext uri="{FF2B5EF4-FFF2-40B4-BE49-F238E27FC236}">
                <a16:creationId xmlns:a16="http://schemas.microsoft.com/office/drawing/2014/main" id="{B01E3D92-4A98-2B0C-75BD-2D7DB7DE031F}"/>
              </a:ext>
            </a:extLst>
          </p:cNvPr>
          <p:cNvSpPr>
            <a:spLocks noGrp="1"/>
          </p:cNvSpPr>
          <p:nvPr>
            <p:ph sz="quarter" idx="15"/>
          </p:nvPr>
        </p:nvSpPr>
        <p:spPr>
          <a:xfrm>
            <a:off x="4324350" y="2592330"/>
            <a:ext cx="1116554" cy="822960"/>
          </a:xfrm>
          <a:solidFill>
            <a:srgbClr val="0070C0"/>
          </a:solidFill>
          <a:ln>
            <a:solidFill>
              <a:schemeClr val="bg1"/>
            </a:solidFill>
          </a:ln>
        </p:spPr>
        <p:txBody>
          <a:bodyPr lIns="0" rIns="0" anchor="ctr">
            <a:normAutofit/>
          </a:bodyPr>
          <a:lstStyle/>
          <a:p>
            <a:pPr marL="0" lvl="0" indent="0" algn="ctr">
              <a:spcAft>
                <a:spcPts val="0"/>
              </a:spcAft>
              <a:buClrTx/>
              <a:buNone/>
            </a:pPr>
            <a:r>
              <a:rPr lang="en-US" sz="1300" b="1" dirty="0">
                <a:solidFill>
                  <a:prstClr val="white"/>
                </a:solidFill>
              </a:rPr>
              <a:t>CONTINUES</a:t>
            </a:r>
          </a:p>
          <a:p>
            <a:pPr marL="0" lvl="0" indent="0" algn="ctr">
              <a:spcAft>
                <a:spcPts val="0"/>
              </a:spcAft>
              <a:buClrTx/>
              <a:buNone/>
            </a:pPr>
            <a:r>
              <a:rPr lang="en-US" sz="2500" b="1" dirty="0">
                <a:solidFill>
                  <a:prstClr val="white"/>
                </a:solidFill>
              </a:rPr>
              <a:t>Nov</a:t>
            </a:r>
          </a:p>
        </p:txBody>
      </p:sp>
      <p:pic>
        <p:nvPicPr>
          <p:cNvPr id="82" name="Picture 81">
            <a:extLst>
              <a:ext uri="{FF2B5EF4-FFF2-40B4-BE49-F238E27FC236}">
                <a16:creationId xmlns:a16="http://schemas.microsoft.com/office/drawing/2014/main" id="{C6BB16DE-8F6D-42DF-BF81-8D63382EDBA7}"/>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842568" y="2078607"/>
            <a:ext cx="1268078" cy="1481456"/>
          </a:xfrm>
          <a:prstGeom prst="rect">
            <a:avLst/>
          </a:prstGeom>
        </p:spPr>
      </p:pic>
      <p:sp>
        <p:nvSpPr>
          <p:cNvPr id="12" name="Content Placeholder 11">
            <a:extLst>
              <a:ext uri="{FF2B5EF4-FFF2-40B4-BE49-F238E27FC236}">
                <a16:creationId xmlns:a16="http://schemas.microsoft.com/office/drawing/2014/main" id="{26EA209E-EDEB-C598-EA0F-A3EC7CFE72A2}"/>
              </a:ext>
            </a:extLst>
          </p:cNvPr>
          <p:cNvSpPr>
            <a:spLocks noGrp="1"/>
          </p:cNvSpPr>
          <p:nvPr>
            <p:ph sz="quarter" idx="16"/>
          </p:nvPr>
        </p:nvSpPr>
        <p:spPr>
          <a:xfrm>
            <a:off x="5932890" y="2606707"/>
            <a:ext cx="1060704" cy="822960"/>
          </a:xfrm>
          <a:solidFill>
            <a:srgbClr val="0070C0"/>
          </a:solidFill>
          <a:ln>
            <a:solidFill>
              <a:schemeClr val="bg1"/>
            </a:solidFill>
          </a:ln>
        </p:spPr>
        <p:txBody>
          <a:bodyPr anchor="ctr">
            <a:normAutofit fontScale="85000" lnSpcReduction="10000"/>
          </a:bodyPr>
          <a:lstStyle/>
          <a:p>
            <a:pPr marL="0" lvl="0" indent="0" algn="ctr">
              <a:lnSpc>
                <a:spcPct val="110000"/>
              </a:lnSpc>
              <a:spcAft>
                <a:spcPts val="0"/>
              </a:spcAft>
              <a:buClrTx/>
              <a:buNone/>
            </a:pPr>
            <a:r>
              <a:rPr lang="en-US" sz="1400" b="1" dirty="0">
                <a:solidFill>
                  <a:prstClr val="white"/>
                </a:solidFill>
              </a:rPr>
              <a:t>ENDS</a:t>
            </a:r>
          </a:p>
          <a:p>
            <a:pPr marL="0" lvl="0" indent="0" algn="ctr">
              <a:lnSpc>
                <a:spcPct val="110000"/>
              </a:lnSpc>
              <a:spcAft>
                <a:spcPts val="0"/>
              </a:spcAft>
              <a:buClrTx/>
              <a:buNone/>
            </a:pPr>
            <a:r>
              <a:rPr lang="en-US" sz="2900" b="1" dirty="0">
                <a:solidFill>
                  <a:prstClr val="white"/>
                </a:solidFill>
              </a:rPr>
              <a:t>Dec 7</a:t>
            </a:r>
          </a:p>
        </p:txBody>
      </p:sp>
      <p:grpSp>
        <p:nvGrpSpPr>
          <p:cNvPr id="17" name="Group 16">
            <a:extLst>
              <a:ext uri="{FF2B5EF4-FFF2-40B4-BE49-F238E27FC236}">
                <a16:creationId xmlns:a16="http://schemas.microsoft.com/office/drawing/2014/main" id="{E30B5F2F-E83D-99C8-CF7F-C7638F68A95C}"/>
              </a:ext>
              <a:ext uri="{C183D7F6-B498-43B3-948B-1728B52AA6E4}">
                <adec:decorative xmlns:adec="http://schemas.microsoft.com/office/drawing/2017/decorative" val="1"/>
              </a:ext>
            </a:extLst>
          </p:cNvPr>
          <p:cNvGrpSpPr/>
          <p:nvPr/>
        </p:nvGrpSpPr>
        <p:grpSpPr>
          <a:xfrm>
            <a:off x="7509412" y="1682575"/>
            <a:ext cx="1890319" cy="1917582"/>
            <a:chOff x="7509412" y="1682575"/>
            <a:chExt cx="1890319" cy="1917582"/>
          </a:xfrm>
        </p:grpSpPr>
        <p:sp>
          <p:nvSpPr>
            <p:cNvPr id="42" name="Freeform: Shape 41">
              <a:extLst>
                <a:ext uri="{FF2B5EF4-FFF2-40B4-BE49-F238E27FC236}">
                  <a16:creationId xmlns:a16="http://schemas.microsoft.com/office/drawing/2014/main" id="{26381B04-3572-4151-9E29-67A355462B7D}"/>
                </a:ext>
              </a:extLst>
            </p:cNvPr>
            <p:cNvSpPr/>
            <p:nvPr/>
          </p:nvSpPr>
          <p:spPr>
            <a:xfrm>
              <a:off x="7509412" y="1965246"/>
              <a:ext cx="1890319" cy="1634911"/>
            </a:xfrm>
            <a:custGeom>
              <a:avLst/>
              <a:gdLst>
                <a:gd name="connsiteX0" fmla="*/ 945159 w 1890319"/>
                <a:gd name="connsiteY0" fmla="*/ 0 h 1634911"/>
                <a:gd name="connsiteX1" fmla="*/ 1772888 w 1890319"/>
                <a:gd name="connsiteY1" fmla="*/ 135085 h 1634911"/>
                <a:gd name="connsiteX2" fmla="*/ 1890319 w 1890319"/>
                <a:gd name="connsiteY2" fmla="*/ 181066 h 1634911"/>
                <a:gd name="connsiteX3" fmla="*/ 1890319 w 1890319"/>
                <a:gd name="connsiteY3" fmla="*/ 1634911 h 1634911"/>
                <a:gd name="connsiteX4" fmla="*/ 0 w 1890319"/>
                <a:gd name="connsiteY4" fmla="*/ 1634911 h 1634911"/>
                <a:gd name="connsiteX5" fmla="*/ 0 w 1890319"/>
                <a:gd name="connsiteY5" fmla="*/ 181066 h 1634911"/>
                <a:gd name="connsiteX6" fmla="*/ 117430 w 1890319"/>
                <a:gd name="connsiteY6" fmla="*/ 135085 h 1634911"/>
                <a:gd name="connsiteX7" fmla="*/ 945159 w 1890319"/>
                <a:gd name="connsiteY7" fmla="*/ 0 h 1634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0319" h="1634911">
                  <a:moveTo>
                    <a:pt x="945159" y="0"/>
                  </a:moveTo>
                  <a:cubicBezTo>
                    <a:pt x="1244864" y="0"/>
                    <a:pt x="1526835" y="48935"/>
                    <a:pt x="1772888" y="135085"/>
                  </a:cubicBezTo>
                  <a:lnTo>
                    <a:pt x="1890319" y="181066"/>
                  </a:lnTo>
                  <a:lnTo>
                    <a:pt x="1890319" y="1634911"/>
                  </a:lnTo>
                  <a:lnTo>
                    <a:pt x="0" y="1634911"/>
                  </a:lnTo>
                  <a:lnTo>
                    <a:pt x="0" y="181066"/>
                  </a:lnTo>
                  <a:lnTo>
                    <a:pt x="117430" y="135085"/>
                  </a:lnTo>
                  <a:cubicBezTo>
                    <a:pt x="363484" y="48935"/>
                    <a:pt x="645455" y="0"/>
                    <a:pt x="945159" y="0"/>
                  </a:cubicBezTo>
                  <a:close/>
                </a:path>
              </a:pathLst>
            </a:custGeom>
            <a:solidFill>
              <a:srgbClr val="FFC00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F5597"/>
                </a:solidFill>
              </a:endParaRPr>
            </a:p>
          </p:txBody>
        </p:sp>
        <p:sp>
          <p:nvSpPr>
            <p:cNvPr id="45" name="Freeform: Shape 44">
              <a:extLst>
                <a:ext uri="{FF2B5EF4-FFF2-40B4-BE49-F238E27FC236}">
                  <a16:creationId xmlns:a16="http://schemas.microsoft.com/office/drawing/2014/main" id="{4052B140-4C2E-4D76-8B9E-E251767D4CC9}"/>
                </a:ext>
              </a:extLst>
            </p:cNvPr>
            <p:cNvSpPr/>
            <p:nvPr/>
          </p:nvSpPr>
          <p:spPr>
            <a:xfrm>
              <a:off x="7509412" y="1682575"/>
              <a:ext cx="1890319" cy="463737"/>
            </a:xfrm>
            <a:custGeom>
              <a:avLst/>
              <a:gdLst>
                <a:gd name="connsiteX0" fmla="*/ 0 w 1890319"/>
                <a:gd name="connsiteY0" fmla="*/ 0 h 463737"/>
                <a:gd name="connsiteX1" fmla="*/ 1890319 w 1890319"/>
                <a:gd name="connsiteY1" fmla="*/ 0 h 463737"/>
                <a:gd name="connsiteX2" fmla="*/ 1890319 w 1890319"/>
                <a:gd name="connsiteY2" fmla="*/ 463737 h 463737"/>
                <a:gd name="connsiteX3" fmla="*/ 1772888 w 1890319"/>
                <a:gd name="connsiteY3" fmla="*/ 417756 h 463737"/>
                <a:gd name="connsiteX4" fmla="*/ 945159 w 1890319"/>
                <a:gd name="connsiteY4" fmla="*/ 282671 h 463737"/>
                <a:gd name="connsiteX5" fmla="*/ 117430 w 1890319"/>
                <a:gd name="connsiteY5" fmla="*/ 417756 h 463737"/>
                <a:gd name="connsiteX6" fmla="*/ 0 w 1890319"/>
                <a:gd name="connsiteY6" fmla="*/ 463737 h 463737"/>
                <a:gd name="connsiteX7" fmla="*/ 0 w 1890319"/>
                <a:gd name="connsiteY7" fmla="*/ 0 h 463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0319" h="463737">
                  <a:moveTo>
                    <a:pt x="0" y="0"/>
                  </a:moveTo>
                  <a:lnTo>
                    <a:pt x="1890319" y="0"/>
                  </a:lnTo>
                  <a:lnTo>
                    <a:pt x="1890319" y="463737"/>
                  </a:lnTo>
                  <a:lnTo>
                    <a:pt x="1772888" y="417756"/>
                  </a:lnTo>
                  <a:cubicBezTo>
                    <a:pt x="1526835" y="331606"/>
                    <a:pt x="1244864" y="282671"/>
                    <a:pt x="945159" y="282671"/>
                  </a:cubicBezTo>
                  <a:cubicBezTo>
                    <a:pt x="645455" y="282671"/>
                    <a:pt x="363484" y="331606"/>
                    <a:pt x="117430" y="417756"/>
                  </a:cubicBezTo>
                  <a:lnTo>
                    <a:pt x="0" y="463737"/>
                  </a:lnTo>
                  <a:lnTo>
                    <a:pt x="0" y="0"/>
                  </a:lnTo>
                  <a:close/>
                </a:path>
              </a:pathLst>
            </a:custGeom>
            <a:solidFill>
              <a:srgbClr val="0070C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Content Placeholder 12">
            <a:extLst>
              <a:ext uri="{FF2B5EF4-FFF2-40B4-BE49-F238E27FC236}">
                <a16:creationId xmlns:a16="http://schemas.microsoft.com/office/drawing/2014/main" id="{1A6D1022-6F29-480E-B071-09E6F1F03C89}"/>
              </a:ext>
            </a:extLst>
          </p:cNvPr>
          <p:cNvSpPr>
            <a:spLocks noGrp="1"/>
          </p:cNvSpPr>
          <p:nvPr>
            <p:ph sz="quarter" idx="17"/>
          </p:nvPr>
        </p:nvSpPr>
        <p:spPr>
          <a:xfrm>
            <a:off x="7592267" y="2200396"/>
            <a:ext cx="1724608" cy="1359667"/>
          </a:xfrm>
        </p:spPr>
        <p:txBody>
          <a:bodyPr>
            <a:normAutofit/>
          </a:bodyPr>
          <a:lstStyle/>
          <a:p>
            <a:pPr marL="0" lvl="0" indent="0" algn="ctr">
              <a:spcAft>
                <a:spcPts val="0"/>
              </a:spcAft>
              <a:buClrTx/>
              <a:buNone/>
            </a:pPr>
            <a:r>
              <a:rPr lang="en-US" sz="2600" b="1" dirty="0">
                <a:solidFill>
                  <a:srgbClr val="2F5597"/>
                </a:solidFill>
              </a:rPr>
              <a:t>Coverage</a:t>
            </a:r>
          </a:p>
          <a:p>
            <a:pPr marL="0" lvl="0" indent="0" algn="ctr">
              <a:spcAft>
                <a:spcPts val="0"/>
              </a:spcAft>
              <a:buClrTx/>
              <a:buNone/>
            </a:pPr>
            <a:r>
              <a:rPr lang="en-US" sz="2600" b="1" dirty="0">
                <a:solidFill>
                  <a:srgbClr val="2F5597"/>
                </a:solidFill>
              </a:rPr>
              <a:t>Begins</a:t>
            </a:r>
          </a:p>
          <a:p>
            <a:pPr marL="0" lvl="0" indent="0" algn="ctr">
              <a:spcAft>
                <a:spcPts val="0"/>
              </a:spcAft>
              <a:buClrTx/>
              <a:buNone/>
            </a:pPr>
            <a:r>
              <a:rPr lang="en-US" sz="2600" b="1" dirty="0">
                <a:solidFill>
                  <a:srgbClr val="2F5597"/>
                </a:solidFill>
              </a:rPr>
              <a:t>Jan 1</a:t>
            </a:r>
          </a:p>
        </p:txBody>
      </p:sp>
      <p:sp>
        <p:nvSpPr>
          <p:cNvPr id="14" name="Content Placeholder 13">
            <a:extLst>
              <a:ext uri="{FF2B5EF4-FFF2-40B4-BE49-F238E27FC236}">
                <a16:creationId xmlns:a16="http://schemas.microsoft.com/office/drawing/2014/main" id="{3D973CB8-0AD3-5713-7BDF-DF2218C979CD}"/>
              </a:ext>
            </a:extLst>
          </p:cNvPr>
          <p:cNvSpPr>
            <a:spLocks noGrp="1"/>
          </p:cNvSpPr>
          <p:nvPr>
            <p:ph sz="quarter" idx="18"/>
          </p:nvPr>
        </p:nvSpPr>
        <p:spPr>
          <a:xfrm>
            <a:off x="1023718" y="4014701"/>
            <a:ext cx="10330082" cy="2141860"/>
          </a:xfrm>
        </p:spPr>
        <p:txBody>
          <a:bodyPr/>
          <a:lstStyle/>
          <a:p>
            <a:pPr marL="274320" lvl="1">
              <a:spcAft>
                <a:spcPts val="1200"/>
              </a:spcAft>
              <a:buFont typeface="Wingdings" panose="05000000000000000000" pitchFamily="2" charset="2"/>
              <a:buChar char="§"/>
              <a:defRPr/>
            </a:pPr>
            <a:r>
              <a:rPr lang="en-US" sz="2400" dirty="0"/>
              <a:t>7-week period each year where you can join, drop, or switch Medicare Advantage Plans or Medicare drug plans </a:t>
            </a:r>
          </a:p>
          <a:p>
            <a:pPr lvl="0">
              <a:buClrTx/>
              <a:defRPr/>
            </a:pPr>
            <a:r>
              <a:rPr lang="en-US" sz="2400" spc="-31" dirty="0"/>
              <a:t>This is a time to review health and drug plan choices</a:t>
            </a:r>
            <a:endParaRPr lang="en-US" dirty="0"/>
          </a:p>
        </p:txBody>
      </p:sp>
      <p:sp>
        <p:nvSpPr>
          <p:cNvPr id="6" name="Slide Number Placeholder 5">
            <a:extLst>
              <a:ext uri="{FF2B5EF4-FFF2-40B4-BE49-F238E27FC236}">
                <a16:creationId xmlns:a16="http://schemas.microsoft.com/office/drawing/2014/main" id="{60973FA0-77D9-419F-B3F2-E8479E542D6D}"/>
              </a:ext>
            </a:extLst>
          </p:cNvPr>
          <p:cNvSpPr>
            <a:spLocks noGrp="1"/>
          </p:cNvSpPr>
          <p:nvPr>
            <p:ph type="sldNum" sz="quarter" idx="12"/>
          </p:nvPr>
        </p:nvSpPr>
        <p:spPr/>
        <p:txBody>
          <a:bodyPr/>
          <a:lstStyle/>
          <a:p>
            <a:fld id="{0B2D781D-8844-5940-92D1-06EF0A7F581E}" type="slidenum">
              <a:rPr lang="en-US" smtClean="0">
                <a:solidFill>
                  <a:srgbClr val="8FAADC"/>
                </a:solidFill>
              </a:rPr>
              <a:t>20</a:t>
            </a:fld>
            <a:endParaRPr lang="en-US">
              <a:solidFill>
                <a:srgbClr val="8FAADC"/>
              </a:solidFill>
            </a:endParaRPr>
          </a:p>
        </p:txBody>
      </p:sp>
    </p:spTree>
    <p:custDataLst>
      <p:tags r:id="rId1"/>
    </p:custDataLst>
    <p:extLst>
      <p:ext uri="{BB962C8B-B14F-4D97-AF65-F5344CB8AC3E}">
        <p14:creationId xmlns:p14="http://schemas.microsoft.com/office/powerpoint/2010/main" val="645012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5">
                                            <p:txEl>
                                              <p:pRg st="0" end="0"/>
                                            </p:txEl>
                                          </p:spTgt>
                                        </p:tgtEl>
                                        <p:attrNameLst>
                                          <p:attrName>style.visibility</p:attrName>
                                        </p:attrNameLst>
                                      </p:cBhvr>
                                      <p:to>
                                        <p:strVal val="visible"/>
                                      </p:to>
                                    </p:set>
                                    <p:animEffect transition="in" filter="wipe(up)">
                                      <p:cBhvr>
                                        <p:cTn id="10" dur="500"/>
                                        <p:tgtEl>
                                          <p:spTgt spid="5">
                                            <p:txEl>
                                              <p:pRg st="0" end="0"/>
                                            </p:txEl>
                                          </p:spTgt>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Effect transition="in" filter="wipe(up)">
                                      <p:cBhvr>
                                        <p:cTn id="13" dur="500"/>
                                        <p:tgtEl>
                                          <p:spTgt spid="5">
                                            <p:txEl>
                                              <p:pRg st="1" end="1"/>
                                            </p:txEl>
                                          </p:spTgt>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5">
                                            <p:bg/>
                                          </p:spTgt>
                                        </p:tgtEl>
                                        <p:attrNameLst>
                                          <p:attrName>style.visibility</p:attrName>
                                        </p:attrNameLst>
                                      </p:cBhvr>
                                      <p:to>
                                        <p:strVal val="visible"/>
                                      </p:to>
                                    </p:set>
                                    <p:animEffect transition="in" filter="wipe(up)">
                                      <p:cBhvr>
                                        <p:cTn id="16" dur="500"/>
                                        <p:tgtEl>
                                          <p:spTgt spid="5">
                                            <p:bg/>
                                          </p:spTgt>
                                        </p:tgtEl>
                                      </p:cBhvr>
                                    </p:animEffect>
                                  </p:childTnLst>
                                </p:cTn>
                              </p:par>
                            </p:childTnLst>
                          </p:cTn>
                        </p:par>
                        <p:par>
                          <p:cTn id="17" fill="hold">
                            <p:stCondLst>
                              <p:cond delay="500"/>
                            </p:stCondLst>
                            <p:childTnLst>
                              <p:par>
                                <p:cTn id="18" presetID="22" presetClass="entr" presetSubtype="1" fill="hold" nodeType="after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up)">
                                      <p:cBhvr>
                                        <p:cTn id="20" dur="500"/>
                                        <p:tgtEl>
                                          <p:spTgt spid="15"/>
                                        </p:tgtEl>
                                      </p:cBhvr>
                                    </p:animEffect>
                                  </p:childTnLst>
                                </p:cTn>
                              </p:par>
                              <p:par>
                                <p:cTn id="21" presetID="22" presetClass="entr" presetSubtype="1" fill="hold" grpId="0" nodeType="withEffect">
                                  <p:stCondLst>
                                    <p:cond delay="0"/>
                                  </p:stCondLst>
                                  <p:childTnLst>
                                    <p:set>
                                      <p:cBhvr>
                                        <p:cTn id="22" dur="1" fill="hold">
                                          <p:stCondLst>
                                            <p:cond delay="0"/>
                                          </p:stCondLst>
                                        </p:cTn>
                                        <p:tgtEl>
                                          <p:spTgt spid="11">
                                            <p:bg/>
                                          </p:spTgt>
                                        </p:tgtEl>
                                        <p:attrNameLst>
                                          <p:attrName>style.visibility</p:attrName>
                                        </p:attrNameLst>
                                      </p:cBhvr>
                                      <p:to>
                                        <p:strVal val="visible"/>
                                      </p:to>
                                    </p:set>
                                    <p:animEffect transition="in" filter="wipe(up)">
                                      <p:cBhvr>
                                        <p:cTn id="23" dur="500"/>
                                        <p:tgtEl>
                                          <p:spTgt spid="11">
                                            <p:bg/>
                                          </p:spTgt>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11">
                                            <p:txEl>
                                              <p:pRg st="0" end="0"/>
                                            </p:txEl>
                                          </p:spTgt>
                                        </p:tgtEl>
                                        <p:attrNameLst>
                                          <p:attrName>style.visibility</p:attrName>
                                        </p:attrNameLst>
                                      </p:cBhvr>
                                      <p:to>
                                        <p:strVal val="visible"/>
                                      </p:to>
                                    </p:set>
                                    <p:animEffect transition="in" filter="wipe(up)">
                                      <p:cBhvr>
                                        <p:cTn id="26" dur="500"/>
                                        <p:tgtEl>
                                          <p:spTgt spid="11">
                                            <p:txEl>
                                              <p:pRg st="0" end="0"/>
                                            </p:txEl>
                                          </p:spTgt>
                                        </p:tgtEl>
                                      </p:cBhvr>
                                    </p:animEffect>
                                  </p:childTnLst>
                                </p:cTn>
                              </p:par>
                              <p:par>
                                <p:cTn id="27" presetID="22" presetClass="entr" presetSubtype="1" fill="hold" grpId="0" nodeType="withEffect">
                                  <p:stCondLst>
                                    <p:cond delay="0"/>
                                  </p:stCondLst>
                                  <p:childTnLst>
                                    <p:set>
                                      <p:cBhvr>
                                        <p:cTn id="28" dur="1" fill="hold">
                                          <p:stCondLst>
                                            <p:cond delay="0"/>
                                          </p:stCondLst>
                                        </p:cTn>
                                        <p:tgtEl>
                                          <p:spTgt spid="11">
                                            <p:txEl>
                                              <p:pRg st="1" end="1"/>
                                            </p:txEl>
                                          </p:spTgt>
                                        </p:tgtEl>
                                        <p:attrNameLst>
                                          <p:attrName>style.visibility</p:attrName>
                                        </p:attrNameLst>
                                      </p:cBhvr>
                                      <p:to>
                                        <p:strVal val="visible"/>
                                      </p:to>
                                    </p:set>
                                    <p:animEffect transition="in" filter="wipe(up)">
                                      <p:cBhvr>
                                        <p:cTn id="29" dur="500"/>
                                        <p:tgtEl>
                                          <p:spTgt spid="11">
                                            <p:txEl>
                                              <p:pRg st="1" end="1"/>
                                            </p:txEl>
                                          </p:spTgt>
                                        </p:tgtEl>
                                      </p:cBhvr>
                                    </p:animEffect>
                                  </p:childTnLst>
                                </p:cTn>
                              </p:par>
                            </p:childTnLst>
                          </p:cTn>
                        </p:par>
                        <p:par>
                          <p:cTn id="30" fill="hold">
                            <p:stCondLst>
                              <p:cond delay="1000"/>
                            </p:stCondLst>
                            <p:childTnLst>
                              <p:par>
                                <p:cTn id="31" presetID="22" presetClass="entr" presetSubtype="1" fill="hold" nodeType="afterEffect">
                                  <p:stCondLst>
                                    <p:cond delay="0"/>
                                  </p:stCondLst>
                                  <p:childTnLst>
                                    <p:set>
                                      <p:cBhvr>
                                        <p:cTn id="32" dur="1" fill="hold">
                                          <p:stCondLst>
                                            <p:cond delay="0"/>
                                          </p:stCondLst>
                                        </p:cTn>
                                        <p:tgtEl>
                                          <p:spTgt spid="82"/>
                                        </p:tgtEl>
                                        <p:attrNameLst>
                                          <p:attrName>style.visibility</p:attrName>
                                        </p:attrNameLst>
                                      </p:cBhvr>
                                      <p:to>
                                        <p:strVal val="visible"/>
                                      </p:to>
                                    </p:set>
                                    <p:animEffect transition="in" filter="wipe(up)">
                                      <p:cBhvr>
                                        <p:cTn id="33" dur="500"/>
                                        <p:tgtEl>
                                          <p:spTgt spid="82"/>
                                        </p:tgtEl>
                                      </p:cBhvr>
                                    </p:animEffect>
                                  </p:childTnLst>
                                </p:cTn>
                              </p:par>
                              <p:par>
                                <p:cTn id="34" presetID="22" presetClass="entr" presetSubtype="1" fill="hold" grpId="0" nodeType="withEffect">
                                  <p:stCondLst>
                                    <p:cond delay="0"/>
                                  </p:stCondLst>
                                  <p:childTnLst>
                                    <p:set>
                                      <p:cBhvr>
                                        <p:cTn id="35" dur="1" fill="hold">
                                          <p:stCondLst>
                                            <p:cond delay="0"/>
                                          </p:stCondLst>
                                        </p:cTn>
                                        <p:tgtEl>
                                          <p:spTgt spid="12">
                                            <p:bg/>
                                          </p:spTgt>
                                        </p:tgtEl>
                                        <p:attrNameLst>
                                          <p:attrName>style.visibility</p:attrName>
                                        </p:attrNameLst>
                                      </p:cBhvr>
                                      <p:to>
                                        <p:strVal val="visible"/>
                                      </p:to>
                                    </p:set>
                                    <p:animEffect transition="in" filter="wipe(up)">
                                      <p:cBhvr>
                                        <p:cTn id="36" dur="500"/>
                                        <p:tgtEl>
                                          <p:spTgt spid="12">
                                            <p:bg/>
                                          </p:spTgt>
                                        </p:tgtEl>
                                      </p:cBhvr>
                                    </p:animEffect>
                                  </p:childTnLst>
                                </p:cTn>
                              </p:par>
                              <p:par>
                                <p:cTn id="37" presetID="22" presetClass="entr" presetSubtype="1" fill="hold" grpId="0" nodeType="withEffect">
                                  <p:stCondLst>
                                    <p:cond delay="0"/>
                                  </p:stCondLst>
                                  <p:childTnLst>
                                    <p:set>
                                      <p:cBhvr>
                                        <p:cTn id="38" dur="1" fill="hold">
                                          <p:stCondLst>
                                            <p:cond delay="0"/>
                                          </p:stCondLst>
                                        </p:cTn>
                                        <p:tgtEl>
                                          <p:spTgt spid="12">
                                            <p:txEl>
                                              <p:pRg st="0" end="0"/>
                                            </p:txEl>
                                          </p:spTgt>
                                        </p:tgtEl>
                                        <p:attrNameLst>
                                          <p:attrName>style.visibility</p:attrName>
                                        </p:attrNameLst>
                                      </p:cBhvr>
                                      <p:to>
                                        <p:strVal val="visible"/>
                                      </p:to>
                                    </p:set>
                                    <p:animEffect transition="in" filter="wipe(up)">
                                      <p:cBhvr>
                                        <p:cTn id="39" dur="500"/>
                                        <p:tgtEl>
                                          <p:spTgt spid="12">
                                            <p:txEl>
                                              <p:pRg st="0" end="0"/>
                                            </p:txEl>
                                          </p:spTgt>
                                        </p:tgtEl>
                                      </p:cBhvr>
                                    </p:animEffect>
                                  </p:childTnLst>
                                </p:cTn>
                              </p:par>
                              <p:par>
                                <p:cTn id="40" presetID="22" presetClass="entr" presetSubtype="1" fill="hold" grpId="0" nodeType="withEffect">
                                  <p:stCondLst>
                                    <p:cond delay="0"/>
                                  </p:stCondLst>
                                  <p:childTnLst>
                                    <p:set>
                                      <p:cBhvr>
                                        <p:cTn id="41" dur="1" fill="hold">
                                          <p:stCondLst>
                                            <p:cond delay="0"/>
                                          </p:stCondLst>
                                        </p:cTn>
                                        <p:tgtEl>
                                          <p:spTgt spid="12">
                                            <p:txEl>
                                              <p:pRg st="1" end="1"/>
                                            </p:txEl>
                                          </p:spTgt>
                                        </p:tgtEl>
                                        <p:attrNameLst>
                                          <p:attrName>style.visibility</p:attrName>
                                        </p:attrNameLst>
                                      </p:cBhvr>
                                      <p:to>
                                        <p:strVal val="visible"/>
                                      </p:to>
                                    </p:set>
                                    <p:animEffect transition="in" filter="wipe(up)">
                                      <p:cBhvr>
                                        <p:cTn id="42" dur="500"/>
                                        <p:tgtEl>
                                          <p:spTgt spid="12">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7"/>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3">
                                            <p:txEl>
                                              <p:pRg st="0" end="0"/>
                                            </p:txEl>
                                          </p:spTgt>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3">
                                            <p:txEl>
                                              <p:pRg st="1" end="1"/>
                                            </p:txEl>
                                          </p:spTgt>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3">
                                            <p:txEl>
                                              <p:pRg st="2" end="2"/>
                                            </p:txEl>
                                          </p:spTgt>
                                        </p:tgtEl>
                                        <p:attrNameLst>
                                          <p:attrName>style.visibility</p:attrName>
                                        </p:attrNameLst>
                                      </p:cBhvr>
                                      <p:to>
                                        <p:strVal val="visible"/>
                                      </p:to>
                                    </p:set>
                                  </p:childTnLst>
                                </p:cTn>
                              </p:par>
                            </p:childTnLst>
                          </p:cTn>
                        </p:par>
                        <p:par>
                          <p:cTn id="53" fill="hold">
                            <p:stCondLst>
                              <p:cond delay="0"/>
                            </p:stCondLst>
                            <p:childTnLst>
                              <p:par>
                                <p:cTn id="54" presetID="1" presetClass="entr" presetSubtype="0" fill="hold" grpId="0" nodeType="afterEffect">
                                  <p:stCondLst>
                                    <p:cond delay="500"/>
                                  </p:stCondLst>
                                  <p:childTnLst>
                                    <p:set>
                                      <p:cBhvr>
                                        <p:cTn id="55" dur="1" fill="hold">
                                          <p:stCondLst>
                                            <p:cond delay="0"/>
                                          </p:stCondLst>
                                        </p:cTn>
                                        <p:tgtEl>
                                          <p:spTgt spid="14">
                                            <p:txEl>
                                              <p:pRg st="0" end="0"/>
                                            </p:txEl>
                                          </p:spTgt>
                                        </p:tgtEl>
                                        <p:attrNameLst>
                                          <p:attrName>style.visibility</p:attrName>
                                        </p:attrNameLst>
                                      </p:cBhvr>
                                      <p:to>
                                        <p:strVal val="visible"/>
                                      </p:to>
                                    </p:set>
                                  </p:childTnLst>
                                </p:cTn>
                              </p:par>
                            </p:childTnLst>
                          </p:cTn>
                        </p:par>
                        <p:par>
                          <p:cTn id="56" fill="hold">
                            <p:stCondLst>
                              <p:cond delay="500"/>
                            </p:stCondLst>
                            <p:childTnLst>
                              <p:par>
                                <p:cTn id="57" presetID="1" presetClass="entr" presetSubtype="0" fill="hold" grpId="0" nodeType="afterEffect">
                                  <p:stCondLst>
                                    <p:cond delay="500"/>
                                  </p:stCondLst>
                                  <p:childTnLst>
                                    <p:set>
                                      <p:cBhvr>
                                        <p:cTn id="58" dur="1" fill="hold">
                                          <p:stCondLst>
                                            <p:cond delay="0"/>
                                          </p:stCondLst>
                                        </p:cTn>
                                        <p:tgtEl>
                                          <p:spTgt spid="1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animBg="1"/>
      <p:bldP spid="11" grpId="0" uiExpand="1" build="p" animBg="1"/>
      <p:bldP spid="12" grpId="0" uiExpand="1" build="p" animBg="1"/>
      <p:bldP spid="13" grpId="0" uiExpand="1" build="p"/>
      <p:bldP spid="14" grpId="0" uiExpand="1"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E2F657-C030-DE5B-E831-9B17F81AD12C}"/>
              </a:ext>
            </a:extLst>
          </p:cNvPr>
          <p:cNvSpPr>
            <a:spLocks noGrp="1"/>
          </p:cNvSpPr>
          <p:nvPr>
            <p:ph type="title"/>
          </p:nvPr>
        </p:nvSpPr>
        <p:spPr/>
        <p:txBody>
          <a:bodyPr/>
          <a:lstStyle/>
          <a:p>
            <a:r>
              <a:rPr lang="en-US" dirty="0"/>
              <a:t>Medicare Advantage Open Enrollment Period </a:t>
            </a:r>
          </a:p>
        </p:txBody>
      </p:sp>
      <p:grpSp>
        <p:nvGrpSpPr>
          <p:cNvPr id="11" name="Group 1">
            <a:extLst>
              <a:ext uri="{FF2B5EF4-FFF2-40B4-BE49-F238E27FC236}">
                <a16:creationId xmlns:a16="http://schemas.microsoft.com/office/drawing/2014/main" id="{1D17B05C-C8FE-1EF9-061F-45D4661E4277}"/>
              </a:ext>
              <a:ext uri="{C183D7F6-B498-43B3-948B-1728B52AA6E4}">
                <adec:decorative xmlns:adec="http://schemas.microsoft.com/office/drawing/2017/decorative" val="1"/>
              </a:ext>
            </a:extLst>
          </p:cNvPr>
          <p:cNvGrpSpPr/>
          <p:nvPr/>
        </p:nvGrpSpPr>
        <p:grpSpPr>
          <a:xfrm>
            <a:off x="427495" y="1961505"/>
            <a:ext cx="3493003" cy="1823726"/>
            <a:chOff x="275095" y="1981233"/>
            <a:chExt cx="3493003" cy="1823726"/>
          </a:xfrm>
        </p:grpSpPr>
        <p:pic>
          <p:nvPicPr>
            <p:cNvPr id="12" name="Picture 11">
              <a:extLst>
                <a:ext uri="{FF2B5EF4-FFF2-40B4-BE49-F238E27FC236}">
                  <a16:creationId xmlns:a16="http://schemas.microsoft.com/office/drawing/2014/main" id="{0EE337D6-654D-C89B-B6BB-AB87BFE0BF9D}"/>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75095" y="1984282"/>
              <a:ext cx="1054699" cy="1237595"/>
            </a:xfrm>
            <a:prstGeom prst="rect">
              <a:avLst/>
            </a:prstGeom>
          </p:spPr>
        </p:pic>
        <p:pic>
          <p:nvPicPr>
            <p:cNvPr id="13" name="Picture 12">
              <a:extLst>
                <a:ext uri="{FF2B5EF4-FFF2-40B4-BE49-F238E27FC236}">
                  <a16:creationId xmlns:a16="http://schemas.microsoft.com/office/drawing/2014/main" id="{C1CC4B0A-CA70-AF53-1ACE-B212F0C0C63F}"/>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500558" y="1981233"/>
              <a:ext cx="1054699" cy="1237595"/>
            </a:xfrm>
            <a:prstGeom prst="rect">
              <a:avLst/>
            </a:prstGeom>
          </p:spPr>
        </p:pic>
        <p:pic>
          <p:nvPicPr>
            <p:cNvPr id="14" name="Picture 13">
              <a:extLst>
                <a:ext uri="{FF2B5EF4-FFF2-40B4-BE49-F238E27FC236}">
                  <a16:creationId xmlns:a16="http://schemas.microsoft.com/office/drawing/2014/main" id="{52BB3ED6-81CB-72CF-863C-574693B8F9BF}"/>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713399" y="1985369"/>
              <a:ext cx="1054699" cy="1237595"/>
            </a:xfrm>
            <a:prstGeom prst="rect">
              <a:avLst/>
            </a:prstGeom>
          </p:spPr>
        </p:pic>
        <p:pic>
          <p:nvPicPr>
            <p:cNvPr id="15" name="Picture 14">
              <a:extLst>
                <a:ext uri="{FF2B5EF4-FFF2-40B4-BE49-F238E27FC236}">
                  <a16:creationId xmlns:a16="http://schemas.microsoft.com/office/drawing/2014/main" id="{2EAA28A3-38CA-9AB4-63B2-8BFC44157ECD}"/>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430149" y="3250175"/>
              <a:ext cx="3212870" cy="554784"/>
            </a:xfrm>
            <a:prstGeom prst="rect">
              <a:avLst/>
            </a:prstGeom>
          </p:spPr>
        </p:pic>
      </p:grpSp>
      <p:sp>
        <p:nvSpPr>
          <p:cNvPr id="16" name="Content Placeholder 1">
            <a:extLst>
              <a:ext uri="{FF2B5EF4-FFF2-40B4-BE49-F238E27FC236}">
                <a16:creationId xmlns:a16="http://schemas.microsoft.com/office/drawing/2014/main" id="{083C272A-706E-D1A3-3544-14471CFDAA3C}"/>
              </a:ext>
            </a:extLst>
          </p:cNvPr>
          <p:cNvSpPr txBox="1">
            <a:spLocks/>
          </p:cNvSpPr>
          <p:nvPr/>
        </p:nvSpPr>
        <p:spPr>
          <a:xfrm>
            <a:off x="506202" y="2381753"/>
            <a:ext cx="877824" cy="731520"/>
          </a:xfrm>
          <a:prstGeom prst="rect">
            <a:avLst/>
          </a:prstGeom>
          <a:solidFill>
            <a:srgbClr val="0070C0"/>
          </a:solidFill>
          <a:ln>
            <a:solidFill>
              <a:schemeClr val="bg1"/>
            </a:solidFill>
          </a:ln>
        </p:spPr>
        <p:txBody>
          <a:bodyPr vert="horz" lIns="91440" tIns="45720" rIns="91440" bIns="45720" rtlCol="0" anchor="ctr" anchorCtr="0">
            <a:normAutofit fontScale="92500"/>
          </a:bodyPr>
          <a:lstStyle>
            <a:lvl1pPr marL="274320" indent="-274320" algn="l" defTabSz="914400" rtl="0" eaLnBrk="1" latinLnBrk="0" hangingPunct="1">
              <a:lnSpc>
                <a:spcPct val="100000"/>
              </a:lnSpc>
              <a:spcBef>
                <a:spcPts val="0"/>
              </a:spcBef>
              <a:spcAft>
                <a:spcPts val="1200"/>
              </a:spcAft>
              <a:buClr>
                <a:srgbClr val="00539A"/>
              </a:buClr>
              <a:buFont typeface="Wingdings" pitchFamily="2" charset="2"/>
              <a:buChar char="§"/>
              <a:defRPr sz="2000" kern="1200">
                <a:solidFill>
                  <a:srgbClr val="00529B"/>
                </a:solidFill>
                <a:latin typeface="Arial" panose="020B0604020202020204" pitchFamily="34" charset="0"/>
                <a:ea typeface="+mn-ea"/>
                <a:cs typeface="Arial" panose="020B0604020202020204" pitchFamily="34" charset="0"/>
              </a:defRPr>
            </a:lvl1pPr>
            <a:lvl2pPr marL="822960" indent="-274320" algn="l" defTabSz="914400" rtl="0" eaLnBrk="1" latinLnBrk="0" hangingPunct="1">
              <a:lnSpc>
                <a:spcPct val="100000"/>
              </a:lnSpc>
              <a:spcBef>
                <a:spcPts val="0"/>
              </a:spcBef>
              <a:spcAft>
                <a:spcPts val="600"/>
              </a:spcAft>
              <a:buFont typeface="Arial" panose="020B0604020202020204" pitchFamily="34" charset="0"/>
              <a:buChar char="•"/>
              <a:defRPr sz="2200" kern="1200">
                <a:solidFill>
                  <a:srgbClr val="00529B"/>
                </a:solidFill>
                <a:latin typeface="Arial" panose="020B0604020202020204" pitchFamily="34" charset="0"/>
                <a:ea typeface="+mn-ea"/>
                <a:cs typeface="Arial" panose="020B0604020202020204" pitchFamily="34" charset="0"/>
              </a:defRPr>
            </a:lvl2pPr>
            <a:lvl3pPr marL="1371600" indent="-274320" algn="l" defTabSz="914400" rtl="0" eaLnBrk="1" latinLnBrk="0" hangingPunct="1">
              <a:lnSpc>
                <a:spcPct val="100000"/>
              </a:lnSpc>
              <a:spcBef>
                <a:spcPts val="0"/>
              </a:spcBef>
              <a:spcAft>
                <a:spcPts val="600"/>
              </a:spcAft>
              <a:buSzPct val="50000"/>
              <a:buFont typeface="Wingdings" panose="05000000000000000000" pitchFamily="2" charset="2"/>
              <a:buChar char="q"/>
              <a:defRPr sz="2000" kern="1200">
                <a:solidFill>
                  <a:srgbClr val="00529B"/>
                </a:solidFill>
                <a:latin typeface="+mn-lt"/>
                <a:ea typeface="+mn-ea"/>
                <a:cs typeface="+mn-cs"/>
              </a:defRPr>
            </a:lvl3pPr>
            <a:lvl4pPr marL="1920240" indent="-274320" algn="l" defTabSz="914400" rtl="0" eaLnBrk="1" latinLnBrk="0" hangingPunct="1">
              <a:lnSpc>
                <a:spcPct val="100000"/>
              </a:lnSpc>
              <a:spcBef>
                <a:spcPts val="0"/>
              </a:spcBef>
              <a:spcAft>
                <a:spcPts val="600"/>
              </a:spcAft>
              <a:buFont typeface="Courier New" panose="02070309020205020404" pitchFamily="49" charset="0"/>
              <a:buChar char="o"/>
              <a:defRPr sz="1800" kern="1200">
                <a:solidFill>
                  <a:srgbClr val="00529B"/>
                </a:solidFill>
                <a:latin typeface="+mn-lt"/>
                <a:ea typeface="+mn-ea"/>
                <a:cs typeface="+mn-cs"/>
              </a:defRPr>
            </a:lvl4pPr>
            <a:lvl5pPr marL="2057400" indent="-274320" algn="l" defTabSz="914400" rtl="0" eaLnBrk="1" latinLnBrk="0" hangingPunct="1">
              <a:lnSpc>
                <a:spcPct val="100000"/>
              </a:lnSpc>
              <a:spcBef>
                <a:spcPts val="0"/>
              </a:spcBef>
              <a:spcAft>
                <a:spcPts val="600"/>
              </a:spcAft>
              <a:buFont typeface="Arial" panose="020B0604020202020204" pitchFamily="34" charset="0"/>
              <a:buChar char="•"/>
              <a:defRPr sz="1800" kern="1200">
                <a:solidFill>
                  <a:srgbClr val="00529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Aft>
                <a:spcPts val="0"/>
              </a:spcAft>
              <a:buClrTx/>
              <a:buFont typeface="Wingdings" pitchFamily="2" charset="2"/>
              <a:buNone/>
            </a:pPr>
            <a:r>
              <a:rPr lang="en-US" sz="1200" b="1" dirty="0">
                <a:solidFill>
                  <a:prstClr val="white"/>
                </a:solidFill>
              </a:rPr>
              <a:t>STARTS</a:t>
            </a:r>
          </a:p>
          <a:p>
            <a:pPr marL="0" indent="0" algn="ctr">
              <a:spcAft>
                <a:spcPts val="0"/>
              </a:spcAft>
              <a:buClrTx/>
              <a:buFont typeface="Wingdings" pitchFamily="2" charset="2"/>
              <a:buNone/>
            </a:pPr>
            <a:r>
              <a:rPr lang="en-US" sz="2200" b="1" dirty="0">
                <a:solidFill>
                  <a:prstClr val="white"/>
                </a:solidFill>
              </a:rPr>
              <a:t>Jan 1</a:t>
            </a:r>
          </a:p>
        </p:txBody>
      </p:sp>
      <p:sp>
        <p:nvSpPr>
          <p:cNvPr id="17" name="Content Placeholder 9">
            <a:extLst>
              <a:ext uri="{FF2B5EF4-FFF2-40B4-BE49-F238E27FC236}">
                <a16:creationId xmlns:a16="http://schemas.microsoft.com/office/drawing/2014/main" id="{62E31DAD-86EE-8BC2-788E-7F963D2F64EB}"/>
              </a:ext>
            </a:extLst>
          </p:cNvPr>
          <p:cNvSpPr txBox="1">
            <a:spLocks/>
          </p:cNvSpPr>
          <p:nvPr/>
        </p:nvSpPr>
        <p:spPr>
          <a:xfrm>
            <a:off x="1742108" y="2372926"/>
            <a:ext cx="877824" cy="731520"/>
          </a:xfrm>
          <a:prstGeom prst="rect">
            <a:avLst/>
          </a:prstGeom>
          <a:solidFill>
            <a:srgbClr val="0070C0"/>
          </a:solidFill>
          <a:ln>
            <a:solidFill>
              <a:schemeClr val="bg1"/>
            </a:solidFill>
          </a:ln>
        </p:spPr>
        <p:txBody>
          <a:bodyPr vert="horz" lIns="0" tIns="45720" rIns="0" bIns="45720" rtlCol="0" anchor="ctr" anchorCtr="1">
            <a:normAutofit/>
          </a:bodyPr>
          <a:lstStyle>
            <a:lvl1pPr marL="274320" indent="-274320" algn="l" defTabSz="914400" rtl="0" eaLnBrk="1" latinLnBrk="0" hangingPunct="1">
              <a:lnSpc>
                <a:spcPct val="100000"/>
              </a:lnSpc>
              <a:spcBef>
                <a:spcPts val="0"/>
              </a:spcBef>
              <a:spcAft>
                <a:spcPts val="1200"/>
              </a:spcAft>
              <a:buClr>
                <a:srgbClr val="00539A"/>
              </a:buClr>
              <a:buFont typeface="Wingdings" pitchFamily="2" charset="2"/>
              <a:buChar char="§"/>
              <a:defRPr sz="2000" kern="1200">
                <a:solidFill>
                  <a:srgbClr val="00529B"/>
                </a:solidFill>
                <a:latin typeface="Arial" panose="020B0604020202020204" pitchFamily="34" charset="0"/>
                <a:ea typeface="+mn-ea"/>
                <a:cs typeface="Arial" panose="020B0604020202020204" pitchFamily="34" charset="0"/>
              </a:defRPr>
            </a:lvl1pPr>
            <a:lvl2pPr marL="822960" indent="-274320" algn="l" defTabSz="914400" rtl="0" eaLnBrk="1" latinLnBrk="0" hangingPunct="1">
              <a:lnSpc>
                <a:spcPct val="100000"/>
              </a:lnSpc>
              <a:spcBef>
                <a:spcPts val="0"/>
              </a:spcBef>
              <a:spcAft>
                <a:spcPts val="600"/>
              </a:spcAft>
              <a:buFont typeface="Arial" panose="020B0604020202020204" pitchFamily="34" charset="0"/>
              <a:buChar char="•"/>
              <a:defRPr sz="2200" kern="1200">
                <a:solidFill>
                  <a:srgbClr val="00529B"/>
                </a:solidFill>
                <a:latin typeface="Arial" panose="020B0604020202020204" pitchFamily="34" charset="0"/>
                <a:ea typeface="+mn-ea"/>
                <a:cs typeface="Arial" panose="020B0604020202020204" pitchFamily="34" charset="0"/>
              </a:defRPr>
            </a:lvl2pPr>
            <a:lvl3pPr marL="1371600" indent="-274320" algn="l" defTabSz="914400" rtl="0" eaLnBrk="1" latinLnBrk="0" hangingPunct="1">
              <a:lnSpc>
                <a:spcPct val="100000"/>
              </a:lnSpc>
              <a:spcBef>
                <a:spcPts val="0"/>
              </a:spcBef>
              <a:spcAft>
                <a:spcPts val="600"/>
              </a:spcAft>
              <a:buSzPct val="50000"/>
              <a:buFont typeface="Wingdings" panose="05000000000000000000" pitchFamily="2" charset="2"/>
              <a:buChar char="q"/>
              <a:defRPr sz="2000" kern="1200">
                <a:solidFill>
                  <a:srgbClr val="00529B"/>
                </a:solidFill>
                <a:latin typeface="+mn-lt"/>
                <a:ea typeface="+mn-ea"/>
                <a:cs typeface="+mn-cs"/>
              </a:defRPr>
            </a:lvl3pPr>
            <a:lvl4pPr marL="1920240" indent="-274320" algn="l" defTabSz="914400" rtl="0" eaLnBrk="1" latinLnBrk="0" hangingPunct="1">
              <a:lnSpc>
                <a:spcPct val="100000"/>
              </a:lnSpc>
              <a:spcBef>
                <a:spcPts val="0"/>
              </a:spcBef>
              <a:spcAft>
                <a:spcPts val="600"/>
              </a:spcAft>
              <a:buFont typeface="Courier New" panose="02070309020205020404" pitchFamily="49" charset="0"/>
              <a:buChar char="o"/>
              <a:defRPr sz="1800" kern="1200">
                <a:solidFill>
                  <a:srgbClr val="00529B"/>
                </a:solidFill>
                <a:latin typeface="+mn-lt"/>
                <a:ea typeface="+mn-ea"/>
                <a:cs typeface="+mn-cs"/>
              </a:defRPr>
            </a:lvl4pPr>
            <a:lvl5pPr marL="2057400" indent="-274320" algn="l" defTabSz="914400" rtl="0" eaLnBrk="1" latinLnBrk="0" hangingPunct="1">
              <a:lnSpc>
                <a:spcPct val="100000"/>
              </a:lnSpc>
              <a:spcBef>
                <a:spcPts val="0"/>
              </a:spcBef>
              <a:spcAft>
                <a:spcPts val="600"/>
              </a:spcAft>
              <a:buFont typeface="Arial" panose="020B0604020202020204" pitchFamily="34" charset="0"/>
              <a:buChar char="•"/>
              <a:defRPr sz="1800" kern="1200">
                <a:solidFill>
                  <a:srgbClr val="00529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Aft>
                <a:spcPts val="0"/>
              </a:spcAft>
              <a:buClrTx/>
              <a:buFont typeface="Wingdings" pitchFamily="2" charset="2"/>
              <a:buNone/>
            </a:pPr>
            <a:r>
              <a:rPr lang="en-US" sz="1100" b="1" dirty="0">
                <a:solidFill>
                  <a:prstClr val="white"/>
                </a:solidFill>
              </a:rPr>
              <a:t>CONTINUES</a:t>
            </a:r>
          </a:p>
          <a:p>
            <a:pPr marL="0" indent="0" algn="ctr">
              <a:spcAft>
                <a:spcPts val="0"/>
              </a:spcAft>
              <a:buClrTx/>
              <a:buFont typeface="Wingdings" pitchFamily="2" charset="2"/>
              <a:buNone/>
            </a:pPr>
            <a:r>
              <a:rPr lang="en-US" b="1" dirty="0">
                <a:solidFill>
                  <a:prstClr val="white"/>
                </a:solidFill>
              </a:rPr>
              <a:t>Feb</a:t>
            </a:r>
          </a:p>
        </p:txBody>
      </p:sp>
      <p:sp>
        <p:nvSpPr>
          <p:cNvPr id="18" name="Content Placeholder 12">
            <a:extLst>
              <a:ext uri="{FF2B5EF4-FFF2-40B4-BE49-F238E27FC236}">
                <a16:creationId xmlns:a16="http://schemas.microsoft.com/office/drawing/2014/main" id="{B4025326-E2E9-0170-F4F5-36588911CF3B}"/>
              </a:ext>
            </a:extLst>
          </p:cNvPr>
          <p:cNvSpPr txBox="1">
            <a:spLocks/>
          </p:cNvSpPr>
          <p:nvPr/>
        </p:nvSpPr>
        <p:spPr>
          <a:xfrm>
            <a:off x="2953431" y="2363165"/>
            <a:ext cx="877824" cy="731520"/>
          </a:xfrm>
          <a:prstGeom prst="rect">
            <a:avLst/>
          </a:prstGeom>
          <a:solidFill>
            <a:srgbClr val="0070C0"/>
          </a:solidFill>
          <a:ln>
            <a:solidFill>
              <a:schemeClr val="bg1"/>
            </a:solidFill>
          </a:ln>
        </p:spPr>
        <p:txBody>
          <a:bodyPr vert="horz" lIns="0" tIns="45720" rIns="0" bIns="45720" rtlCol="0" anchor="ctr" anchorCtr="1">
            <a:normAutofit fontScale="92500"/>
          </a:bodyPr>
          <a:lstStyle>
            <a:lvl1pPr marL="274320" indent="-274320" algn="l" defTabSz="914400" rtl="0" eaLnBrk="1" latinLnBrk="0" hangingPunct="1">
              <a:lnSpc>
                <a:spcPct val="100000"/>
              </a:lnSpc>
              <a:spcBef>
                <a:spcPts val="0"/>
              </a:spcBef>
              <a:spcAft>
                <a:spcPts val="1200"/>
              </a:spcAft>
              <a:buClr>
                <a:srgbClr val="00539A"/>
              </a:buClr>
              <a:buFont typeface="Wingdings" pitchFamily="2" charset="2"/>
              <a:buChar char="§"/>
              <a:defRPr sz="2000" kern="1200">
                <a:solidFill>
                  <a:srgbClr val="00529B"/>
                </a:solidFill>
                <a:latin typeface="Arial" panose="020B0604020202020204" pitchFamily="34" charset="0"/>
                <a:ea typeface="+mn-ea"/>
                <a:cs typeface="Arial" panose="020B0604020202020204" pitchFamily="34" charset="0"/>
              </a:defRPr>
            </a:lvl1pPr>
            <a:lvl2pPr marL="822960" indent="-274320" algn="l" defTabSz="914400" rtl="0" eaLnBrk="1" latinLnBrk="0" hangingPunct="1">
              <a:lnSpc>
                <a:spcPct val="100000"/>
              </a:lnSpc>
              <a:spcBef>
                <a:spcPts val="0"/>
              </a:spcBef>
              <a:spcAft>
                <a:spcPts val="600"/>
              </a:spcAft>
              <a:buFont typeface="Arial" panose="020B0604020202020204" pitchFamily="34" charset="0"/>
              <a:buChar char="•"/>
              <a:defRPr sz="2200" kern="1200">
                <a:solidFill>
                  <a:srgbClr val="00529B"/>
                </a:solidFill>
                <a:latin typeface="Arial" panose="020B0604020202020204" pitchFamily="34" charset="0"/>
                <a:ea typeface="+mn-ea"/>
                <a:cs typeface="Arial" panose="020B0604020202020204" pitchFamily="34" charset="0"/>
              </a:defRPr>
            </a:lvl2pPr>
            <a:lvl3pPr marL="1371600" indent="-274320" algn="l" defTabSz="914400" rtl="0" eaLnBrk="1" latinLnBrk="0" hangingPunct="1">
              <a:lnSpc>
                <a:spcPct val="100000"/>
              </a:lnSpc>
              <a:spcBef>
                <a:spcPts val="0"/>
              </a:spcBef>
              <a:spcAft>
                <a:spcPts val="600"/>
              </a:spcAft>
              <a:buSzPct val="50000"/>
              <a:buFont typeface="Wingdings" panose="05000000000000000000" pitchFamily="2" charset="2"/>
              <a:buChar char="q"/>
              <a:defRPr sz="2000" kern="1200">
                <a:solidFill>
                  <a:srgbClr val="00529B"/>
                </a:solidFill>
                <a:latin typeface="+mn-lt"/>
                <a:ea typeface="+mn-ea"/>
                <a:cs typeface="+mn-cs"/>
              </a:defRPr>
            </a:lvl3pPr>
            <a:lvl4pPr marL="1920240" indent="-274320" algn="l" defTabSz="914400" rtl="0" eaLnBrk="1" latinLnBrk="0" hangingPunct="1">
              <a:lnSpc>
                <a:spcPct val="100000"/>
              </a:lnSpc>
              <a:spcBef>
                <a:spcPts val="0"/>
              </a:spcBef>
              <a:spcAft>
                <a:spcPts val="600"/>
              </a:spcAft>
              <a:buFont typeface="Courier New" panose="02070309020205020404" pitchFamily="49" charset="0"/>
              <a:buChar char="o"/>
              <a:defRPr sz="1800" kern="1200">
                <a:solidFill>
                  <a:srgbClr val="00529B"/>
                </a:solidFill>
                <a:latin typeface="+mn-lt"/>
                <a:ea typeface="+mn-ea"/>
                <a:cs typeface="+mn-cs"/>
              </a:defRPr>
            </a:lvl4pPr>
            <a:lvl5pPr marL="2057400" indent="-274320" algn="l" defTabSz="914400" rtl="0" eaLnBrk="1" latinLnBrk="0" hangingPunct="1">
              <a:lnSpc>
                <a:spcPct val="100000"/>
              </a:lnSpc>
              <a:spcBef>
                <a:spcPts val="0"/>
              </a:spcBef>
              <a:spcAft>
                <a:spcPts val="600"/>
              </a:spcAft>
              <a:buFont typeface="Arial" panose="020B0604020202020204" pitchFamily="34" charset="0"/>
              <a:buChar char="•"/>
              <a:defRPr sz="1800" kern="1200">
                <a:solidFill>
                  <a:srgbClr val="00529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Aft>
                <a:spcPts val="0"/>
              </a:spcAft>
              <a:buClrTx/>
              <a:buFont typeface="Wingdings" pitchFamily="2" charset="2"/>
              <a:buNone/>
            </a:pPr>
            <a:r>
              <a:rPr lang="en-US" sz="1200" b="1" dirty="0">
                <a:solidFill>
                  <a:prstClr val="white"/>
                </a:solidFill>
              </a:rPr>
              <a:t>ENDS</a:t>
            </a:r>
          </a:p>
          <a:p>
            <a:pPr marL="0" indent="0" algn="ctr">
              <a:spcAft>
                <a:spcPts val="0"/>
              </a:spcAft>
              <a:buClrTx/>
              <a:buFont typeface="Wingdings" pitchFamily="2" charset="2"/>
              <a:buNone/>
            </a:pPr>
            <a:r>
              <a:rPr lang="en-US" sz="2200" b="1" dirty="0">
                <a:solidFill>
                  <a:prstClr val="white"/>
                </a:solidFill>
              </a:rPr>
              <a:t>Mar 31</a:t>
            </a:r>
          </a:p>
        </p:txBody>
      </p:sp>
      <p:sp>
        <p:nvSpPr>
          <p:cNvPr id="19" name="Content Placeholder 14">
            <a:extLst>
              <a:ext uri="{FF2B5EF4-FFF2-40B4-BE49-F238E27FC236}">
                <a16:creationId xmlns:a16="http://schemas.microsoft.com/office/drawing/2014/main" id="{0E066A2A-7029-8A90-89F3-51DEEC9F520B}"/>
              </a:ext>
            </a:extLst>
          </p:cNvPr>
          <p:cNvSpPr txBox="1">
            <a:spLocks/>
          </p:cNvSpPr>
          <p:nvPr/>
        </p:nvSpPr>
        <p:spPr>
          <a:xfrm>
            <a:off x="427495" y="3810328"/>
            <a:ext cx="3493003" cy="960120"/>
          </a:xfrm>
          <a:prstGeom prst="rect">
            <a:avLst/>
          </a:prstGeom>
        </p:spPr>
        <p:txBody>
          <a:bodyPr vert="horz" lIns="91440" tIns="45720" rIns="91440" bIns="45720" rtlCol="0">
            <a:normAutofit/>
          </a:bodyPr>
          <a:lstStyle>
            <a:lvl1pPr marL="274320" indent="-274320" algn="l" defTabSz="914400" rtl="0" eaLnBrk="1" latinLnBrk="0" hangingPunct="1">
              <a:lnSpc>
                <a:spcPct val="100000"/>
              </a:lnSpc>
              <a:spcBef>
                <a:spcPts val="0"/>
              </a:spcBef>
              <a:spcAft>
                <a:spcPts val="1200"/>
              </a:spcAft>
              <a:buClr>
                <a:srgbClr val="00539A"/>
              </a:buClr>
              <a:buFont typeface="Wingdings" pitchFamily="2" charset="2"/>
              <a:buChar char="§"/>
              <a:defRPr sz="2000" kern="1200">
                <a:solidFill>
                  <a:srgbClr val="00529B"/>
                </a:solidFill>
                <a:latin typeface="Arial" panose="020B0604020202020204" pitchFamily="34" charset="0"/>
                <a:ea typeface="+mn-ea"/>
                <a:cs typeface="Arial" panose="020B0604020202020204" pitchFamily="34" charset="0"/>
              </a:defRPr>
            </a:lvl1pPr>
            <a:lvl2pPr marL="822960" indent="-274320" algn="l" defTabSz="914400" rtl="0" eaLnBrk="1" latinLnBrk="0" hangingPunct="1">
              <a:lnSpc>
                <a:spcPct val="100000"/>
              </a:lnSpc>
              <a:spcBef>
                <a:spcPts val="0"/>
              </a:spcBef>
              <a:spcAft>
                <a:spcPts val="600"/>
              </a:spcAft>
              <a:buFont typeface="Arial" panose="020B0604020202020204" pitchFamily="34" charset="0"/>
              <a:buChar char="•"/>
              <a:defRPr sz="2200" kern="1200">
                <a:solidFill>
                  <a:srgbClr val="00529B"/>
                </a:solidFill>
                <a:latin typeface="Arial" panose="020B0604020202020204" pitchFamily="34" charset="0"/>
                <a:ea typeface="+mn-ea"/>
                <a:cs typeface="Arial" panose="020B0604020202020204" pitchFamily="34" charset="0"/>
              </a:defRPr>
            </a:lvl2pPr>
            <a:lvl3pPr marL="1371600" indent="-274320" algn="l" defTabSz="914400" rtl="0" eaLnBrk="1" latinLnBrk="0" hangingPunct="1">
              <a:lnSpc>
                <a:spcPct val="100000"/>
              </a:lnSpc>
              <a:spcBef>
                <a:spcPts val="0"/>
              </a:spcBef>
              <a:spcAft>
                <a:spcPts val="600"/>
              </a:spcAft>
              <a:buSzPct val="50000"/>
              <a:buFont typeface="Wingdings" panose="05000000000000000000" pitchFamily="2" charset="2"/>
              <a:buChar char="q"/>
              <a:defRPr sz="2000" kern="1200">
                <a:solidFill>
                  <a:srgbClr val="00529B"/>
                </a:solidFill>
                <a:latin typeface="+mn-lt"/>
                <a:ea typeface="+mn-ea"/>
                <a:cs typeface="+mn-cs"/>
              </a:defRPr>
            </a:lvl3pPr>
            <a:lvl4pPr marL="1920240" indent="-274320" algn="l" defTabSz="914400" rtl="0" eaLnBrk="1" latinLnBrk="0" hangingPunct="1">
              <a:lnSpc>
                <a:spcPct val="100000"/>
              </a:lnSpc>
              <a:spcBef>
                <a:spcPts val="0"/>
              </a:spcBef>
              <a:spcAft>
                <a:spcPts val="600"/>
              </a:spcAft>
              <a:buFont typeface="Courier New" panose="02070309020205020404" pitchFamily="49" charset="0"/>
              <a:buChar char="o"/>
              <a:defRPr sz="1800" kern="1200">
                <a:solidFill>
                  <a:srgbClr val="00529B"/>
                </a:solidFill>
                <a:latin typeface="+mn-lt"/>
                <a:ea typeface="+mn-ea"/>
                <a:cs typeface="+mn-cs"/>
              </a:defRPr>
            </a:lvl4pPr>
            <a:lvl5pPr marL="2057400" indent="-274320" algn="l" defTabSz="914400" rtl="0" eaLnBrk="1" latinLnBrk="0" hangingPunct="1">
              <a:lnSpc>
                <a:spcPct val="100000"/>
              </a:lnSpc>
              <a:spcBef>
                <a:spcPts val="0"/>
              </a:spcBef>
              <a:spcAft>
                <a:spcPts val="600"/>
              </a:spcAft>
              <a:buFont typeface="Arial" panose="020B0604020202020204" pitchFamily="34" charset="0"/>
              <a:buChar char="•"/>
              <a:defRPr sz="1800" kern="1200">
                <a:solidFill>
                  <a:srgbClr val="00529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Aft>
                <a:spcPts val="0"/>
              </a:spcAft>
              <a:buClrTx/>
              <a:buFont typeface="Wingdings" pitchFamily="2" charset="2"/>
              <a:buNone/>
            </a:pPr>
            <a:r>
              <a:rPr lang="en-US" sz="1600" b="1" dirty="0"/>
              <a:t>Annual </a:t>
            </a:r>
            <a:br>
              <a:rPr lang="en-US" sz="1600" b="1" dirty="0"/>
            </a:br>
            <a:r>
              <a:rPr lang="en-US" sz="1600" b="1" dirty="0"/>
              <a:t>Medicare Advantage OEP</a:t>
            </a:r>
          </a:p>
          <a:p>
            <a:pPr marL="0" indent="0" algn="ctr">
              <a:spcAft>
                <a:spcPts val="0"/>
              </a:spcAft>
              <a:buClrTx/>
              <a:buFont typeface="Wingdings" pitchFamily="2" charset="2"/>
              <a:buNone/>
            </a:pPr>
            <a:r>
              <a:rPr lang="en-US" sz="1600" dirty="0"/>
              <a:t>January 1–March 31</a:t>
            </a:r>
          </a:p>
        </p:txBody>
      </p:sp>
      <p:sp>
        <p:nvSpPr>
          <p:cNvPr id="20" name="Content Placeholder 15">
            <a:extLst>
              <a:ext uri="{FF2B5EF4-FFF2-40B4-BE49-F238E27FC236}">
                <a16:creationId xmlns:a16="http://schemas.microsoft.com/office/drawing/2014/main" id="{867BE81B-212E-BDC9-C0C3-B71C10DB499B}"/>
              </a:ext>
              <a:ext uri="{C183D7F6-B498-43B3-948B-1728B52AA6E4}">
                <adec:decorative xmlns:adec="http://schemas.microsoft.com/office/drawing/2017/decorative" val="1"/>
              </a:ext>
            </a:extLst>
          </p:cNvPr>
          <p:cNvSpPr txBox="1">
            <a:spLocks/>
          </p:cNvSpPr>
          <p:nvPr/>
        </p:nvSpPr>
        <p:spPr>
          <a:xfrm>
            <a:off x="3716033" y="1156628"/>
            <a:ext cx="731520" cy="731520"/>
          </a:xfrm>
          <a:prstGeom prst="ellipse">
            <a:avLst/>
          </a:prstGeom>
          <a:solidFill>
            <a:srgbClr val="FFC000"/>
          </a:solidFill>
          <a:effectLst/>
        </p:spPr>
        <p:txBody>
          <a:bodyPr vert="horz" lIns="91440" tIns="45720" rIns="91440" bIns="45720" rtlCol="0" anchor="ctr">
            <a:normAutofit fontScale="85000" lnSpcReduction="10000"/>
          </a:bodyPr>
          <a:lstStyle>
            <a:lvl1pPr marL="274320" indent="-274320" algn="l" defTabSz="914400" rtl="0" eaLnBrk="1" latinLnBrk="0" hangingPunct="1">
              <a:lnSpc>
                <a:spcPct val="100000"/>
              </a:lnSpc>
              <a:spcBef>
                <a:spcPts val="0"/>
              </a:spcBef>
              <a:spcAft>
                <a:spcPts val="1200"/>
              </a:spcAft>
              <a:buClr>
                <a:srgbClr val="00539A"/>
              </a:buClr>
              <a:buFont typeface="Wingdings" pitchFamily="2" charset="2"/>
              <a:buChar char="§"/>
              <a:defRPr sz="2000" kern="1200">
                <a:solidFill>
                  <a:srgbClr val="00529B"/>
                </a:solidFill>
                <a:latin typeface="Arial" panose="020B0604020202020204" pitchFamily="34" charset="0"/>
                <a:ea typeface="+mn-ea"/>
                <a:cs typeface="Arial" panose="020B0604020202020204" pitchFamily="34" charset="0"/>
              </a:defRPr>
            </a:lvl1pPr>
            <a:lvl2pPr marL="822960" indent="-274320" algn="l" defTabSz="914400" rtl="0" eaLnBrk="1" latinLnBrk="0" hangingPunct="1">
              <a:lnSpc>
                <a:spcPct val="100000"/>
              </a:lnSpc>
              <a:spcBef>
                <a:spcPts val="0"/>
              </a:spcBef>
              <a:spcAft>
                <a:spcPts val="600"/>
              </a:spcAft>
              <a:buFont typeface="Arial" panose="020B0604020202020204" pitchFamily="34" charset="0"/>
              <a:buChar char="•"/>
              <a:defRPr sz="2200" kern="1200">
                <a:solidFill>
                  <a:srgbClr val="00529B"/>
                </a:solidFill>
                <a:latin typeface="Arial" panose="020B0604020202020204" pitchFamily="34" charset="0"/>
                <a:ea typeface="+mn-ea"/>
                <a:cs typeface="Arial" panose="020B0604020202020204" pitchFamily="34" charset="0"/>
              </a:defRPr>
            </a:lvl2pPr>
            <a:lvl3pPr marL="1371600" indent="-274320" algn="l" defTabSz="914400" rtl="0" eaLnBrk="1" latinLnBrk="0" hangingPunct="1">
              <a:lnSpc>
                <a:spcPct val="100000"/>
              </a:lnSpc>
              <a:spcBef>
                <a:spcPts val="0"/>
              </a:spcBef>
              <a:spcAft>
                <a:spcPts val="600"/>
              </a:spcAft>
              <a:buSzPct val="50000"/>
              <a:buFont typeface="Wingdings" panose="05000000000000000000" pitchFamily="2" charset="2"/>
              <a:buChar char="q"/>
              <a:defRPr sz="2000" kern="1200">
                <a:solidFill>
                  <a:srgbClr val="00529B"/>
                </a:solidFill>
                <a:latin typeface="+mn-lt"/>
                <a:ea typeface="+mn-ea"/>
                <a:cs typeface="+mn-cs"/>
              </a:defRPr>
            </a:lvl3pPr>
            <a:lvl4pPr marL="1920240" indent="-274320" algn="l" defTabSz="914400" rtl="0" eaLnBrk="1" latinLnBrk="0" hangingPunct="1">
              <a:lnSpc>
                <a:spcPct val="100000"/>
              </a:lnSpc>
              <a:spcBef>
                <a:spcPts val="0"/>
              </a:spcBef>
              <a:spcAft>
                <a:spcPts val="600"/>
              </a:spcAft>
              <a:buFont typeface="Courier New" panose="02070309020205020404" pitchFamily="49" charset="0"/>
              <a:buChar char="o"/>
              <a:defRPr sz="1800" kern="1200">
                <a:solidFill>
                  <a:srgbClr val="00529B"/>
                </a:solidFill>
                <a:latin typeface="+mn-lt"/>
                <a:ea typeface="+mn-ea"/>
                <a:cs typeface="+mn-cs"/>
              </a:defRPr>
            </a:lvl4pPr>
            <a:lvl5pPr marL="2057400" indent="-274320" algn="l" defTabSz="914400" rtl="0" eaLnBrk="1" latinLnBrk="0" hangingPunct="1">
              <a:lnSpc>
                <a:spcPct val="100000"/>
              </a:lnSpc>
              <a:spcBef>
                <a:spcPts val="0"/>
              </a:spcBef>
              <a:spcAft>
                <a:spcPts val="600"/>
              </a:spcAft>
              <a:buFont typeface="Arial" panose="020B0604020202020204" pitchFamily="34" charset="0"/>
              <a:buChar char="•"/>
              <a:defRPr sz="1800" kern="1200">
                <a:solidFill>
                  <a:srgbClr val="00529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Aft>
                <a:spcPts val="0"/>
              </a:spcAft>
              <a:buClrTx/>
              <a:buFont typeface="Wingdings" pitchFamily="2" charset="2"/>
              <a:buNone/>
            </a:pPr>
            <a:r>
              <a:rPr lang="en-US" b="1" dirty="0"/>
              <a:t>OR</a:t>
            </a:r>
          </a:p>
        </p:txBody>
      </p:sp>
      <p:grpSp>
        <p:nvGrpSpPr>
          <p:cNvPr id="21" name="Group 2">
            <a:extLst>
              <a:ext uri="{FF2B5EF4-FFF2-40B4-BE49-F238E27FC236}">
                <a16:creationId xmlns:a16="http://schemas.microsoft.com/office/drawing/2014/main" id="{A82567CA-F642-3EA2-1553-3416DFE44C8E}"/>
              </a:ext>
              <a:ext uri="{C183D7F6-B498-43B3-948B-1728B52AA6E4}">
                <adec:decorative xmlns:adec="http://schemas.microsoft.com/office/drawing/2017/decorative" val="1"/>
              </a:ext>
            </a:extLst>
          </p:cNvPr>
          <p:cNvGrpSpPr/>
          <p:nvPr/>
        </p:nvGrpSpPr>
        <p:grpSpPr>
          <a:xfrm>
            <a:off x="4312014" y="1963886"/>
            <a:ext cx="3493003" cy="1821345"/>
            <a:chOff x="4159614" y="1983614"/>
            <a:chExt cx="3493003" cy="1821345"/>
          </a:xfrm>
        </p:grpSpPr>
        <p:pic>
          <p:nvPicPr>
            <p:cNvPr id="22" name="Picture 21">
              <a:extLst>
                <a:ext uri="{FF2B5EF4-FFF2-40B4-BE49-F238E27FC236}">
                  <a16:creationId xmlns:a16="http://schemas.microsoft.com/office/drawing/2014/main" id="{EBD73412-0D03-9C39-7035-CD365B17A94E}"/>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4159614" y="1986663"/>
              <a:ext cx="1054699" cy="1237595"/>
            </a:xfrm>
            <a:prstGeom prst="rect">
              <a:avLst/>
            </a:prstGeom>
          </p:spPr>
        </p:pic>
        <p:pic>
          <p:nvPicPr>
            <p:cNvPr id="23" name="Picture 22">
              <a:extLst>
                <a:ext uri="{FF2B5EF4-FFF2-40B4-BE49-F238E27FC236}">
                  <a16:creationId xmlns:a16="http://schemas.microsoft.com/office/drawing/2014/main" id="{3DD379A6-AEEC-63A8-9FB3-805AB425AC92}"/>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385077" y="1983614"/>
              <a:ext cx="1054699" cy="1237595"/>
            </a:xfrm>
            <a:prstGeom prst="rect">
              <a:avLst/>
            </a:prstGeom>
          </p:spPr>
        </p:pic>
        <p:pic>
          <p:nvPicPr>
            <p:cNvPr id="24" name="Picture 23">
              <a:extLst>
                <a:ext uri="{FF2B5EF4-FFF2-40B4-BE49-F238E27FC236}">
                  <a16:creationId xmlns:a16="http://schemas.microsoft.com/office/drawing/2014/main" id="{5A7D8977-79C5-7169-F4EC-7442A89EB616}"/>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597918" y="1987750"/>
              <a:ext cx="1054699" cy="1237595"/>
            </a:xfrm>
            <a:prstGeom prst="rect">
              <a:avLst/>
            </a:prstGeom>
          </p:spPr>
        </p:pic>
        <p:pic>
          <p:nvPicPr>
            <p:cNvPr id="25" name="Picture 24">
              <a:extLst>
                <a:ext uri="{FF2B5EF4-FFF2-40B4-BE49-F238E27FC236}">
                  <a16:creationId xmlns:a16="http://schemas.microsoft.com/office/drawing/2014/main" id="{4F6C77FD-B662-CF1D-EE53-796896F57344}"/>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4278578" y="3250175"/>
              <a:ext cx="3212870" cy="554784"/>
            </a:xfrm>
            <a:prstGeom prst="rect">
              <a:avLst/>
            </a:prstGeom>
          </p:spPr>
        </p:pic>
      </p:grpSp>
      <p:sp>
        <p:nvSpPr>
          <p:cNvPr id="26" name="Content Placeholder 16">
            <a:extLst>
              <a:ext uri="{FF2B5EF4-FFF2-40B4-BE49-F238E27FC236}">
                <a16:creationId xmlns:a16="http://schemas.microsoft.com/office/drawing/2014/main" id="{8AD4CEDC-7579-B27C-3F4A-F4046625B63D}"/>
              </a:ext>
            </a:extLst>
          </p:cNvPr>
          <p:cNvSpPr txBox="1">
            <a:spLocks/>
          </p:cNvSpPr>
          <p:nvPr/>
        </p:nvSpPr>
        <p:spPr>
          <a:xfrm>
            <a:off x="4394257" y="2400358"/>
            <a:ext cx="877824" cy="704088"/>
          </a:xfrm>
          <a:prstGeom prst="rect">
            <a:avLst/>
          </a:prstGeom>
          <a:solidFill>
            <a:srgbClr val="0070C0"/>
          </a:solidFill>
          <a:ln>
            <a:solidFill>
              <a:schemeClr val="bg1"/>
            </a:solidFill>
          </a:ln>
        </p:spPr>
        <p:txBody>
          <a:bodyPr vert="horz" lIns="91440" tIns="45720" rIns="91440" bIns="45720" rtlCol="0" anchor="ctr">
            <a:normAutofit/>
          </a:bodyPr>
          <a:lstStyle>
            <a:lvl1pPr marL="274320" indent="-274320" algn="l" defTabSz="914400" rtl="0" eaLnBrk="1" latinLnBrk="0" hangingPunct="1">
              <a:lnSpc>
                <a:spcPct val="100000"/>
              </a:lnSpc>
              <a:spcBef>
                <a:spcPts val="0"/>
              </a:spcBef>
              <a:spcAft>
                <a:spcPts val="1200"/>
              </a:spcAft>
              <a:buClr>
                <a:srgbClr val="00539A"/>
              </a:buClr>
              <a:buFont typeface="Wingdings" pitchFamily="2" charset="2"/>
              <a:buChar char="§"/>
              <a:defRPr sz="2000" kern="1200">
                <a:solidFill>
                  <a:srgbClr val="00529B"/>
                </a:solidFill>
                <a:latin typeface="Arial" panose="020B0604020202020204" pitchFamily="34" charset="0"/>
                <a:ea typeface="+mn-ea"/>
                <a:cs typeface="Arial" panose="020B0604020202020204" pitchFamily="34" charset="0"/>
              </a:defRPr>
            </a:lvl1pPr>
            <a:lvl2pPr marL="822960" indent="-274320" algn="l" defTabSz="914400" rtl="0" eaLnBrk="1" latinLnBrk="0" hangingPunct="1">
              <a:lnSpc>
                <a:spcPct val="100000"/>
              </a:lnSpc>
              <a:spcBef>
                <a:spcPts val="0"/>
              </a:spcBef>
              <a:spcAft>
                <a:spcPts val="600"/>
              </a:spcAft>
              <a:buFont typeface="Arial" panose="020B0604020202020204" pitchFamily="34" charset="0"/>
              <a:buChar char="•"/>
              <a:defRPr sz="2200" kern="1200">
                <a:solidFill>
                  <a:srgbClr val="00529B"/>
                </a:solidFill>
                <a:latin typeface="Arial" panose="020B0604020202020204" pitchFamily="34" charset="0"/>
                <a:ea typeface="+mn-ea"/>
                <a:cs typeface="Arial" panose="020B0604020202020204" pitchFamily="34" charset="0"/>
              </a:defRPr>
            </a:lvl2pPr>
            <a:lvl3pPr marL="1371600" indent="-274320" algn="l" defTabSz="914400" rtl="0" eaLnBrk="1" latinLnBrk="0" hangingPunct="1">
              <a:lnSpc>
                <a:spcPct val="100000"/>
              </a:lnSpc>
              <a:spcBef>
                <a:spcPts val="0"/>
              </a:spcBef>
              <a:spcAft>
                <a:spcPts val="600"/>
              </a:spcAft>
              <a:buSzPct val="50000"/>
              <a:buFont typeface="Wingdings" panose="05000000000000000000" pitchFamily="2" charset="2"/>
              <a:buChar char="q"/>
              <a:defRPr sz="2000" kern="1200">
                <a:solidFill>
                  <a:srgbClr val="00529B"/>
                </a:solidFill>
                <a:latin typeface="+mn-lt"/>
                <a:ea typeface="+mn-ea"/>
                <a:cs typeface="+mn-cs"/>
              </a:defRPr>
            </a:lvl3pPr>
            <a:lvl4pPr marL="1920240" indent="-274320" algn="l" defTabSz="914400" rtl="0" eaLnBrk="1" latinLnBrk="0" hangingPunct="1">
              <a:lnSpc>
                <a:spcPct val="100000"/>
              </a:lnSpc>
              <a:spcBef>
                <a:spcPts val="0"/>
              </a:spcBef>
              <a:spcAft>
                <a:spcPts val="600"/>
              </a:spcAft>
              <a:buFont typeface="Courier New" panose="02070309020205020404" pitchFamily="49" charset="0"/>
              <a:buChar char="o"/>
              <a:defRPr sz="1800" kern="1200">
                <a:solidFill>
                  <a:srgbClr val="00529B"/>
                </a:solidFill>
                <a:latin typeface="+mn-lt"/>
                <a:ea typeface="+mn-ea"/>
                <a:cs typeface="+mn-cs"/>
              </a:defRPr>
            </a:lvl4pPr>
            <a:lvl5pPr marL="2057400" indent="-274320" algn="l" defTabSz="914400" rtl="0" eaLnBrk="1" latinLnBrk="0" hangingPunct="1">
              <a:lnSpc>
                <a:spcPct val="100000"/>
              </a:lnSpc>
              <a:spcBef>
                <a:spcPts val="0"/>
              </a:spcBef>
              <a:spcAft>
                <a:spcPts val="600"/>
              </a:spcAft>
              <a:buFont typeface="Arial" panose="020B0604020202020204" pitchFamily="34" charset="0"/>
              <a:buChar char="•"/>
              <a:defRPr sz="1800" kern="1200">
                <a:solidFill>
                  <a:srgbClr val="00529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Aft>
                <a:spcPts val="0"/>
              </a:spcAft>
              <a:buClrTx/>
              <a:buFont typeface="Wingdings" pitchFamily="2" charset="2"/>
              <a:buNone/>
            </a:pPr>
            <a:r>
              <a:rPr lang="en-US" sz="1200" b="1" dirty="0">
                <a:solidFill>
                  <a:prstClr val="white"/>
                </a:solidFill>
              </a:rPr>
              <a:t>MONTH</a:t>
            </a:r>
          </a:p>
          <a:p>
            <a:pPr marL="0" indent="0" algn="ctr">
              <a:spcAft>
                <a:spcPts val="0"/>
              </a:spcAft>
              <a:buClrTx/>
              <a:buFont typeface="Wingdings" pitchFamily="2" charset="2"/>
              <a:buNone/>
            </a:pPr>
            <a:r>
              <a:rPr lang="en-US" sz="2200" b="1" dirty="0">
                <a:solidFill>
                  <a:prstClr val="white"/>
                </a:solidFill>
              </a:rPr>
              <a:t>1</a:t>
            </a:r>
          </a:p>
        </p:txBody>
      </p:sp>
      <p:sp>
        <p:nvSpPr>
          <p:cNvPr id="27" name="Content Placeholder 17">
            <a:extLst>
              <a:ext uri="{FF2B5EF4-FFF2-40B4-BE49-F238E27FC236}">
                <a16:creationId xmlns:a16="http://schemas.microsoft.com/office/drawing/2014/main" id="{95F26382-3D9F-548F-B6B9-7860A2CE5DF6}"/>
              </a:ext>
            </a:extLst>
          </p:cNvPr>
          <p:cNvSpPr txBox="1">
            <a:spLocks/>
          </p:cNvSpPr>
          <p:nvPr/>
        </p:nvSpPr>
        <p:spPr>
          <a:xfrm>
            <a:off x="5598913" y="2398483"/>
            <a:ext cx="877824" cy="704088"/>
          </a:xfrm>
          <a:prstGeom prst="rect">
            <a:avLst/>
          </a:prstGeom>
          <a:solidFill>
            <a:srgbClr val="0070C0"/>
          </a:solidFill>
          <a:ln>
            <a:solidFill>
              <a:schemeClr val="bg1"/>
            </a:solidFill>
          </a:ln>
        </p:spPr>
        <p:txBody>
          <a:bodyPr vert="horz" lIns="91440" tIns="45720" rIns="91440" bIns="45720" rtlCol="0" anchor="ctr">
            <a:normAutofit/>
          </a:bodyPr>
          <a:lstStyle>
            <a:lvl1pPr marL="274320" indent="-274320" algn="l" defTabSz="914400" rtl="0" eaLnBrk="1" latinLnBrk="0" hangingPunct="1">
              <a:lnSpc>
                <a:spcPct val="100000"/>
              </a:lnSpc>
              <a:spcBef>
                <a:spcPts val="0"/>
              </a:spcBef>
              <a:spcAft>
                <a:spcPts val="1200"/>
              </a:spcAft>
              <a:buClr>
                <a:srgbClr val="00539A"/>
              </a:buClr>
              <a:buFont typeface="Wingdings" pitchFamily="2" charset="2"/>
              <a:buChar char="§"/>
              <a:defRPr sz="2000" kern="1200">
                <a:solidFill>
                  <a:srgbClr val="00529B"/>
                </a:solidFill>
                <a:latin typeface="Arial" panose="020B0604020202020204" pitchFamily="34" charset="0"/>
                <a:ea typeface="+mn-ea"/>
                <a:cs typeface="Arial" panose="020B0604020202020204" pitchFamily="34" charset="0"/>
              </a:defRPr>
            </a:lvl1pPr>
            <a:lvl2pPr marL="822960" indent="-274320" algn="l" defTabSz="914400" rtl="0" eaLnBrk="1" latinLnBrk="0" hangingPunct="1">
              <a:lnSpc>
                <a:spcPct val="100000"/>
              </a:lnSpc>
              <a:spcBef>
                <a:spcPts val="0"/>
              </a:spcBef>
              <a:spcAft>
                <a:spcPts val="600"/>
              </a:spcAft>
              <a:buFont typeface="Arial" panose="020B0604020202020204" pitchFamily="34" charset="0"/>
              <a:buChar char="•"/>
              <a:defRPr sz="2200" kern="1200">
                <a:solidFill>
                  <a:srgbClr val="00529B"/>
                </a:solidFill>
                <a:latin typeface="Arial" panose="020B0604020202020204" pitchFamily="34" charset="0"/>
                <a:ea typeface="+mn-ea"/>
                <a:cs typeface="Arial" panose="020B0604020202020204" pitchFamily="34" charset="0"/>
              </a:defRPr>
            </a:lvl2pPr>
            <a:lvl3pPr marL="1371600" indent="-274320" algn="l" defTabSz="914400" rtl="0" eaLnBrk="1" latinLnBrk="0" hangingPunct="1">
              <a:lnSpc>
                <a:spcPct val="100000"/>
              </a:lnSpc>
              <a:spcBef>
                <a:spcPts val="0"/>
              </a:spcBef>
              <a:spcAft>
                <a:spcPts val="600"/>
              </a:spcAft>
              <a:buSzPct val="50000"/>
              <a:buFont typeface="Wingdings" panose="05000000000000000000" pitchFamily="2" charset="2"/>
              <a:buChar char="q"/>
              <a:defRPr sz="2000" kern="1200">
                <a:solidFill>
                  <a:srgbClr val="00529B"/>
                </a:solidFill>
                <a:latin typeface="+mn-lt"/>
                <a:ea typeface="+mn-ea"/>
                <a:cs typeface="+mn-cs"/>
              </a:defRPr>
            </a:lvl3pPr>
            <a:lvl4pPr marL="1920240" indent="-274320" algn="l" defTabSz="914400" rtl="0" eaLnBrk="1" latinLnBrk="0" hangingPunct="1">
              <a:lnSpc>
                <a:spcPct val="100000"/>
              </a:lnSpc>
              <a:spcBef>
                <a:spcPts val="0"/>
              </a:spcBef>
              <a:spcAft>
                <a:spcPts val="600"/>
              </a:spcAft>
              <a:buFont typeface="Courier New" panose="02070309020205020404" pitchFamily="49" charset="0"/>
              <a:buChar char="o"/>
              <a:defRPr sz="1800" kern="1200">
                <a:solidFill>
                  <a:srgbClr val="00529B"/>
                </a:solidFill>
                <a:latin typeface="+mn-lt"/>
                <a:ea typeface="+mn-ea"/>
                <a:cs typeface="+mn-cs"/>
              </a:defRPr>
            </a:lvl4pPr>
            <a:lvl5pPr marL="2057400" indent="-274320" algn="l" defTabSz="914400" rtl="0" eaLnBrk="1" latinLnBrk="0" hangingPunct="1">
              <a:lnSpc>
                <a:spcPct val="100000"/>
              </a:lnSpc>
              <a:spcBef>
                <a:spcPts val="0"/>
              </a:spcBef>
              <a:spcAft>
                <a:spcPts val="600"/>
              </a:spcAft>
              <a:buFont typeface="Arial" panose="020B0604020202020204" pitchFamily="34" charset="0"/>
              <a:buChar char="•"/>
              <a:defRPr sz="1800" kern="1200">
                <a:solidFill>
                  <a:srgbClr val="00529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Aft>
                <a:spcPts val="0"/>
              </a:spcAft>
              <a:buClrTx/>
              <a:buFont typeface="Wingdings" pitchFamily="2" charset="2"/>
              <a:buNone/>
            </a:pPr>
            <a:r>
              <a:rPr lang="en-US" sz="1200" b="1" dirty="0">
                <a:solidFill>
                  <a:prstClr val="white"/>
                </a:solidFill>
              </a:rPr>
              <a:t>MONTH</a:t>
            </a:r>
          </a:p>
          <a:p>
            <a:pPr marL="0" indent="0" algn="ctr">
              <a:spcAft>
                <a:spcPts val="0"/>
              </a:spcAft>
              <a:buClrTx/>
              <a:buFont typeface="Wingdings" pitchFamily="2" charset="2"/>
              <a:buNone/>
            </a:pPr>
            <a:r>
              <a:rPr lang="en-US" sz="2200" b="1" dirty="0">
                <a:solidFill>
                  <a:prstClr val="white"/>
                </a:solidFill>
              </a:rPr>
              <a:t>2</a:t>
            </a:r>
          </a:p>
        </p:txBody>
      </p:sp>
      <p:sp>
        <p:nvSpPr>
          <p:cNvPr id="28" name="Content Placeholder 18">
            <a:extLst>
              <a:ext uri="{FF2B5EF4-FFF2-40B4-BE49-F238E27FC236}">
                <a16:creationId xmlns:a16="http://schemas.microsoft.com/office/drawing/2014/main" id="{9AADBDE9-A7D0-CDE4-1FC9-593C5FA76F35}"/>
              </a:ext>
            </a:extLst>
          </p:cNvPr>
          <p:cNvSpPr txBox="1">
            <a:spLocks/>
          </p:cNvSpPr>
          <p:nvPr/>
        </p:nvSpPr>
        <p:spPr>
          <a:xfrm>
            <a:off x="6848826" y="2398483"/>
            <a:ext cx="877824" cy="704088"/>
          </a:xfrm>
          <a:prstGeom prst="rect">
            <a:avLst/>
          </a:prstGeom>
          <a:solidFill>
            <a:srgbClr val="0070C0"/>
          </a:solidFill>
          <a:ln>
            <a:solidFill>
              <a:schemeClr val="bg1"/>
            </a:solidFill>
          </a:ln>
        </p:spPr>
        <p:txBody>
          <a:bodyPr anchor="ctr">
            <a:normAutofit/>
          </a:bodyPr>
          <a:lstStyle>
            <a:lvl1pPr marL="274320" indent="-274320" algn="l" defTabSz="914400" rtl="0" eaLnBrk="1" latinLnBrk="0" hangingPunct="1">
              <a:lnSpc>
                <a:spcPct val="100000"/>
              </a:lnSpc>
              <a:spcBef>
                <a:spcPts val="0"/>
              </a:spcBef>
              <a:spcAft>
                <a:spcPts val="1200"/>
              </a:spcAft>
              <a:buClr>
                <a:srgbClr val="00539A"/>
              </a:buClr>
              <a:buFont typeface="Wingdings" pitchFamily="2" charset="2"/>
              <a:buChar char="§"/>
              <a:defRPr sz="2600" kern="1200">
                <a:solidFill>
                  <a:srgbClr val="00529B"/>
                </a:solidFill>
                <a:latin typeface="Arial" panose="020B0604020202020204" pitchFamily="34" charset="0"/>
                <a:ea typeface="+mn-ea"/>
                <a:cs typeface="Arial" panose="020B0604020202020204" pitchFamily="34" charset="0"/>
              </a:defRPr>
            </a:lvl1pPr>
            <a:lvl2pPr marL="822960" indent="-274320" algn="l" defTabSz="914400" rtl="0" eaLnBrk="1" latinLnBrk="0" hangingPunct="1">
              <a:lnSpc>
                <a:spcPct val="100000"/>
              </a:lnSpc>
              <a:spcBef>
                <a:spcPts val="0"/>
              </a:spcBef>
              <a:spcAft>
                <a:spcPts val="600"/>
              </a:spcAft>
              <a:buFont typeface="Arial" panose="020B0604020202020204" pitchFamily="34" charset="0"/>
              <a:buChar char="•"/>
              <a:defRPr sz="2200" kern="1200">
                <a:solidFill>
                  <a:srgbClr val="00529B"/>
                </a:solidFill>
                <a:latin typeface="Arial" panose="020B0604020202020204" pitchFamily="34" charset="0"/>
                <a:ea typeface="+mn-ea"/>
                <a:cs typeface="Arial" panose="020B0604020202020204" pitchFamily="34" charset="0"/>
              </a:defRPr>
            </a:lvl2pPr>
            <a:lvl3pPr marL="1371600" indent="-274320" algn="l" defTabSz="914400" rtl="0" eaLnBrk="1" latinLnBrk="0" hangingPunct="1">
              <a:lnSpc>
                <a:spcPct val="100000"/>
              </a:lnSpc>
              <a:spcBef>
                <a:spcPts val="0"/>
              </a:spcBef>
              <a:spcAft>
                <a:spcPts val="600"/>
              </a:spcAft>
              <a:buSzPct val="50000"/>
              <a:buFont typeface="Wingdings" panose="05000000000000000000" pitchFamily="2" charset="2"/>
              <a:buChar char="q"/>
              <a:defRPr sz="2000" kern="1200">
                <a:solidFill>
                  <a:srgbClr val="00529B"/>
                </a:solidFill>
                <a:latin typeface="+mn-lt"/>
                <a:ea typeface="+mn-ea"/>
                <a:cs typeface="+mn-cs"/>
              </a:defRPr>
            </a:lvl3pPr>
            <a:lvl4pPr marL="1920240" indent="-274320" algn="l" defTabSz="914400" rtl="0" eaLnBrk="1" latinLnBrk="0" hangingPunct="1">
              <a:lnSpc>
                <a:spcPct val="100000"/>
              </a:lnSpc>
              <a:spcBef>
                <a:spcPts val="0"/>
              </a:spcBef>
              <a:spcAft>
                <a:spcPts val="600"/>
              </a:spcAft>
              <a:buFont typeface="Courier New" panose="02070309020205020404" pitchFamily="49" charset="0"/>
              <a:buChar char="o"/>
              <a:defRPr sz="1800" kern="1200">
                <a:solidFill>
                  <a:srgbClr val="00529B"/>
                </a:solidFill>
                <a:latin typeface="+mn-lt"/>
                <a:ea typeface="+mn-ea"/>
                <a:cs typeface="+mn-cs"/>
              </a:defRPr>
            </a:lvl4pPr>
            <a:lvl5pPr marL="2057400" indent="-274320" algn="l" defTabSz="914400" rtl="0" eaLnBrk="1" latinLnBrk="0" hangingPunct="1">
              <a:lnSpc>
                <a:spcPct val="100000"/>
              </a:lnSpc>
              <a:spcBef>
                <a:spcPts val="0"/>
              </a:spcBef>
              <a:spcAft>
                <a:spcPts val="600"/>
              </a:spcAft>
              <a:buFont typeface="Arial" panose="020B0604020202020204" pitchFamily="34" charset="0"/>
              <a:buChar char="•"/>
              <a:defRPr sz="1800" kern="1200">
                <a:solidFill>
                  <a:srgbClr val="00529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Aft>
                <a:spcPts val="0"/>
              </a:spcAft>
              <a:buClrTx/>
              <a:buFont typeface="Wingdings" pitchFamily="2" charset="2"/>
              <a:buNone/>
            </a:pPr>
            <a:r>
              <a:rPr lang="en-US" sz="1200" b="1" dirty="0">
                <a:solidFill>
                  <a:prstClr val="white"/>
                </a:solidFill>
              </a:rPr>
              <a:t>MONTH</a:t>
            </a:r>
          </a:p>
          <a:p>
            <a:pPr marL="0" indent="0" algn="ctr">
              <a:spcAft>
                <a:spcPts val="0"/>
              </a:spcAft>
              <a:buClrTx/>
              <a:buFont typeface="Wingdings" pitchFamily="2" charset="2"/>
              <a:buNone/>
            </a:pPr>
            <a:r>
              <a:rPr lang="en-US" sz="2200" b="1" dirty="0">
                <a:solidFill>
                  <a:prstClr val="white"/>
                </a:solidFill>
              </a:rPr>
              <a:t>3</a:t>
            </a:r>
          </a:p>
        </p:txBody>
      </p:sp>
      <p:sp>
        <p:nvSpPr>
          <p:cNvPr id="29" name="Content Placeholder 19">
            <a:extLst>
              <a:ext uri="{FF2B5EF4-FFF2-40B4-BE49-F238E27FC236}">
                <a16:creationId xmlns:a16="http://schemas.microsoft.com/office/drawing/2014/main" id="{2B55E825-6FC3-569E-6544-80CF236237F9}"/>
              </a:ext>
            </a:extLst>
          </p:cNvPr>
          <p:cNvSpPr txBox="1">
            <a:spLocks/>
          </p:cNvSpPr>
          <p:nvPr/>
        </p:nvSpPr>
        <p:spPr>
          <a:xfrm>
            <a:off x="4312014" y="3867212"/>
            <a:ext cx="3528855" cy="1090768"/>
          </a:xfrm>
          <a:prstGeom prst="rect">
            <a:avLst/>
          </a:prstGeom>
        </p:spPr>
        <p:txBody>
          <a:bodyPr/>
          <a:lstStyle>
            <a:lvl1pPr marL="274320" indent="-274320" algn="l" defTabSz="914400" rtl="0" eaLnBrk="1" latinLnBrk="0" hangingPunct="1">
              <a:lnSpc>
                <a:spcPct val="100000"/>
              </a:lnSpc>
              <a:spcBef>
                <a:spcPts val="0"/>
              </a:spcBef>
              <a:spcAft>
                <a:spcPts val="1200"/>
              </a:spcAft>
              <a:buClr>
                <a:srgbClr val="00539A"/>
              </a:buClr>
              <a:buFont typeface="Wingdings" pitchFamily="2" charset="2"/>
              <a:buChar char="§"/>
              <a:defRPr sz="2600" kern="1200">
                <a:solidFill>
                  <a:srgbClr val="00529B"/>
                </a:solidFill>
                <a:latin typeface="Arial" panose="020B0604020202020204" pitchFamily="34" charset="0"/>
                <a:ea typeface="+mn-ea"/>
                <a:cs typeface="Arial" panose="020B0604020202020204" pitchFamily="34" charset="0"/>
              </a:defRPr>
            </a:lvl1pPr>
            <a:lvl2pPr marL="822960" indent="-274320" algn="l" defTabSz="914400" rtl="0" eaLnBrk="1" latinLnBrk="0" hangingPunct="1">
              <a:lnSpc>
                <a:spcPct val="100000"/>
              </a:lnSpc>
              <a:spcBef>
                <a:spcPts val="0"/>
              </a:spcBef>
              <a:spcAft>
                <a:spcPts val="600"/>
              </a:spcAft>
              <a:buFont typeface="Arial" panose="020B0604020202020204" pitchFamily="34" charset="0"/>
              <a:buChar char="•"/>
              <a:defRPr sz="2200" kern="1200">
                <a:solidFill>
                  <a:srgbClr val="00529B"/>
                </a:solidFill>
                <a:latin typeface="Arial" panose="020B0604020202020204" pitchFamily="34" charset="0"/>
                <a:ea typeface="+mn-ea"/>
                <a:cs typeface="Arial" panose="020B0604020202020204" pitchFamily="34" charset="0"/>
              </a:defRPr>
            </a:lvl2pPr>
            <a:lvl3pPr marL="1371600" indent="-274320" algn="l" defTabSz="914400" rtl="0" eaLnBrk="1" latinLnBrk="0" hangingPunct="1">
              <a:lnSpc>
                <a:spcPct val="100000"/>
              </a:lnSpc>
              <a:spcBef>
                <a:spcPts val="0"/>
              </a:spcBef>
              <a:spcAft>
                <a:spcPts val="600"/>
              </a:spcAft>
              <a:buSzPct val="50000"/>
              <a:buFont typeface="Wingdings" panose="05000000000000000000" pitchFamily="2" charset="2"/>
              <a:buChar char="q"/>
              <a:defRPr sz="2000" kern="1200">
                <a:solidFill>
                  <a:srgbClr val="00529B"/>
                </a:solidFill>
                <a:latin typeface="+mn-lt"/>
                <a:ea typeface="+mn-ea"/>
                <a:cs typeface="+mn-cs"/>
              </a:defRPr>
            </a:lvl3pPr>
            <a:lvl4pPr marL="1920240" indent="-274320" algn="l" defTabSz="914400" rtl="0" eaLnBrk="1" latinLnBrk="0" hangingPunct="1">
              <a:lnSpc>
                <a:spcPct val="100000"/>
              </a:lnSpc>
              <a:spcBef>
                <a:spcPts val="0"/>
              </a:spcBef>
              <a:spcAft>
                <a:spcPts val="600"/>
              </a:spcAft>
              <a:buFont typeface="Courier New" panose="02070309020205020404" pitchFamily="49" charset="0"/>
              <a:buChar char="o"/>
              <a:defRPr sz="1800" kern="1200">
                <a:solidFill>
                  <a:srgbClr val="00529B"/>
                </a:solidFill>
                <a:latin typeface="+mn-lt"/>
                <a:ea typeface="+mn-ea"/>
                <a:cs typeface="+mn-cs"/>
              </a:defRPr>
            </a:lvl4pPr>
            <a:lvl5pPr marL="2057400" indent="-274320" algn="l" defTabSz="914400" rtl="0" eaLnBrk="1" latinLnBrk="0" hangingPunct="1">
              <a:lnSpc>
                <a:spcPct val="100000"/>
              </a:lnSpc>
              <a:spcBef>
                <a:spcPts val="0"/>
              </a:spcBef>
              <a:spcAft>
                <a:spcPts val="600"/>
              </a:spcAft>
              <a:buFont typeface="Arial" panose="020B0604020202020204" pitchFamily="34" charset="0"/>
              <a:buChar char="•"/>
              <a:defRPr sz="1800" kern="1200">
                <a:solidFill>
                  <a:srgbClr val="00529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Aft>
                <a:spcPts val="0"/>
              </a:spcAft>
              <a:buClrTx/>
              <a:buFont typeface="Wingdings" pitchFamily="2" charset="2"/>
              <a:buNone/>
            </a:pPr>
            <a:r>
              <a:rPr lang="en-US" sz="1600" b="1" dirty="0"/>
              <a:t>Newly Eligible </a:t>
            </a:r>
            <a:br>
              <a:rPr lang="en-US" sz="1600" b="1" dirty="0"/>
            </a:br>
            <a:r>
              <a:rPr lang="en-US" sz="1600" b="1" dirty="0"/>
              <a:t>Medicare Advantage OEP</a:t>
            </a:r>
          </a:p>
          <a:p>
            <a:pPr marL="0" indent="0" algn="ctr">
              <a:spcAft>
                <a:spcPts val="0"/>
              </a:spcAft>
              <a:buClrTx/>
              <a:buFont typeface="Wingdings" pitchFamily="2" charset="2"/>
              <a:buNone/>
            </a:pPr>
            <a:r>
              <a:rPr lang="en-US" sz="1600" dirty="0"/>
              <a:t>1</a:t>
            </a:r>
            <a:r>
              <a:rPr lang="en-US" sz="1600" baseline="30000" dirty="0"/>
              <a:t>st</a:t>
            </a:r>
            <a:r>
              <a:rPr lang="en-US" sz="1600" dirty="0"/>
              <a:t> 3 months of entitlement to Medicare Part A and Part B</a:t>
            </a:r>
          </a:p>
        </p:txBody>
      </p:sp>
      <p:sp>
        <p:nvSpPr>
          <p:cNvPr id="33" name="Freeform: Shape 197">
            <a:extLst>
              <a:ext uri="{FF2B5EF4-FFF2-40B4-BE49-F238E27FC236}">
                <a16:creationId xmlns:a16="http://schemas.microsoft.com/office/drawing/2014/main" id="{3E1AD72F-6049-174F-9789-24006367EC94}"/>
              </a:ext>
              <a:ext uri="{C183D7F6-B498-43B3-948B-1728B52AA6E4}">
                <adec:decorative xmlns:adec="http://schemas.microsoft.com/office/drawing/2017/decorative" val="1"/>
              </a:ext>
            </a:extLst>
          </p:cNvPr>
          <p:cNvSpPr>
            <a:spLocks noChangeAspect="1"/>
          </p:cNvSpPr>
          <p:nvPr/>
        </p:nvSpPr>
        <p:spPr>
          <a:xfrm>
            <a:off x="877876" y="5474834"/>
            <a:ext cx="228600" cy="228600"/>
          </a:xfrm>
          <a:custGeom>
            <a:avLst/>
            <a:gdLst>
              <a:gd name="connsiteX0" fmla="*/ 1828800 w 3657600"/>
              <a:gd name="connsiteY0" fmla="*/ 473375 h 3657600"/>
              <a:gd name="connsiteX1" fmla="*/ 1526601 w 3657600"/>
              <a:gd name="connsiteY1" fmla="*/ 1451335 h 3657600"/>
              <a:gd name="connsiteX2" fmla="*/ 548643 w 3657600"/>
              <a:gd name="connsiteY2" fmla="*/ 1451328 h 3657600"/>
              <a:gd name="connsiteX3" fmla="*/ 1339831 w 3657600"/>
              <a:gd name="connsiteY3" fmla="*/ 2055733 h 3657600"/>
              <a:gd name="connsiteX4" fmla="*/ 1037619 w 3657600"/>
              <a:gd name="connsiteY4" fmla="*/ 3033688 h 3657600"/>
              <a:gd name="connsiteX5" fmla="*/ 1828800 w 3657600"/>
              <a:gd name="connsiteY5" fmla="*/ 2429272 h 3657600"/>
              <a:gd name="connsiteX6" fmla="*/ 2619981 w 3657600"/>
              <a:gd name="connsiteY6" fmla="*/ 3033688 h 3657600"/>
              <a:gd name="connsiteX7" fmla="*/ 2317769 w 3657600"/>
              <a:gd name="connsiteY7" fmla="*/ 2055733 h 3657600"/>
              <a:gd name="connsiteX8" fmla="*/ 3108957 w 3657600"/>
              <a:gd name="connsiteY8" fmla="*/ 1451328 h 3657600"/>
              <a:gd name="connsiteX9" fmla="*/ 2130999 w 3657600"/>
              <a:gd name="connsiteY9" fmla="*/ 1451335 h 3657600"/>
              <a:gd name="connsiteX10" fmla="*/ 1828800 w 3657600"/>
              <a:gd name="connsiteY10" fmla="*/ 0 h 3657600"/>
              <a:gd name="connsiteX11" fmla="*/ 3657600 w 3657600"/>
              <a:gd name="connsiteY11" fmla="*/ 1828800 h 3657600"/>
              <a:gd name="connsiteX12" fmla="*/ 1828800 w 3657600"/>
              <a:gd name="connsiteY12" fmla="*/ 3657600 h 3657600"/>
              <a:gd name="connsiteX13" fmla="*/ 0 w 3657600"/>
              <a:gd name="connsiteY13" fmla="*/ 1828800 h 3657600"/>
              <a:gd name="connsiteX14" fmla="*/ 1828800 w 3657600"/>
              <a:gd name="connsiteY14" fmla="*/ 0 h 36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3657600">
                <a:moveTo>
                  <a:pt x="1828800" y="473375"/>
                </a:moveTo>
                <a:lnTo>
                  <a:pt x="1526601" y="1451335"/>
                </a:lnTo>
                <a:lnTo>
                  <a:pt x="548643" y="1451328"/>
                </a:lnTo>
                <a:lnTo>
                  <a:pt x="1339831" y="2055733"/>
                </a:lnTo>
                <a:lnTo>
                  <a:pt x="1037619" y="3033688"/>
                </a:lnTo>
                <a:lnTo>
                  <a:pt x="1828800" y="2429272"/>
                </a:lnTo>
                <a:lnTo>
                  <a:pt x="2619981" y="3033688"/>
                </a:lnTo>
                <a:lnTo>
                  <a:pt x="2317769" y="2055733"/>
                </a:lnTo>
                <a:lnTo>
                  <a:pt x="3108957" y="1451328"/>
                </a:lnTo>
                <a:lnTo>
                  <a:pt x="2130999" y="1451335"/>
                </a:lnTo>
                <a:close/>
                <a:moveTo>
                  <a:pt x="1828800" y="0"/>
                </a:moveTo>
                <a:cubicBezTo>
                  <a:pt x="2838818" y="0"/>
                  <a:pt x="3657600" y="818782"/>
                  <a:pt x="3657600" y="1828800"/>
                </a:cubicBezTo>
                <a:cubicBezTo>
                  <a:pt x="3657600" y="2838818"/>
                  <a:pt x="2838818" y="3657600"/>
                  <a:pt x="1828800" y="3657600"/>
                </a:cubicBezTo>
                <a:cubicBezTo>
                  <a:pt x="818782" y="3657600"/>
                  <a:pt x="0" y="2838818"/>
                  <a:pt x="0" y="1828800"/>
                </a:cubicBezTo>
                <a:cubicBezTo>
                  <a:pt x="0" y="818782"/>
                  <a:pt x="818782" y="0"/>
                  <a:pt x="1828800" y="0"/>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Content Placeholder 21">
            <a:extLst>
              <a:ext uri="{FF2B5EF4-FFF2-40B4-BE49-F238E27FC236}">
                <a16:creationId xmlns:a16="http://schemas.microsoft.com/office/drawing/2014/main" id="{37760095-6CAD-6FA6-9C58-A04956E0BF1F}"/>
              </a:ext>
            </a:extLst>
          </p:cNvPr>
          <p:cNvSpPr txBox="1">
            <a:spLocks/>
          </p:cNvSpPr>
          <p:nvPr/>
        </p:nvSpPr>
        <p:spPr>
          <a:xfrm>
            <a:off x="1077106" y="5439506"/>
            <a:ext cx="7299158" cy="422458"/>
          </a:xfrm>
          <a:prstGeom prst="rect">
            <a:avLst/>
          </a:prstGeom>
        </p:spPr>
        <p:txBody>
          <a:bodyPr/>
          <a:lstStyle>
            <a:lvl1pPr marL="274320" indent="-274320" algn="l" defTabSz="914400" rtl="0" eaLnBrk="1" latinLnBrk="0" hangingPunct="1">
              <a:lnSpc>
                <a:spcPct val="100000"/>
              </a:lnSpc>
              <a:spcBef>
                <a:spcPts val="0"/>
              </a:spcBef>
              <a:spcAft>
                <a:spcPts val="1200"/>
              </a:spcAft>
              <a:buClr>
                <a:srgbClr val="00539A"/>
              </a:buClr>
              <a:buFont typeface="Wingdings" pitchFamily="2" charset="2"/>
              <a:buChar char="§"/>
              <a:defRPr sz="2600" kern="1200">
                <a:solidFill>
                  <a:srgbClr val="00529B"/>
                </a:solidFill>
                <a:latin typeface="Arial" panose="020B0604020202020204" pitchFamily="34" charset="0"/>
                <a:ea typeface="+mn-ea"/>
                <a:cs typeface="Arial" panose="020B0604020202020204" pitchFamily="34" charset="0"/>
              </a:defRPr>
            </a:lvl1pPr>
            <a:lvl2pPr marL="822960" indent="-274320" algn="l" defTabSz="914400" rtl="0" eaLnBrk="1" latinLnBrk="0" hangingPunct="1">
              <a:lnSpc>
                <a:spcPct val="100000"/>
              </a:lnSpc>
              <a:spcBef>
                <a:spcPts val="0"/>
              </a:spcBef>
              <a:spcAft>
                <a:spcPts val="600"/>
              </a:spcAft>
              <a:buFont typeface="Arial" panose="020B0604020202020204" pitchFamily="34" charset="0"/>
              <a:buChar char="•"/>
              <a:defRPr sz="2200" kern="1200">
                <a:solidFill>
                  <a:srgbClr val="00529B"/>
                </a:solidFill>
                <a:latin typeface="Arial" panose="020B0604020202020204" pitchFamily="34" charset="0"/>
                <a:ea typeface="+mn-ea"/>
                <a:cs typeface="Arial" panose="020B0604020202020204" pitchFamily="34" charset="0"/>
              </a:defRPr>
            </a:lvl2pPr>
            <a:lvl3pPr marL="1371600" indent="-274320" algn="l" defTabSz="914400" rtl="0" eaLnBrk="1" latinLnBrk="0" hangingPunct="1">
              <a:lnSpc>
                <a:spcPct val="100000"/>
              </a:lnSpc>
              <a:spcBef>
                <a:spcPts val="0"/>
              </a:spcBef>
              <a:spcAft>
                <a:spcPts val="600"/>
              </a:spcAft>
              <a:buSzPct val="50000"/>
              <a:buFont typeface="Wingdings" panose="05000000000000000000" pitchFamily="2" charset="2"/>
              <a:buChar char="q"/>
              <a:defRPr sz="2000" kern="1200">
                <a:solidFill>
                  <a:srgbClr val="00529B"/>
                </a:solidFill>
                <a:latin typeface="+mn-lt"/>
                <a:ea typeface="+mn-ea"/>
                <a:cs typeface="+mn-cs"/>
              </a:defRPr>
            </a:lvl3pPr>
            <a:lvl4pPr marL="1920240" indent="-274320" algn="l" defTabSz="914400" rtl="0" eaLnBrk="1" latinLnBrk="0" hangingPunct="1">
              <a:lnSpc>
                <a:spcPct val="100000"/>
              </a:lnSpc>
              <a:spcBef>
                <a:spcPts val="0"/>
              </a:spcBef>
              <a:spcAft>
                <a:spcPts val="600"/>
              </a:spcAft>
              <a:buFont typeface="Courier New" panose="02070309020205020404" pitchFamily="49" charset="0"/>
              <a:buChar char="o"/>
              <a:defRPr sz="1800" kern="1200">
                <a:solidFill>
                  <a:srgbClr val="00529B"/>
                </a:solidFill>
                <a:latin typeface="+mn-lt"/>
                <a:ea typeface="+mn-ea"/>
                <a:cs typeface="+mn-cs"/>
              </a:defRPr>
            </a:lvl4pPr>
            <a:lvl5pPr marL="2057400" indent="-274320" algn="l" defTabSz="914400" rtl="0" eaLnBrk="1" latinLnBrk="0" hangingPunct="1">
              <a:lnSpc>
                <a:spcPct val="100000"/>
              </a:lnSpc>
              <a:spcBef>
                <a:spcPts val="0"/>
              </a:spcBef>
              <a:spcAft>
                <a:spcPts val="600"/>
              </a:spcAft>
              <a:buFont typeface="Arial" panose="020B0604020202020204" pitchFamily="34" charset="0"/>
              <a:buChar char="•"/>
              <a:defRPr sz="1800" kern="1200">
                <a:solidFill>
                  <a:srgbClr val="00529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defTabSz="685750">
              <a:spcBef>
                <a:spcPts val="600"/>
              </a:spcBef>
              <a:spcAft>
                <a:spcPts val="0"/>
              </a:spcAft>
              <a:buFont typeface="Arial" panose="020B0604020202020204" pitchFamily="34" charset="0"/>
              <a:buNone/>
              <a:defRPr/>
            </a:pPr>
            <a:r>
              <a:rPr lang="en-US" sz="1400" b="1" kern="0" dirty="0"/>
              <a:t>NOTE</a:t>
            </a:r>
            <a:r>
              <a:rPr lang="en-US" sz="1400" kern="0" dirty="0"/>
              <a:t>: You need to be in a Medicare Advantage Plan to use this enrollment period.</a:t>
            </a:r>
          </a:p>
        </p:txBody>
      </p:sp>
      <p:cxnSp>
        <p:nvCxnSpPr>
          <p:cNvPr id="32" name="Straight Connector 31">
            <a:extLst>
              <a:ext uri="{FF2B5EF4-FFF2-40B4-BE49-F238E27FC236}">
                <a16:creationId xmlns:a16="http://schemas.microsoft.com/office/drawing/2014/main" id="{FC1E7D63-E91B-F29D-C646-FD15C5E7D10D}"/>
              </a:ext>
              <a:ext uri="{C183D7F6-B498-43B3-948B-1728B52AA6E4}">
                <adec:decorative xmlns:adec="http://schemas.microsoft.com/office/drawing/2017/decorative" val="1"/>
              </a:ext>
            </a:extLst>
          </p:cNvPr>
          <p:cNvCxnSpPr>
            <a:cxnSpLocks/>
          </p:cNvCxnSpPr>
          <p:nvPr/>
        </p:nvCxnSpPr>
        <p:spPr>
          <a:xfrm>
            <a:off x="7943759" y="1974988"/>
            <a:ext cx="18887" cy="3472203"/>
          </a:xfrm>
          <a:prstGeom prst="line">
            <a:avLst/>
          </a:prstGeom>
          <a:ln>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30" name="Content Placeholder 20">
            <a:extLst>
              <a:ext uri="{FF2B5EF4-FFF2-40B4-BE49-F238E27FC236}">
                <a16:creationId xmlns:a16="http://schemas.microsoft.com/office/drawing/2014/main" id="{D379A9B7-DC25-B786-B294-FBEB6399CED3}"/>
              </a:ext>
            </a:extLst>
          </p:cNvPr>
          <p:cNvSpPr txBox="1">
            <a:spLocks/>
          </p:cNvSpPr>
          <p:nvPr/>
        </p:nvSpPr>
        <p:spPr>
          <a:xfrm>
            <a:off x="8007777" y="1600193"/>
            <a:ext cx="4074219" cy="4812859"/>
          </a:xfrm>
          <a:prstGeom prst="rect">
            <a:avLst/>
          </a:prstGeom>
        </p:spPr>
        <p:txBody>
          <a:bodyPr/>
          <a:lstStyle>
            <a:lvl1pPr marL="274320" indent="-274320" algn="l" defTabSz="914400" rtl="0" eaLnBrk="1" latinLnBrk="0" hangingPunct="1">
              <a:lnSpc>
                <a:spcPct val="100000"/>
              </a:lnSpc>
              <a:spcBef>
                <a:spcPts val="0"/>
              </a:spcBef>
              <a:spcAft>
                <a:spcPts val="1200"/>
              </a:spcAft>
              <a:buClr>
                <a:srgbClr val="00539A"/>
              </a:buClr>
              <a:buFont typeface="Wingdings" pitchFamily="2" charset="2"/>
              <a:buChar char="§"/>
              <a:defRPr sz="2600" kern="1200">
                <a:solidFill>
                  <a:srgbClr val="00529B"/>
                </a:solidFill>
                <a:latin typeface="Arial" panose="020B0604020202020204" pitchFamily="34" charset="0"/>
                <a:ea typeface="+mn-ea"/>
                <a:cs typeface="Arial" panose="020B0604020202020204" pitchFamily="34" charset="0"/>
              </a:defRPr>
            </a:lvl1pPr>
            <a:lvl2pPr marL="822960" indent="-274320" algn="l" defTabSz="914400" rtl="0" eaLnBrk="1" latinLnBrk="0" hangingPunct="1">
              <a:lnSpc>
                <a:spcPct val="100000"/>
              </a:lnSpc>
              <a:spcBef>
                <a:spcPts val="0"/>
              </a:spcBef>
              <a:spcAft>
                <a:spcPts val="600"/>
              </a:spcAft>
              <a:buFont typeface="Arial" panose="020B0604020202020204" pitchFamily="34" charset="0"/>
              <a:buChar char="•"/>
              <a:defRPr sz="2200" kern="1200">
                <a:solidFill>
                  <a:srgbClr val="00529B"/>
                </a:solidFill>
                <a:latin typeface="Arial" panose="020B0604020202020204" pitchFamily="34" charset="0"/>
                <a:ea typeface="+mn-ea"/>
                <a:cs typeface="Arial" panose="020B0604020202020204" pitchFamily="34" charset="0"/>
              </a:defRPr>
            </a:lvl2pPr>
            <a:lvl3pPr marL="1371600" indent="-274320" algn="l" defTabSz="914400" rtl="0" eaLnBrk="1" latinLnBrk="0" hangingPunct="1">
              <a:lnSpc>
                <a:spcPct val="100000"/>
              </a:lnSpc>
              <a:spcBef>
                <a:spcPts val="0"/>
              </a:spcBef>
              <a:spcAft>
                <a:spcPts val="600"/>
              </a:spcAft>
              <a:buSzPct val="50000"/>
              <a:buFont typeface="Wingdings" panose="05000000000000000000" pitchFamily="2" charset="2"/>
              <a:buChar char="q"/>
              <a:defRPr sz="2000" kern="1200">
                <a:solidFill>
                  <a:srgbClr val="00529B"/>
                </a:solidFill>
                <a:latin typeface="+mn-lt"/>
                <a:ea typeface="+mn-ea"/>
                <a:cs typeface="+mn-cs"/>
              </a:defRPr>
            </a:lvl3pPr>
            <a:lvl4pPr marL="1920240" indent="-274320" algn="l" defTabSz="914400" rtl="0" eaLnBrk="1" latinLnBrk="0" hangingPunct="1">
              <a:lnSpc>
                <a:spcPct val="100000"/>
              </a:lnSpc>
              <a:spcBef>
                <a:spcPts val="0"/>
              </a:spcBef>
              <a:spcAft>
                <a:spcPts val="600"/>
              </a:spcAft>
              <a:buFont typeface="Courier New" panose="02070309020205020404" pitchFamily="49" charset="0"/>
              <a:buChar char="o"/>
              <a:defRPr sz="1800" kern="1200">
                <a:solidFill>
                  <a:srgbClr val="00529B"/>
                </a:solidFill>
                <a:latin typeface="+mn-lt"/>
                <a:ea typeface="+mn-ea"/>
                <a:cs typeface="+mn-cs"/>
              </a:defRPr>
            </a:lvl4pPr>
            <a:lvl5pPr marL="2057400" indent="-274320" algn="l" defTabSz="914400" rtl="0" eaLnBrk="1" latinLnBrk="0" hangingPunct="1">
              <a:lnSpc>
                <a:spcPct val="100000"/>
              </a:lnSpc>
              <a:spcBef>
                <a:spcPts val="0"/>
              </a:spcBef>
              <a:spcAft>
                <a:spcPts val="600"/>
              </a:spcAft>
              <a:buFont typeface="Arial" panose="020B0604020202020204" pitchFamily="34" charset="0"/>
              <a:buChar char="•"/>
              <a:defRPr sz="1800" kern="1200">
                <a:solidFill>
                  <a:srgbClr val="00529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spcAft>
                <a:spcPts val="1200"/>
              </a:spcAft>
              <a:buFont typeface="Arial" panose="020B0604020202020204" pitchFamily="34" charset="0"/>
              <a:buNone/>
              <a:defRPr/>
            </a:pPr>
            <a:r>
              <a:rPr lang="en-US" sz="2400" b="1" dirty="0"/>
              <a:t>You can:</a:t>
            </a:r>
          </a:p>
          <a:p>
            <a:pPr marL="457200" lvl="1">
              <a:spcAft>
                <a:spcPts val="1200"/>
              </a:spcAft>
              <a:buFont typeface="Wingdings" panose="05000000000000000000" pitchFamily="2" charset="2"/>
              <a:buChar char="§"/>
              <a:defRPr/>
            </a:pPr>
            <a:r>
              <a:rPr lang="en-US" sz="2000" dirty="0"/>
              <a:t>Switch to another Medicare Advantage Plan, with or without drug coverage </a:t>
            </a:r>
          </a:p>
          <a:p>
            <a:pPr marL="457200" lvl="1">
              <a:spcAft>
                <a:spcPts val="1200"/>
              </a:spcAft>
              <a:buFont typeface="Wingdings" panose="05000000000000000000" pitchFamily="2" charset="2"/>
              <a:buChar char="§"/>
              <a:defRPr/>
            </a:pPr>
            <a:r>
              <a:rPr lang="en-US" sz="2000" dirty="0"/>
              <a:t>Drop your Medicare Advantage Plan and return to Original Medicare. If you do: </a:t>
            </a:r>
          </a:p>
          <a:p>
            <a:pPr marL="822960" lvl="2">
              <a:spcAft>
                <a:spcPts val="1200"/>
              </a:spcAft>
              <a:buSzPct val="100000"/>
              <a:buFont typeface="Arial" panose="020B0604020202020204" pitchFamily="34" charset="0"/>
              <a:buChar char="•"/>
              <a:defRPr/>
            </a:pPr>
            <a:r>
              <a:rPr lang="en-US" sz="1600" dirty="0">
                <a:latin typeface="Arial" panose="020B0604020202020204" pitchFamily="34" charset="0"/>
                <a:cs typeface="Arial" panose="020B0604020202020204" pitchFamily="34" charset="0"/>
              </a:rPr>
              <a:t>You can join a Medicare drug plan</a:t>
            </a:r>
          </a:p>
          <a:p>
            <a:pPr marL="822960" lvl="2">
              <a:spcAft>
                <a:spcPts val="1200"/>
              </a:spcAft>
              <a:buSzPct val="100000"/>
              <a:buFont typeface="Arial" panose="020B0604020202020204" pitchFamily="34" charset="0"/>
              <a:buChar char="•"/>
              <a:defRPr/>
            </a:pPr>
            <a:r>
              <a:rPr lang="en-US" sz="1600" dirty="0">
                <a:latin typeface="Arial" panose="020B0604020202020204" pitchFamily="34" charset="0"/>
                <a:cs typeface="Arial" panose="020B0604020202020204" pitchFamily="34" charset="0"/>
              </a:rPr>
              <a:t>Coverage begins the 1</a:t>
            </a:r>
            <a:r>
              <a:rPr lang="en-US" sz="1600" baseline="30000" dirty="0">
                <a:latin typeface="Arial" panose="020B0604020202020204" pitchFamily="34" charset="0"/>
                <a:cs typeface="Arial" panose="020B0604020202020204" pitchFamily="34" charset="0"/>
              </a:rPr>
              <a:t>st</a:t>
            </a:r>
            <a:r>
              <a:rPr lang="en-US" sz="1600" dirty="0">
                <a:latin typeface="Arial" panose="020B0604020202020204" pitchFamily="34" charset="0"/>
                <a:cs typeface="Arial" panose="020B0604020202020204" pitchFamily="34" charset="0"/>
              </a:rPr>
              <a:t> of the month after you join the plan</a:t>
            </a:r>
            <a:endParaRPr lang="en-US" dirty="0"/>
          </a:p>
        </p:txBody>
      </p:sp>
      <p:sp>
        <p:nvSpPr>
          <p:cNvPr id="10" name="Slide Number Placeholder 9">
            <a:extLst>
              <a:ext uri="{FF2B5EF4-FFF2-40B4-BE49-F238E27FC236}">
                <a16:creationId xmlns:a16="http://schemas.microsoft.com/office/drawing/2014/main" id="{65763DB6-5241-D333-04C4-0CA7E0743AF3}"/>
              </a:ext>
            </a:extLst>
          </p:cNvPr>
          <p:cNvSpPr>
            <a:spLocks noGrp="1"/>
          </p:cNvSpPr>
          <p:nvPr>
            <p:ph type="sldNum" sz="quarter" idx="12"/>
          </p:nvPr>
        </p:nvSpPr>
        <p:spPr/>
        <p:txBody>
          <a:bodyPr/>
          <a:lstStyle/>
          <a:p>
            <a:fld id="{0B2D781D-8844-5940-92D1-06EF0A7F581E}" type="slidenum">
              <a:rPr lang="en-US" smtClean="0"/>
              <a:t>21</a:t>
            </a:fld>
            <a:endParaRPr lang="en-US"/>
          </a:p>
        </p:txBody>
      </p:sp>
    </p:spTree>
    <p:extLst>
      <p:ext uri="{BB962C8B-B14F-4D97-AF65-F5344CB8AC3E}">
        <p14:creationId xmlns:p14="http://schemas.microsoft.com/office/powerpoint/2010/main" val="2481875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bg/>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bg/>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
                                            <p:txEl>
                                              <p:pRg st="0" end="0"/>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
                                            <p:txEl>
                                              <p:pRg st="1" end="1"/>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bg/>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8">
                                            <p:txEl>
                                              <p:pRg st="0" end="0"/>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8">
                                            <p:txEl>
                                              <p:pRg st="1" end="1"/>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9">
                                            <p:txEl>
                                              <p:pRg st="0" end="0"/>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9">
                                            <p:txEl>
                                              <p:pRg st="1" end="1"/>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0">
                                            <p:bg/>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0">
                                            <p:txEl>
                                              <p:pRg st="0" end="0"/>
                                            </p:txEl>
                                          </p:spTgt>
                                        </p:tgtEl>
                                        <p:attrNameLst>
                                          <p:attrName>style.visibility</p:attrName>
                                        </p:attrNameLst>
                                      </p:cBhvr>
                                      <p:to>
                                        <p:strVal val="visible"/>
                                      </p:to>
                                    </p:set>
                                  </p:childTnLst>
                                </p:cTn>
                              </p:par>
                            </p:childTnLst>
                          </p:cTn>
                        </p:par>
                        <p:par>
                          <p:cTn id="35" fill="hold">
                            <p:stCondLst>
                              <p:cond delay="0"/>
                            </p:stCondLst>
                            <p:childTnLst>
                              <p:par>
                                <p:cTn id="36" presetID="1" presetClass="entr" presetSubtype="0" fill="hold" nodeType="afterEffect">
                                  <p:stCondLst>
                                    <p:cond delay="250"/>
                                  </p:stCondLst>
                                  <p:childTnLst>
                                    <p:set>
                                      <p:cBhvr>
                                        <p:cTn id="37" dur="1" fill="hold">
                                          <p:stCondLst>
                                            <p:cond delay="0"/>
                                          </p:stCondLst>
                                        </p:cTn>
                                        <p:tgtEl>
                                          <p:spTgt spid="21"/>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26">
                                            <p:bg/>
                                          </p:spTgt>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26">
                                            <p:txEl>
                                              <p:pRg st="0" end="0"/>
                                            </p:txEl>
                                          </p:spTgt>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26">
                                            <p:txEl>
                                              <p:pRg st="1" end="1"/>
                                            </p:txEl>
                                          </p:spTgt>
                                        </p:tgtEl>
                                        <p:attrNameLst>
                                          <p:attrName>style.visibility</p:attrName>
                                        </p:attrNameLst>
                                      </p:cBhvr>
                                      <p:to>
                                        <p:strVal val="visible"/>
                                      </p:to>
                                    </p:set>
                                  </p:childTnLst>
                                </p:cTn>
                              </p:par>
                              <p:par>
                                <p:cTn id="44" presetID="1" presetClass="entr" presetSubtype="0" fill="hold" grpId="0" nodeType="withEffect">
                                  <p:stCondLst>
                                    <p:cond delay="0"/>
                                  </p:stCondLst>
                                  <p:childTnLst>
                                    <p:set>
                                      <p:cBhvr>
                                        <p:cTn id="45" dur="1" fill="hold">
                                          <p:stCondLst>
                                            <p:cond delay="0"/>
                                          </p:stCondLst>
                                        </p:cTn>
                                        <p:tgtEl>
                                          <p:spTgt spid="27">
                                            <p:bg/>
                                          </p:spTgt>
                                        </p:tgtEl>
                                        <p:attrNameLst>
                                          <p:attrName>style.visibility</p:attrName>
                                        </p:attrNameLst>
                                      </p:cBhvr>
                                      <p:to>
                                        <p:strVal val="visible"/>
                                      </p:to>
                                    </p:set>
                                  </p:childTnLst>
                                </p:cTn>
                              </p:par>
                              <p:par>
                                <p:cTn id="46" presetID="1" presetClass="entr" presetSubtype="0" fill="hold" grpId="0" nodeType="withEffect">
                                  <p:stCondLst>
                                    <p:cond delay="0"/>
                                  </p:stCondLst>
                                  <p:childTnLst>
                                    <p:set>
                                      <p:cBhvr>
                                        <p:cTn id="47" dur="1" fill="hold">
                                          <p:stCondLst>
                                            <p:cond delay="0"/>
                                          </p:stCondLst>
                                        </p:cTn>
                                        <p:tgtEl>
                                          <p:spTgt spid="27">
                                            <p:txEl>
                                              <p:pRg st="0" end="0"/>
                                            </p:txEl>
                                          </p:spTgt>
                                        </p:tgtEl>
                                        <p:attrNameLst>
                                          <p:attrName>style.visibility</p:attrName>
                                        </p:attrNameLst>
                                      </p:cBhvr>
                                      <p:to>
                                        <p:strVal val="visible"/>
                                      </p:to>
                                    </p:set>
                                  </p:childTnLst>
                                </p:cTn>
                              </p:par>
                              <p:par>
                                <p:cTn id="48" presetID="1" presetClass="entr" presetSubtype="0" fill="hold" grpId="0" nodeType="withEffect">
                                  <p:stCondLst>
                                    <p:cond delay="0"/>
                                  </p:stCondLst>
                                  <p:childTnLst>
                                    <p:set>
                                      <p:cBhvr>
                                        <p:cTn id="49" dur="1" fill="hold">
                                          <p:stCondLst>
                                            <p:cond delay="0"/>
                                          </p:stCondLst>
                                        </p:cTn>
                                        <p:tgtEl>
                                          <p:spTgt spid="27">
                                            <p:txEl>
                                              <p:pRg st="1" end="1"/>
                                            </p:txEl>
                                          </p:spTgt>
                                        </p:tgtEl>
                                        <p:attrNameLst>
                                          <p:attrName>style.visibility</p:attrName>
                                        </p:attrNameLst>
                                      </p:cBhvr>
                                      <p:to>
                                        <p:strVal val="visible"/>
                                      </p:to>
                                    </p:set>
                                  </p:childTnLst>
                                </p:cTn>
                              </p:par>
                              <p:par>
                                <p:cTn id="50" presetID="1" presetClass="entr" presetSubtype="0" fill="hold" grpId="0" nodeType="withEffect">
                                  <p:stCondLst>
                                    <p:cond delay="0"/>
                                  </p:stCondLst>
                                  <p:childTnLst>
                                    <p:set>
                                      <p:cBhvr>
                                        <p:cTn id="51" dur="1" fill="hold">
                                          <p:stCondLst>
                                            <p:cond delay="0"/>
                                          </p:stCondLst>
                                        </p:cTn>
                                        <p:tgtEl>
                                          <p:spTgt spid="28">
                                            <p:bg/>
                                          </p:spTgt>
                                        </p:tgtEl>
                                        <p:attrNameLst>
                                          <p:attrName>style.visibility</p:attrName>
                                        </p:attrNameLst>
                                      </p:cBhvr>
                                      <p:to>
                                        <p:strVal val="visible"/>
                                      </p:to>
                                    </p:set>
                                  </p:childTnLst>
                                </p:cTn>
                              </p:par>
                              <p:par>
                                <p:cTn id="52" presetID="1" presetClass="entr" presetSubtype="0" fill="hold" grpId="0" nodeType="withEffect">
                                  <p:stCondLst>
                                    <p:cond delay="0"/>
                                  </p:stCondLst>
                                  <p:childTnLst>
                                    <p:set>
                                      <p:cBhvr>
                                        <p:cTn id="53" dur="1" fill="hold">
                                          <p:stCondLst>
                                            <p:cond delay="0"/>
                                          </p:stCondLst>
                                        </p:cTn>
                                        <p:tgtEl>
                                          <p:spTgt spid="28">
                                            <p:txEl>
                                              <p:pRg st="0" end="0"/>
                                            </p:txEl>
                                          </p:spTgt>
                                        </p:tgtEl>
                                        <p:attrNameLst>
                                          <p:attrName>style.visibility</p:attrName>
                                        </p:attrNameLst>
                                      </p:cBhvr>
                                      <p:to>
                                        <p:strVal val="visible"/>
                                      </p:to>
                                    </p:set>
                                  </p:childTnLst>
                                </p:cTn>
                              </p:par>
                              <p:par>
                                <p:cTn id="54" presetID="1" presetClass="entr" presetSubtype="0" fill="hold" grpId="0" nodeType="withEffect">
                                  <p:stCondLst>
                                    <p:cond delay="0"/>
                                  </p:stCondLst>
                                  <p:childTnLst>
                                    <p:set>
                                      <p:cBhvr>
                                        <p:cTn id="55" dur="1" fill="hold">
                                          <p:stCondLst>
                                            <p:cond delay="0"/>
                                          </p:stCondLst>
                                        </p:cTn>
                                        <p:tgtEl>
                                          <p:spTgt spid="28">
                                            <p:txEl>
                                              <p:pRg st="1" end="1"/>
                                            </p:txEl>
                                          </p:spTgt>
                                        </p:tgtEl>
                                        <p:attrNameLst>
                                          <p:attrName>style.visibility</p:attrName>
                                        </p:attrNameLst>
                                      </p:cBhvr>
                                      <p:to>
                                        <p:strVal val="visible"/>
                                      </p:to>
                                    </p:set>
                                  </p:childTnLst>
                                </p:cTn>
                              </p:par>
                              <p:par>
                                <p:cTn id="56" presetID="1" presetClass="entr" presetSubtype="0" fill="hold" grpId="0" nodeType="withEffect">
                                  <p:stCondLst>
                                    <p:cond delay="0"/>
                                  </p:stCondLst>
                                  <p:childTnLst>
                                    <p:set>
                                      <p:cBhvr>
                                        <p:cTn id="57" dur="1" fill="hold">
                                          <p:stCondLst>
                                            <p:cond delay="0"/>
                                          </p:stCondLst>
                                        </p:cTn>
                                        <p:tgtEl>
                                          <p:spTgt spid="29">
                                            <p:txEl>
                                              <p:pRg st="0" end="0"/>
                                            </p:txEl>
                                          </p:spTgt>
                                        </p:tgtEl>
                                        <p:attrNameLst>
                                          <p:attrName>style.visibility</p:attrName>
                                        </p:attrNameLst>
                                      </p:cBhvr>
                                      <p:to>
                                        <p:strVal val="visible"/>
                                      </p:to>
                                    </p:set>
                                  </p:childTnLst>
                                </p:cTn>
                              </p:par>
                              <p:par>
                                <p:cTn id="58" presetID="1" presetClass="entr" presetSubtype="0" fill="hold" grpId="0" nodeType="withEffect">
                                  <p:stCondLst>
                                    <p:cond delay="0"/>
                                  </p:stCondLst>
                                  <p:childTnLst>
                                    <p:set>
                                      <p:cBhvr>
                                        <p:cTn id="59" dur="1" fill="hold">
                                          <p:stCondLst>
                                            <p:cond delay="0"/>
                                          </p:stCondLst>
                                        </p:cTn>
                                        <p:tgtEl>
                                          <p:spTgt spid="29">
                                            <p:txEl>
                                              <p:pRg st="1" end="1"/>
                                            </p:txEl>
                                          </p:spTgt>
                                        </p:tgtEl>
                                        <p:attrNameLst>
                                          <p:attrName>style.visibility</p:attrName>
                                        </p:attrNameLst>
                                      </p:cBhvr>
                                      <p:to>
                                        <p:strVal val="visible"/>
                                      </p:to>
                                    </p:set>
                                  </p:childTnLst>
                                </p:cTn>
                              </p:par>
                            </p:childTnLst>
                          </p:cTn>
                        </p:par>
                        <p:par>
                          <p:cTn id="60" fill="hold">
                            <p:stCondLst>
                              <p:cond delay="250"/>
                            </p:stCondLst>
                            <p:childTnLst>
                              <p:par>
                                <p:cTn id="61" presetID="1" presetClass="entr" presetSubtype="0" fill="hold" grpId="0" nodeType="afterEffect">
                                  <p:stCondLst>
                                    <p:cond delay="0"/>
                                  </p:stCondLst>
                                  <p:childTnLst>
                                    <p:set>
                                      <p:cBhvr>
                                        <p:cTn id="62" dur="1" fill="hold">
                                          <p:stCondLst>
                                            <p:cond delay="0"/>
                                          </p:stCondLst>
                                        </p:cTn>
                                        <p:tgtEl>
                                          <p:spTgt spid="33"/>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31">
                                            <p:txEl>
                                              <p:pRg st="0" end="0"/>
                                            </p:txEl>
                                          </p:spTgt>
                                        </p:tgtEl>
                                        <p:attrNameLst>
                                          <p:attrName>style.visibility</p:attrName>
                                        </p:attrNameLst>
                                      </p:cBhvr>
                                      <p:to>
                                        <p:strVal val="visible"/>
                                      </p:to>
                                    </p:set>
                                  </p:childTnLst>
                                </p:cTn>
                              </p:par>
                            </p:childTnLst>
                          </p:cTn>
                        </p:par>
                        <p:par>
                          <p:cTn id="65" fill="hold">
                            <p:stCondLst>
                              <p:cond delay="250"/>
                            </p:stCondLst>
                            <p:childTnLst>
                              <p:par>
                                <p:cTn id="66" presetID="22" presetClass="entr" presetSubtype="1" fill="hold" nodeType="afterEffect">
                                  <p:stCondLst>
                                    <p:cond delay="0"/>
                                  </p:stCondLst>
                                  <p:childTnLst>
                                    <p:set>
                                      <p:cBhvr>
                                        <p:cTn id="67" dur="1" fill="hold">
                                          <p:stCondLst>
                                            <p:cond delay="0"/>
                                          </p:stCondLst>
                                        </p:cTn>
                                        <p:tgtEl>
                                          <p:spTgt spid="32"/>
                                        </p:tgtEl>
                                        <p:attrNameLst>
                                          <p:attrName>style.visibility</p:attrName>
                                        </p:attrNameLst>
                                      </p:cBhvr>
                                      <p:to>
                                        <p:strVal val="visible"/>
                                      </p:to>
                                    </p:set>
                                    <p:animEffect transition="in" filter="wipe(up)">
                                      <p:cBhvr>
                                        <p:cTn id="68" dur="500"/>
                                        <p:tgtEl>
                                          <p:spTgt spid="32"/>
                                        </p:tgtEl>
                                      </p:cBhvr>
                                    </p:animEffec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30">
                                            <p:txEl>
                                              <p:pRg st="0" end="0"/>
                                            </p:txEl>
                                          </p:spTgt>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30">
                                            <p:txEl>
                                              <p:pRg st="1" end="1"/>
                                            </p:txEl>
                                          </p:spTgt>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30">
                                            <p:txEl>
                                              <p:pRg st="2" end="2"/>
                                            </p:txEl>
                                          </p:spTgt>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30">
                                            <p:txEl>
                                              <p:pRg st="3" end="3"/>
                                            </p:txEl>
                                          </p:spTgt>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3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animBg="1"/>
      <p:bldP spid="17" grpId="0" build="p" animBg="1"/>
      <p:bldP spid="18" grpId="0" build="p" animBg="1"/>
      <p:bldP spid="19" grpId="0" uiExpand="1" build="p"/>
      <p:bldP spid="20" grpId="0" uiExpand="1" build="p" animBg="1"/>
      <p:bldP spid="26" grpId="0" uiExpand="1" build="p" animBg="1"/>
      <p:bldP spid="27" grpId="0" uiExpand="1" build="p" animBg="1"/>
      <p:bldP spid="28" grpId="0" uiExpand="1" build="p" animBg="1"/>
      <p:bldP spid="29" grpId="0" uiExpand="1" build="p"/>
      <p:bldP spid="33" grpId="0" animBg="1"/>
      <p:bldP spid="31" grpId="0" build="p"/>
      <p:bldP spid="30"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1926FD-EA0F-75E3-B8B2-39794280FE4D}"/>
              </a:ext>
            </a:extLst>
          </p:cNvPr>
          <p:cNvSpPr>
            <a:spLocks noGrp="1"/>
          </p:cNvSpPr>
          <p:nvPr>
            <p:ph type="title"/>
          </p:nvPr>
        </p:nvSpPr>
        <p:spPr/>
        <p:txBody>
          <a:bodyPr/>
          <a:lstStyle/>
          <a:p>
            <a:r>
              <a:rPr lang="en-US" dirty="0"/>
              <a:t>Medicare Advantage &amp; Part D</a:t>
            </a:r>
            <a:br>
              <a:rPr lang="en-US" dirty="0"/>
            </a:br>
            <a:r>
              <a:rPr lang="en-US" dirty="0"/>
              <a:t>Special Enrollment Periods (SEPs)</a:t>
            </a:r>
          </a:p>
        </p:txBody>
      </p:sp>
      <p:sp>
        <p:nvSpPr>
          <p:cNvPr id="15" name="Text Placeholder 5">
            <a:extLst>
              <a:ext uri="{FF2B5EF4-FFF2-40B4-BE49-F238E27FC236}">
                <a16:creationId xmlns:a16="http://schemas.microsoft.com/office/drawing/2014/main" id="{F37F9812-15AD-8E8E-62D2-B6A41BC24A98}"/>
              </a:ext>
            </a:extLst>
          </p:cNvPr>
          <p:cNvSpPr txBox="1">
            <a:spLocks/>
          </p:cNvSpPr>
          <p:nvPr/>
        </p:nvSpPr>
        <p:spPr>
          <a:xfrm>
            <a:off x="3433555" y="1031255"/>
            <a:ext cx="5029200" cy="736600"/>
          </a:xfrm>
          <a:prstGeom prst="rect">
            <a:avLst/>
          </a:prstGeom>
        </p:spPr>
        <p:txBody>
          <a:bodyPr vert="horz" lIns="91440" tIns="45720" rIns="91440" bIns="45720" rtlCol="0">
            <a:normAutofit/>
          </a:bodyPr>
          <a:lstStyle>
            <a:lvl1pPr marL="274320" indent="-274320" algn="l" defTabSz="914400" rtl="0" eaLnBrk="1" latinLnBrk="0" hangingPunct="1">
              <a:lnSpc>
                <a:spcPct val="100000"/>
              </a:lnSpc>
              <a:spcBef>
                <a:spcPts val="0"/>
              </a:spcBef>
              <a:spcAft>
                <a:spcPts val="1200"/>
              </a:spcAft>
              <a:buClr>
                <a:srgbClr val="00539A"/>
              </a:buClr>
              <a:buFont typeface="Wingdings" pitchFamily="2" charset="2"/>
              <a:buChar char="§"/>
              <a:defRPr sz="2000" kern="1200">
                <a:solidFill>
                  <a:srgbClr val="00529B"/>
                </a:solidFill>
                <a:latin typeface="Arial" panose="020B0604020202020204" pitchFamily="34" charset="0"/>
                <a:ea typeface="+mn-ea"/>
                <a:cs typeface="Arial" panose="020B0604020202020204" pitchFamily="34" charset="0"/>
              </a:defRPr>
            </a:lvl1pPr>
            <a:lvl2pPr marL="822960" indent="-274320" algn="l" defTabSz="914400" rtl="0" eaLnBrk="1" latinLnBrk="0" hangingPunct="1">
              <a:lnSpc>
                <a:spcPct val="100000"/>
              </a:lnSpc>
              <a:spcBef>
                <a:spcPts val="0"/>
              </a:spcBef>
              <a:spcAft>
                <a:spcPts val="600"/>
              </a:spcAft>
              <a:buFont typeface="Arial" panose="020B0604020202020204" pitchFamily="34" charset="0"/>
              <a:buChar char="•"/>
              <a:defRPr sz="2200" kern="1200">
                <a:solidFill>
                  <a:srgbClr val="00529B"/>
                </a:solidFill>
                <a:latin typeface="Arial" panose="020B0604020202020204" pitchFamily="34" charset="0"/>
                <a:ea typeface="+mn-ea"/>
                <a:cs typeface="Arial" panose="020B0604020202020204" pitchFamily="34" charset="0"/>
              </a:defRPr>
            </a:lvl2pPr>
            <a:lvl3pPr marL="1371600" indent="-274320" algn="l" defTabSz="914400" rtl="0" eaLnBrk="1" latinLnBrk="0" hangingPunct="1">
              <a:lnSpc>
                <a:spcPct val="100000"/>
              </a:lnSpc>
              <a:spcBef>
                <a:spcPts val="0"/>
              </a:spcBef>
              <a:spcAft>
                <a:spcPts val="600"/>
              </a:spcAft>
              <a:buSzPct val="50000"/>
              <a:buFont typeface="Wingdings" panose="05000000000000000000" pitchFamily="2" charset="2"/>
              <a:buChar char="q"/>
              <a:defRPr sz="2000" kern="1200">
                <a:solidFill>
                  <a:srgbClr val="00529B"/>
                </a:solidFill>
                <a:latin typeface="+mn-lt"/>
                <a:ea typeface="+mn-ea"/>
                <a:cs typeface="+mn-cs"/>
              </a:defRPr>
            </a:lvl3pPr>
            <a:lvl4pPr marL="1920240" indent="-274320" algn="l" defTabSz="914400" rtl="0" eaLnBrk="1" latinLnBrk="0" hangingPunct="1">
              <a:lnSpc>
                <a:spcPct val="100000"/>
              </a:lnSpc>
              <a:spcBef>
                <a:spcPts val="0"/>
              </a:spcBef>
              <a:spcAft>
                <a:spcPts val="600"/>
              </a:spcAft>
              <a:buFont typeface="Courier New" panose="02070309020205020404" pitchFamily="49" charset="0"/>
              <a:buChar char="o"/>
              <a:defRPr sz="1800" kern="1200">
                <a:solidFill>
                  <a:srgbClr val="00529B"/>
                </a:solidFill>
                <a:latin typeface="+mn-lt"/>
                <a:ea typeface="+mn-ea"/>
                <a:cs typeface="+mn-cs"/>
              </a:defRPr>
            </a:lvl4pPr>
            <a:lvl5pPr marL="2057400" indent="-274320" algn="l" defTabSz="914400" rtl="0" eaLnBrk="1" latinLnBrk="0" hangingPunct="1">
              <a:lnSpc>
                <a:spcPct val="100000"/>
              </a:lnSpc>
              <a:spcBef>
                <a:spcPts val="0"/>
              </a:spcBef>
              <a:spcAft>
                <a:spcPts val="600"/>
              </a:spcAft>
              <a:buFont typeface="Arial" panose="020B0604020202020204" pitchFamily="34" charset="0"/>
              <a:buChar char="•"/>
              <a:defRPr sz="1800" kern="1200">
                <a:solidFill>
                  <a:srgbClr val="00529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685800">
              <a:spcBef>
                <a:spcPts val="600"/>
              </a:spcBef>
              <a:spcAft>
                <a:spcPts val="0"/>
              </a:spcAft>
              <a:buClrTx/>
              <a:buNone/>
            </a:pPr>
            <a:r>
              <a:rPr lang="en-US" sz="2400" b="1" dirty="0"/>
              <a:t>You may have an SEP if you:</a:t>
            </a:r>
          </a:p>
        </p:txBody>
      </p:sp>
      <p:sp>
        <p:nvSpPr>
          <p:cNvPr id="16" name="Content Placeholder 6">
            <a:extLst>
              <a:ext uri="{FF2B5EF4-FFF2-40B4-BE49-F238E27FC236}">
                <a16:creationId xmlns:a16="http://schemas.microsoft.com/office/drawing/2014/main" id="{6122C97D-4E15-835F-00AD-5B8AAFD33D8D}"/>
              </a:ext>
            </a:extLst>
          </p:cNvPr>
          <p:cNvSpPr txBox="1">
            <a:spLocks/>
          </p:cNvSpPr>
          <p:nvPr/>
        </p:nvSpPr>
        <p:spPr>
          <a:xfrm>
            <a:off x="1890511" y="1713315"/>
            <a:ext cx="3520440" cy="1133856"/>
          </a:xfrm>
          <a:prstGeom prst="round1Rect">
            <a:avLst>
              <a:gd name="adj" fmla="val 50000"/>
            </a:avLst>
          </a:prstGeom>
          <a:ln w="76200">
            <a:solidFill>
              <a:srgbClr val="203864"/>
            </a:solidFill>
          </a:ln>
        </p:spPr>
        <p:txBody>
          <a:bodyPr vert="horz" lIns="91440" tIns="45720" rIns="91440" bIns="45720" rtlCol="0" anchor="ctr">
            <a:normAutofit/>
          </a:bodyPr>
          <a:lstStyle>
            <a:lvl1pPr marL="274320" indent="-274320" algn="l" defTabSz="914400" rtl="0" eaLnBrk="1" latinLnBrk="0" hangingPunct="1">
              <a:lnSpc>
                <a:spcPct val="100000"/>
              </a:lnSpc>
              <a:spcBef>
                <a:spcPts val="0"/>
              </a:spcBef>
              <a:spcAft>
                <a:spcPts val="1200"/>
              </a:spcAft>
              <a:buClr>
                <a:srgbClr val="00539A"/>
              </a:buClr>
              <a:buFont typeface="Wingdings" pitchFamily="2" charset="2"/>
              <a:buChar char="§"/>
              <a:defRPr sz="2000" kern="1200">
                <a:solidFill>
                  <a:srgbClr val="00529B"/>
                </a:solidFill>
                <a:latin typeface="Arial" panose="020B0604020202020204" pitchFamily="34" charset="0"/>
                <a:ea typeface="+mn-ea"/>
                <a:cs typeface="Arial" panose="020B0604020202020204" pitchFamily="34" charset="0"/>
              </a:defRPr>
            </a:lvl1pPr>
            <a:lvl2pPr marL="822960" indent="-274320" algn="l" defTabSz="914400" rtl="0" eaLnBrk="1" latinLnBrk="0" hangingPunct="1">
              <a:lnSpc>
                <a:spcPct val="100000"/>
              </a:lnSpc>
              <a:spcBef>
                <a:spcPts val="0"/>
              </a:spcBef>
              <a:spcAft>
                <a:spcPts val="600"/>
              </a:spcAft>
              <a:buFont typeface="Arial" panose="020B0604020202020204" pitchFamily="34" charset="0"/>
              <a:buChar char="•"/>
              <a:defRPr sz="2200" kern="1200">
                <a:solidFill>
                  <a:srgbClr val="00529B"/>
                </a:solidFill>
                <a:latin typeface="Arial" panose="020B0604020202020204" pitchFamily="34" charset="0"/>
                <a:ea typeface="+mn-ea"/>
                <a:cs typeface="Arial" panose="020B0604020202020204" pitchFamily="34" charset="0"/>
              </a:defRPr>
            </a:lvl2pPr>
            <a:lvl3pPr marL="1371600" indent="-274320" algn="l" defTabSz="914400" rtl="0" eaLnBrk="1" latinLnBrk="0" hangingPunct="1">
              <a:lnSpc>
                <a:spcPct val="100000"/>
              </a:lnSpc>
              <a:spcBef>
                <a:spcPts val="0"/>
              </a:spcBef>
              <a:spcAft>
                <a:spcPts val="600"/>
              </a:spcAft>
              <a:buSzPct val="50000"/>
              <a:buFont typeface="Wingdings" panose="05000000000000000000" pitchFamily="2" charset="2"/>
              <a:buChar char="q"/>
              <a:defRPr sz="2000" kern="1200">
                <a:solidFill>
                  <a:srgbClr val="00529B"/>
                </a:solidFill>
                <a:latin typeface="+mn-lt"/>
                <a:ea typeface="+mn-ea"/>
                <a:cs typeface="+mn-cs"/>
              </a:defRPr>
            </a:lvl3pPr>
            <a:lvl4pPr marL="1920240" indent="-274320" algn="l" defTabSz="914400" rtl="0" eaLnBrk="1" latinLnBrk="0" hangingPunct="1">
              <a:lnSpc>
                <a:spcPct val="100000"/>
              </a:lnSpc>
              <a:spcBef>
                <a:spcPts val="0"/>
              </a:spcBef>
              <a:spcAft>
                <a:spcPts val="600"/>
              </a:spcAft>
              <a:buFont typeface="Courier New" panose="02070309020205020404" pitchFamily="49" charset="0"/>
              <a:buChar char="o"/>
              <a:defRPr sz="1800" kern="1200">
                <a:solidFill>
                  <a:srgbClr val="00529B"/>
                </a:solidFill>
                <a:latin typeface="+mn-lt"/>
                <a:ea typeface="+mn-ea"/>
                <a:cs typeface="+mn-cs"/>
              </a:defRPr>
            </a:lvl4pPr>
            <a:lvl5pPr marL="2057400" indent="-274320" algn="l" defTabSz="914400" rtl="0" eaLnBrk="1" latinLnBrk="0" hangingPunct="1">
              <a:lnSpc>
                <a:spcPct val="100000"/>
              </a:lnSpc>
              <a:spcBef>
                <a:spcPts val="0"/>
              </a:spcBef>
              <a:spcAft>
                <a:spcPts val="600"/>
              </a:spcAft>
              <a:buFont typeface="Arial" panose="020B0604020202020204" pitchFamily="34" charset="0"/>
              <a:buChar char="•"/>
              <a:defRPr sz="1800" kern="1200">
                <a:solidFill>
                  <a:srgbClr val="00529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0" fontAlgn="base">
              <a:spcAft>
                <a:spcPts val="0"/>
              </a:spcAft>
              <a:buClrTx/>
              <a:buNone/>
            </a:pPr>
            <a:r>
              <a:rPr lang="en-US" dirty="0"/>
              <a:t>Move out of your plan’s service area</a:t>
            </a:r>
          </a:p>
        </p:txBody>
      </p:sp>
      <p:grpSp>
        <p:nvGrpSpPr>
          <p:cNvPr id="17" name="Group 16">
            <a:extLst>
              <a:ext uri="{FF2B5EF4-FFF2-40B4-BE49-F238E27FC236}">
                <a16:creationId xmlns:a16="http://schemas.microsoft.com/office/drawing/2014/main" id="{7DCBC3F8-955C-D5CA-D40F-8B8E80603A17}"/>
              </a:ext>
              <a:ext uri="{C183D7F6-B498-43B3-948B-1728B52AA6E4}">
                <adec:decorative xmlns:adec="http://schemas.microsoft.com/office/drawing/2017/decorative" val="1"/>
              </a:ext>
            </a:extLst>
          </p:cNvPr>
          <p:cNvGrpSpPr/>
          <p:nvPr/>
        </p:nvGrpSpPr>
        <p:grpSpPr>
          <a:xfrm>
            <a:off x="1088418" y="1677101"/>
            <a:ext cx="1211460" cy="1211492"/>
            <a:chOff x="1289948" y="1816801"/>
            <a:chExt cx="1211460" cy="1211492"/>
          </a:xfrm>
        </p:grpSpPr>
        <p:sp>
          <p:nvSpPr>
            <p:cNvPr id="18" name="Freeform: Shape 116">
              <a:extLst>
                <a:ext uri="{FF2B5EF4-FFF2-40B4-BE49-F238E27FC236}">
                  <a16:creationId xmlns:a16="http://schemas.microsoft.com/office/drawing/2014/main" id="{6990BC76-135A-9887-0EE7-189EE8BB6F07}"/>
                </a:ext>
                <a:ext uri="{C183D7F6-B498-43B3-948B-1728B52AA6E4}">
                  <adec:decorative xmlns:adec="http://schemas.microsoft.com/office/drawing/2017/decorative" val="1"/>
                </a:ext>
              </a:extLst>
            </p:cNvPr>
            <p:cNvSpPr/>
            <p:nvPr/>
          </p:nvSpPr>
          <p:spPr bwMode="auto">
            <a:xfrm>
              <a:off x="1289948" y="1816801"/>
              <a:ext cx="1211460" cy="1211492"/>
            </a:xfrm>
            <a:custGeom>
              <a:avLst/>
              <a:gdLst>
                <a:gd name="connsiteX0" fmla="*/ 568087 w 1136445"/>
                <a:gd name="connsiteY0" fmla="*/ 2 h 1136476"/>
                <a:gd name="connsiteX1" fmla="*/ 703215 w 1136445"/>
                <a:gd name="connsiteY1" fmla="*/ 55381 h 1136476"/>
                <a:gd name="connsiteX2" fmla="*/ 1080052 w 1136445"/>
                <a:gd name="connsiteY2" fmla="*/ 429398 h 1136476"/>
                <a:gd name="connsiteX3" fmla="*/ 1081066 w 1136445"/>
                <a:gd name="connsiteY3" fmla="*/ 699235 h 1136476"/>
                <a:gd name="connsiteX4" fmla="*/ 703068 w 1136445"/>
                <a:gd name="connsiteY4" fmla="*/ 1080083 h 1136476"/>
                <a:gd name="connsiteX5" fmla="*/ 433231 w 1136445"/>
                <a:gd name="connsiteY5" fmla="*/ 1081097 h 1136476"/>
                <a:gd name="connsiteX6" fmla="*/ 56394 w 1136445"/>
                <a:gd name="connsiteY6" fmla="*/ 707079 h 1136476"/>
                <a:gd name="connsiteX7" fmla="*/ 55380 w 1136445"/>
                <a:gd name="connsiteY7" fmla="*/ 437242 h 1136476"/>
                <a:gd name="connsiteX8" fmla="*/ 433378 w 1136445"/>
                <a:gd name="connsiteY8" fmla="*/ 56394 h 1136476"/>
                <a:gd name="connsiteX9" fmla="*/ 568087 w 1136445"/>
                <a:gd name="connsiteY9" fmla="*/ 2 h 1136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36445" h="1136476">
                  <a:moveTo>
                    <a:pt x="568087" y="2"/>
                  </a:moveTo>
                  <a:cubicBezTo>
                    <a:pt x="616918" y="-181"/>
                    <a:pt x="665819" y="18264"/>
                    <a:pt x="703215" y="55381"/>
                  </a:cubicBezTo>
                  <a:lnTo>
                    <a:pt x="1080052" y="429398"/>
                  </a:lnTo>
                  <a:cubicBezTo>
                    <a:pt x="1154846" y="503632"/>
                    <a:pt x="1155300" y="624442"/>
                    <a:pt x="1081066" y="699235"/>
                  </a:cubicBezTo>
                  <a:lnTo>
                    <a:pt x="703068" y="1080083"/>
                  </a:lnTo>
                  <a:cubicBezTo>
                    <a:pt x="628834" y="1154877"/>
                    <a:pt x="508024" y="1155330"/>
                    <a:pt x="433231" y="1081097"/>
                  </a:cubicBezTo>
                  <a:lnTo>
                    <a:pt x="56394" y="707079"/>
                  </a:lnTo>
                  <a:cubicBezTo>
                    <a:pt x="-18400" y="632845"/>
                    <a:pt x="-18854" y="512036"/>
                    <a:pt x="55380" y="437242"/>
                  </a:cubicBezTo>
                  <a:lnTo>
                    <a:pt x="433378" y="56394"/>
                  </a:lnTo>
                  <a:cubicBezTo>
                    <a:pt x="470495" y="18998"/>
                    <a:pt x="519256" y="186"/>
                    <a:pt x="568087" y="2"/>
                  </a:cubicBezTo>
                  <a:close/>
                </a:path>
              </a:pathLst>
            </a:custGeom>
            <a:solidFill>
              <a:schemeClr val="bg2">
                <a:lumMod val="50000"/>
              </a:schemeClr>
            </a:solidFill>
            <a:ln w="76200">
              <a:solidFill>
                <a:srgbClr val="203864"/>
              </a:solidFill>
            </a:ln>
            <a:effectLst>
              <a:outerShdw blurRad="50800" dist="38100" algn="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algn="ctr"/>
              <a:endParaRPr lang="en-IN"/>
            </a:p>
          </p:txBody>
        </p:sp>
        <p:pic>
          <p:nvPicPr>
            <p:cNvPr id="19" name="Picture 18">
              <a:extLst>
                <a:ext uri="{FF2B5EF4-FFF2-40B4-BE49-F238E27FC236}">
                  <a16:creationId xmlns:a16="http://schemas.microsoft.com/office/drawing/2014/main" id="{4CDE618D-B3B9-4EC4-E012-7E5984D30E82}"/>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557555" y="2033721"/>
              <a:ext cx="676715" cy="646232"/>
            </a:xfrm>
            <a:prstGeom prst="rect">
              <a:avLst/>
            </a:prstGeom>
          </p:spPr>
        </p:pic>
      </p:grpSp>
      <p:sp>
        <p:nvSpPr>
          <p:cNvPr id="20" name="Content Placeholder 7">
            <a:extLst>
              <a:ext uri="{FF2B5EF4-FFF2-40B4-BE49-F238E27FC236}">
                <a16:creationId xmlns:a16="http://schemas.microsoft.com/office/drawing/2014/main" id="{8C608062-8385-790B-E327-F65D8EAB39E9}"/>
              </a:ext>
            </a:extLst>
          </p:cNvPr>
          <p:cNvSpPr txBox="1">
            <a:spLocks/>
          </p:cNvSpPr>
          <p:nvPr/>
        </p:nvSpPr>
        <p:spPr>
          <a:xfrm>
            <a:off x="1866900" y="3237598"/>
            <a:ext cx="3544051" cy="1133856"/>
          </a:xfrm>
          <a:prstGeom prst="round1Rect">
            <a:avLst>
              <a:gd name="adj" fmla="val 50000"/>
            </a:avLst>
          </a:prstGeom>
          <a:ln w="76200">
            <a:solidFill>
              <a:srgbClr val="678DCF"/>
            </a:solidFill>
          </a:ln>
        </p:spPr>
        <p:txBody>
          <a:bodyPr vert="horz" lIns="91440" tIns="45720" rIns="91440" bIns="45720" rtlCol="0" anchor="ctr">
            <a:normAutofit/>
          </a:bodyPr>
          <a:lstStyle>
            <a:lvl1pPr marL="274320" indent="-274320" algn="l" defTabSz="914400" rtl="0" eaLnBrk="1" latinLnBrk="0" hangingPunct="1">
              <a:lnSpc>
                <a:spcPct val="100000"/>
              </a:lnSpc>
              <a:spcBef>
                <a:spcPts val="0"/>
              </a:spcBef>
              <a:spcAft>
                <a:spcPts val="1200"/>
              </a:spcAft>
              <a:buClr>
                <a:srgbClr val="00539A"/>
              </a:buClr>
              <a:buFont typeface="Wingdings" pitchFamily="2" charset="2"/>
              <a:buChar char="§"/>
              <a:defRPr sz="2000" kern="1200">
                <a:solidFill>
                  <a:srgbClr val="00529B"/>
                </a:solidFill>
                <a:latin typeface="Arial" panose="020B0604020202020204" pitchFamily="34" charset="0"/>
                <a:ea typeface="+mn-ea"/>
                <a:cs typeface="Arial" panose="020B0604020202020204" pitchFamily="34" charset="0"/>
              </a:defRPr>
            </a:lvl1pPr>
            <a:lvl2pPr marL="822960" indent="-274320" algn="l" defTabSz="914400" rtl="0" eaLnBrk="1" latinLnBrk="0" hangingPunct="1">
              <a:lnSpc>
                <a:spcPct val="100000"/>
              </a:lnSpc>
              <a:spcBef>
                <a:spcPts val="0"/>
              </a:spcBef>
              <a:spcAft>
                <a:spcPts val="600"/>
              </a:spcAft>
              <a:buFont typeface="Arial" panose="020B0604020202020204" pitchFamily="34" charset="0"/>
              <a:buChar char="•"/>
              <a:defRPr sz="2200" kern="1200">
                <a:solidFill>
                  <a:srgbClr val="00529B"/>
                </a:solidFill>
                <a:latin typeface="Arial" panose="020B0604020202020204" pitchFamily="34" charset="0"/>
                <a:ea typeface="+mn-ea"/>
                <a:cs typeface="Arial" panose="020B0604020202020204" pitchFamily="34" charset="0"/>
              </a:defRPr>
            </a:lvl2pPr>
            <a:lvl3pPr marL="1371600" indent="-274320" algn="l" defTabSz="914400" rtl="0" eaLnBrk="1" latinLnBrk="0" hangingPunct="1">
              <a:lnSpc>
                <a:spcPct val="100000"/>
              </a:lnSpc>
              <a:spcBef>
                <a:spcPts val="0"/>
              </a:spcBef>
              <a:spcAft>
                <a:spcPts val="600"/>
              </a:spcAft>
              <a:buSzPct val="50000"/>
              <a:buFont typeface="Wingdings" panose="05000000000000000000" pitchFamily="2" charset="2"/>
              <a:buChar char="q"/>
              <a:defRPr sz="2000" kern="1200">
                <a:solidFill>
                  <a:srgbClr val="00529B"/>
                </a:solidFill>
                <a:latin typeface="+mn-lt"/>
                <a:ea typeface="+mn-ea"/>
                <a:cs typeface="+mn-cs"/>
              </a:defRPr>
            </a:lvl3pPr>
            <a:lvl4pPr marL="1920240" indent="-274320" algn="l" defTabSz="914400" rtl="0" eaLnBrk="1" latinLnBrk="0" hangingPunct="1">
              <a:lnSpc>
                <a:spcPct val="100000"/>
              </a:lnSpc>
              <a:spcBef>
                <a:spcPts val="0"/>
              </a:spcBef>
              <a:spcAft>
                <a:spcPts val="600"/>
              </a:spcAft>
              <a:buFont typeface="Courier New" panose="02070309020205020404" pitchFamily="49" charset="0"/>
              <a:buChar char="o"/>
              <a:defRPr sz="1800" kern="1200">
                <a:solidFill>
                  <a:srgbClr val="00529B"/>
                </a:solidFill>
                <a:latin typeface="+mn-lt"/>
                <a:ea typeface="+mn-ea"/>
                <a:cs typeface="+mn-cs"/>
              </a:defRPr>
            </a:lvl4pPr>
            <a:lvl5pPr marL="2057400" indent="-274320" algn="l" defTabSz="914400" rtl="0" eaLnBrk="1" latinLnBrk="0" hangingPunct="1">
              <a:lnSpc>
                <a:spcPct val="100000"/>
              </a:lnSpc>
              <a:spcBef>
                <a:spcPts val="0"/>
              </a:spcBef>
              <a:spcAft>
                <a:spcPts val="600"/>
              </a:spcAft>
              <a:buFont typeface="Arial" panose="020B0604020202020204" pitchFamily="34" charset="0"/>
              <a:buChar char="•"/>
              <a:defRPr sz="1800" kern="1200">
                <a:solidFill>
                  <a:srgbClr val="00529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0" fontAlgn="base">
              <a:spcAft>
                <a:spcPts val="0"/>
              </a:spcAft>
              <a:buClrTx/>
              <a:buNone/>
            </a:pPr>
            <a:r>
              <a:rPr lang="en-US" dirty="0"/>
              <a:t>Have Medicaid and Medicare or qualify for </a:t>
            </a:r>
            <a:br>
              <a:rPr lang="en-US" dirty="0"/>
            </a:br>
            <a:r>
              <a:rPr lang="en-US" dirty="0"/>
              <a:t>a low-income subsidy</a:t>
            </a:r>
          </a:p>
        </p:txBody>
      </p:sp>
      <p:grpSp>
        <p:nvGrpSpPr>
          <p:cNvPr id="21" name="Group 20">
            <a:extLst>
              <a:ext uri="{FF2B5EF4-FFF2-40B4-BE49-F238E27FC236}">
                <a16:creationId xmlns:a16="http://schemas.microsoft.com/office/drawing/2014/main" id="{56A6F5C7-B788-D32E-C561-FC9F99EF0CBE}"/>
              </a:ext>
              <a:ext uri="{C183D7F6-B498-43B3-948B-1728B52AA6E4}">
                <adec:decorative xmlns:adec="http://schemas.microsoft.com/office/drawing/2017/decorative" val="1"/>
              </a:ext>
            </a:extLst>
          </p:cNvPr>
          <p:cNvGrpSpPr/>
          <p:nvPr/>
        </p:nvGrpSpPr>
        <p:grpSpPr>
          <a:xfrm>
            <a:off x="1088418" y="3192358"/>
            <a:ext cx="1211460" cy="1211492"/>
            <a:chOff x="1289948" y="3332058"/>
            <a:chExt cx="1211460" cy="1211492"/>
          </a:xfrm>
        </p:grpSpPr>
        <p:sp>
          <p:nvSpPr>
            <p:cNvPr id="22" name="Freeform: Shape 103">
              <a:extLst>
                <a:ext uri="{FF2B5EF4-FFF2-40B4-BE49-F238E27FC236}">
                  <a16:creationId xmlns:a16="http://schemas.microsoft.com/office/drawing/2014/main" id="{C2C6AF94-85C2-83A9-8658-A8639364AD12}"/>
                </a:ext>
                <a:ext uri="{C183D7F6-B498-43B3-948B-1728B52AA6E4}">
                  <adec:decorative xmlns:adec="http://schemas.microsoft.com/office/drawing/2017/decorative" val="1"/>
                </a:ext>
              </a:extLst>
            </p:cNvPr>
            <p:cNvSpPr/>
            <p:nvPr/>
          </p:nvSpPr>
          <p:spPr bwMode="auto">
            <a:xfrm>
              <a:off x="1289948" y="3332058"/>
              <a:ext cx="1211460" cy="1211492"/>
            </a:xfrm>
            <a:custGeom>
              <a:avLst/>
              <a:gdLst>
                <a:gd name="connsiteX0" fmla="*/ 568087 w 1136445"/>
                <a:gd name="connsiteY0" fmla="*/ 2 h 1136476"/>
                <a:gd name="connsiteX1" fmla="*/ 703215 w 1136445"/>
                <a:gd name="connsiteY1" fmla="*/ 55381 h 1136476"/>
                <a:gd name="connsiteX2" fmla="*/ 1080052 w 1136445"/>
                <a:gd name="connsiteY2" fmla="*/ 429398 h 1136476"/>
                <a:gd name="connsiteX3" fmla="*/ 1081066 w 1136445"/>
                <a:gd name="connsiteY3" fmla="*/ 699235 h 1136476"/>
                <a:gd name="connsiteX4" fmla="*/ 703068 w 1136445"/>
                <a:gd name="connsiteY4" fmla="*/ 1080083 h 1136476"/>
                <a:gd name="connsiteX5" fmla="*/ 433231 w 1136445"/>
                <a:gd name="connsiteY5" fmla="*/ 1081097 h 1136476"/>
                <a:gd name="connsiteX6" fmla="*/ 56394 w 1136445"/>
                <a:gd name="connsiteY6" fmla="*/ 707079 h 1136476"/>
                <a:gd name="connsiteX7" fmla="*/ 55380 w 1136445"/>
                <a:gd name="connsiteY7" fmla="*/ 437242 h 1136476"/>
                <a:gd name="connsiteX8" fmla="*/ 433378 w 1136445"/>
                <a:gd name="connsiteY8" fmla="*/ 56394 h 1136476"/>
                <a:gd name="connsiteX9" fmla="*/ 568087 w 1136445"/>
                <a:gd name="connsiteY9" fmla="*/ 2 h 1136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36445" h="1136476">
                  <a:moveTo>
                    <a:pt x="568087" y="2"/>
                  </a:moveTo>
                  <a:cubicBezTo>
                    <a:pt x="616918" y="-181"/>
                    <a:pt x="665819" y="18264"/>
                    <a:pt x="703215" y="55381"/>
                  </a:cubicBezTo>
                  <a:lnTo>
                    <a:pt x="1080052" y="429398"/>
                  </a:lnTo>
                  <a:cubicBezTo>
                    <a:pt x="1154846" y="503632"/>
                    <a:pt x="1155300" y="624442"/>
                    <a:pt x="1081066" y="699235"/>
                  </a:cubicBezTo>
                  <a:lnTo>
                    <a:pt x="703068" y="1080083"/>
                  </a:lnTo>
                  <a:cubicBezTo>
                    <a:pt x="628834" y="1154877"/>
                    <a:pt x="508024" y="1155330"/>
                    <a:pt x="433231" y="1081097"/>
                  </a:cubicBezTo>
                  <a:lnTo>
                    <a:pt x="56394" y="707079"/>
                  </a:lnTo>
                  <a:cubicBezTo>
                    <a:pt x="-18400" y="632845"/>
                    <a:pt x="-18854" y="512036"/>
                    <a:pt x="55380" y="437242"/>
                  </a:cubicBezTo>
                  <a:lnTo>
                    <a:pt x="433378" y="56394"/>
                  </a:lnTo>
                  <a:cubicBezTo>
                    <a:pt x="470495" y="18998"/>
                    <a:pt x="519256" y="186"/>
                    <a:pt x="568087" y="2"/>
                  </a:cubicBezTo>
                  <a:close/>
                </a:path>
              </a:pathLst>
            </a:custGeom>
            <a:solidFill>
              <a:schemeClr val="accent1">
                <a:lumMod val="40000"/>
                <a:lumOff val="60000"/>
              </a:schemeClr>
            </a:solidFill>
            <a:ln w="76200">
              <a:solidFill>
                <a:srgbClr val="678DCF"/>
              </a:solidFill>
            </a:ln>
            <a:effectLst>
              <a:outerShdw blurRad="50800" dist="38100" algn="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algn="ctr"/>
              <a:endParaRPr lang="en-IN"/>
            </a:p>
          </p:txBody>
        </p:sp>
        <p:pic>
          <p:nvPicPr>
            <p:cNvPr id="23" name="Graphic 22">
              <a:extLst>
                <a:ext uri="{FF2B5EF4-FFF2-40B4-BE49-F238E27FC236}">
                  <a16:creationId xmlns:a16="http://schemas.microsoft.com/office/drawing/2014/main" id="{4A88DE97-28C1-0B96-2021-8E722968E12C}"/>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1586688" y="3594587"/>
              <a:ext cx="667402" cy="667402"/>
            </a:xfrm>
            <a:prstGeom prst="rect">
              <a:avLst/>
            </a:prstGeom>
          </p:spPr>
        </p:pic>
      </p:grpSp>
      <p:sp>
        <p:nvSpPr>
          <p:cNvPr id="24" name="Content Placeholder 8">
            <a:extLst>
              <a:ext uri="{FF2B5EF4-FFF2-40B4-BE49-F238E27FC236}">
                <a16:creationId xmlns:a16="http://schemas.microsoft.com/office/drawing/2014/main" id="{D08E7C0E-ADA6-0276-74C5-62E6E3FF655B}"/>
              </a:ext>
            </a:extLst>
          </p:cNvPr>
          <p:cNvSpPr txBox="1">
            <a:spLocks/>
          </p:cNvSpPr>
          <p:nvPr/>
        </p:nvSpPr>
        <p:spPr>
          <a:xfrm>
            <a:off x="1866900" y="4853756"/>
            <a:ext cx="3544051" cy="1133856"/>
          </a:xfrm>
          <a:prstGeom prst="round1Rect">
            <a:avLst>
              <a:gd name="adj" fmla="val 50000"/>
            </a:avLst>
          </a:prstGeom>
          <a:ln w="76200">
            <a:solidFill>
              <a:srgbClr val="FFC000"/>
            </a:solidFill>
          </a:ln>
        </p:spPr>
        <p:txBody>
          <a:bodyPr vert="horz" lIns="91440" tIns="45720" rIns="91440" bIns="45720" rtlCol="0" anchor="ctr">
            <a:noAutofit/>
          </a:bodyPr>
          <a:lstStyle>
            <a:lvl1pPr marL="274320" indent="-274320" algn="l" defTabSz="914400" rtl="0" eaLnBrk="1" latinLnBrk="0" hangingPunct="1">
              <a:lnSpc>
                <a:spcPct val="100000"/>
              </a:lnSpc>
              <a:spcBef>
                <a:spcPts val="0"/>
              </a:spcBef>
              <a:spcAft>
                <a:spcPts val="1200"/>
              </a:spcAft>
              <a:buClr>
                <a:srgbClr val="00539A"/>
              </a:buClr>
              <a:buFont typeface="Wingdings" pitchFamily="2" charset="2"/>
              <a:buChar char="§"/>
              <a:defRPr sz="2000" kern="1200">
                <a:solidFill>
                  <a:srgbClr val="00529B"/>
                </a:solidFill>
                <a:latin typeface="Arial" panose="020B0604020202020204" pitchFamily="34" charset="0"/>
                <a:ea typeface="+mn-ea"/>
                <a:cs typeface="Arial" panose="020B0604020202020204" pitchFamily="34" charset="0"/>
              </a:defRPr>
            </a:lvl1pPr>
            <a:lvl2pPr marL="822960" indent="-274320" algn="l" defTabSz="914400" rtl="0" eaLnBrk="1" latinLnBrk="0" hangingPunct="1">
              <a:lnSpc>
                <a:spcPct val="100000"/>
              </a:lnSpc>
              <a:spcBef>
                <a:spcPts val="0"/>
              </a:spcBef>
              <a:spcAft>
                <a:spcPts val="600"/>
              </a:spcAft>
              <a:buFont typeface="Arial" panose="020B0604020202020204" pitchFamily="34" charset="0"/>
              <a:buChar char="•"/>
              <a:defRPr sz="2200" kern="1200">
                <a:solidFill>
                  <a:srgbClr val="00529B"/>
                </a:solidFill>
                <a:latin typeface="Arial" panose="020B0604020202020204" pitchFamily="34" charset="0"/>
                <a:ea typeface="+mn-ea"/>
                <a:cs typeface="Arial" panose="020B0604020202020204" pitchFamily="34" charset="0"/>
              </a:defRPr>
            </a:lvl2pPr>
            <a:lvl3pPr marL="1371600" indent="-274320" algn="l" defTabSz="914400" rtl="0" eaLnBrk="1" latinLnBrk="0" hangingPunct="1">
              <a:lnSpc>
                <a:spcPct val="100000"/>
              </a:lnSpc>
              <a:spcBef>
                <a:spcPts val="0"/>
              </a:spcBef>
              <a:spcAft>
                <a:spcPts val="600"/>
              </a:spcAft>
              <a:buSzPct val="50000"/>
              <a:buFont typeface="Wingdings" panose="05000000000000000000" pitchFamily="2" charset="2"/>
              <a:buChar char="q"/>
              <a:defRPr sz="2000" kern="1200">
                <a:solidFill>
                  <a:srgbClr val="00529B"/>
                </a:solidFill>
                <a:latin typeface="+mn-lt"/>
                <a:ea typeface="+mn-ea"/>
                <a:cs typeface="+mn-cs"/>
              </a:defRPr>
            </a:lvl3pPr>
            <a:lvl4pPr marL="1920240" indent="-274320" algn="l" defTabSz="914400" rtl="0" eaLnBrk="1" latinLnBrk="0" hangingPunct="1">
              <a:lnSpc>
                <a:spcPct val="100000"/>
              </a:lnSpc>
              <a:spcBef>
                <a:spcPts val="0"/>
              </a:spcBef>
              <a:spcAft>
                <a:spcPts val="600"/>
              </a:spcAft>
              <a:buFont typeface="Courier New" panose="02070309020205020404" pitchFamily="49" charset="0"/>
              <a:buChar char="o"/>
              <a:defRPr sz="1800" kern="1200">
                <a:solidFill>
                  <a:srgbClr val="00529B"/>
                </a:solidFill>
                <a:latin typeface="+mn-lt"/>
                <a:ea typeface="+mn-ea"/>
                <a:cs typeface="+mn-cs"/>
              </a:defRPr>
            </a:lvl4pPr>
            <a:lvl5pPr marL="2057400" indent="-274320" algn="l" defTabSz="914400" rtl="0" eaLnBrk="1" latinLnBrk="0" hangingPunct="1">
              <a:lnSpc>
                <a:spcPct val="100000"/>
              </a:lnSpc>
              <a:spcBef>
                <a:spcPts val="0"/>
              </a:spcBef>
              <a:spcAft>
                <a:spcPts val="600"/>
              </a:spcAft>
              <a:buFont typeface="Arial" panose="020B0604020202020204" pitchFamily="34" charset="0"/>
              <a:buChar char="•"/>
              <a:defRPr sz="1800" kern="1200">
                <a:solidFill>
                  <a:srgbClr val="00529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0" fontAlgn="base">
              <a:spcAft>
                <a:spcPts val="0"/>
              </a:spcAft>
              <a:buClrTx/>
              <a:buNone/>
            </a:pPr>
            <a:r>
              <a:rPr lang="en-US" dirty="0"/>
              <a:t>Are in a plan that leaves Medicare or reduces its service area</a:t>
            </a:r>
          </a:p>
        </p:txBody>
      </p:sp>
      <p:grpSp>
        <p:nvGrpSpPr>
          <p:cNvPr id="25" name="Group 24">
            <a:extLst>
              <a:ext uri="{FF2B5EF4-FFF2-40B4-BE49-F238E27FC236}">
                <a16:creationId xmlns:a16="http://schemas.microsoft.com/office/drawing/2014/main" id="{E5ACF49E-EDD3-1C32-F51B-4485645792D2}"/>
              </a:ext>
              <a:ext uri="{C183D7F6-B498-43B3-948B-1728B52AA6E4}">
                <adec:decorative xmlns:adec="http://schemas.microsoft.com/office/drawing/2017/decorative" val="1"/>
              </a:ext>
            </a:extLst>
          </p:cNvPr>
          <p:cNvGrpSpPr/>
          <p:nvPr/>
        </p:nvGrpSpPr>
        <p:grpSpPr>
          <a:xfrm>
            <a:off x="1066800" y="4814284"/>
            <a:ext cx="1211460" cy="1211492"/>
            <a:chOff x="1268330" y="4953984"/>
            <a:chExt cx="1211460" cy="1211492"/>
          </a:xfrm>
        </p:grpSpPr>
        <p:sp>
          <p:nvSpPr>
            <p:cNvPr id="26" name="Freeform: Shape 51">
              <a:extLst>
                <a:ext uri="{FF2B5EF4-FFF2-40B4-BE49-F238E27FC236}">
                  <a16:creationId xmlns:a16="http://schemas.microsoft.com/office/drawing/2014/main" id="{F4E9D64F-268D-62D4-0372-7717305D273F}"/>
                </a:ext>
                <a:ext uri="{C183D7F6-B498-43B3-948B-1728B52AA6E4}">
                  <adec:decorative xmlns:adec="http://schemas.microsoft.com/office/drawing/2017/decorative" val="1"/>
                </a:ext>
              </a:extLst>
            </p:cNvPr>
            <p:cNvSpPr/>
            <p:nvPr/>
          </p:nvSpPr>
          <p:spPr bwMode="auto">
            <a:xfrm>
              <a:off x="1268330" y="4953984"/>
              <a:ext cx="1211460" cy="1211492"/>
            </a:xfrm>
            <a:custGeom>
              <a:avLst/>
              <a:gdLst>
                <a:gd name="connsiteX0" fmla="*/ 568087 w 1136445"/>
                <a:gd name="connsiteY0" fmla="*/ 2 h 1136476"/>
                <a:gd name="connsiteX1" fmla="*/ 703215 w 1136445"/>
                <a:gd name="connsiteY1" fmla="*/ 55381 h 1136476"/>
                <a:gd name="connsiteX2" fmla="*/ 1080052 w 1136445"/>
                <a:gd name="connsiteY2" fmla="*/ 429398 h 1136476"/>
                <a:gd name="connsiteX3" fmla="*/ 1081066 w 1136445"/>
                <a:gd name="connsiteY3" fmla="*/ 699235 h 1136476"/>
                <a:gd name="connsiteX4" fmla="*/ 703068 w 1136445"/>
                <a:gd name="connsiteY4" fmla="*/ 1080083 h 1136476"/>
                <a:gd name="connsiteX5" fmla="*/ 433231 w 1136445"/>
                <a:gd name="connsiteY5" fmla="*/ 1081097 h 1136476"/>
                <a:gd name="connsiteX6" fmla="*/ 56394 w 1136445"/>
                <a:gd name="connsiteY6" fmla="*/ 707079 h 1136476"/>
                <a:gd name="connsiteX7" fmla="*/ 55380 w 1136445"/>
                <a:gd name="connsiteY7" fmla="*/ 437242 h 1136476"/>
                <a:gd name="connsiteX8" fmla="*/ 433378 w 1136445"/>
                <a:gd name="connsiteY8" fmla="*/ 56394 h 1136476"/>
                <a:gd name="connsiteX9" fmla="*/ 568087 w 1136445"/>
                <a:gd name="connsiteY9" fmla="*/ 2 h 1136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36445" h="1136476">
                  <a:moveTo>
                    <a:pt x="568087" y="2"/>
                  </a:moveTo>
                  <a:cubicBezTo>
                    <a:pt x="616918" y="-181"/>
                    <a:pt x="665819" y="18264"/>
                    <a:pt x="703215" y="55381"/>
                  </a:cubicBezTo>
                  <a:lnTo>
                    <a:pt x="1080052" y="429398"/>
                  </a:lnTo>
                  <a:cubicBezTo>
                    <a:pt x="1154846" y="503632"/>
                    <a:pt x="1155300" y="624442"/>
                    <a:pt x="1081066" y="699235"/>
                  </a:cubicBezTo>
                  <a:lnTo>
                    <a:pt x="703068" y="1080083"/>
                  </a:lnTo>
                  <a:cubicBezTo>
                    <a:pt x="628834" y="1154877"/>
                    <a:pt x="508024" y="1155330"/>
                    <a:pt x="433231" y="1081097"/>
                  </a:cubicBezTo>
                  <a:lnTo>
                    <a:pt x="56394" y="707079"/>
                  </a:lnTo>
                  <a:cubicBezTo>
                    <a:pt x="-18400" y="632845"/>
                    <a:pt x="-18854" y="512036"/>
                    <a:pt x="55380" y="437242"/>
                  </a:cubicBezTo>
                  <a:lnTo>
                    <a:pt x="433378" y="56394"/>
                  </a:lnTo>
                  <a:cubicBezTo>
                    <a:pt x="470495" y="18998"/>
                    <a:pt x="519256" y="186"/>
                    <a:pt x="568087" y="2"/>
                  </a:cubicBezTo>
                  <a:close/>
                </a:path>
              </a:pathLst>
            </a:custGeom>
            <a:solidFill>
              <a:schemeClr val="accent4">
                <a:lumMod val="40000"/>
                <a:lumOff val="60000"/>
              </a:schemeClr>
            </a:solidFill>
            <a:ln w="76200">
              <a:solidFill>
                <a:srgbClr val="FFC000"/>
              </a:solidFill>
            </a:ln>
            <a:effectLst>
              <a:outerShdw blurRad="50800" dist="38100" algn="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algn="ctr"/>
              <a:endParaRPr lang="en-IN"/>
            </a:p>
          </p:txBody>
        </p:sp>
        <p:pic>
          <p:nvPicPr>
            <p:cNvPr id="27" name="Graphic 26">
              <a:extLst>
                <a:ext uri="{FF2B5EF4-FFF2-40B4-BE49-F238E27FC236}">
                  <a16:creationId xmlns:a16="http://schemas.microsoft.com/office/drawing/2014/main" id="{276B0400-4612-693F-97AB-7E7663076F44}"/>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557873" y="5184503"/>
              <a:ext cx="696217" cy="696217"/>
            </a:xfrm>
            <a:prstGeom prst="rect">
              <a:avLst/>
            </a:prstGeom>
          </p:spPr>
        </p:pic>
      </p:grpSp>
      <p:sp>
        <p:nvSpPr>
          <p:cNvPr id="28" name="Content Placeholder 9">
            <a:extLst>
              <a:ext uri="{FF2B5EF4-FFF2-40B4-BE49-F238E27FC236}">
                <a16:creationId xmlns:a16="http://schemas.microsoft.com/office/drawing/2014/main" id="{ED0E5FE7-C630-55D4-BD2C-E7D01AEADD22}"/>
              </a:ext>
            </a:extLst>
          </p:cNvPr>
          <p:cNvSpPr txBox="1">
            <a:spLocks/>
          </p:cNvSpPr>
          <p:nvPr/>
        </p:nvSpPr>
        <p:spPr>
          <a:xfrm>
            <a:off x="7271808" y="1699433"/>
            <a:ext cx="3520440" cy="1133856"/>
          </a:xfrm>
          <a:prstGeom prst="round1Rect">
            <a:avLst>
              <a:gd name="adj" fmla="val 50000"/>
            </a:avLst>
          </a:prstGeom>
          <a:ln w="76200">
            <a:solidFill>
              <a:schemeClr val="accent6">
                <a:lumMod val="50000"/>
              </a:schemeClr>
            </a:solidFill>
          </a:ln>
        </p:spPr>
        <p:txBody>
          <a:bodyPr vert="horz" lIns="91440" tIns="45720" rIns="91440" bIns="45720" rtlCol="0" anchor="ctr">
            <a:normAutofit/>
          </a:bodyPr>
          <a:lstStyle>
            <a:lvl1pPr marL="274320" indent="-274320" algn="l" defTabSz="914400" rtl="0" eaLnBrk="1" latinLnBrk="0" hangingPunct="1">
              <a:lnSpc>
                <a:spcPct val="100000"/>
              </a:lnSpc>
              <a:spcBef>
                <a:spcPts val="0"/>
              </a:spcBef>
              <a:spcAft>
                <a:spcPts val="1200"/>
              </a:spcAft>
              <a:buClr>
                <a:srgbClr val="00539A"/>
              </a:buClr>
              <a:buFont typeface="Wingdings" pitchFamily="2" charset="2"/>
              <a:buChar char="§"/>
              <a:defRPr sz="2000" kern="1200">
                <a:solidFill>
                  <a:srgbClr val="00529B"/>
                </a:solidFill>
                <a:latin typeface="Arial" panose="020B0604020202020204" pitchFamily="34" charset="0"/>
                <a:ea typeface="+mn-ea"/>
                <a:cs typeface="Arial" panose="020B0604020202020204" pitchFamily="34" charset="0"/>
              </a:defRPr>
            </a:lvl1pPr>
            <a:lvl2pPr marL="822960" indent="-274320" algn="l" defTabSz="914400" rtl="0" eaLnBrk="1" latinLnBrk="0" hangingPunct="1">
              <a:lnSpc>
                <a:spcPct val="100000"/>
              </a:lnSpc>
              <a:spcBef>
                <a:spcPts val="0"/>
              </a:spcBef>
              <a:spcAft>
                <a:spcPts val="600"/>
              </a:spcAft>
              <a:buFont typeface="Arial" panose="020B0604020202020204" pitchFamily="34" charset="0"/>
              <a:buChar char="•"/>
              <a:defRPr sz="2200" kern="1200">
                <a:solidFill>
                  <a:srgbClr val="00529B"/>
                </a:solidFill>
                <a:latin typeface="Arial" panose="020B0604020202020204" pitchFamily="34" charset="0"/>
                <a:ea typeface="+mn-ea"/>
                <a:cs typeface="Arial" panose="020B0604020202020204" pitchFamily="34" charset="0"/>
              </a:defRPr>
            </a:lvl2pPr>
            <a:lvl3pPr marL="1371600" indent="-274320" algn="l" defTabSz="914400" rtl="0" eaLnBrk="1" latinLnBrk="0" hangingPunct="1">
              <a:lnSpc>
                <a:spcPct val="100000"/>
              </a:lnSpc>
              <a:spcBef>
                <a:spcPts val="0"/>
              </a:spcBef>
              <a:spcAft>
                <a:spcPts val="600"/>
              </a:spcAft>
              <a:buSzPct val="50000"/>
              <a:buFont typeface="Wingdings" panose="05000000000000000000" pitchFamily="2" charset="2"/>
              <a:buChar char="q"/>
              <a:defRPr sz="2000" kern="1200">
                <a:solidFill>
                  <a:srgbClr val="00529B"/>
                </a:solidFill>
                <a:latin typeface="+mn-lt"/>
                <a:ea typeface="+mn-ea"/>
                <a:cs typeface="+mn-cs"/>
              </a:defRPr>
            </a:lvl3pPr>
            <a:lvl4pPr marL="1920240" indent="-274320" algn="l" defTabSz="914400" rtl="0" eaLnBrk="1" latinLnBrk="0" hangingPunct="1">
              <a:lnSpc>
                <a:spcPct val="100000"/>
              </a:lnSpc>
              <a:spcBef>
                <a:spcPts val="0"/>
              </a:spcBef>
              <a:spcAft>
                <a:spcPts val="600"/>
              </a:spcAft>
              <a:buFont typeface="Courier New" panose="02070309020205020404" pitchFamily="49" charset="0"/>
              <a:buChar char="o"/>
              <a:defRPr sz="1800" kern="1200">
                <a:solidFill>
                  <a:srgbClr val="00529B"/>
                </a:solidFill>
                <a:latin typeface="+mn-lt"/>
                <a:ea typeface="+mn-ea"/>
                <a:cs typeface="+mn-cs"/>
              </a:defRPr>
            </a:lvl4pPr>
            <a:lvl5pPr marL="2057400" indent="-274320" algn="l" defTabSz="914400" rtl="0" eaLnBrk="1" latinLnBrk="0" hangingPunct="1">
              <a:lnSpc>
                <a:spcPct val="100000"/>
              </a:lnSpc>
              <a:spcBef>
                <a:spcPts val="0"/>
              </a:spcBef>
              <a:spcAft>
                <a:spcPts val="600"/>
              </a:spcAft>
              <a:buFont typeface="Arial" panose="020B0604020202020204" pitchFamily="34" charset="0"/>
              <a:buChar char="•"/>
              <a:defRPr sz="1800" kern="1200">
                <a:solidFill>
                  <a:srgbClr val="00529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0" fontAlgn="base">
              <a:spcAft>
                <a:spcPts val="0"/>
              </a:spcAft>
              <a:buClrTx/>
              <a:buNone/>
            </a:pPr>
            <a:r>
              <a:rPr lang="en-US" dirty="0"/>
              <a:t>Leave or lose employer or union coverage</a:t>
            </a:r>
          </a:p>
        </p:txBody>
      </p:sp>
      <p:grpSp>
        <p:nvGrpSpPr>
          <p:cNvPr id="29" name="Group 28">
            <a:extLst>
              <a:ext uri="{FF2B5EF4-FFF2-40B4-BE49-F238E27FC236}">
                <a16:creationId xmlns:a16="http://schemas.microsoft.com/office/drawing/2014/main" id="{B668DA10-0E72-C73A-91D5-31E3CA2D414F}"/>
              </a:ext>
              <a:ext uri="{C183D7F6-B498-43B3-948B-1728B52AA6E4}">
                <adec:decorative xmlns:adec="http://schemas.microsoft.com/office/drawing/2017/decorative" val="1"/>
              </a:ext>
            </a:extLst>
          </p:cNvPr>
          <p:cNvGrpSpPr/>
          <p:nvPr/>
        </p:nvGrpSpPr>
        <p:grpSpPr>
          <a:xfrm>
            <a:off x="6493622" y="1672098"/>
            <a:ext cx="1211460" cy="1211492"/>
            <a:chOff x="6493622" y="1811798"/>
            <a:chExt cx="1211460" cy="1211492"/>
          </a:xfrm>
        </p:grpSpPr>
        <p:sp>
          <p:nvSpPr>
            <p:cNvPr id="30" name="Freeform: Shape 97">
              <a:extLst>
                <a:ext uri="{FF2B5EF4-FFF2-40B4-BE49-F238E27FC236}">
                  <a16:creationId xmlns:a16="http://schemas.microsoft.com/office/drawing/2014/main" id="{5960D649-4EEE-1145-A030-DCCA1A723284}"/>
                </a:ext>
                <a:ext uri="{C183D7F6-B498-43B3-948B-1728B52AA6E4}">
                  <adec:decorative xmlns:adec="http://schemas.microsoft.com/office/drawing/2017/decorative" val="1"/>
                </a:ext>
              </a:extLst>
            </p:cNvPr>
            <p:cNvSpPr/>
            <p:nvPr/>
          </p:nvSpPr>
          <p:spPr bwMode="auto">
            <a:xfrm>
              <a:off x="6493622" y="1811798"/>
              <a:ext cx="1211460" cy="1211492"/>
            </a:xfrm>
            <a:custGeom>
              <a:avLst/>
              <a:gdLst>
                <a:gd name="connsiteX0" fmla="*/ 568087 w 1136445"/>
                <a:gd name="connsiteY0" fmla="*/ 2 h 1136476"/>
                <a:gd name="connsiteX1" fmla="*/ 703215 w 1136445"/>
                <a:gd name="connsiteY1" fmla="*/ 55381 h 1136476"/>
                <a:gd name="connsiteX2" fmla="*/ 1080052 w 1136445"/>
                <a:gd name="connsiteY2" fmla="*/ 429398 h 1136476"/>
                <a:gd name="connsiteX3" fmla="*/ 1081066 w 1136445"/>
                <a:gd name="connsiteY3" fmla="*/ 699235 h 1136476"/>
                <a:gd name="connsiteX4" fmla="*/ 703068 w 1136445"/>
                <a:gd name="connsiteY4" fmla="*/ 1080083 h 1136476"/>
                <a:gd name="connsiteX5" fmla="*/ 433231 w 1136445"/>
                <a:gd name="connsiteY5" fmla="*/ 1081097 h 1136476"/>
                <a:gd name="connsiteX6" fmla="*/ 56394 w 1136445"/>
                <a:gd name="connsiteY6" fmla="*/ 707079 h 1136476"/>
                <a:gd name="connsiteX7" fmla="*/ 55380 w 1136445"/>
                <a:gd name="connsiteY7" fmla="*/ 437242 h 1136476"/>
                <a:gd name="connsiteX8" fmla="*/ 433378 w 1136445"/>
                <a:gd name="connsiteY8" fmla="*/ 56394 h 1136476"/>
                <a:gd name="connsiteX9" fmla="*/ 568087 w 1136445"/>
                <a:gd name="connsiteY9" fmla="*/ 2 h 1136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36445" h="1136476">
                  <a:moveTo>
                    <a:pt x="568087" y="2"/>
                  </a:moveTo>
                  <a:cubicBezTo>
                    <a:pt x="616918" y="-181"/>
                    <a:pt x="665819" y="18264"/>
                    <a:pt x="703215" y="55381"/>
                  </a:cubicBezTo>
                  <a:lnTo>
                    <a:pt x="1080052" y="429398"/>
                  </a:lnTo>
                  <a:cubicBezTo>
                    <a:pt x="1154846" y="503632"/>
                    <a:pt x="1155300" y="624442"/>
                    <a:pt x="1081066" y="699235"/>
                  </a:cubicBezTo>
                  <a:lnTo>
                    <a:pt x="703068" y="1080083"/>
                  </a:lnTo>
                  <a:cubicBezTo>
                    <a:pt x="628834" y="1154877"/>
                    <a:pt x="508024" y="1155330"/>
                    <a:pt x="433231" y="1081097"/>
                  </a:cubicBezTo>
                  <a:lnTo>
                    <a:pt x="56394" y="707079"/>
                  </a:lnTo>
                  <a:cubicBezTo>
                    <a:pt x="-18400" y="632845"/>
                    <a:pt x="-18854" y="512036"/>
                    <a:pt x="55380" y="437242"/>
                  </a:cubicBezTo>
                  <a:lnTo>
                    <a:pt x="433378" y="56394"/>
                  </a:lnTo>
                  <a:cubicBezTo>
                    <a:pt x="470495" y="18998"/>
                    <a:pt x="519256" y="186"/>
                    <a:pt x="568087" y="2"/>
                  </a:cubicBezTo>
                  <a:close/>
                </a:path>
              </a:pathLst>
            </a:custGeom>
            <a:solidFill>
              <a:schemeClr val="accent6">
                <a:lumMod val="75000"/>
              </a:schemeClr>
            </a:solidFill>
            <a:ln w="76200">
              <a:solidFill>
                <a:schemeClr val="accent6">
                  <a:lumMod val="50000"/>
                </a:schemeClr>
              </a:solidFill>
            </a:ln>
            <a:effectLst>
              <a:outerShdw blurRad="50800" dist="38100" algn="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algn="ctr"/>
              <a:endParaRPr lang="en-IN" dirty="0"/>
            </a:p>
          </p:txBody>
        </p:sp>
        <p:pic>
          <p:nvPicPr>
            <p:cNvPr id="31" name="Graphic 30">
              <a:extLst>
                <a:ext uri="{FF2B5EF4-FFF2-40B4-BE49-F238E27FC236}">
                  <a16:creationId xmlns:a16="http://schemas.microsoft.com/office/drawing/2014/main" id="{71C8E50C-0C28-0409-7498-8B0F1A8CCA8D}"/>
                </a:ext>
                <a:ext uri="{C183D7F6-B498-43B3-948B-1728B52AA6E4}">
                  <adec:decorative xmlns:adec="http://schemas.microsoft.com/office/drawing/2017/decorative" val="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815253" y="2041661"/>
              <a:ext cx="742167" cy="742167"/>
            </a:xfrm>
            <a:prstGeom prst="rect">
              <a:avLst/>
            </a:prstGeom>
          </p:spPr>
        </p:pic>
      </p:grpSp>
      <p:sp>
        <p:nvSpPr>
          <p:cNvPr id="32" name="Content Placeholder 10">
            <a:extLst>
              <a:ext uri="{FF2B5EF4-FFF2-40B4-BE49-F238E27FC236}">
                <a16:creationId xmlns:a16="http://schemas.microsoft.com/office/drawing/2014/main" id="{FBC27934-97E1-953B-0FC0-D23F3140E9A5}"/>
              </a:ext>
            </a:extLst>
          </p:cNvPr>
          <p:cNvSpPr txBox="1">
            <a:spLocks/>
          </p:cNvSpPr>
          <p:nvPr/>
        </p:nvSpPr>
        <p:spPr>
          <a:xfrm>
            <a:off x="7271808" y="3232204"/>
            <a:ext cx="3520440" cy="1133856"/>
          </a:xfrm>
          <a:prstGeom prst="round1Rect">
            <a:avLst>
              <a:gd name="adj" fmla="val 50000"/>
            </a:avLst>
          </a:prstGeom>
          <a:ln w="76200">
            <a:solidFill>
              <a:srgbClr val="678DCF"/>
            </a:solidFill>
          </a:ln>
        </p:spPr>
        <p:txBody>
          <a:bodyPr vert="horz" lIns="91440" tIns="45720" rIns="91440" bIns="45720" rtlCol="0" anchor="ctr">
            <a:normAutofit/>
          </a:bodyPr>
          <a:lstStyle>
            <a:lvl1pPr marL="274320" indent="-274320" algn="l" defTabSz="914400" rtl="0" eaLnBrk="1" latinLnBrk="0" hangingPunct="1">
              <a:lnSpc>
                <a:spcPct val="100000"/>
              </a:lnSpc>
              <a:spcBef>
                <a:spcPts val="0"/>
              </a:spcBef>
              <a:spcAft>
                <a:spcPts val="1200"/>
              </a:spcAft>
              <a:buClr>
                <a:srgbClr val="00539A"/>
              </a:buClr>
              <a:buFont typeface="Wingdings" pitchFamily="2" charset="2"/>
              <a:buChar char="§"/>
              <a:defRPr sz="2000" kern="1200">
                <a:solidFill>
                  <a:srgbClr val="00529B"/>
                </a:solidFill>
                <a:latin typeface="Arial" panose="020B0604020202020204" pitchFamily="34" charset="0"/>
                <a:ea typeface="+mn-ea"/>
                <a:cs typeface="Arial" panose="020B0604020202020204" pitchFamily="34" charset="0"/>
              </a:defRPr>
            </a:lvl1pPr>
            <a:lvl2pPr marL="822960" indent="-274320" algn="l" defTabSz="914400" rtl="0" eaLnBrk="1" latinLnBrk="0" hangingPunct="1">
              <a:lnSpc>
                <a:spcPct val="100000"/>
              </a:lnSpc>
              <a:spcBef>
                <a:spcPts val="0"/>
              </a:spcBef>
              <a:spcAft>
                <a:spcPts val="600"/>
              </a:spcAft>
              <a:buFont typeface="Arial" panose="020B0604020202020204" pitchFamily="34" charset="0"/>
              <a:buChar char="•"/>
              <a:defRPr sz="2200" kern="1200">
                <a:solidFill>
                  <a:srgbClr val="00529B"/>
                </a:solidFill>
                <a:latin typeface="Arial" panose="020B0604020202020204" pitchFamily="34" charset="0"/>
                <a:ea typeface="+mn-ea"/>
                <a:cs typeface="Arial" panose="020B0604020202020204" pitchFamily="34" charset="0"/>
              </a:defRPr>
            </a:lvl2pPr>
            <a:lvl3pPr marL="1371600" indent="-274320" algn="l" defTabSz="914400" rtl="0" eaLnBrk="1" latinLnBrk="0" hangingPunct="1">
              <a:lnSpc>
                <a:spcPct val="100000"/>
              </a:lnSpc>
              <a:spcBef>
                <a:spcPts val="0"/>
              </a:spcBef>
              <a:spcAft>
                <a:spcPts val="600"/>
              </a:spcAft>
              <a:buSzPct val="50000"/>
              <a:buFont typeface="Wingdings" panose="05000000000000000000" pitchFamily="2" charset="2"/>
              <a:buChar char="q"/>
              <a:defRPr sz="2000" kern="1200">
                <a:solidFill>
                  <a:srgbClr val="00529B"/>
                </a:solidFill>
                <a:latin typeface="+mn-lt"/>
                <a:ea typeface="+mn-ea"/>
                <a:cs typeface="+mn-cs"/>
              </a:defRPr>
            </a:lvl3pPr>
            <a:lvl4pPr marL="1920240" indent="-274320" algn="l" defTabSz="914400" rtl="0" eaLnBrk="1" latinLnBrk="0" hangingPunct="1">
              <a:lnSpc>
                <a:spcPct val="100000"/>
              </a:lnSpc>
              <a:spcBef>
                <a:spcPts val="0"/>
              </a:spcBef>
              <a:spcAft>
                <a:spcPts val="600"/>
              </a:spcAft>
              <a:buFont typeface="Courier New" panose="02070309020205020404" pitchFamily="49" charset="0"/>
              <a:buChar char="o"/>
              <a:defRPr sz="1800" kern="1200">
                <a:solidFill>
                  <a:srgbClr val="00529B"/>
                </a:solidFill>
                <a:latin typeface="+mn-lt"/>
                <a:ea typeface="+mn-ea"/>
                <a:cs typeface="+mn-cs"/>
              </a:defRPr>
            </a:lvl4pPr>
            <a:lvl5pPr marL="2057400" indent="-274320" algn="l" defTabSz="914400" rtl="0" eaLnBrk="1" latinLnBrk="0" hangingPunct="1">
              <a:lnSpc>
                <a:spcPct val="100000"/>
              </a:lnSpc>
              <a:spcBef>
                <a:spcPts val="0"/>
              </a:spcBef>
              <a:spcAft>
                <a:spcPts val="600"/>
              </a:spcAft>
              <a:buFont typeface="Arial" panose="020B0604020202020204" pitchFamily="34" charset="0"/>
              <a:buChar char="•"/>
              <a:defRPr sz="1800" kern="1200">
                <a:solidFill>
                  <a:srgbClr val="00529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0" fontAlgn="base">
              <a:spcAft>
                <a:spcPts val="0"/>
              </a:spcAft>
              <a:buClrTx/>
              <a:buNone/>
            </a:pPr>
            <a:r>
              <a:rPr lang="en-US" dirty="0"/>
              <a:t>Want to enroll in a </a:t>
            </a:r>
            <a:br>
              <a:rPr lang="en-US" dirty="0"/>
            </a:br>
            <a:r>
              <a:rPr lang="en-US" dirty="0"/>
              <a:t>5-Star Plan</a:t>
            </a:r>
          </a:p>
        </p:txBody>
      </p:sp>
      <p:grpSp>
        <p:nvGrpSpPr>
          <p:cNvPr id="33" name="Group 32">
            <a:extLst>
              <a:ext uri="{FF2B5EF4-FFF2-40B4-BE49-F238E27FC236}">
                <a16:creationId xmlns:a16="http://schemas.microsoft.com/office/drawing/2014/main" id="{F1D8F02B-912D-8A5A-1D85-3FABF05AFF51}"/>
              </a:ext>
              <a:ext uri="{C183D7F6-B498-43B3-948B-1728B52AA6E4}">
                <adec:decorative xmlns:adec="http://schemas.microsoft.com/office/drawing/2017/decorative" val="1"/>
              </a:ext>
            </a:extLst>
          </p:cNvPr>
          <p:cNvGrpSpPr/>
          <p:nvPr/>
        </p:nvGrpSpPr>
        <p:grpSpPr>
          <a:xfrm>
            <a:off x="6497505" y="3277227"/>
            <a:ext cx="1211460" cy="1211492"/>
            <a:chOff x="6497505" y="3416927"/>
            <a:chExt cx="1211460" cy="1211492"/>
          </a:xfrm>
        </p:grpSpPr>
        <p:sp>
          <p:nvSpPr>
            <p:cNvPr id="34" name="Freeform: Shape 112">
              <a:extLst>
                <a:ext uri="{FF2B5EF4-FFF2-40B4-BE49-F238E27FC236}">
                  <a16:creationId xmlns:a16="http://schemas.microsoft.com/office/drawing/2014/main" id="{EBDFE2F8-8481-86FE-71BF-6B1F82F88B51}"/>
                </a:ext>
                <a:ext uri="{C183D7F6-B498-43B3-948B-1728B52AA6E4}">
                  <adec:decorative xmlns:adec="http://schemas.microsoft.com/office/drawing/2017/decorative" val="1"/>
                </a:ext>
              </a:extLst>
            </p:cNvPr>
            <p:cNvSpPr/>
            <p:nvPr/>
          </p:nvSpPr>
          <p:spPr bwMode="auto">
            <a:xfrm>
              <a:off x="6497505" y="3416927"/>
              <a:ext cx="1211460" cy="1211492"/>
            </a:xfrm>
            <a:custGeom>
              <a:avLst/>
              <a:gdLst>
                <a:gd name="connsiteX0" fmla="*/ 568087 w 1136445"/>
                <a:gd name="connsiteY0" fmla="*/ 2 h 1136476"/>
                <a:gd name="connsiteX1" fmla="*/ 703215 w 1136445"/>
                <a:gd name="connsiteY1" fmla="*/ 55381 h 1136476"/>
                <a:gd name="connsiteX2" fmla="*/ 1080052 w 1136445"/>
                <a:gd name="connsiteY2" fmla="*/ 429398 h 1136476"/>
                <a:gd name="connsiteX3" fmla="*/ 1081066 w 1136445"/>
                <a:gd name="connsiteY3" fmla="*/ 699235 h 1136476"/>
                <a:gd name="connsiteX4" fmla="*/ 703068 w 1136445"/>
                <a:gd name="connsiteY4" fmla="*/ 1080083 h 1136476"/>
                <a:gd name="connsiteX5" fmla="*/ 433231 w 1136445"/>
                <a:gd name="connsiteY5" fmla="*/ 1081097 h 1136476"/>
                <a:gd name="connsiteX6" fmla="*/ 56394 w 1136445"/>
                <a:gd name="connsiteY6" fmla="*/ 707079 h 1136476"/>
                <a:gd name="connsiteX7" fmla="*/ 55380 w 1136445"/>
                <a:gd name="connsiteY7" fmla="*/ 437242 h 1136476"/>
                <a:gd name="connsiteX8" fmla="*/ 433378 w 1136445"/>
                <a:gd name="connsiteY8" fmla="*/ 56394 h 1136476"/>
                <a:gd name="connsiteX9" fmla="*/ 568087 w 1136445"/>
                <a:gd name="connsiteY9" fmla="*/ 2 h 1136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36445" h="1136476">
                  <a:moveTo>
                    <a:pt x="568087" y="2"/>
                  </a:moveTo>
                  <a:cubicBezTo>
                    <a:pt x="616918" y="-181"/>
                    <a:pt x="665819" y="18264"/>
                    <a:pt x="703215" y="55381"/>
                  </a:cubicBezTo>
                  <a:lnTo>
                    <a:pt x="1080052" y="429398"/>
                  </a:lnTo>
                  <a:cubicBezTo>
                    <a:pt x="1154846" y="503632"/>
                    <a:pt x="1155300" y="624442"/>
                    <a:pt x="1081066" y="699235"/>
                  </a:cubicBezTo>
                  <a:lnTo>
                    <a:pt x="703068" y="1080083"/>
                  </a:lnTo>
                  <a:cubicBezTo>
                    <a:pt x="628834" y="1154877"/>
                    <a:pt x="508024" y="1155330"/>
                    <a:pt x="433231" y="1081097"/>
                  </a:cubicBezTo>
                  <a:lnTo>
                    <a:pt x="56394" y="707079"/>
                  </a:lnTo>
                  <a:cubicBezTo>
                    <a:pt x="-18400" y="632845"/>
                    <a:pt x="-18854" y="512036"/>
                    <a:pt x="55380" y="437242"/>
                  </a:cubicBezTo>
                  <a:lnTo>
                    <a:pt x="433378" y="56394"/>
                  </a:lnTo>
                  <a:cubicBezTo>
                    <a:pt x="470495" y="18998"/>
                    <a:pt x="519256" y="186"/>
                    <a:pt x="568087" y="2"/>
                  </a:cubicBezTo>
                  <a:close/>
                </a:path>
              </a:pathLst>
            </a:custGeom>
            <a:solidFill>
              <a:schemeClr val="accent5">
                <a:lumMod val="75000"/>
              </a:schemeClr>
            </a:solidFill>
            <a:ln w="76200">
              <a:solidFill>
                <a:srgbClr val="678DCF"/>
              </a:solidFill>
            </a:ln>
            <a:effectLst>
              <a:outerShdw blurRad="50800" dist="38100" algn="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algn="ctr"/>
              <a:endParaRPr lang="en-IN"/>
            </a:p>
          </p:txBody>
        </p:sp>
        <p:pic>
          <p:nvPicPr>
            <p:cNvPr id="35" name="Picture 19" descr="5 Star Icon">
              <a:extLst>
                <a:ext uri="{FF2B5EF4-FFF2-40B4-BE49-F238E27FC236}">
                  <a16:creationId xmlns:a16="http://schemas.microsoft.com/office/drawing/2014/main" id="{4BB2F817-3D92-754A-4448-7D71D4C00A48}"/>
                </a:ext>
              </a:extLst>
            </p:cNvPr>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6846690" y="3627896"/>
              <a:ext cx="617549" cy="737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6" name="Content Placeholder 11">
            <a:extLst>
              <a:ext uri="{FF2B5EF4-FFF2-40B4-BE49-F238E27FC236}">
                <a16:creationId xmlns:a16="http://schemas.microsoft.com/office/drawing/2014/main" id="{2450B87E-2D38-1E57-DEF1-DB41A120B932}"/>
              </a:ext>
            </a:extLst>
          </p:cNvPr>
          <p:cNvSpPr txBox="1">
            <a:spLocks/>
          </p:cNvSpPr>
          <p:nvPr/>
        </p:nvSpPr>
        <p:spPr>
          <a:xfrm>
            <a:off x="7271808" y="4841145"/>
            <a:ext cx="3520440" cy="1133856"/>
          </a:xfrm>
          <a:prstGeom prst="round1Rect">
            <a:avLst>
              <a:gd name="adj" fmla="val 50000"/>
            </a:avLst>
          </a:prstGeom>
          <a:ln w="76200">
            <a:solidFill>
              <a:srgbClr val="2F5597"/>
            </a:solidFill>
          </a:ln>
        </p:spPr>
        <p:txBody>
          <a:bodyPr vert="horz" lIns="91440" tIns="45720" rIns="91440" bIns="45720" rtlCol="0" anchor="ctr">
            <a:normAutofit/>
          </a:bodyPr>
          <a:lstStyle>
            <a:lvl1pPr marL="274320" indent="-274320" algn="l" defTabSz="914400" rtl="0" eaLnBrk="1" latinLnBrk="0" hangingPunct="1">
              <a:lnSpc>
                <a:spcPct val="100000"/>
              </a:lnSpc>
              <a:spcBef>
                <a:spcPts val="0"/>
              </a:spcBef>
              <a:spcAft>
                <a:spcPts val="1200"/>
              </a:spcAft>
              <a:buClr>
                <a:srgbClr val="00539A"/>
              </a:buClr>
              <a:buFont typeface="Wingdings" pitchFamily="2" charset="2"/>
              <a:buChar char="§"/>
              <a:defRPr sz="2000" kern="1200">
                <a:solidFill>
                  <a:srgbClr val="00529B"/>
                </a:solidFill>
                <a:latin typeface="Arial" panose="020B0604020202020204" pitchFamily="34" charset="0"/>
                <a:ea typeface="+mn-ea"/>
                <a:cs typeface="Arial" panose="020B0604020202020204" pitchFamily="34" charset="0"/>
              </a:defRPr>
            </a:lvl1pPr>
            <a:lvl2pPr marL="822960" indent="-274320" algn="l" defTabSz="914400" rtl="0" eaLnBrk="1" latinLnBrk="0" hangingPunct="1">
              <a:lnSpc>
                <a:spcPct val="100000"/>
              </a:lnSpc>
              <a:spcBef>
                <a:spcPts val="0"/>
              </a:spcBef>
              <a:spcAft>
                <a:spcPts val="600"/>
              </a:spcAft>
              <a:buFont typeface="Arial" panose="020B0604020202020204" pitchFamily="34" charset="0"/>
              <a:buChar char="•"/>
              <a:defRPr sz="2200" kern="1200">
                <a:solidFill>
                  <a:srgbClr val="00529B"/>
                </a:solidFill>
                <a:latin typeface="Arial" panose="020B0604020202020204" pitchFamily="34" charset="0"/>
                <a:ea typeface="+mn-ea"/>
                <a:cs typeface="Arial" panose="020B0604020202020204" pitchFamily="34" charset="0"/>
              </a:defRPr>
            </a:lvl2pPr>
            <a:lvl3pPr marL="1371600" indent="-274320" algn="l" defTabSz="914400" rtl="0" eaLnBrk="1" latinLnBrk="0" hangingPunct="1">
              <a:lnSpc>
                <a:spcPct val="100000"/>
              </a:lnSpc>
              <a:spcBef>
                <a:spcPts val="0"/>
              </a:spcBef>
              <a:spcAft>
                <a:spcPts val="600"/>
              </a:spcAft>
              <a:buSzPct val="50000"/>
              <a:buFont typeface="Wingdings" panose="05000000000000000000" pitchFamily="2" charset="2"/>
              <a:buChar char="q"/>
              <a:defRPr sz="2000" kern="1200">
                <a:solidFill>
                  <a:srgbClr val="00529B"/>
                </a:solidFill>
                <a:latin typeface="+mn-lt"/>
                <a:ea typeface="+mn-ea"/>
                <a:cs typeface="+mn-cs"/>
              </a:defRPr>
            </a:lvl3pPr>
            <a:lvl4pPr marL="1920240" indent="-274320" algn="l" defTabSz="914400" rtl="0" eaLnBrk="1" latinLnBrk="0" hangingPunct="1">
              <a:lnSpc>
                <a:spcPct val="100000"/>
              </a:lnSpc>
              <a:spcBef>
                <a:spcPts val="0"/>
              </a:spcBef>
              <a:spcAft>
                <a:spcPts val="600"/>
              </a:spcAft>
              <a:buFont typeface="Courier New" panose="02070309020205020404" pitchFamily="49" charset="0"/>
              <a:buChar char="o"/>
              <a:defRPr sz="1800" kern="1200">
                <a:solidFill>
                  <a:srgbClr val="00529B"/>
                </a:solidFill>
                <a:latin typeface="+mn-lt"/>
                <a:ea typeface="+mn-ea"/>
                <a:cs typeface="+mn-cs"/>
              </a:defRPr>
            </a:lvl4pPr>
            <a:lvl5pPr marL="2057400" indent="-274320" algn="l" defTabSz="914400" rtl="0" eaLnBrk="1" latinLnBrk="0" hangingPunct="1">
              <a:lnSpc>
                <a:spcPct val="100000"/>
              </a:lnSpc>
              <a:spcBef>
                <a:spcPts val="0"/>
              </a:spcBef>
              <a:spcAft>
                <a:spcPts val="600"/>
              </a:spcAft>
              <a:buFont typeface="Arial" panose="020B0604020202020204" pitchFamily="34" charset="0"/>
              <a:buChar char="•"/>
              <a:defRPr sz="1800" kern="1200">
                <a:solidFill>
                  <a:srgbClr val="00529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0" fontAlgn="base">
              <a:spcAft>
                <a:spcPts val="0"/>
              </a:spcAft>
              <a:buClrTx/>
              <a:buNone/>
            </a:pPr>
            <a:r>
              <a:rPr lang="en-US" dirty="0"/>
              <a:t>Are sent a retroactive notice of Medicare entitlement </a:t>
            </a:r>
          </a:p>
        </p:txBody>
      </p:sp>
      <p:grpSp>
        <p:nvGrpSpPr>
          <p:cNvPr id="37" name="Group 36">
            <a:extLst>
              <a:ext uri="{FF2B5EF4-FFF2-40B4-BE49-F238E27FC236}">
                <a16:creationId xmlns:a16="http://schemas.microsoft.com/office/drawing/2014/main" id="{3B52D77C-643D-047B-10C2-A68A56072BF3}"/>
              </a:ext>
              <a:ext uri="{C183D7F6-B498-43B3-948B-1728B52AA6E4}">
                <adec:decorative xmlns:adec="http://schemas.microsoft.com/office/drawing/2017/decorative" val="1"/>
              </a:ext>
            </a:extLst>
          </p:cNvPr>
          <p:cNvGrpSpPr/>
          <p:nvPr/>
        </p:nvGrpSpPr>
        <p:grpSpPr>
          <a:xfrm>
            <a:off x="6488398" y="4802747"/>
            <a:ext cx="1211460" cy="1211492"/>
            <a:chOff x="6488398" y="4942447"/>
            <a:chExt cx="1211460" cy="1211492"/>
          </a:xfrm>
        </p:grpSpPr>
        <p:sp>
          <p:nvSpPr>
            <p:cNvPr id="38" name="Freeform: Shape 86">
              <a:extLst>
                <a:ext uri="{FF2B5EF4-FFF2-40B4-BE49-F238E27FC236}">
                  <a16:creationId xmlns:a16="http://schemas.microsoft.com/office/drawing/2014/main" id="{3159546F-338F-0244-6A74-27905C186969}"/>
                </a:ext>
                <a:ext uri="{C183D7F6-B498-43B3-948B-1728B52AA6E4}">
                  <adec:decorative xmlns:adec="http://schemas.microsoft.com/office/drawing/2017/decorative" val="1"/>
                </a:ext>
              </a:extLst>
            </p:cNvPr>
            <p:cNvSpPr/>
            <p:nvPr/>
          </p:nvSpPr>
          <p:spPr bwMode="auto">
            <a:xfrm>
              <a:off x="6488398" y="4942447"/>
              <a:ext cx="1211460" cy="1211492"/>
            </a:xfrm>
            <a:custGeom>
              <a:avLst/>
              <a:gdLst>
                <a:gd name="connsiteX0" fmla="*/ 568087 w 1136445"/>
                <a:gd name="connsiteY0" fmla="*/ 2 h 1136476"/>
                <a:gd name="connsiteX1" fmla="*/ 703215 w 1136445"/>
                <a:gd name="connsiteY1" fmla="*/ 55381 h 1136476"/>
                <a:gd name="connsiteX2" fmla="*/ 1080052 w 1136445"/>
                <a:gd name="connsiteY2" fmla="*/ 429398 h 1136476"/>
                <a:gd name="connsiteX3" fmla="*/ 1081066 w 1136445"/>
                <a:gd name="connsiteY3" fmla="*/ 699235 h 1136476"/>
                <a:gd name="connsiteX4" fmla="*/ 703068 w 1136445"/>
                <a:gd name="connsiteY4" fmla="*/ 1080083 h 1136476"/>
                <a:gd name="connsiteX5" fmla="*/ 433231 w 1136445"/>
                <a:gd name="connsiteY5" fmla="*/ 1081097 h 1136476"/>
                <a:gd name="connsiteX6" fmla="*/ 56394 w 1136445"/>
                <a:gd name="connsiteY6" fmla="*/ 707079 h 1136476"/>
                <a:gd name="connsiteX7" fmla="*/ 55380 w 1136445"/>
                <a:gd name="connsiteY7" fmla="*/ 437242 h 1136476"/>
                <a:gd name="connsiteX8" fmla="*/ 433378 w 1136445"/>
                <a:gd name="connsiteY8" fmla="*/ 56394 h 1136476"/>
                <a:gd name="connsiteX9" fmla="*/ 568087 w 1136445"/>
                <a:gd name="connsiteY9" fmla="*/ 2 h 1136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36445" h="1136476">
                  <a:moveTo>
                    <a:pt x="568087" y="2"/>
                  </a:moveTo>
                  <a:cubicBezTo>
                    <a:pt x="616918" y="-181"/>
                    <a:pt x="665819" y="18264"/>
                    <a:pt x="703215" y="55381"/>
                  </a:cubicBezTo>
                  <a:lnTo>
                    <a:pt x="1080052" y="429398"/>
                  </a:lnTo>
                  <a:cubicBezTo>
                    <a:pt x="1154846" y="503632"/>
                    <a:pt x="1155300" y="624442"/>
                    <a:pt x="1081066" y="699235"/>
                  </a:cubicBezTo>
                  <a:lnTo>
                    <a:pt x="703068" y="1080083"/>
                  </a:lnTo>
                  <a:cubicBezTo>
                    <a:pt x="628834" y="1154877"/>
                    <a:pt x="508024" y="1155330"/>
                    <a:pt x="433231" y="1081097"/>
                  </a:cubicBezTo>
                  <a:lnTo>
                    <a:pt x="56394" y="707079"/>
                  </a:lnTo>
                  <a:cubicBezTo>
                    <a:pt x="-18400" y="632845"/>
                    <a:pt x="-18854" y="512036"/>
                    <a:pt x="55380" y="437242"/>
                  </a:cubicBezTo>
                  <a:lnTo>
                    <a:pt x="433378" y="56394"/>
                  </a:lnTo>
                  <a:cubicBezTo>
                    <a:pt x="470495" y="18998"/>
                    <a:pt x="519256" y="186"/>
                    <a:pt x="568087" y="2"/>
                  </a:cubicBezTo>
                  <a:close/>
                </a:path>
              </a:pathLst>
            </a:custGeom>
            <a:solidFill>
              <a:schemeClr val="accent5">
                <a:lumMod val="75000"/>
              </a:schemeClr>
            </a:solidFill>
            <a:ln w="76200">
              <a:solidFill>
                <a:srgbClr val="2F5597"/>
              </a:solidFill>
            </a:ln>
            <a:effectLst>
              <a:outerShdw blurRad="50800" dist="38100" algn="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algn="ctr"/>
              <a:endParaRPr lang="en-IN" dirty="0"/>
            </a:p>
          </p:txBody>
        </p:sp>
        <p:pic>
          <p:nvPicPr>
            <p:cNvPr id="39" name="Graphic 38">
              <a:extLst>
                <a:ext uri="{FF2B5EF4-FFF2-40B4-BE49-F238E27FC236}">
                  <a16:creationId xmlns:a16="http://schemas.microsoft.com/office/drawing/2014/main" id="{51E17366-B7EF-84DB-D358-97EC82799E49}"/>
                </a:ext>
                <a:ext uri="{C183D7F6-B498-43B3-948B-1728B52AA6E4}">
                  <adec:decorative xmlns:adec="http://schemas.microsoft.com/office/drawing/2017/decorative" val="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771458" y="5212600"/>
              <a:ext cx="667402" cy="667402"/>
            </a:xfrm>
            <a:prstGeom prst="rect">
              <a:avLst/>
            </a:prstGeom>
          </p:spPr>
        </p:pic>
      </p:grpSp>
      <p:sp>
        <p:nvSpPr>
          <p:cNvPr id="14" name="Slide Number Placeholder 13">
            <a:extLst>
              <a:ext uri="{FF2B5EF4-FFF2-40B4-BE49-F238E27FC236}">
                <a16:creationId xmlns:a16="http://schemas.microsoft.com/office/drawing/2014/main" id="{4865B728-7E69-1201-C8FD-A9D35FCAB0A0}"/>
              </a:ext>
            </a:extLst>
          </p:cNvPr>
          <p:cNvSpPr>
            <a:spLocks noGrp="1"/>
          </p:cNvSpPr>
          <p:nvPr>
            <p:ph type="sldNum" sz="quarter" idx="12"/>
          </p:nvPr>
        </p:nvSpPr>
        <p:spPr/>
        <p:txBody>
          <a:bodyPr/>
          <a:lstStyle/>
          <a:p>
            <a:fld id="{0B2D781D-8844-5940-92D1-06EF0A7F581E}" type="slidenum">
              <a:rPr lang="en-US" smtClean="0"/>
              <a:t>22</a:t>
            </a:fld>
            <a:endParaRPr lang="en-US"/>
          </a:p>
        </p:txBody>
      </p:sp>
    </p:spTree>
    <p:extLst>
      <p:ext uri="{BB962C8B-B14F-4D97-AF65-F5344CB8AC3E}">
        <p14:creationId xmlns:p14="http://schemas.microsoft.com/office/powerpoint/2010/main" val="1191438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bg/>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0">
                                            <p:txEl>
                                              <p:pRg st="0" end="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4">
                                            <p:bg/>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4">
                                            <p:txEl>
                                              <p:pRg st="0" end="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8">
                                            <p:bg/>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8">
                                            <p:txEl>
                                              <p:pRg st="0" end="0"/>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2">
                                            <p:bg/>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2">
                                            <p:txEl>
                                              <p:pRg st="0" end="0"/>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6">
                                            <p:bg/>
                                          </p:spTgt>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6">
                                            <p:txEl>
                                              <p:pRg st="0" end="0"/>
                                            </p:txEl>
                                          </p:spTgt>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uiExpand="1" build="p" animBg="1"/>
      <p:bldP spid="20" grpId="0" uiExpand="1" build="p" animBg="1"/>
      <p:bldP spid="24" grpId="0" uiExpand="1" build="p" animBg="1"/>
      <p:bldP spid="28" grpId="0" uiExpand="1" build="p" animBg="1"/>
      <p:bldP spid="32" grpId="0" uiExpand="1" build="p" animBg="1"/>
      <p:bldP spid="36" grpId="0" uiExpand="1" build="p"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B5078D-8051-4D95-B20B-C407163127E2}"/>
              </a:ext>
            </a:extLst>
          </p:cNvPr>
          <p:cNvSpPr>
            <a:spLocks noGrp="1"/>
          </p:cNvSpPr>
          <p:nvPr>
            <p:ph type="title"/>
          </p:nvPr>
        </p:nvSpPr>
        <p:spPr/>
        <p:txBody>
          <a:bodyPr anchor="ctr">
            <a:normAutofit/>
          </a:bodyPr>
          <a:lstStyle/>
          <a:p>
            <a:r>
              <a:rPr lang="en-US" sz="3000" dirty="0"/>
              <a:t>Open Enrollment Period for </a:t>
            </a:r>
            <a:br>
              <a:rPr lang="en-US" sz="3000" dirty="0"/>
            </a:br>
            <a:r>
              <a:rPr lang="en-US" sz="3000" dirty="0"/>
              <a:t>Institutionalized Individuals (OEPI)</a:t>
            </a:r>
          </a:p>
        </p:txBody>
      </p:sp>
      <p:sp>
        <p:nvSpPr>
          <p:cNvPr id="9" name="Text Placeholder 5">
            <a:extLst>
              <a:ext uri="{FF2B5EF4-FFF2-40B4-BE49-F238E27FC236}">
                <a16:creationId xmlns:a16="http://schemas.microsoft.com/office/drawing/2014/main" id="{8E914EB1-07DF-4A2E-AE67-4C35F78CF1AD}"/>
              </a:ext>
            </a:extLst>
          </p:cNvPr>
          <p:cNvSpPr>
            <a:spLocks noGrp="1"/>
          </p:cNvSpPr>
          <p:nvPr>
            <p:ph idx="1"/>
          </p:nvPr>
        </p:nvSpPr>
        <p:spPr>
          <a:xfrm>
            <a:off x="838200" y="1303020"/>
            <a:ext cx="10515600" cy="4640580"/>
          </a:xfrm>
        </p:spPr>
        <p:txBody>
          <a:bodyPr>
            <a:normAutofit fontScale="92500" lnSpcReduction="10000"/>
          </a:bodyPr>
          <a:lstStyle/>
          <a:p>
            <a:pPr>
              <a:lnSpc>
                <a:spcPct val="110000"/>
              </a:lnSpc>
              <a:spcBef>
                <a:spcPts val="0"/>
              </a:spcBef>
            </a:pPr>
            <a:r>
              <a:rPr lang="en-US" b="1" dirty="0">
                <a:solidFill>
                  <a:srgbClr val="00529B"/>
                </a:solidFill>
              </a:rPr>
              <a:t>OEPI is continuous for eligible individuals who move into, reside in, or move out of an institution (like a nursing home)</a:t>
            </a:r>
          </a:p>
          <a:p>
            <a:pPr lvl="1">
              <a:lnSpc>
                <a:spcPct val="110000"/>
              </a:lnSpc>
              <a:spcBef>
                <a:spcPts val="0"/>
              </a:spcBef>
            </a:pPr>
            <a:r>
              <a:rPr lang="en-US" dirty="0">
                <a:solidFill>
                  <a:srgbClr val="00529B"/>
                </a:solidFill>
              </a:rPr>
              <a:t>A Part D SEP will be provided</a:t>
            </a:r>
          </a:p>
          <a:p>
            <a:pPr lvl="1">
              <a:lnSpc>
                <a:spcPct val="110000"/>
              </a:lnSpc>
              <a:spcBef>
                <a:spcPts val="0"/>
              </a:spcBef>
            </a:pPr>
            <a:r>
              <a:rPr lang="en-US" dirty="0">
                <a:solidFill>
                  <a:srgbClr val="00529B"/>
                </a:solidFill>
              </a:rPr>
              <a:t>OEPI ends 2 months after the month the individual moves out of the institution </a:t>
            </a:r>
          </a:p>
          <a:p>
            <a:pPr>
              <a:lnSpc>
                <a:spcPct val="110000"/>
              </a:lnSpc>
              <a:spcBef>
                <a:spcPts val="0"/>
              </a:spcBef>
              <a:spcAft>
                <a:spcPts val="1200"/>
              </a:spcAft>
            </a:pPr>
            <a:r>
              <a:rPr lang="en-US" b="1" dirty="0">
                <a:solidFill>
                  <a:srgbClr val="00529B"/>
                </a:solidFill>
              </a:rPr>
              <a:t>An individual using the OEPI to disenroll from a Medicare Advantage Plan that includes Part D benefits is eligible for a SEP to request enrollment in a Part D plan. The SEP:</a:t>
            </a:r>
          </a:p>
          <a:p>
            <a:pPr marL="548640" lvl="1" indent="-274320">
              <a:lnSpc>
                <a:spcPct val="110000"/>
              </a:lnSpc>
              <a:spcBef>
                <a:spcPts val="0"/>
              </a:spcBef>
              <a:spcAft>
                <a:spcPts val="1200"/>
              </a:spcAft>
            </a:pPr>
            <a:r>
              <a:rPr lang="en-US" dirty="0">
                <a:solidFill>
                  <a:srgbClr val="00529B"/>
                </a:solidFill>
              </a:rPr>
              <a:t>Begins with the month the individual requests disenrollment from the Medicare Advantage Plan, and </a:t>
            </a:r>
          </a:p>
          <a:p>
            <a:pPr marL="548640" lvl="1" indent="-274320">
              <a:lnSpc>
                <a:spcPct val="110000"/>
              </a:lnSpc>
              <a:spcBef>
                <a:spcPts val="0"/>
              </a:spcBef>
              <a:spcAft>
                <a:spcPts val="1200"/>
              </a:spcAft>
            </a:pPr>
            <a:r>
              <a:rPr lang="en-US" dirty="0">
                <a:solidFill>
                  <a:srgbClr val="00529B"/>
                </a:solidFill>
              </a:rPr>
              <a:t>Ends on the last day of the 2</a:t>
            </a:r>
            <a:r>
              <a:rPr lang="en-US" baseline="30000" dirty="0">
                <a:solidFill>
                  <a:srgbClr val="00529B"/>
                </a:solidFill>
              </a:rPr>
              <a:t>nd</a:t>
            </a:r>
            <a:r>
              <a:rPr lang="en-US" dirty="0">
                <a:solidFill>
                  <a:srgbClr val="00529B"/>
                </a:solidFill>
              </a:rPr>
              <a:t> month following the month Medicare Advantage enrollment ended.</a:t>
            </a:r>
          </a:p>
        </p:txBody>
      </p:sp>
      <p:sp>
        <p:nvSpPr>
          <p:cNvPr id="5" name="Slide Number Placeholder 4">
            <a:extLst>
              <a:ext uri="{FF2B5EF4-FFF2-40B4-BE49-F238E27FC236}">
                <a16:creationId xmlns:a16="http://schemas.microsoft.com/office/drawing/2014/main" id="{6F6D0D93-241F-4A82-8030-4C71CA8B9A43}"/>
              </a:ext>
            </a:extLst>
          </p:cNvPr>
          <p:cNvSpPr>
            <a:spLocks noGrp="1"/>
          </p:cNvSpPr>
          <p:nvPr>
            <p:ph type="sldNum" sz="quarter" idx="12"/>
          </p:nvPr>
        </p:nvSpPr>
        <p:spPr/>
        <p:txBody>
          <a:bodyPr/>
          <a:lstStyle/>
          <a:p>
            <a:fld id="{0B2D781D-8844-5940-92D1-06EF0A7F581E}" type="slidenum">
              <a:rPr lang="en-US" smtClean="0">
                <a:solidFill>
                  <a:srgbClr val="8FAADC"/>
                </a:solidFill>
              </a:rPr>
              <a:t>23</a:t>
            </a:fld>
            <a:endParaRPr lang="en-US">
              <a:solidFill>
                <a:srgbClr val="8FAADC"/>
              </a:solidFill>
            </a:endParaRPr>
          </a:p>
        </p:txBody>
      </p:sp>
    </p:spTree>
    <p:custDataLst>
      <p:tags r:id="rId1"/>
    </p:custDataLst>
    <p:extLst>
      <p:ext uri="{BB962C8B-B14F-4D97-AF65-F5344CB8AC3E}">
        <p14:creationId xmlns:p14="http://schemas.microsoft.com/office/powerpoint/2010/main" val="4194501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9">
                                            <p:txEl>
                                              <p:pRg st="1" end="1"/>
                                            </p:txEl>
                                          </p:spTgt>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nodeType="afterEffect">
                                  <p:stCondLst>
                                    <p:cond delay="0"/>
                                  </p:stCondLst>
                                  <p:childTnLst>
                                    <p:set>
                                      <p:cBhvr>
                                        <p:cTn id="12"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xEl>
                                              <p:pRg st="3" end="3"/>
                                            </p:txEl>
                                          </p:spTgt>
                                        </p:tgtEl>
                                        <p:attrNameLst>
                                          <p:attrName>style.visibility</p:attrName>
                                        </p:attrNameLst>
                                      </p:cBhvr>
                                      <p:to>
                                        <p:strVal val="visible"/>
                                      </p:to>
                                    </p:set>
                                  </p:childTnLst>
                                </p:cTn>
                              </p:par>
                            </p:childTnLst>
                          </p:cTn>
                        </p:par>
                        <p:par>
                          <p:cTn id="17" fill="hold">
                            <p:stCondLst>
                              <p:cond delay="0"/>
                            </p:stCondLst>
                            <p:childTnLst>
                              <p:par>
                                <p:cTn id="18" presetID="1" presetClass="entr" presetSubtype="0" fill="hold" nodeType="afterEffect">
                                  <p:stCondLst>
                                    <p:cond delay="0"/>
                                  </p:stCondLst>
                                  <p:childTnLst>
                                    <p:set>
                                      <p:cBhvr>
                                        <p:cTn id="19" dur="1" fill="hold">
                                          <p:stCondLst>
                                            <p:cond delay="0"/>
                                          </p:stCondLst>
                                        </p:cTn>
                                        <p:tgtEl>
                                          <p:spTgt spid="9">
                                            <p:txEl>
                                              <p:pRg st="4" end="4"/>
                                            </p:txEl>
                                          </p:spTgt>
                                        </p:tgtEl>
                                        <p:attrNameLst>
                                          <p:attrName>style.visibility</p:attrName>
                                        </p:attrNameLst>
                                      </p:cBhvr>
                                      <p:to>
                                        <p:strVal val="visible"/>
                                      </p:to>
                                    </p:set>
                                  </p:childTnLst>
                                </p:cTn>
                              </p:par>
                            </p:childTnLst>
                          </p:cTn>
                        </p:par>
                        <p:par>
                          <p:cTn id="20" fill="hold">
                            <p:stCondLst>
                              <p:cond delay="0"/>
                            </p:stCondLst>
                            <p:childTnLst>
                              <p:par>
                                <p:cTn id="21" presetID="1" presetClass="entr" presetSubtype="0" fill="hold" nodeType="afterEffect">
                                  <p:stCondLst>
                                    <p:cond delay="0"/>
                                  </p:stCondLst>
                                  <p:childTnLst>
                                    <p:set>
                                      <p:cBhvr>
                                        <p:cTn id="22"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93063" y="1797556"/>
            <a:ext cx="5647326" cy="688930"/>
          </a:xfrm>
        </p:spPr>
        <p:txBody>
          <a:bodyPr>
            <a:normAutofit/>
          </a:bodyPr>
          <a:lstStyle/>
          <a:p>
            <a:r>
              <a:rPr lang="en-US" dirty="0"/>
              <a:t>Topic 2</a:t>
            </a:r>
          </a:p>
        </p:txBody>
      </p:sp>
      <p:sp>
        <p:nvSpPr>
          <p:cNvPr id="5" name="Text Placeholder 4"/>
          <p:cNvSpPr>
            <a:spLocks noGrp="1"/>
          </p:cNvSpPr>
          <p:nvPr>
            <p:ph type="body" idx="1"/>
          </p:nvPr>
        </p:nvSpPr>
        <p:spPr>
          <a:xfrm>
            <a:off x="3993063" y="2486486"/>
            <a:ext cx="8371215" cy="1885028"/>
          </a:xfrm>
        </p:spPr>
        <p:txBody>
          <a:bodyPr>
            <a:noAutofit/>
          </a:bodyPr>
          <a:lstStyle/>
          <a:p>
            <a:pPr>
              <a:lnSpc>
                <a:spcPct val="100000"/>
              </a:lnSpc>
              <a:spcBef>
                <a:spcPts val="600"/>
              </a:spcBef>
            </a:pPr>
            <a:r>
              <a:rPr lang="en-US" dirty="0"/>
              <a:t>Original Medicare: </a:t>
            </a:r>
            <a:br>
              <a:rPr lang="en-US" dirty="0"/>
            </a:br>
            <a:r>
              <a:rPr lang="en-US" dirty="0"/>
              <a:t>Part A (Hospital Insurance) &amp; Part B (Medical Insurance)</a:t>
            </a:r>
          </a:p>
        </p:txBody>
      </p:sp>
    </p:spTree>
    <p:custDataLst>
      <p:tags r:id="rId1"/>
    </p:custDataLst>
    <p:extLst>
      <p:ext uri="{BB962C8B-B14F-4D97-AF65-F5344CB8AC3E}">
        <p14:creationId xmlns:p14="http://schemas.microsoft.com/office/powerpoint/2010/main" val="36574896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1306F-E941-274C-ADC2-9530AD918CA5}"/>
              </a:ext>
            </a:extLst>
          </p:cNvPr>
          <p:cNvSpPr>
            <a:spLocks noGrp="1"/>
          </p:cNvSpPr>
          <p:nvPr>
            <p:ph type="title"/>
          </p:nvPr>
        </p:nvSpPr>
        <p:spPr/>
        <p:txBody>
          <a:bodyPr>
            <a:normAutofit/>
          </a:bodyPr>
          <a:lstStyle/>
          <a:p>
            <a:r>
              <a:rPr lang="en-US" sz="3000" dirty="0"/>
              <a:t>Topic 2 Objectives</a:t>
            </a:r>
          </a:p>
        </p:txBody>
      </p:sp>
      <p:sp>
        <p:nvSpPr>
          <p:cNvPr id="13" name="Content Placeholder 12"/>
          <p:cNvSpPr>
            <a:spLocks noGrp="1"/>
          </p:cNvSpPr>
          <p:nvPr>
            <p:ph idx="4294967295"/>
          </p:nvPr>
        </p:nvSpPr>
        <p:spPr>
          <a:xfrm>
            <a:off x="1371600" y="1371600"/>
            <a:ext cx="9464040" cy="4312302"/>
          </a:xfrm>
        </p:spPr>
        <p:txBody>
          <a:bodyPr vert="horz" lIns="91440" tIns="45720" rIns="91440" bIns="45720" rtlCol="0" anchor="t">
            <a:normAutofit/>
          </a:bodyPr>
          <a:lstStyle/>
          <a:p>
            <a:pPr marL="0" lvl="0" indent="0">
              <a:lnSpc>
                <a:spcPct val="100000"/>
              </a:lnSpc>
              <a:spcBef>
                <a:spcPts val="0"/>
              </a:spcBef>
              <a:spcAft>
                <a:spcPts val="1200"/>
              </a:spcAft>
              <a:buNone/>
            </a:pPr>
            <a:r>
              <a:rPr lang="en-US" sz="2800" b="1" dirty="0">
                <a:solidFill>
                  <a:srgbClr val="00529B"/>
                </a:solidFill>
                <a:latin typeface="Arial"/>
                <a:cs typeface="Arial"/>
              </a:rPr>
              <a:t>At the end of this topic, you’ll be able to:</a:t>
            </a:r>
          </a:p>
          <a:p>
            <a:pPr marL="548640" lvl="1" indent="-274320">
              <a:lnSpc>
                <a:spcPct val="100000"/>
              </a:lnSpc>
              <a:spcBef>
                <a:spcPts val="0"/>
              </a:spcBef>
              <a:spcAft>
                <a:spcPts val="1200"/>
              </a:spcAft>
              <a:buFont typeface="Wingdings" panose="05000000000000000000" pitchFamily="2" charset="2"/>
              <a:buChar char="§"/>
            </a:pPr>
            <a:r>
              <a:rPr lang="en-US" sz="2400" dirty="0">
                <a:solidFill>
                  <a:srgbClr val="00529B"/>
                </a:solidFill>
                <a:latin typeface="Arial"/>
                <a:cs typeface="Arial"/>
              </a:rPr>
              <a:t>Describe coverage and costs for Medicare Part A (Hospital Insurance) and Medicare Part B (Medical Insurance)</a:t>
            </a:r>
            <a:endParaRPr lang="en-US" sz="2400" dirty="0">
              <a:solidFill>
                <a:srgbClr val="00529B"/>
              </a:solidFill>
            </a:endParaRPr>
          </a:p>
          <a:p>
            <a:pPr marL="548640" lvl="1" indent="-274320">
              <a:lnSpc>
                <a:spcPct val="100000"/>
              </a:lnSpc>
              <a:spcBef>
                <a:spcPts val="0"/>
              </a:spcBef>
              <a:spcAft>
                <a:spcPts val="1200"/>
              </a:spcAft>
              <a:buFont typeface="Wingdings" panose="05000000000000000000" pitchFamily="2" charset="2"/>
              <a:buChar char="§"/>
            </a:pPr>
            <a:r>
              <a:rPr lang="en-US" sz="2400" dirty="0">
                <a:solidFill>
                  <a:srgbClr val="00529B"/>
                </a:solidFill>
                <a:latin typeface="Arial"/>
                <a:cs typeface="Arial"/>
              </a:rPr>
              <a:t>Explain who gets Part A automatically</a:t>
            </a:r>
          </a:p>
          <a:p>
            <a:pPr marL="548640" lvl="1" indent="-274320">
              <a:lnSpc>
                <a:spcPct val="100000"/>
              </a:lnSpc>
              <a:spcBef>
                <a:spcPts val="0"/>
              </a:spcBef>
              <a:spcAft>
                <a:spcPts val="1200"/>
              </a:spcAft>
              <a:buFont typeface="Wingdings" panose="05000000000000000000" pitchFamily="2" charset="2"/>
              <a:buChar char="§"/>
            </a:pPr>
            <a:r>
              <a:rPr lang="en-US" sz="2400" dirty="0">
                <a:solidFill>
                  <a:srgbClr val="00529B"/>
                </a:solidFill>
              </a:rPr>
              <a:t>Discuss what to consider when deciding to sign up for Part A</a:t>
            </a:r>
          </a:p>
          <a:p>
            <a:pPr marL="548640" lvl="1" indent="-274320">
              <a:lnSpc>
                <a:spcPct val="100000"/>
              </a:lnSpc>
              <a:spcBef>
                <a:spcPts val="0"/>
              </a:spcBef>
              <a:spcAft>
                <a:spcPts val="1200"/>
              </a:spcAft>
              <a:buFont typeface="Wingdings" panose="05000000000000000000" pitchFamily="2" charset="2"/>
              <a:buChar char="§"/>
            </a:pPr>
            <a:r>
              <a:rPr lang="en-US" sz="2400" dirty="0">
                <a:solidFill>
                  <a:srgbClr val="00529B"/>
                </a:solidFill>
                <a:latin typeface="Arial"/>
                <a:cs typeface="Arial"/>
              </a:rPr>
              <a:t>Discuss what to consider when deciding to keep or sign up for Part B</a:t>
            </a:r>
            <a:endParaRPr lang="en-US" sz="2800" dirty="0">
              <a:solidFill>
                <a:srgbClr val="00529B"/>
              </a:solidFill>
            </a:endParaRPr>
          </a:p>
        </p:txBody>
      </p:sp>
      <p:sp>
        <p:nvSpPr>
          <p:cNvPr id="3" name="Slide Number Placeholder 2">
            <a:extLst>
              <a:ext uri="{FF2B5EF4-FFF2-40B4-BE49-F238E27FC236}">
                <a16:creationId xmlns:a16="http://schemas.microsoft.com/office/drawing/2014/main" id="{3F9EBBDF-A411-49EE-ABCD-486E24DEAFC6}"/>
              </a:ext>
            </a:extLst>
          </p:cNvPr>
          <p:cNvSpPr>
            <a:spLocks noGrp="1"/>
          </p:cNvSpPr>
          <p:nvPr>
            <p:ph type="sldNum" sz="quarter" idx="12"/>
          </p:nvPr>
        </p:nvSpPr>
        <p:spPr/>
        <p:txBody>
          <a:bodyPr/>
          <a:lstStyle/>
          <a:p>
            <a:fld id="{48F63A3B-78C7-47BE-AE5E-E10140E04643}" type="slidenum">
              <a:rPr lang="en-US" smtClean="0"/>
              <a:pPr/>
              <a:t>25</a:t>
            </a:fld>
            <a:endParaRPr lang="en-US"/>
          </a:p>
        </p:txBody>
      </p:sp>
    </p:spTree>
    <p:custDataLst>
      <p:tags r:id="rId1"/>
    </p:custDataLst>
    <p:extLst>
      <p:ext uri="{BB962C8B-B14F-4D97-AF65-F5344CB8AC3E}">
        <p14:creationId xmlns:p14="http://schemas.microsoft.com/office/powerpoint/2010/main" val="19610619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EC682B-3E8F-7F46-ACD1-9633BB0884BE}"/>
              </a:ext>
            </a:extLst>
          </p:cNvPr>
          <p:cNvSpPr>
            <a:spLocks noGrp="1"/>
          </p:cNvSpPr>
          <p:nvPr>
            <p:ph type="title"/>
          </p:nvPr>
        </p:nvSpPr>
        <p:spPr/>
        <p:txBody>
          <a:bodyPr>
            <a:normAutofit/>
          </a:bodyPr>
          <a:lstStyle/>
          <a:p>
            <a:r>
              <a:rPr lang="en-US" sz="3000" dirty="0"/>
              <a:t>Part A (Hospital Insurance) Covers</a:t>
            </a:r>
          </a:p>
        </p:txBody>
      </p:sp>
      <p:sp>
        <p:nvSpPr>
          <p:cNvPr id="16" name="Content Placeholder 15">
            <a:extLst>
              <a:ext uri="{FF2B5EF4-FFF2-40B4-BE49-F238E27FC236}">
                <a16:creationId xmlns:a16="http://schemas.microsoft.com/office/drawing/2014/main" id="{1F41FAD0-8EA9-4E44-9056-31319BA3676C}"/>
              </a:ext>
            </a:extLst>
          </p:cNvPr>
          <p:cNvSpPr>
            <a:spLocks noGrp="1"/>
          </p:cNvSpPr>
          <p:nvPr>
            <p:ph idx="4294967295"/>
          </p:nvPr>
        </p:nvSpPr>
        <p:spPr>
          <a:xfrm>
            <a:off x="1413960" y="1415316"/>
            <a:ext cx="7816101" cy="4837145"/>
          </a:xfrm>
        </p:spPr>
        <p:txBody>
          <a:bodyPr vert="horz" lIns="91440" tIns="45720" rIns="91440" bIns="45720" rtlCol="0" anchor="t">
            <a:normAutofit fontScale="92500"/>
          </a:bodyPr>
          <a:lstStyle/>
          <a:p>
            <a:pPr marL="274320" indent="-274320" defTabSz="685800">
              <a:lnSpc>
                <a:spcPct val="110000"/>
              </a:lnSpc>
              <a:spcBef>
                <a:spcPts val="0"/>
              </a:spcBef>
              <a:spcAft>
                <a:spcPts val="1200"/>
              </a:spcAft>
              <a:defRPr/>
            </a:pPr>
            <a:r>
              <a:rPr lang="en-US" sz="2800" b="1" dirty="0">
                <a:solidFill>
                  <a:srgbClr val="00529B"/>
                </a:solidFill>
              </a:rPr>
              <a:t>Inpatient care in a hospital, including:</a:t>
            </a:r>
            <a:endParaRPr lang="en-US" sz="2400" dirty="0">
              <a:solidFill>
                <a:srgbClr val="00529B"/>
              </a:solidFill>
            </a:endParaRPr>
          </a:p>
          <a:p>
            <a:pPr marL="692150" lvl="1" indent="-419100" defTabSz="685800">
              <a:lnSpc>
                <a:spcPct val="110000"/>
              </a:lnSpc>
              <a:spcBef>
                <a:spcPts val="0"/>
              </a:spcBef>
              <a:spcAft>
                <a:spcPts val="1200"/>
              </a:spcAft>
              <a:buNone/>
              <a:tabLst>
                <a:tab pos="852488" algn="l"/>
              </a:tabLst>
              <a:defRPr/>
            </a:pPr>
            <a:r>
              <a:rPr lang="en-US" sz="2400" dirty="0">
                <a:solidFill>
                  <a:srgbClr val="00529B"/>
                </a:solidFill>
              </a:rPr>
              <a:t>	  Semi-private room</a:t>
            </a:r>
            <a:endParaRPr lang="en-US" sz="2400" dirty="0">
              <a:solidFill>
                <a:srgbClr val="00529B"/>
              </a:solidFill>
              <a:cs typeface="Calibri" panose="020F0502020204030204"/>
            </a:endParaRPr>
          </a:p>
          <a:p>
            <a:pPr marL="692150" lvl="1" indent="-419100" defTabSz="685800">
              <a:lnSpc>
                <a:spcPct val="110000"/>
              </a:lnSpc>
              <a:spcBef>
                <a:spcPts val="0"/>
              </a:spcBef>
              <a:spcAft>
                <a:spcPts val="1200"/>
              </a:spcAft>
              <a:buNone/>
              <a:tabLst>
                <a:tab pos="852488" algn="l"/>
              </a:tabLst>
              <a:defRPr/>
            </a:pPr>
            <a:r>
              <a:rPr lang="en-US" sz="2400" dirty="0">
                <a:solidFill>
                  <a:srgbClr val="00529B"/>
                </a:solidFill>
              </a:rPr>
              <a:t>	  Meals</a:t>
            </a:r>
            <a:endParaRPr lang="en-US" sz="2400" dirty="0">
              <a:solidFill>
                <a:srgbClr val="00529B"/>
              </a:solidFill>
              <a:cs typeface="Calibri" panose="020F0502020204030204"/>
            </a:endParaRPr>
          </a:p>
          <a:p>
            <a:pPr marL="692150" lvl="1" indent="-419100" defTabSz="685800">
              <a:lnSpc>
                <a:spcPct val="110000"/>
              </a:lnSpc>
              <a:spcBef>
                <a:spcPts val="0"/>
              </a:spcBef>
              <a:spcAft>
                <a:spcPts val="1200"/>
              </a:spcAft>
              <a:buNone/>
              <a:tabLst>
                <a:tab pos="852488" algn="l"/>
              </a:tabLst>
              <a:defRPr/>
            </a:pPr>
            <a:r>
              <a:rPr lang="en-US" sz="2400" dirty="0">
                <a:solidFill>
                  <a:srgbClr val="00529B"/>
                </a:solidFill>
              </a:rPr>
              <a:t>	  General nursing</a:t>
            </a:r>
            <a:endParaRPr lang="en-US" sz="2400" dirty="0">
              <a:solidFill>
                <a:srgbClr val="00529B"/>
              </a:solidFill>
              <a:cs typeface="Calibri" panose="020F0502020204030204"/>
            </a:endParaRPr>
          </a:p>
          <a:p>
            <a:pPr marL="692150" lvl="1" indent="-419100" defTabSz="685800">
              <a:lnSpc>
                <a:spcPct val="110000"/>
              </a:lnSpc>
              <a:spcBef>
                <a:spcPts val="0"/>
              </a:spcBef>
              <a:spcAft>
                <a:spcPts val="1200"/>
              </a:spcAft>
              <a:buNone/>
              <a:tabLst>
                <a:tab pos="852488" algn="l"/>
              </a:tabLst>
              <a:defRPr/>
            </a:pPr>
            <a:r>
              <a:rPr lang="en-US" sz="2400" dirty="0">
                <a:solidFill>
                  <a:srgbClr val="00529B"/>
                </a:solidFill>
              </a:rPr>
              <a:t>	  Certain drugs (including methadone to treat an </a:t>
            </a:r>
            <a:br>
              <a:rPr lang="en-US" sz="2400" dirty="0">
                <a:solidFill>
                  <a:srgbClr val="00529B"/>
                </a:solidFill>
              </a:rPr>
            </a:br>
            <a:r>
              <a:rPr lang="en-US" sz="2400" dirty="0">
                <a:solidFill>
                  <a:srgbClr val="00529B"/>
                </a:solidFill>
              </a:rPr>
              <a:t>	opioid use disorder) </a:t>
            </a:r>
          </a:p>
          <a:p>
            <a:pPr marL="692150" lvl="1" indent="-419100" defTabSz="685800">
              <a:lnSpc>
                <a:spcPct val="110000"/>
              </a:lnSpc>
              <a:spcBef>
                <a:spcPts val="0"/>
              </a:spcBef>
              <a:spcAft>
                <a:spcPts val="1200"/>
              </a:spcAft>
              <a:buNone/>
              <a:tabLst>
                <a:tab pos="852488" algn="l"/>
              </a:tabLst>
              <a:defRPr/>
            </a:pPr>
            <a:r>
              <a:rPr lang="en-US" sz="2400" dirty="0">
                <a:solidFill>
                  <a:srgbClr val="00529B"/>
                </a:solidFill>
              </a:rPr>
              <a:t>		Other hospital services and supplies </a:t>
            </a:r>
            <a:endParaRPr lang="en-US" sz="2400" dirty="0">
              <a:solidFill>
                <a:srgbClr val="00529B"/>
              </a:solidFill>
              <a:cs typeface="Calibri"/>
            </a:endParaRPr>
          </a:p>
          <a:p>
            <a:pPr marL="274320" indent="-274320" defTabSz="685800">
              <a:lnSpc>
                <a:spcPct val="110000"/>
              </a:lnSpc>
              <a:spcBef>
                <a:spcPts val="0"/>
              </a:spcBef>
              <a:spcAft>
                <a:spcPts val="1200"/>
              </a:spcAft>
              <a:defRPr/>
            </a:pPr>
            <a:r>
              <a:rPr lang="en-US" sz="2800" b="1" dirty="0">
                <a:solidFill>
                  <a:srgbClr val="00529B"/>
                </a:solidFill>
                <a:latin typeface="Arial"/>
                <a:cs typeface="Arial"/>
              </a:rPr>
              <a:t>Inpatient care in a skilled nursing facility (SNF) </a:t>
            </a:r>
            <a:r>
              <a:rPr lang="en-US" sz="2800" dirty="0">
                <a:solidFill>
                  <a:srgbClr val="00529B"/>
                </a:solidFill>
                <a:latin typeface="Arial"/>
                <a:cs typeface="Arial"/>
              </a:rPr>
              <a:t>after a related 3-day inpatient hospital stay</a:t>
            </a:r>
            <a:endParaRPr lang="en-US" dirty="0"/>
          </a:p>
        </p:txBody>
      </p:sp>
      <p:sp>
        <p:nvSpPr>
          <p:cNvPr id="18" name="Freeform: Shape 17">
            <a:extLst>
              <a:ext uri="{FF2B5EF4-FFF2-40B4-BE49-F238E27FC236}">
                <a16:creationId xmlns:a16="http://schemas.microsoft.com/office/drawing/2014/main" id="{2085C2BA-F488-4C46-858C-280F12DC5358}"/>
              </a:ext>
              <a:ext uri="{C183D7F6-B498-43B3-948B-1728B52AA6E4}">
                <adec:decorative xmlns:adec="http://schemas.microsoft.com/office/drawing/2017/decorative" val="1"/>
              </a:ext>
            </a:extLst>
          </p:cNvPr>
          <p:cNvSpPr>
            <a:spLocks noChangeAspect="1"/>
          </p:cNvSpPr>
          <p:nvPr/>
        </p:nvSpPr>
        <p:spPr>
          <a:xfrm>
            <a:off x="1889761" y="2041724"/>
            <a:ext cx="365759" cy="365760"/>
          </a:xfrm>
          <a:custGeom>
            <a:avLst/>
            <a:gdLst>
              <a:gd name="connsiteX0" fmla="*/ 2546049 w 3717558"/>
              <a:gd name="connsiteY0" fmla="*/ 1144090 h 3717560"/>
              <a:gd name="connsiteX1" fmla="*/ 1589575 w 3717558"/>
              <a:gd name="connsiteY1" fmla="*/ 2053290 h 3717560"/>
              <a:gd name="connsiteX2" fmla="*/ 1104840 w 3717558"/>
              <a:gd name="connsiteY2" fmla="*/ 1549618 h 3717560"/>
              <a:gd name="connsiteX3" fmla="*/ 826583 w 3717558"/>
              <a:gd name="connsiteY3" fmla="*/ 1817414 h 3717560"/>
              <a:gd name="connsiteX4" fmla="*/ 1580519 w 3717558"/>
              <a:gd name="connsiteY4" fmla="*/ 2600806 h 3717560"/>
              <a:gd name="connsiteX5" fmla="*/ 1858778 w 3717558"/>
              <a:gd name="connsiteY5" fmla="*/ 2333010 h 3717560"/>
              <a:gd name="connsiteX6" fmla="*/ 1857376 w 3717558"/>
              <a:gd name="connsiteY6" fmla="*/ 2331554 h 3717560"/>
              <a:gd name="connsiteX7" fmla="*/ 2812122 w 3717558"/>
              <a:gd name="connsiteY7" fmla="*/ 1423998 h 3717560"/>
              <a:gd name="connsiteX8" fmla="*/ 1858779 w 3717558"/>
              <a:gd name="connsiteY8" fmla="*/ 0 h 3717560"/>
              <a:gd name="connsiteX9" fmla="*/ 3717558 w 3717558"/>
              <a:gd name="connsiteY9" fmla="*/ 1858780 h 3717560"/>
              <a:gd name="connsiteX10" fmla="*/ 1858779 w 3717558"/>
              <a:gd name="connsiteY10" fmla="*/ 3717560 h 3717560"/>
              <a:gd name="connsiteX11" fmla="*/ 0 w 3717558"/>
              <a:gd name="connsiteY11" fmla="*/ 1858780 h 3717560"/>
              <a:gd name="connsiteX12" fmla="*/ 1858779 w 3717558"/>
              <a:gd name="connsiteY12" fmla="*/ 0 h 371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17558" h="3717560">
                <a:moveTo>
                  <a:pt x="2546049" y="1144090"/>
                </a:moveTo>
                <a:lnTo>
                  <a:pt x="1589575" y="2053290"/>
                </a:lnTo>
                <a:lnTo>
                  <a:pt x="1104840" y="1549618"/>
                </a:lnTo>
                <a:lnTo>
                  <a:pt x="826583" y="1817414"/>
                </a:lnTo>
                <a:lnTo>
                  <a:pt x="1580519" y="2600806"/>
                </a:lnTo>
                <a:lnTo>
                  <a:pt x="1858778" y="2333010"/>
                </a:lnTo>
                <a:lnTo>
                  <a:pt x="1857376" y="2331554"/>
                </a:lnTo>
                <a:lnTo>
                  <a:pt x="2812122" y="1423998"/>
                </a:lnTo>
                <a:close/>
                <a:moveTo>
                  <a:pt x="1858779" y="0"/>
                </a:moveTo>
                <a:cubicBezTo>
                  <a:pt x="2885354" y="0"/>
                  <a:pt x="3717558" y="832204"/>
                  <a:pt x="3717558" y="1858780"/>
                </a:cubicBezTo>
                <a:cubicBezTo>
                  <a:pt x="3717558" y="2885356"/>
                  <a:pt x="2885354" y="3717560"/>
                  <a:pt x="1858779" y="3717560"/>
                </a:cubicBezTo>
                <a:cubicBezTo>
                  <a:pt x="832204" y="3717560"/>
                  <a:pt x="0" y="2885356"/>
                  <a:pt x="0" y="1858780"/>
                </a:cubicBezTo>
                <a:cubicBezTo>
                  <a:pt x="0" y="832204"/>
                  <a:pt x="832204" y="0"/>
                  <a:pt x="1858779"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0B54A5EF-6FAF-4B0E-935B-A88A69C0F0C8}"/>
              </a:ext>
              <a:ext uri="{C183D7F6-B498-43B3-948B-1728B52AA6E4}">
                <adec:decorative xmlns:adec="http://schemas.microsoft.com/office/drawing/2017/decorative" val="1"/>
              </a:ext>
            </a:extLst>
          </p:cNvPr>
          <p:cNvSpPr>
            <a:spLocks noChangeAspect="1"/>
          </p:cNvSpPr>
          <p:nvPr/>
        </p:nvSpPr>
        <p:spPr>
          <a:xfrm>
            <a:off x="1889761" y="2588910"/>
            <a:ext cx="365759" cy="365760"/>
          </a:xfrm>
          <a:custGeom>
            <a:avLst/>
            <a:gdLst>
              <a:gd name="connsiteX0" fmla="*/ 2546049 w 3717558"/>
              <a:gd name="connsiteY0" fmla="*/ 1144090 h 3717560"/>
              <a:gd name="connsiteX1" fmla="*/ 1589575 w 3717558"/>
              <a:gd name="connsiteY1" fmla="*/ 2053290 h 3717560"/>
              <a:gd name="connsiteX2" fmla="*/ 1104840 w 3717558"/>
              <a:gd name="connsiteY2" fmla="*/ 1549618 h 3717560"/>
              <a:gd name="connsiteX3" fmla="*/ 826583 w 3717558"/>
              <a:gd name="connsiteY3" fmla="*/ 1817414 h 3717560"/>
              <a:gd name="connsiteX4" fmla="*/ 1580519 w 3717558"/>
              <a:gd name="connsiteY4" fmla="*/ 2600806 h 3717560"/>
              <a:gd name="connsiteX5" fmla="*/ 1858778 w 3717558"/>
              <a:gd name="connsiteY5" fmla="*/ 2333010 h 3717560"/>
              <a:gd name="connsiteX6" fmla="*/ 1857376 w 3717558"/>
              <a:gd name="connsiteY6" fmla="*/ 2331554 h 3717560"/>
              <a:gd name="connsiteX7" fmla="*/ 2812122 w 3717558"/>
              <a:gd name="connsiteY7" fmla="*/ 1423998 h 3717560"/>
              <a:gd name="connsiteX8" fmla="*/ 1858779 w 3717558"/>
              <a:gd name="connsiteY8" fmla="*/ 0 h 3717560"/>
              <a:gd name="connsiteX9" fmla="*/ 3717558 w 3717558"/>
              <a:gd name="connsiteY9" fmla="*/ 1858780 h 3717560"/>
              <a:gd name="connsiteX10" fmla="*/ 1858779 w 3717558"/>
              <a:gd name="connsiteY10" fmla="*/ 3717560 h 3717560"/>
              <a:gd name="connsiteX11" fmla="*/ 0 w 3717558"/>
              <a:gd name="connsiteY11" fmla="*/ 1858780 h 3717560"/>
              <a:gd name="connsiteX12" fmla="*/ 1858779 w 3717558"/>
              <a:gd name="connsiteY12" fmla="*/ 0 h 371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17558" h="3717560">
                <a:moveTo>
                  <a:pt x="2546049" y="1144090"/>
                </a:moveTo>
                <a:lnTo>
                  <a:pt x="1589575" y="2053290"/>
                </a:lnTo>
                <a:lnTo>
                  <a:pt x="1104840" y="1549618"/>
                </a:lnTo>
                <a:lnTo>
                  <a:pt x="826583" y="1817414"/>
                </a:lnTo>
                <a:lnTo>
                  <a:pt x="1580519" y="2600806"/>
                </a:lnTo>
                <a:lnTo>
                  <a:pt x="1858778" y="2333010"/>
                </a:lnTo>
                <a:lnTo>
                  <a:pt x="1857376" y="2331554"/>
                </a:lnTo>
                <a:lnTo>
                  <a:pt x="2812122" y="1423998"/>
                </a:lnTo>
                <a:close/>
                <a:moveTo>
                  <a:pt x="1858779" y="0"/>
                </a:moveTo>
                <a:cubicBezTo>
                  <a:pt x="2885354" y="0"/>
                  <a:pt x="3717558" y="832204"/>
                  <a:pt x="3717558" y="1858780"/>
                </a:cubicBezTo>
                <a:cubicBezTo>
                  <a:pt x="3717558" y="2885356"/>
                  <a:pt x="2885354" y="3717560"/>
                  <a:pt x="1858779" y="3717560"/>
                </a:cubicBezTo>
                <a:cubicBezTo>
                  <a:pt x="832204" y="3717560"/>
                  <a:pt x="0" y="2885356"/>
                  <a:pt x="0" y="1858780"/>
                </a:cubicBezTo>
                <a:cubicBezTo>
                  <a:pt x="0" y="832204"/>
                  <a:pt x="832204" y="0"/>
                  <a:pt x="1858779"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F1304347-F3FA-440B-BBD7-5DEC40FA6023}"/>
              </a:ext>
              <a:ext uri="{C183D7F6-B498-43B3-948B-1728B52AA6E4}">
                <adec:decorative xmlns:adec="http://schemas.microsoft.com/office/drawing/2017/decorative" val="1"/>
              </a:ext>
            </a:extLst>
          </p:cNvPr>
          <p:cNvSpPr>
            <a:spLocks noChangeAspect="1"/>
          </p:cNvSpPr>
          <p:nvPr/>
        </p:nvSpPr>
        <p:spPr>
          <a:xfrm>
            <a:off x="1889761" y="3094248"/>
            <a:ext cx="365759" cy="365760"/>
          </a:xfrm>
          <a:custGeom>
            <a:avLst/>
            <a:gdLst>
              <a:gd name="connsiteX0" fmla="*/ 2546049 w 3717558"/>
              <a:gd name="connsiteY0" fmla="*/ 1144090 h 3717560"/>
              <a:gd name="connsiteX1" fmla="*/ 1589575 w 3717558"/>
              <a:gd name="connsiteY1" fmla="*/ 2053290 h 3717560"/>
              <a:gd name="connsiteX2" fmla="*/ 1104840 w 3717558"/>
              <a:gd name="connsiteY2" fmla="*/ 1549618 h 3717560"/>
              <a:gd name="connsiteX3" fmla="*/ 826583 w 3717558"/>
              <a:gd name="connsiteY3" fmla="*/ 1817414 h 3717560"/>
              <a:gd name="connsiteX4" fmla="*/ 1580519 w 3717558"/>
              <a:gd name="connsiteY4" fmla="*/ 2600806 h 3717560"/>
              <a:gd name="connsiteX5" fmla="*/ 1858778 w 3717558"/>
              <a:gd name="connsiteY5" fmla="*/ 2333010 h 3717560"/>
              <a:gd name="connsiteX6" fmla="*/ 1857376 w 3717558"/>
              <a:gd name="connsiteY6" fmla="*/ 2331554 h 3717560"/>
              <a:gd name="connsiteX7" fmla="*/ 2812122 w 3717558"/>
              <a:gd name="connsiteY7" fmla="*/ 1423998 h 3717560"/>
              <a:gd name="connsiteX8" fmla="*/ 1858779 w 3717558"/>
              <a:gd name="connsiteY8" fmla="*/ 0 h 3717560"/>
              <a:gd name="connsiteX9" fmla="*/ 3717558 w 3717558"/>
              <a:gd name="connsiteY9" fmla="*/ 1858780 h 3717560"/>
              <a:gd name="connsiteX10" fmla="*/ 1858779 w 3717558"/>
              <a:gd name="connsiteY10" fmla="*/ 3717560 h 3717560"/>
              <a:gd name="connsiteX11" fmla="*/ 0 w 3717558"/>
              <a:gd name="connsiteY11" fmla="*/ 1858780 h 3717560"/>
              <a:gd name="connsiteX12" fmla="*/ 1858779 w 3717558"/>
              <a:gd name="connsiteY12" fmla="*/ 0 h 371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17558" h="3717560">
                <a:moveTo>
                  <a:pt x="2546049" y="1144090"/>
                </a:moveTo>
                <a:lnTo>
                  <a:pt x="1589575" y="2053290"/>
                </a:lnTo>
                <a:lnTo>
                  <a:pt x="1104840" y="1549618"/>
                </a:lnTo>
                <a:lnTo>
                  <a:pt x="826583" y="1817414"/>
                </a:lnTo>
                <a:lnTo>
                  <a:pt x="1580519" y="2600806"/>
                </a:lnTo>
                <a:lnTo>
                  <a:pt x="1858778" y="2333010"/>
                </a:lnTo>
                <a:lnTo>
                  <a:pt x="1857376" y="2331554"/>
                </a:lnTo>
                <a:lnTo>
                  <a:pt x="2812122" y="1423998"/>
                </a:lnTo>
                <a:close/>
                <a:moveTo>
                  <a:pt x="1858779" y="0"/>
                </a:moveTo>
                <a:cubicBezTo>
                  <a:pt x="2885354" y="0"/>
                  <a:pt x="3717558" y="832204"/>
                  <a:pt x="3717558" y="1858780"/>
                </a:cubicBezTo>
                <a:cubicBezTo>
                  <a:pt x="3717558" y="2885356"/>
                  <a:pt x="2885354" y="3717560"/>
                  <a:pt x="1858779" y="3717560"/>
                </a:cubicBezTo>
                <a:cubicBezTo>
                  <a:pt x="832204" y="3717560"/>
                  <a:pt x="0" y="2885356"/>
                  <a:pt x="0" y="1858780"/>
                </a:cubicBezTo>
                <a:cubicBezTo>
                  <a:pt x="0" y="832204"/>
                  <a:pt x="832204" y="0"/>
                  <a:pt x="1858779"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FC3C4E5B-111D-4E3B-A10A-66B6BF783AB3}"/>
              </a:ext>
              <a:ext uri="{C183D7F6-B498-43B3-948B-1728B52AA6E4}">
                <adec:decorative xmlns:adec="http://schemas.microsoft.com/office/drawing/2017/decorative" val="1"/>
              </a:ext>
            </a:extLst>
          </p:cNvPr>
          <p:cNvSpPr>
            <a:spLocks noChangeAspect="1"/>
          </p:cNvSpPr>
          <p:nvPr/>
        </p:nvSpPr>
        <p:spPr>
          <a:xfrm>
            <a:off x="1905001" y="3613217"/>
            <a:ext cx="365759" cy="365760"/>
          </a:xfrm>
          <a:custGeom>
            <a:avLst/>
            <a:gdLst>
              <a:gd name="connsiteX0" fmla="*/ 2546049 w 3717558"/>
              <a:gd name="connsiteY0" fmla="*/ 1144090 h 3717560"/>
              <a:gd name="connsiteX1" fmla="*/ 1589575 w 3717558"/>
              <a:gd name="connsiteY1" fmla="*/ 2053290 h 3717560"/>
              <a:gd name="connsiteX2" fmla="*/ 1104840 w 3717558"/>
              <a:gd name="connsiteY2" fmla="*/ 1549618 h 3717560"/>
              <a:gd name="connsiteX3" fmla="*/ 826583 w 3717558"/>
              <a:gd name="connsiteY3" fmla="*/ 1817414 h 3717560"/>
              <a:gd name="connsiteX4" fmla="*/ 1580519 w 3717558"/>
              <a:gd name="connsiteY4" fmla="*/ 2600806 h 3717560"/>
              <a:gd name="connsiteX5" fmla="*/ 1858778 w 3717558"/>
              <a:gd name="connsiteY5" fmla="*/ 2333010 h 3717560"/>
              <a:gd name="connsiteX6" fmla="*/ 1857376 w 3717558"/>
              <a:gd name="connsiteY6" fmla="*/ 2331554 h 3717560"/>
              <a:gd name="connsiteX7" fmla="*/ 2812122 w 3717558"/>
              <a:gd name="connsiteY7" fmla="*/ 1423998 h 3717560"/>
              <a:gd name="connsiteX8" fmla="*/ 1858779 w 3717558"/>
              <a:gd name="connsiteY8" fmla="*/ 0 h 3717560"/>
              <a:gd name="connsiteX9" fmla="*/ 3717558 w 3717558"/>
              <a:gd name="connsiteY9" fmla="*/ 1858780 h 3717560"/>
              <a:gd name="connsiteX10" fmla="*/ 1858779 w 3717558"/>
              <a:gd name="connsiteY10" fmla="*/ 3717560 h 3717560"/>
              <a:gd name="connsiteX11" fmla="*/ 0 w 3717558"/>
              <a:gd name="connsiteY11" fmla="*/ 1858780 h 3717560"/>
              <a:gd name="connsiteX12" fmla="*/ 1858779 w 3717558"/>
              <a:gd name="connsiteY12" fmla="*/ 0 h 371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17558" h="3717560">
                <a:moveTo>
                  <a:pt x="2546049" y="1144090"/>
                </a:moveTo>
                <a:lnTo>
                  <a:pt x="1589575" y="2053290"/>
                </a:lnTo>
                <a:lnTo>
                  <a:pt x="1104840" y="1549618"/>
                </a:lnTo>
                <a:lnTo>
                  <a:pt x="826583" y="1817414"/>
                </a:lnTo>
                <a:lnTo>
                  <a:pt x="1580519" y="2600806"/>
                </a:lnTo>
                <a:lnTo>
                  <a:pt x="1858778" y="2333010"/>
                </a:lnTo>
                <a:lnTo>
                  <a:pt x="1857376" y="2331554"/>
                </a:lnTo>
                <a:lnTo>
                  <a:pt x="2812122" y="1423998"/>
                </a:lnTo>
                <a:close/>
                <a:moveTo>
                  <a:pt x="1858779" y="0"/>
                </a:moveTo>
                <a:cubicBezTo>
                  <a:pt x="2885354" y="0"/>
                  <a:pt x="3717558" y="832204"/>
                  <a:pt x="3717558" y="1858780"/>
                </a:cubicBezTo>
                <a:cubicBezTo>
                  <a:pt x="3717558" y="2885356"/>
                  <a:pt x="2885354" y="3717560"/>
                  <a:pt x="1858779" y="3717560"/>
                </a:cubicBezTo>
                <a:cubicBezTo>
                  <a:pt x="832204" y="3717560"/>
                  <a:pt x="0" y="2885356"/>
                  <a:pt x="0" y="1858780"/>
                </a:cubicBezTo>
                <a:cubicBezTo>
                  <a:pt x="0" y="832204"/>
                  <a:pt x="832204" y="0"/>
                  <a:pt x="1858779"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57ECCE93-F0D9-48D7-AE91-FFF2F845862D}"/>
              </a:ext>
              <a:ext uri="{C183D7F6-B498-43B3-948B-1728B52AA6E4}">
                <adec:decorative xmlns:adec="http://schemas.microsoft.com/office/drawing/2017/decorative" val="1"/>
              </a:ext>
            </a:extLst>
          </p:cNvPr>
          <p:cNvSpPr>
            <a:spLocks noChangeAspect="1"/>
          </p:cNvSpPr>
          <p:nvPr/>
        </p:nvSpPr>
        <p:spPr>
          <a:xfrm>
            <a:off x="1889760" y="4508970"/>
            <a:ext cx="365759" cy="365760"/>
          </a:xfrm>
          <a:custGeom>
            <a:avLst/>
            <a:gdLst>
              <a:gd name="connsiteX0" fmla="*/ 2546049 w 3717558"/>
              <a:gd name="connsiteY0" fmla="*/ 1144090 h 3717560"/>
              <a:gd name="connsiteX1" fmla="*/ 1589575 w 3717558"/>
              <a:gd name="connsiteY1" fmla="*/ 2053290 h 3717560"/>
              <a:gd name="connsiteX2" fmla="*/ 1104840 w 3717558"/>
              <a:gd name="connsiteY2" fmla="*/ 1549618 h 3717560"/>
              <a:gd name="connsiteX3" fmla="*/ 826583 w 3717558"/>
              <a:gd name="connsiteY3" fmla="*/ 1817414 h 3717560"/>
              <a:gd name="connsiteX4" fmla="*/ 1580519 w 3717558"/>
              <a:gd name="connsiteY4" fmla="*/ 2600806 h 3717560"/>
              <a:gd name="connsiteX5" fmla="*/ 1858778 w 3717558"/>
              <a:gd name="connsiteY5" fmla="*/ 2333010 h 3717560"/>
              <a:gd name="connsiteX6" fmla="*/ 1857376 w 3717558"/>
              <a:gd name="connsiteY6" fmla="*/ 2331554 h 3717560"/>
              <a:gd name="connsiteX7" fmla="*/ 2812122 w 3717558"/>
              <a:gd name="connsiteY7" fmla="*/ 1423998 h 3717560"/>
              <a:gd name="connsiteX8" fmla="*/ 1858779 w 3717558"/>
              <a:gd name="connsiteY8" fmla="*/ 0 h 3717560"/>
              <a:gd name="connsiteX9" fmla="*/ 3717558 w 3717558"/>
              <a:gd name="connsiteY9" fmla="*/ 1858780 h 3717560"/>
              <a:gd name="connsiteX10" fmla="*/ 1858779 w 3717558"/>
              <a:gd name="connsiteY10" fmla="*/ 3717560 h 3717560"/>
              <a:gd name="connsiteX11" fmla="*/ 0 w 3717558"/>
              <a:gd name="connsiteY11" fmla="*/ 1858780 h 3717560"/>
              <a:gd name="connsiteX12" fmla="*/ 1858779 w 3717558"/>
              <a:gd name="connsiteY12" fmla="*/ 0 h 371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17558" h="3717560">
                <a:moveTo>
                  <a:pt x="2546049" y="1144090"/>
                </a:moveTo>
                <a:lnTo>
                  <a:pt x="1589575" y="2053290"/>
                </a:lnTo>
                <a:lnTo>
                  <a:pt x="1104840" y="1549618"/>
                </a:lnTo>
                <a:lnTo>
                  <a:pt x="826583" y="1817414"/>
                </a:lnTo>
                <a:lnTo>
                  <a:pt x="1580519" y="2600806"/>
                </a:lnTo>
                <a:lnTo>
                  <a:pt x="1858778" y="2333010"/>
                </a:lnTo>
                <a:lnTo>
                  <a:pt x="1857376" y="2331554"/>
                </a:lnTo>
                <a:lnTo>
                  <a:pt x="2812122" y="1423998"/>
                </a:lnTo>
                <a:close/>
                <a:moveTo>
                  <a:pt x="1858779" y="0"/>
                </a:moveTo>
                <a:cubicBezTo>
                  <a:pt x="2885354" y="0"/>
                  <a:pt x="3717558" y="832204"/>
                  <a:pt x="3717558" y="1858780"/>
                </a:cubicBezTo>
                <a:cubicBezTo>
                  <a:pt x="3717558" y="2885356"/>
                  <a:pt x="2885354" y="3717560"/>
                  <a:pt x="1858779" y="3717560"/>
                </a:cubicBezTo>
                <a:cubicBezTo>
                  <a:pt x="832204" y="3717560"/>
                  <a:pt x="0" y="2885356"/>
                  <a:pt x="0" y="1858780"/>
                </a:cubicBezTo>
                <a:cubicBezTo>
                  <a:pt x="0" y="832204"/>
                  <a:pt x="832204" y="0"/>
                  <a:pt x="1858779"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descr="Part A Hospital Insurance infographic">
            <a:extLst>
              <a:ext uri="{FF2B5EF4-FFF2-40B4-BE49-F238E27FC236}">
                <a16:creationId xmlns:a16="http://schemas.microsoft.com/office/drawing/2014/main" id="{8E9E2A25-17DE-4C2B-A0BD-FC6E70FBAE9A}"/>
              </a:ext>
            </a:extLst>
          </p:cNvPr>
          <p:cNvGrpSpPr/>
          <p:nvPr/>
        </p:nvGrpSpPr>
        <p:grpSpPr>
          <a:xfrm>
            <a:off x="8229600" y="1371600"/>
            <a:ext cx="3840480" cy="2357276"/>
            <a:chOff x="159794" y="1180618"/>
            <a:chExt cx="2174452" cy="1347601"/>
          </a:xfrm>
        </p:grpSpPr>
        <p:pic>
          <p:nvPicPr>
            <p:cNvPr id="15" name="Picture 14" descr="Medicare Part A Icon">
              <a:extLst>
                <a:ext uri="{FF2B5EF4-FFF2-40B4-BE49-F238E27FC236}">
                  <a16:creationId xmlns:a16="http://schemas.microsoft.com/office/drawing/2014/main" id="{97395153-EE35-4A3C-9721-26130D0284CA}"/>
                </a:ext>
              </a:extLst>
            </p:cNvPr>
            <p:cNvPicPr>
              <a:picLocks noChangeAspect="1"/>
            </p:cNvPicPr>
            <p:nvPr/>
          </p:nvPicPr>
          <p:blipFill>
            <a:blip r:embed="rId4"/>
            <a:srcRect/>
            <a:stretch/>
          </p:blipFill>
          <p:spPr>
            <a:xfrm>
              <a:off x="439092" y="1180618"/>
              <a:ext cx="1615857" cy="914400"/>
            </a:xfrm>
            <a:prstGeom prst="rect">
              <a:avLst/>
            </a:prstGeom>
          </p:spPr>
        </p:pic>
        <p:sp>
          <p:nvSpPr>
            <p:cNvPr id="17" name="TextBox 16">
              <a:extLst>
                <a:ext uri="{FF2B5EF4-FFF2-40B4-BE49-F238E27FC236}">
                  <a16:creationId xmlns:a16="http://schemas.microsoft.com/office/drawing/2014/main" id="{EA0D51BB-FC93-426B-99B1-15B4A8523FAE}"/>
                </a:ext>
              </a:extLst>
            </p:cNvPr>
            <p:cNvSpPr txBox="1"/>
            <p:nvPr/>
          </p:nvSpPr>
          <p:spPr>
            <a:xfrm>
              <a:off x="159794" y="2158726"/>
              <a:ext cx="2174452" cy="369493"/>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a:ln>
                    <a:noFill/>
                  </a:ln>
                  <a:solidFill>
                    <a:srgbClr val="44546A"/>
                  </a:solidFill>
                  <a:effectLst/>
                  <a:uLnTx/>
                  <a:uFillTx/>
                  <a:latin typeface="Arial" panose="020B0604020202020204" pitchFamily="34" charset="0"/>
                  <a:cs typeface="Arial" panose="020B0604020202020204" pitchFamily="34" charset="0"/>
                </a:rPr>
                <a:t>Part A</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b="0" i="0" u="none" strike="noStrike" kern="0" cap="none" spc="0" normalizeH="0" baseline="0" noProof="0" dirty="0">
                  <a:ln>
                    <a:noFill/>
                  </a:ln>
                  <a:solidFill>
                    <a:srgbClr val="44546A"/>
                  </a:solidFill>
                  <a:effectLst/>
                  <a:uLnTx/>
                  <a:uFillTx/>
                  <a:latin typeface="Arial" panose="020B0604020202020204" pitchFamily="34" charset="0"/>
                  <a:cs typeface="Arial" panose="020B0604020202020204" pitchFamily="34" charset="0"/>
                </a:rPr>
                <a:t>Hospital Insurance</a:t>
              </a:r>
            </a:p>
          </p:txBody>
        </p:sp>
      </p:grpSp>
      <p:sp>
        <p:nvSpPr>
          <p:cNvPr id="5" name="Slide Number Placeholder 4">
            <a:extLst>
              <a:ext uri="{FF2B5EF4-FFF2-40B4-BE49-F238E27FC236}">
                <a16:creationId xmlns:a16="http://schemas.microsoft.com/office/drawing/2014/main" id="{99BDE81D-C007-463B-AAFB-77C3E3A92C6D}"/>
              </a:ext>
            </a:extLst>
          </p:cNvPr>
          <p:cNvSpPr>
            <a:spLocks noGrp="1"/>
          </p:cNvSpPr>
          <p:nvPr>
            <p:ph type="sldNum" sz="quarter" idx="12"/>
          </p:nvPr>
        </p:nvSpPr>
        <p:spPr/>
        <p:txBody>
          <a:bodyPr/>
          <a:lstStyle/>
          <a:p>
            <a:fld id="{48F63A3B-78C7-47BE-AE5E-E10140E04643}" type="slidenum">
              <a:rPr lang="en-US" smtClean="0"/>
              <a:pPr/>
              <a:t>26</a:t>
            </a:fld>
            <a:endParaRPr lang="en-US" dirty="0"/>
          </a:p>
        </p:txBody>
      </p:sp>
    </p:spTree>
    <p:custDataLst>
      <p:tags r:id="rId1"/>
    </p:custDataLst>
    <p:extLst>
      <p:ext uri="{BB962C8B-B14F-4D97-AF65-F5344CB8AC3E}">
        <p14:creationId xmlns:p14="http://schemas.microsoft.com/office/powerpoint/2010/main" val="305283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6">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6">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6">
                                            <p:txEl>
                                              <p:pRg st="5" end="5"/>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1" grpId="0" animBg="1"/>
      <p:bldP spid="2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Part A (Hospital Insurance) Covers (continued)</a:t>
            </a:r>
          </a:p>
        </p:txBody>
      </p:sp>
      <p:sp>
        <p:nvSpPr>
          <p:cNvPr id="7" name="Content Placeholder 6">
            <a:extLst>
              <a:ext uri="{FF2B5EF4-FFF2-40B4-BE49-F238E27FC236}">
                <a16:creationId xmlns:a16="http://schemas.microsoft.com/office/drawing/2014/main" id="{57CC24F5-F356-FB36-EBD5-FBC187B917CB}"/>
              </a:ext>
            </a:extLst>
          </p:cNvPr>
          <p:cNvSpPr>
            <a:spLocks noGrp="1"/>
          </p:cNvSpPr>
          <p:nvPr>
            <p:ph idx="1"/>
          </p:nvPr>
        </p:nvSpPr>
        <p:spPr>
          <a:xfrm>
            <a:off x="914400" y="1503952"/>
            <a:ext cx="7399421" cy="4351338"/>
          </a:xfrm>
        </p:spPr>
        <p:txBody>
          <a:bodyPr/>
          <a:lstStyle/>
          <a:p>
            <a:pPr marL="0" lvl="0" indent="0" defTabSz="685800">
              <a:buClrTx/>
              <a:buNone/>
              <a:defRPr/>
            </a:pPr>
            <a:r>
              <a:rPr lang="en-US" sz="2800" b="1" dirty="0"/>
              <a:t>Part A also helps cover:</a:t>
            </a:r>
          </a:p>
          <a:p>
            <a:pPr marL="617220" lvl="0" indent="-342900" defTabSz="685800">
              <a:buClrTx/>
              <a:defRPr/>
            </a:pPr>
            <a:r>
              <a:rPr lang="en-US" sz="2400" dirty="0"/>
              <a:t>Blood (inpatient)</a:t>
            </a:r>
          </a:p>
          <a:p>
            <a:pPr marL="617220" lvl="0" indent="-342900" defTabSz="685800">
              <a:buClrTx/>
              <a:defRPr/>
            </a:pPr>
            <a:r>
              <a:rPr lang="en-US" sz="2400" dirty="0"/>
              <a:t>Hospice care</a:t>
            </a:r>
          </a:p>
          <a:p>
            <a:pPr marL="617220" lvl="0" indent="-342900" defTabSz="685800">
              <a:buClrTx/>
              <a:defRPr/>
            </a:pPr>
            <a:r>
              <a:rPr lang="en-US" sz="2400" dirty="0"/>
              <a:t>Home health services</a:t>
            </a:r>
          </a:p>
          <a:p>
            <a:pPr marL="617220" lvl="0" indent="-342900" defTabSz="685800">
              <a:buClrTx/>
              <a:defRPr/>
            </a:pPr>
            <a:r>
              <a:rPr lang="en-US" sz="2400" dirty="0"/>
              <a:t>Inpatient care in a religious nonmedical health care institution (RNHCI)</a:t>
            </a:r>
          </a:p>
        </p:txBody>
      </p:sp>
      <p:grpSp>
        <p:nvGrpSpPr>
          <p:cNvPr id="14" name="Group 13" descr="Part A Hospital Insurance infographic">
            <a:extLst>
              <a:ext uri="{FF2B5EF4-FFF2-40B4-BE49-F238E27FC236}">
                <a16:creationId xmlns:a16="http://schemas.microsoft.com/office/drawing/2014/main" id="{E27C4FE0-8C65-45BC-926E-BFBE2CE5730A}"/>
              </a:ext>
            </a:extLst>
          </p:cNvPr>
          <p:cNvGrpSpPr/>
          <p:nvPr/>
        </p:nvGrpSpPr>
        <p:grpSpPr>
          <a:xfrm>
            <a:off x="8229600" y="1503952"/>
            <a:ext cx="3840480" cy="2418830"/>
            <a:chOff x="159794" y="1180618"/>
            <a:chExt cx="2174452" cy="1382790"/>
          </a:xfrm>
        </p:grpSpPr>
        <p:pic>
          <p:nvPicPr>
            <p:cNvPr id="22" name="Picture 21" descr="Medicare Part A icon">
              <a:extLst>
                <a:ext uri="{FF2B5EF4-FFF2-40B4-BE49-F238E27FC236}">
                  <a16:creationId xmlns:a16="http://schemas.microsoft.com/office/drawing/2014/main" id="{C79949E0-4F4E-4DE2-8A64-6378CB2ABDB0}"/>
                </a:ext>
              </a:extLst>
            </p:cNvPr>
            <p:cNvPicPr>
              <a:picLocks noChangeAspect="1"/>
            </p:cNvPicPr>
            <p:nvPr/>
          </p:nvPicPr>
          <p:blipFill>
            <a:blip r:embed="rId4"/>
            <a:srcRect/>
            <a:stretch/>
          </p:blipFill>
          <p:spPr>
            <a:xfrm>
              <a:off x="439092" y="1180618"/>
              <a:ext cx="1615857" cy="914400"/>
            </a:xfrm>
            <a:prstGeom prst="rect">
              <a:avLst/>
            </a:prstGeom>
          </p:spPr>
        </p:pic>
        <p:sp>
          <p:nvSpPr>
            <p:cNvPr id="23" name="TextBox 22">
              <a:extLst>
                <a:ext uri="{FF2B5EF4-FFF2-40B4-BE49-F238E27FC236}">
                  <a16:creationId xmlns:a16="http://schemas.microsoft.com/office/drawing/2014/main" id="{CF4953DE-62DF-4D66-A426-9013B18D3920}"/>
                </a:ext>
              </a:extLst>
            </p:cNvPr>
            <p:cNvSpPr txBox="1"/>
            <p:nvPr/>
          </p:nvSpPr>
          <p:spPr>
            <a:xfrm>
              <a:off x="159794" y="2158726"/>
              <a:ext cx="2174452" cy="404682"/>
            </a:xfrm>
            <a:prstGeom prst="rect">
              <a:avLst/>
            </a:prstGeom>
            <a:noFill/>
          </p:spPr>
          <p:txBody>
            <a:bodyPr wrap="square" lIns="91440" tIns="45720" rIns="91440" bIns="45720" rtlCol="0" anchor="t">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44546A"/>
                  </a:solidFill>
                  <a:effectLst/>
                  <a:uLnTx/>
                  <a:uFillTx/>
                  <a:latin typeface="Arial" panose="020B0604020202020204" pitchFamily="34" charset="0"/>
                  <a:cs typeface="Arial" panose="020B0604020202020204" pitchFamily="34" charset="0"/>
                </a:rPr>
                <a:t>Part A</a:t>
              </a:r>
              <a:endParaRPr lang="en-US" sz="2000" b="1" i="0" u="none" strike="noStrike" kern="0" cap="none" spc="0" normalizeH="0" baseline="0" noProof="0" dirty="0">
                <a:ln>
                  <a:noFill/>
                </a:ln>
                <a:solidFill>
                  <a:srgbClr val="44546A"/>
                </a:solidFill>
                <a:effectLst/>
                <a:uLnTx/>
                <a:uFillTx/>
                <a:latin typeface="Arial" panose="020B0604020202020204" pitchFamily="34" charset="0"/>
                <a:ea typeface="Calibri"/>
                <a:cs typeface="Arial" panose="020B060402020202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44546A"/>
                  </a:solidFill>
                  <a:effectLst/>
                  <a:uLnTx/>
                  <a:uFillTx/>
                  <a:latin typeface="Arial" panose="020B0604020202020204" pitchFamily="34" charset="0"/>
                  <a:cs typeface="Arial" panose="020B0604020202020204" pitchFamily="34" charset="0"/>
                </a:rPr>
                <a:t>Hospital Insurance</a:t>
              </a:r>
              <a:endParaRPr lang="en-US" sz="2000" b="0" i="0" u="none" strike="noStrike" kern="0" cap="none" spc="0" normalizeH="0" baseline="0" noProof="0" dirty="0">
                <a:ln>
                  <a:noFill/>
                </a:ln>
                <a:solidFill>
                  <a:srgbClr val="44546A"/>
                </a:solidFill>
                <a:effectLst/>
                <a:uLnTx/>
                <a:uFillTx/>
                <a:latin typeface="Arial" panose="020B0604020202020204" pitchFamily="34" charset="0"/>
                <a:ea typeface="Calibri"/>
                <a:cs typeface="Arial" panose="020B0604020202020204" pitchFamily="34" charset="0"/>
              </a:endParaRPr>
            </a:p>
          </p:txBody>
        </p:sp>
      </p:grpSp>
      <p:sp>
        <p:nvSpPr>
          <p:cNvPr id="5" name="Slide Number Placeholder 4">
            <a:extLst>
              <a:ext uri="{FF2B5EF4-FFF2-40B4-BE49-F238E27FC236}">
                <a16:creationId xmlns:a16="http://schemas.microsoft.com/office/drawing/2014/main" id="{AC9D66EF-31C2-4CEC-A274-048EA75B8C03}"/>
              </a:ext>
            </a:extLst>
          </p:cNvPr>
          <p:cNvSpPr>
            <a:spLocks noGrp="1"/>
          </p:cNvSpPr>
          <p:nvPr>
            <p:ph type="sldNum" sz="quarter" idx="12"/>
          </p:nvPr>
        </p:nvSpPr>
        <p:spPr/>
        <p:txBody>
          <a:bodyPr/>
          <a:lstStyle/>
          <a:p>
            <a:fld id="{48F63A3B-78C7-47BE-AE5E-E10140E04643}" type="slidenum">
              <a:rPr lang="en-US" smtClean="0"/>
              <a:pPr/>
              <a:t>27</a:t>
            </a:fld>
            <a:endParaRPr lang="en-US"/>
          </a:p>
        </p:txBody>
      </p:sp>
    </p:spTree>
    <p:custDataLst>
      <p:tags r:id="rId1"/>
    </p:custDataLst>
    <p:extLst>
      <p:ext uri="{BB962C8B-B14F-4D97-AF65-F5344CB8AC3E}">
        <p14:creationId xmlns:p14="http://schemas.microsoft.com/office/powerpoint/2010/main" val="25520591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latin typeface="Arial Black"/>
              </a:rPr>
              <a:t>Paying for Part A (Hospital Insurance) in </a:t>
            </a:r>
            <a:r>
              <a:rPr lang="en-US" dirty="0">
                <a:latin typeface="Arial Black"/>
              </a:rPr>
              <a:t>2026</a:t>
            </a:r>
            <a:endParaRPr lang="en-US" sz="3000" dirty="0"/>
          </a:p>
        </p:txBody>
      </p:sp>
      <p:sp>
        <p:nvSpPr>
          <p:cNvPr id="8" name="Content Placeholder 7">
            <a:extLst>
              <a:ext uri="{FF2B5EF4-FFF2-40B4-BE49-F238E27FC236}">
                <a16:creationId xmlns:a16="http://schemas.microsoft.com/office/drawing/2014/main" id="{F8A72E8C-057C-A9C4-5394-0D29B704578D}"/>
              </a:ext>
            </a:extLst>
          </p:cNvPr>
          <p:cNvSpPr>
            <a:spLocks noGrp="1"/>
          </p:cNvSpPr>
          <p:nvPr>
            <p:ph idx="1"/>
          </p:nvPr>
        </p:nvSpPr>
        <p:spPr>
          <a:xfrm>
            <a:off x="914400" y="1333499"/>
            <a:ext cx="10515600" cy="4757195"/>
          </a:xfrm>
        </p:spPr>
        <p:txBody>
          <a:bodyPr>
            <a:normAutofit lnSpcReduction="10000"/>
          </a:bodyPr>
          <a:lstStyle/>
          <a:p>
            <a:pPr marL="0" lvl="0" indent="0" defTabSz="685800">
              <a:lnSpc>
                <a:spcPct val="110000"/>
              </a:lnSpc>
              <a:buClrTx/>
              <a:buNone/>
              <a:defRPr/>
            </a:pPr>
            <a:r>
              <a:rPr lang="en-US" sz="2800" b="1" dirty="0"/>
              <a:t>Most people don’t pay a premium for Part A</a:t>
            </a:r>
          </a:p>
          <a:p>
            <a:pPr marL="548640" lvl="0" defTabSz="685800">
              <a:lnSpc>
                <a:spcPct val="110000"/>
              </a:lnSpc>
              <a:buClrTx/>
              <a:defRPr/>
            </a:pPr>
            <a:r>
              <a:rPr lang="en-US" sz="2400" dirty="0"/>
              <a:t>If you or your spouse paid FICA taxes for at </a:t>
            </a:r>
            <a:br>
              <a:rPr lang="en-US" sz="2400" dirty="0"/>
            </a:br>
            <a:r>
              <a:rPr lang="en-US" sz="2400" dirty="0"/>
              <a:t>least 10 years, you get Part A without paying </a:t>
            </a:r>
            <a:br>
              <a:rPr lang="en-US" sz="2400" dirty="0"/>
            </a:br>
            <a:r>
              <a:rPr lang="en-US" sz="2400" dirty="0"/>
              <a:t>a </a:t>
            </a:r>
            <a:r>
              <a:rPr lang="en-US" sz="2400" b="1" dirty="0"/>
              <a:t>premium </a:t>
            </a:r>
            <a:endParaRPr lang="en-US" sz="2400" dirty="0"/>
          </a:p>
          <a:p>
            <a:pPr marL="548640" lvl="0" defTabSz="685800">
              <a:lnSpc>
                <a:spcPct val="110000"/>
              </a:lnSpc>
              <a:buClrTx/>
              <a:defRPr/>
            </a:pPr>
            <a:r>
              <a:rPr lang="en-US" sz="2400" dirty="0"/>
              <a:t>You may have to pay a </a:t>
            </a:r>
            <a:r>
              <a:rPr lang="en-US" sz="2400" b="1" dirty="0"/>
              <a:t>penalty </a:t>
            </a:r>
            <a:r>
              <a:rPr lang="en-US" sz="2400" dirty="0"/>
              <a:t>if you don’t </a:t>
            </a:r>
            <a:br>
              <a:rPr lang="en-US" sz="2400" dirty="0"/>
            </a:br>
            <a:r>
              <a:rPr lang="en-US" sz="2400" dirty="0"/>
              <a:t>sign up when first eligible for Part A (if you </a:t>
            </a:r>
            <a:br>
              <a:rPr lang="en-US" sz="2400" dirty="0"/>
            </a:br>
            <a:r>
              <a:rPr lang="en-US" sz="2400" dirty="0"/>
              <a:t>have to buy it)</a:t>
            </a:r>
          </a:p>
          <a:p>
            <a:pPr lvl="1" defTabSz="685800">
              <a:lnSpc>
                <a:spcPct val="110000"/>
              </a:lnSpc>
              <a:defRPr/>
            </a:pPr>
            <a:r>
              <a:rPr lang="en-US" sz="2000" dirty="0"/>
              <a:t>Your monthly premium may go up 10%</a:t>
            </a:r>
          </a:p>
          <a:p>
            <a:pPr lvl="1" defTabSz="685800">
              <a:lnSpc>
                <a:spcPct val="110000"/>
              </a:lnSpc>
              <a:defRPr/>
            </a:pPr>
            <a:r>
              <a:rPr lang="en-US" sz="2000" dirty="0"/>
              <a:t>You'll have to pay the higher premium for twice the </a:t>
            </a:r>
            <a:br>
              <a:rPr lang="en-US" sz="2000" dirty="0"/>
            </a:br>
            <a:r>
              <a:rPr lang="en-US" sz="2000" dirty="0"/>
              <a:t>number of years you could’ve had Part A, but didn’t </a:t>
            </a:r>
            <a:br>
              <a:rPr lang="en-US" sz="2000" dirty="0"/>
            </a:br>
            <a:r>
              <a:rPr lang="en-US" sz="2000" dirty="0"/>
              <a:t>sign up</a:t>
            </a:r>
            <a:endParaRPr lang="en-US" dirty="0"/>
          </a:p>
        </p:txBody>
      </p:sp>
      <p:pic>
        <p:nvPicPr>
          <p:cNvPr id="7" name="Picture 6" descr="Image of a couple looking at a laptop">
            <a:extLst>
              <a:ext uri="{FF2B5EF4-FFF2-40B4-BE49-F238E27FC236}">
                <a16:creationId xmlns:a16="http://schemas.microsoft.com/office/drawing/2014/main" id="{120440C6-752E-4660-B72E-EF553EED21C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153400" y="1810673"/>
            <a:ext cx="3200401" cy="4267322"/>
          </a:xfrm>
          <a:prstGeom prst="rect">
            <a:avLst/>
          </a:prstGeom>
          <a:ln>
            <a:noFill/>
          </a:ln>
          <a:effectLst>
            <a:softEdge rad="112500"/>
          </a:effectLst>
        </p:spPr>
      </p:pic>
      <p:sp>
        <p:nvSpPr>
          <p:cNvPr id="5" name="Slide Number Placeholder 4">
            <a:extLst>
              <a:ext uri="{FF2B5EF4-FFF2-40B4-BE49-F238E27FC236}">
                <a16:creationId xmlns:a16="http://schemas.microsoft.com/office/drawing/2014/main" id="{3B503390-E524-4008-87AD-8D27A8B6F417}"/>
              </a:ext>
            </a:extLst>
          </p:cNvPr>
          <p:cNvSpPr>
            <a:spLocks noGrp="1"/>
          </p:cNvSpPr>
          <p:nvPr>
            <p:ph type="sldNum" sz="quarter" idx="12"/>
          </p:nvPr>
        </p:nvSpPr>
        <p:spPr/>
        <p:txBody>
          <a:bodyPr/>
          <a:lstStyle/>
          <a:p>
            <a:fld id="{48F63A3B-78C7-47BE-AE5E-E10140E04643}" type="slidenum">
              <a:rPr lang="en-US" smtClean="0"/>
              <a:pPr/>
              <a:t>28</a:t>
            </a:fld>
            <a:endParaRPr lang="en-US"/>
          </a:p>
        </p:txBody>
      </p:sp>
    </p:spTree>
    <p:custDataLst>
      <p:tags r:id="rId1"/>
    </p:custDataLst>
    <p:extLst>
      <p:ext uri="{BB962C8B-B14F-4D97-AF65-F5344CB8AC3E}">
        <p14:creationId xmlns:p14="http://schemas.microsoft.com/office/powerpoint/2010/main" val="1144265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nodeType="afterEffect">
                                  <p:stCondLst>
                                    <p:cond delay="0"/>
                                  </p:stCondLst>
                                  <p:childTnLst>
                                    <p:set>
                                      <p:cBhvr>
                                        <p:cTn id="13" dur="1" fill="hold">
                                          <p:stCondLst>
                                            <p:cond delay="0"/>
                                          </p:stCondLst>
                                        </p:cTn>
                                        <p:tgtEl>
                                          <p:spTgt spid="8">
                                            <p:txEl>
                                              <p:pRg st="3" end="3"/>
                                            </p:txEl>
                                          </p:spTgt>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nodeType="afterEffect">
                                  <p:stCondLst>
                                    <p:cond delay="0"/>
                                  </p:stCondLst>
                                  <p:childTnLst>
                                    <p:set>
                                      <p:cBhvr>
                                        <p:cTn id="16"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Benefit Periods in Original Medicare</a:t>
            </a:r>
          </a:p>
        </p:txBody>
      </p:sp>
      <p:sp>
        <p:nvSpPr>
          <p:cNvPr id="8" name="Content Placeholder 7">
            <a:extLst>
              <a:ext uri="{FF2B5EF4-FFF2-40B4-BE49-F238E27FC236}">
                <a16:creationId xmlns:a16="http://schemas.microsoft.com/office/drawing/2014/main" id="{689D3A9E-A84D-091D-251A-ADCB86D37C1C}"/>
              </a:ext>
            </a:extLst>
          </p:cNvPr>
          <p:cNvSpPr>
            <a:spLocks noGrp="1"/>
          </p:cNvSpPr>
          <p:nvPr>
            <p:ph sz="quarter" idx="13"/>
          </p:nvPr>
        </p:nvSpPr>
        <p:spPr>
          <a:xfrm>
            <a:off x="930442" y="1729557"/>
            <a:ext cx="9047747" cy="4537075"/>
          </a:xfrm>
        </p:spPr>
        <p:txBody>
          <a:bodyPr/>
          <a:lstStyle/>
          <a:p>
            <a:pPr lvl="0" defTabSz="685800">
              <a:buClrTx/>
              <a:defRPr/>
            </a:pPr>
            <a:r>
              <a:rPr lang="en-US" sz="2800" b="1" dirty="0"/>
              <a:t>Each benefit period:</a:t>
            </a:r>
          </a:p>
          <a:p>
            <a:pPr marL="548640" lvl="1" defTabSz="685800">
              <a:defRPr/>
            </a:pPr>
            <a:r>
              <a:rPr lang="en-US" sz="2400" dirty="0"/>
              <a:t>Begins the day you first get inpatient care in hospital or SNF</a:t>
            </a:r>
          </a:p>
          <a:p>
            <a:pPr marL="548640" lvl="1">
              <a:defRPr/>
            </a:pPr>
            <a:r>
              <a:rPr lang="en-US" sz="2400" dirty="0"/>
              <a:t>Ends after being home for 60 days in a row (not in a hospital or skilled care in a SNF) </a:t>
            </a:r>
          </a:p>
          <a:p>
            <a:pPr lvl="0" defTabSz="685800">
              <a:buClrTx/>
              <a:defRPr/>
            </a:pPr>
            <a:r>
              <a:rPr lang="en-US" sz="2800" dirty="0"/>
              <a:t>You pay Part A deductible for each benefit period</a:t>
            </a:r>
          </a:p>
          <a:p>
            <a:pPr lvl="0" defTabSz="685800">
              <a:buClrTx/>
              <a:defRPr/>
            </a:pPr>
            <a:r>
              <a:rPr lang="en-US" sz="2800" dirty="0"/>
              <a:t>No limit to number of benefit periods you can have</a:t>
            </a:r>
            <a:endParaRPr lang="en-US" dirty="0"/>
          </a:p>
        </p:txBody>
      </p:sp>
      <p:sp>
        <p:nvSpPr>
          <p:cNvPr id="10" name="Content Placeholder 9">
            <a:extLst>
              <a:ext uri="{FF2B5EF4-FFF2-40B4-BE49-F238E27FC236}">
                <a16:creationId xmlns:a16="http://schemas.microsoft.com/office/drawing/2014/main" id="{FE65C694-1DD9-BD30-BFC5-A48361B53EF3}"/>
              </a:ext>
            </a:extLst>
          </p:cNvPr>
          <p:cNvSpPr>
            <a:spLocks noGrp="1"/>
          </p:cNvSpPr>
          <p:nvPr>
            <p:ph sz="quarter" idx="14"/>
          </p:nvPr>
        </p:nvSpPr>
        <p:spPr>
          <a:xfrm flipH="1">
            <a:off x="8153400" y="1264709"/>
            <a:ext cx="4038599" cy="704088"/>
          </a:xfrm>
          <a:prstGeom prst="homePlate">
            <a:avLst/>
          </a:prstGeom>
          <a:solidFill>
            <a:srgbClr val="FFD966"/>
          </a:solidFill>
        </p:spPr>
        <p:txBody>
          <a:bodyPr anchor="ctr">
            <a:normAutofit fontScale="92500"/>
          </a:bodyPr>
          <a:lstStyle/>
          <a:p>
            <a:pPr marL="1188720" lvl="0" indent="0" defTabSz="685800">
              <a:spcBef>
                <a:spcPts val="600"/>
              </a:spcBef>
              <a:spcAft>
                <a:spcPts val="0"/>
              </a:spcAft>
              <a:buClrTx/>
              <a:buNone/>
            </a:pPr>
            <a:r>
              <a:rPr lang="en-US" sz="1800" dirty="0"/>
              <a:t>Benefit periods can span </a:t>
            </a:r>
            <a:br>
              <a:rPr lang="en-US" sz="1800" dirty="0"/>
            </a:br>
            <a:r>
              <a:rPr lang="en-US" sz="1800" dirty="0"/>
              <a:t>across calendar years</a:t>
            </a:r>
          </a:p>
        </p:txBody>
      </p:sp>
      <p:pic>
        <p:nvPicPr>
          <p:cNvPr id="9" name="Graphic 8" descr="Daily calendar">
            <a:extLst>
              <a:ext uri="{FF2B5EF4-FFF2-40B4-BE49-F238E27FC236}">
                <a16:creationId xmlns:a16="http://schemas.microsoft.com/office/drawing/2014/main" id="{3CF75C01-66FC-4361-B0A2-BC170CEC484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621359" y="1136626"/>
            <a:ext cx="914400" cy="914400"/>
          </a:xfrm>
          <a:prstGeom prst="rect">
            <a:avLst/>
          </a:prstGeom>
        </p:spPr>
      </p:pic>
      <p:sp>
        <p:nvSpPr>
          <p:cNvPr id="7" name="Slide Number Placeholder 6">
            <a:extLst>
              <a:ext uri="{FF2B5EF4-FFF2-40B4-BE49-F238E27FC236}">
                <a16:creationId xmlns:a16="http://schemas.microsoft.com/office/drawing/2014/main" id="{5FBC308F-E7DA-452A-8596-776EA4823F0C}"/>
              </a:ext>
            </a:extLst>
          </p:cNvPr>
          <p:cNvSpPr>
            <a:spLocks noGrp="1"/>
          </p:cNvSpPr>
          <p:nvPr>
            <p:ph type="sldNum" sz="quarter" idx="12"/>
          </p:nvPr>
        </p:nvSpPr>
        <p:spPr/>
        <p:txBody>
          <a:bodyPr/>
          <a:lstStyle/>
          <a:p>
            <a:fld id="{48F63A3B-78C7-47BE-AE5E-E10140E04643}" type="slidenum">
              <a:rPr lang="en-US" smtClean="0"/>
              <a:pPr/>
              <a:t>29</a:t>
            </a:fld>
            <a:endParaRPr lang="en-US"/>
          </a:p>
        </p:txBody>
      </p:sp>
    </p:spTree>
    <p:custDataLst>
      <p:tags r:id="rId1"/>
    </p:custDataLst>
    <p:extLst>
      <p:ext uri="{BB962C8B-B14F-4D97-AF65-F5344CB8AC3E}">
        <p14:creationId xmlns:p14="http://schemas.microsoft.com/office/powerpoint/2010/main" val="1987680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8">
                                            <p:txEl>
                                              <p:pRg st="1" end="1"/>
                                            </p:txEl>
                                          </p:spTgt>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nodeType="after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10">
                                            <p:bg/>
                                          </p:spTgt>
                                        </p:tgtEl>
                                        <p:attrNameLst>
                                          <p:attrName>style.visibility</p:attrName>
                                        </p:attrNameLst>
                                      </p:cBhvr>
                                      <p:to>
                                        <p:strVal val="visible"/>
                                      </p:to>
                                    </p:set>
                                    <p:anim calcmode="lin" valueType="num">
                                      <p:cBhvr additive="base">
                                        <p:cTn id="17" dur="500" fill="hold"/>
                                        <p:tgtEl>
                                          <p:spTgt spid="10">
                                            <p:bg/>
                                          </p:spTgt>
                                        </p:tgtEl>
                                        <p:attrNameLst>
                                          <p:attrName>ppt_x</p:attrName>
                                        </p:attrNameLst>
                                      </p:cBhvr>
                                      <p:tavLst>
                                        <p:tav tm="0">
                                          <p:val>
                                            <p:strVal val="1+#ppt_w/2"/>
                                          </p:val>
                                        </p:tav>
                                        <p:tav tm="100000">
                                          <p:val>
                                            <p:strVal val="#ppt_x"/>
                                          </p:val>
                                        </p:tav>
                                      </p:tavLst>
                                    </p:anim>
                                    <p:anim calcmode="lin" valueType="num">
                                      <p:cBhvr additive="base">
                                        <p:cTn id="18" dur="500" fill="hold"/>
                                        <p:tgtEl>
                                          <p:spTgt spid="10">
                                            <p:bg/>
                                          </p:spTgt>
                                        </p:tgtEl>
                                        <p:attrNameLst>
                                          <p:attrName>ppt_y</p:attrName>
                                        </p:attrNameLst>
                                      </p:cBhvr>
                                      <p:tavLst>
                                        <p:tav tm="0">
                                          <p:val>
                                            <p:strVal val="#ppt_y"/>
                                          </p:val>
                                        </p:tav>
                                        <p:tav tm="100000">
                                          <p:val>
                                            <p:strVal val="#ppt_y"/>
                                          </p:val>
                                        </p:tav>
                                      </p:tavLst>
                                    </p:anim>
                                  </p:childTnLst>
                                </p:cTn>
                              </p:par>
                              <p:par>
                                <p:cTn id="19" presetID="2" presetClass="entr" presetSubtype="2" fill="hold" grpId="0" nodeType="withEffect">
                                  <p:stCondLst>
                                    <p:cond delay="0"/>
                                  </p:stCondLst>
                                  <p:childTnLst>
                                    <p:set>
                                      <p:cBhvr>
                                        <p:cTn id="20" dur="1" fill="hold">
                                          <p:stCondLst>
                                            <p:cond delay="0"/>
                                          </p:stCondLst>
                                        </p:cTn>
                                        <p:tgtEl>
                                          <p:spTgt spid="10">
                                            <p:txEl>
                                              <p:pRg st="0" end="0"/>
                                            </p:txEl>
                                          </p:spTgt>
                                        </p:tgtEl>
                                        <p:attrNameLst>
                                          <p:attrName>style.visibility</p:attrName>
                                        </p:attrNameLst>
                                      </p:cBhvr>
                                      <p:to>
                                        <p:strVal val="visible"/>
                                      </p:to>
                                    </p:set>
                                    <p:anim calcmode="lin" valueType="num">
                                      <p:cBhvr additive="base">
                                        <p:cTn id="21" dur="500" fill="hold"/>
                                        <p:tgtEl>
                                          <p:spTgt spid="10">
                                            <p:txEl>
                                              <p:pRg st="0" end="0"/>
                                            </p:txEl>
                                          </p:spTgt>
                                        </p:tgtEl>
                                        <p:attrNameLst>
                                          <p:attrName>ppt_x</p:attrName>
                                        </p:attrNameLst>
                                      </p:cBhvr>
                                      <p:tavLst>
                                        <p:tav tm="0">
                                          <p:val>
                                            <p:strVal val="1+#ppt_w/2"/>
                                          </p:val>
                                        </p:tav>
                                        <p:tav tm="100000">
                                          <p:val>
                                            <p:strVal val="#ppt_x"/>
                                          </p:val>
                                        </p:tav>
                                      </p:tavLst>
                                    </p:anim>
                                    <p:anim calcmode="lin" valueType="num">
                                      <p:cBhvr additive="base">
                                        <p:cTn id="22" dur="500" fill="hold"/>
                                        <p:tgtEl>
                                          <p:spTgt spid="10">
                                            <p:txEl>
                                              <p:pRg st="0" end="0"/>
                                            </p:txEl>
                                          </p:spTgt>
                                        </p:tgtEl>
                                        <p:attrNameLst>
                                          <p:attrName>ppt_y</p:attrName>
                                        </p:attrNameLst>
                                      </p:cBhvr>
                                      <p:tavLst>
                                        <p:tav tm="0">
                                          <p:val>
                                            <p:strVal val="#ppt_y"/>
                                          </p:val>
                                        </p:tav>
                                        <p:tav tm="100000">
                                          <p:val>
                                            <p:strVal val="#ppt_y"/>
                                          </p:val>
                                        </p:tav>
                                      </p:tavLst>
                                    </p:anim>
                                  </p:childTnLst>
                                </p:cTn>
                              </p:par>
                              <p:par>
                                <p:cTn id="23" presetID="2" presetClass="entr" presetSubtype="2"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1+#ppt_w/2"/>
                                          </p:val>
                                        </p:tav>
                                        <p:tav tm="100000">
                                          <p:val>
                                            <p:strVal val="#ppt_x"/>
                                          </p:val>
                                        </p:tav>
                                      </p:tavLst>
                                    </p:anim>
                                    <p:anim calcmode="lin" valueType="num">
                                      <p:cBhvr additive="base">
                                        <p:cTn id="26"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93063" y="2267630"/>
            <a:ext cx="5647326" cy="688930"/>
          </a:xfrm>
        </p:spPr>
        <p:txBody>
          <a:bodyPr>
            <a:normAutofit/>
          </a:bodyPr>
          <a:lstStyle/>
          <a:p>
            <a:r>
              <a:rPr lang="en-US" dirty="0"/>
              <a:t>Topic 1</a:t>
            </a:r>
          </a:p>
        </p:txBody>
      </p:sp>
      <p:sp>
        <p:nvSpPr>
          <p:cNvPr id="5" name="Text Placeholder 4"/>
          <p:cNvSpPr>
            <a:spLocks noGrp="1"/>
          </p:cNvSpPr>
          <p:nvPr>
            <p:ph type="body" idx="1"/>
          </p:nvPr>
        </p:nvSpPr>
        <p:spPr>
          <a:xfrm>
            <a:off x="3993063" y="2956560"/>
            <a:ext cx="6966675" cy="944880"/>
          </a:xfrm>
        </p:spPr>
        <p:txBody>
          <a:bodyPr/>
          <a:lstStyle/>
          <a:p>
            <a:r>
              <a:rPr lang="en-US" dirty="0"/>
              <a:t>What’s Medicare?</a:t>
            </a:r>
          </a:p>
        </p:txBody>
      </p:sp>
    </p:spTree>
    <p:custDataLst>
      <p:tags r:id="rId1"/>
    </p:custDataLst>
    <p:extLst>
      <p:ext uri="{BB962C8B-B14F-4D97-AF65-F5344CB8AC3E}">
        <p14:creationId xmlns:p14="http://schemas.microsoft.com/office/powerpoint/2010/main" val="19536987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5E9EF7-4901-FD58-2498-8FDC3E7D992D}"/>
              </a:ext>
            </a:extLst>
          </p:cNvPr>
          <p:cNvSpPr>
            <a:spLocks noGrp="1"/>
          </p:cNvSpPr>
          <p:nvPr>
            <p:ph type="title"/>
          </p:nvPr>
        </p:nvSpPr>
        <p:spPr/>
        <p:txBody>
          <a:bodyPr/>
          <a:lstStyle/>
          <a:p>
            <a:r>
              <a:rPr lang="en-US" dirty="0">
                <a:latin typeface="Arial Black"/>
              </a:rPr>
              <a:t>What You Pay in Original Medicare in 2026: Part A</a:t>
            </a:r>
            <a:endParaRPr lang="en-US" dirty="0"/>
          </a:p>
        </p:txBody>
      </p:sp>
      <p:graphicFrame>
        <p:nvGraphicFramePr>
          <p:cNvPr id="6" name="Table 5" descr="Table: Hospital Inpatient Stay&#10;$1,184 deductible and no coinsurance for days 1–60 each benefit period &#10;$296 per day for days 61–90 each benefit period &#10;$592 per “lifetime reserve day” after day 90 of each benefit period (up to 60 days over your lifetime) &#10;All costs for each day after the lifetime reserve days &#10;Inpatient mental health care in a psychiatric hospital limited to 190 days in a lifetime&#10;&#10;&#10;Skilled Nursing Facility Stay&#10;$0 for the first 20 days each benefit period &#10;$148 per day for days 21–100 each benefit period &#10;All costs for each day after day 100 in a benefit period &#10;&#10;Home Health Care&#10;$0 for home health care services &#10;20% of the Medicare-approved amount for durable medical equipment&#10;">
            <a:extLst>
              <a:ext uri="{FF2B5EF4-FFF2-40B4-BE49-F238E27FC236}">
                <a16:creationId xmlns:a16="http://schemas.microsoft.com/office/drawing/2014/main" id="{5F6E0643-4B32-0410-5E3C-AE01BCEAD2C7}"/>
              </a:ext>
            </a:extLst>
          </p:cNvPr>
          <p:cNvGraphicFramePr>
            <a:graphicFrameLocks noGrp="1"/>
          </p:cNvGraphicFramePr>
          <p:nvPr>
            <p:extLst>
              <p:ext uri="{D42A27DB-BD31-4B8C-83A1-F6EECF244321}">
                <p14:modId xmlns:p14="http://schemas.microsoft.com/office/powerpoint/2010/main" val="3962416434"/>
              </p:ext>
            </p:extLst>
          </p:nvPr>
        </p:nvGraphicFramePr>
        <p:xfrm>
          <a:off x="559983" y="1158876"/>
          <a:ext cx="11072034" cy="4805672"/>
        </p:xfrm>
        <a:graphic>
          <a:graphicData uri="http://schemas.openxmlformats.org/drawingml/2006/table">
            <a:tbl>
              <a:tblPr firstRow="1" bandRow="1">
                <a:tableStyleId>{3B4B98B0-60AC-42C2-AFA5-B58CD77FA1E5}</a:tableStyleId>
              </a:tblPr>
              <a:tblGrid>
                <a:gridCol w="1152395">
                  <a:extLst>
                    <a:ext uri="{9D8B030D-6E8A-4147-A177-3AD203B41FA5}">
                      <a16:colId xmlns:a16="http://schemas.microsoft.com/office/drawing/2014/main" val="20000"/>
                    </a:ext>
                  </a:extLst>
                </a:gridCol>
                <a:gridCol w="9919639">
                  <a:extLst>
                    <a:ext uri="{9D8B030D-6E8A-4147-A177-3AD203B41FA5}">
                      <a16:colId xmlns:a16="http://schemas.microsoft.com/office/drawing/2014/main" val="20001"/>
                    </a:ext>
                  </a:extLst>
                </a:gridCol>
              </a:tblGrid>
              <a:tr h="1851024">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a:spcBef>
                          <a:spcPts val="0"/>
                        </a:spcBef>
                        <a:spcAft>
                          <a:spcPts val="200"/>
                        </a:spcAft>
                      </a:pPr>
                      <a:r>
                        <a:rPr lang="en-US" sz="1600" b="1" baseline="0" dirty="0">
                          <a:solidFill>
                            <a:srgbClr val="00529B"/>
                          </a:solidFill>
                          <a:latin typeface="Arial" panose="020B0604020202020204" pitchFamily="34" charset="0"/>
                          <a:cs typeface="Arial" panose="020B0604020202020204" pitchFamily="34" charset="0"/>
                        </a:rPr>
                        <a:t>Hospital </a:t>
                      </a:r>
                      <a:br>
                        <a:rPr lang="en-US" sz="1600" b="1" baseline="0" dirty="0">
                          <a:solidFill>
                            <a:srgbClr val="00529B"/>
                          </a:solidFill>
                          <a:latin typeface="Arial" panose="020B0604020202020204" pitchFamily="34" charset="0"/>
                          <a:cs typeface="Arial" panose="020B0604020202020204" pitchFamily="34" charset="0"/>
                        </a:rPr>
                      </a:br>
                      <a:r>
                        <a:rPr lang="en-US" sz="1600" b="1" baseline="0" dirty="0">
                          <a:solidFill>
                            <a:srgbClr val="00529B"/>
                          </a:solidFill>
                          <a:latin typeface="Arial" panose="020B0604020202020204" pitchFamily="34" charset="0"/>
                          <a:cs typeface="Arial" panose="020B0604020202020204" pitchFamily="34" charset="0"/>
                        </a:rPr>
                        <a:t>Inpatient </a:t>
                      </a:r>
                      <a:br>
                        <a:rPr lang="en-US" sz="1600" b="1" baseline="0" dirty="0">
                          <a:solidFill>
                            <a:srgbClr val="00529B"/>
                          </a:solidFill>
                          <a:latin typeface="Arial" panose="020B0604020202020204" pitchFamily="34" charset="0"/>
                          <a:cs typeface="Arial" panose="020B0604020202020204" pitchFamily="34" charset="0"/>
                        </a:rPr>
                      </a:br>
                      <a:r>
                        <a:rPr lang="en-US" sz="1600" b="1" baseline="0" dirty="0">
                          <a:solidFill>
                            <a:srgbClr val="00529B"/>
                          </a:solidFill>
                          <a:latin typeface="Arial" panose="020B0604020202020204" pitchFamily="34" charset="0"/>
                          <a:cs typeface="Arial" panose="020B0604020202020204" pitchFamily="34" charset="0"/>
                        </a:rPr>
                        <a:t>Stay</a:t>
                      </a:r>
                    </a:p>
                  </a:txBody>
                  <a:tcPr marL="68580" marR="68580" marT="34288" marB="34288"/>
                </a:tc>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marL="228600" indent="-228600">
                        <a:spcBef>
                          <a:spcPts val="0"/>
                        </a:spcBef>
                        <a:spcAft>
                          <a:spcPts val="200"/>
                        </a:spcAft>
                        <a:buFont typeface="Wingdings" pitchFamily="2" charset="2"/>
                        <a:buChar char="§"/>
                      </a:pPr>
                      <a:r>
                        <a:rPr lang="en-US" sz="1600" b="0" strike="noStrike" baseline="0" dirty="0">
                          <a:solidFill>
                            <a:srgbClr val="00529B"/>
                          </a:solidFill>
                          <a:latin typeface="Arial" panose="020B0604020202020204" pitchFamily="34" charset="0"/>
                          <a:cs typeface="Arial" panose="020B0604020202020204" pitchFamily="34" charset="0"/>
                        </a:rPr>
                        <a:t>$1,736 </a:t>
                      </a:r>
                      <a:r>
                        <a:rPr lang="en-US" sz="1600" b="0" baseline="0" dirty="0">
                          <a:solidFill>
                            <a:srgbClr val="00529B"/>
                          </a:solidFill>
                          <a:latin typeface="Arial" panose="020B0604020202020204" pitchFamily="34" charset="0"/>
                          <a:cs typeface="Arial" panose="020B0604020202020204" pitchFamily="34" charset="0"/>
                        </a:rPr>
                        <a:t>deductible for each benefit period.</a:t>
                      </a:r>
                    </a:p>
                    <a:p>
                      <a:pPr marL="228600" indent="-228600">
                        <a:spcBef>
                          <a:spcPts val="0"/>
                        </a:spcBef>
                        <a:spcAft>
                          <a:spcPts val="200"/>
                        </a:spcAft>
                        <a:buFont typeface="Wingdings" pitchFamily="2" charset="2"/>
                        <a:buChar char="§"/>
                      </a:pPr>
                      <a:r>
                        <a:rPr lang="en-US" sz="1600" b="0" baseline="0" dirty="0">
                          <a:solidFill>
                            <a:srgbClr val="00529B"/>
                          </a:solidFill>
                          <a:latin typeface="Arial" panose="020B0604020202020204" pitchFamily="34" charset="0"/>
                          <a:cs typeface="Arial" panose="020B0604020202020204" pitchFamily="34" charset="0"/>
                        </a:rPr>
                        <a:t>Days 1–60: $0 copayment for each day.</a:t>
                      </a:r>
                    </a:p>
                    <a:p>
                      <a:pPr marL="228600" indent="-228600">
                        <a:spcBef>
                          <a:spcPts val="0"/>
                        </a:spcBef>
                        <a:spcAft>
                          <a:spcPts val="200"/>
                        </a:spcAft>
                        <a:buFont typeface="Wingdings" pitchFamily="2" charset="2"/>
                        <a:buChar char="§"/>
                      </a:pPr>
                      <a:r>
                        <a:rPr lang="en-US" sz="1600" b="0" baseline="0" dirty="0">
                          <a:solidFill>
                            <a:srgbClr val="00529B"/>
                          </a:solidFill>
                          <a:latin typeface="Arial" panose="020B0604020202020204" pitchFamily="34" charset="0"/>
                          <a:cs typeface="Arial" panose="020B0604020202020204" pitchFamily="34" charset="0"/>
                        </a:rPr>
                        <a:t>Days 61–90: $434 copayment each day.</a:t>
                      </a:r>
                    </a:p>
                    <a:p>
                      <a:pPr marL="228600" indent="-228600">
                        <a:spcBef>
                          <a:spcPts val="0"/>
                        </a:spcBef>
                        <a:spcAft>
                          <a:spcPts val="200"/>
                        </a:spcAft>
                        <a:buFont typeface="Wingdings" pitchFamily="2" charset="2"/>
                        <a:buChar char="§"/>
                      </a:pPr>
                      <a:r>
                        <a:rPr lang="en-US" sz="1600" b="0" baseline="0" dirty="0">
                          <a:solidFill>
                            <a:srgbClr val="00529B"/>
                          </a:solidFill>
                          <a:latin typeface="Arial" panose="020B0604020202020204" pitchFamily="34" charset="0"/>
                          <a:cs typeface="Arial" panose="020B0604020202020204" pitchFamily="34" charset="0"/>
                        </a:rPr>
                        <a:t>Days 91-150: $868 copayment each day while using your 60 “lifetime reserve days.”</a:t>
                      </a:r>
                    </a:p>
                    <a:p>
                      <a:pPr marL="228600" indent="-228600">
                        <a:spcBef>
                          <a:spcPts val="0"/>
                        </a:spcBef>
                        <a:spcAft>
                          <a:spcPts val="200"/>
                        </a:spcAft>
                        <a:buFont typeface="Wingdings" pitchFamily="2" charset="2"/>
                        <a:buChar char="§"/>
                      </a:pPr>
                      <a:r>
                        <a:rPr lang="en-US" sz="1600" b="0" baseline="0" dirty="0">
                          <a:solidFill>
                            <a:srgbClr val="00529B"/>
                          </a:solidFill>
                          <a:latin typeface="Arial" panose="020B0604020202020204" pitchFamily="34" charset="0"/>
                          <a:cs typeface="Arial" panose="020B0604020202020204" pitchFamily="34" charset="0"/>
                        </a:rPr>
                        <a:t>After day 150: You pay all costs.</a:t>
                      </a:r>
                    </a:p>
                    <a:p>
                      <a:pPr marL="576263" indent="-576263">
                        <a:spcBef>
                          <a:spcPts val="0"/>
                        </a:spcBef>
                        <a:spcAft>
                          <a:spcPts val="200"/>
                        </a:spcAft>
                        <a:buFont typeface="Wingdings" pitchFamily="2" charset="2"/>
                        <a:buNone/>
                        <a:tabLst/>
                      </a:pPr>
                      <a:r>
                        <a:rPr lang="en-US" sz="1600" b="1" baseline="0" dirty="0">
                          <a:solidFill>
                            <a:srgbClr val="00529B"/>
                          </a:solidFill>
                          <a:latin typeface="Arial" panose="020B0604020202020204" pitchFamily="34" charset="0"/>
                          <a:cs typeface="Arial" panose="020B0604020202020204" pitchFamily="34" charset="0"/>
                        </a:rPr>
                        <a:t>NOTE: </a:t>
                      </a:r>
                      <a:r>
                        <a:rPr lang="en-US" sz="1600" b="0" baseline="0" dirty="0">
                          <a:solidFill>
                            <a:srgbClr val="00529B"/>
                          </a:solidFill>
                          <a:latin typeface="Arial" panose="020B0604020202020204" pitchFamily="34" charset="0"/>
                          <a:cs typeface="Arial" panose="020B0604020202020204" pitchFamily="34" charset="0"/>
                        </a:rPr>
                        <a:t>You pay for private-duty nursing, a television, or a phone in your room. You pay for a private room unless it’s medically necessary.</a:t>
                      </a:r>
                    </a:p>
                  </a:txBody>
                  <a:tcPr marL="68580" marR="68580" marT="34288" marB="34288"/>
                </a:tc>
                <a:extLst>
                  <a:ext uri="{0D108BD9-81ED-4DB2-BD59-A6C34878D82A}">
                    <a16:rowId xmlns:a16="http://schemas.microsoft.com/office/drawing/2014/main" val="10000"/>
                  </a:ext>
                </a:extLst>
              </a:tr>
              <a:tr h="2773048">
                <a:tc>
                  <a:txBody>
                    <a:bodyPr/>
                    <a:lstStyle/>
                    <a:p>
                      <a:pPr>
                        <a:spcBef>
                          <a:spcPts val="0"/>
                        </a:spcBef>
                        <a:spcAft>
                          <a:spcPts val="200"/>
                        </a:spcAft>
                      </a:pPr>
                      <a:r>
                        <a:rPr lang="en-US" sz="1600" b="1" dirty="0">
                          <a:solidFill>
                            <a:srgbClr val="00529B"/>
                          </a:solidFill>
                          <a:latin typeface="Arial" panose="020B0604020202020204" pitchFamily="34" charset="0"/>
                          <a:cs typeface="Arial" panose="020B0604020202020204" pitchFamily="34" charset="0"/>
                        </a:rPr>
                        <a:t>Mental </a:t>
                      </a:r>
                      <a:br>
                        <a:rPr lang="en-US" sz="1600" b="1" dirty="0">
                          <a:solidFill>
                            <a:srgbClr val="00529B"/>
                          </a:solidFill>
                          <a:latin typeface="Arial" panose="020B0604020202020204" pitchFamily="34" charset="0"/>
                          <a:cs typeface="Arial" panose="020B0604020202020204" pitchFamily="34" charset="0"/>
                        </a:rPr>
                      </a:br>
                      <a:r>
                        <a:rPr lang="en-US" sz="1600" b="1" dirty="0">
                          <a:solidFill>
                            <a:srgbClr val="00529B"/>
                          </a:solidFill>
                          <a:latin typeface="Arial" panose="020B0604020202020204" pitchFamily="34" charset="0"/>
                          <a:cs typeface="Arial" panose="020B0604020202020204" pitchFamily="34" charset="0"/>
                        </a:rPr>
                        <a:t>Health </a:t>
                      </a:r>
                      <a:br>
                        <a:rPr lang="en-US" sz="1600" b="1" dirty="0">
                          <a:solidFill>
                            <a:srgbClr val="00529B"/>
                          </a:solidFill>
                          <a:latin typeface="Arial" panose="020B0604020202020204" pitchFamily="34" charset="0"/>
                          <a:cs typeface="Arial" panose="020B0604020202020204" pitchFamily="34" charset="0"/>
                        </a:rPr>
                      </a:br>
                      <a:r>
                        <a:rPr lang="en-US" sz="1600" b="1" dirty="0">
                          <a:solidFill>
                            <a:srgbClr val="00529B"/>
                          </a:solidFill>
                          <a:latin typeface="Arial" panose="020B0604020202020204" pitchFamily="34" charset="0"/>
                          <a:cs typeface="Arial" panose="020B0604020202020204" pitchFamily="34" charset="0"/>
                        </a:rPr>
                        <a:t>Inpatient </a:t>
                      </a:r>
                      <a:br>
                        <a:rPr lang="en-US" sz="1600" b="1" dirty="0">
                          <a:solidFill>
                            <a:srgbClr val="00529B"/>
                          </a:solidFill>
                          <a:latin typeface="Arial" panose="020B0604020202020204" pitchFamily="34" charset="0"/>
                          <a:cs typeface="Arial" panose="020B0604020202020204" pitchFamily="34" charset="0"/>
                        </a:rPr>
                      </a:br>
                      <a:r>
                        <a:rPr lang="en-US" sz="1600" b="1" dirty="0">
                          <a:solidFill>
                            <a:srgbClr val="00529B"/>
                          </a:solidFill>
                          <a:latin typeface="Arial" panose="020B0604020202020204" pitchFamily="34" charset="0"/>
                          <a:cs typeface="Arial" panose="020B0604020202020204" pitchFamily="34" charset="0"/>
                        </a:rPr>
                        <a:t>Stay</a:t>
                      </a:r>
                    </a:p>
                  </a:txBody>
                  <a:tcPr marL="68580" marR="68580" marT="34288" marB="34288"/>
                </a:tc>
                <a:tc>
                  <a:txBody>
                    <a:bodyPr/>
                    <a:lstStyle/>
                    <a:p>
                      <a:pPr marL="228600" indent="-228600">
                        <a:spcBef>
                          <a:spcPts val="0"/>
                        </a:spcBef>
                        <a:spcAft>
                          <a:spcPts val="200"/>
                        </a:spcAft>
                        <a:buFont typeface="Wingdings" pitchFamily="2" charset="2"/>
                        <a:buChar char="§"/>
                      </a:pPr>
                      <a:r>
                        <a:rPr lang="en-US" sz="1600" b="0" baseline="0" dirty="0">
                          <a:solidFill>
                            <a:srgbClr val="00529B"/>
                          </a:solidFill>
                          <a:latin typeface="Arial" panose="020B0604020202020204" pitchFamily="34" charset="0"/>
                          <a:cs typeface="Arial" panose="020B0604020202020204" pitchFamily="34" charset="0"/>
                        </a:rPr>
                        <a:t>$1,736 </a:t>
                      </a:r>
                      <a:r>
                        <a:rPr lang="en-US" sz="1600" b="0" dirty="0">
                          <a:solidFill>
                            <a:srgbClr val="00529B"/>
                          </a:solidFill>
                          <a:latin typeface="Arial" panose="020B0604020202020204" pitchFamily="34" charset="0"/>
                          <a:cs typeface="Arial" panose="020B0604020202020204" pitchFamily="34" charset="0"/>
                        </a:rPr>
                        <a:t>deductible for each benefit period.</a:t>
                      </a:r>
                    </a:p>
                    <a:p>
                      <a:pPr marL="228600" indent="-228600">
                        <a:spcBef>
                          <a:spcPts val="0"/>
                        </a:spcBef>
                        <a:spcAft>
                          <a:spcPts val="200"/>
                        </a:spcAft>
                        <a:buFont typeface="Wingdings" pitchFamily="2" charset="2"/>
                        <a:buChar char="§"/>
                      </a:pPr>
                      <a:r>
                        <a:rPr lang="en-US" sz="1600" b="0" dirty="0">
                          <a:solidFill>
                            <a:srgbClr val="00529B"/>
                          </a:solidFill>
                          <a:latin typeface="Arial" panose="020B0604020202020204" pitchFamily="34" charset="0"/>
                          <a:cs typeface="Arial" panose="020B0604020202020204" pitchFamily="34" charset="0"/>
                        </a:rPr>
                        <a:t>Days 1–60: $0 each day.</a:t>
                      </a:r>
                    </a:p>
                    <a:p>
                      <a:pPr marL="228600" indent="-228600">
                        <a:spcBef>
                          <a:spcPts val="0"/>
                        </a:spcBef>
                        <a:spcAft>
                          <a:spcPts val="200"/>
                        </a:spcAft>
                        <a:buFont typeface="Wingdings" pitchFamily="2" charset="2"/>
                        <a:buChar char="§"/>
                      </a:pPr>
                      <a:r>
                        <a:rPr lang="en-US" sz="1600" b="0" dirty="0">
                          <a:solidFill>
                            <a:srgbClr val="00529B"/>
                          </a:solidFill>
                          <a:latin typeface="Arial" panose="020B0604020202020204" pitchFamily="34" charset="0"/>
                          <a:cs typeface="Arial" panose="020B0604020202020204" pitchFamily="34" charset="0"/>
                        </a:rPr>
                        <a:t>Days 61–90: </a:t>
                      </a:r>
                      <a:r>
                        <a:rPr lang="en-US" sz="1600" b="0" baseline="0" dirty="0">
                          <a:solidFill>
                            <a:srgbClr val="00529B"/>
                          </a:solidFill>
                          <a:latin typeface="Arial" panose="020B0604020202020204" pitchFamily="34" charset="0"/>
                          <a:cs typeface="Arial" panose="020B0604020202020204" pitchFamily="34" charset="0"/>
                        </a:rPr>
                        <a:t>$434 </a:t>
                      </a:r>
                      <a:r>
                        <a:rPr lang="en-US" sz="1600" b="0" dirty="0">
                          <a:solidFill>
                            <a:srgbClr val="00529B"/>
                          </a:solidFill>
                          <a:latin typeface="Arial" panose="020B0604020202020204" pitchFamily="34" charset="0"/>
                          <a:cs typeface="Arial" panose="020B0604020202020204" pitchFamily="34" charset="0"/>
                        </a:rPr>
                        <a:t>copayment each day.</a:t>
                      </a:r>
                    </a:p>
                    <a:p>
                      <a:pPr marL="228600" indent="-228600">
                        <a:spcBef>
                          <a:spcPts val="0"/>
                        </a:spcBef>
                        <a:spcAft>
                          <a:spcPts val="200"/>
                        </a:spcAft>
                        <a:buFont typeface="Wingdings" pitchFamily="2" charset="2"/>
                        <a:buChar char="§"/>
                      </a:pPr>
                      <a:r>
                        <a:rPr lang="en-US" sz="1600" b="0" dirty="0">
                          <a:solidFill>
                            <a:srgbClr val="00529B"/>
                          </a:solidFill>
                          <a:latin typeface="Arial" panose="020B0604020202020204" pitchFamily="34" charset="0"/>
                          <a:cs typeface="Arial" panose="020B0604020202020204" pitchFamily="34" charset="0"/>
                        </a:rPr>
                        <a:t>Days 91 and beyond: An </a:t>
                      </a:r>
                      <a:r>
                        <a:rPr lang="en-US" sz="1600" b="0" baseline="0" dirty="0">
                          <a:solidFill>
                            <a:srgbClr val="00529B"/>
                          </a:solidFill>
                          <a:latin typeface="Arial" panose="020B0604020202020204" pitchFamily="34" charset="0"/>
                          <a:cs typeface="Arial" panose="020B0604020202020204" pitchFamily="34" charset="0"/>
                        </a:rPr>
                        <a:t>$868 </a:t>
                      </a:r>
                      <a:r>
                        <a:rPr lang="en-US" sz="1600" b="0" dirty="0">
                          <a:solidFill>
                            <a:srgbClr val="00529B"/>
                          </a:solidFill>
                          <a:latin typeface="Arial" panose="020B0604020202020204" pitchFamily="34" charset="0"/>
                          <a:cs typeface="Arial" panose="020B0604020202020204" pitchFamily="34" charset="0"/>
                        </a:rPr>
                        <a:t>copayment each day while using your 60 "lifetime reserve days." </a:t>
                      </a:r>
                    </a:p>
                    <a:p>
                      <a:pPr marL="228600" indent="-228600">
                        <a:spcBef>
                          <a:spcPts val="0"/>
                        </a:spcBef>
                        <a:spcAft>
                          <a:spcPts val="200"/>
                        </a:spcAft>
                        <a:buFont typeface="Wingdings" pitchFamily="2" charset="2"/>
                        <a:buChar char="§"/>
                      </a:pPr>
                      <a:r>
                        <a:rPr lang="en-US" sz="1600" b="0" dirty="0">
                          <a:solidFill>
                            <a:srgbClr val="00529B"/>
                          </a:solidFill>
                          <a:latin typeface="Arial" panose="020B0604020202020204" pitchFamily="34" charset="0"/>
                          <a:cs typeface="Arial" panose="020B0604020202020204" pitchFamily="34" charset="0"/>
                        </a:rPr>
                        <a:t>Each day after the lifetime reserve days: All costs. </a:t>
                      </a:r>
                    </a:p>
                    <a:p>
                      <a:pPr marL="228600" indent="-228600">
                        <a:spcBef>
                          <a:spcPts val="0"/>
                        </a:spcBef>
                        <a:spcAft>
                          <a:spcPts val="200"/>
                        </a:spcAft>
                        <a:buFont typeface="Wingdings" pitchFamily="2" charset="2"/>
                        <a:buChar char="§"/>
                      </a:pPr>
                      <a:r>
                        <a:rPr lang="en-US" sz="1600" b="0" strike="noStrike" dirty="0">
                          <a:solidFill>
                            <a:srgbClr val="00529B"/>
                          </a:solidFill>
                          <a:latin typeface="Arial" panose="020B0604020202020204" pitchFamily="34" charset="0"/>
                          <a:cs typeface="Arial" panose="020B0604020202020204" pitchFamily="34" charset="0"/>
                        </a:rPr>
                        <a:t>20%</a:t>
                      </a:r>
                      <a:r>
                        <a:rPr lang="en-US" sz="1600" b="0" dirty="0">
                          <a:solidFill>
                            <a:srgbClr val="00529B"/>
                          </a:solidFill>
                          <a:latin typeface="Arial" panose="020B0604020202020204" pitchFamily="34" charset="0"/>
                          <a:cs typeface="Arial" panose="020B0604020202020204" pitchFamily="34" charset="0"/>
                        </a:rPr>
                        <a:t> of the Medicare-approved amount for mental health services you get from doctors and other health care providers while you're a hospital inpatient.</a:t>
                      </a:r>
                    </a:p>
                    <a:p>
                      <a:pPr marL="576263" indent="-566738">
                        <a:spcBef>
                          <a:spcPts val="0"/>
                        </a:spcBef>
                        <a:spcAft>
                          <a:spcPts val="200"/>
                        </a:spcAft>
                        <a:buFont typeface="Wingdings" pitchFamily="2" charset="2"/>
                        <a:buNone/>
                        <a:tabLst/>
                      </a:pPr>
                      <a:r>
                        <a:rPr lang="en-US" sz="1600" b="1" dirty="0">
                          <a:solidFill>
                            <a:srgbClr val="00529B"/>
                          </a:solidFill>
                          <a:latin typeface="Arial" panose="020B0604020202020204" pitchFamily="34" charset="0"/>
                          <a:cs typeface="Arial" panose="020B0604020202020204" pitchFamily="34" charset="0"/>
                        </a:rPr>
                        <a:t>NOTE: </a:t>
                      </a:r>
                      <a:r>
                        <a:rPr lang="en-US" sz="1600" b="0" dirty="0">
                          <a:solidFill>
                            <a:srgbClr val="00529B"/>
                          </a:solidFill>
                          <a:latin typeface="Arial" panose="020B0604020202020204" pitchFamily="34" charset="0"/>
                          <a:cs typeface="Arial" panose="020B0604020202020204" pitchFamily="34" charset="0"/>
                        </a:rPr>
                        <a:t>There’s no limit to the number of benefit periods you can have, whether you’re getting mental health care in a general or psychiatric hospital. However, if you're in a psychiatric hospital (instead of a general hospital), Part A only pays for up to 190 days of inpatient psychiatric hospital services during your lifetime.</a:t>
                      </a:r>
                    </a:p>
                  </a:txBody>
                  <a:tcPr marL="68580" marR="68580" marT="34288" marB="34288"/>
                </a:tc>
                <a:extLst>
                  <a:ext uri="{0D108BD9-81ED-4DB2-BD59-A6C34878D82A}">
                    <a16:rowId xmlns:a16="http://schemas.microsoft.com/office/drawing/2014/main" val="1502645474"/>
                  </a:ext>
                </a:extLst>
              </a:tr>
            </a:tbl>
          </a:graphicData>
        </a:graphic>
      </p:graphicFrame>
      <p:sp>
        <p:nvSpPr>
          <p:cNvPr id="5" name="Slide Number Placeholder 4">
            <a:extLst>
              <a:ext uri="{FF2B5EF4-FFF2-40B4-BE49-F238E27FC236}">
                <a16:creationId xmlns:a16="http://schemas.microsoft.com/office/drawing/2014/main" id="{8C98368B-116E-C2DD-B7B2-84BDE642A882}"/>
              </a:ext>
            </a:extLst>
          </p:cNvPr>
          <p:cNvSpPr>
            <a:spLocks noGrp="1"/>
          </p:cNvSpPr>
          <p:nvPr>
            <p:ph type="sldNum" sz="quarter" idx="12"/>
          </p:nvPr>
        </p:nvSpPr>
        <p:spPr/>
        <p:txBody>
          <a:bodyPr/>
          <a:lstStyle/>
          <a:p>
            <a:fld id="{0B2D781D-8844-5940-92D1-06EF0A7F581E}" type="slidenum">
              <a:rPr lang="en-US" smtClean="0"/>
              <a:t>30</a:t>
            </a:fld>
            <a:endParaRPr lang="en-US"/>
          </a:p>
        </p:txBody>
      </p:sp>
    </p:spTree>
    <p:extLst>
      <p:ext uri="{BB962C8B-B14F-4D97-AF65-F5344CB8AC3E}">
        <p14:creationId xmlns:p14="http://schemas.microsoft.com/office/powerpoint/2010/main" val="41966668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57E7D2-433C-8C1B-B70C-FC64B572581B}"/>
              </a:ext>
            </a:extLst>
          </p:cNvPr>
          <p:cNvSpPr>
            <a:spLocks noGrp="1"/>
          </p:cNvSpPr>
          <p:nvPr>
            <p:ph type="title"/>
          </p:nvPr>
        </p:nvSpPr>
        <p:spPr/>
        <p:txBody>
          <a:bodyPr>
            <a:normAutofit/>
          </a:bodyPr>
          <a:lstStyle/>
          <a:p>
            <a:r>
              <a:rPr lang="en-US" dirty="0">
                <a:latin typeface="Arial Black"/>
              </a:rPr>
              <a:t>Part A (Hospital Insurance) Costs in 2026 (continued)</a:t>
            </a:r>
            <a:endParaRPr lang="en-US" dirty="0"/>
          </a:p>
        </p:txBody>
      </p:sp>
      <p:graphicFrame>
        <p:nvGraphicFramePr>
          <p:cNvPr id="6" name="Table 5" descr="What you pay in Original Medicare table (continued)">
            <a:extLst>
              <a:ext uri="{FF2B5EF4-FFF2-40B4-BE49-F238E27FC236}">
                <a16:creationId xmlns:a16="http://schemas.microsoft.com/office/drawing/2014/main" id="{7A6997CE-5625-6DC3-3656-704096A53ECB}"/>
              </a:ext>
            </a:extLst>
          </p:cNvPr>
          <p:cNvGraphicFramePr>
            <a:graphicFrameLocks noGrp="1"/>
          </p:cNvGraphicFramePr>
          <p:nvPr>
            <p:extLst>
              <p:ext uri="{D42A27DB-BD31-4B8C-83A1-F6EECF244321}">
                <p14:modId xmlns:p14="http://schemas.microsoft.com/office/powerpoint/2010/main" val="1522171914"/>
              </p:ext>
            </p:extLst>
          </p:nvPr>
        </p:nvGraphicFramePr>
        <p:xfrm>
          <a:off x="440151" y="1265222"/>
          <a:ext cx="11311698" cy="4716922"/>
        </p:xfrm>
        <a:graphic>
          <a:graphicData uri="http://schemas.openxmlformats.org/drawingml/2006/table">
            <a:tbl>
              <a:tblPr firstRow="1" bandRow="1">
                <a:tableStyleId>{3B4B98B0-60AC-42C2-AFA5-B58CD77FA1E5}</a:tableStyleId>
              </a:tblPr>
              <a:tblGrid>
                <a:gridCol w="1847657">
                  <a:extLst>
                    <a:ext uri="{9D8B030D-6E8A-4147-A177-3AD203B41FA5}">
                      <a16:colId xmlns:a16="http://schemas.microsoft.com/office/drawing/2014/main" val="2709976093"/>
                    </a:ext>
                  </a:extLst>
                </a:gridCol>
                <a:gridCol w="9464041">
                  <a:extLst>
                    <a:ext uri="{9D8B030D-6E8A-4147-A177-3AD203B41FA5}">
                      <a16:colId xmlns:a16="http://schemas.microsoft.com/office/drawing/2014/main" val="1580185984"/>
                    </a:ext>
                  </a:extLst>
                </a:gridCol>
              </a:tblGrid>
              <a:tr h="929341">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spcBef>
                          <a:spcPts val="0"/>
                        </a:spcBef>
                        <a:spcAft>
                          <a:spcPts val="1200"/>
                        </a:spcAft>
                      </a:pPr>
                      <a:r>
                        <a:rPr lang="en-US" sz="1400" b="1" dirty="0">
                          <a:solidFill>
                            <a:srgbClr val="00529B"/>
                          </a:solidFill>
                          <a:latin typeface="Arial" panose="020B0604020202020204" pitchFamily="34" charset="0"/>
                          <a:cs typeface="Arial" panose="020B0604020202020204" pitchFamily="34" charset="0"/>
                        </a:rPr>
                        <a:t>Skilled Nursing Facility (SNF) Stay</a:t>
                      </a:r>
                    </a:p>
                  </a:txBody>
                  <a:tcPr marL="68580" marR="68580" marT="34288" marB="34288"/>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228600" indent="-228600">
                        <a:spcBef>
                          <a:spcPts val="0"/>
                        </a:spcBef>
                        <a:spcAft>
                          <a:spcPts val="600"/>
                        </a:spcAft>
                        <a:buFont typeface="Wingdings" pitchFamily="2" charset="2"/>
                        <a:buChar char="§"/>
                      </a:pPr>
                      <a:r>
                        <a:rPr lang="en-US" sz="1400" b="0" dirty="0">
                          <a:solidFill>
                            <a:srgbClr val="00529B"/>
                          </a:solidFill>
                          <a:latin typeface="Arial" panose="020B0604020202020204" pitchFamily="34" charset="0"/>
                          <a:cs typeface="Arial" panose="020B0604020202020204" pitchFamily="34" charset="0"/>
                        </a:rPr>
                        <a:t>Days 1–20: $0 for each benefit period.</a:t>
                      </a:r>
                    </a:p>
                    <a:p>
                      <a:pPr marL="228600" indent="-228600">
                        <a:spcBef>
                          <a:spcPts val="0"/>
                        </a:spcBef>
                        <a:spcAft>
                          <a:spcPts val="600"/>
                        </a:spcAft>
                        <a:buFont typeface="Wingdings" pitchFamily="2" charset="2"/>
                        <a:buChar char="§"/>
                      </a:pPr>
                      <a:r>
                        <a:rPr lang="en-US" sz="1400" b="0" dirty="0">
                          <a:solidFill>
                            <a:srgbClr val="00529B"/>
                          </a:solidFill>
                          <a:latin typeface="Arial" panose="020B0604020202020204" pitchFamily="34" charset="0"/>
                          <a:cs typeface="Arial" panose="020B0604020202020204" pitchFamily="34" charset="0"/>
                        </a:rPr>
                        <a:t>Days 21–100: $217 copayment each day.</a:t>
                      </a:r>
                    </a:p>
                    <a:p>
                      <a:pPr marL="228600" indent="-228600">
                        <a:spcBef>
                          <a:spcPts val="0"/>
                        </a:spcBef>
                        <a:spcAft>
                          <a:spcPts val="600"/>
                        </a:spcAft>
                        <a:buFont typeface="Wingdings" pitchFamily="2" charset="2"/>
                        <a:buChar char="§"/>
                      </a:pPr>
                      <a:r>
                        <a:rPr lang="en-US" sz="1400" b="0" dirty="0">
                          <a:solidFill>
                            <a:srgbClr val="00529B"/>
                          </a:solidFill>
                          <a:latin typeface="Arial" panose="020B0604020202020204" pitchFamily="34" charset="0"/>
                          <a:cs typeface="Arial" panose="020B0604020202020204" pitchFamily="34" charset="0"/>
                        </a:rPr>
                        <a:t>Days 101 and beyond: You pay all costs.</a:t>
                      </a:r>
                    </a:p>
                  </a:txBody>
                  <a:tcPr marL="68580" marR="68580" marT="34288" marB="34288"/>
                </a:tc>
                <a:extLst>
                  <a:ext uri="{0D108BD9-81ED-4DB2-BD59-A6C34878D82A}">
                    <a16:rowId xmlns:a16="http://schemas.microsoft.com/office/drawing/2014/main" val="2542352796"/>
                  </a:ext>
                </a:extLst>
              </a:tr>
              <a:tr h="716114">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spcBef>
                          <a:spcPts val="0"/>
                        </a:spcBef>
                        <a:spcAft>
                          <a:spcPts val="1200"/>
                        </a:spcAft>
                      </a:pPr>
                      <a:r>
                        <a:rPr lang="en-US" sz="1400" b="1" kern="1200" dirty="0">
                          <a:solidFill>
                            <a:srgbClr val="00529B"/>
                          </a:solidFill>
                          <a:latin typeface="Arial" panose="020B0604020202020204" pitchFamily="34" charset="0"/>
                          <a:cs typeface="Arial" panose="020B0604020202020204" pitchFamily="34" charset="0"/>
                        </a:rPr>
                        <a:t>Home Health Services</a:t>
                      </a:r>
                      <a:endParaRPr lang="en-US" sz="1400" b="1" kern="1200" dirty="0">
                        <a:solidFill>
                          <a:srgbClr val="00529B"/>
                        </a:solidFill>
                        <a:latin typeface="Arial" panose="020B0604020202020204" pitchFamily="34" charset="0"/>
                        <a:ea typeface="+mn-ea"/>
                        <a:cs typeface="Arial" panose="020B0604020202020204" pitchFamily="34" charset="0"/>
                      </a:endParaRPr>
                    </a:p>
                  </a:txBody>
                  <a:tcPr marL="68580" marR="68580" marT="34288" marB="34288">
                    <a:lnB w="12700" cap="flat" cmpd="sng" algn="ctr">
                      <a:solidFill>
                        <a:schemeClr val="accent1"/>
                      </a:solidFill>
                      <a:prstDash val="solid"/>
                      <a:round/>
                      <a:headEnd type="none" w="med" len="med"/>
                      <a:tailEnd type="none" w="med" len="med"/>
                    </a:lnB>
                    <a:solidFill>
                      <a:srgbClr val="00529B">
                        <a:alpha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228600" indent="-228600">
                        <a:spcBef>
                          <a:spcPts val="0"/>
                        </a:spcBef>
                        <a:spcAft>
                          <a:spcPts val="600"/>
                        </a:spcAft>
                        <a:buFont typeface="Wingdings" pitchFamily="2" charset="2"/>
                        <a:buChar char="§"/>
                        <a:tabLst>
                          <a:tab pos="288925" algn="l"/>
                        </a:tabLst>
                      </a:pPr>
                      <a:r>
                        <a:rPr lang="en-US" sz="1400" b="0" dirty="0">
                          <a:solidFill>
                            <a:srgbClr val="00529B"/>
                          </a:solidFill>
                          <a:latin typeface="Arial" panose="020B0604020202020204" pitchFamily="34" charset="0"/>
                          <a:cs typeface="Arial" panose="020B0604020202020204" pitchFamily="34" charset="0"/>
                        </a:rPr>
                        <a:t>$0 for home health services.</a:t>
                      </a:r>
                    </a:p>
                    <a:p>
                      <a:pPr marL="228600" indent="-228600">
                        <a:spcBef>
                          <a:spcPts val="0"/>
                        </a:spcBef>
                        <a:spcAft>
                          <a:spcPts val="600"/>
                        </a:spcAft>
                        <a:buFont typeface="Wingdings" pitchFamily="2" charset="2"/>
                        <a:buChar char="§"/>
                        <a:tabLst>
                          <a:tab pos="288925" algn="l"/>
                        </a:tabLst>
                      </a:pPr>
                      <a:r>
                        <a:rPr lang="en-US" sz="1400" b="0" dirty="0">
                          <a:solidFill>
                            <a:srgbClr val="00529B"/>
                          </a:solidFill>
                          <a:latin typeface="Arial" panose="020B0604020202020204" pitchFamily="34" charset="0"/>
                          <a:cs typeface="Arial" panose="020B0604020202020204" pitchFamily="34" charset="0"/>
                        </a:rPr>
                        <a:t>20% of the Medicare-approved amount for durable medical equipment (DME) like wheelchairs, walkers, hospital beds, and other equipment.</a:t>
                      </a:r>
                    </a:p>
                  </a:txBody>
                  <a:tcPr marL="68580" marR="68580" marT="34288" marB="34288">
                    <a:lnB w="12700" cap="flat" cmpd="sng" algn="ctr">
                      <a:solidFill>
                        <a:schemeClr val="accent1"/>
                      </a:solidFill>
                      <a:prstDash val="solid"/>
                      <a:round/>
                      <a:headEnd type="none" w="med" len="med"/>
                      <a:tailEnd type="none" w="med" len="med"/>
                    </a:lnB>
                    <a:solidFill>
                      <a:srgbClr val="00529B">
                        <a:alpha val="20000"/>
                      </a:srgbClr>
                    </a:solidFill>
                  </a:tcPr>
                </a:tc>
                <a:extLst>
                  <a:ext uri="{0D108BD9-81ED-4DB2-BD59-A6C34878D82A}">
                    <a16:rowId xmlns:a16="http://schemas.microsoft.com/office/drawing/2014/main" val="830274200"/>
                  </a:ext>
                </a:extLst>
              </a:tr>
              <a:tr h="2033648">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spcBef>
                          <a:spcPts val="0"/>
                        </a:spcBef>
                        <a:spcAft>
                          <a:spcPts val="1200"/>
                        </a:spcAft>
                      </a:pPr>
                      <a:r>
                        <a:rPr lang="en-US" sz="1400" b="1" kern="1200" dirty="0">
                          <a:solidFill>
                            <a:srgbClr val="00529B"/>
                          </a:solidFill>
                          <a:latin typeface="Arial" panose="020B0604020202020204" pitchFamily="34" charset="0"/>
                          <a:cs typeface="Arial" panose="020B0604020202020204" pitchFamily="34" charset="0"/>
                        </a:rPr>
                        <a:t>Hospice Care</a:t>
                      </a:r>
                      <a:endParaRPr lang="en-US" sz="1400" b="1" kern="1200" dirty="0">
                        <a:solidFill>
                          <a:srgbClr val="00529B"/>
                        </a:solidFill>
                        <a:latin typeface="Arial" panose="020B0604020202020204" pitchFamily="34" charset="0"/>
                        <a:ea typeface="+mn-ea"/>
                        <a:cs typeface="Arial" panose="020B0604020202020204" pitchFamily="34" charset="0"/>
                      </a:endParaRPr>
                    </a:p>
                  </a:txBody>
                  <a:tcPr marL="68580" marR="68580" marT="34288" marB="34288">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225425" marR="0" lvl="0" indent="-225425" algn="l" defTabSz="514338"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lang="en-US" sz="1400" b="0" dirty="0">
                          <a:solidFill>
                            <a:srgbClr val="00529B"/>
                          </a:solidFill>
                          <a:latin typeface="Arial" panose="020B0604020202020204" pitchFamily="34" charset="0"/>
                          <a:cs typeface="Arial" panose="020B0604020202020204" pitchFamily="34" charset="0"/>
                        </a:rPr>
                        <a:t>$0 for hospice care services.</a:t>
                      </a:r>
                    </a:p>
                    <a:p>
                      <a:pPr marL="225425" marR="0" lvl="0" indent="-225425" algn="l" defTabSz="514338"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lang="en-US" sz="1400" b="0" dirty="0">
                          <a:solidFill>
                            <a:srgbClr val="00529B"/>
                          </a:solidFill>
                          <a:latin typeface="Arial" panose="020B0604020202020204" pitchFamily="34" charset="0"/>
                          <a:cs typeface="Arial" panose="020B0604020202020204" pitchFamily="34" charset="0"/>
                        </a:rPr>
                        <a:t>You may need to pay a copayment of no more than $5 for each prescription drug and other similar products for pain relief and symptom control while you're at home. In the rare case your drug isn’t covered by the hospice benefit, your hospice provider should contact your Medicare drug plan to find out if it's covered under Medicare drug coverage (Part D). </a:t>
                      </a:r>
                    </a:p>
                    <a:p>
                      <a:pPr marL="225425" marR="0" lvl="0" indent="-225425" algn="l" defTabSz="514338"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lang="en-US" sz="1400" b="0" dirty="0">
                          <a:solidFill>
                            <a:srgbClr val="00529B"/>
                          </a:solidFill>
                          <a:latin typeface="Arial" panose="020B0604020202020204" pitchFamily="34" charset="0"/>
                          <a:cs typeface="Arial" panose="020B0604020202020204" pitchFamily="34" charset="0"/>
                        </a:rPr>
                        <a:t>You may need to pay 5% of the Medicare-approved amount for inpatient respite care.</a:t>
                      </a:r>
                    </a:p>
                    <a:p>
                      <a:pPr marL="225425" marR="0" lvl="0" indent="-225425" algn="l" defTabSz="514338"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lang="en-US" sz="1400" b="0" dirty="0">
                          <a:solidFill>
                            <a:srgbClr val="00529B"/>
                          </a:solidFill>
                          <a:latin typeface="Arial" panose="020B0604020202020204" pitchFamily="34" charset="0"/>
                          <a:cs typeface="Arial" panose="020B0604020202020204" pitchFamily="34" charset="0"/>
                        </a:rPr>
                        <a:t>Medicare won’t pay room and board for your care in a facility, unless the hospice medical team decides you need short-term inpatient care to manage pain and other symptoms. This care must be in a Medicare-approved facility, like a hospice facility, hospital, or skilled nursing facility that contracts with the hospice.</a:t>
                      </a:r>
                    </a:p>
                  </a:txBody>
                  <a:tcPr marL="68580" marR="68580" marT="34288" marB="34288">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532046859"/>
                  </a:ext>
                </a:extLst>
              </a:tr>
              <a:tr h="785309">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spcBef>
                          <a:spcPts val="0"/>
                        </a:spcBef>
                        <a:spcAft>
                          <a:spcPts val="1200"/>
                        </a:spcAft>
                      </a:pPr>
                      <a:r>
                        <a:rPr lang="en-US" sz="1400" b="1" kern="1200">
                          <a:solidFill>
                            <a:srgbClr val="00529B"/>
                          </a:solidFill>
                          <a:latin typeface="Arial" panose="020B0604020202020204" pitchFamily="34" charset="0"/>
                          <a:cs typeface="Arial" panose="020B0604020202020204" pitchFamily="34" charset="0"/>
                        </a:rPr>
                        <a:t>Blood</a:t>
                      </a:r>
                      <a:endParaRPr lang="en-US" sz="1400" b="1" kern="1200">
                        <a:solidFill>
                          <a:srgbClr val="00529B"/>
                        </a:solidFill>
                        <a:latin typeface="Arial" panose="020B0604020202020204" pitchFamily="34" charset="0"/>
                        <a:ea typeface="+mn-ea"/>
                        <a:cs typeface="Arial" panose="020B0604020202020204" pitchFamily="34" charset="0"/>
                      </a:endParaRPr>
                    </a:p>
                  </a:txBody>
                  <a:tcPr marL="68580" marR="68580" marT="34288" marB="34288">
                    <a:lnT w="12700" cap="flat" cmpd="sng" algn="ctr">
                      <a:solidFill>
                        <a:schemeClr val="accent1"/>
                      </a:solidFill>
                      <a:prstDash val="solid"/>
                      <a:round/>
                      <a:headEnd type="none" w="med" len="med"/>
                      <a:tailEnd type="none" w="med" len="med"/>
                    </a:lnT>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228600" indent="-228600">
                        <a:spcBef>
                          <a:spcPts val="0"/>
                        </a:spcBef>
                        <a:spcAft>
                          <a:spcPts val="600"/>
                        </a:spcAft>
                        <a:buFont typeface="Wingdings" panose="05000000000000000000" pitchFamily="2" charset="2"/>
                        <a:buChar char="§"/>
                      </a:pPr>
                      <a:r>
                        <a:rPr lang="en-US" sz="1400" b="0" u="none" strike="noStrike" kern="1200" baseline="0" dirty="0">
                          <a:solidFill>
                            <a:srgbClr val="00529B"/>
                          </a:solidFill>
                          <a:latin typeface="Arial" panose="020B0604020202020204" pitchFamily="34" charset="0"/>
                          <a:cs typeface="Arial" panose="020B0604020202020204" pitchFamily="34" charset="0"/>
                        </a:rPr>
                        <a:t>If hospital gets it from a blood bank at no charge, you have no charge.</a:t>
                      </a:r>
                    </a:p>
                    <a:p>
                      <a:pPr marL="228600" indent="-228600">
                        <a:spcBef>
                          <a:spcPts val="0"/>
                        </a:spcBef>
                        <a:spcAft>
                          <a:spcPts val="600"/>
                        </a:spcAft>
                        <a:buFont typeface="Wingdings" panose="05000000000000000000" pitchFamily="2" charset="2"/>
                        <a:buChar char="§"/>
                      </a:pPr>
                      <a:r>
                        <a:rPr lang="en-US" sz="1400" b="0" dirty="0">
                          <a:solidFill>
                            <a:srgbClr val="00529B"/>
                          </a:solidFill>
                          <a:latin typeface="Arial" panose="020B0604020202020204" pitchFamily="34" charset="0"/>
                          <a:cs typeface="Arial" panose="020B0604020202020204" pitchFamily="34" charset="0"/>
                        </a:rPr>
                        <a:t>If the hospital has to buy blood for you, you must either pay the hospital costs for the first 3 units of blood you get in a calendar year or have the blood donated by you or someone else.</a:t>
                      </a:r>
                    </a:p>
                  </a:txBody>
                  <a:tcPr marL="68580" marR="68580" marT="34288" marB="34288">
                    <a:lnT w="12700" cap="flat" cmpd="sng" algn="ctr">
                      <a:solidFill>
                        <a:schemeClr val="accent1"/>
                      </a:solidFill>
                      <a:prstDash val="solid"/>
                      <a:round/>
                      <a:headEnd type="none" w="med" len="med"/>
                      <a:tailEnd type="none" w="med" len="med"/>
                    </a:lnT>
                  </a:tcPr>
                </a:tc>
                <a:extLst>
                  <a:ext uri="{0D108BD9-81ED-4DB2-BD59-A6C34878D82A}">
                    <a16:rowId xmlns:a16="http://schemas.microsoft.com/office/drawing/2014/main" val="287757664"/>
                  </a:ext>
                </a:extLst>
              </a:tr>
            </a:tbl>
          </a:graphicData>
        </a:graphic>
      </p:graphicFrame>
      <p:sp>
        <p:nvSpPr>
          <p:cNvPr id="5" name="Slide Number Placeholder 4">
            <a:extLst>
              <a:ext uri="{FF2B5EF4-FFF2-40B4-BE49-F238E27FC236}">
                <a16:creationId xmlns:a16="http://schemas.microsoft.com/office/drawing/2014/main" id="{BE04A310-EE8D-22CF-98C6-7CBAEDBFF27A}"/>
              </a:ext>
            </a:extLst>
          </p:cNvPr>
          <p:cNvSpPr>
            <a:spLocks noGrp="1"/>
          </p:cNvSpPr>
          <p:nvPr>
            <p:ph type="sldNum" sz="quarter" idx="12"/>
          </p:nvPr>
        </p:nvSpPr>
        <p:spPr/>
        <p:txBody>
          <a:bodyPr/>
          <a:lstStyle/>
          <a:p>
            <a:fld id="{0B2D781D-8844-5940-92D1-06EF0A7F581E}" type="slidenum">
              <a:rPr lang="en-US" smtClean="0"/>
              <a:t>31</a:t>
            </a:fld>
            <a:endParaRPr lang="en-US"/>
          </a:p>
        </p:txBody>
      </p:sp>
    </p:spTree>
    <p:extLst>
      <p:ext uri="{BB962C8B-B14F-4D97-AF65-F5344CB8AC3E}">
        <p14:creationId xmlns:p14="http://schemas.microsoft.com/office/powerpoint/2010/main" val="64959871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Decision: Do I Need to Sign Up for Part A?</a:t>
            </a:r>
          </a:p>
        </p:txBody>
      </p:sp>
      <p:sp>
        <p:nvSpPr>
          <p:cNvPr id="10" name="Content Placeholder 9">
            <a:extLst>
              <a:ext uri="{FF2B5EF4-FFF2-40B4-BE49-F238E27FC236}">
                <a16:creationId xmlns:a16="http://schemas.microsoft.com/office/drawing/2014/main" id="{29EF2672-D74D-3402-B45B-DAEB7F7EB344}"/>
              </a:ext>
            </a:extLst>
          </p:cNvPr>
          <p:cNvSpPr>
            <a:spLocks noGrp="1"/>
          </p:cNvSpPr>
          <p:nvPr>
            <p:ph sz="quarter" idx="13"/>
          </p:nvPr>
        </p:nvSpPr>
        <p:spPr>
          <a:xfrm>
            <a:off x="39856" y="1031432"/>
            <a:ext cx="12152144" cy="640761"/>
          </a:xfrm>
        </p:spPr>
        <p:txBody>
          <a:bodyPr>
            <a:normAutofit/>
          </a:bodyPr>
          <a:lstStyle/>
          <a:p>
            <a:pPr marL="0" lvl="0" indent="0" algn="ctr" defTabSz="685800">
              <a:lnSpc>
                <a:spcPct val="110000"/>
              </a:lnSpc>
              <a:spcAft>
                <a:spcPts val="0"/>
              </a:spcAft>
              <a:buClrTx/>
              <a:buNone/>
            </a:pPr>
            <a:r>
              <a:rPr lang="en-US" sz="2800" b="1"/>
              <a:t>Consider:</a:t>
            </a:r>
          </a:p>
        </p:txBody>
      </p:sp>
      <p:sp>
        <p:nvSpPr>
          <p:cNvPr id="14" name="Content Placeholder 13">
            <a:extLst>
              <a:ext uri="{FF2B5EF4-FFF2-40B4-BE49-F238E27FC236}">
                <a16:creationId xmlns:a16="http://schemas.microsoft.com/office/drawing/2014/main" id="{D07FC0E4-9FA9-F568-EB32-8F680F88B5F1}"/>
              </a:ext>
            </a:extLst>
          </p:cNvPr>
          <p:cNvSpPr>
            <a:spLocks noGrp="1"/>
          </p:cNvSpPr>
          <p:nvPr>
            <p:ph sz="quarter" idx="14"/>
          </p:nvPr>
        </p:nvSpPr>
        <p:spPr>
          <a:xfrm>
            <a:off x="1273564" y="1789481"/>
            <a:ext cx="3108960" cy="3383280"/>
          </a:xfrm>
          <a:prstGeom prst="roundRect">
            <a:avLst/>
          </a:prstGeom>
          <a:ln w="38100">
            <a:solidFill>
              <a:srgbClr val="FFC000"/>
            </a:solidFill>
          </a:ln>
        </p:spPr>
        <p:txBody>
          <a:bodyPr tIns="1645920"/>
          <a:lstStyle/>
          <a:p>
            <a:pPr marL="0" lvl="0" indent="0" algn="ctr">
              <a:spcAft>
                <a:spcPts val="0"/>
              </a:spcAft>
              <a:buClrTx/>
              <a:buNone/>
            </a:pPr>
            <a:r>
              <a:rPr lang="en-US" sz="1800" dirty="0"/>
              <a:t>It’s free for most people</a:t>
            </a:r>
            <a:endParaRPr lang="en-US" dirty="0"/>
          </a:p>
        </p:txBody>
      </p:sp>
      <p:pic>
        <p:nvPicPr>
          <p:cNvPr id="12" name="Graphic 11">
            <a:extLst>
              <a:ext uri="{FF2B5EF4-FFF2-40B4-BE49-F238E27FC236}">
                <a16:creationId xmlns:a16="http://schemas.microsoft.com/office/drawing/2014/main" id="{2476E8A0-F4F4-4DE8-BE15-B2F44CC88917}"/>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868925" y="1785256"/>
            <a:ext cx="1918238" cy="1918238"/>
          </a:xfrm>
          <a:prstGeom prst="rect">
            <a:avLst/>
          </a:prstGeom>
        </p:spPr>
      </p:pic>
      <p:sp>
        <p:nvSpPr>
          <p:cNvPr id="16" name="Content Placeholder 15">
            <a:extLst>
              <a:ext uri="{FF2B5EF4-FFF2-40B4-BE49-F238E27FC236}">
                <a16:creationId xmlns:a16="http://schemas.microsoft.com/office/drawing/2014/main" id="{900B4C98-45AA-0C31-6BA2-5E7EF609F6EF}"/>
              </a:ext>
            </a:extLst>
          </p:cNvPr>
          <p:cNvSpPr>
            <a:spLocks noGrp="1"/>
          </p:cNvSpPr>
          <p:nvPr>
            <p:ph sz="quarter" idx="15"/>
          </p:nvPr>
        </p:nvSpPr>
        <p:spPr>
          <a:xfrm>
            <a:off x="4634627" y="1795849"/>
            <a:ext cx="3108960" cy="3383280"/>
          </a:xfrm>
          <a:prstGeom prst="roundRect">
            <a:avLst/>
          </a:prstGeom>
          <a:ln w="38100">
            <a:solidFill>
              <a:srgbClr val="FFC000"/>
            </a:solidFill>
          </a:ln>
        </p:spPr>
        <p:txBody>
          <a:bodyPr tIns="1645920">
            <a:normAutofit/>
          </a:bodyPr>
          <a:lstStyle/>
          <a:p>
            <a:pPr marL="0" lvl="0" indent="0" algn="ctr">
              <a:spcAft>
                <a:spcPts val="0"/>
              </a:spcAft>
              <a:buClrTx/>
              <a:buNone/>
            </a:pPr>
            <a:r>
              <a:rPr lang="en-US" sz="1800" dirty="0"/>
              <a:t>You can pay for it if you or your spouse’s work history isn’t sufficient (there may be a </a:t>
            </a:r>
            <a:br>
              <a:rPr lang="en-US" sz="1800" dirty="0"/>
            </a:br>
            <a:r>
              <a:rPr lang="en-US" sz="1800" dirty="0"/>
              <a:t>penalty if you delay)</a:t>
            </a:r>
          </a:p>
        </p:txBody>
      </p:sp>
      <p:pic>
        <p:nvPicPr>
          <p:cNvPr id="23" name="Graphic 22">
            <a:extLst>
              <a:ext uri="{FF2B5EF4-FFF2-40B4-BE49-F238E27FC236}">
                <a16:creationId xmlns:a16="http://schemas.microsoft.com/office/drawing/2014/main" id="{E19C0FDF-07EE-4C6C-BE8C-F7FA01E3FCC3}"/>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366979" y="1925876"/>
            <a:ext cx="1616523" cy="1616523"/>
          </a:xfrm>
          <a:prstGeom prst="rect">
            <a:avLst/>
          </a:prstGeom>
        </p:spPr>
      </p:pic>
      <p:sp>
        <p:nvSpPr>
          <p:cNvPr id="18" name="Content Placeholder 17">
            <a:extLst>
              <a:ext uri="{FF2B5EF4-FFF2-40B4-BE49-F238E27FC236}">
                <a16:creationId xmlns:a16="http://schemas.microsoft.com/office/drawing/2014/main" id="{B2D7758C-8F57-E055-630E-AB51616701CE}"/>
              </a:ext>
            </a:extLst>
          </p:cNvPr>
          <p:cNvSpPr>
            <a:spLocks noGrp="1"/>
          </p:cNvSpPr>
          <p:nvPr>
            <p:ph sz="quarter" idx="16"/>
          </p:nvPr>
        </p:nvSpPr>
        <p:spPr>
          <a:xfrm>
            <a:off x="7998096" y="1801610"/>
            <a:ext cx="3108960" cy="3383280"/>
          </a:xfrm>
          <a:prstGeom prst="roundRect">
            <a:avLst/>
          </a:prstGeom>
          <a:ln w="38100">
            <a:solidFill>
              <a:srgbClr val="FFC000"/>
            </a:solidFill>
          </a:ln>
        </p:spPr>
        <p:txBody>
          <a:bodyPr tIns="1645920"/>
          <a:lstStyle/>
          <a:p>
            <a:pPr marL="0" lvl="0" indent="0" algn="ctr">
              <a:spcAft>
                <a:spcPts val="0"/>
              </a:spcAft>
              <a:buClrTx/>
              <a:buNone/>
            </a:pPr>
            <a:r>
              <a:rPr lang="en-US" sz="1800" dirty="0"/>
              <a:t>Talk to your benefits administrator if you (or your spouse) are actively working and covered by an employer plan</a:t>
            </a:r>
          </a:p>
        </p:txBody>
      </p:sp>
      <p:pic>
        <p:nvPicPr>
          <p:cNvPr id="13" name="Graphic 12">
            <a:extLst>
              <a:ext uri="{FF2B5EF4-FFF2-40B4-BE49-F238E27FC236}">
                <a16:creationId xmlns:a16="http://schemas.microsoft.com/office/drawing/2014/main" id="{C1CECC27-0A4B-422F-BE3D-E9530386F909}"/>
              </a:ext>
              <a:ext uri="{C183D7F6-B498-43B3-948B-1728B52AA6E4}">
                <adec:decorative xmlns:adec="http://schemas.microsoft.com/office/drawing/2017/decorative" val="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739450" y="1921011"/>
            <a:ext cx="1626251" cy="1626251"/>
          </a:xfrm>
          <a:prstGeom prst="rect">
            <a:avLst/>
          </a:prstGeom>
        </p:spPr>
      </p:pic>
      <p:sp>
        <p:nvSpPr>
          <p:cNvPr id="24" name="Freeform: Shape 23">
            <a:extLst>
              <a:ext uri="{FF2B5EF4-FFF2-40B4-BE49-F238E27FC236}">
                <a16:creationId xmlns:a16="http://schemas.microsoft.com/office/drawing/2014/main" id="{2ACE748E-5401-400A-BF0A-EAE574256BFF}"/>
              </a:ext>
              <a:ext uri="{C183D7F6-B498-43B3-948B-1728B52AA6E4}">
                <adec:decorative xmlns:adec="http://schemas.microsoft.com/office/drawing/2017/decorative" val="1"/>
              </a:ext>
            </a:extLst>
          </p:cNvPr>
          <p:cNvSpPr>
            <a:spLocks noChangeAspect="1"/>
          </p:cNvSpPr>
          <p:nvPr/>
        </p:nvSpPr>
        <p:spPr>
          <a:xfrm>
            <a:off x="1156429" y="5403706"/>
            <a:ext cx="228600" cy="228600"/>
          </a:xfrm>
          <a:custGeom>
            <a:avLst/>
            <a:gdLst>
              <a:gd name="connsiteX0" fmla="*/ 1828800 w 3657600"/>
              <a:gd name="connsiteY0" fmla="*/ 473375 h 3657600"/>
              <a:gd name="connsiteX1" fmla="*/ 1526601 w 3657600"/>
              <a:gd name="connsiteY1" fmla="*/ 1451335 h 3657600"/>
              <a:gd name="connsiteX2" fmla="*/ 548643 w 3657600"/>
              <a:gd name="connsiteY2" fmla="*/ 1451328 h 3657600"/>
              <a:gd name="connsiteX3" fmla="*/ 1339831 w 3657600"/>
              <a:gd name="connsiteY3" fmla="*/ 2055733 h 3657600"/>
              <a:gd name="connsiteX4" fmla="*/ 1037619 w 3657600"/>
              <a:gd name="connsiteY4" fmla="*/ 3033688 h 3657600"/>
              <a:gd name="connsiteX5" fmla="*/ 1828800 w 3657600"/>
              <a:gd name="connsiteY5" fmla="*/ 2429272 h 3657600"/>
              <a:gd name="connsiteX6" fmla="*/ 2619981 w 3657600"/>
              <a:gd name="connsiteY6" fmla="*/ 3033688 h 3657600"/>
              <a:gd name="connsiteX7" fmla="*/ 2317769 w 3657600"/>
              <a:gd name="connsiteY7" fmla="*/ 2055733 h 3657600"/>
              <a:gd name="connsiteX8" fmla="*/ 3108957 w 3657600"/>
              <a:gd name="connsiteY8" fmla="*/ 1451328 h 3657600"/>
              <a:gd name="connsiteX9" fmla="*/ 2130999 w 3657600"/>
              <a:gd name="connsiteY9" fmla="*/ 1451335 h 3657600"/>
              <a:gd name="connsiteX10" fmla="*/ 1828800 w 3657600"/>
              <a:gd name="connsiteY10" fmla="*/ 0 h 3657600"/>
              <a:gd name="connsiteX11" fmla="*/ 3657600 w 3657600"/>
              <a:gd name="connsiteY11" fmla="*/ 1828800 h 3657600"/>
              <a:gd name="connsiteX12" fmla="*/ 1828800 w 3657600"/>
              <a:gd name="connsiteY12" fmla="*/ 3657600 h 3657600"/>
              <a:gd name="connsiteX13" fmla="*/ 0 w 3657600"/>
              <a:gd name="connsiteY13" fmla="*/ 1828800 h 3657600"/>
              <a:gd name="connsiteX14" fmla="*/ 1828800 w 3657600"/>
              <a:gd name="connsiteY14" fmla="*/ 0 h 36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3657600">
                <a:moveTo>
                  <a:pt x="1828800" y="473375"/>
                </a:moveTo>
                <a:lnTo>
                  <a:pt x="1526601" y="1451335"/>
                </a:lnTo>
                <a:lnTo>
                  <a:pt x="548643" y="1451328"/>
                </a:lnTo>
                <a:lnTo>
                  <a:pt x="1339831" y="2055733"/>
                </a:lnTo>
                <a:lnTo>
                  <a:pt x="1037619" y="3033688"/>
                </a:lnTo>
                <a:lnTo>
                  <a:pt x="1828800" y="2429272"/>
                </a:lnTo>
                <a:lnTo>
                  <a:pt x="2619981" y="3033688"/>
                </a:lnTo>
                <a:lnTo>
                  <a:pt x="2317769" y="2055733"/>
                </a:lnTo>
                <a:lnTo>
                  <a:pt x="3108957" y="1451328"/>
                </a:lnTo>
                <a:lnTo>
                  <a:pt x="2130999" y="1451335"/>
                </a:lnTo>
                <a:close/>
                <a:moveTo>
                  <a:pt x="1828800" y="0"/>
                </a:moveTo>
                <a:cubicBezTo>
                  <a:pt x="2838818" y="0"/>
                  <a:pt x="3657600" y="818782"/>
                  <a:pt x="3657600" y="1828800"/>
                </a:cubicBezTo>
                <a:cubicBezTo>
                  <a:pt x="3657600" y="2838818"/>
                  <a:pt x="2838818" y="3657600"/>
                  <a:pt x="1828800" y="3657600"/>
                </a:cubicBezTo>
                <a:cubicBezTo>
                  <a:pt x="818782" y="3657600"/>
                  <a:pt x="0" y="2838818"/>
                  <a:pt x="0" y="1828800"/>
                </a:cubicBezTo>
                <a:cubicBezTo>
                  <a:pt x="0" y="818782"/>
                  <a:pt x="818782" y="0"/>
                  <a:pt x="1828800" y="0"/>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Content Placeholder 19">
            <a:extLst>
              <a:ext uri="{FF2B5EF4-FFF2-40B4-BE49-F238E27FC236}">
                <a16:creationId xmlns:a16="http://schemas.microsoft.com/office/drawing/2014/main" id="{9D4C37AA-3A48-2FFA-7550-8AFD1CDF3303}"/>
              </a:ext>
            </a:extLst>
          </p:cNvPr>
          <p:cNvSpPr>
            <a:spLocks noGrp="1"/>
          </p:cNvSpPr>
          <p:nvPr>
            <p:ph sz="quarter" idx="17"/>
          </p:nvPr>
        </p:nvSpPr>
        <p:spPr>
          <a:xfrm>
            <a:off x="1371393" y="5373195"/>
            <a:ext cx="8625473" cy="643008"/>
          </a:xfrm>
        </p:spPr>
        <p:txBody>
          <a:bodyPr/>
          <a:lstStyle/>
          <a:p>
            <a:pPr marL="576263" lvl="0" indent="-566738" defTabSz="685800">
              <a:spcBef>
                <a:spcPts val="600"/>
              </a:spcBef>
              <a:spcAft>
                <a:spcPts val="0"/>
              </a:spcAft>
              <a:buClrTx/>
              <a:buNone/>
            </a:pPr>
            <a:r>
              <a:rPr lang="en-US" sz="1400" b="1" dirty="0"/>
              <a:t>NOTE</a:t>
            </a:r>
            <a:r>
              <a:rPr lang="en-US" sz="1400" dirty="0"/>
              <a:t>:	To avoid Internal Revenue Service (IRS) tax penalties, stop contributions to your Health Savings Account (HSA) before Medicare starts.</a:t>
            </a:r>
          </a:p>
        </p:txBody>
      </p:sp>
      <p:sp>
        <p:nvSpPr>
          <p:cNvPr id="9" name="Slide Number Placeholder 8">
            <a:extLst>
              <a:ext uri="{FF2B5EF4-FFF2-40B4-BE49-F238E27FC236}">
                <a16:creationId xmlns:a16="http://schemas.microsoft.com/office/drawing/2014/main" id="{43A6BCD8-946C-48C5-BB19-CBACF402BDBC}"/>
              </a:ext>
            </a:extLst>
          </p:cNvPr>
          <p:cNvSpPr>
            <a:spLocks noGrp="1"/>
          </p:cNvSpPr>
          <p:nvPr>
            <p:ph type="sldNum" sz="quarter" idx="12"/>
          </p:nvPr>
        </p:nvSpPr>
        <p:spPr/>
        <p:txBody>
          <a:bodyPr/>
          <a:lstStyle/>
          <a:p>
            <a:fld id="{48F63A3B-78C7-47BE-AE5E-E10140E04643}" type="slidenum">
              <a:rPr lang="en-US" smtClean="0"/>
              <a:pPr/>
              <a:t>32</a:t>
            </a:fld>
            <a:endParaRPr lang="en-US"/>
          </a:p>
        </p:txBody>
      </p:sp>
    </p:spTree>
    <p:custDataLst>
      <p:tags r:id="rId1"/>
    </p:custDataLst>
    <p:extLst>
      <p:ext uri="{BB962C8B-B14F-4D97-AF65-F5344CB8AC3E}">
        <p14:creationId xmlns:p14="http://schemas.microsoft.com/office/powerpoint/2010/main" val="106100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bg/>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xEl>
                                              <p:pRg st="0" end="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bg/>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8">
                                            <p:txEl>
                                              <p:pRg st="0" end="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0">
                                            <p:txEl>
                                              <p:pRg st="0" end="0"/>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uiExpand="1" build="p" animBg="1"/>
      <p:bldP spid="16" grpId="0" uiExpand="1" build="p" animBg="1"/>
      <p:bldP spid="18" grpId="0" uiExpand="1" build="p" animBg="1"/>
      <p:bldP spid="24" grpId="0" animBg="1"/>
      <p:bldP spid="20"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5872BEE-4052-48FB-AB30-AB9F47C39A00}"/>
              </a:ext>
            </a:extLst>
          </p:cNvPr>
          <p:cNvSpPr>
            <a:spLocks noGrp="1"/>
          </p:cNvSpPr>
          <p:nvPr>
            <p:ph type="title"/>
          </p:nvPr>
        </p:nvSpPr>
        <p:spPr/>
        <p:txBody>
          <a:bodyPr/>
          <a:lstStyle/>
          <a:p>
            <a:r>
              <a:rPr lang="en-US" dirty="0"/>
              <a:t>Medicare Part B (Medical Insurance) Covers</a:t>
            </a:r>
          </a:p>
        </p:txBody>
      </p:sp>
      <p:sp>
        <p:nvSpPr>
          <p:cNvPr id="9" name="Text Placeholder 6">
            <a:extLst>
              <a:ext uri="{FF2B5EF4-FFF2-40B4-BE49-F238E27FC236}">
                <a16:creationId xmlns:a16="http://schemas.microsoft.com/office/drawing/2014/main" id="{2F507A93-34E3-4A9D-99D2-E55418FD2F3D}"/>
              </a:ext>
            </a:extLst>
          </p:cNvPr>
          <p:cNvSpPr>
            <a:spLocks noGrp="1"/>
          </p:cNvSpPr>
          <p:nvPr>
            <p:ph sz="quarter" idx="13"/>
          </p:nvPr>
        </p:nvSpPr>
        <p:spPr>
          <a:xfrm>
            <a:off x="1295456" y="1581649"/>
            <a:ext cx="9283700" cy="3968252"/>
          </a:xfrm>
        </p:spPr>
        <p:txBody>
          <a:bodyPr>
            <a:normAutofit/>
          </a:bodyPr>
          <a:lstStyle/>
          <a:p>
            <a:pPr marL="274320" indent="-274320">
              <a:spcBef>
                <a:spcPts val="0"/>
              </a:spcBef>
              <a:spcAft>
                <a:spcPts val="600"/>
              </a:spcAft>
            </a:pPr>
            <a:r>
              <a:rPr lang="en-US" sz="1800" dirty="0">
                <a:solidFill>
                  <a:srgbClr val="00529B"/>
                </a:solidFill>
              </a:rPr>
              <a:t>Doctors’ services</a:t>
            </a:r>
          </a:p>
          <a:p>
            <a:pPr marL="274320" indent="-274320">
              <a:spcBef>
                <a:spcPts val="0"/>
              </a:spcBef>
              <a:spcAft>
                <a:spcPts val="600"/>
              </a:spcAft>
            </a:pPr>
            <a:r>
              <a:rPr lang="en-US" sz="1800" dirty="0">
                <a:solidFill>
                  <a:srgbClr val="00529B"/>
                </a:solidFill>
              </a:rPr>
              <a:t>Outpatient medical and surgical services and supplies</a:t>
            </a:r>
          </a:p>
          <a:p>
            <a:pPr marL="274320" indent="-274320">
              <a:spcBef>
                <a:spcPts val="0"/>
              </a:spcBef>
              <a:spcAft>
                <a:spcPts val="600"/>
              </a:spcAft>
            </a:pPr>
            <a:r>
              <a:rPr lang="en-US" sz="1800" dirty="0">
                <a:solidFill>
                  <a:srgbClr val="00529B"/>
                </a:solidFill>
              </a:rPr>
              <a:t>Clinical lab tests</a:t>
            </a:r>
          </a:p>
          <a:p>
            <a:pPr marL="274320" indent="-274320">
              <a:spcBef>
                <a:spcPts val="0"/>
              </a:spcBef>
              <a:spcAft>
                <a:spcPts val="600"/>
              </a:spcAft>
            </a:pPr>
            <a:r>
              <a:rPr lang="en-US" sz="1800" dirty="0">
                <a:solidFill>
                  <a:srgbClr val="00529B"/>
                </a:solidFill>
              </a:rPr>
              <a:t>Durable medical equipment (DME) (like walkers and wheelchairs)</a:t>
            </a:r>
          </a:p>
          <a:p>
            <a:pPr marL="274320" indent="-274320">
              <a:spcBef>
                <a:spcPts val="0"/>
              </a:spcBef>
              <a:spcAft>
                <a:spcPts val="600"/>
              </a:spcAft>
            </a:pPr>
            <a:r>
              <a:rPr lang="en-US" sz="1800" dirty="0">
                <a:solidFill>
                  <a:srgbClr val="00529B"/>
                </a:solidFill>
              </a:rPr>
              <a:t>Diabetic testing equipment and supplies</a:t>
            </a:r>
          </a:p>
          <a:p>
            <a:pPr marL="274320" indent="-274320">
              <a:spcBef>
                <a:spcPts val="0"/>
              </a:spcBef>
              <a:spcAft>
                <a:spcPts val="600"/>
              </a:spcAft>
            </a:pPr>
            <a:r>
              <a:rPr lang="en-US" sz="1800" dirty="0">
                <a:solidFill>
                  <a:srgbClr val="00529B"/>
                </a:solidFill>
              </a:rPr>
              <a:t>Preventive services (like flu shots and a yearly wellness visit)</a:t>
            </a:r>
          </a:p>
          <a:p>
            <a:pPr marL="274320" indent="-274320">
              <a:spcBef>
                <a:spcPts val="0"/>
              </a:spcBef>
              <a:spcAft>
                <a:spcPts val="600"/>
              </a:spcAft>
            </a:pPr>
            <a:r>
              <a:rPr lang="en-US" sz="1800" dirty="0">
                <a:solidFill>
                  <a:srgbClr val="00529B"/>
                </a:solidFill>
              </a:rPr>
              <a:t>Home health services</a:t>
            </a:r>
          </a:p>
          <a:p>
            <a:pPr marL="274320" indent="-274320">
              <a:spcBef>
                <a:spcPts val="0"/>
              </a:spcBef>
              <a:spcAft>
                <a:spcPts val="600"/>
              </a:spcAft>
            </a:pPr>
            <a:r>
              <a:rPr lang="en-US" sz="1800" dirty="0">
                <a:solidFill>
                  <a:srgbClr val="00529B"/>
                </a:solidFill>
              </a:rPr>
              <a:t>Medically necessary outpatient physical and occupational therapy, </a:t>
            </a:r>
            <a:br>
              <a:rPr lang="en-US" sz="1800" dirty="0">
                <a:solidFill>
                  <a:srgbClr val="00529B"/>
                </a:solidFill>
              </a:rPr>
            </a:br>
            <a:r>
              <a:rPr lang="en-US" sz="1800" dirty="0">
                <a:solidFill>
                  <a:srgbClr val="00529B"/>
                </a:solidFill>
              </a:rPr>
              <a:t>and speech-language pathology services</a:t>
            </a:r>
          </a:p>
          <a:p>
            <a:pPr marL="274320" indent="-274320">
              <a:spcBef>
                <a:spcPts val="0"/>
              </a:spcBef>
              <a:spcAft>
                <a:spcPts val="600"/>
              </a:spcAft>
            </a:pPr>
            <a:r>
              <a:rPr lang="en-US" sz="1800" dirty="0">
                <a:solidFill>
                  <a:srgbClr val="00529B"/>
                </a:solidFill>
              </a:rPr>
              <a:t>Outpatient mental health care services</a:t>
            </a:r>
          </a:p>
          <a:p>
            <a:pPr marL="274320" indent="-274320">
              <a:spcBef>
                <a:spcPts val="0"/>
              </a:spcBef>
              <a:spcAft>
                <a:spcPts val="600"/>
              </a:spcAft>
            </a:pPr>
            <a:r>
              <a:rPr lang="en-US" sz="1800" dirty="0">
                <a:solidFill>
                  <a:srgbClr val="00529B"/>
                </a:solidFill>
              </a:rPr>
              <a:t>Limited number of outpatient prescription drugs under certain conditions</a:t>
            </a:r>
          </a:p>
        </p:txBody>
      </p:sp>
      <p:grpSp>
        <p:nvGrpSpPr>
          <p:cNvPr id="6" name="Group 5" descr="Part B icon">
            <a:extLst>
              <a:ext uri="{FF2B5EF4-FFF2-40B4-BE49-F238E27FC236}">
                <a16:creationId xmlns:a16="http://schemas.microsoft.com/office/drawing/2014/main" id="{5E2A29C5-13DD-4A64-BCF7-825267463DDC}"/>
              </a:ext>
            </a:extLst>
          </p:cNvPr>
          <p:cNvGrpSpPr/>
          <p:nvPr/>
        </p:nvGrpSpPr>
        <p:grpSpPr>
          <a:xfrm>
            <a:off x="8609512" y="1789621"/>
            <a:ext cx="2756797" cy="3255063"/>
            <a:chOff x="8465947" y="1811708"/>
            <a:chExt cx="2756797" cy="3255063"/>
          </a:xfrm>
        </p:grpSpPr>
        <p:pic>
          <p:nvPicPr>
            <p:cNvPr id="3" name="Picture 2">
              <a:extLst>
                <a:ext uri="{FF2B5EF4-FFF2-40B4-BE49-F238E27FC236}">
                  <a16:creationId xmlns:a16="http://schemas.microsoft.com/office/drawing/2014/main" id="{CCECD6A3-90CF-4527-9042-42DA4D9E05CD}"/>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8465947" y="1811708"/>
              <a:ext cx="2604950" cy="2346669"/>
            </a:xfrm>
            <a:prstGeom prst="rect">
              <a:avLst/>
            </a:prstGeom>
          </p:spPr>
        </p:pic>
        <p:sp>
          <p:nvSpPr>
            <p:cNvPr id="10" name="TextBox 9">
              <a:extLst>
                <a:ext uri="{FF2B5EF4-FFF2-40B4-BE49-F238E27FC236}">
                  <a16:creationId xmlns:a16="http://schemas.microsoft.com/office/drawing/2014/main" id="{0E219625-175B-4B32-BEC2-C6672B3768D0}"/>
                </a:ext>
              </a:extLst>
            </p:cNvPr>
            <p:cNvSpPr txBox="1"/>
            <p:nvPr/>
          </p:nvSpPr>
          <p:spPr>
            <a:xfrm>
              <a:off x="8987735" y="4420440"/>
              <a:ext cx="2235009" cy="646331"/>
            </a:xfrm>
            <a:prstGeom prst="rect">
              <a:avLst/>
            </a:prstGeom>
            <a:noFill/>
          </p:spPr>
          <p:txBody>
            <a:bodyPr wrap="square" rtlCol="0">
              <a:spAutoFit/>
            </a:bodyPr>
            <a:lstStyle/>
            <a:p>
              <a:pPr algn="ctr"/>
              <a:r>
                <a:rPr lang="en-US" b="1" dirty="0">
                  <a:solidFill>
                    <a:schemeClr val="bg2">
                      <a:lumMod val="50000"/>
                    </a:schemeClr>
                  </a:solidFill>
                  <a:latin typeface="Arial" panose="020B0604020202020204" pitchFamily="34" charset="0"/>
                  <a:cs typeface="Arial" panose="020B0604020202020204" pitchFamily="34" charset="0"/>
                </a:rPr>
                <a:t>Part B</a:t>
              </a:r>
            </a:p>
            <a:p>
              <a:pPr algn="ctr"/>
              <a:r>
                <a:rPr lang="en-US" dirty="0">
                  <a:solidFill>
                    <a:schemeClr val="bg2">
                      <a:lumMod val="50000"/>
                    </a:schemeClr>
                  </a:solidFill>
                  <a:latin typeface="Arial" panose="020B0604020202020204" pitchFamily="34" charset="0"/>
                  <a:cs typeface="Arial" panose="020B0604020202020204" pitchFamily="34" charset="0"/>
                </a:rPr>
                <a:t>Medical Insurance</a:t>
              </a:r>
            </a:p>
          </p:txBody>
        </p:sp>
      </p:grpSp>
      <p:sp>
        <p:nvSpPr>
          <p:cNvPr id="2" name="Slide Number Placeholder 1">
            <a:extLst>
              <a:ext uri="{FF2B5EF4-FFF2-40B4-BE49-F238E27FC236}">
                <a16:creationId xmlns:a16="http://schemas.microsoft.com/office/drawing/2014/main" id="{4577C446-09BF-4E49-9A7A-6765CD7036C1}"/>
              </a:ext>
            </a:extLst>
          </p:cNvPr>
          <p:cNvSpPr>
            <a:spLocks noGrp="1"/>
          </p:cNvSpPr>
          <p:nvPr>
            <p:ph type="sldNum" sz="quarter" idx="12"/>
          </p:nvPr>
        </p:nvSpPr>
        <p:spPr/>
        <p:txBody>
          <a:bodyPr/>
          <a:lstStyle/>
          <a:p>
            <a:fld id="{0B2D781D-8844-5940-92D1-06EF0A7F581E}" type="slidenum">
              <a:rPr lang="en-US" smtClean="0"/>
              <a:pPr/>
              <a:t>33</a:t>
            </a:fld>
            <a:endParaRPr lang="en-US"/>
          </a:p>
        </p:txBody>
      </p:sp>
    </p:spTree>
    <p:custDataLst>
      <p:tags r:id="rId1"/>
    </p:custDataLst>
    <p:extLst>
      <p:ext uri="{BB962C8B-B14F-4D97-AF65-F5344CB8AC3E}">
        <p14:creationId xmlns:p14="http://schemas.microsoft.com/office/powerpoint/2010/main" val="185801972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FF5DB8-053B-ADB1-CEB7-31BD0E4CA77E}"/>
              </a:ext>
            </a:extLst>
          </p:cNvPr>
          <p:cNvSpPr>
            <a:spLocks noGrp="1"/>
          </p:cNvSpPr>
          <p:nvPr>
            <p:ph type="title"/>
          </p:nvPr>
        </p:nvSpPr>
        <p:spPr/>
        <p:txBody>
          <a:bodyPr/>
          <a:lstStyle/>
          <a:p>
            <a:r>
              <a:rPr lang="en-US" dirty="0"/>
              <a:t>Part B: Preventive Services</a:t>
            </a:r>
          </a:p>
        </p:txBody>
      </p:sp>
      <p:sp>
        <p:nvSpPr>
          <p:cNvPr id="5" name="Content Placeholder 4">
            <a:extLst>
              <a:ext uri="{FF2B5EF4-FFF2-40B4-BE49-F238E27FC236}">
                <a16:creationId xmlns:a16="http://schemas.microsoft.com/office/drawing/2014/main" id="{C7620DBA-87D5-550F-AE5F-60D3D0A250A2}"/>
              </a:ext>
            </a:extLst>
          </p:cNvPr>
          <p:cNvSpPr txBox="1">
            <a:spLocks/>
          </p:cNvSpPr>
          <p:nvPr/>
        </p:nvSpPr>
        <p:spPr>
          <a:xfrm>
            <a:off x="883477" y="1122431"/>
            <a:ext cx="10609332" cy="4986269"/>
          </a:xfrm>
          <a:prstGeom prst="rect">
            <a:avLst/>
          </a:prstGeom>
        </p:spPr>
        <p:txBody>
          <a:bodyPr vert="horz" lIns="91440" tIns="45720" rIns="91440" bIns="45720" numCol="2" rtlCol="0" anchor="t">
            <a:noAutofit/>
          </a:bodyPr>
          <a:lstStyle>
            <a:lvl1pPr marL="228600" indent="-228600" algn="l" defTabSz="914400" rtl="0" eaLnBrk="1" latinLnBrk="0" hangingPunct="1">
              <a:lnSpc>
                <a:spcPct val="90000"/>
              </a:lnSpc>
              <a:spcBef>
                <a:spcPts val="1000"/>
              </a:spcBef>
              <a:buClr>
                <a:srgbClr val="00539A"/>
              </a:buClr>
              <a:buFont typeface="Wingdings" pitchFamily="2" charset="2"/>
              <a:buChar char="§"/>
              <a:defRPr sz="2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300"/>
              </a:spcAft>
            </a:pPr>
            <a:r>
              <a:rPr lang="en-US" sz="1800" dirty="0">
                <a:solidFill>
                  <a:srgbClr val="00529B"/>
                </a:solidFill>
              </a:rPr>
              <a:t>Abdominal aortic aneurysm screenings</a:t>
            </a:r>
          </a:p>
          <a:p>
            <a:pPr>
              <a:lnSpc>
                <a:spcPct val="100000"/>
              </a:lnSpc>
              <a:spcBef>
                <a:spcPts val="0"/>
              </a:spcBef>
              <a:spcAft>
                <a:spcPts val="300"/>
              </a:spcAft>
            </a:pPr>
            <a:r>
              <a:rPr lang="en-US" sz="1800" dirty="0">
                <a:solidFill>
                  <a:srgbClr val="00529B"/>
                </a:solidFill>
              </a:rPr>
              <a:t>Alcohol misuse screenings &amp; counseling</a:t>
            </a:r>
          </a:p>
          <a:p>
            <a:pPr>
              <a:lnSpc>
                <a:spcPct val="100000"/>
              </a:lnSpc>
              <a:spcBef>
                <a:spcPts val="0"/>
              </a:spcBef>
              <a:spcAft>
                <a:spcPts val="300"/>
              </a:spcAft>
            </a:pPr>
            <a:r>
              <a:rPr lang="en-US" sz="1800" dirty="0">
                <a:solidFill>
                  <a:srgbClr val="00529B"/>
                </a:solidFill>
              </a:rPr>
              <a:t>Bone mass measurements</a:t>
            </a:r>
          </a:p>
          <a:p>
            <a:pPr>
              <a:lnSpc>
                <a:spcPct val="100000"/>
              </a:lnSpc>
              <a:spcBef>
                <a:spcPts val="0"/>
              </a:spcBef>
              <a:spcAft>
                <a:spcPts val="300"/>
              </a:spcAft>
            </a:pPr>
            <a:r>
              <a:rPr lang="en-US" sz="1800" dirty="0">
                <a:solidFill>
                  <a:srgbClr val="00529B"/>
                </a:solidFill>
              </a:rPr>
              <a:t>Cardiovascular behavioral therapy</a:t>
            </a:r>
          </a:p>
          <a:p>
            <a:pPr>
              <a:lnSpc>
                <a:spcPct val="100000"/>
              </a:lnSpc>
              <a:spcBef>
                <a:spcPts val="0"/>
              </a:spcBef>
              <a:spcAft>
                <a:spcPts val="300"/>
              </a:spcAft>
            </a:pPr>
            <a:r>
              <a:rPr lang="en-US" sz="1800" dirty="0">
                <a:solidFill>
                  <a:srgbClr val="00529B"/>
                </a:solidFill>
              </a:rPr>
              <a:t>Cardiovascular disease screenings</a:t>
            </a:r>
          </a:p>
          <a:p>
            <a:pPr>
              <a:lnSpc>
                <a:spcPct val="100000"/>
              </a:lnSpc>
              <a:spcBef>
                <a:spcPts val="0"/>
              </a:spcBef>
              <a:spcAft>
                <a:spcPts val="300"/>
              </a:spcAft>
            </a:pPr>
            <a:r>
              <a:rPr lang="en-US" sz="1800" dirty="0">
                <a:solidFill>
                  <a:srgbClr val="00529B"/>
                </a:solidFill>
              </a:rPr>
              <a:t>Cervical &amp; vaginal cancer screenings</a:t>
            </a:r>
          </a:p>
          <a:p>
            <a:pPr>
              <a:lnSpc>
                <a:spcPct val="100000"/>
              </a:lnSpc>
              <a:spcBef>
                <a:spcPts val="0"/>
              </a:spcBef>
              <a:spcAft>
                <a:spcPts val="300"/>
              </a:spcAft>
            </a:pPr>
            <a:r>
              <a:rPr lang="en-US" sz="1800" dirty="0">
                <a:solidFill>
                  <a:srgbClr val="00529B"/>
                </a:solidFill>
              </a:rPr>
              <a:t>Colorectal cancer screenings</a:t>
            </a:r>
          </a:p>
          <a:p>
            <a:pPr>
              <a:lnSpc>
                <a:spcPct val="100000"/>
              </a:lnSpc>
              <a:spcBef>
                <a:spcPts val="0"/>
              </a:spcBef>
              <a:spcAft>
                <a:spcPts val="300"/>
              </a:spcAft>
            </a:pPr>
            <a:r>
              <a:rPr lang="en-US" sz="1800" dirty="0">
                <a:solidFill>
                  <a:srgbClr val="00529B"/>
                </a:solidFill>
              </a:rPr>
              <a:t>Counseling to prevent tobacco use &amp; </a:t>
            </a:r>
          </a:p>
          <a:p>
            <a:pPr marL="0" indent="0">
              <a:lnSpc>
                <a:spcPct val="100000"/>
              </a:lnSpc>
              <a:spcBef>
                <a:spcPts val="0"/>
              </a:spcBef>
              <a:spcAft>
                <a:spcPts val="300"/>
              </a:spcAft>
              <a:buFont typeface="Wingdings" pitchFamily="2" charset="2"/>
              <a:buNone/>
            </a:pPr>
            <a:r>
              <a:rPr lang="en-US" sz="1800" dirty="0">
                <a:solidFill>
                  <a:srgbClr val="00529B"/>
                </a:solidFill>
              </a:rPr>
              <a:t>    tobacco-caused disease</a:t>
            </a:r>
          </a:p>
          <a:p>
            <a:pPr>
              <a:lnSpc>
                <a:spcPct val="100000"/>
              </a:lnSpc>
              <a:spcBef>
                <a:spcPts val="0"/>
              </a:spcBef>
              <a:spcAft>
                <a:spcPts val="300"/>
              </a:spcAft>
            </a:pPr>
            <a:r>
              <a:rPr lang="en-US" sz="1800" dirty="0">
                <a:solidFill>
                  <a:srgbClr val="00529B"/>
                </a:solidFill>
              </a:rPr>
              <a:t>Covid-19 vaccines</a:t>
            </a:r>
          </a:p>
          <a:p>
            <a:pPr>
              <a:lnSpc>
                <a:spcPct val="100000"/>
              </a:lnSpc>
              <a:spcBef>
                <a:spcPts val="0"/>
              </a:spcBef>
              <a:spcAft>
                <a:spcPts val="300"/>
              </a:spcAft>
            </a:pPr>
            <a:r>
              <a:rPr lang="en-US" sz="1800" dirty="0">
                <a:solidFill>
                  <a:srgbClr val="00529B"/>
                </a:solidFill>
              </a:rPr>
              <a:t>Depression screening</a:t>
            </a:r>
          </a:p>
          <a:p>
            <a:pPr>
              <a:lnSpc>
                <a:spcPct val="100000"/>
              </a:lnSpc>
              <a:spcBef>
                <a:spcPts val="0"/>
              </a:spcBef>
              <a:spcAft>
                <a:spcPts val="300"/>
              </a:spcAft>
            </a:pPr>
            <a:r>
              <a:rPr lang="en-US" sz="1800" dirty="0">
                <a:solidFill>
                  <a:srgbClr val="00529B"/>
                </a:solidFill>
              </a:rPr>
              <a:t>Diabetes screenings</a:t>
            </a:r>
          </a:p>
          <a:p>
            <a:pPr>
              <a:lnSpc>
                <a:spcPct val="100000"/>
              </a:lnSpc>
              <a:spcBef>
                <a:spcPts val="0"/>
              </a:spcBef>
              <a:spcAft>
                <a:spcPts val="300"/>
              </a:spcAft>
            </a:pPr>
            <a:r>
              <a:rPr lang="en-US" sz="1800" dirty="0">
                <a:solidFill>
                  <a:srgbClr val="00529B"/>
                </a:solidFill>
              </a:rPr>
              <a:t>Diabetes self-management training</a:t>
            </a:r>
          </a:p>
          <a:p>
            <a:pPr>
              <a:lnSpc>
                <a:spcPct val="100000"/>
              </a:lnSpc>
              <a:spcBef>
                <a:spcPts val="0"/>
              </a:spcBef>
              <a:spcAft>
                <a:spcPts val="300"/>
              </a:spcAft>
            </a:pPr>
            <a:r>
              <a:rPr lang="en-US" sz="1800" dirty="0">
                <a:solidFill>
                  <a:srgbClr val="00529B"/>
                </a:solidFill>
              </a:rPr>
              <a:t>Flu shots</a:t>
            </a:r>
          </a:p>
          <a:p>
            <a:pPr>
              <a:lnSpc>
                <a:spcPct val="100000"/>
              </a:lnSpc>
              <a:spcBef>
                <a:spcPts val="0"/>
              </a:spcBef>
              <a:spcAft>
                <a:spcPts val="300"/>
              </a:spcAft>
            </a:pPr>
            <a:r>
              <a:rPr lang="en-US" sz="1800" dirty="0">
                <a:solidFill>
                  <a:srgbClr val="00529B"/>
                </a:solidFill>
              </a:rPr>
              <a:t>Glaucoma screenings</a:t>
            </a:r>
          </a:p>
          <a:p>
            <a:pPr>
              <a:lnSpc>
                <a:spcPct val="100000"/>
              </a:lnSpc>
              <a:spcBef>
                <a:spcPts val="0"/>
              </a:spcBef>
              <a:spcAft>
                <a:spcPts val="300"/>
              </a:spcAft>
            </a:pPr>
            <a:r>
              <a:rPr lang="en-US" sz="1800" dirty="0">
                <a:solidFill>
                  <a:srgbClr val="00529B"/>
                </a:solidFill>
                <a:latin typeface="Arial"/>
                <a:cs typeface="Arial"/>
              </a:rPr>
              <a:t>Hepatitis B shots</a:t>
            </a:r>
          </a:p>
          <a:p>
            <a:pPr>
              <a:lnSpc>
                <a:spcPct val="100000"/>
              </a:lnSpc>
              <a:spcBef>
                <a:spcPts val="0"/>
              </a:spcBef>
              <a:spcAft>
                <a:spcPts val="300"/>
              </a:spcAft>
            </a:pPr>
            <a:r>
              <a:rPr lang="en-US" sz="1800" dirty="0">
                <a:solidFill>
                  <a:srgbClr val="00529B"/>
                </a:solidFill>
              </a:rPr>
              <a:t>Hepatitis B Virus infection screenings</a:t>
            </a:r>
          </a:p>
          <a:p>
            <a:pPr>
              <a:lnSpc>
                <a:spcPct val="100000"/>
              </a:lnSpc>
              <a:spcBef>
                <a:spcPts val="0"/>
              </a:spcBef>
              <a:spcAft>
                <a:spcPts val="300"/>
              </a:spcAft>
            </a:pPr>
            <a:r>
              <a:rPr lang="en-US" sz="1800" dirty="0">
                <a:solidFill>
                  <a:srgbClr val="00529B"/>
                </a:solidFill>
              </a:rPr>
              <a:t>Hepatitis C Virus infection screenings</a:t>
            </a:r>
          </a:p>
          <a:p>
            <a:pPr>
              <a:lnSpc>
                <a:spcPct val="100000"/>
              </a:lnSpc>
              <a:spcBef>
                <a:spcPts val="0"/>
              </a:spcBef>
              <a:spcAft>
                <a:spcPts val="300"/>
              </a:spcAft>
            </a:pPr>
            <a:r>
              <a:rPr lang="en-US" sz="1800" dirty="0">
                <a:solidFill>
                  <a:srgbClr val="00529B"/>
                </a:solidFill>
              </a:rPr>
              <a:t>HIV (Human Immunodeficiency Virus) screenings</a:t>
            </a:r>
          </a:p>
          <a:p>
            <a:pPr>
              <a:lnSpc>
                <a:spcPct val="100000"/>
              </a:lnSpc>
              <a:spcBef>
                <a:spcPts val="0"/>
              </a:spcBef>
              <a:spcAft>
                <a:spcPts val="300"/>
              </a:spcAft>
            </a:pPr>
            <a:r>
              <a:rPr lang="en-US" sz="1800" dirty="0">
                <a:solidFill>
                  <a:srgbClr val="00529B"/>
                </a:solidFill>
              </a:rPr>
              <a:t>Lung cancer screenings</a:t>
            </a:r>
          </a:p>
          <a:p>
            <a:pPr>
              <a:lnSpc>
                <a:spcPct val="100000"/>
              </a:lnSpc>
              <a:spcBef>
                <a:spcPts val="0"/>
              </a:spcBef>
              <a:spcAft>
                <a:spcPts val="300"/>
              </a:spcAft>
            </a:pPr>
            <a:r>
              <a:rPr lang="en-US" sz="1800" dirty="0">
                <a:solidFill>
                  <a:srgbClr val="00529B"/>
                </a:solidFill>
              </a:rPr>
              <a:t>Mammograms</a:t>
            </a:r>
          </a:p>
          <a:p>
            <a:pPr>
              <a:lnSpc>
                <a:spcPct val="100000"/>
              </a:lnSpc>
              <a:spcBef>
                <a:spcPts val="0"/>
              </a:spcBef>
              <a:spcAft>
                <a:spcPts val="300"/>
              </a:spcAft>
            </a:pPr>
            <a:r>
              <a:rPr lang="en-US" sz="1800" dirty="0">
                <a:solidFill>
                  <a:srgbClr val="00529B"/>
                </a:solidFill>
              </a:rPr>
              <a:t>Medical nutrition therapy services</a:t>
            </a:r>
          </a:p>
          <a:p>
            <a:pPr>
              <a:lnSpc>
                <a:spcPct val="100000"/>
              </a:lnSpc>
              <a:spcBef>
                <a:spcPts val="0"/>
              </a:spcBef>
              <a:spcAft>
                <a:spcPts val="300"/>
              </a:spcAft>
            </a:pPr>
            <a:r>
              <a:rPr lang="en-US" sz="1800" dirty="0">
                <a:solidFill>
                  <a:srgbClr val="00529B"/>
                </a:solidFill>
              </a:rPr>
              <a:t>Medicare Diabetes Prevention Program</a:t>
            </a:r>
          </a:p>
          <a:p>
            <a:pPr>
              <a:lnSpc>
                <a:spcPct val="100000"/>
              </a:lnSpc>
              <a:spcBef>
                <a:spcPts val="0"/>
              </a:spcBef>
              <a:spcAft>
                <a:spcPts val="300"/>
              </a:spcAft>
            </a:pPr>
            <a:r>
              <a:rPr lang="en-US" sz="1800" dirty="0">
                <a:solidFill>
                  <a:srgbClr val="00529B"/>
                </a:solidFill>
              </a:rPr>
              <a:t>Obesity behavioral therapy</a:t>
            </a:r>
          </a:p>
          <a:p>
            <a:pPr>
              <a:lnSpc>
                <a:spcPct val="100000"/>
              </a:lnSpc>
              <a:spcBef>
                <a:spcPts val="0"/>
              </a:spcBef>
              <a:spcAft>
                <a:spcPts val="300"/>
              </a:spcAft>
            </a:pPr>
            <a:r>
              <a:rPr lang="en-US" sz="1800" dirty="0">
                <a:solidFill>
                  <a:srgbClr val="00529B"/>
                </a:solidFill>
              </a:rPr>
              <a:t>Pneumococcal shots</a:t>
            </a:r>
          </a:p>
          <a:p>
            <a:pPr>
              <a:lnSpc>
                <a:spcPct val="100000"/>
              </a:lnSpc>
              <a:spcBef>
                <a:spcPts val="0"/>
              </a:spcBef>
              <a:spcAft>
                <a:spcPts val="300"/>
              </a:spcAft>
            </a:pPr>
            <a:r>
              <a:rPr lang="en-US" sz="1800" dirty="0">
                <a:solidFill>
                  <a:srgbClr val="00529B"/>
                </a:solidFill>
              </a:rPr>
              <a:t>Prostate cancer screenings</a:t>
            </a:r>
          </a:p>
          <a:p>
            <a:pPr>
              <a:lnSpc>
                <a:spcPct val="100000"/>
              </a:lnSpc>
              <a:spcBef>
                <a:spcPts val="0"/>
              </a:spcBef>
              <a:spcAft>
                <a:spcPts val="300"/>
              </a:spcAft>
            </a:pPr>
            <a:r>
              <a:rPr lang="en-US" sz="1800" dirty="0">
                <a:solidFill>
                  <a:srgbClr val="00529B"/>
                </a:solidFill>
              </a:rPr>
              <a:t>Sexually transmitted infection (STI) screenings &amp; counseling</a:t>
            </a:r>
          </a:p>
          <a:p>
            <a:pPr>
              <a:lnSpc>
                <a:spcPct val="100000"/>
              </a:lnSpc>
              <a:spcBef>
                <a:spcPts val="0"/>
              </a:spcBef>
              <a:spcAft>
                <a:spcPts val="300"/>
              </a:spcAft>
            </a:pPr>
            <a:r>
              <a:rPr lang="en-US" sz="1800" dirty="0">
                <a:solidFill>
                  <a:srgbClr val="00529B"/>
                </a:solidFill>
              </a:rPr>
              <a:t>“Welcome to Medicare” preventive visit</a:t>
            </a:r>
          </a:p>
          <a:p>
            <a:pPr>
              <a:lnSpc>
                <a:spcPct val="100000"/>
              </a:lnSpc>
              <a:spcBef>
                <a:spcPts val="0"/>
              </a:spcBef>
              <a:spcAft>
                <a:spcPts val="300"/>
              </a:spcAft>
            </a:pPr>
            <a:r>
              <a:rPr lang="en-US" sz="1800" dirty="0">
                <a:solidFill>
                  <a:srgbClr val="00529B"/>
                </a:solidFill>
              </a:rPr>
              <a:t>Yearly “Wellness” visit</a:t>
            </a:r>
          </a:p>
        </p:txBody>
      </p:sp>
      <p:sp>
        <p:nvSpPr>
          <p:cNvPr id="3" name="Slide Number Placeholder 2">
            <a:extLst>
              <a:ext uri="{FF2B5EF4-FFF2-40B4-BE49-F238E27FC236}">
                <a16:creationId xmlns:a16="http://schemas.microsoft.com/office/drawing/2014/main" id="{BF62870B-3B7C-FF12-D554-F0824A716DC9}"/>
              </a:ext>
            </a:extLst>
          </p:cNvPr>
          <p:cNvSpPr>
            <a:spLocks noGrp="1"/>
          </p:cNvSpPr>
          <p:nvPr>
            <p:ph type="sldNum" sz="quarter" idx="12"/>
          </p:nvPr>
        </p:nvSpPr>
        <p:spPr/>
        <p:txBody>
          <a:bodyPr/>
          <a:lstStyle/>
          <a:p>
            <a:fld id="{0B2D781D-8844-5940-92D1-06EF0A7F581E}" type="slidenum">
              <a:rPr lang="en-US" smtClean="0"/>
              <a:pPr/>
              <a:t>34</a:t>
            </a:fld>
            <a:endParaRPr lang="en-US"/>
          </a:p>
        </p:txBody>
      </p:sp>
    </p:spTree>
    <p:extLst>
      <p:ext uri="{BB962C8B-B14F-4D97-AF65-F5344CB8AC3E}">
        <p14:creationId xmlns:p14="http://schemas.microsoft.com/office/powerpoint/2010/main" val="99770784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What’s Not Covered by Part A &amp; Part B?</a:t>
            </a:r>
          </a:p>
        </p:txBody>
      </p:sp>
      <p:sp>
        <p:nvSpPr>
          <p:cNvPr id="5" name="Content Placeholder 4"/>
          <p:cNvSpPr>
            <a:spLocks noGrp="1"/>
          </p:cNvSpPr>
          <p:nvPr>
            <p:ph sz="quarter" idx="13"/>
          </p:nvPr>
        </p:nvSpPr>
        <p:spPr>
          <a:xfrm>
            <a:off x="1728499" y="1296885"/>
            <a:ext cx="9625299" cy="468415"/>
          </a:xfrm>
        </p:spPr>
        <p:txBody>
          <a:bodyPr>
            <a:noAutofit/>
          </a:bodyPr>
          <a:lstStyle/>
          <a:p>
            <a:pPr marL="0" lvl="0" indent="0" defTabSz="685800">
              <a:lnSpc>
                <a:spcPct val="100000"/>
              </a:lnSpc>
              <a:spcBef>
                <a:spcPts val="0"/>
              </a:spcBef>
              <a:spcAft>
                <a:spcPts val="600"/>
              </a:spcAft>
              <a:buNone/>
            </a:pPr>
            <a:r>
              <a:rPr lang="en-US" sz="2000" b="1" dirty="0">
                <a:solidFill>
                  <a:srgbClr val="00529B"/>
                </a:solidFill>
              </a:rPr>
              <a:t>Some of the items and services that Part A and Part B don’t cover include:</a:t>
            </a:r>
          </a:p>
        </p:txBody>
      </p:sp>
      <p:sp>
        <p:nvSpPr>
          <p:cNvPr id="8" name="Content Placeholder 7">
            <a:extLst>
              <a:ext uri="{FF2B5EF4-FFF2-40B4-BE49-F238E27FC236}">
                <a16:creationId xmlns:a16="http://schemas.microsoft.com/office/drawing/2014/main" id="{4B832F2B-53FB-F0C8-4C8C-710EFB52E4A1}"/>
              </a:ext>
            </a:extLst>
          </p:cNvPr>
          <p:cNvSpPr>
            <a:spLocks noGrp="1"/>
          </p:cNvSpPr>
          <p:nvPr>
            <p:ph sz="quarter" idx="14"/>
          </p:nvPr>
        </p:nvSpPr>
        <p:spPr>
          <a:xfrm>
            <a:off x="1246654" y="1903563"/>
            <a:ext cx="10107145" cy="3145995"/>
          </a:xfrm>
          <a:prstGeom prst="roundRect">
            <a:avLst/>
          </a:prstGeom>
          <a:solidFill>
            <a:srgbClr val="FFE5E5"/>
          </a:solidFill>
          <a:ln w="38100">
            <a:solidFill>
              <a:srgbClr val="FF0000"/>
            </a:solidFill>
          </a:ln>
        </p:spPr>
        <p:txBody>
          <a:bodyPr wrap="square" lIns="274320" tIns="182880" bIns="182880" numCol="2" spcCol="457200">
            <a:noAutofit/>
          </a:bodyPr>
          <a:lstStyle/>
          <a:p>
            <a:pPr marL="342900" indent="-342900"/>
            <a:r>
              <a:rPr lang="en-US" sz="1800" dirty="0"/>
              <a:t>Eye exams (for prescription eyeglasses)</a:t>
            </a:r>
          </a:p>
          <a:p>
            <a:pPr marL="342900" indent="-342900"/>
            <a:r>
              <a:rPr lang="en-US" sz="1800" dirty="0"/>
              <a:t>Long-term care</a:t>
            </a:r>
          </a:p>
          <a:p>
            <a:pPr marL="342900" indent="-342900"/>
            <a:r>
              <a:rPr lang="en-US" sz="1800" dirty="0"/>
              <a:t>Cosmetic surgery</a:t>
            </a:r>
          </a:p>
          <a:p>
            <a:pPr marL="342900" indent="-342900"/>
            <a:r>
              <a:rPr lang="en-US" sz="1800" dirty="0"/>
              <a:t>Massage therapy</a:t>
            </a:r>
          </a:p>
          <a:p>
            <a:pPr marL="342900" indent="-342900"/>
            <a:r>
              <a:rPr lang="en-US" sz="1800" dirty="0"/>
              <a:t>Routine physical exams</a:t>
            </a:r>
          </a:p>
          <a:p>
            <a:pPr marL="342900" indent="-342900"/>
            <a:r>
              <a:rPr lang="en-US" sz="1800" dirty="0"/>
              <a:t>Hearing aids and exams for fitting them</a:t>
            </a:r>
          </a:p>
          <a:p>
            <a:pPr marL="342900" indent="-342900"/>
            <a:r>
              <a:rPr lang="en-US" sz="1800" dirty="0"/>
              <a:t>Concierge care</a:t>
            </a:r>
          </a:p>
          <a:p>
            <a:pPr marL="342900" indent="-342900"/>
            <a:r>
              <a:rPr lang="en-US" sz="1800" dirty="0"/>
              <a:t>Covered items or services you get from a doctor or other provider that has opted out of participating in Medicare</a:t>
            </a:r>
          </a:p>
          <a:p>
            <a:pPr marL="342900" indent="-342900"/>
            <a:r>
              <a:rPr lang="en-US" sz="1800" dirty="0"/>
              <a:t>Most dental care</a:t>
            </a:r>
          </a:p>
        </p:txBody>
      </p:sp>
      <p:grpSp>
        <p:nvGrpSpPr>
          <p:cNvPr id="47" name="Group 46">
            <a:extLst>
              <a:ext uri="{FF2B5EF4-FFF2-40B4-BE49-F238E27FC236}">
                <a16:creationId xmlns:a16="http://schemas.microsoft.com/office/drawing/2014/main" id="{3A3AD9EF-0D19-48BE-8BE5-4BEF0054D474}"/>
              </a:ext>
              <a:ext uri="{C183D7F6-B498-43B3-948B-1728B52AA6E4}">
                <adec:decorative xmlns:adec="http://schemas.microsoft.com/office/drawing/2017/decorative" val="1"/>
              </a:ext>
            </a:extLst>
          </p:cNvPr>
          <p:cNvGrpSpPr>
            <a:grpSpLocks noChangeAspect="1"/>
          </p:cNvGrpSpPr>
          <p:nvPr/>
        </p:nvGrpSpPr>
        <p:grpSpPr>
          <a:xfrm>
            <a:off x="725551" y="1443307"/>
            <a:ext cx="1005840" cy="1005840"/>
            <a:chOff x="-585073" y="2331534"/>
            <a:chExt cx="972058" cy="1005840"/>
          </a:xfrm>
        </p:grpSpPr>
        <p:sp>
          <p:nvSpPr>
            <p:cNvPr id="43" name="Oval 42">
              <a:extLst>
                <a:ext uri="{FF2B5EF4-FFF2-40B4-BE49-F238E27FC236}">
                  <a16:creationId xmlns:a16="http://schemas.microsoft.com/office/drawing/2014/main" id="{F436D998-9B45-477E-8F0C-A3B778B77B06}"/>
                </a:ext>
              </a:extLst>
            </p:cNvPr>
            <p:cNvSpPr/>
            <p:nvPr/>
          </p:nvSpPr>
          <p:spPr>
            <a:xfrm>
              <a:off x="-582279" y="2331534"/>
              <a:ext cx="969264" cy="10058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reeform: Shape 41">
              <a:extLst>
                <a:ext uri="{FF2B5EF4-FFF2-40B4-BE49-F238E27FC236}">
                  <a16:creationId xmlns:a16="http://schemas.microsoft.com/office/drawing/2014/main" id="{7FB8A82B-C87B-4B63-9CE3-73A3BEF6A190}"/>
                </a:ext>
              </a:extLst>
            </p:cNvPr>
            <p:cNvSpPr>
              <a:spLocks noChangeAspect="1"/>
            </p:cNvSpPr>
            <p:nvPr/>
          </p:nvSpPr>
          <p:spPr>
            <a:xfrm>
              <a:off x="-585073" y="2353056"/>
              <a:ext cx="969264" cy="969264"/>
            </a:xfrm>
            <a:custGeom>
              <a:avLst/>
              <a:gdLst>
                <a:gd name="connsiteX0" fmla="*/ 1283817 w 3717558"/>
                <a:gd name="connsiteY0" fmla="*/ 982893 h 3717560"/>
                <a:gd name="connsiteX1" fmla="*/ 1005560 w 3717558"/>
                <a:gd name="connsiteY1" fmla="*/ 1250689 h 3717560"/>
                <a:gd name="connsiteX2" fmla="*/ 1616511 w 3717558"/>
                <a:gd name="connsiteY2" fmla="*/ 1885510 h 3717560"/>
                <a:gd name="connsiteX3" fmla="*/ 1041178 w 3717558"/>
                <a:gd name="connsiteY3" fmla="*/ 2472724 h 3717560"/>
                <a:gd name="connsiteX4" fmla="*/ 1317033 w 3717558"/>
                <a:gd name="connsiteY4" fmla="*/ 2742996 h 3717560"/>
                <a:gd name="connsiteX5" fmla="*/ 1884423 w 3717558"/>
                <a:gd name="connsiteY5" fmla="*/ 2163888 h 3717560"/>
                <a:gd name="connsiteX6" fmla="*/ 2433736 w 3717558"/>
                <a:gd name="connsiteY6" fmla="*/ 2734663 h 3717560"/>
                <a:gd name="connsiteX7" fmla="*/ 2711996 w 3717558"/>
                <a:gd name="connsiteY7" fmla="*/ 2466867 h 3717560"/>
                <a:gd name="connsiteX8" fmla="*/ 2154812 w 3717558"/>
                <a:gd name="connsiteY8" fmla="*/ 1887915 h 3717560"/>
                <a:gd name="connsiteX9" fmla="*/ 2758416 w 3717558"/>
                <a:gd name="connsiteY9" fmla="*/ 1271845 h 3717560"/>
                <a:gd name="connsiteX10" fmla="*/ 2482562 w 3717558"/>
                <a:gd name="connsiteY10" fmla="*/ 1001572 h 3717560"/>
                <a:gd name="connsiteX11" fmla="*/ 1886900 w 3717558"/>
                <a:gd name="connsiteY11" fmla="*/ 1609537 h 3717560"/>
                <a:gd name="connsiteX12" fmla="*/ 1858779 w 3717558"/>
                <a:gd name="connsiteY12" fmla="*/ 0 h 3717560"/>
                <a:gd name="connsiteX13" fmla="*/ 3717558 w 3717558"/>
                <a:gd name="connsiteY13" fmla="*/ 1858780 h 3717560"/>
                <a:gd name="connsiteX14" fmla="*/ 1858779 w 3717558"/>
                <a:gd name="connsiteY14" fmla="*/ 3717560 h 3717560"/>
                <a:gd name="connsiteX15" fmla="*/ 0 w 3717558"/>
                <a:gd name="connsiteY15" fmla="*/ 1858780 h 3717560"/>
                <a:gd name="connsiteX16" fmla="*/ 1858779 w 3717558"/>
                <a:gd name="connsiteY16" fmla="*/ 0 h 371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717558" h="3717560">
                  <a:moveTo>
                    <a:pt x="1283817" y="982893"/>
                  </a:moveTo>
                  <a:lnTo>
                    <a:pt x="1005560" y="1250689"/>
                  </a:lnTo>
                  <a:lnTo>
                    <a:pt x="1616511" y="1885510"/>
                  </a:lnTo>
                  <a:lnTo>
                    <a:pt x="1041178" y="2472724"/>
                  </a:lnTo>
                  <a:lnTo>
                    <a:pt x="1317033" y="2742996"/>
                  </a:lnTo>
                  <a:lnTo>
                    <a:pt x="1884423" y="2163888"/>
                  </a:lnTo>
                  <a:lnTo>
                    <a:pt x="2433736" y="2734663"/>
                  </a:lnTo>
                  <a:lnTo>
                    <a:pt x="2711996" y="2466867"/>
                  </a:lnTo>
                  <a:lnTo>
                    <a:pt x="2154812" y="1887915"/>
                  </a:lnTo>
                  <a:lnTo>
                    <a:pt x="2758416" y="1271845"/>
                  </a:lnTo>
                  <a:lnTo>
                    <a:pt x="2482562" y="1001572"/>
                  </a:lnTo>
                  <a:lnTo>
                    <a:pt x="1886900" y="1609537"/>
                  </a:lnTo>
                  <a:close/>
                  <a:moveTo>
                    <a:pt x="1858779" y="0"/>
                  </a:moveTo>
                  <a:cubicBezTo>
                    <a:pt x="2885354" y="0"/>
                    <a:pt x="3717558" y="832204"/>
                    <a:pt x="3717558" y="1858780"/>
                  </a:cubicBezTo>
                  <a:cubicBezTo>
                    <a:pt x="3717558" y="2885356"/>
                    <a:pt x="2885354" y="3717560"/>
                    <a:pt x="1858779" y="3717560"/>
                  </a:cubicBezTo>
                  <a:cubicBezTo>
                    <a:pt x="832204" y="3717560"/>
                    <a:pt x="0" y="2885356"/>
                    <a:pt x="0" y="1858780"/>
                  </a:cubicBezTo>
                  <a:cubicBezTo>
                    <a:pt x="0" y="832204"/>
                    <a:pt x="832204" y="0"/>
                    <a:pt x="1858779" y="0"/>
                  </a:cubicBezTo>
                  <a:close/>
                </a:path>
              </a:pathLst>
            </a:custGeom>
            <a:solidFill>
              <a:srgbClr val="FE0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Content Placeholder 8">
            <a:extLst>
              <a:ext uri="{FF2B5EF4-FFF2-40B4-BE49-F238E27FC236}">
                <a16:creationId xmlns:a16="http://schemas.microsoft.com/office/drawing/2014/main" id="{69C5F511-F071-16A2-24A9-E820655C3308}"/>
              </a:ext>
            </a:extLst>
          </p:cNvPr>
          <p:cNvSpPr>
            <a:spLocks noGrp="1"/>
          </p:cNvSpPr>
          <p:nvPr>
            <p:ph sz="quarter" idx="15"/>
          </p:nvPr>
        </p:nvSpPr>
        <p:spPr>
          <a:xfrm>
            <a:off x="1728499" y="5195517"/>
            <a:ext cx="9625301" cy="969264"/>
          </a:xfrm>
        </p:spPr>
        <p:txBody>
          <a:bodyPr>
            <a:normAutofit/>
          </a:bodyPr>
          <a:lstStyle/>
          <a:p>
            <a:pPr marL="0" lvl="0" indent="0" defTabSz="685800">
              <a:spcAft>
                <a:spcPts val="600"/>
              </a:spcAft>
              <a:buClrTx/>
              <a:buNone/>
            </a:pPr>
            <a:r>
              <a:rPr lang="en-US" sz="2000" dirty="0"/>
              <a:t>They may be covered if you have other coverage, like Medicaid or a Medicare Advantage Plan that covers these services.</a:t>
            </a:r>
          </a:p>
        </p:txBody>
      </p:sp>
      <p:sp>
        <p:nvSpPr>
          <p:cNvPr id="7" name="Slide Number Placeholder 6">
            <a:extLst>
              <a:ext uri="{FF2B5EF4-FFF2-40B4-BE49-F238E27FC236}">
                <a16:creationId xmlns:a16="http://schemas.microsoft.com/office/drawing/2014/main" id="{68944BDB-888C-45BE-8E0F-0CEFF5A12602}"/>
              </a:ext>
            </a:extLst>
          </p:cNvPr>
          <p:cNvSpPr>
            <a:spLocks noGrp="1"/>
          </p:cNvSpPr>
          <p:nvPr>
            <p:ph type="sldNum" sz="quarter" idx="12"/>
          </p:nvPr>
        </p:nvSpPr>
        <p:spPr/>
        <p:txBody>
          <a:bodyPr/>
          <a:lstStyle/>
          <a:p>
            <a:fld id="{48F63A3B-78C7-47BE-AE5E-E10140E04643}" type="slidenum">
              <a:rPr lang="en-US" smtClean="0"/>
              <a:pPr/>
              <a:t>35</a:t>
            </a:fld>
            <a:endParaRPr lang="en-US"/>
          </a:p>
        </p:txBody>
      </p:sp>
    </p:spTree>
    <p:custDataLst>
      <p:tags r:id="rId1"/>
    </p:custDataLst>
    <p:extLst>
      <p:ext uri="{BB962C8B-B14F-4D97-AF65-F5344CB8AC3E}">
        <p14:creationId xmlns:p14="http://schemas.microsoft.com/office/powerpoint/2010/main" val="3624337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bg/>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xEl>
                                              <p:pRg st="1" end="1"/>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
                                            <p:txEl>
                                              <p:pRg st="7" end="7"/>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8">
                                            <p:txEl>
                                              <p:pRg st="8" end="8"/>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8" grpId="0" uiExpand="1" build="p" animBg="1"/>
      <p:bldP spid="9"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a:latin typeface="Arial Black"/>
              </a:rPr>
              <a:t>What You Pay in </a:t>
            </a:r>
            <a:r>
              <a:rPr lang="en-US">
                <a:latin typeface="Arial Black"/>
              </a:rPr>
              <a:t>2026</a:t>
            </a:r>
            <a:r>
              <a:rPr lang="en-US" sz="3000">
                <a:latin typeface="Arial Black"/>
              </a:rPr>
              <a:t>: Part B Monthly Premiums</a:t>
            </a:r>
          </a:p>
        </p:txBody>
      </p:sp>
      <p:sp>
        <p:nvSpPr>
          <p:cNvPr id="11" name="Content Placeholder 10">
            <a:extLst>
              <a:ext uri="{FF2B5EF4-FFF2-40B4-BE49-F238E27FC236}">
                <a16:creationId xmlns:a16="http://schemas.microsoft.com/office/drawing/2014/main" id="{1EDED075-4E09-B946-E17D-9A57BFE668B3}"/>
              </a:ext>
            </a:extLst>
          </p:cNvPr>
          <p:cNvSpPr>
            <a:spLocks noGrp="1"/>
          </p:cNvSpPr>
          <p:nvPr>
            <p:ph sz="quarter" idx="13"/>
          </p:nvPr>
        </p:nvSpPr>
        <p:spPr>
          <a:xfrm>
            <a:off x="0" y="948889"/>
            <a:ext cx="12192000" cy="927315"/>
          </a:xfrm>
        </p:spPr>
        <p:txBody>
          <a:bodyPr anchor="ctr">
            <a:normAutofit/>
          </a:bodyPr>
          <a:lstStyle/>
          <a:p>
            <a:pPr marL="231775" lvl="2" indent="0" algn="ctr" defTabSz="685800">
              <a:spcBef>
                <a:spcPts val="600"/>
              </a:spcBef>
              <a:spcAft>
                <a:spcPts val="0"/>
              </a:spcAft>
              <a:buSzPct val="100000"/>
              <a:buNone/>
              <a:defRPr/>
            </a:pPr>
            <a:r>
              <a:rPr lang="en-US" sz="2800" b="1" dirty="0">
                <a:latin typeface="Arial"/>
                <a:cs typeface="Arial"/>
              </a:rPr>
              <a:t>Standard premium is $202.90 </a:t>
            </a:r>
          </a:p>
        </p:txBody>
      </p:sp>
      <p:grpSp>
        <p:nvGrpSpPr>
          <p:cNvPr id="9" name="Group 8">
            <a:extLst>
              <a:ext uri="{FF2B5EF4-FFF2-40B4-BE49-F238E27FC236}">
                <a16:creationId xmlns:a16="http://schemas.microsoft.com/office/drawing/2014/main" id="{E93D639F-2AD1-4608-8DF0-20A17EA71BBC}"/>
              </a:ext>
              <a:ext uri="{C183D7F6-B498-43B3-948B-1728B52AA6E4}">
                <adec:decorative xmlns:adec="http://schemas.microsoft.com/office/drawing/2017/decorative" val="1"/>
              </a:ext>
            </a:extLst>
          </p:cNvPr>
          <p:cNvGrpSpPr/>
          <p:nvPr/>
        </p:nvGrpSpPr>
        <p:grpSpPr>
          <a:xfrm>
            <a:off x="3309466" y="1871878"/>
            <a:ext cx="1645920" cy="1938121"/>
            <a:chOff x="3309466" y="2046789"/>
            <a:chExt cx="1645920" cy="1661160"/>
          </a:xfrm>
        </p:grpSpPr>
        <p:sp>
          <p:nvSpPr>
            <p:cNvPr id="5" name="Oval 4">
              <a:extLst>
                <a:ext uri="{FF2B5EF4-FFF2-40B4-BE49-F238E27FC236}">
                  <a16:creationId xmlns:a16="http://schemas.microsoft.com/office/drawing/2014/main" id="{3903B81F-A925-4BC9-BD81-BA937536CD33}"/>
                </a:ext>
                <a:ext uri="{C183D7F6-B498-43B3-948B-1728B52AA6E4}">
                  <adec:decorative xmlns:adec="http://schemas.microsoft.com/office/drawing/2017/decorative" val="1"/>
                </a:ext>
              </a:extLst>
            </p:cNvPr>
            <p:cNvSpPr/>
            <p:nvPr/>
          </p:nvSpPr>
          <p:spPr>
            <a:xfrm>
              <a:off x="3309466" y="2062029"/>
              <a:ext cx="1645920" cy="1645920"/>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Arrow: Down 6">
              <a:extLst>
                <a:ext uri="{FF2B5EF4-FFF2-40B4-BE49-F238E27FC236}">
                  <a16:creationId xmlns:a16="http://schemas.microsoft.com/office/drawing/2014/main" id="{4EE3F0C5-A7F3-461E-BFB7-EBB4643EFAA7}"/>
                </a:ext>
                <a:ext uri="{C183D7F6-B498-43B3-948B-1728B52AA6E4}">
                  <adec:decorative xmlns:adec="http://schemas.microsoft.com/office/drawing/2017/decorative" val="1"/>
                </a:ext>
              </a:extLst>
            </p:cNvPr>
            <p:cNvSpPr/>
            <p:nvPr/>
          </p:nvSpPr>
          <p:spPr>
            <a:xfrm>
              <a:off x="3355109" y="2046789"/>
              <a:ext cx="1554634" cy="1600937"/>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7DD487E7-8298-4C1C-A8DE-76E0AD8386B4}"/>
                </a:ext>
                <a:ext uri="{C183D7F6-B498-43B3-948B-1728B52AA6E4}">
                  <adec:decorative xmlns:adec="http://schemas.microsoft.com/office/drawing/2017/decorative" val="1"/>
                </a:ext>
              </a:extLst>
            </p:cNvPr>
            <p:cNvSpPr/>
            <p:nvPr/>
          </p:nvSpPr>
          <p:spPr>
            <a:xfrm>
              <a:off x="3765979" y="2284824"/>
              <a:ext cx="732893" cy="120032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w="0"/>
                  <a:solidFill>
                    <a:srgbClr val="4472C4">
                      <a:lumMod val="75000"/>
                    </a:srgbClr>
                  </a:solidFill>
                  <a:effectLst>
                    <a:outerShdw blurRad="38100" dist="19050" dir="2700000" algn="tl" rotWithShape="0">
                      <a:prstClr val="black">
                        <a:alpha val="40000"/>
                      </a:prstClr>
                    </a:outerShdw>
                  </a:effectLst>
                  <a:uLnTx/>
                  <a:uFillTx/>
                  <a:latin typeface="Arial Rounded MT Bold" panose="020F0704030504030204" pitchFamily="34" charset="0"/>
                  <a:ea typeface="+mn-ea"/>
                  <a:cs typeface="+mn-cs"/>
                </a:rPr>
                <a:t>$</a:t>
              </a:r>
            </a:p>
          </p:txBody>
        </p:sp>
      </p:grpSp>
      <p:sp>
        <p:nvSpPr>
          <p:cNvPr id="12" name="Content Placeholder 11">
            <a:extLst>
              <a:ext uri="{FF2B5EF4-FFF2-40B4-BE49-F238E27FC236}">
                <a16:creationId xmlns:a16="http://schemas.microsoft.com/office/drawing/2014/main" id="{F48FD9F3-6A8C-1392-14DD-3721A4C812D0}"/>
              </a:ext>
            </a:extLst>
          </p:cNvPr>
          <p:cNvSpPr>
            <a:spLocks noGrp="1"/>
          </p:cNvSpPr>
          <p:nvPr>
            <p:ph sz="quarter" idx="14"/>
          </p:nvPr>
        </p:nvSpPr>
        <p:spPr>
          <a:xfrm>
            <a:off x="2411409" y="1844461"/>
            <a:ext cx="3383280" cy="4114800"/>
          </a:xfrm>
          <a:prstGeom prst="roundRect">
            <a:avLst/>
          </a:prstGeom>
          <a:ln w="28575">
            <a:solidFill>
              <a:srgbClr val="0070C0"/>
            </a:solidFill>
          </a:ln>
        </p:spPr>
        <p:txBody>
          <a:bodyPr lIns="0" tIns="1645920" rIns="0" bIns="0">
            <a:noAutofit/>
          </a:bodyPr>
          <a:lstStyle/>
          <a:p>
            <a:pPr marL="0" lvl="1" indent="0" algn="ctr" defTabSz="685800">
              <a:spcAft>
                <a:spcPts val="0"/>
              </a:spcAft>
              <a:buNone/>
            </a:pPr>
            <a:br>
              <a:rPr lang="en-US" sz="2000" dirty="0"/>
            </a:br>
            <a:r>
              <a:rPr lang="en-US" sz="2000" dirty="0"/>
              <a:t>Some people who get Social Security benefits pay less due to the statutory hold harmless provision</a:t>
            </a:r>
          </a:p>
        </p:txBody>
      </p:sp>
      <p:grpSp>
        <p:nvGrpSpPr>
          <p:cNvPr id="19" name="Group 18">
            <a:extLst>
              <a:ext uri="{FF2B5EF4-FFF2-40B4-BE49-F238E27FC236}">
                <a16:creationId xmlns:a16="http://schemas.microsoft.com/office/drawing/2014/main" id="{377A5305-2665-4A8D-82D6-30D2DD6AC256}"/>
              </a:ext>
              <a:ext uri="{C183D7F6-B498-43B3-948B-1728B52AA6E4}">
                <adec:decorative xmlns:adec="http://schemas.microsoft.com/office/drawing/2017/decorative" val="1"/>
              </a:ext>
            </a:extLst>
          </p:cNvPr>
          <p:cNvGrpSpPr/>
          <p:nvPr/>
        </p:nvGrpSpPr>
        <p:grpSpPr>
          <a:xfrm rot="10800000">
            <a:off x="7265991" y="1929364"/>
            <a:ext cx="1645920" cy="2196322"/>
            <a:chOff x="3309466" y="2049329"/>
            <a:chExt cx="1645920" cy="1658620"/>
          </a:xfrm>
        </p:grpSpPr>
        <p:sp>
          <p:nvSpPr>
            <p:cNvPr id="20" name="Oval 19">
              <a:extLst>
                <a:ext uri="{FF2B5EF4-FFF2-40B4-BE49-F238E27FC236}">
                  <a16:creationId xmlns:a16="http://schemas.microsoft.com/office/drawing/2014/main" id="{24F6D3D8-F569-4076-8016-44B2DDD67FE6}"/>
                </a:ext>
              </a:extLst>
            </p:cNvPr>
            <p:cNvSpPr/>
            <p:nvPr/>
          </p:nvSpPr>
          <p:spPr>
            <a:xfrm>
              <a:off x="3309466" y="2192435"/>
              <a:ext cx="1645920" cy="1515514"/>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Arrow: Down 20">
              <a:extLst>
                <a:ext uri="{FF2B5EF4-FFF2-40B4-BE49-F238E27FC236}">
                  <a16:creationId xmlns:a16="http://schemas.microsoft.com/office/drawing/2014/main" id="{104AED60-E80A-4795-AB56-51E37CAFDFD2}"/>
                </a:ext>
              </a:extLst>
            </p:cNvPr>
            <p:cNvSpPr/>
            <p:nvPr/>
          </p:nvSpPr>
          <p:spPr>
            <a:xfrm>
              <a:off x="3355109" y="2049329"/>
              <a:ext cx="1554634" cy="1600937"/>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D2196658-4A64-4335-A35C-47EDF68AA8B0}"/>
                </a:ext>
                <a:ext uri="{C183D7F6-B498-43B3-948B-1728B52AA6E4}">
                  <adec:decorative xmlns:adec="http://schemas.microsoft.com/office/drawing/2017/decorative" val="1"/>
                </a:ext>
              </a:extLst>
            </p:cNvPr>
            <p:cNvSpPr/>
            <p:nvPr/>
          </p:nvSpPr>
          <p:spPr>
            <a:xfrm rot="10800000">
              <a:off x="3765979" y="2284824"/>
              <a:ext cx="732893" cy="120032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w="0"/>
                  <a:solidFill>
                    <a:srgbClr val="4472C4">
                      <a:lumMod val="75000"/>
                    </a:srgbClr>
                  </a:solidFill>
                  <a:effectLst>
                    <a:outerShdw blurRad="38100" dist="19050" dir="2700000" algn="tl" rotWithShape="0">
                      <a:prstClr val="black">
                        <a:alpha val="40000"/>
                      </a:prstClr>
                    </a:outerShdw>
                  </a:effectLst>
                  <a:uLnTx/>
                  <a:uFillTx/>
                  <a:latin typeface="Arial Rounded MT Bold" panose="020F0704030504030204" pitchFamily="34" charset="0"/>
                  <a:ea typeface="+mn-ea"/>
                  <a:cs typeface="+mn-cs"/>
                </a:rPr>
                <a:t>$</a:t>
              </a:r>
            </a:p>
          </p:txBody>
        </p:sp>
      </p:grpSp>
      <p:sp>
        <p:nvSpPr>
          <p:cNvPr id="13" name="Content Placeholder 12">
            <a:extLst>
              <a:ext uri="{FF2B5EF4-FFF2-40B4-BE49-F238E27FC236}">
                <a16:creationId xmlns:a16="http://schemas.microsoft.com/office/drawing/2014/main" id="{565A62F7-E383-8BA2-B17A-FB6492441CB1}"/>
              </a:ext>
            </a:extLst>
          </p:cNvPr>
          <p:cNvSpPr>
            <a:spLocks noGrp="1"/>
          </p:cNvSpPr>
          <p:nvPr>
            <p:ph sz="quarter" idx="15"/>
          </p:nvPr>
        </p:nvSpPr>
        <p:spPr>
          <a:xfrm>
            <a:off x="6397311" y="1844461"/>
            <a:ext cx="3383280" cy="4114800"/>
          </a:xfrm>
          <a:prstGeom prst="roundRect">
            <a:avLst/>
          </a:prstGeom>
          <a:ln w="28575">
            <a:solidFill>
              <a:srgbClr val="0070C0"/>
            </a:solidFill>
          </a:ln>
        </p:spPr>
        <p:txBody>
          <a:bodyPr lIns="0" tIns="1645920" rIns="0" bIns="0">
            <a:noAutofit/>
          </a:bodyPr>
          <a:lstStyle/>
          <a:p>
            <a:pPr marL="0" lvl="1" indent="0" algn="ctr" defTabSz="685800">
              <a:spcAft>
                <a:spcPts val="0"/>
              </a:spcAft>
              <a:buNone/>
            </a:pPr>
            <a:br>
              <a:rPr lang="en-US" sz="2000" dirty="0"/>
            </a:br>
            <a:r>
              <a:rPr lang="en-US" sz="2000" dirty="0"/>
              <a:t>Your premium may be higher if you didn’t choose Part B when you first became eligible or if your income exceeds a certain threshold</a:t>
            </a:r>
          </a:p>
        </p:txBody>
      </p:sp>
      <p:sp>
        <p:nvSpPr>
          <p:cNvPr id="10" name="Slide Number Placeholder 9">
            <a:extLst>
              <a:ext uri="{FF2B5EF4-FFF2-40B4-BE49-F238E27FC236}">
                <a16:creationId xmlns:a16="http://schemas.microsoft.com/office/drawing/2014/main" id="{9C9954F6-B5D4-412C-9456-41EAEF53C75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srgbClr val="8FAADC"/>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srgbClr val="8FAADC"/>
              </a:solidFill>
              <a:effectLst/>
              <a:uLnTx/>
              <a:uFillTx/>
              <a:latin typeface="Arial" panose="020B0604020202020204" pitchFamily="34" charset="0"/>
              <a:ea typeface="+mn-ea"/>
              <a:cs typeface="Arial" panose="020B0604020202020204" pitchFamily="34" charset="0"/>
            </a:endParaRPr>
          </a:p>
        </p:txBody>
      </p:sp>
    </p:spTree>
    <p:custDataLst>
      <p:tags r:id="rId1"/>
    </p:custDataLst>
    <p:extLst>
      <p:ext uri="{BB962C8B-B14F-4D97-AF65-F5344CB8AC3E}">
        <p14:creationId xmlns:p14="http://schemas.microsoft.com/office/powerpoint/2010/main" val="3955095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bg/>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bg/>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uiExpand="1" build="p" animBg="1"/>
      <p:bldP spid="13" grpId="0" uiExpand="1" build="p"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EFDD90-838D-BD3E-BD97-757CAAFC079B}"/>
              </a:ext>
            </a:extLst>
          </p:cNvPr>
          <p:cNvSpPr>
            <a:spLocks noGrp="1"/>
          </p:cNvSpPr>
          <p:nvPr>
            <p:ph type="title"/>
          </p:nvPr>
        </p:nvSpPr>
        <p:spPr/>
        <p:txBody>
          <a:bodyPr>
            <a:normAutofit/>
          </a:bodyPr>
          <a:lstStyle/>
          <a:p>
            <a:r>
              <a:rPr lang="en-US" b="0" dirty="0">
                <a:solidFill>
                  <a:prstClr val="white"/>
                </a:solidFill>
                <a:latin typeface="Arial Black"/>
              </a:rPr>
              <a:t>Monthly Part B Standard Premium: Income-Related </a:t>
            </a:r>
            <a:br>
              <a:rPr lang="en-US" b="0" dirty="0">
                <a:solidFill>
                  <a:prstClr val="white"/>
                </a:solidFill>
                <a:latin typeface="Arial Black"/>
              </a:rPr>
            </a:br>
            <a:r>
              <a:rPr lang="en-US" b="0" dirty="0">
                <a:solidFill>
                  <a:prstClr val="white"/>
                </a:solidFill>
                <a:latin typeface="Arial Black"/>
              </a:rPr>
              <a:t>Monthly Adjustment Amount (IRMAA) for </a:t>
            </a:r>
            <a:r>
              <a:rPr lang="en-US" b="0" dirty="0">
                <a:latin typeface="Arial Black"/>
              </a:rPr>
              <a:t>2026</a:t>
            </a:r>
            <a:endParaRPr lang="en-US" dirty="0"/>
          </a:p>
        </p:txBody>
      </p:sp>
      <p:sp>
        <p:nvSpPr>
          <p:cNvPr id="7" name="Content Placeholder 7">
            <a:extLst>
              <a:ext uri="{FF2B5EF4-FFF2-40B4-BE49-F238E27FC236}">
                <a16:creationId xmlns:a16="http://schemas.microsoft.com/office/drawing/2014/main" id="{E6098849-7A95-6A2D-CE46-CD4866D9DF20}"/>
              </a:ext>
            </a:extLst>
          </p:cNvPr>
          <p:cNvSpPr txBox="1">
            <a:spLocks/>
          </p:cNvSpPr>
          <p:nvPr/>
        </p:nvSpPr>
        <p:spPr>
          <a:xfrm>
            <a:off x="533400" y="1079986"/>
            <a:ext cx="10820400" cy="400088"/>
          </a:xfrm>
          <a:prstGeom prst="rect">
            <a:avLst/>
          </a:prstGeom>
        </p:spPr>
        <p:txBody>
          <a:bodyPr vert="horz" lIns="91440" tIns="45720" rIns="91440" bIns="45720" rtlCol="0" anchor="t">
            <a:normAutofit/>
          </a:bodyPr>
          <a:lstStyle>
            <a:lvl1pPr marL="274320" indent="-274320" algn="l" defTabSz="914400" rtl="0" eaLnBrk="1" latinLnBrk="0" hangingPunct="1">
              <a:lnSpc>
                <a:spcPct val="100000"/>
              </a:lnSpc>
              <a:spcBef>
                <a:spcPts val="0"/>
              </a:spcBef>
              <a:spcAft>
                <a:spcPts val="1200"/>
              </a:spcAft>
              <a:buClr>
                <a:srgbClr val="00539A"/>
              </a:buClr>
              <a:buFont typeface="Wingdings" pitchFamily="2" charset="2"/>
              <a:buChar char="§"/>
              <a:defRPr sz="2600" kern="1200">
                <a:solidFill>
                  <a:srgbClr val="00529B"/>
                </a:solidFill>
                <a:latin typeface="Arial" panose="020B0604020202020204" pitchFamily="34" charset="0"/>
                <a:ea typeface="+mn-ea"/>
                <a:cs typeface="Arial" panose="020B0604020202020204" pitchFamily="34" charset="0"/>
              </a:defRPr>
            </a:lvl1pPr>
            <a:lvl2pPr marL="822960" indent="-274320" algn="l" defTabSz="914400" rtl="0" eaLnBrk="1" latinLnBrk="0" hangingPunct="1">
              <a:lnSpc>
                <a:spcPct val="100000"/>
              </a:lnSpc>
              <a:spcBef>
                <a:spcPts val="0"/>
              </a:spcBef>
              <a:spcAft>
                <a:spcPts val="600"/>
              </a:spcAft>
              <a:buFont typeface="Arial" panose="020B0604020202020204" pitchFamily="34" charset="0"/>
              <a:buChar char="•"/>
              <a:defRPr sz="2200" kern="1200">
                <a:solidFill>
                  <a:srgbClr val="00529B"/>
                </a:solidFill>
                <a:latin typeface="Arial" panose="020B0604020202020204" pitchFamily="34" charset="0"/>
                <a:ea typeface="+mn-ea"/>
                <a:cs typeface="Arial" panose="020B0604020202020204" pitchFamily="34" charset="0"/>
              </a:defRPr>
            </a:lvl2pPr>
            <a:lvl3pPr marL="1371600" indent="-274320" algn="l" defTabSz="914400" rtl="0" eaLnBrk="1" latinLnBrk="0" hangingPunct="1">
              <a:lnSpc>
                <a:spcPct val="100000"/>
              </a:lnSpc>
              <a:spcBef>
                <a:spcPts val="0"/>
              </a:spcBef>
              <a:spcAft>
                <a:spcPts val="600"/>
              </a:spcAft>
              <a:buSzPct val="50000"/>
              <a:buFont typeface="Wingdings" panose="05000000000000000000" pitchFamily="2" charset="2"/>
              <a:buChar char="q"/>
              <a:defRPr sz="2000" kern="1200">
                <a:solidFill>
                  <a:srgbClr val="00529B"/>
                </a:solidFill>
                <a:latin typeface="+mn-lt"/>
                <a:ea typeface="+mn-ea"/>
                <a:cs typeface="+mn-cs"/>
              </a:defRPr>
            </a:lvl3pPr>
            <a:lvl4pPr marL="1920240" indent="-274320" algn="l" defTabSz="914400" rtl="0" eaLnBrk="1" latinLnBrk="0" hangingPunct="1">
              <a:lnSpc>
                <a:spcPct val="100000"/>
              </a:lnSpc>
              <a:spcBef>
                <a:spcPts val="0"/>
              </a:spcBef>
              <a:spcAft>
                <a:spcPts val="600"/>
              </a:spcAft>
              <a:buFont typeface="Courier New" panose="02070309020205020404" pitchFamily="49" charset="0"/>
              <a:buChar char="o"/>
              <a:defRPr sz="1800" kern="1200">
                <a:solidFill>
                  <a:srgbClr val="00529B"/>
                </a:solidFill>
                <a:latin typeface="+mn-lt"/>
                <a:ea typeface="+mn-ea"/>
                <a:cs typeface="+mn-cs"/>
              </a:defRPr>
            </a:lvl4pPr>
            <a:lvl5pPr marL="2057400" indent="-274320" algn="l" defTabSz="914400" rtl="0" eaLnBrk="1" latinLnBrk="0" hangingPunct="1">
              <a:lnSpc>
                <a:spcPct val="100000"/>
              </a:lnSpc>
              <a:spcBef>
                <a:spcPts val="0"/>
              </a:spcBef>
              <a:spcAft>
                <a:spcPts val="600"/>
              </a:spcAft>
              <a:buFont typeface="Arial" panose="020B0604020202020204" pitchFamily="34" charset="0"/>
              <a:buChar char="•"/>
              <a:defRPr sz="1800" kern="1200">
                <a:solidFill>
                  <a:srgbClr val="00529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15265" indent="0">
              <a:spcAft>
                <a:spcPts val="50"/>
              </a:spcAft>
              <a:buClrTx/>
              <a:buFont typeface="Wingdings" pitchFamily="2" charset="2"/>
              <a:buNone/>
            </a:pPr>
            <a:r>
              <a:rPr lang="en-US" sz="2000" b="1" kern="0" dirty="0">
                <a:latin typeface="Arial"/>
                <a:ea typeface="Calibri"/>
                <a:cs typeface="Arial"/>
              </a:rPr>
              <a:t>If your yearly income in 2024 (for what you pay in 2026) was:</a:t>
            </a:r>
          </a:p>
        </p:txBody>
      </p:sp>
      <p:graphicFrame>
        <p:nvGraphicFramePr>
          <p:cNvPr id="8" name="Content Placeholder 9">
            <a:extLst>
              <a:ext uri="{FF2B5EF4-FFF2-40B4-BE49-F238E27FC236}">
                <a16:creationId xmlns:a16="http://schemas.microsoft.com/office/drawing/2014/main" id="{64DED657-BF0E-2691-85D0-FE2AB2BA8AF4}"/>
              </a:ext>
            </a:extLst>
          </p:cNvPr>
          <p:cNvGraphicFramePr>
            <a:graphicFrameLocks/>
          </p:cNvGraphicFramePr>
          <p:nvPr>
            <p:extLst>
              <p:ext uri="{D42A27DB-BD31-4B8C-83A1-F6EECF244321}">
                <p14:modId xmlns:p14="http://schemas.microsoft.com/office/powerpoint/2010/main" val="192805548"/>
              </p:ext>
            </p:extLst>
          </p:nvPr>
        </p:nvGraphicFramePr>
        <p:xfrm>
          <a:off x="653988" y="1515383"/>
          <a:ext cx="10858156" cy="4142215"/>
        </p:xfrm>
        <a:graphic>
          <a:graphicData uri="http://schemas.openxmlformats.org/drawingml/2006/table">
            <a:tbl>
              <a:tblPr firstRow="1" bandRow="1">
                <a:tableStyleId>{5FD0F851-EC5A-4D38-B0AD-8093EC10F338}</a:tableStyleId>
              </a:tblPr>
              <a:tblGrid>
                <a:gridCol w="2714539">
                  <a:extLst>
                    <a:ext uri="{9D8B030D-6E8A-4147-A177-3AD203B41FA5}">
                      <a16:colId xmlns:a16="http://schemas.microsoft.com/office/drawing/2014/main" val="3290988320"/>
                    </a:ext>
                  </a:extLst>
                </a:gridCol>
                <a:gridCol w="2714539">
                  <a:extLst>
                    <a:ext uri="{9D8B030D-6E8A-4147-A177-3AD203B41FA5}">
                      <a16:colId xmlns:a16="http://schemas.microsoft.com/office/drawing/2014/main" val="902513017"/>
                    </a:ext>
                  </a:extLst>
                </a:gridCol>
                <a:gridCol w="2714539">
                  <a:extLst>
                    <a:ext uri="{9D8B030D-6E8A-4147-A177-3AD203B41FA5}">
                      <a16:colId xmlns:a16="http://schemas.microsoft.com/office/drawing/2014/main" val="345356366"/>
                    </a:ext>
                  </a:extLst>
                </a:gridCol>
                <a:gridCol w="2714539">
                  <a:extLst>
                    <a:ext uri="{9D8B030D-6E8A-4147-A177-3AD203B41FA5}">
                      <a16:colId xmlns:a16="http://schemas.microsoft.com/office/drawing/2014/main" val="2846072710"/>
                    </a:ext>
                  </a:extLst>
                </a:gridCol>
              </a:tblGrid>
              <a:tr h="711451">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132080" marR="461645" algn="ctr">
                        <a:lnSpc>
                          <a:spcPct val="100000"/>
                        </a:lnSpc>
                        <a:spcBef>
                          <a:spcPts val="0"/>
                        </a:spcBef>
                        <a:spcAft>
                          <a:spcPts val="300"/>
                        </a:spcAft>
                      </a:pPr>
                      <a:r>
                        <a:rPr lang="en-US" sz="2000" dirty="0">
                          <a:solidFill>
                            <a:srgbClr val="2F5597"/>
                          </a:solidFill>
                          <a:effectLst/>
                          <a:latin typeface="Arial" panose="020B0604020202020204" pitchFamily="34" charset="0"/>
                          <a:cs typeface="Arial" panose="020B0604020202020204" pitchFamily="34" charset="0"/>
                        </a:rPr>
                        <a:t>File Individual Tax Return</a:t>
                      </a:r>
                      <a:endParaRPr lang="en-US" sz="1800" dirty="0">
                        <a:solidFill>
                          <a:srgbClr val="2F5597"/>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130810" marR="0" algn="ctr">
                        <a:lnSpc>
                          <a:spcPct val="100000"/>
                        </a:lnSpc>
                        <a:spcBef>
                          <a:spcPts val="0"/>
                        </a:spcBef>
                        <a:spcAft>
                          <a:spcPts val="300"/>
                        </a:spcAft>
                      </a:pPr>
                      <a:r>
                        <a:rPr lang="en-US" sz="2000" dirty="0">
                          <a:solidFill>
                            <a:srgbClr val="2F5597"/>
                          </a:solidFill>
                          <a:effectLst/>
                          <a:latin typeface="Arial" panose="020B0604020202020204" pitchFamily="34" charset="0"/>
                          <a:cs typeface="Arial" panose="020B0604020202020204" pitchFamily="34" charset="0"/>
                        </a:rPr>
                        <a:t>File Joint Tax Return</a:t>
                      </a:r>
                      <a:endParaRPr lang="en-US" sz="1800" dirty="0">
                        <a:solidFill>
                          <a:srgbClr val="2F5597"/>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132080" marR="90170" algn="ctr">
                        <a:lnSpc>
                          <a:spcPct val="100000"/>
                        </a:lnSpc>
                        <a:spcBef>
                          <a:spcPts val="0"/>
                        </a:spcBef>
                        <a:spcAft>
                          <a:spcPts val="300"/>
                        </a:spcAft>
                      </a:pPr>
                      <a:r>
                        <a:rPr lang="en-US" sz="2000">
                          <a:solidFill>
                            <a:srgbClr val="2F5597"/>
                          </a:solidFill>
                          <a:effectLst/>
                          <a:latin typeface="Arial" panose="020B0604020202020204" pitchFamily="34" charset="0"/>
                          <a:cs typeface="Arial" panose="020B0604020202020204" pitchFamily="34" charset="0"/>
                        </a:rPr>
                        <a:t>File Married &amp; Separate Tax Return</a:t>
                      </a:r>
                      <a:endParaRPr lang="en-US" sz="1800">
                        <a:solidFill>
                          <a:srgbClr val="2F5597"/>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132080" marR="316230" algn="ctr">
                        <a:lnSpc>
                          <a:spcPct val="100000"/>
                        </a:lnSpc>
                        <a:spcBef>
                          <a:spcPts val="0"/>
                        </a:spcBef>
                        <a:spcAft>
                          <a:spcPts val="300"/>
                        </a:spcAft>
                      </a:pPr>
                      <a:r>
                        <a:rPr lang="en-US" sz="2000">
                          <a:solidFill>
                            <a:srgbClr val="2F5597"/>
                          </a:solidFill>
                          <a:effectLst/>
                          <a:latin typeface="Arial" panose="020B0604020202020204" pitchFamily="34" charset="0"/>
                          <a:cs typeface="Arial" panose="020B0604020202020204" pitchFamily="34" charset="0"/>
                        </a:rPr>
                        <a:t>You pay each month </a:t>
                      </a:r>
                      <a:br>
                        <a:rPr lang="en-US" sz="2000">
                          <a:solidFill>
                            <a:srgbClr val="2F5597"/>
                          </a:solidFill>
                          <a:effectLst/>
                          <a:latin typeface="Arial" panose="020B0604020202020204" pitchFamily="34" charset="0"/>
                          <a:cs typeface="Arial" panose="020B0604020202020204" pitchFamily="34" charset="0"/>
                        </a:rPr>
                      </a:br>
                      <a:r>
                        <a:rPr lang="en-US" sz="2000">
                          <a:solidFill>
                            <a:srgbClr val="2F5597"/>
                          </a:solidFill>
                          <a:effectLst/>
                          <a:latin typeface="Arial" panose="020B0604020202020204" pitchFamily="34" charset="0"/>
                          <a:cs typeface="Arial" panose="020B0604020202020204" pitchFamily="34" charset="0"/>
                        </a:rPr>
                        <a:t>(in 2026)</a:t>
                      </a:r>
                      <a:endParaRPr lang="en-US" sz="1800">
                        <a:solidFill>
                          <a:srgbClr val="2F5597"/>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tc>
                <a:extLst>
                  <a:ext uri="{0D108BD9-81ED-4DB2-BD59-A6C34878D82A}">
                    <a16:rowId xmlns:a16="http://schemas.microsoft.com/office/drawing/2014/main" val="1835378124"/>
                  </a:ext>
                </a:extLst>
              </a:tr>
              <a:tr h="469786">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128905" marR="0">
                        <a:lnSpc>
                          <a:spcPct val="100000"/>
                        </a:lnSpc>
                        <a:spcBef>
                          <a:spcPts val="0"/>
                        </a:spcBef>
                        <a:spcAft>
                          <a:spcPts val="300"/>
                        </a:spcAft>
                      </a:pPr>
                      <a:r>
                        <a:rPr lang="en-US" sz="1800" dirty="0">
                          <a:solidFill>
                            <a:srgbClr val="2F5597"/>
                          </a:solidFill>
                          <a:effectLst/>
                          <a:latin typeface="Arial" panose="020B0604020202020204" pitchFamily="34" charset="0"/>
                          <a:cs typeface="Arial" panose="020B0604020202020204" pitchFamily="34" charset="0"/>
                        </a:rPr>
                        <a:t>$109,000 or less</a:t>
                      </a:r>
                      <a:endParaRPr lang="en-US" sz="1600" dirty="0">
                        <a:solidFill>
                          <a:srgbClr val="2F5597"/>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B w="12700" cap="flat" cmpd="sng" algn="ctr">
                      <a:solidFill>
                        <a:schemeClr val="accent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127635" marR="0">
                        <a:lnSpc>
                          <a:spcPct val="100000"/>
                        </a:lnSpc>
                        <a:spcBef>
                          <a:spcPts val="0"/>
                        </a:spcBef>
                        <a:spcAft>
                          <a:spcPts val="300"/>
                        </a:spcAft>
                      </a:pPr>
                      <a:r>
                        <a:rPr lang="en-US" sz="1800" dirty="0">
                          <a:solidFill>
                            <a:srgbClr val="2F5597"/>
                          </a:solidFill>
                          <a:effectLst/>
                          <a:latin typeface="Arial" panose="020B0604020202020204" pitchFamily="34" charset="0"/>
                          <a:cs typeface="Arial" panose="020B0604020202020204" pitchFamily="34" charset="0"/>
                        </a:rPr>
                        <a:t>$218,000 or less</a:t>
                      </a:r>
                      <a:endParaRPr lang="en-US" sz="1600" dirty="0">
                        <a:solidFill>
                          <a:srgbClr val="2F5597"/>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B w="12700" cap="flat" cmpd="sng" algn="ctr">
                      <a:solidFill>
                        <a:schemeClr val="accent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128905" marR="0">
                        <a:lnSpc>
                          <a:spcPct val="100000"/>
                        </a:lnSpc>
                        <a:spcBef>
                          <a:spcPts val="0"/>
                        </a:spcBef>
                        <a:spcAft>
                          <a:spcPts val="300"/>
                        </a:spcAft>
                      </a:pPr>
                      <a:r>
                        <a:rPr lang="en-US" sz="1800" dirty="0">
                          <a:solidFill>
                            <a:srgbClr val="2F5597"/>
                          </a:solidFill>
                          <a:effectLst/>
                          <a:latin typeface="Arial" panose="020B0604020202020204" pitchFamily="34" charset="0"/>
                          <a:cs typeface="Arial" panose="020B0604020202020204" pitchFamily="34" charset="0"/>
                        </a:rPr>
                        <a:t>$109,000 or less</a:t>
                      </a:r>
                      <a:endParaRPr lang="en-US" sz="1600" dirty="0">
                        <a:solidFill>
                          <a:srgbClr val="2F5597"/>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B w="12700" cap="flat" cmpd="sng" algn="ctr">
                      <a:solidFill>
                        <a:schemeClr val="accent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64135" algn="ctr">
                        <a:lnSpc>
                          <a:spcPct val="100000"/>
                        </a:lnSpc>
                        <a:spcBef>
                          <a:spcPts val="0"/>
                        </a:spcBef>
                        <a:spcAft>
                          <a:spcPts val="300"/>
                        </a:spcAft>
                      </a:pPr>
                      <a:r>
                        <a:rPr lang="en-US" sz="1800" dirty="0">
                          <a:solidFill>
                            <a:srgbClr val="2F5597"/>
                          </a:solidFill>
                          <a:effectLst/>
                          <a:latin typeface="Arial" panose="020B0604020202020204" pitchFamily="34" charset="0"/>
                          <a:cs typeface="Arial" panose="020B0604020202020204" pitchFamily="34" charset="0"/>
                        </a:rPr>
                        <a:t>$202.90</a:t>
                      </a:r>
                      <a:endParaRPr lang="en-US" sz="1600" dirty="0">
                        <a:solidFill>
                          <a:srgbClr val="2F5597"/>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315381591"/>
                  </a:ext>
                </a:extLst>
              </a:tr>
              <a:tr h="584463">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128905" marR="0">
                        <a:lnSpc>
                          <a:spcPct val="100000"/>
                        </a:lnSpc>
                        <a:spcBef>
                          <a:spcPts val="0"/>
                        </a:spcBef>
                        <a:spcAft>
                          <a:spcPts val="0"/>
                        </a:spcAft>
                      </a:pPr>
                      <a:r>
                        <a:rPr lang="en-US" sz="1800" dirty="0">
                          <a:solidFill>
                            <a:srgbClr val="2F5597"/>
                          </a:solidFill>
                          <a:effectLst/>
                          <a:latin typeface="Arial" panose="020B0604020202020204" pitchFamily="34" charset="0"/>
                          <a:cs typeface="Arial" panose="020B0604020202020204" pitchFamily="34" charset="0"/>
                        </a:rPr>
                        <a:t>Above $109,000 up to</a:t>
                      </a:r>
                      <a:endParaRPr lang="en-US" sz="1600" dirty="0">
                        <a:solidFill>
                          <a:srgbClr val="2F5597"/>
                        </a:solidFill>
                        <a:effectLst/>
                        <a:latin typeface="Arial" panose="020B0604020202020204" pitchFamily="34" charset="0"/>
                        <a:cs typeface="Arial" panose="020B0604020202020204" pitchFamily="34" charset="0"/>
                      </a:endParaRPr>
                    </a:p>
                    <a:p>
                      <a:pPr marL="128905" marR="0">
                        <a:lnSpc>
                          <a:spcPct val="100000"/>
                        </a:lnSpc>
                        <a:spcBef>
                          <a:spcPts val="0"/>
                        </a:spcBef>
                        <a:spcAft>
                          <a:spcPts val="0"/>
                        </a:spcAft>
                      </a:pPr>
                      <a:r>
                        <a:rPr lang="en-US" sz="1800" dirty="0">
                          <a:solidFill>
                            <a:srgbClr val="2F5597"/>
                          </a:solidFill>
                          <a:effectLst/>
                          <a:latin typeface="Arial" panose="020B0604020202020204" pitchFamily="34" charset="0"/>
                          <a:cs typeface="Arial" panose="020B0604020202020204" pitchFamily="34" charset="0"/>
                        </a:rPr>
                        <a:t>$137,000</a:t>
                      </a:r>
                      <a:endParaRPr lang="en-US" sz="1600" dirty="0">
                        <a:solidFill>
                          <a:srgbClr val="2F5597"/>
                        </a:solidFill>
                        <a:effectLst/>
                        <a:latin typeface="Arial" panose="020B0604020202020204" pitchFamily="34" charset="0"/>
                        <a:ea typeface="Calibri"/>
                        <a:cs typeface="Arial" panose="020B0604020202020204" pitchFamily="34" charset="0"/>
                      </a:endParaRPr>
                    </a:p>
                  </a:txBody>
                  <a:tcPr marL="0" marR="0" marT="0" marB="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127635" marR="0">
                        <a:lnSpc>
                          <a:spcPct val="100000"/>
                        </a:lnSpc>
                        <a:spcBef>
                          <a:spcPts val="0"/>
                        </a:spcBef>
                        <a:spcAft>
                          <a:spcPts val="0"/>
                        </a:spcAft>
                      </a:pPr>
                      <a:r>
                        <a:rPr lang="en-US" sz="1800" dirty="0">
                          <a:solidFill>
                            <a:srgbClr val="2F5597"/>
                          </a:solidFill>
                          <a:effectLst/>
                          <a:latin typeface="Arial" panose="020B0604020202020204" pitchFamily="34" charset="0"/>
                          <a:cs typeface="Arial" panose="020B0604020202020204" pitchFamily="34" charset="0"/>
                        </a:rPr>
                        <a:t>Above $218,000 up to</a:t>
                      </a:r>
                      <a:endParaRPr lang="en-US" sz="1600" dirty="0">
                        <a:solidFill>
                          <a:srgbClr val="2F5597"/>
                        </a:solidFill>
                        <a:effectLst/>
                        <a:latin typeface="Arial" panose="020B0604020202020204" pitchFamily="34" charset="0"/>
                        <a:cs typeface="Arial" panose="020B0604020202020204" pitchFamily="34" charset="0"/>
                      </a:endParaRPr>
                    </a:p>
                    <a:p>
                      <a:pPr marL="127635" marR="0">
                        <a:lnSpc>
                          <a:spcPct val="100000"/>
                        </a:lnSpc>
                        <a:spcBef>
                          <a:spcPts val="0"/>
                        </a:spcBef>
                        <a:spcAft>
                          <a:spcPts val="0"/>
                        </a:spcAft>
                      </a:pPr>
                      <a:r>
                        <a:rPr lang="en-US" sz="1800" dirty="0">
                          <a:solidFill>
                            <a:srgbClr val="2F5597"/>
                          </a:solidFill>
                          <a:effectLst/>
                          <a:latin typeface="Arial" panose="020B0604020202020204" pitchFamily="34" charset="0"/>
                          <a:cs typeface="Arial" panose="020B0604020202020204" pitchFamily="34" charset="0"/>
                        </a:rPr>
                        <a:t>$274,000</a:t>
                      </a:r>
                      <a:endParaRPr lang="en-US" sz="1600" dirty="0">
                        <a:solidFill>
                          <a:srgbClr val="2F5597"/>
                        </a:solidFill>
                        <a:effectLst/>
                        <a:latin typeface="Arial" panose="020B0604020202020204" pitchFamily="34" charset="0"/>
                        <a:ea typeface="Calibri"/>
                        <a:cs typeface="Arial" panose="020B0604020202020204" pitchFamily="34" charset="0"/>
                      </a:endParaRPr>
                    </a:p>
                  </a:txBody>
                  <a:tcPr marL="0" marR="0" marT="0" marB="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128905" marR="0">
                        <a:lnSpc>
                          <a:spcPct val="100000"/>
                        </a:lnSpc>
                        <a:spcBef>
                          <a:spcPts val="0"/>
                        </a:spcBef>
                        <a:spcAft>
                          <a:spcPts val="0"/>
                        </a:spcAft>
                      </a:pPr>
                      <a:r>
                        <a:rPr lang="en-US" sz="1800" dirty="0">
                          <a:solidFill>
                            <a:srgbClr val="2F5597"/>
                          </a:solidFill>
                          <a:effectLst/>
                          <a:latin typeface="Arial" panose="020B0604020202020204" pitchFamily="34" charset="0"/>
                          <a:cs typeface="Arial" panose="020B0604020202020204" pitchFamily="34" charset="0"/>
                        </a:rPr>
                        <a:t>Not applicable</a:t>
                      </a:r>
                      <a:endParaRPr lang="en-US" sz="1600" dirty="0">
                        <a:solidFill>
                          <a:srgbClr val="2F5597"/>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64135" algn="ctr">
                        <a:lnSpc>
                          <a:spcPct val="100000"/>
                        </a:lnSpc>
                        <a:spcBef>
                          <a:spcPts val="0"/>
                        </a:spcBef>
                        <a:spcAft>
                          <a:spcPts val="0"/>
                        </a:spcAft>
                      </a:pPr>
                      <a:r>
                        <a:rPr lang="en-US" sz="1800" dirty="0">
                          <a:solidFill>
                            <a:srgbClr val="2F5597"/>
                          </a:solidFill>
                          <a:effectLst/>
                          <a:latin typeface="Arial" panose="020B0604020202020204" pitchFamily="34" charset="0"/>
                          <a:cs typeface="Arial" panose="020B0604020202020204" pitchFamily="34" charset="0"/>
                        </a:rPr>
                        <a:t>$284.10</a:t>
                      </a:r>
                      <a:endParaRPr lang="en-US" sz="1600" dirty="0">
                        <a:solidFill>
                          <a:srgbClr val="2F5597"/>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99036031"/>
                  </a:ext>
                </a:extLst>
              </a:tr>
              <a:tr h="591671">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128905" marR="0">
                        <a:lnSpc>
                          <a:spcPct val="100000"/>
                        </a:lnSpc>
                        <a:spcBef>
                          <a:spcPts val="0"/>
                        </a:spcBef>
                        <a:spcAft>
                          <a:spcPts val="0"/>
                        </a:spcAft>
                      </a:pPr>
                      <a:r>
                        <a:rPr lang="en-US" sz="1800" dirty="0">
                          <a:solidFill>
                            <a:srgbClr val="2F5597"/>
                          </a:solidFill>
                          <a:effectLst/>
                          <a:latin typeface="Arial" panose="020B0604020202020204" pitchFamily="34" charset="0"/>
                          <a:cs typeface="Arial" panose="020B0604020202020204" pitchFamily="34" charset="0"/>
                        </a:rPr>
                        <a:t>Above $137,000 up to</a:t>
                      </a:r>
                      <a:endParaRPr lang="en-US" sz="1600" dirty="0">
                        <a:solidFill>
                          <a:srgbClr val="2F5597"/>
                        </a:solidFill>
                        <a:effectLst/>
                        <a:latin typeface="Arial" panose="020B0604020202020204" pitchFamily="34" charset="0"/>
                        <a:cs typeface="Arial" panose="020B0604020202020204" pitchFamily="34" charset="0"/>
                      </a:endParaRPr>
                    </a:p>
                    <a:p>
                      <a:pPr marL="128905" marR="0">
                        <a:lnSpc>
                          <a:spcPct val="100000"/>
                        </a:lnSpc>
                        <a:spcBef>
                          <a:spcPts val="0"/>
                        </a:spcBef>
                        <a:spcAft>
                          <a:spcPts val="0"/>
                        </a:spcAft>
                      </a:pPr>
                      <a:r>
                        <a:rPr lang="en-US" sz="1800" dirty="0">
                          <a:solidFill>
                            <a:srgbClr val="2F5597"/>
                          </a:solidFill>
                          <a:effectLst/>
                          <a:latin typeface="Arial" panose="020B0604020202020204" pitchFamily="34" charset="0"/>
                          <a:cs typeface="Arial" panose="020B0604020202020204" pitchFamily="34" charset="0"/>
                        </a:rPr>
                        <a:t>$171,000</a:t>
                      </a:r>
                      <a:endParaRPr lang="en-US" sz="1600" dirty="0">
                        <a:solidFill>
                          <a:srgbClr val="2F5597"/>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127635" marR="0">
                        <a:lnSpc>
                          <a:spcPct val="100000"/>
                        </a:lnSpc>
                        <a:spcBef>
                          <a:spcPts val="0"/>
                        </a:spcBef>
                        <a:spcAft>
                          <a:spcPts val="0"/>
                        </a:spcAft>
                      </a:pPr>
                      <a:r>
                        <a:rPr lang="en-US" sz="1800" dirty="0">
                          <a:solidFill>
                            <a:srgbClr val="2F5597"/>
                          </a:solidFill>
                          <a:effectLst/>
                          <a:latin typeface="Arial" panose="020B0604020202020204" pitchFamily="34" charset="0"/>
                          <a:cs typeface="Arial" panose="020B0604020202020204" pitchFamily="34" charset="0"/>
                        </a:rPr>
                        <a:t>Above $274,000 up to</a:t>
                      </a:r>
                      <a:endParaRPr lang="en-US" sz="1600" dirty="0">
                        <a:solidFill>
                          <a:srgbClr val="2F5597"/>
                        </a:solidFill>
                        <a:effectLst/>
                        <a:latin typeface="Arial" panose="020B0604020202020204" pitchFamily="34" charset="0"/>
                        <a:cs typeface="Arial" panose="020B0604020202020204" pitchFamily="34" charset="0"/>
                      </a:endParaRPr>
                    </a:p>
                    <a:p>
                      <a:pPr marL="127635" marR="0">
                        <a:lnSpc>
                          <a:spcPct val="100000"/>
                        </a:lnSpc>
                        <a:spcBef>
                          <a:spcPts val="0"/>
                        </a:spcBef>
                        <a:spcAft>
                          <a:spcPts val="0"/>
                        </a:spcAft>
                      </a:pPr>
                      <a:r>
                        <a:rPr lang="en-US" sz="1800" dirty="0">
                          <a:solidFill>
                            <a:srgbClr val="2F5597"/>
                          </a:solidFill>
                          <a:effectLst/>
                          <a:latin typeface="Arial" panose="020B0604020202020204" pitchFamily="34" charset="0"/>
                          <a:cs typeface="Arial" panose="020B0604020202020204" pitchFamily="34" charset="0"/>
                        </a:rPr>
                        <a:t>$342,000</a:t>
                      </a:r>
                      <a:endParaRPr lang="en-US" sz="1600" dirty="0">
                        <a:solidFill>
                          <a:srgbClr val="2F5597"/>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128905" marR="0">
                        <a:lnSpc>
                          <a:spcPct val="100000"/>
                        </a:lnSpc>
                        <a:spcBef>
                          <a:spcPts val="0"/>
                        </a:spcBef>
                        <a:spcAft>
                          <a:spcPts val="0"/>
                        </a:spcAft>
                      </a:pPr>
                      <a:r>
                        <a:rPr lang="en-US" sz="1800" dirty="0">
                          <a:solidFill>
                            <a:srgbClr val="2F5597"/>
                          </a:solidFill>
                          <a:effectLst/>
                          <a:latin typeface="Arial" panose="020B0604020202020204" pitchFamily="34" charset="0"/>
                          <a:cs typeface="Arial" panose="020B0604020202020204" pitchFamily="34" charset="0"/>
                        </a:rPr>
                        <a:t>Not applicable</a:t>
                      </a:r>
                      <a:endParaRPr lang="en-US" sz="1600" dirty="0">
                        <a:solidFill>
                          <a:srgbClr val="2F5597"/>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64135" algn="ctr">
                        <a:lnSpc>
                          <a:spcPct val="100000"/>
                        </a:lnSpc>
                        <a:spcBef>
                          <a:spcPts val="0"/>
                        </a:spcBef>
                        <a:spcAft>
                          <a:spcPts val="0"/>
                        </a:spcAft>
                      </a:pPr>
                      <a:r>
                        <a:rPr lang="en-US" sz="1800" dirty="0">
                          <a:solidFill>
                            <a:srgbClr val="2F5597"/>
                          </a:solidFill>
                          <a:effectLst/>
                          <a:latin typeface="Arial" panose="020B0604020202020204" pitchFamily="34" charset="0"/>
                          <a:cs typeface="Arial" panose="020B0604020202020204" pitchFamily="34" charset="0"/>
                        </a:rPr>
                        <a:t>$405.80</a:t>
                      </a:r>
                      <a:endParaRPr lang="en-US" sz="1600" dirty="0">
                        <a:solidFill>
                          <a:srgbClr val="2F5597"/>
                        </a:solidFill>
                        <a:effectLst/>
                        <a:latin typeface="Arial" panose="020B0604020202020204" pitchFamily="34" charset="0"/>
                        <a:ea typeface="Calibri"/>
                        <a:cs typeface="Arial" panose="020B0604020202020204" pitchFamily="34" charset="0"/>
                      </a:endParaRPr>
                    </a:p>
                  </a:txBody>
                  <a:tcPr marL="0" marR="0" marT="0" marB="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541994512"/>
                  </a:ext>
                </a:extLst>
              </a:tr>
              <a:tr h="559397">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128905" marR="0">
                        <a:lnSpc>
                          <a:spcPct val="100000"/>
                        </a:lnSpc>
                        <a:spcBef>
                          <a:spcPts val="0"/>
                        </a:spcBef>
                        <a:spcAft>
                          <a:spcPts val="0"/>
                        </a:spcAft>
                      </a:pPr>
                      <a:r>
                        <a:rPr lang="en-US" sz="1800" dirty="0">
                          <a:solidFill>
                            <a:srgbClr val="2F5597"/>
                          </a:solidFill>
                          <a:effectLst/>
                          <a:latin typeface="Arial" panose="020B0604020202020204" pitchFamily="34" charset="0"/>
                          <a:cs typeface="Arial" panose="020B0604020202020204" pitchFamily="34" charset="0"/>
                        </a:rPr>
                        <a:t>Above $171,000 up to</a:t>
                      </a:r>
                      <a:endParaRPr lang="en-US" sz="1600" dirty="0">
                        <a:solidFill>
                          <a:srgbClr val="2F5597"/>
                        </a:solidFill>
                        <a:effectLst/>
                        <a:latin typeface="Arial" panose="020B0604020202020204" pitchFamily="34" charset="0"/>
                        <a:cs typeface="Arial" panose="020B0604020202020204" pitchFamily="34" charset="0"/>
                      </a:endParaRPr>
                    </a:p>
                    <a:p>
                      <a:pPr marL="128905" marR="0">
                        <a:lnSpc>
                          <a:spcPct val="100000"/>
                        </a:lnSpc>
                        <a:spcBef>
                          <a:spcPts val="0"/>
                        </a:spcBef>
                        <a:spcAft>
                          <a:spcPts val="0"/>
                        </a:spcAft>
                      </a:pPr>
                      <a:r>
                        <a:rPr lang="en-US" sz="1800" dirty="0">
                          <a:solidFill>
                            <a:srgbClr val="2F5597"/>
                          </a:solidFill>
                          <a:effectLst/>
                          <a:latin typeface="Arial" panose="020B0604020202020204" pitchFamily="34" charset="0"/>
                          <a:cs typeface="Arial" panose="020B0604020202020204" pitchFamily="34" charset="0"/>
                        </a:rPr>
                        <a:t>$205,000</a:t>
                      </a:r>
                      <a:endParaRPr lang="en-US" sz="1600" dirty="0">
                        <a:solidFill>
                          <a:srgbClr val="2F5597"/>
                        </a:solidFill>
                        <a:effectLst/>
                        <a:latin typeface="Arial" panose="020B0604020202020204" pitchFamily="34" charset="0"/>
                        <a:ea typeface="Calibri"/>
                        <a:cs typeface="Arial" panose="020B0604020202020204" pitchFamily="34" charset="0"/>
                      </a:endParaRPr>
                    </a:p>
                  </a:txBody>
                  <a:tcPr marL="0" marR="0" marT="0" marB="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127635" marR="0">
                        <a:lnSpc>
                          <a:spcPct val="100000"/>
                        </a:lnSpc>
                        <a:spcBef>
                          <a:spcPts val="0"/>
                        </a:spcBef>
                        <a:spcAft>
                          <a:spcPts val="0"/>
                        </a:spcAft>
                      </a:pPr>
                      <a:r>
                        <a:rPr lang="en-US" sz="1800" dirty="0">
                          <a:solidFill>
                            <a:srgbClr val="2F5597"/>
                          </a:solidFill>
                          <a:effectLst/>
                          <a:latin typeface="Arial" panose="020B0604020202020204" pitchFamily="34" charset="0"/>
                          <a:cs typeface="Arial" panose="020B0604020202020204" pitchFamily="34" charset="0"/>
                        </a:rPr>
                        <a:t>Above $342,000 up to</a:t>
                      </a:r>
                      <a:endParaRPr lang="en-US" sz="1600" dirty="0">
                        <a:solidFill>
                          <a:srgbClr val="2F5597"/>
                        </a:solidFill>
                        <a:effectLst/>
                        <a:latin typeface="Arial" panose="020B0604020202020204" pitchFamily="34" charset="0"/>
                        <a:cs typeface="Arial" panose="020B0604020202020204" pitchFamily="34" charset="0"/>
                      </a:endParaRPr>
                    </a:p>
                    <a:p>
                      <a:pPr marL="127635" marR="0">
                        <a:lnSpc>
                          <a:spcPct val="100000"/>
                        </a:lnSpc>
                        <a:spcBef>
                          <a:spcPts val="0"/>
                        </a:spcBef>
                        <a:spcAft>
                          <a:spcPts val="0"/>
                        </a:spcAft>
                      </a:pPr>
                      <a:r>
                        <a:rPr lang="en-US" sz="1800" dirty="0">
                          <a:solidFill>
                            <a:srgbClr val="2F5597"/>
                          </a:solidFill>
                          <a:effectLst/>
                          <a:latin typeface="Arial" panose="020B0604020202020204" pitchFamily="34" charset="0"/>
                          <a:cs typeface="Arial" panose="020B0604020202020204" pitchFamily="34" charset="0"/>
                        </a:rPr>
                        <a:t>$410,000</a:t>
                      </a:r>
                      <a:endParaRPr lang="en-US" sz="1600" dirty="0">
                        <a:solidFill>
                          <a:srgbClr val="2F5597"/>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128905" marR="0">
                        <a:lnSpc>
                          <a:spcPct val="100000"/>
                        </a:lnSpc>
                        <a:spcBef>
                          <a:spcPts val="0"/>
                        </a:spcBef>
                        <a:spcAft>
                          <a:spcPts val="0"/>
                        </a:spcAft>
                      </a:pPr>
                      <a:r>
                        <a:rPr lang="en-US" sz="1800" dirty="0">
                          <a:solidFill>
                            <a:srgbClr val="2F5597"/>
                          </a:solidFill>
                          <a:effectLst/>
                          <a:latin typeface="Arial" panose="020B0604020202020204" pitchFamily="34" charset="0"/>
                          <a:cs typeface="Arial" panose="020B0604020202020204" pitchFamily="34" charset="0"/>
                        </a:rPr>
                        <a:t>Not applicable</a:t>
                      </a:r>
                      <a:endParaRPr lang="en-US" sz="1600" dirty="0">
                        <a:solidFill>
                          <a:srgbClr val="2F5597"/>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64135" algn="ctr">
                        <a:lnSpc>
                          <a:spcPct val="100000"/>
                        </a:lnSpc>
                        <a:spcBef>
                          <a:spcPts val="0"/>
                        </a:spcBef>
                        <a:spcAft>
                          <a:spcPts val="0"/>
                        </a:spcAft>
                      </a:pPr>
                      <a:r>
                        <a:rPr lang="en-US" sz="1800" dirty="0">
                          <a:solidFill>
                            <a:srgbClr val="2F5597"/>
                          </a:solidFill>
                          <a:effectLst/>
                          <a:latin typeface="Arial" panose="020B0604020202020204" pitchFamily="34" charset="0"/>
                          <a:cs typeface="Arial" panose="020B0604020202020204" pitchFamily="34" charset="0"/>
                        </a:rPr>
                        <a:t>$527.50</a:t>
                      </a:r>
                      <a:endParaRPr lang="en-US" sz="1600" dirty="0">
                        <a:solidFill>
                          <a:srgbClr val="2F5597"/>
                        </a:solidFill>
                        <a:effectLst/>
                        <a:latin typeface="Arial" panose="020B0604020202020204" pitchFamily="34" charset="0"/>
                        <a:ea typeface="Calibri"/>
                        <a:cs typeface="Arial" panose="020B0604020202020204" pitchFamily="34" charset="0"/>
                      </a:endParaRPr>
                    </a:p>
                  </a:txBody>
                  <a:tcPr marL="0" marR="0" marT="0" marB="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684996815"/>
                  </a:ext>
                </a:extLst>
              </a:tr>
              <a:tr h="634702">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128905" marR="58420">
                        <a:lnSpc>
                          <a:spcPct val="100000"/>
                        </a:lnSpc>
                        <a:spcBef>
                          <a:spcPts val="0"/>
                        </a:spcBef>
                        <a:spcAft>
                          <a:spcPts val="0"/>
                        </a:spcAft>
                      </a:pPr>
                      <a:r>
                        <a:rPr lang="en-US" sz="1800" dirty="0">
                          <a:solidFill>
                            <a:srgbClr val="2F5597"/>
                          </a:solidFill>
                          <a:effectLst/>
                          <a:latin typeface="Arial" panose="020B0604020202020204" pitchFamily="34" charset="0"/>
                          <a:cs typeface="Arial" panose="020B0604020202020204" pitchFamily="34" charset="0"/>
                        </a:rPr>
                        <a:t>Above $205,000 and less than $500,000</a:t>
                      </a:r>
                      <a:endParaRPr lang="en-US" sz="1600" dirty="0">
                        <a:solidFill>
                          <a:srgbClr val="2F5597"/>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127635" marR="58420">
                        <a:lnSpc>
                          <a:spcPct val="100000"/>
                        </a:lnSpc>
                        <a:spcBef>
                          <a:spcPts val="0"/>
                        </a:spcBef>
                        <a:spcAft>
                          <a:spcPts val="0"/>
                        </a:spcAft>
                      </a:pPr>
                      <a:r>
                        <a:rPr lang="en-US" sz="1800" dirty="0">
                          <a:solidFill>
                            <a:srgbClr val="2F5597"/>
                          </a:solidFill>
                          <a:effectLst/>
                          <a:latin typeface="Arial" panose="020B0604020202020204" pitchFamily="34" charset="0"/>
                          <a:cs typeface="Arial" panose="020B0604020202020204" pitchFamily="34" charset="0"/>
                        </a:rPr>
                        <a:t>Above $410,000 and less than $750,000</a:t>
                      </a:r>
                      <a:endParaRPr lang="en-US" sz="1600" dirty="0">
                        <a:solidFill>
                          <a:srgbClr val="2F5597"/>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128905" marR="135890">
                        <a:lnSpc>
                          <a:spcPct val="100000"/>
                        </a:lnSpc>
                        <a:spcBef>
                          <a:spcPts val="0"/>
                        </a:spcBef>
                        <a:spcAft>
                          <a:spcPts val="0"/>
                        </a:spcAft>
                      </a:pPr>
                      <a:r>
                        <a:rPr lang="en-US" sz="1800" dirty="0">
                          <a:solidFill>
                            <a:srgbClr val="2F5597"/>
                          </a:solidFill>
                          <a:effectLst/>
                          <a:latin typeface="Arial" panose="020B0604020202020204" pitchFamily="34" charset="0"/>
                          <a:cs typeface="Arial" panose="020B0604020202020204" pitchFamily="34" charset="0"/>
                        </a:rPr>
                        <a:t>Above $109,000 and less than $391,000 </a:t>
                      </a:r>
                      <a:endParaRPr lang="en-US" sz="1600" dirty="0">
                        <a:solidFill>
                          <a:srgbClr val="2F5597"/>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64135" algn="ctr">
                        <a:lnSpc>
                          <a:spcPct val="100000"/>
                        </a:lnSpc>
                        <a:spcBef>
                          <a:spcPts val="0"/>
                        </a:spcBef>
                        <a:spcAft>
                          <a:spcPts val="0"/>
                        </a:spcAft>
                      </a:pPr>
                      <a:r>
                        <a:rPr lang="en-US" sz="1800" dirty="0">
                          <a:solidFill>
                            <a:srgbClr val="2F5597"/>
                          </a:solidFill>
                          <a:effectLst/>
                          <a:latin typeface="Arial" panose="020B0604020202020204" pitchFamily="34" charset="0"/>
                          <a:cs typeface="Arial" panose="020B0604020202020204" pitchFamily="34" charset="0"/>
                        </a:rPr>
                        <a:t>$649.20</a:t>
                      </a:r>
                      <a:endParaRPr lang="en-US" sz="1600" dirty="0">
                        <a:solidFill>
                          <a:srgbClr val="2F5597"/>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467939025"/>
                  </a:ext>
                </a:extLst>
              </a:tr>
              <a:tr h="387796">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128905" marR="0">
                        <a:lnSpc>
                          <a:spcPct val="100000"/>
                        </a:lnSpc>
                        <a:spcBef>
                          <a:spcPts val="0"/>
                        </a:spcBef>
                        <a:spcAft>
                          <a:spcPts val="300"/>
                        </a:spcAft>
                      </a:pPr>
                      <a:r>
                        <a:rPr lang="en-US" sz="1800">
                          <a:solidFill>
                            <a:srgbClr val="2F5597"/>
                          </a:solidFill>
                          <a:effectLst/>
                          <a:latin typeface="Arial" panose="020B0604020202020204" pitchFamily="34" charset="0"/>
                          <a:cs typeface="Arial" panose="020B0604020202020204" pitchFamily="34" charset="0"/>
                        </a:rPr>
                        <a:t>$500,000 or above</a:t>
                      </a:r>
                      <a:endParaRPr lang="en-US" sz="1600">
                        <a:solidFill>
                          <a:srgbClr val="2F5597"/>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T w="12700" cap="flat" cmpd="sng" algn="ctr">
                      <a:solidFill>
                        <a:schemeClr val="accent1"/>
                      </a:solidFill>
                      <a:prstDash val="solid"/>
                      <a:round/>
                      <a:headEnd type="none" w="med" len="med"/>
                      <a:tailEnd type="none" w="med" len="med"/>
                    </a:lnT>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127635" marR="0">
                        <a:lnSpc>
                          <a:spcPct val="100000"/>
                        </a:lnSpc>
                        <a:spcBef>
                          <a:spcPts val="0"/>
                        </a:spcBef>
                        <a:spcAft>
                          <a:spcPts val="300"/>
                        </a:spcAft>
                      </a:pPr>
                      <a:r>
                        <a:rPr lang="en-US" sz="1800">
                          <a:solidFill>
                            <a:srgbClr val="2F5597"/>
                          </a:solidFill>
                          <a:effectLst/>
                          <a:latin typeface="Arial" panose="020B0604020202020204" pitchFamily="34" charset="0"/>
                          <a:cs typeface="Arial" panose="020B0604020202020204" pitchFamily="34" charset="0"/>
                        </a:rPr>
                        <a:t>$750,000 or above</a:t>
                      </a:r>
                      <a:endParaRPr lang="en-US" sz="1600">
                        <a:solidFill>
                          <a:srgbClr val="2F5597"/>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T w="12700" cap="flat" cmpd="sng" algn="ctr">
                      <a:solidFill>
                        <a:schemeClr val="accent1"/>
                      </a:solidFill>
                      <a:prstDash val="solid"/>
                      <a:round/>
                      <a:headEnd type="none" w="med" len="med"/>
                      <a:tailEnd type="none" w="med" len="med"/>
                    </a:lnT>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128905" marR="0">
                        <a:lnSpc>
                          <a:spcPct val="100000"/>
                        </a:lnSpc>
                        <a:spcBef>
                          <a:spcPts val="0"/>
                        </a:spcBef>
                        <a:spcAft>
                          <a:spcPts val="300"/>
                        </a:spcAft>
                      </a:pPr>
                      <a:r>
                        <a:rPr lang="en-US" sz="1800" dirty="0">
                          <a:solidFill>
                            <a:srgbClr val="2F5597"/>
                          </a:solidFill>
                          <a:effectLst/>
                          <a:latin typeface="Arial" panose="020B0604020202020204" pitchFamily="34" charset="0"/>
                          <a:cs typeface="Arial" panose="020B0604020202020204" pitchFamily="34" charset="0"/>
                        </a:rPr>
                        <a:t>$391,000 or above</a:t>
                      </a:r>
                      <a:endParaRPr lang="en-US" sz="1600" dirty="0">
                        <a:solidFill>
                          <a:srgbClr val="2F5597"/>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T w="12700" cap="flat" cmpd="sng" algn="ctr">
                      <a:solidFill>
                        <a:schemeClr val="accent1"/>
                      </a:solidFill>
                      <a:prstDash val="solid"/>
                      <a:round/>
                      <a:headEnd type="none" w="med" len="med"/>
                      <a:tailEnd type="none" w="med" len="med"/>
                    </a:lnT>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64135" algn="ctr">
                        <a:lnSpc>
                          <a:spcPct val="100000"/>
                        </a:lnSpc>
                        <a:spcBef>
                          <a:spcPts val="0"/>
                        </a:spcBef>
                        <a:spcAft>
                          <a:spcPts val="300"/>
                        </a:spcAft>
                      </a:pPr>
                      <a:r>
                        <a:rPr lang="en-US" sz="1800" dirty="0">
                          <a:solidFill>
                            <a:srgbClr val="2F5597"/>
                          </a:solidFill>
                          <a:effectLst/>
                          <a:latin typeface="Arial" panose="020B0604020202020204" pitchFamily="34" charset="0"/>
                          <a:cs typeface="Arial" panose="020B0604020202020204" pitchFamily="34" charset="0"/>
                        </a:rPr>
                        <a:t>$689.90</a:t>
                      </a:r>
                      <a:endParaRPr lang="en-US" sz="1600" dirty="0">
                        <a:solidFill>
                          <a:srgbClr val="2F5597"/>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T w="12700" cap="flat" cmpd="sng" algn="ctr">
                      <a:solidFill>
                        <a:schemeClr val="accent1"/>
                      </a:solidFill>
                      <a:prstDash val="solid"/>
                      <a:round/>
                      <a:headEnd type="none" w="med" len="med"/>
                      <a:tailEnd type="none" w="med" len="med"/>
                    </a:lnT>
                  </a:tcPr>
                </a:tc>
                <a:extLst>
                  <a:ext uri="{0D108BD9-81ED-4DB2-BD59-A6C34878D82A}">
                    <a16:rowId xmlns:a16="http://schemas.microsoft.com/office/drawing/2014/main" val="399011100"/>
                  </a:ext>
                </a:extLst>
              </a:tr>
            </a:tbl>
          </a:graphicData>
        </a:graphic>
      </p:graphicFrame>
      <p:sp>
        <p:nvSpPr>
          <p:cNvPr id="6" name="Slide Number Placeholder 5">
            <a:extLst>
              <a:ext uri="{FF2B5EF4-FFF2-40B4-BE49-F238E27FC236}">
                <a16:creationId xmlns:a16="http://schemas.microsoft.com/office/drawing/2014/main" id="{AF6B9BF7-2D9B-D5E3-34A3-241F4FD712AE}"/>
              </a:ext>
            </a:extLst>
          </p:cNvPr>
          <p:cNvSpPr>
            <a:spLocks noGrp="1"/>
          </p:cNvSpPr>
          <p:nvPr>
            <p:ph type="sldNum" sz="quarter" idx="12"/>
          </p:nvPr>
        </p:nvSpPr>
        <p:spPr/>
        <p:txBody>
          <a:bodyPr/>
          <a:lstStyle/>
          <a:p>
            <a:fld id="{0B2D781D-8844-5940-92D1-06EF0A7F581E}" type="slidenum">
              <a:rPr lang="en-US" smtClean="0"/>
              <a:t>37</a:t>
            </a:fld>
            <a:endParaRPr lang="en-US"/>
          </a:p>
        </p:txBody>
      </p:sp>
    </p:spTree>
    <p:extLst>
      <p:ext uri="{BB962C8B-B14F-4D97-AF65-F5344CB8AC3E}">
        <p14:creationId xmlns:p14="http://schemas.microsoft.com/office/powerpoint/2010/main" val="169693559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latin typeface="Arial Black"/>
              </a:rPr>
              <a:t>What You Pay in Original Medicare in </a:t>
            </a:r>
            <a:r>
              <a:rPr lang="en-US" dirty="0">
                <a:latin typeface="Arial Black"/>
              </a:rPr>
              <a:t>2026</a:t>
            </a:r>
            <a:r>
              <a:rPr lang="en-US" sz="3000" dirty="0">
                <a:latin typeface="Arial Black"/>
              </a:rPr>
              <a:t>: Part B</a:t>
            </a:r>
          </a:p>
        </p:txBody>
      </p:sp>
      <p:graphicFrame>
        <p:nvGraphicFramePr>
          <p:cNvPr id="6" name="Table 5" descr="All information in table also included in speakers' notes"/>
          <p:cNvGraphicFramePr>
            <a:graphicFrameLocks noGrp="1"/>
          </p:cNvGraphicFramePr>
          <p:nvPr>
            <p:extLst>
              <p:ext uri="{D42A27DB-BD31-4B8C-83A1-F6EECF244321}">
                <p14:modId xmlns:p14="http://schemas.microsoft.com/office/powerpoint/2010/main" val="773587162"/>
              </p:ext>
            </p:extLst>
          </p:nvPr>
        </p:nvGraphicFramePr>
        <p:xfrm>
          <a:off x="1176754" y="1604666"/>
          <a:ext cx="9646085" cy="2752631"/>
        </p:xfrm>
        <a:graphic>
          <a:graphicData uri="http://schemas.openxmlformats.org/drawingml/2006/table">
            <a:tbl>
              <a:tblPr firstRow="1" bandRow="1">
                <a:tableStyleId>{3B4B98B0-60AC-42C2-AFA5-B58CD77FA1E5}</a:tableStyleId>
              </a:tblPr>
              <a:tblGrid>
                <a:gridCol w="2624140">
                  <a:extLst>
                    <a:ext uri="{9D8B030D-6E8A-4147-A177-3AD203B41FA5}">
                      <a16:colId xmlns:a16="http://schemas.microsoft.com/office/drawing/2014/main" val="20000"/>
                    </a:ext>
                  </a:extLst>
                </a:gridCol>
                <a:gridCol w="7021945">
                  <a:extLst>
                    <a:ext uri="{9D8B030D-6E8A-4147-A177-3AD203B41FA5}">
                      <a16:colId xmlns:a16="http://schemas.microsoft.com/office/drawing/2014/main" val="20001"/>
                    </a:ext>
                  </a:extLst>
                </a:gridCol>
              </a:tblGrid>
              <a:tr h="550457">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a:spcAft>
                          <a:spcPts val="1200"/>
                        </a:spcAft>
                      </a:pPr>
                      <a:r>
                        <a:rPr lang="en-US" sz="2000" b="0" baseline="0">
                          <a:solidFill>
                            <a:srgbClr val="00529B"/>
                          </a:solidFill>
                          <a:latin typeface="Arial" panose="020B0604020202020204" pitchFamily="34" charset="0"/>
                          <a:cs typeface="Arial" panose="020B0604020202020204" pitchFamily="34" charset="0"/>
                        </a:rPr>
                        <a:t>Yearly Deductible</a:t>
                      </a:r>
                    </a:p>
                  </a:txBody>
                  <a:tcPr marL="68580" marR="68580" marT="34287" marB="34287"/>
                </a:tc>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marL="0" indent="0">
                        <a:spcAft>
                          <a:spcPts val="1200"/>
                        </a:spcAft>
                        <a:buFont typeface="Arial" pitchFamily="34" charset="0"/>
                        <a:buNone/>
                      </a:pPr>
                      <a:r>
                        <a:rPr lang="en-US" sz="2000" b="0" baseline="0" dirty="0">
                          <a:solidFill>
                            <a:srgbClr val="00529B"/>
                          </a:solidFill>
                          <a:latin typeface="Arial" panose="020B0604020202020204" pitchFamily="34" charset="0"/>
                          <a:cs typeface="Arial" panose="020B0604020202020204" pitchFamily="34" charset="0"/>
                        </a:rPr>
                        <a:t>$283 (You pay this deductible once each year)</a:t>
                      </a:r>
                    </a:p>
                  </a:txBody>
                  <a:tcPr marL="68580" marR="68580" marT="34287" marB="34287"/>
                </a:tc>
                <a:extLst>
                  <a:ext uri="{0D108BD9-81ED-4DB2-BD59-A6C34878D82A}">
                    <a16:rowId xmlns:a16="http://schemas.microsoft.com/office/drawing/2014/main" val="10000"/>
                  </a:ext>
                </a:extLst>
              </a:tr>
              <a:tr h="1807529">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indent="0" algn="l" defTabSz="914400" rtl="0" eaLnBrk="1" fontAlgn="auto" latinLnBrk="0" hangingPunct="1">
                        <a:lnSpc>
                          <a:spcPct val="100000"/>
                        </a:lnSpc>
                        <a:spcBef>
                          <a:spcPts val="0"/>
                        </a:spcBef>
                        <a:spcAft>
                          <a:spcPts val="1200"/>
                        </a:spcAft>
                        <a:buClrTx/>
                        <a:buSzTx/>
                        <a:buFontTx/>
                        <a:buNone/>
                        <a:tabLst/>
                        <a:defRPr/>
                      </a:pPr>
                      <a:r>
                        <a:rPr lang="en-US" sz="2000" dirty="0">
                          <a:solidFill>
                            <a:srgbClr val="00529B"/>
                          </a:solidFill>
                          <a:latin typeface="Arial" panose="020B0604020202020204" pitchFamily="34" charset="0"/>
                          <a:cs typeface="Arial" panose="020B0604020202020204" pitchFamily="34" charset="0"/>
                        </a:rPr>
                        <a:t>Coinsurance for Part B Services</a:t>
                      </a:r>
                    </a:p>
                    <a:p>
                      <a:pPr>
                        <a:spcAft>
                          <a:spcPts val="1200"/>
                        </a:spcAft>
                      </a:pPr>
                      <a:endParaRPr lang="en-US" sz="2000" b="1" baseline="0" dirty="0">
                        <a:solidFill>
                          <a:srgbClr val="00529B"/>
                        </a:solidFill>
                        <a:latin typeface="Arial" panose="020B0604020202020204" pitchFamily="34" charset="0"/>
                        <a:cs typeface="Arial" panose="020B0604020202020204" pitchFamily="34" charset="0"/>
                      </a:endParaRPr>
                    </a:p>
                  </a:txBody>
                  <a:tcPr marL="68580" marR="68580" marT="34287" marB="34287"/>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287020" indent="-287020" eaLnBrk="1" hangingPunct="1">
                        <a:spcAft>
                          <a:spcPts val="1200"/>
                        </a:spcAft>
                        <a:buClr>
                          <a:schemeClr val="accent5">
                            <a:lumMod val="50000"/>
                          </a:schemeClr>
                        </a:buClr>
                        <a:buFont typeface="Wingdings" pitchFamily="2" charset="2"/>
                        <a:buChar char="§"/>
                      </a:pPr>
                      <a:r>
                        <a:rPr lang="en-US" sz="2000" dirty="0">
                          <a:solidFill>
                            <a:srgbClr val="00529B"/>
                          </a:solidFill>
                          <a:latin typeface="Arial" panose="020B0604020202020204" pitchFamily="34" charset="0"/>
                          <a:cs typeface="Arial" panose="020B0604020202020204" pitchFamily="34" charset="0"/>
                        </a:rPr>
                        <a:t>20% for most covered services, like doctor’s services and some preventive services,</a:t>
                      </a:r>
                      <a:r>
                        <a:rPr lang="en-US" sz="2000" baseline="0" dirty="0">
                          <a:solidFill>
                            <a:srgbClr val="00529B"/>
                          </a:solidFill>
                          <a:latin typeface="Arial" panose="020B0604020202020204" pitchFamily="34" charset="0"/>
                          <a:cs typeface="Arial" panose="020B0604020202020204" pitchFamily="34" charset="0"/>
                        </a:rPr>
                        <a:t> </a:t>
                      </a:r>
                      <a:r>
                        <a:rPr lang="en-US" sz="2000" dirty="0">
                          <a:solidFill>
                            <a:srgbClr val="00529B"/>
                          </a:solidFill>
                          <a:latin typeface="Arial" panose="020B0604020202020204" pitchFamily="34" charset="0"/>
                          <a:cs typeface="Arial" panose="020B0604020202020204" pitchFamily="34" charset="0"/>
                        </a:rPr>
                        <a:t>if provider accepts assignment </a:t>
                      </a:r>
                    </a:p>
                    <a:p>
                      <a:pPr marL="287020" indent="-287020" eaLnBrk="1" hangingPunct="1">
                        <a:spcAft>
                          <a:spcPts val="1200"/>
                        </a:spcAft>
                        <a:buClr>
                          <a:schemeClr val="accent5">
                            <a:lumMod val="50000"/>
                          </a:schemeClr>
                        </a:buClr>
                        <a:buFont typeface="Wingdings" pitchFamily="2" charset="2"/>
                        <a:buChar char="§"/>
                      </a:pPr>
                      <a:r>
                        <a:rPr lang="en-US" sz="2000" dirty="0">
                          <a:solidFill>
                            <a:srgbClr val="00529B"/>
                          </a:solidFill>
                          <a:latin typeface="Arial" panose="020B0604020202020204" pitchFamily="34" charset="0"/>
                          <a:cs typeface="Arial" panose="020B0604020202020204" pitchFamily="34" charset="0"/>
                        </a:rPr>
                        <a:t>$0 for most preventive services</a:t>
                      </a:r>
                    </a:p>
                    <a:p>
                      <a:pPr marL="287020" lvl="1" indent="-287020" eaLnBrk="1" hangingPunct="1">
                        <a:spcAft>
                          <a:spcPts val="1200"/>
                        </a:spcAft>
                        <a:buClr>
                          <a:schemeClr val="accent5">
                            <a:lumMod val="50000"/>
                          </a:schemeClr>
                        </a:buClr>
                        <a:buFont typeface="Wingdings" pitchFamily="2" charset="2"/>
                        <a:buChar char="§"/>
                      </a:pPr>
                      <a:r>
                        <a:rPr lang="en-US" sz="2000" dirty="0">
                          <a:solidFill>
                            <a:srgbClr val="00529B"/>
                          </a:solidFill>
                          <a:latin typeface="Arial" panose="020B0604020202020204" pitchFamily="34" charset="0"/>
                          <a:cs typeface="Arial" panose="020B0604020202020204" pitchFamily="34" charset="0"/>
                        </a:rPr>
                        <a:t>20% </a:t>
                      </a:r>
                      <a:r>
                        <a:rPr lang="en-US" sz="2000" baseline="0" dirty="0">
                          <a:solidFill>
                            <a:srgbClr val="00529B"/>
                          </a:solidFill>
                          <a:latin typeface="Arial" panose="020B0604020202020204" pitchFamily="34" charset="0"/>
                          <a:cs typeface="Arial" panose="020B0604020202020204" pitchFamily="34" charset="0"/>
                        </a:rPr>
                        <a:t>for outpatient mental health services, and c</a:t>
                      </a:r>
                      <a:r>
                        <a:rPr lang="en-US" sz="2000" dirty="0">
                          <a:solidFill>
                            <a:srgbClr val="00529B"/>
                          </a:solidFill>
                          <a:latin typeface="Arial" panose="020B0604020202020204" pitchFamily="34" charset="0"/>
                          <a:cs typeface="Arial" panose="020B0604020202020204" pitchFamily="34" charset="0"/>
                        </a:rPr>
                        <a:t>opayments </a:t>
                      </a:r>
                      <a:br>
                        <a:rPr lang="en-US" sz="2000" dirty="0">
                          <a:solidFill>
                            <a:srgbClr val="00529B"/>
                          </a:solidFill>
                          <a:latin typeface="Arial" panose="020B0604020202020204" pitchFamily="34" charset="0"/>
                          <a:cs typeface="Arial" panose="020B0604020202020204" pitchFamily="34" charset="0"/>
                        </a:rPr>
                      </a:br>
                      <a:r>
                        <a:rPr lang="en-US" sz="2000" dirty="0">
                          <a:solidFill>
                            <a:srgbClr val="00529B"/>
                          </a:solidFill>
                          <a:latin typeface="Arial" panose="020B0604020202020204" pitchFamily="34" charset="0"/>
                          <a:cs typeface="Arial" panose="020B0604020202020204" pitchFamily="34" charset="0"/>
                        </a:rPr>
                        <a:t>for hospital outpatient services</a:t>
                      </a:r>
                      <a:endParaRPr lang="en-US" sz="2000" b="1" baseline="0" dirty="0">
                        <a:solidFill>
                          <a:srgbClr val="00529B"/>
                        </a:solidFill>
                        <a:latin typeface="Arial" panose="020B0604020202020204" pitchFamily="34" charset="0"/>
                        <a:cs typeface="Arial" panose="020B0604020202020204" pitchFamily="34" charset="0"/>
                      </a:endParaRPr>
                    </a:p>
                  </a:txBody>
                  <a:tcPr marL="68580" marR="68580" marT="34287" marB="34287"/>
                </a:tc>
                <a:extLst>
                  <a:ext uri="{0D108BD9-81ED-4DB2-BD59-A6C34878D82A}">
                    <a16:rowId xmlns:a16="http://schemas.microsoft.com/office/drawing/2014/main" val="10001"/>
                  </a:ext>
                </a:extLst>
              </a:tr>
            </a:tbl>
          </a:graphicData>
        </a:graphic>
      </p:graphicFrame>
      <p:sp>
        <p:nvSpPr>
          <p:cNvPr id="9" name="Freeform: Shape 8">
            <a:extLst>
              <a:ext uri="{FF2B5EF4-FFF2-40B4-BE49-F238E27FC236}">
                <a16:creationId xmlns:a16="http://schemas.microsoft.com/office/drawing/2014/main" id="{8AC620CE-CD60-4226-806E-F3F313FDEF5E}"/>
              </a:ext>
              <a:ext uri="{C183D7F6-B498-43B3-948B-1728B52AA6E4}">
                <adec:decorative xmlns:adec="http://schemas.microsoft.com/office/drawing/2017/decorative" val="1"/>
              </a:ext>
            </a:extLst>
          </p:cNvPr>
          <p:cNvSpPr>
            <a:spLocks noChangeAspect="1"/>
          </p:cNvSpPr>
          <p:nvPr/>
        </p:nvSpPr>
        <p:spPr>
          <a:xfrm>
            <a:off x="1442860" y="4993551"/>
            <a:ext cx="274320" cy="274320"/>
          </a:xfrm>
          <a:custGeom>
            <a:avLst/>
            <a:gdLst>
              <a:gd name="connsiteX0" fmla="*/ 1828800 w 3657600"/>
              <a:gd name="connsiteY0" fmla="*/ 473375 h 3657600"/>
              <a:gd name="connsiteX1" fmla="*/ 1526601 w 3657600"/>
              <a:gd name="connsiteY1" fmla="*/ 1451335 h 3657600"/>
              <a:gd name="connsiteX2" fmla="*/ 548643 w 3657600"/>
              <a:gd name="connsiteY2" fmla="*/ 1451328 h 3657600"/>
              <a:gd name="connsiteX3" fmla="*/ 1339831 w 3657600"/>
              <a:gd name="connsiteY3" fmla="*/ 2055733 h 3657600"/>
              <a:gd name="connsiteX4" fmla="*/ 1037619 w 3657600"/>
              <a:gd name="connsiteY4" fmla="*/ 3033688 h 3657600"/>
              <a:gd name="connsiteX5" fmla="*/ 1828800 w 3657600"/>
              <a:gd name="connsiteY5" fmla="*/ 2429272 h 3657600"/>
              <a:gd name="connsiteX6" fmla="*/ 2619981 w 3657600"/>
              <a:gd name="connsiteY6" fmla="*/ 3033688 h 3657600"/>
              <a:gd name="connsiteX7" fmla="*/ 2317769 w 3657600"/>
              <a:gd name="connsiteY7" fmla="*/ 2055733 h 3657600"/>
              <a:gd name="connsiteX8" fmla="*/ 3108957 w 3657600"/>
              <a:gd name="connsiteY8" fmla="*/ 1451328 h 3657600"/>
              <a:gd name="connsiteX9" fmla="*/ 2130999 w 3657600"/>
              <a:gd name="connsiteY9" fmla="*/ 1451335 h 3657600"/>
              <a:gd name="connsiteX10" fmla="*/ 1828800 w 3657600"/>
              <a:gd name="connsiteY10" fmla="*/ 0 h 3657600"/>
              <a:gd name="connsiteX11" fmla="*/ 3657600 w 3657600"/>
              <a:gd name="connsiteY11" fmla="*/ 1828800 h 3657600"/>
              <a:gd name="connsiteX12" fmla="*/ 1828800 w 3657600"/>
              <a:gd name="connsiteY12" fmla="*/ 3657600 h 3657600"/>
              <a:gd name="connsiteX13" fmla="*/ 0 w 3657600"/>
              <a:gd name="connsiteY13" fmla="*/ 1828800 h 3657600"/>
              <a:gd name="connsiteX14" fmla="*/ 1828800 w 3657600"/>
              <a:gd name="connsiteY14" fmla="*/ 0 h 36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3657600">
                <a:moveTo>
                  <a:pt x="1828800" y="473375"/>
                </a:moveTo>
                <a:lnTo>
                  <a:pt x="1526601" y="1451335"/>
                </a:lnTo>
                <a:lnTo>
                  <a:pt x="548643" y="1451328"/>
                </a:lnTo>
                <a:lnTo>
                  <a:pt x="1339831" y="2055733"/>
                </a:lnTo>
                <a:lnTo>
                  <a:pt x="1037619" y="3033688"/>
                </a:lnTo>
                <a:lnTo>
                  <a:pt x="1828800" y="2429272"/>
                </a:lnTo>
                <a:lnTo>
                  <a:pt x="2619981" y="3033688"/>
                </a:lnTo>
                <a:lnTo>
                  <a:pt x="2317769" y="2055733"/>
                </a:lnTo>
                <a:lnTo>
                  <a:pt x="3108957" y="1451328"/>
                </a:lnTo>
                <a:lnTo>
                  <a:pt x="2130999" y="1451335"/>
                </a:lnTo>
                <a:close/>
                <a:moveTo>
                  <a:pt x="1828800" y="0"/>
                </a:moveTo>
                <a:cubicBezTo>
                  <a:pt x="2838818" y="0"/>
                  <a:pt x="3657600" y="818782"/>
                  <a:pt x="3657600" y="1828800"/>
                </a:cubicBezTo>
                <a:cubicBezTo>
                  <a:pt x="3657600" y="2838818"/>
                  <a:pt x="2838818" y="3657600"/>
                  <a:pt x="1828800" y="3657600"/>
                </a:cubicBezTo>
                <a:cubicBezTo>
                  <a:pt x="818782" y="3657600"/>
                  <a:pt x="0" y="2838818"/>
                  <a:pt x="0" y="1828800"/>
                </a:cubicBezTo>
                <a:cubicBezTo>
                  <a:pt x="0" y="818782"/>
                  <a:pt x="818782" y="0"/>
                  <a:pt x="1828800" y="0"/>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Content Placeholder 9">
            <a:extLst>
              <a:ext uri="{FF2B5EF4-FFF2-40B4-BE49-F238E27FC236}">
                <a16:creationId xmlns:a16="http://schemas.microsoft.com/office/drawing/2014/main" id="{5BDEFC4C-E17B-243A-2983-508D1BB7CC91}"/>
              </a:ext>
            </a:extLst>
          </p:cNvPr>
          <p:cNvSpPr>
            <a:spLocks noGrp="1"/>
          </p:cNvSpPr>
          <p:nvPr>
            <p:ph sz="quarter" idx="13"/>
          </p:nvPr>
        </p:nvSpPr>
        <p:spPr>
          <a:xfrm>
            <a:off x="1702904" y="4959874"/>
            <a:ext cx="9108532" cy="440466"/>
          </a:xfrm>
        </p:spPr>
        <p:txBody>
          <a:bodyPr>
            <a:normAutofit/>
          </a:bodyPr>
          <a:lstStyle/>
          <a:p>
            <a:pPr marL="0" lvl="0" indent="0">
              <a:spcAft>
                <a:spcPts val="0"/>
              </a:spcAft>
              <a:buClrTx/>
              <a:buNone/>
            </a:pPr>
            <a:r>
              <a:rPr lang="en-US" sz="1400" b="1" dirty="0"/>
              <a:t>NOTE: </a:t>
            </a:r>
            <a:r>
              <a:rPr lang="en-US" sz="1400" dirty="0"/>
              <a:t>If you can’t afford to pay these costs, there are programs that may help.</a:t>
            </a:r>
          </a:p>
        </p:txBody>
      </p:sp>
      <p:sp>
        <p:nvSpPr>
          <p:cNvPr id="5" name="Slide Number Placeholder 4">
            <a:extLst>
              <a:ext uri="{FF2B5EF4-FFF2-40B4-BE49-F238E27FC236}">
                <a16:creationId xmlns:a16="http://schemas.microsoft.com/office/drawing/2014/main" id="{7C8F078B-FF15-4A55-BAAF-AD014D1EA7B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srgbClr val="8FAADC"/>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srgbClr val="8FAADC"/>
              </a:solidFill>
              <a:effectLst/>
              <a:uLnTx/>
              <a:uFillTx/>
              <a:latin typeface="Arial" panose="020B0604020202020204" pitchFamily="34" charset="0"/>
              <a:ea typeface="+mn-ea"/>
              <a:cs typeface="Arial" panose="020B0604020202020204" pitchFamily="34" charset="0"/>
            </a:endParaRPr>
          </a:p>
        </p:txBody>
      </p:sp>
    </p:spTree>
    <p:custDataLst>
      <p:tags r:id="rId1"/>
    </p:custDataLst>
    <p:extLst>
      <p:ext uri="{BB962C8B-B14F-4D97-AF65-F5344CB8AC3E}">
        <p14:creationId xmlns:p14="http://schemas.microsoft.com/office/powerpoint/2010/main" val="339101619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Decision: Should I Keep/Sign Up for Part B?</a:t>
            </a:r>
          </a:p>
        </p:txBody>
      </p:sp>
      <p:sp>
        <p:nvSpPr>
          <p:cNvPr id="5" name="Content Placeholder 4">
            <a:extLst>
              <a:ext uri="{FF2B5EF4-FFF2-40B4-BE49-F238E27FC236}">
                <a16:creationId xmlns:a16="http://schemas.microsoft.com/office/drawing/2014/main" id="{4F209BAB-0EB6-40BA-A871-CBBEB7CFC82C}"/>
              </a:ext>
            </a:extLst>
          </p:cNvPr>
          <p:cNvSpPr>
            <a:spLocks noGrp="1"/>
          </p:cNvSpPr>
          <p:nvPr>
            <p:ph sz="quarter" idx="13"/>
          </p:nvPr>
        </p:nvSpPr>
        <p:spPr>
          <a:xfrm>
            <a:off x="1179653" y="1291613"/>
            <a:ext cx="10320272" cy="5313582"/>
          </a:xfrm>
        </p:spPr>
        <p:txBody>
          <a:bodyPr>
            <a:normAutofit/>
          </a:bodyPr>
          <a:lstStyle/>
          <a:p>
            <a:pPr marL="0" lvl="0" indent="0" defTabSz="685800">
              <a:buClrTx/>
              <a:buNone/>
              <a:defRPr/>
            </a:pPr>
            <a:r>
              <a:rPr lang="en-US" b="1" dirty="0"/>
              <a:t>Consider:</a:t>
            </a:r>
          </a:p>
          <a:p>
            <a:pPr lvl="1" defTabSz="685800">
              <a:lnSpc>
                <a:spcPct val="120000"/>
              </a:lnSpc>
              <a:spcAft>
                <a:spcPts val="300"/>
              </a:spcAft>
              <a:buFont typeface="Wingdings" panose="05000000000000000000" pitchFamily="2" charset="2"/>
              <a:buChar char="§"/>
              <a:defRPr/>
            </a:pPr>
            <a:r>
              <a:rPr lang="en-US" sz="2000" dirty="0"/>
              <a:t>Most people pay a monthly premium</a:t>
            </a:r>
          </a:p>
          <a:p>
            <a:pPr lvl="2" defTabSz="685800">
              <a:lnSpc>
                <a:spcPct val="120000"/>
              </a:lnSpc>
              <a:spcAft>
                <a:spcPts val="300"/>
              </a:spcAft>
              <a:buSzPct val="100000"/>
              <a:buFont typeface="Arial" panose="020B0604020202020204" pitchFamily="34" charset="0"/>
              <a:buChar char="•"/>
              <a:defRPr/>
            </a:pPr>
            <a:r>
              <a:rPr lang="en-US" sz="1800" dirty="0"/>
              <a:t>Usually deducted from Social Security/Railroad Retirement Board (RRB) benefits</a:t>
            </a:r>
          </a:p>
          <a:p>
            <a:pPr lvl="2" defTabSz="685800">
              <a:lnSpc>
                <a:spcPct val="120000"/>
              </a:lnSpc>
              <a:buSzPct val="100000"/>
              <a:buFont typeface="Arial" panose="020B0604020202020204" pitchFamily="34" charset="0"/>
              <a:buChar char="•"/>
              <a:defRPr/>
            </a:pPr>
            <a:r>
              <a:rPr lang="en-US" sz="1800" dirty="0"/>
              <a:t>Amount depends on income</a:t>
            </a:r>
          </a:p>
          <a:p>
            <a:pPr lvl="1" defTabSz="685800">
              <a:buFont typeface="Wingdings" panose="05000000000000000000" pitchFamily="2" charset="2"/>
              <a:buChar char="§"/>
              <a:defRPr/>
            </a:pPr>
            <a:r>
              <a:rPr lang="en-US" sz="2000" dirty="0"/>
              <a:t>You can delay enrollment if you have group health plan (GHP) coverage based on your current employment, or the employment of a spouse or a family member if you’re disabled</a:t>
            </a:r>
          </a:p>
          <a:p>
            <a:pPr marL="548640" defTabSz="685800">
              <a:spcAft>
                <a:spcPts val="600"/>
              </a:spcAft>
              <a:buSzPct val="100000"/>
              <a:defRPr/>
            </a:pPr>
            <a:r>
              <a:rPr lang="en-US" sz="2000" dirty="0"/>
              <a:t>You can apply for Part B at any time while working and continue for 8 months after employment ends or GHP ends, whichever comes first</a:t>
            </a:r>
          </a:p>
          <a:p>
            <a:pPr marL="548640" defTabSz="685800">
              <a:spcAft>
                <a:spcPts val="600"/>
              </a:spcAft>
              <a:buSzPct val="100000"/>
              <a:defRPr/>
            </a:pPr>
            <a:r>
              <a:rPr lang="en-US" sz="2000" dirty="0"/>
              <a:t>You should contact your employer or union benefits administrator to find out how your insurance works with Medicare and if you should sign up for Part B during your IEP</a:t>
            </a:r>
          </a:p>
          <a:p>
            <a:pPr lvl="1" defTabSz="685800">
              <a:buFont typeface="Wingdings" panose="05000000000000000000" pitchFamily="2" charset="2"/>
              <a:buChar char="§"/>
              <a:defRPr/>
            </a:pPr>
            <a:r>
              <a:rPr lang="en-US" sz="2000" dirty="0"/>
              <a:t>Sometimes, you must have Part B </a:t>
            </a:r>
          </a:p>
        </p:txBody>
      </p:sp>
      <p:sp>
        <p:nvSpPr>
          <p:cNvPr id="6" name="Slide Number Placeholder 5">
            <a:extLst>
              <a:ext uri="{FF2B5EF4-FFF2-40B4-BE49-F238E27FC236}">
                <a16:creationId xmlns:a16="http://schemas.microsoft.com/office/drawing/2014/main" id="{81600FAB-05DD-41CB-943D-50644CC0D352}"/>
              </a:ext>
            </a:extLst>
          </p:cNvPr>
          <p:cNvSpPr>
            <a:spLocks noGrp="1"/>
          </p:cNvSpPr>
          <p:nvPr>
            <p:ph type="sldNum" sz="quarter" idx="12"/>
          </p:nvPr>
        </p:nvSpPr>
        <p:spPr/>
        <p:txBody>
          <a:bodyPr/>
          <a:lstStyle/>
          <a:p>
            <a:fld id="{0B2D781D-8844-5940-92D1-06EF0A7F581E}" type="slidenum">
              <a:rPr lang="en-US" smtClean="0"/>
              <a:pPr/>
              <a:t>39</a:t>
            </a:fld>
            <a:endParaRPr lang="en-US"/>
          </a:p>
        </p:txBody>
      </p:sp>
    </p:spTree>
    <p:custDataLst>
      <p:tags r:id="rId1"/>
    </p:custDataLst>
    <p:extLst>
      <p:ext uri="{BB962C8B-B14F-4D97-AF65-F5344CB8AC3E}">
        <p14:creationId xmlns:p14="http://schemas.microsoft.com/office/powerpoint/2010/main" val="65295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5">
                                            <p:txEl>
                                              <p:pRg st="2" end="2"/>
                                            </p:txEl>
                                          </p:spTgt>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nodeType="after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1306F-E941-274C-ADC2-9530AD918CA5}"/>
              </a:ext>
            </a:extLst>
          </p:cNvPr>
          <p:cNvSpPr>
            <a:spLocks noGrp="1"/>
          </p:cNvSpPr>
          <p:nvPr>
            <p:ph type="title"/>
          </p:nvPr>
        </p:nvSpPr>
        <p:spPr/>
        <p:txBody>
          <a:bodyPr>
            <a:normAutofit/>
          </a:bodyPr>
          <a:lstStyle/>
          <a:p>
            <a:r>
              <a:rPr lang="en-US" sz="3000" dirty="0"/>
              <a:t>Topic 1 Objectives</a:t>
            </a:r>
          </a:p>
        </p:txBody>
      </p:sp>
      <p:sp>
        <p:nvSpPr>
          <p:cNvPr id="13" name="Content Placeholder 12"/>
          <p:cNvSpPr>
            <a:spLocks noGrp="1"/>
          </p:cNvSpPr>
          <p:nvPr>
            <p:ph sz="quarter" idx="13"/>
          </p:nvPr>
        </p:nvSpPr>
        <p:spPr/>
        <p:txBody>
          <a:bodyPr vert="horz" lIns="91440" tIns="45720" rIns="91440" bIns="45720" rtlCol="0" anchor="t">
            <a:normAutofit/>
          </a:bodyPr>
          <a:lstStyle/>
          <a:p>
            <a:pPr marL="0" lvl="0" indent="0" defTabSz="685800">
              <a:lnSpc>
                <a:spcPct val="100000"/>
              </a:lnSpc>
              <a:spcBef>
                <a:spcPts val="0"/>
              </a:spcBef>
              <a:spcAft>
                <a:spcPts val="1200"/>
              </a:spcAft>
              <a:buFont typeface="Wingdings" pitchFamily="2" charset="2"/>
              <a:buNone/>
            </a:pPr>
            <a:r>
              <a:rPr lang="en-US" b="1" dirty="0">
                <a:solidFill>
                  <a:srgbClr val="00529B"/>
                </a:solidFill>
                <a:latin typeface="Arial"/>
                <a:cs typeface="Arial"/>
              </a:rPr>
              <a:t>At the end of this topic, you’ll be able to:</a:t>
            </a:r>
          </a:p>
          <a:p>
            <a:pPr lvl="1" defTabSz="685800">
              <a:lnSpc>
                <a:spcPct val="100000"/>
              </a:lnSpc>
              <a:spcBef>
                <a:spcPts val="0"/>
              </a:spcBef>
              <a:spcAft>
                <a:spcPts val="1200"/>
              </a:spcAft>
              <a:buClr>
                <a:srgbClr val="00539A"/>
              </a:buClr>
              <a:buFont typeface="Wingdings" pitchFamily="2" charset="2"/>
              <a:buChar char="§"/>
            </a:pPr>
            <a:r>
              <a:rPr lang="en-US" dirty="0">
                <a:solidFill>
                  <a:srgbClr val="00529B"/>
                </a:solidFill>
                <a:latin typeface="Arial"/>
                <a:cs typeface="Arial"/>
              </a:rPr>
              <a:t>Describe Medicare and who it’s for</a:t>
            </a:r>
            <a:endParaRPr lang="en-US" dirty="0">
              <a:solidFill>
                <a:srgbClr val="00529B"/>
              </a:solidFill>
            </a:endParaRPr>
          </a:p>
          <a:p>
            <a:pPr lvl="1" defTabSz="685800">
              <a:lnSpc>
                <a:spcPct val="100000"/>
              </a:lnSpc>
              <a:spcBef>
                <a:spcPts val="0"/>
              </a:spcBef>
              <a:spcAft>
                <a:spcPts val="1200"/>
              </a:spcAft>
              <a:buClr>
                <a:srgbClr val="00539A"/>
              </a:buClr>
              <a:buFont typeface="Wingdings" pitchFamily="2" charset="2"/>
              <a:buChar char="§"/>
            </a:pPr>
            <a:r>
              <a:rPr lang="en-US" dirty="0">
                <a:solidFill>
                  <a:srgbClr val="00529B"/>
                </a:solidFill>
                <a:latin typeface="Arial"/>
                <a:cs typeface="Arial"/>
              </a:rPr>
              <a:t>Identify the parts of Medicare and explain coverage options</a:t>
            </a:r>
            <a:endParaRPr lang="en-US" dirty="0">
              <a:solidFill>
                <a:srgbClr val="00529B"/>
              </a:solidFill>
            </a:endParaRPr>
          </a:p>
          <a:p>
            <a:pPr lvl="1" defTabSz="685800">
              <a:lnSpc>
                <a:spcPct val="100000"/>
              </a:lnSpc>
              <a:spcBef>
                <a:spcPts val="0"/>
              </a:spcBef>
              <a:spcAft>
                <a:spcPts val="1200"/>
              </a:spcAft>
              <a:buClr>
                <a:srgbClr val="00539A"/>
              </a:buClr>
              <a:buFont typeface="Wingdings" pitchFamily="2" charset="2"/>
              <a:buChar char="§"/>
            </a:pPr>
            <a:r>
              <a:rPr lang="en-US" dirty="0">
                <a:solidFill>
                  <a:srgbClr val="00529B"/>
                </a:solidFill>
                <a:latin typeface="Arial"/>
                <a:cs typeface="Arial"/>
              </a:rPr>
              <a:t>Explain automatic enrollment and how it works</a:t>
            </a:r>
          </a:p>
          <a:p>
            <a:pPr lvl="1" defTabSz="685800">
              <a:spcAft>
                <a:spcPts val="1200"/>
              </a:spcAft>
              <a:buClr>
                <a:srgbClr val="00539A"/>
              </a:buClr>
              <a:buFont typeface="Wingdings" pitchFamily="2" charset="2"/>
              <a:buChar char="§"/>
            </a:pPr>
            <a:r>
              <a:rPr lang="en-US" sz="2400" dirty="0">
                <a:solidFill>
                  <a:srgbClr val="00529B"/>
                </a:solidFill>
                <a:latin typeface="Arial"/>
                <a:cs typeface="Arial"/>
              </a:rPr>
              <a:t>Describe various enrollment periods you may use to join or </a:t>
            </a:r>
            <a:br>
              <a:rPr lang="en-US" sz="2400" dirty="0">
                <a:solidFill>
                  <a:srgbClr val="00529B"/>
                </a:solidFill>
                <a:latin typeface="Arial"/>
                <a:cs typeface="Arial"/>
              </a:rPr>
            </a:br>
            <a:r>
              <a:rPr lang="en-US" sz="2400" dirty="0">
                <a:solidFill>
                  <a:srgbClr val="00529B"/>
                </a:solidFill>
                <a:latin typeface="Arial"/>
                <a:cs typeface="Arial"/>
              </a:rPr>
              <a:t>switch plans</a:t>
            </a:r>
          </a:p>
        </p:txBody>
      </p:sp>
      <p:sp>
        <p:nvSpPr>
          <p:cNvPr id="3" name="Slide Number Placeholder 2">
            <a:extLst>
              <a:ext uri="{FF2B5EF4-FFF2-40B4-BE49-F238E27FC236}">
                <a16:creationId xmlns:a16="http://schemas.microsoft.com/office/drawing/2014/main" id="{25000D79-06CB-4F9C-BE0A-28C3B2535922}"/>
              </a:ext>
            </a:extLst>
          </p:cNvPr>
          <p:cNvSpPr>
            <a:spLocks noGrp="1"/>
          </p:cNvSpPr>
          <p:nvPr>
            <p:ph type="sldNum" sz="quarter" idx="12"/>
          </p:nvPr>
        </p:nvSpPr>
        <p:spPr/>
        <p:txBody>
          <a:bodyPr/>
          <a:lstStyle/>
          <a:p>
            <a:fld id="{0B2D781D-8844-5940-92D1-06EF0A7F581E}" type="slidenum">
              <a:rPr lang="en-US" smtClean="0"/>
              <a:pPr/>
              <a:t>4</a:t>
            </a:fld>
            <a:endParaRPr lang="en-US"/>
          </a:p>
        </p:txBody>
      </p:sp>
    </p:spTree>
    <p:custDataLst>
      <p:tags r:id="rId1"/>
    </p:custDataLst>
    <p:extLst>
      <p:ext uri="{BB962C8B-B14F-4D97-AF65-F5344CB8AC3E}">
        <p14:creationId xmlns:p14="http://schemas.microsoft.com/office/powerpoint/2010/main" val="244119478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When You Must Have Part A &amp; Part B</a:t>
            </a:r>
          </a:p>
        </p:txBody>
      </p:sp>
      <p:sp>
        <p:nvSpPr>
          <p:cNvPr id="6" name="Content Placeholder 5">
            <a:extLst>
              <a:ext uri="{FF2B5EF4-FFF2-40B4-BE49-F238E27FC236}">
                <a16:creationId xmlns:a16="http://schemas.microsoft.com/office/drawing/2014/main" id="{00E112B1-44F9-DA20-09AA-AF2197EA6306}"/>
              </a:ext>
            </a:extLst>
          </p:cNvPr>
          <p:cNvSpPr>
            <a:spLocks noGrp="1"/>
          </p:cNvSpPr>
          <p:nvPr>
            <p:ph sz="quarter" idx="13"/>
          </p:nvPr>
        </p:nvSpPr>
        <p:spPr>
          <a:xfrm rot="16200000">
            <a:off x="3201518" y="19239"/>
            <a:ext cx="1371600" cy="3877432"/>
          </a:xfrm>
          <a:prstGeom prst="round2SameRect">
            <a:avLst>
              <a:gd name="adj1" fmla="val 0"/>
              <a:gd name="adj2" fmla="val 18567"/>
            </a:avLst>
          </a:prstGeom>
          <a:ln w="76200">
            <a:solidFill>
              <a:srgbClr val="8FAADC"/>
            </a:solidFill>
          </a:ln>
        </p:spPr>
        <p:txBody>
          <a:bodyPr vert="vert" anchor="ctr">
            <a:normAutofit/>
          </a:bodyPr>
          <a:lstStyle/>
          <a:p>
            <a:pPr marL="731520" lvl="0" indent="0" defTabSz="685800">
              <a:spcAft>
                <a:spcPts val="0"/>
              </a:spcAft>
              <a:buClrTx/>
              <a:buNone/>
            </a:pPr>
            <a:r>
              <a:rPr lang="en-US" sz="1900" dirty="0"/>
              <a:t>To buy a Medicare Supplement Insurance (Medigap) policy</a:t>
            </a:r>
          </a:p>
        </p:txBody>
      </p:sp>
      <p:grpSp>
        <p:nvGrpSpPr>
          <p:cNvPr id="10" name="Group 9">
            <a:extLst>
              <a:ext uri="{FF2B5EF4-FFF2-40B4-BE49-F238E27FC236}">
                <a16:creationId xmlns:a16="http://schemas.microsoft.com/office/drawing/2014/main" id="{ECAAF8BB-07A4-5C84-201E-EF8746111226}"/>
              </a:ext>
              <a:ext uri="{C183D7F6-B498-43B3-948B-1728B52AA6E4}">
                <adec:decorative xmlns:adec="http://schemas.microsoft.com/office/drawing/2017/decorative" val="1"/>
              </a:ext>
            </a:extLst>
          </p:cNvPr>
          <p:cNvGrpSpPr/>
          <p:nvPr/>
        </p:nvGrpSpPr>
        <p:grpSpPr>
          <a:xfrm>
            <a:off x="1355697" y="1365753"/>
            <a:ext cx="1188720" cy="1188720"/>
            <a:chOff x="1355697" y="1365753"/>
            <a:chExt cx="1188720" cy="1188720"/>
          </a:xfrm>
        </p:grpSpPr>
        <p:sp>
          <p:nvSpPr>
            <p:cNvPr id="47" name="Oval 46">
              <a:extLst>
                <a:ext uri="{FF2B5EF4-FFF2-40B4-BE49-F238E27FC236}">
                  <a16:creationId xmlns:a16="http://schemas.microsoft.com/office/drawing/2014/main" id="{CD2A35B8-A8CA-468A-A8C0-DDCE54B45E2B}"/>
                </a:ext>
                <a:ext uri="{C183D7F6-B498-43B3-948B-1728B52AA6E4}">
                  <adec:decorative xmlns:adec="http://schemas.microsoft.com/office/drawing/2017/decorative" val="1"/>
                </a:ext>
              </a:extLst>
            </p:cNvPr>
            <p:cNvSpPr>
              <a:spLocks noChangeAspect="1"/>
            </p:cNvSpPr>
            <p:nvPr/>
          </p:nvSpPr>
          <p:spPr bwMode="auto">
            <a:xfrm>
              <a:off x="1355697" y="1365753"/>
              <a:ext cx="1188720" cy="1188720"/>
            </a:xfrm>
            <a:prstGeom prst="ellipse">
              <a:avLst/>
            </a:prstGeom>
            <a:solidFill>
              <a:schemeClr val="accent5">
                <a:lumMod val="40000"/>
                <a:lumOff val="60000"/>
              </a:schemeClr>
            </a:solidFill>
            <a:ln w="101600">
              <a:solidFill>
                <a:srgbClr val="8FAADC"/>
              </a:solidFill>
            </a:ln>
          </p:spPr>
          <p:txBody>
            <a:bodyPr vert="horz" wrap="square" lIns="91440" tIns="45720" rIns="91440" bIns="45720" numCol="1" rtlCol="0" anchor="t" anchorCtr="0" compatLnSpc="1">
              <a:prstTxWarp prst="textNoShape">
                <a:avLst/>
              </a:prstTxWarp>
            </a:bodyPr>
            <a:lstStyle/>
            <a:p>
              <a:pPr algn="ctr"/>
              <a:endParaRPr lang="en-IN"/>
            </a:p>
          </p:txBody>
        </p:sp>
        <p:pic>
          <p:nvPicPr>
            <p:cNvPr id="19" name="Graphic 18">
              <a:extLst>
                <a:ext uri="{FF2B5EF4-FFF2-40B4-BE49-F238E27FC236}">
                  <a16:creationId xmlns:a16="http://schemas.microsoft.com/office/drawing/2014/main" id="{B311E1D5-3734-4825-ADFD-3EC98E08835B}"/>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547286" y="1480387"/>
              <a:ext cx="822960" cy="822960"/>
            </a:xfrm>
            <a:prstGeom prst="rect">
              <a:avLst/>
            </a:prstGeom>
          </p:spPr>
        </p:pic>
      </p:grpSp>
      <p:sp>
        <p:nvSpPr>
          <p:cNvPr id="7" name="Content Placeholder 6">
            <a:extLst>
              <a:ext uri="{FF2B5EF4-FFF2-40B4-BE49-F238E27FC236}">
                <a16:creationId xmlns:a16="http://schemas.microsoft.com/office/drawing/2014/main" id="{968C880C-D3A3-135A-81D3-EC130062FA66}"/>
              </a:ext>
            </a:extLst>
          </p:cNvPr>
          <p:cNvSpPr>
            <a:spLocks noGrp="1"/>
          </p:cNvSpPr>
          <p:nvPr>
            <p:ph sz="quarter" idx="14"/>
          </p:nvPr>
        </p:nvSpPr>
        <p:spPr>
          <a:xfrm rot="5400000">
            <a:off x="3201518" y="1688886"/>
            <a:ext cx="1371600" cy="3877432"/>
          </a:xfrm>
          <a:prstGeom prst="round2SameRect">
            <a:avLst/>
          </a:prstGeom>
          <a:ln w="76200">
            <a:solidFill>
              <a:srgbClr val="FFC000"/>
            </a:solidFill>
          </a:ln>
        </p:spPr>
        <p:txBody>
          <a:bodyPr vert="vert270" anchor="ctr">
            <a:normAutofit/>
          </a:bodyPr>
          <a:lstStyle/>
          <a:p>
            <a:pPr marL="731520" lvl="0" indent="0" defTabSz="685800">
              <a:spcAft>
                <a:spcPts val="0"/>
              </a:spcAft>
              <a:buClrTx/>
              <a:buNone/>
            </a:pPr>
            <a:r>
              <a:rPr lang="en-US" sz="1900" dirty="0"/>
              <a:t>To join a Medicare Advantage Plan</a:t>
            </a:r>
          </a:p>
        </p:txBody>
      </p:sp>
      <p:grpSp>
        <p:nvGrpSpPr>
          <p:cNvPr id="11" name="Group 10">
            <a:extLst>
              <a:ext uri="{FF2B5EF4-FFF2-40B4-BE49-F238E27FC236}">
                <a16:creationId xmlns:a16="http://schemas.microsoft.com/office/drawing/2014/main" id="{26F60166-53A6-7059-8386-DADC29369A62}"/>
              </a:ext>
              <a:ext uri="{C183D7F6-B498-43B3-948B-1728B52AA6E4}">
                <adec:decorative xmlns:adec="http://schemas.microsoft.com/office/drawing/2017/decorative" val="1"/>
              </a:ext>
            </a:extLst>
          </p:cNvPr>
          <p:cNvGrpSpPr/>
          <p:nvPr/>
        </p:nvGrpSpPr>
        <p:grpSpPr>
          <a:xfrm>
            <a:off x="1364406" y="3039183"/>
            <a:ext cx="1188720" cy="1188720"/>
            <a:chOff x="1364406" y="3039183"/>
            <a:chExt cx="1188720" cy="1188720"/>
          </a:xfrm>
        </p:grpSpPr>
        <p:sp>
          <p:nvSpPr>
            <p:cNvPr id="21" name="Oval 20">
              <a:extLst>
                <a:ext uri="{FF2B5EF4-FFF2-40B4-BE49-F238E27FC236}">
                  <a16:creationId xmlns:a16="http://schemas.microsoft.com/office/drawing/2014/main" id="{A52E0460-2391-4644-B26B-3EBF6A912A9C}"/>
                </a:ext>
                <a:ext uri="{C183D7F6-B498-43B3-948B-1728B52AA6E4}">
                  <adec:decorative xmlns:adec="http://schemas.microsoft.com/office/drawing/2017/decorative" val="1"/>
                </a:ext>
              </a:extLst>
            </p:cNvPr>
            <p:cNvSpPr>
              <a:spLocks noChangeAspect="1"/>
            </p:cNvSpPr>
            <p:nvPr/>
          </p:nvSpPr>
          <p:spPr bwMode="auto">
            <a:xfrm>
              <a:off x="1364406" y="3039183"/>
              <a:ext cx="1188720" cy="1188720"/>
            </a:xfrm>
            <a:prstGeom prst="ellipse">
              <a:avLst/>
            </a:prstGeom>
            <a:solidFill>
              <a:schemeClr val="accent4">
                <a:lumMod val="40000"/>
                <a:lumOff val="60000"/>
              </a:schemeClr>
            </a:solidFill>
            <a:ln w="101600">
              <a:solidFill>
                <a:srgbClr val="FFC000"/>
              </a:solidFill>
            </a:ln>
          </p:spPr>
          <p:txBody>
            <a:bodyPr vert="horz" wrap="square" lIns="91440" tIns="45720" rIns="91440" bIns="45720" numCol="1" rtlCol="0" anchor="t" anchorCtr="0" compatLnSpc="1">
              <a:prstTxWarp prst="textNoShape">
                <a:avLst/>
              </a:prstTxWarp>
            </a:bodyPr>
            <a:lstStyle/>
            <a:p>
              <a:pPr algn="ctr"/>
              <a:endParaRPr lang="en-IN"/>
            </a:p>
          </p:txBody>
        </p:sp>
        <p:pic>
          <p:nvPicPr>
            <p:cNvPr id="46" name="Graphic 45">
              <a:extLst>
                <a:ext uri="{FF2B5EF4-FFF2-40B4-BE49-F238E27FC236}">
                  <a16:creationId xmlns:a16="http://schemas.microsoft.com/office/drawing/2014/main" id="{5C889776-49BE-4D53-8132-E752A2A297B1}"/>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542578" y="3227068"/>
              <a:ext cx="914400" cy="914400"/>
            </a:xfrm>
            <a:prstGeom prst="rect">
              <a:avLst/>
            </a:prstGeom>
          </p:spPr>
        </p:pic>
      </p:grpSp>
      <p:sp>
        <p:nvSpPr>
          <p:cNvPr id="8" name="Content Placeholder 7">
            <a:extLst>
              <a:ext uri="{FF2B5EF4-FFF2-40B4-BE49-F238E27FC236}">
                <a16:creationId xmlns:a16="http://schemas.microsoft.com/office/drawing/2014/main" id="{9971AACA-0F74-E992-ED7D-216CE3639E4E}"/>
              </a:ext>
            </a:extLst>
          </p:cNvPr>
          <p:cNvSpPr>
            <a:spLocks noGrp="1"/>
          </p:cNvSpPr>
          <p:nvPr>
            <p:ph sz="quarter" idx="15"/>
          </p:nvPr>
        </p:nvSpPr>
        <p:spPr>
          <a:xfrm rot="5400000">
            <a:off x="3201518" y="3354079"/>
            <a:ext cx="1371600" cy="3877432"/>
          </a:xfrm>
          <a:prstGeom prst="round2SameRect">
            <a:avLst/>
          </a:prstGeom>
          <a:ln w="76200">
            <a:solidFill>
              <a:srgbClr val="00529B"/>
            </a:solidFill>
          </a:ln>
        </p:spPr>
        <p:txBody>
          <a:bodyPr vert="vert270" anchor="ctr">
            <a:normAutofit/>
          </a:bodyPr>
          <a:lstStyle/>
          <a:p>
            <a:pPr marL="731520" lvl="0" indent="0" defTabSz="685800">
              <a:spcAft>
                <a:spcPts val="0"/>
              </a:spcAft>
              <a:buClrTx/>
              <a:buNone/>
            </a:pPr>
            <a:r>
              <a:rPr lang="en-US" sz="1900" dirty="0"/>
              <a:t>Eligible For TRICARE </a:t>
            </a:r>
            <a:br>
              <a:rPr lang="en-US" sz="1900" dirty="0"/>
            </a:br>
            <a:r>
              <a:rPr lang="en-US" sz="1900" dirty="0"/>
              <a:t>for Life (TFL)</a:t>
            </a:r>
          </a:p>
        </p:txBody>
      </p:sp>
      <p:grpSp>
        <p:nvGrpSpPr>
          <p:cNvPr id="12" name="Group 11">
            <a:extLst>
              <a:ext uri="{FF2B5EF4-FFF2-40B4-BE49-F238E27FC236}">
                <a16:creationId xmlns:a16="http://schemas.microsoft.com/office/drawing/2014/main" id="{538546F1-4F36-576D-B0CF-65FFE284E7C1}"/>
              </a:ext>
              <a:ext uri="{C183D7F6-B498-43B3-948B-1728B52AA6E4}">
                <adec:decorative xmlns:adec="http://schemas.microsoft.com/office/drawing/2017/decorative" val="1"/>
              </a:ext>
            </a:extLst>
          </p:cNvPr>
          <p:cNvGrpSpPr/>
          <p:nvPr/>
        </p:nvGrpSpPr>
        <p:grpSpPr>
          <a:xfrm>
            <a:off x="1353057" y="4676974"/>
            <a:ext cx="1188720" cy="1200410"/>
            <a:chOff x="1353057" y="4698490"/>
            <a:chExt cx="1188720" cy="1200410"/>
          </a:xfrm>
        </p:grpSpPr>
        <p:sp>
          <p:nvSpPr>
            <p:cNvPr id="27" name="Oval 26">
              <a:extLst>
                <a:ext uri="{FF2B5EF4-FFF2-40B4-BE49-F238E27FC236}">
                  <a16:creationId xmlns:a16="http://schemas.microsoft.com/office/drawing/2014/main" id="{3676FA34-2728-4BD5-A979-716C1599A136}"/>
                </a:ext>
                <a:ext uri="{C183D7F6-B498-43B3-948B-1728B52AA6E4}">
                  <adec:decorative xmlns:adec="http://schemas.microsoft.com/office/drawing/2017/decorative" val="1"/>
                </a:ext>
              </a:extLst>
            </p:cNvPr>
            <p:cNvSpPr>
              <a:spLocks noChangeAspect="1"/>
            </p:cNvSpPr>
            <p:nvPr/>
          </p:nvSpPr>
          <p:spPr bwMode="auto">
            <a:xfrm>
              <a:off x="1353057" y="4710180"/>
              <a:ext cx="1188720" cy="1188720"/>
            </a:xfrm>
            <a:prstGeom prst="ellipse">
              <a:avLst/>
            </a:prstGeom>
            <a:solidFill>
              <a:schemeClr val="accent5"/>
            </a:solidFill>
            <a:ln w="101600">
              <a:solidFill>
                <a:srgbClr val="00529B"/>
              </a:solidFill>
            </a:ln>
          </p:spPr>
          <p:txBody>
            <a:bodyPr vert="horz" wrap="square" lIns="91440" tIns="45720" rIns="91440" bIns="45720" numCol="1" rtlCol="0" anchor="t" anchorCtr="0" compatLnSpc="1">
              <a:prstTxWarp prst="textNoShape">
                <a:avLst/>
              </a:prstTxWarp>
            </a:bodyPr>
            <a:lstStyle/>
            <a:p>
              <a:pPr algn="ctr"/>
              <a:endParaRPr lang="en-IN"/>
            </a:p>
          </p:txBody>
        </p:sp>
        <p:pic>
          <p:nvPicPr>
            <p:cNvPr id="20" name="Picture 19">
              <a:extLst>
                <a:ext uri="{FF2B5EF4-FFF2-40B4-BE49-F238E27FC236}">
                  <a16:creationId xmlns:a16="http://schemas.microsoft.com/office/drawing/2014/main" id="{2028BC93-4321-F570-5B1B-9FAECE6FC060}"/>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1425320" y="4698490"/>
              <a:ext cx="1066892" cy="1060796"/>
            </a:xfrm>
            <a:prstGeom prst="rect">
              <a:avLst/>
            </a:prstGeom>
          </p:spPr>
        </p:pic>
      </p:grpSp>
      <p:sp>
        <p:nvSpPr>
          <p:cNvPr id="9" name="Content Placeholder 8">
            <a:extLst>
              <a:ext uri="{FF2B5EF4-FFF2-40B4-BE49-F238E27FC236}">
                <a16:creationId xmlns:a16="http://schemas.microsoft.com/office/drawing/2014/main" id="{DFDDEC69-0B5F-3218-537E-B14667EEA775}"/>
              </a:ext>
            </a:extLst>
          </p:cNvPr>
          <p:cNvSpPr>
            <a:spLocks noGrp="1"/>
          </p:cNvSpPr>
          <p:nvPr>
            <p:ph sz="quarter" idx="16"/>
          </p:nvPr>
        </p:nvSpPr>
        <p:spPr>
          <a:xfrm rot="5400000">
            <a:off x="8513228" y="804484"/>
            <a:ext cx="1371600" cy="3877432"/>
          </a:xfrm>
          <a:prstGeom prst="round2SameRect">
            <a:avLst/>
          </a:prstGeom>
          <a:ln w="76200">
            <a:solidFill>
              <a:srgbClr val="4472C4"/>
            </a:solidFill>
          </a:ln>
        </p:spPr>
        <p:txBody>
          <a:bodyPr vert="vert270" anchor="ctr">
            <a:normAutofit fontScale="92500" lnSpcReduction="10000"/>
          </a:bodyPr>
          <a:lstStyle/>
          <a:p>
            <a:pPr marL="731520" lvl="0" indent="0" defTabSz="685800">
              <a:spcAft>
                <a:spcPts val="0"/>
              </a:spcAft>
              <a:buClrTx/>
              <a:buNone/>
            </a:pPr>
            <a:r>
              <a:rPr lang="en-US" dirty="0"/>
              <a:t>Eligible for Civilian Health and Medical Program of the Department of Veterans Affairs (CHAMPVA)</a:t>
            </a:r>
          </a:p>
        </p:txBody>
      </p:sp>
      <p:grpSp>
        <p:nvGrpSpPr>
          <p:cNvPr id="17" name="Group 16">
            <a:extLst>
              <a:ext uri="{FF2B5EF4-FFF2-40B4-BE49-F238E27FC236}">
                <a16:creationId xmlns:a16="http://schemas.microsoft.com/office/drawing/2014/main" id="{4934E193-45E7-B883-B1AC-71F35C9C473B}"/>
              </a:ext>
              <a:ext uri="{C183D7F6-B498-43B3-948B-1728B52AA6E4}">
                <adec:decorative xmlns:adec="http://schemas.microsoft.com/office/drawing/2017/decorative" val="1"/>
              </a:ext>
            </a:extLst>
          </p:cNvPr>
          <p:cNvGrpSpPr/>
          <p:nvPr/>
        </p:nvGrpSpPr>
        <p:grpSpPr>
          <a:xfrm>
            <a:off x="6672635" y="2159051"/>
            <a:ext cx="1188720" cy="1188720"/>
            <a:chOff x="6672635" y="2159051"/>
            <a:chExt cx="1188720" cy="1188720"/>
          </a:xfrm>
        </p:grpSpPr>
        <p:sp>
          <p:nvSpPr>
            <p:cNvPr id="33" name="Oval 32">
              <a:extLst>
                <a:ext uri="{FF2B5EF4-FFF2-40B4-BE49-F238E27FC236}">
                  <a16:creationId xmlns:a16="http://schemas.microsoft.com/office/drawing/2014/main" id="{48AD1209-F3FD-4624-A36D-F401EAA3064A}"/>
                </a:ext>
              </a:extLst>
            </p:cNvPr>
            <p:cNvSpPr>
              <a:spLocks noChangeAspect="1"/>
            </p:cNvSpPr>
            <p:nvPr/>
          </p:nvSpPr>
          <p:spPr bwMode="auto">
            <a:xfrm>
              <a:off x="6672635" y="2159051"/>
              <a:ext cx="1188720" cy="1188720"/>
            </a:xfrm>
            <a:prstGeom prst="ellipse">
              <a:avLst/>
            </a:prstGeom>
            <a:solidFill>
              <a:srgbClr val="4472C4"/>
            </a:solidFill>
            <a:ln w="101600">
              <a:solidFill>
                <a:srgbClr val="00529B"/>
              </a:solidFill>
            </a:ln>
          </p:spPr>
          <p:txBody>
            <a:bodyPr vert="horz" wrap="square" lIns="91440" tIns="45720" rIns="91440" bIns="45720" numCol="1" rtlCol="0" anchor="t" anchorCtr="0" compatLnSpc="1">
              <a:prstTxWarp prst="textNoShape">
                <a:avLst/>
              </a:prstTxWarp>
            </a:bodyPr>
            <a:lstStyle/>
            <a:p>
              <a:pPr algn="ctr"/>
              <a:endParaRPr lang="en-IN"/>
            </a:p>
          </p:txBody>
        </p:sp>
        <p:pic>
          <p:nvPicPr>
            <p:cNvPr id="16" name="Picture 15">
              <a:extLst>
                <a:ext uri="{FF2B5EF4-FFF2-40B4-BE49-F238E27FC236}">
                  <a16:creationId xmlns:a16="http://schemas.microsoft.com/office/drawing/2014/main" id="{3E8C19EE-3917-101F-D7BC-7F1277261C3C}"/>
                </a:ext>
                <a:ext uri="{C183D7F6-B498-43B3-948B-1728B52AA6E4}">
                  <adec:decorative xmlns:adec="http://schemas.microsoft.com/office/drawing/2017/decorative" val="1"/>
                </a:ext>
              </a:extLst>
            </p:cNvPr>
            <p:cNvPicPr>
              <a:picLocks noChangeAspect="1"/>
            </p:cNvPicPr>
            <p:nvPr/>
          </p:nvPicPr>
          <p:blipFill>
            <a:blip r:embed="rId9"/>
            <a:stretch>
              <a:fillRect/>
            </a:stretch>
          </p:blipFill>
          <p:spPr>
            <a:xfrm>
              <a:off x="6822122" y="2305010"/>
              <a:ext cx="914479" cy="914479"/>
            </a:xfrm>
            <a:prstGeom prst="rect">
              <a:avLst/>
            </a:prstGeom>
          </p:spPr>
        </p:pic>
      </p:grpSp>
      <p:sp>
        <p:nvSpPr>
          <p:cNvPr id="14" name="Content Placeholder 13">
            <a:extLst>
              <a:ext uri="{FF2B5EF4-FFF2-40B4-BE49-F238E27FC236}">
                <a16:creationId xmlns:a16="http://schemas.microsoft.com/office/drawing/2014/main" id="{C2D8CDE2-E621-101B-BACF-C6744178D7C0}"/>
              </a:ext>
            </a:extLst>
          </p:cNvPr>
          <p:cNvSpPr>
            <a:spLocks noGrp="1"/>
          </p:cNvSpPr>
          <p:nvPr>
            <p:ph sz="quarter" idx="17"/>
          </p:nvPr>
        </p:nvSpPr>
        <p:spPr>
          <a:xfrm rot="5400000">
            <a:off x="8514583" y="2577695"/>
            <a:ext cx="1371600" cy="3874721"/>
          </a:xfrm>
          <a:prstGeom prst="round2SameRect">
            <a:avLst/>
          </a:prstGeom>
          <a:ln w="76200">
            <a:solidFill>
              <a:schemeClr val="accent6">
                <a:lumMod val="50000"/>
              </a:schemeClr>
            </a:solidFill>
          </a:ln>
        </p:spPr>
        <p:txBody>
          <a:bodyPr vert="vert270" anchor="ctr">
            <a:normAutofit fontScale="92500"/>
          </a:bodyPr>
          <a:lstStyle/>
          <a:p>
            <a:pPr marL="731520" lvl="0" indent="0" defTabSz="685800">
              <a:spcAft>
                <a:spcPts val="0"/>
              </a:spcAft>
              <a:buClrTx/>
              <a:buNone/>
            </a:pPr>
            <a:r>
              <a:rPr lang="en-US" dirty="0"/>
              <a:t>Employer coverage requires you to have it (has fewer than 20 employees)</a:t>
            </a:r>
          </a:p>
        </p:txBody>
      </p:sp>
      <p:grpSp>
        <p:nvGrpSpPr>
          <p:cNvPr id="15" name="Group 14">
            <a:extLst>
              <a:ext uri="{FF2B5EF4-FFF2-40B4-BE49-F238E27FC236}">
                <a16:creationId xmlns:a16="http://schemas.microsoft.com/office/drawing/2014/main" id="{0D1C3268-BAA7-E127-E7A9-62EFA3B6CC77}"/>
              </a:ext>
              <a:ext uri="{C183D7F6-B498-43B3-948B-1728B52AA6E4}">
                <adec:decorative xmlns:adec="http://schemas.microsoft.com/office/drawing/2017/decorative" val="1"/>
              </a:ext>
            </a:extLst>
          </p:cNvPr>
          <p:cNvGrpSpPr/>
          <p:nvPr/>
        </p:nvGrpSpPr>
        <p:grpSpPr>
          <a:xfrm>
            <a:off x="6681344" y="3931919"/>
            <a:ext cx="1188720" cy="1188720"/>
            <a:chOff x="6681344" y="3931919"/>
            <a:chExt cx="1188720" cy="1188720"/>
          </a:xfrm>
        </p:grpSpPr>
        <p:sp>
          <p:nvSpPr>
            <p:cNvPr id="39" name="Oval 38">
              <a:extLst>
                <a:ext uri="{FF2B5EF4-FFF2-40B4-BE49-F238E27FC236}">
                  <a16:creationId xmlns:a16="http://schemas.microsoft.com/office/drawing/2014/main" id="{6A58ABE7-82B8-40E8-B909-93DD14832DF2}"/>
                </a:ext>
                <a:ext uri="{C183D7F6-B498-43B3-948B-1728B52AA6E4}">
                  <adec:decorative xmlns:adec="http://schemas.microsoft.com/office/drawing/2017/decorative" val="1"/>
                </a:ext>
              </a:extLst>
            </p:cNvPr>
            <p:cNvSpPr>
              <a:spLocks noChangeAspect="1"/>
            </p:cNvSpPr>
            <p:nvPr/>
          </p:nvSpPr>
          <p:spPr bwMode="auto">
            <a:xfrm>
              <a:off x="6681344" y="3931919"/>
              <a:ext cx="1188720" cy="1188720"/>
            </a:xfrm>
            <a:prstGeom prst="ellipse">
              <a:avLst/>
            </a:prstGeom>
            <a:solidFill>
              <a:schemeClr val="accent6">
                <a:lumMod val="75000"/>
              </a:schemeClr>
            </a:solidFill>
            <a:ln w="101600">
              <a:solidFill>
                <a:schemeClr val="accent6">
                  <a:lumMod val="50000"/>
                </a:schemeClr>
              </a:solidFill>
            </a:ln>
          </p:spPr>
          <p:txBody>
            <a:bodyPr vert="horz" wrap="square" lIns="91440" tIns="45720" rIns="91440" bIns="45720" numCol="1" rtlCol="0" anchor="t" anchorCtr="0" compatLnSpc="1">
              <a:prstTxWarp prst="textNoShape">
                <a:avLst/>
              </a:prstTxWarp>
            </a:bodyPr>
            <a:lstStyle/>
            <a:p>
              <a:pPr algn="ctr"/>
              <a:endParaRPr lang="en-IN"/>
            </a:p>
          </p:txBody>
        </p:sp>
        <p:pic>
          <p:nvPicPr>
            <p:cNvPr id="53" name="Graphic 52">
              <a:extLst>
                <a:ext uri="{FF2B5EF4-FFF2-40B4-BE49-F238E27FC236}">
                  <a16:creationId xmlns:a16="http://schemas.microsoft.com/office/drawing/2014/main" id="{AB25DD1E-F913-4249-B223-C42CFAB40117}"/>
                </a:ext>
                <a:ext uri="{C183D7F6-B498-43B3-948B-1728B52AA6E4}">
                  <adec:decorative xmlns:adec="http://schemas.microsoft.com/office/drawing/2017/decorative" val="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872679" y="4123071"/>
              <a:ext cx="775266" cy="775266"/>
            </a:xfrm>
            <a:prstGeom prst="rect">
              <a:avLst/>
            </a:prstGeom>
          </p:spPr>
        </p:pic>
      </p:grpSp>
      <p:sp>
        <p:nvSpPr>
          <p:cNvPr id="5" name="Slide Number Placeholder 4">
            <a:extLst>
              <a:ext uri="{FF2B5EF4-FFF2-40B4-BE49-F238E27FC236}">
                <a16:creationId xmlns:a16="http://schemas.microsoft.com/office/drawing/2014/main" id="{C63F30D8-03D2-469C-BEA3-124FA0E31906}"/>
              </a:ext>
            </a:extLst>
          </p:cNvPr>
          <p:cNvSpPr>
            <a:spLocks noGrp="1"/>
          </p:cNvSpPr>
          <p:nvPr>
            <p:ph type="sldNum" sz="quarter" idx="12"/>
          </p:nvPr>
        </p:nvSpPr>
        <p:spPr/>
        <p:txBody>
          <a:bodyPr/>
          <a:lstStyle/>
          <a:p>
            <a:fld id="{48F63A3B-78C7-47BE-AE5E-E10140E04643}" type="slidenum">
              <a:rPr lang="en-US" smtClean="0"/>
              <a:pPr/>
              <a:t>40</a:t>
            </a:fld>
            <a:endParaRPr lang="en-US"/>
          </a:p>
        </p:txBody>
      </p:sp>
    </p:spTree>
    <p:custDataLst>
      <p:tags r:id="rId1"/>
    </p:custDataLst>
    <p:extLst>
      <p:ext uri="{BB962C8B-B14F-4D97-AF65-F5344CB8AC3E}">
        <p14:creationId xmlns:p14="http://schemas.microsoft.com/office/powerpoint/2010/main" val="4107068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bg/>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bg/>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
                                            <p:txEl>
                                              <p:pRg st="0" end="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bg/>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9">
                                            <p:txEl>
                                              <p:pRg st="0" end="0"/>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bg/>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4">
                                            <p:txEl>
                                              <p:pRg st="0" end="0"/>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animBg="1"/>
      <p:bldP spid="7" grpId="0" uiExpand="1" build="p" animBg="1"/>
      <p:bldP spid="8" grpId="0" uiExpand="1" build="p" animBg="1"/>
      <p:bldP spid="9" grpId="0" uiExpand="1" build="p" animBg="1"/>
      <p:bldP spid="14" grpId="0" uiExpand="1" build="p"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93063" y="1780446"/>
            <a:ext cx="5647326" cy="688930"/>
          </a:xfrm>
        </p:spPr>
        <p:txBody>
          <a:bodyPr>
            <a:normAutofit/>
          </a:bodyPr>
          <a:lstStyle/>
          <a:p>
            <a:r>
              <a:rPr lang="en-US" dirty="0"/>
              <a:t>Topic 3</a:t>
            </a:r>
          </a:p>
        </p:txBody>
      </p:sp>
      <p:sp>
        <p:nvSpPr>
          <p:cNvPr id="5" name="Text Placeholder 4"/>
          <p:cNvSpPr>
            <a:spLocks noGrp="1"/>
          </p:cNvSpPr>
          <p:nvPr>
            <p:ph type="body" idx="1"/>
          </p:nvPr>
        </p:nvSpPr>
        <p:spPr>
          <a:xfrm>
            <a:off x="3993063" y="2469376"/>
            <a:ext cx="6966675" cy="1919248"/>
          </a:xfrm>
        </p:spPr>
        <p:txBody>
          <a:bodyPr>
            <a:normAutofit/>
          </a:bodyPr>
          <a:lstStyle/>
          <a:p>
            <a:pPr>
              <a:lnSpc>
                <a:spcPct val="100000"/>
              </a:lnSpc>
              <a:spcBef>
                <a:spcPts val="0"/>
              </a:spcBef>
              <a:spcAft>
                <a:spcPts val="1200"/>
              </a:spcAft>
            </a:pPr>
            <a:r>
              <a:rPr lang="en-US" dirty="0"/>
              <a:t>Medicare Supplement Insurance (Medigap) Policies</a:t>
            </a:r>
          </a:p>
        </p:txBody>
      </p:sp>
    </p:spTree>
    <p:custDataLst>
      <p:tags r:id="rId1"/>
    </p:custDataLst>
    <p:extLst>
      <p:ext uri="{BB962C8B-B14F-4D97-AF65-F5344CB8AC3E}">
        <p14:creationId xmlns:p14="http://schemas.microsoft.com/office/powerpoint/2010/main" val="131893559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1306F-E941-274C-ADC2-9530AD918CA5}"/>
              </a:ext>
            </a:extLst>
          </p:cNvPr>
          <p:cNvSpPr>
            <a:spLocks noGrp="1"/>
          </p:cNvSpPr>
          <p:nvPr>
            <p:ph type="title"/>
          </p:nvPr>
        </p:nvSpPr>
        <p:spPr/>
        <p:txBody>
          <a:bodyPr>
            <a:normAutofit/>
          </a:bodyPr>
          <a:lstStyle/>
          <a:p>
            <a:r>
              <a:rPr lang="en-US" sz="3000" dirty="0"/>
              <a:t>Topic 3 Objectives</a:t>
            </a:r>
          </a:p>
        </p:txBody>
      </p:sp>
      <p:sp>
        <p:nvSpPr>
          <p:cNvPr id="13" name="Content Placeholder 12"/>
          <p:cNvSpPr>
            <a:spLocks noGrp="1"/>
          </p:cNvSpPr>
          <p:nvPr>
            <p:ph sz="quarter" idx="13"/>
          </p:nvPr>
        </p:nvSpPr>
        <p:spPr>
          <a:xfrm>
            <a:off x="1438506" y="1371600"/>
            <a:ext cx="9344722" cy="4667250"/>
          </a:xfrm>
        </p:spPr>
        <p:txBody>
          <a:bodyPr vert="horz" lIns="91440" tIns="45720" rIns="91440" bIns="45720" rtlCol="0" anchor="t">
            <a:normAutofit/>
          </a:bodyPr>
          <a:lstStyle/>
          <a:p>
            <a:pPr marL="0" lvl="0" indent="0">
              <a:lnSpc>
                <a:spcPct val="100000"/>
              </a:lnSpc>
              <a:spcBef>
                <a:spcPts val="0"/>
              </a:spcBef>
              <a:buNone/>
            </a:pPr>
            <a:r>
              <a:rPr lang="en-US" sz="2800" b="1" dirty="0">
                <a:latin typeface="Arial"/>
                <a:cs typeface="Arial"/>
              </a:rPr>
              <a:t>At the end of this topic, you’ll be able to:</a:t>
            </a:r>
          </a:p>
          <a:p>
            <a:pPr lvl="1" indent="-347472">
              <a:lnSpc>
                <a:spcPct val="100000"/>
              </a:lnSpc>
              <a:spcBef>
                <a:spcPts val="0"/>
              </a:spcBef>
              <a:spcAft>
                <a:spcPts val="1200"/>
              </a:spcAft>
              <a:buFont typeface="Wingdings" panose="05000000000000000000" pitchFamily="2" charset="2"/>
              <a:buChar char="§"/>
            </a:pPr>
            <a:r>
              <a:rPr lang="en-US" sz="2400" dirty="0">
                <a:latin typeface="Arial"/>
                <a:cs typeface="Arial"/>
              </a:rPr>
              <a:t>Explain </a:t>
            </a:r>
            <a:r>
              <a:rPr lang="en-US" dirty="0">
                <a:latin typeface="Arial"/>
                <a:cs typeface="Arial"/>
              </a:rPr>
              <a:t>Medicare Supplement Insurance (</a:t>
            </a:r>
            <a:r>
              <a:rPr lang="en-US" sz="2400" dirty="0">
                <a:latin typeface="Arial"/>
                <a:cs typeface="Arial"/>
              </a:rPr>
              <a:t>Medigap) Policies and who can buy them</a:t>
            </a:r>
            <a:endParaRPr lang="en-US" sz="2400" dirty="0"/>
          </a:p>
          <a:p>
            <a:pPr lvl="1" indent="-347472">
              <a:lnSpc>
                <a:spcPct val="100000"/>
              </a:lnSpc>
              <a:spcBef>
                <a:spcPts val="0"/>
              </a:spcBef>
              <a:spcAft>
                <a:spcPts val="1200"/>
              </a:spcAft>
              <a:buFont typeface="Wingdings" panose="05000000000000000000" pitchFamily="2" charset="2"/>
              <a:buChar char="§"/>
            </a:pPr>
            <a:r>
              <a:rPr lang="en-US" sz="2400" dirty="0">
                <a:latin typeface="Arial"/>
                <a:cs typeface="Arial"/>
              </a:rPr>
              <a:t>Describe what's similar and different in various types of Medigap policies  </a:t>
            </a:r>
          </a:p>
          <a:p>
            <a:pPr lvl="1" indent="-347472">
              <a:lnSpc>
                <a:spcPct val="100000"/>
              </a:lnSpc>
              <a:spcBef>
                <a:spcPts val="0"/>
              </a:spcBef>
              <a:spcAft>
                <a:spcPts val="1200"/>
              </a:spcAft>
              <a:buFont typeface="Wingdings" panose="05000000000000000000" pitchFamily="2" charset="2"/>
              <a:buChar char="§"/>
            </a:pPr>
            <a:r>
              <a:rPr lang="en-US" sz="2400" dirty="0">
                <a:latin typeface="Arial"/>
                <a:cs typeface="Arial"/>
              </a:rPr>
              <a:t>Explain what to consider when deciding whether to buy a Medigap policy</a:t>
            </a:r>
          </a:p>
          <a:p>
            <a:pPr lvl="1" indent="-347472">
              <a:lnSpc>
                <a:spcPct val="100000"/>
              </a:lnSpc>
              <a:spcBef>
                <a:spcPts val="0"/>
              </a:spcBef>
              <a:spcAft>
                <a:spcPts val="1200"/>
              </a:spcAft>
              <a:buFont typeface="Wingdings" panose="05000000000000000000" pitchFamily="2" charset="2"/>
              <a:buChar char="§"/>
            </a:pPr>
            <a:r>
              <a:rPr lang="en-US" sz="2400" dirty="0">
                <a:latin typeface="Arial"/>
                <a:cs typeface="Arial"/>
              </a:rPr>
              <a:t>Explain when and how to buy a Medigap policy</a:t>
            </a:r>
            <a:endParaRPr lang="en-US" sz="2800" dirty="0">
              <a:latin typeface="Arial"/>
              <a:cs typeface="Arial"/>
            </a:endParaRPr>
          </a:p>
        </p:txBody>
      </p:sp>
      <p:sp>
        <p:nvSpPr>
          <p:cNvPr id="3" name="Slide Number Placeholder 2">
            <a:extLst>
              <a:ext uri="{FF2B5EF4-FFF2-40B4-BE49-F238E27FC236}">
                <a16:creationId xmlns:a16="http://schemas.microsoft.com/office/drawing/2014/main" id="{FF7E52D8-1EC7-4E11-A1FA-6EDD3012EEE4}"/>
              </a:ext>
            </a:extLst>
          </p:cNvPr>
          <p:cNvSpPr>
            <a:spLocks noGrp="1"/>
          </p:cNvSpPr>
          <p:nvPr>
            <p:ph type="sldNum" sz="quarter" idx="12"/>
          </p:nvPr>
        </p:nvSpPr>
        <p:spPr/>
        <p:txBody>
          <a:bodyPr/>
          <a:lstStyle/>
          <a:p>
            <a:fld id="{0B2D781D-8844-5940-92D1-06EF0A7F581E}" type="slidenum">
              <a:rPr lang="en-US" smtClean="0"/>
              <a:pPr/>
              <a:t>42</a:t>
            </a:fld>
            <a:endParaRPr lang="en-US"/>
          </a:p>
        </p:txBody>
      </p:sp>
    </p:spTree>
    <p:custDataLst>
      <p:tags r:id="rId1"/>
    </p:custDataLst>
    <p:extLst>
      <p:ext uri="{BB962C8B-B14F-4D97-AF65-F5344CB8AC3E}">
        <p14:creationId xmlns:p14="http://schemas.microsoft.com/office/powerpoint/2010/main" val="139978193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A634F1B-815C-ED43-9EFE-69E863133376}"/>
              </a:ext>
            </a:extLst>
          </p:cNvPr>
          <p:cNvSpPr>
            <a:spLocks noGrp="1"/>
          </p:cNvSpPr>
          <p:nvPr>
            <p:ph type="title"/>
          </p:nvPr>
        </p:nvSpPr>
        <p:spPr/>
        <p:txBody>
          <a:bodyPr>
            <a:normAutofit/>
          </a:bodyPr>
          <a:lstStyle/>
          <a:p>
            <a:r>
              <a:rPr lang="en-US" sz="3000"/>
              <a:t>Medicare Supplement Insurance (Medigap) Policies</a:t>
            </a:r>
          </a:p>
        </p:txBody>
      </p:sp>
      <p:sp>
        <p:nvSpPr>
          <p:cNvPr id="7" name="Content Placeholder 6"/>
          <p:cNvSpPr>
            <a:spLocks noGrp="1"/>
          </p:cNvSpPr>
          <p:nvPr>
            <p:ph sz="quarter" idx="13"/>
          </p:nvPr>
        </p:nvSpPr>
        <p:spPr>
          <a:xfrm>
            <a:off x="1371600" y="1371600"/>
            <a:ext cx="6781800" cy="4667250"/>
          </a:xfrm>
        </p:spPr>
        <p:txBody>
          <a:bodyPr>
            <a:normAutofit fontScale="85000" lnSpcReduction="20000"/>
          </a:bodyPr>
          <a:lstStyle/>
          <a:p>
            <a:pPr defTabSz="685800">
              <a:lnSpc>
                <a:spcPct val="120000"/>
              </a:lnSpc>
              <a:defRPr/>
            </a:pPr>
            <a:r>
              <a:rPr lang="en-US" sz="2400" dirty="0"/>
              <a:t>Help pay out-of-pocket costs in </a:t>
            </a:r>
            <a:r>
              <a:rPr lang="en-US" sz="2400" b="1" dirty="0"/>
              <a:t>Original Medicare</a:t>
            </a:r>
            <a:endParaRPr lang="en-US" sz="2400" b="1" strike="sngStrike" dirty="0"/>
          </a:p>
          <a:p>
            <a:pPr marL="274320" lvl="0" indent="-274320" defTabSz="685800">
              <a:lnSpc>
                <a:spcPct val="120000"/>
              </a:lnSpc>
              <a:spcBef>
                <a:spcPts val="0"/>
              </a:spcBef>
              <a:defRPr/>
            </a:pPr>
            <a:r>
              <a:rPr lang="en-US" sz="2400" dirty="0"/>
              <a:t>Sold by </a:t>
            </a:r>
            <a:r>
              <a:rPr lang="en-US" sz="2400" b="1" dirty="0"/>
              <a:t>private health insurance companies</a:t>
            </a:r>
          </a:p>
          <a:p>
            <a:pPr marL="274320" lvl="0" indent="-274320" defTabSz="685800">
              <a:lnSpc>
                <a:spcPct val="120000"/>
              </a:lnSpc>
              <a:spcBef>
                <a:spcPts val="0"/>
              </a:spcBef>
              <a:defRPr/>
            </a:pPr>
            <a:r>
              <a:rPr lang="en-US" sz="2400" dirty="0"/>
              <a:t>Some policies also cover benefits Original Medicare doesn’t cover, like medical care when you travel outside the U.S.</a:t>
            </a:r>
          </a:p>
          <a:p>
            <a:pPr marL="274320" lvl="0" indent="-274320" defTabSz="685800">
              <a:lnSpc>
                <a:spcPct val="120000"/>
              </a:lnSpc>
              <a:spcBef>
                <a:spcPts val="0"/>
              </a:spcBef>
              <a:defRPr/>
            </a:pPr>
            <a:r>
              <a:rPr lang="en-US" sz="2400" dirty="0"/>
              <a:t>All </a:t>
            </a:r>
            <a:r>
              <a:rPr lang="en-US" sz="2400" b="1" dirty="0"/>
              <a:t>standardized</a:t>
            </a:r>
            <a:r>
              <a:rPr lang="en-US" sz="2400" dirty="0"/>
              <a:t> Medigap policies offer the same basic benefits no matter where you live or which insurance company you buy the policy from </a:t>
            </a:r>
            <a:endParaRPr lang="en-US" sz="2400" strike="sngStrike" dirty="0"/>
          </a:p>
          <a:p>
            <a:pPr defTabSz="685800">
              <a:lnSpc>
                <a:spcPct val="120000"/>
              </a:lnSpc>
              <a:defRPr/>
            </a:pPr>
            <a:r>
              <a:rPr lang="en-US" sz="2400" dirty="0"/>
              <a:t>Medigap policies in Minnesota, Massachusetts, and Wisconsin are standardized in a different way</a:t>
            </a:r>
          </a:p>
          <a:p>
            <a:pPr marL="274320" lvl="0" indent="-274320" defTabSz="685800">
              <a:lnSpc>
                <a:spcPct val="120000"/>
              </a:lnSpc>
              <a:spcBef>
                <a:spcPts val="0"/>
              </a:spcBef>
              <a:defRPr/>
            </a:pPr>
            <a:r>
              <a:rPr lang="en-US" sz="2400" dirty="0"/>
              <a:t>Another type of Medigap policy called Medicare SELECT is available in some states</a:t>
            </a:r>
          </a:p>
        </p:txBody>
      </p:sp>
      <p:grpSp>
        <p:nvGrpSpPr>
          <p:cNvPr id="4" name="Group 3" descr="Medigap Icon">
            <a:extLst>
              <a:ext uri="{FF2B5EF4-FFF2-40B4-BE49-F238E27FC236}">
                <a16:creationId xmlns:a16="http://schemas.microsoft.com/office/drawing/2014/main" id="{C2EF73C9-E2BA-4AFE-B527-05FB75AFE09B}"/>
              </a:ext>
              <a:ext uri="{C183D7F6-B498-43B3-948B-1728B52AA6E4}">
                <adec:decorative xmlns:adec="http://schemas.microsoft.com/office/drawing/2017/decorative" val="0"/>
              </a:ext>
            </a:extLst>
          </p:cNvPr>
          <p:cNvGrpSpPr/>
          <p:nvPr/>
        </p:nvGrpSpPr>
        <p:grpSpPr>
          <a:xfrm>
            <a:off x="8478799" y="2310062"/>
            <a:ext cx="2308942" cy="2468132"/>
            <a:chOff x="8478799" y="2310062"/>
            <a:chExt cx="2308942" cy="2468132"/>
          </a:xfrm>
        </p:grpSpPr>
        <p:pic>
          <p:nvPicPr>
            <p:cNvPr id="6" name="Picture 5" descr="Medical supplement Insurance icon">
              <a:extLst>
                <a:ext uri="{FF2B5EF4-FFF2-40B4-BE49-F238E27FC236}">
                  <a16:creationId xmlns:a16="http://schemas.microsoft.com/office/drawing/2014/main" id="{D5E374B7-F4FA-4725-819B-072B4D3A82A8}"/>
                </a:ext>
              </a:extLst>
            </p:cNvPr>
            <p:cNvPicPr>
              <a:picLocks noChangeAspect="1"/>
            </p:cNvPicPr>
            <p:nvPr/>
          </p:nvPicPr>
          <p:blipFill>
            <a:blip r:embed="rId4"/>
            <a:stretch>
              <a:fillRect/>
            </a:stretch>
          </p:blipFill>
          <p:spPr>
            <a:xfrm>
              <a:off x="8478799" y="2310062"/>
              <a:ext cx="2227556" cy="1883357"/>
            </a:xfrm>
            <a:prstGeom prst="rect">
              <a:avLst/>
            </a:prstGeom>
          </p:spPr>
        </p:pic>
        <p:sp>
          <p:nvSpPr>
            <p:cNvPr id="10" name="TextBox 9">
              <a:extLst>
                <a:ext uri="{FF2B5EF4-FFF2-40B4-BE49-F238E27FC236}">
                  <a16:creationId xmlns:a16="http://schemas.microsoft.com/office/drawing/2014/main" id="{0D7B2F54-4CB1-48C8-BF4E-990F06AF3336}"/>
                </a:ext>
              </a:extLst>
            </p:cNvPr>
            <p:cNvSpPr txBox="1"/>
            <p:nvPr/>
          </p:nvSpPr>
          <p:spPr>
            <a:xfrm>
              <a:off x="8488358" y="4193419"/>
              <a:ext cx="2299383" cy="58477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chemeClr val="accent1">
                      <a:lumMod val="50000"/>
                    </a:schemeClr>
                  </a:solidFill>
                  <a:effectLst/>
                  <a:uLnTx/>
                  <a:uFillTx/>
                  <a:latin typeface="Arial" panose="020B0604020202020204" pitchFamily="34" charset="0"/>
                  <a:cs typeface="Arial" panose="020B0604020202020204" pitchFamily="34" charset="0"/>
                </a:rPr>
                <a:t>Medicare Supplement Insurance (Medigap) </a:t>
              </a:r>
              <a:endParaRPr kumimoji="0" lang="en-US" sz="1600" b="0" i="0" u="none" strike="noStrike" kern="0" cap="none" spc="0" normalizeH="0" baseline="0" noProof="0" dirty="0">
                <a:ln>
                  <a:noFill/>
                </a:ln>
                <a:solidFill>
                  <a:schemeClr val="accent1">
                    <a:lumMod val="50000"/>
                  </a:schemeClr>
                </a:solidFill>
                <a:effectLst/>
                <a:uLnTx/>
                <a:uFillTx/>
                <a:latin typeface="Arial" panose="020B0604020202020204" pitchFamily="34" charset="0"/>
                <a:cs typeface="Arial" panose="020B0604020202020204" pitchFamily="34" charset="0"/>
              </a:endParaRPr>
            </a:p>
          </p:txBody>
        </p:sp>
      </p:grpSp>
      <p:sp>
        <p:nvSpPr>
          <p:cNvPr id="5" name="Slide Number Placeholder 4">
            <a:extLst>
              <a:ext uri="{FF2B5EF4-FFF2-40B4-BE49-F238E27FC236}">
                <a16:creationId xmlns:a16="http://schemas.microsoft.com/office/drawing/2014/main" id="{1DEA6303-085E-442E-BAE4-63F926EB1A44}"/>
              </a:ext>
            </a:extLst>
          </p:cNvPr>
          <p:cNvSpPr>
            <a:spLocks noGrp="1"/>
          </p:cNvSpPr>
          <p:nvPr>
            <p:ph type="sldNum" sz="quarter" idx="12"/>
          </p:nvPr>
        </p:nvSpPr>
        <p:spPr/>
        <p:txBody>
          <a:bodyPr/>
          <a:lstStyle/>
          <a:p>
            <a:fld id="{0B2D781D-8844-5940-92D1-06EF0A7F581E}" type="slidenum">
              <a:rPr lang="en-US" smtClean="0"/>
              <a:pPr/>
              <a:t>43</a:t>
            </a:fld>
            <a:endParaRPr lang="en-US"/>
          </a:p>
        </p:txBody>
      </p:sp>
    </p:spTree>
    <p:custDataLst>
      <p:tags r:id="rId1"/>
    </p:custDataLst>
    <p:extLst>
      <p:ext uri="{BB962C8B-B14F-4D97-AF65-F5344CB8AC3E}">
        <p14:creationId xmlns:p14="http://schemas.microsoft.com/office/powerpoint/2010/main" val="367010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normAutofit/>
          </a:bodyPr>
          <a:lstStyle/>
          <a:p>
            <a:r>
              <a:rPr lang="en-US" sz="3000" dirty="0"/>
              <a:t>Medigap Plan Coverage in 2026</a:t>
            </a:r>
          </a:p>
        </p:txBody>
      </p:sp>
      <p:sp>
        <p:nvSpPr>
          <p:cNvPr id="5" name="TextBox 4">
            <a:extLst>
              <a:ext uri="{FF2B5EF4-FFF2-40B4-BE49-F238E27FC236}">
                <a16:creationId xmlns:a16="http://schemas.microsoft.com/office/drawing/2014/main" id="{47A8566C-F432-4D58-9A6F-E1959189B03A}"/>
              </a:ext>
            </a:extLst>
          </p:cNvPr>
          <p:cNvSpPr txBox="1"/>
          <p:nvPr/>
        </p:nvSpPr>
        <p:spPr>
          <a:xfrm>
            <a:off x="4594225" y="1018831"/>
            <a:ext cx="7073900" cy="276999"/>
          </a:xfrm>
          <a:prstGeom prst="rect">
            <a:avLst/>
          </a:prstGeom>
          <a:solidFill>
            <a:schemeClr val="accent5">
              <a:lumMod val="20000"/>
              <a:lumOff val="80000"/>
            </a:schemeClr>
          </a:solidFill>
        </p:spPr>
        <p:txBody>
          <a:bodyPr wrap="square" rtlCol="0">
            <a:spAutoFit/>
          </a:bodyPr>
          <a:lstStyle/>
          <a:p>
            <a:r>
              <a:rPr lang="en-US" sz="1200" b="1">
                <a:solidFill>
                  <a:schemeClr val="accent5">
                    <a:lumMod val="50000"/>
                  </a:schemeClr>
                </a:solidFill>
                <a:latin typeface="Arial" panose="020B0604020202020204" pitchFamily="34" charset="0"/>
                <a:cs typeface="Arial" panose="020B0604020202020204" pitchFamily="34" charset="0"/>
              </a:rPr>
              <a:t>Medigap plans </a:t>
            </a:r>
          </a:p>
        </p:txBody>
      </p:sp>
      <p:graphicFrame>
        <p:nvGraphicFramePr>
          <p:cNvPr id="10" name="Table 9" descr="Table of the benefit percentages of Medicare Supplement Insurance (Medigap) plans ">
            <a:extLst>
              <a:ext uri="{FF2B5EF4-FFF2-40B4-BE49-F238E27FC236}">
                <a16:creationId xmlns:a16="http://schemas.microsoft.com/office/drawing/2014/main" id="{296B46C0-DE9B-4165-B3AB-8F660A3E30D1}"/>
              </a:ext>
            </a:extLst>
          </p:cNvPr>
          <p:cNvGraphicFramePr>
            <a:graphicFrameLocks noGrp="1"/>
          </p:cNvGraphicFramePr>
          <p:nvPr>
            <p:extLst>
              <p:ext uri="{D42A27DB-BD31-4B8C-83A1-F6EECF244321}">
                <p14:modId xmlns:p14="http://schemas.microsoft.com/office/powerpoint/2010/main" val="530638977"/>
              </p:ext>
            </p:extLst>
          </p:nvPr>
        </p:nvGraphicFramePr>
        <p:xfrm>
          <a:off x="416409" y="1295830"/>
          <a:ext cx="11242876" cy="3406611"/>
        </p:xfrm>
        <a:graphic>
          <a:graphicData uri="http://schemas.openxmlformats.org/drawingml/2006/table">
            <a:tbl>
              <a:tblPr firstRow="1" bandRow="1">
                <a:tableStyleId>{BC89EF96-8CEA-46FF-86C4-4CE0E7609802}</a:tableStyleId>
              </a:tblPr>
              <a:tblGrid>
                <a:gridCol w="4189335">
                  <a:extLst>
                    <a:ext uri="{9D8B030D-6E8A-4147-A177-3AD203B41FA5}">
                      <a16:colId xmlns:a16="http://schemas.microsoft.com/office/drawing/2014/main" val="3130994718"/>
                    </a:ext>
                  </a:extLst>
                </a:gridCol>
                <a:gridCol w="636989">
                  <a:extLst>
                    <a:ext uri="{9D8B030D-6E8A-4147-A177-3AD203B41FA5}">
                      <a16:colId xmlns:a16="http://schemas.microsoft.com/office/drawing/2014/main" val="3280422692"/>
                    </a:ext>
                  </a:extLst>
                </a:gridCol>
                <a:gridCol w="636989">
                  <a:extLst>
                    <a:ext uri="{9D8B030D-6E8A-4147-A177-3AD203B41FA5}">
                      <a16:colId xmlns:a16="http://schemas.microsoft.com/office/drawing/2014/main" val="2329030423"/>
                    </a:ext>
                  </a:extLst>
                </a:gridCol>
                <a:gridCol w="636989">
                  <a:extLst>
                    <a:ext uri="{9D8B030D-6E8A-4147-A177-3AD203B41FA5}">
                      <a16:colId xmlns:a16="http://schemas.microsoft.com/office/drawing/2014/main" val="4007677874"/>
                    </a:ext>
                  </a:extLst>
                </a:gridCol>
                <a:gridCol w="636989">
                  <a:extLst>
                    <a:ext uri="{9D8B030D-6E8A-4147-A177-3AD203B41FA5}">
                      <a16:colId xmlns:a16="http://schemas.microsoft.com/office/drawing/2014/main" val="2961580991"/>
                    </a:ext>
                  </a:extLst>
                </a:gridCol>
                <a:gridCol w="636989">
                  <a:extLst>
                    <a:ext uri="{9D8B030D-6E8A-4147-A177-3AD203B41FA5}">
                      <a16:colId xmlns:a16="http://schemas.microsoft.com/office/drawing/2014/main" val="2492110190"/>
                    </a:ext>
                  </a:extLst>
                </a:gridCol>
                <a:gridCol w="636989">
                  <a:extLst>
                    <a:ext uri="{9D8B030D-6E8A-4147-A177-3AD203B41FA5}">
                      <a16:colId xmlns:a16="http://schemas.microsoft.com/office/drawing/2014/main" val="3250895483"/>
                    </a:ext>
                  </a:extLst>
                </a:gridCol>
                <a:gridCol w="914400">
                  <a:extLst>
                    <a:ext uri="{9D8B030D-6E8A-4147-A177-3AD203B41FA5}">
                      <a16:colId xmlns:a16="http://schemas.microsoft.com/office/drawing/2014/main" val="4062724447"/>
                    </a:ext>
                  </a:extLst>
                </a:gridCol>
                <a:gridCol w="914400">
                  <a:extLst>
                    <a:ext uri="{9D8B030D-6E8A-4147-A177-3AD203B41FA5}">
                      <a16:colId xmlns:a16="http://schemas.microsoft.com/office/drawing/2014/main" val="4232621865"/>
                    </a:ext>
                  </a:extLst>
                </a:gridCol>
                <a:gridCol w="636989">
                  <a:extLst>
                    <a:ext uri="{9D8B030D-6E8A-4147-A177-3AD203B41FA5}">
                      <a16:colId xmlns:a16="http://schemas.microsoft.com/office/drawing/2014/main" val="2937596607"/>
                    </a:ext>
                  </a:extLst>
                </a:gridCol>
                <a:gridCol w="765818">
                  <a:extLst>
                    <a:ext uri="{9D8B030D-6E8A-4147-A177-3AD203B41FA5}">
                      <a16:colId xmlns:a16="http://schemas.microsoft.com/office/drawing/2014/main" val="1506121151"/>
                    </a:ext>
                  </a:extLst>
                </a:gridCol>
              </a:tblGrid>
              <a:tr h="234379">
                <a:tc>
                  <a:txBody>
                    <a:bodyPr/>
                    <a:lstStyle/>
                    <a:p>
                      <a:pPr algn="l" fontAlgn="t">
                        <a:spcAft>
                          <a:spcPts val="1200"/>
                        </a:spcAft>
                      </a:pPr>
                      <a:r>
                        <a:rPr lang="en-US" sz="1300" b="1" u="none" strike="noStrike">
                          <a:solidFill>
                            <a:srgbClr val="000000"/>
                          </a:solidFill>
                          <a:effectLst/>
                          <a:latin typeface="Arial" panose="020B0604020202020204" pitchFamily="34" charset="0"/>
                          <a:cs typeface="Arial" panose="020B0604020202020204" pitchFamily="34" charset="0"/>
                        </a:rPr>
                        <a:t>Benefits</a:t>
                      </a:r>
                      <a:endParaRPr lang="en-US" sz="1300" b="1" i="0" u="none" strike="noStrike">
                        <a:solidFill>
                          <a:srgbClr val="000000"/>
                        </a:solidFill>
                        <a:effectLst/>
                        <a:latin typeface="Arial" panose="020B0604020202020204" pitchFamily="34" charset="0"/>
                        <a:cs typeface="Arial" panose="020B0604020202020204" pitchFamily="34" charset="0"/>
                      </a:endParaRPr>
                    </a:p>
                  </a:txBody>
                  <a:tcPr marL="7029" marR="7029" marT="7029" marB="0"/>
                </a:tc>
                <a:tc>
                  <a:txBody>
                    <a:bodyPr/>
                    <a:lstStyle/>
                    <a:p>
                      <a:pPr algn="ctr" fontAlgn="b">
                        <a:spcAft>
                          <a:spcPts val="1200"/>
                        </a:spcAft>
                      </a:pPr>
                      <a:r>
                        <a:rPr lang="en-US" sz="1300" b="1" u="none" strike="noStrike">
                          <a:solidFill>
                            <a:srgbClr val="000000"/>
                          </a:solidFill>
                          <a:effectLst/>
                          <a:latin typeface="Arial" panose="020B0604020202020204" pitchFamily="34" charset="0"/>
                          <a:cs typeface="Arial" panose="020B0604020202020204" pitchFamily="34" charset="0"/>
                        </a:rPr>
                        <a:t>A</a:t>
                      </a:r>
                      <a:endParaRPr lang="en-US" sz="1300" b="1" i="0" u="none" strike="noStrike">
                        <a:solidFill>
                          <a:srgbClr val="000000"/>
                        </a:solidFill>
                        <a:effectLst/>
                        <a:latin typeface="Arial" panose="020B0604020202020204" pitchFamily="34" charset="0"/>
                        <a:cs typeface="Arial" panose="020B0604020202020204" pitchFamily="34" charset="0"/>
                      </a:endParaRPr>
                    </a:p>
                  </a:txBody>
                  <a:tcPr marL="7029" marR="7029" marT="7029" marB="0" anchor="b"/>
                </a:tc>
                <a:tc>
                  <a:txBody>
                    <a:bodyPr/>
                    <a:lstStyle/>
                    <a:p>
                      <a:pPr algn="ctr" fontAlgn="b">
                        <a:spcAft>
                          <a:spcPts val="1200"/>
                        </a:spcAft>
                      </a:pPr>
                      <a:r>
                        <a:rPr lang="en-US" sz="1300" b="1" u="none" strike="noStrike">
                          <a:solidFill>
                            <a:srgbClr val="000000"/>
                          </a:solidFill>
                          <a:effectLst/>
                          <a:latin typeface="Arial" panose="020B0604020202020204" pitchFamily="34" charset="0"/>
                          <a:cs typeface="Arial" panose="020B0604020202020204" pitchFamily="34" charset="0"/>
                        </a:rPr>
                        <a:t>B</a:t>
                      </a:r>
                      <a:endParaRPr lang="en-US" sz="1300" b="1" i="0" u="none" strike="noStrike">
                        <a:solidFill>
                          <a:srgbClr val="000000"/>
                        </a:solidFill>
                        <a:effectLst/>
                        <a:latin typeface="Arial" panose="020B0604020202020204" pitchFamily="34" charset="0"/>
                        <a:cs typeface="Arial" panose="020B0604020202020204" pitchFamily="34" charset="0"/>
                      </a:endParaRPr>
                    </a:p>
                  </a:txBody>
                  <a:tcPr marL="7029" marR="7029" marT="7029" marB="0" anchor="b"/>
                </a:tc>
                <a:tc>
                  <a:txBody>
                    <a:bodyPr/>
                    <a:lstStyle/>
                    <a:p>
                      <a:pPr algn="ctr" fontAlgn="b">
                        <a:spcAft>
                          <a:spcPts val="1200"/>
                        </a:spcAft>
                      </a:pPr>
                      <a:r>
                        <a:rPr lang="en-US" sz="1300" b="1" u="none" strike="noStrike">
                          <a:solidFill>
                            <a:srgbClr val="000000"/>
                          </a:solidFill>
                          <a:effectLst/>
                          <a:latin typeface="Arial" panose="020B0604020202020204" pitchFamily="34" charset="0"/>
                          <a:cs typeface="Arial" panose="020B0604020202020204" pitchFamily="34" charset="0"/>
                        </a:rPr>
                        <a:t>C</a:t>
                      </a:r>
                      <a:endParaRPr lang="en-US" sz="1300" b="1" i="0" u="none" strike="noStrike">
                        <a:solidFill>
                          <a:srgbClr val="000000"/>
                        </a:solidFill>
                        <a:effectLst/>
                        <a:latin typeface="Arial" panose="020B0604020202020204" pitchFamily="34" charset="0"/>
                        <a:cs typeface="Arial" panose="020B0604020202020204" pitchFamily="34" charset="0"/>
                      </a:endParaRPr>
                    </a:p>
                  </a:txBody>
                  <a:tcPr marL="7029" marR="7029" marT="7029" marB="0" anchor="b"/>
                </a:tc>
                <a:tc>
                  <a:txBody>
                    <a:bodyPr/>
                    <a:lstStyle/>
                    <a:p>
                      <a:pPr algn="ctr" fontAlgn="b">
                        <a:spcAft>
                          <a:spcPts val="1200"/>
                        </a:spcAft>
                      </a:pPr>
                      <a:r>
                        <a:rPr lang="en-US" sz="1300" b="1" u="none" strike="noStrike">
                          <a:solidFill>
                            <a:srgbClr val="000000"/>
                          </a:solidFill>
                          <a:effectLst/>
                          <a:latin typeface="Arial" panose="020B0604020202020204" pitchFamily="34" charset="0"/>
                          <a:cs typeface="Arial" panose="020B0604020202020204" pitchFamily="34" charset="0"/>
                        </a:rPr>
                        <a:t>D</a:t>
                      </a:r>
                      <a:endParaRPr lang="en-US" sz="1300" b="1" i="0" u="none" strike="noStrike">
                        <a:solidFill>
                          <a:srgbClr val="000000"/>
                        </a:solidFill>
                        <a:effectLst/>
                        <a:latin typeface="Arial" panose="020B0604020202020204" pitchFamily="34" charset="0"/>
                        <a:cs typeface="Arial" panose="020B0604020202020204" pitchFamily="34" charset="0"/>
                      </a:endParaRPr>
                    </a:p>
                  </a:txBody>
                  <a:tcPr marL="7029" marR="7029" marT="7029" marB="0" anchor="b"/>
                </a:tc>
                <a:tc>
                  <a:txBody>
                    <a:bodyPr/>
                    <a:lstStyle/>
                    <a:p>
                      <a:pPr algn="ctr" fontAlgn="b">
                        <a:spcAft>
                          <a:spcPts val="1200"/>
                        </a:spcAft>
                      </a:pPr>
                      <a:r>
                        <a:rPr lang="en-US" sz="1300" b="1" u="none" strike="noStrike">
                          <a:solidFill>
                            <a:srgbClr val="000000"/>
                          </a:solidFill>
                          <a:effectLst/>
                          <a:latin typeface="Arial" panose="020B0604020202020204" pitchFamily="34" charset="0"/>
                          <a:cs typeface="Arial" panose="020B0604020202020204" pitchFamily="34" charset="0"/>
                        </a:rPr>
                        <a:t>F*</a:t>
                      </a:r>
                      <a:endParaRPr lang="en-US" sz="1300" b="1" i="0" u="none" strike="noStrike">
                        <a:solidFill>
                          <a:srgbClr val="000000"/>
                        </a:solidFill>
                        <a:effectLst/>
                        <a:latin typeface="Arial" panose="020B0604020202020204" pitchFamily="34" charset="0"/>
                        <a:cs typeface="Arial" panose="020B0604020202020204" pitchFamily="34" charset="0"/>
                      </a:endParaRPr>
                    </a:p>
                  </a:txBody>
                  <a:tcPr marL="7029" marR="7029" marT="7029" marB="0" anchor="b"/>
                </a:tc>
                <a:tc>
                  <a:txBody>
                    <a:bodyPr/>
                    <a:lstStyle/>
                    <a:p>
                      <a:pPr algn="ctr" fontAlgn="b">
                        <a:spcAft>
                          <a:spcPts val="1200"/>
                        </a:spcAft>
                      </a:pPr>
                      <a:r>
                        <a:rPr lang="en-US" sz="1300" b="1" u="none" strike="noStrike">
                          <a:solidFill>
                            <a:srgbClr val="000000"/>
                          </a:solidFill>
                          <a:effectLst/>
                          <a:latin typeface="Arial" panose="020B0604020202020204" pitchFamily="34" charset="0"/>
                          <a:cs typeface="Arial" panose="020B0604020202020204" pitchFamily="34" charset="0"/>
                        </a:rPr>
                        <a:t>G*</a:t>
                      </a:r>
                      <a:endParaRPr lang="en-US" sz="1300" b="1" i="0" u="none" strike="noStrike">
                        <a:solidFill>
                          <a:srgbClr val="000000"/>
                        </a:solidFill>
                        <a:effectLst/>
                        <a:latin typeface="Arial" panose="020B0604020202020204" pitchFamily="34" charset="0"/>
                        <a:cs typeface="Arial" panose="020B0604020202020204" pitchFamily="34" charset="0"/>
                      </a:endParaRPr>
                    </a:p>
                  </a:txBody>
                  <a:tcPr marL="7029" marR="7029" marT="7029" marB="0" anchor="b"/>
                </a:tc>
                <a:tc>
                  <a:txBody>
                    <a:bodyPr/>
                    <a:lstStyle/>
                    <a:p>
                      <a:pPr algn="ctr" fontAlgn="b">
                        <a:spcAft>
                          <a:spcPts val="1200"/>
                        </a:spcAft>
                      </a:pPr>
                      <a:r>
                        <a:rPr lang="en-US" sz="1300" b="1" u="none" strike="noStrike">
                          <a:solidFill>
                            <a:srgbClr val="000000"/>
                          </a:solidFill>
                          <a:effectLst/>
                          <a:latin typeface="Arial" panose="020B0604020202020204" pitchFamily="34" charset="0"/>
                          <a:cs typeface="Arial" panose="020B0604020202020204" pitchFamily="34" charset="0"/>
                        </a:rPr>
                        <a:t>K</a:t>
                      </a:r>
                      <a:endParaRPr lang="en-US" sz="1300" b="1" i="0" u="none" strike="noStrike">
                        <a:solidFill>
                          <a:srgbClr val="000000"/>
                        </a:solidFill>
                        <a:effectLst/>
                        <a:latin typeface="Arial" panose="020B0604020202020204" pitchFamily="34" charset="0"/>
                        <a:cs typeface="Arial" panose="020B0604020202020204" pitchFamily="34" charset="0"/>
                      </a:endParaRPr>
                    </a:p>
                  </a:txBody>
                  <a:tcPr marL="7029" marR="7029" marT="7029" marB="0" anchor="b"/>
                </a:tc>
                <a:tc>
                  <a:txBody>
                    <a:bodyPr/>
                    <a:lstStyle/>
                    <a:p>
                      <a:pPr algn="ctr" fontAlgn="b">
                        <a:spcAft>
                          <a:spcPts val="1200"/>
                        </a:spcAft>
                      </a:pPr>
                      <a:r>
                        <a:rPr lang="en-US" sz="1300" b="1" u="none" strike="noStrike">
                          <a:solidFill>
                            <a:srgbClr val="000000"/>
                          </a:solidFill>
                          <a:effectLst/>
                          <a:latin typeface="Arial" panose="020B0604020202020204" pitchFamily="34" charset="0"/>
                          <a:cs typeface="Arial" panose="020B0604020202020204" pitchFamily="34" charset="0"/>
                        </a:rPr>
                        <a:t>L</a:t>
                      </a:r>
                      <a:endParaRPr lang="en-US" sz="1300" b="1" i="0" u="none" strike="noStrike">
                        <a:solidFill>
                          <a:srgbClr val="000000"/>
                        </a:solidFill>
                        <a:effectLst/>
                        <a:latin typeface="Arial" panose="020B0604020202020204" pitchFamily="34" charset="0"/>
                        <a:cs typeface="Arial" panose="020B0604020202020204" pitchFamily="34" charset="0"/>
                      </a:endParaRPr>
                    </a:p>
                  </a:txBody>
                  <a:tcPr marL="7029" marR="7029" marT="7029" marB="0" anchor="b"/>
                </a:tc>
                <a:tc>
                  <a:txBody>
                    <a:bodyPr/>
                    <a:lstStyle/>
                    <a:p>
                      <a:pPr algn="ctr" fontAlgn="b">
                        <a:spcAft>
                          <a:spcPts val="1200"/>
                        </a:spcAft>
                      </a:pPr>
                      <a:r>
                        <a:rPr lang="en-US" sz="1300" b="1" u="none" strike="noStrike">
                          <a:solidFill>
                            <a:srgbClr val="000000"/>
                          </a:solidFill>
                          <a:effectLst/>
                          <a:latin typeface="Arial" panose="020B0604020202020204" pitchFamily="34" charset="0"/>
                          <a:cs typeface="Arial" panose="020B0604020202020204" pitchFamily="34" charset="0"/>
                        </a:rPr>
                        <a:t>M</a:t>
                      </a:r>
                      <a:endParaRPr lang="en-US" sz="1300" b="1" i="0" u="none" strike="noStrike">
                        <a:solidFill>
                          <a:srgbClr val="000000"/>
                        </a:solidFill>
                        <a:effectLst/>
                        <a:latin typeface="Arial" panose="020B0604020202020204" pitchFamily="34" charset="0"/>
                        <a:cs typeface="Arial" panose="020B0604020202020204" pitchFamily="34" charset="0"/>
                      </a:endParaRPr>
                    </a:p>
                  </a:txBody>
                  <a:tcPr marL="7029" marR="7029" marT="7029" marB="0" anchor="b"/>
                </a:tc>
                <a:tc>
                  <a:txBody>
                    <a:bodyPr/>
                    <a:lstStyle/>
                    <a:p>
                      <a:pPr algn="ctr" fontAlgn="b">
                        <a:spcAft>
                          <a:spcPts val="1200"/>
                        </a:spcAft>
                      </a:pPr>
                      <a:r>
                        <a:rPr lang="en-US" sz="1300" b="1" u="none" strike="noStrike">
                          <a:solidFill>
                            <a:srgbClr val="000000"/>
                          </a:solidFill>
                          <a:effectLst/>
                          <a:latin typeface="Arial" panose="020B0604020202020204" pitchFamily="34" charset="0"/>
                          <a:cs typeface="Arial" panose="020B0604020202020204" pitchFamily="34" charset="0"/>
                        </a:rPr>
                        <a:t>N</a:t>
                      </a:r>
                      <a:endParaRPr lang="en-US" sz="1300" b="1" i="0" u="none" strike="noStrike">
                        <a:solidFill>
                          <a:srgbClr val="000000"/>
                        </a:solidFill>
                        <a:effectLst/>
                        <a:latin typeface="Arial" panose="020B0604020202020204" pitchFamily="34" charset="0"/>
                        <a:cs typeface="Arial" panose="020B0604020202020204" pitchFamily="34" charset="0"/>
                      </a:endParaRPr>
                    </a:p>
                  </a:txBody>
                  <a:tcPr marL="7029" marR="7029" marT="7029" marB="0" anchor="b"/>
                </a:tc>
                <a:extLst>
                  <a:ext uri="{0D108BD9-81ED-4DB2-BD59-A6C34878D82A}">
                    <a16:rowId xmlns:a16="http://schemas.microsoft.com/office/drawing/2014/main" val="3215339582"/>
                  </a:ext>
                </a:extLst>
              </a:tr>
              <a:tr h="461432">
                <a:tc>
                  <a:txBody>
                    <a:bodyPr/>
                    <a:lstStyle/>
                    <a:p>
                      <a:pPr algn="l" fontAlgn="t">
                        <a:spcAft>
                          <a:spcPts val="1200"/>
                        </a:spcAft>
                      </a:pPr>
                      <a:r>
                        <a:rPr lang="en-US" sz="1300" b="0" u="none" strike="noStrike" dirty="0">
                          <a:solidFill>
                            <a:srgbClr val="203864"/>
                          </a:solidFill>
                          <a:effectLst/>
                          <a:latin typeface="Arial" panose="020B0604020202020204" pitchFamily="34" charset="0"/>
                          <a:cs typeface="Arial" panose="020B0604020202020204" pitchFamily="34" charset="0"/>
                        </a:rPr>
                        <a:t>Medicare Part A </a:t>
                      </a:r>
                      <a:r>
                        <a:rPr lang="en-US" sz="1300" b="1" u="none" strike="noStrike" dirty="0">
                          <a:solidFill>
                            <a:srgbClr val="203864"/>
                          </a:solidFill>
                          <a:effectLst/>
                          <a:latin typeface="Arial" panose="020B0604020202020204" pitchFamily="34" charset="0"/>
                          <a:cs typeface="Arial" panose="020B0604020202020204" pitchFamily="34" charset="0"/>
                        </a:rPr>
                        <a:t>coinsurance</a:t>
                      </a:r>
                      <a:r>
                        <a:rPr lang="en-US" sz="1300" b="0" u="none" strike="noStrike" dirty="0">
                          <a:solidFill>
                            <a:srgbClr val="203864"/>
                          </a:solidFill>
                          <a:effectLst/>
                          <a:latin typeface="Arial" panose="020B0604020202020204" pitchFamily="34" charset="0"/>
                          <a:cs typeface="Arial" panose="020B0604020202020204" pitchFamily="34" charset="0"/>
                        </a:rPr>
                        <a:t> and hospital costs (up to </a:t>
                      </a:r>
                      <a:r>
                        <a:rPr lang="en-US" sz="1300" b="0" u="none" strike="noStrike" spc="-30" baseline="0" dirty="0">
                          <a:solidFill>
                            <a:srgbClr val="203864"/>
                          </a:solidFill>
                          <a:effectLst/>
                          <a:latin typeface="Arial" panose="020B0604020202020204" pitchFamily="34" charset="0"/>
                          <a:cs typeface="Arial" panose="020B0604020202020204" pitchFamily="34" charset="0"/>
                        </a:rPr>
                        <a:t>an additional 365 days after  Medicare benefits are used)</a:t>
                      </a:r>
                      <a:endParaRPr lang="en-US" sz="1300" b="0" i="0" u="none" strike="sngStrike" spc="-30" baseline="0" dirty="0">
                        <a:solidFill>
                          <a:srgbClr val="203864"/>
                        </a:solidFill>
                        <a:effectLst/>
                        <a:latin typeface="Arial" panose="020B0604020202020204" pitchFamily="34" charset="0"/>
                        <a:cs typeface="Arial" panose="020B0604020202020204" pitchFamily="34" charset="0"/>
                      </a:endParaRPr>
                    </a:p>
                  </a:txBody>
                  <a:tcPr marL="63262" marR="7029" marT="7029" marB="0"/>
                </a:tc>
                <a:tc>
                  <a:txBody>
                    <a:bodyPr/>
                    <a:lstStyle/>
                    <a:p>
                      <a:pPr algn="ctr" fontAlgn="t">
                        <a:spcAft>
                          <a:spcPts val="1200"/>
                        </a:spcAft>
                      </a:pPr>
                      <a:r>
                        <a:rPr lang="en-US" sz="1300" b="0" u="none" strike="noStrike">
                          <a:solidFill>
                            <a:srgbClr val="203764"/>
                          </a:solidFill>
                          <a:effectLst/>
                          <a:latin typeface="Arial" panose="020B0604020202020204" pitchFamily="34" charset="0"/>
                          <a:cs typeface="Arial" panose="020B0604020202020204" pitchFamily="34" charset="0"/>
                        </a:rPr>
                        <a:t>100%</a:t>
                      </a:r>
                      <a:endParaRPr lang="en-US" sz="1300" b="0" i="0" u="none" strike="noStrike">
                        <a:solidFill>
                          <a:srgbClr val="203764"/>
                        </a:solidFill>
                        <a:effectLst/>
                        <a:latin typeface="Arial" panose="020B0604020202020204" pitchFamily="34" charset="0"/>
                        <a:cs typeface="Arial" panose="020B0604020202020204" pitchFamily="34" charset="0"/>
                      </a:endParaRPr>
                    </a:p>
                  </a:txBody>
                  <a:tcPr marL="7029" marR="7029" marT="7029" marB="0"/>
                </a:tc>
                <a:tc>
                  <a:txBody>
                    <a:bodyPr/>
                    <a:lstStyle/>
                    <a:p>
                      <a:pPr algn="ctr" fontAlgn="t">
                        <a:spcAft>
                          <a:spcPts val="1200"/>
                        </a:spcAft>
                      </a:pPr>
                      <a:r>
                        <a:rPr lang="en-US" sz="1300" b="0" u="none" strike="noStrike">
                          <a:solidFill>
                            <a:srgbClr val="203764"/>
                          </a:solidFill>
                          <a:effectLst/>
                          <a:latin typeface="Arial" panose="020B0604020202020204" pitchFamily="34" charset="0"/>
                          <a:cs typeface="Arial" panose="020B0604020202020204" pitchFamily="34" charset="0"/>
                        </a:rPr>
                        <a:t>100%</a:t>
                      </a:r>
                      <a:endParaRPr lang="en-US" sz="1300" b="0" i="0" u="none" strike="noStrike">
                        <a:solidFill>
                          <a:srgbClr val="203764"/>
                        </a:solidFill>
                        <a:effectLst/>
                        <a:latin typeface="Arial" panose="020B0604020202020204" pitchFamily="34" charset="0"/>
                        <a:cs typeface="Arial" panose="020B0604020202020204" pitchFamily="34" charset="0"/>
                      </a:endParaRPr>
                    </a:p>
                  </a:txBody>
                  <a:tcPr marL="7029" marR="7029" marT="7029" marB="0"/>
                </a:tc>
                <a:tc>
                  <a:txBody>
                    <a:bodyPr/>
                    <a:lstStyle/>
                    <a:p>
                      <a:pPr algn="ctr" fontAlgn="t">
                        <a:spcAft>
                          <a:spcPts val="1200"/>
                        </a:spcAft>
                      </a:pPr>
                      <a:r>
                        <a:rPr lang="en-US" sz="1300" b="0" u="none" strike="noStrike">
                          <a:solidFill>
                            <a:srgbClr val="203764"/>
                          </a:solidFill>
                          <a:effectLst/>
                          <a:latin typeface="Arial" panose="020B0604020202020204" pitchFamily="34" charset="0"/>
                          <a:cs typeface="Arial" panose="020B0604020202020204" pitchFamily="34" charset="0"/>
                        </a:rPr>
                        <a:t>100%</a:t>
                      </a:r>
                      <a:endParaRPr lang="en-US" sz="1300" b="0" i="0" u="none" strike="noStrike">
                        <a:solidFill>
                          <a:srgbClr val="203764"/>
                        </a:solidFill>
                        <a:effectLst/>
                        <a:latin typeface="Arial" panose="020B0604020202020204" pitchFamily="34" charset="0"/>
                        <a:cs typeface="Arial" panose="020B0604020202020204" pitchFamily="34" charset="0"/>
                      </a:endParaRPr>
                    </a:p>
                  </a:txBody>
                  <a:tcPr marL="7029" marR="7029" marT="7029" marB="0"/>
                </a:tc>
                <a:tc>
                  <a:txBody>
                    <a:bodyPr/>
                    <a:lstStyle/>
                    <a:p>
                      <a:pPr algn="ctr" fontAlgn="t">
                        <a:spcAft>
                          <a:spcPts val="1200"/>
                        </a:spcAft>
                      </a:pPr>
                      <a:r>
                        <a:rPr lang="en-US" sz="1300" b="0" u="none" strike="noStrike">
                          <a:solidFill>
                            <a:srgbClr val="203764"/>
                          </a:solidFill>
                          <a:effectLst/>
                          <a:latin typeface="Arial" panose="020B0604020202020204" pitchFamily="34" charset="0"/>
                          <a:cs typeface="Arial" panose="020B0604020202020204" pitchFamily="34" charset="0"/>
                        </a:rPr>
                        <a:t>100%</a:t>
                      </a:r>
                      <a:endParaRPr lang="en-US" sz="1300" b="0" i="0" u="none" strike="noStrike">
                        <a:solidFill>
                          <a:srgbClr val="203764"/>
                        </a:solidFill>
                        <a:effectLst/>
                        <a:latin typeface="Arial" panose="020B0604020202020204" pitchFamily="34" charset="0"/>
                        <a:cs typeface="Arial" panose="020B0604020202020204" pitchFamily="34" charset="0"/>
                      </a:endParaRPr>
                    </a:p>
                  </a:txBody>
                  <a:tcPr marL="7029" marR="7029" marT="7029" marB="0"/>
                </a:tc>
                <a:tc>
                  <a:txBody>
                    <a:bodyPr/>
                    <a:lstStyle/>
                    <a:p>
                      <a:pPr algn="ctr" fontAlgn="t">
                        <a:spcAft>
                          <a:spcPts val="1200"/>
                        </a:spcAft>
                      </a:pPr>
                      <a:r>
                        <a:rPr lang="en-US" sz="1300" b="0" u="none" strike="noStrike">
                          <a:solidFill>
                            <a:srgbClr val="203764"/>
                          </a:solidFill>
                          <a:effectLst/>
                          <a:latin typeface="Arial" panose="020B0604020202020204" pitchFamily="34" charset="0"/>
                          <a:cs typeface="Arial" panose="020B0604020202020204" pitchFamily="34" charset="0"/>
                        </a:rPr>
                        <a:t>100%</a:t>
                      </a:r>
                      <a:endParaRPr lang="en-US" sz="1300" b="0" i="0" u="none" strike="noStrike">
                        <a:solidFill>
                          <a:srgbClr val="203764"/>
                        </a:solidFill>
                        <a:effectLst/>
                        <a:latin typeface="Arial" panose="020B0604020202020204" pitchFamily="34" charset="0"/>
                        <a:cs typeface="Arial" panose="020B0604020202020204" pitchFamily="34" charset="0"/>
                      </a:endParaRPr>
                    </a:p>
                  </a:txBody>
                  <a:tcPr marL="7029" marR="7029" marT="7029" marB="0"/>
                </a:tc>
                <a:tc>
                  <a:txBody>
                    <a:bodyPr/>
                    <a:lstStyle/>
                    <a:p>
                      <a:pPr algn="ctr" fontAlgn="t">
                        <a:spcAft>
                          <a:spcPts val="1200"/>
                        </a:spcAft>
                      </a:pPr>
                      <a:r>
                        <a:rPr lang="en-US" sz="1300" b="0" u="none" strike="noStrike">
                          <a:solidFill>
                            <a:srgbClr val="203764"/>
                          </a:solidFill>
                          <a:effectLst/>
                          <a:latin typeface="Arial" panose="020B0604020202020204" pitchFamily="34" charset="0"/>
                          <a:cs typeface="Arial" panose="020B0604020202020204" pitchFamily="34" charset="0"/>
                        </a:rPr>
                        <a:t>100%</a:t>
                      </a:r>
                      <a:endParaRPr lang="en-US" sz="1300" b="0" i="0" u="none" strike="noStrike">
                        <a:solidFill>
                          <a:srgbClr val="203764"/>
                        </a:solidFill>
                        <a:effectLst/>
                        <a:latin typeface="Arial" panose="020B0604020202020204" pitchFamily="34" charset="0"/>
                        <a:cs typeface="Arial" panose="020B0604020202020204" pitchFamily="34" charset="0"/>
                      </a:endParaRPr>
                    </a:p>
                  </a:txBody>
                  <a:tcPr marL="7029" marR="7029" marT="7029" marB="0"/>
                </a:tc>
                <a:tc>
                  <a:txBody>
                    <a:bodyPr/>
                    <a:lstStyle/>
                    <a:p>
                      <a:pPr algn="ctr" fontAlgn="t">
                        <a:spcAft>
                          <a:spcPts val="1200"/>
                        </a:spcAft>
                      </a:pPr>
                      <a:r>
                        <a:rPr lang="en-US" sz="1300" b="0" u="none" strike="noStrike">
                          <a:solidFill>
                            <a:srgbClr val="203764"/>
                          </a:solidFill>
                          <a:effectLst/>
                          <a:latin typeface="Arial" panose="020B0604020202020204" pitchFamily="34" charset="0"/>
                          <a:cs typeface="Arial" panose="020B0604020202020204" pitchFamily="34" charset="0"/>
                        </a:rPr>
                        <a:t>100%</a:t>
                      </a:r>
                      <a:endParaRPr lang="en-US" sz="1300" b="0" i="0" u="none" strike="noStrike">
                        <a:solidFill>
                          <a:srgbClr val="203764"/>
                        </a:solidFill>
                        <a:effectLst/>
                        <a:latin typeface="Arial" panose="020B0604020202020204" pitchFamily="34" charset="0"/>
                        <a:cs typeface="Arial" panose="020B0604020202020204" pitchFamily="34" charset="0"/>
                      </a:endParaRPr>
                    </a:p>
                  </a:txBody>
                  <a:tcPr marL="7029" marR="7029" marT="7029" marB="0"/>
                </a:tc>
                <a:tc>
                  <a:txBody>
                    <a:bodyPr/>
                    <a:lstStyle/>
                    <a:p>
                      <a:pPr algn="ctr" fontAlgn="t">
                        <a:spcAft>
                          <a:spcPts val="1200"/>
                        </a:spcAft>
                      </a:pPr>
                      <a:r>
                        <a:rPr lang="en-US" sz="1300" b="0" u="none" strike="noStrike">
                          <a:solidFill>
                            <a:srgbClr val="203764"/>
                          </a:solidFill>
                          <a:effectLst/>
                          <a:latin typeface="Arial" panose="020B0604020202020204" pitchFamily="34" charset="0"/>
                          <a:cs typeface="Arial" panose="020B0604020202020204" pitchFamily="34" charset="0"/>
                        </a:rPr>
                        <a:t>100%</a:t>
                      </a:r>
                      <a:endParaRPr lang="en-US" sz="1300" b="0" i="0" u="none" strike="noStrike">
                        <a:solidFill>
                          <a:srgbClr val="203764"/>
                        </a:solidFill>
                        <a:effectLst/>
                        <a:latin typeface="Arial" panose="020B0604020202020204" pitchFamily="34" charset="0"/>
                        <a:cs typeface="Arial" panose="020B0604020202020204" pitchFamily="34" charset="0"/>
                      </a:endParaRPr>
                    </a:p>
                  </a:txBody>
                  <a:tcPr marL="7029" marR="7029" marT="7029" marB="0"/>
                </a:tc>
                <a:tc>
                  <a:txBody>
                    <a:bodyPr/>
                    <a:lstStyle/>
                    <a:p>
                      <a:pPr algn="ctr" fontAlgn="t">
                        <a:spcAft>
                          <a:spcPts val="1200"/>
                        </a:spcAft>
                      </a:pPr>
                      <a:r>
                        <a:rPr lang="en-US" sz="1300" b="0" u="none" strike="noStrike">
                          <a:solidFill>
                            <a:srgbClr val="203764"/>
                          </a:solidFill>
                          <a:effectLst/>
                          <a:latin typeface="Arial" panose="020B0604020202020204" pitchFamily="34" charset="0"/>
                          <a:cs typeface="Arial" panose="020B0604020202020204" pitchFamily="34" charset="0"/>
                        </a:rPr>
                        <a:t>100%</a:t>
                      </a:r>
                      <a:endParaRPr lang="en-US" sz="1300" b="0" i="0" u="none" strike="noStrike">
                        <a:solidFill>
                          <a:srgbClr val="203764"/>
                        </a:solidFill>
                        <a:effectLst/>
                        <a:latin typeface="Arial" panose="020B0604020202020204" pitchFamily="34" charset="0"/>
                        <a:cs typeface="Arial" panose="020B0604020202020204" pitchFamily="34" charset="0"/>
                      </a:endParaRPr>
                    </a:p>
                  </a:txBody>
                  <a:tcPr marL="7029" marR="7029" marT="7029" marB="0"/>
                </a:tc>
                <a:tc>
                  <a:txBody>
                    <a:bodyPr/>
                    <a:lstStyle/>
                    <a:p>
                      <a:pPr algn="ctr" fontAlgn="t">
                        <a:spcAft>
                          <a:spcPts val="1200"/>
                        </a:spcAft>
                      </a:pPr>
                      <a:r>
                        <a:rPr lang="en-US" sz="1300" b="0" u="none" strike="noStrike">
                          <a:solidFill>
                            <a:srgbClr val="203764"/>
                          </a:solidFill>
                          <a:effectLst/>
                          <a:latin typeface="Arial" panose="020B0604020202020204" pitchFamily="34" charset="0"/>
                          <a:cs typeface="Arial" panose="020B0604020202020204" pitchFamily="34" charset="0"/>
                        </a:rPr>
                        <a:t>100%</a:t>
                      </a:r>
                      <a:endParaRPr lang="en-US" sz="1300" b="0" i="0" u="none" strike="noStrike">
                        <a:solidFill>
                          <a:srgbClr val="203764"/>
                        </a:solidFill>
                        <a:effectLst/>
                        <a:latin typeface="Arial" panose="020B0604020202020204" pitchFamily="34" charset="0"/>
                        <a:cs typeface="Arial" panose="020B0604020202020204" pitchFamily="34" charset="0"/>
                      </a:endParaRPr>
                    </a:p>
                  </a:txBody>
                  <a:tcPr marL="7029" marR="7029" marT="7029" marB="0"/>
                </a:tc>
                <a:extLst>
                  <a:ext uri="{0D108BD9-81ED-4DB2-BD59-A6C34878D82A}">
                    <a16:rowId xmlns:a16="http://schemas.microsoft.com/office/drawing/2014/main" val="1252637787"/>
                  </a:ext>
                </a:extLst>
              </a:tr>
              <a:tr h="234379">
                <a:tc>
                  <a:txBody>
                    <a:bodyPr/>
                    <a:lstStyle/>
                    <a:p>
                      <a:pPr algn="l" fontAlgn="t">
                        <a:spcAft>
                          <a:spcPts val="1200"/>
                        </a:spcAft>
                      </a:pPr>
                      <a:r>
                        <a:rPr lang="en-US" sz="1300" b="0" u="none" strike="noStrike">
                          <a:solidFill>
                            <a:srgbClr val="203864"/>
                          </a:solidFill>
                          <a:effectLst/>
                          <a:latin typeface="Arial" panose="020B0604020202020204" pitchFamily="34" charset="0"/>
                          <a:cs typeface="Arial" panose="020B0604020202020204" pitchFamily="34" charset="0"/>
                        </a:rPr>
                        <a:t>Medicare Part B coinsurance or </a:t>
                      </a:r>
                      <a:r>
                        <a:rPr lang="en-US" sz="1300" b="1" u="none" strike="noStrike">
                          <a:solidFill>
                            <a:srgbClr val="203864"/>
                          </a:solidFill>
                          <a:effectLst/>
                          <a:latin typeface="Arial" panose="020B0604020202020204" pitchFamily="34" charset="0"/>
                          <a:cs typeface="Arial" panose="020B0604020202020204" pitchFamily="34" charset="0"/>
                        </a:rPr>
                        <a:t>copayment</a:t>
                      </a:r>
                      <a:endParaRPr lang="en-US" sz="1300" b="0" i="0" u="none" strike="noStrike">
                        <a:solidFill>
                          <a:srgbClr val="203864"/>
                        </a:solidFill>
                        <a:effectLst/>
                        <a:latin typeface="Arial" panose="020B0604020202020204" pitchFamily="34" charset="0"/>
                        <a:cs typeface="Arial" panose="020B0604020202020204" pitchFamily="34" charset="0"/>
                      </a:endParaRPr>
                    </a:p>
                  </a:txBody>
                  <a:tcPr marL="63262" marR="7029" marT="7029" marB="0"/>
                </a:tc>
                <a:tc>
                  <a:txBody>
                    <a:bodyPr/>
                    <a:lstStyle/>
                    <a:p>
                      <a:pPr algn="ctr" fontAlgn="t">
                        <a:spcAft>
                          <a:spcPts val="1200"/>
                        </a:spcAft>
                      </a:pPr>
                      <a:r>
                        <a:rPr lang="en-US" sz="1300" b="0" u="none" strike="noStrike">
                          <a:solidFill>
                            <a:srgbClr val="203764"/>
                          </a:solidFill>
                          <a:effectLst/>
                          <a:latin typeface="Arial" panose="020B0604020202020204" pitchFamily="34" charset="0"/>
                          <a:cs typeface="Arial" panose="020B0604020202020204" pitchFamily="34" charset="0"/>
                        </a:rPr>
                        <a:t>100%</a:t>
                      </a:r>
                      <a:endParaRPr lang="en-US" sz="1300" b="0" i="0" u="none" strike="noStrike">
                        <a:solidFill>
                          <a:srgbClr val="203764"/>
                        </a:solidFill>
                        <a:effectLst/>
                        <a:latin typeface="Arial" panose="020B0604020202020204" pitchFamily="34" charset="0"/>
                        <a:cs typeface="Arial" panose="020B0604020202020204" pitchFamily="34" charset="0"/>
                      </a:endParaRPr>
                    </a:p>
                  </a:txBody>
                  <a:tcPr marL="7029" marR="7029" marT="7029" marB="0"/>
                </a:tc>
                <a:tc>
                  <a:txBody>
                    <a:bodyPr/>
                    <a:lstStyle/>
                    <a:p>
                      <a:pPr algn="ctr" fontAlgn="t">
                        <a:spcAft>
                          <a:spcPts val="1200"/>
                        </a:spcAft>
                      </a:pPr>
                      <a:r>
                        <a:rPr lang="en-US" sz="1300" b="0" u="none" strike="noStrike">
                          <a:solidFill>
                            <a:srgbClr val="203764"/>
                          </a:solidFill>
                          <a:effectLst/>
                          <a:latin typeface="Arial" panose="020B0604020202020204" pitchFamily="34" charset="0"/>
                          <a:cs typeface="Arial" panose="020B0604020202020204" pitchFamily="34" charset="0"/>
                        </a:rPr>
                        <a:t>100%</a:t>
                      </a:r>
                      <a:endParaRPr lang="en-US" sz="1300" b="0" i="0" u="none" strike="noStrike">
                        <a:solidFill>
                          <a:srgbClr val="203764"/>
                        </a:solidFill>
                        <a:effectLst/>
                        <a:latin typeface="Arial" panose="020B0604020202020204" pitchFamily="34" charset="0"/>
                        <a:cs typeface="Arial" panose="020B0604020202020204" pitchFamily="34" charset="0"/>
                      </a:endParaRPr>
                    </a:p>
                  </a:txBody>
                  <a:tcPr marL="7029" marR="7029" marT="7029" marB="0"/>
                </a:tc>
                <a:tc>
                  <a:txBody>
                    <a:bodyPr/>
                    <a:lstStyle/>
                    <a:p>
                      <a:pPr algn="ctr" fontAlgn="t">
                        <a:spcAft>
                          <a:spcPts val="1200"/>
                        </a:spcAft>
                      </a:pPr>
                      <a:r>
                        <a:rPr lang="en-US" sz="1300" b="0" u="none" strike="noStrike">
                          <a:solidFill>
                            <a:srgbClr val="203764"/>
                          </a:solidFill>
                          <a:effectLst/>
                          <a:latin typeface="Arial" panose="020B0604020202020204" pitchFamily="34" charset="0"/>
                          <a:cs typeface="Arial" panose="020B0604020202020204" pitchFamily="34" charset="0"/>
                        </a:rPr>
                        <a:t>100%</a:t>
                      </a:r>
                      <a:endParaRPr lang="en-US" sz="1300" b="0" i="0" u="none" strike="noStrike">
                        <a:solidFill>
                          <a:srgbClr val="203764"/>
                        </a:solidFill>
                        <a:effectLst/>
                        <a:latin typeface="Arial" panose="020B0604020202020204" pitchFamily="34" charset="0"/>
                        <a:cs typeface="Arial" panose="020B0604020202020204" pitchFamily="34" charset="0"/>
                      </a:endParaRPr>
                    </a:p>
                  </a:txBody>
                  <a:tcPr marL="7029" marR="7029" marT="7029" marB="0"/>
                </a:tc>
                <a:tc>
                  <a:txBody>
                    <a:bodyPr/>
                    <a:lstStyle/>
                    <a:p>
                      <a:pPr algn="ctr" fontAlgn="t">
                        <a:spcAft>
                          <a:spcPts val="1200"/>
                        </a:spcAft>
                      </a:pPr>
                      <a:r>
                        <a:rPr lang="en-US" sz="1300" b="0" u="none" strike="noStrike">
                          <a:solidFill>
                            <a:srgbClr val="203764"/>
                          </a:solidFill>
                          <a:effectLst/>
                          <a:latin typeface="Arial" panose="020B0604020202020204" pitchFamily="34" charset="0"/>
                          <a:cs typeface="Arial" panose="020B0604020202020204" pitchFamily="34" charset="0"/>
                        </a:rPr>
                        <a:t>100%</a:t>
                      </a:r>
                      <a:endParaRPr lang="en-US" sz="1300" b="0" i="0" u="none" strike="noStrike">
                        <a:solidFill>
                          <a:srgbClr val="203764"/>
                        </a:solidFill>
                        <a:effectLst/>
                        <a:latin typeface="Arial" panose="020B0604020202020204" pitchFamily="34" charset="0"/>
                        <a:cs typeface="Arial" panose="020B0604020202020204" pitchFamily="34" charset="0"/>
                      </a:endParaRPr>
                    </a:p>
                  </a:txBody>
                  <a:tcPr marL="7029" marR="7029" marT="7029" marB="0"/>
                </a:tc>
                <a:tc>
                  <a:txBody>
                    <a:bodyPr/>
                    <a:lstStyle/>
                    <a:p>
                      <a:pPr algn="ctr" fontAlgn="t">
                        <a:spcAft>
                          <a:spcPts val="1200"/>
                        </a:spcAft>
                      </a:pPr>
                      <a:r>
                        <a:rPr lang="en-US" sz="1300" b="0" u="none" strike="noStrike">
                          <a:solidFill>
                            <a:srgbClr val="203764"/>
                          </a:solidFill>
                          <a:effectLst/>
                          <a:latin typeface="Arial" panose="020B0604020202020204" pitchFamily="34" charset="0"/>
                          <a:cs typeface="Arial" panose="020B0604020202020204" pitchFamily="34" charset="0"/>
                        </a:rPr>
                        <a:t>100%</a:t>
                      </a:r>
                      <a:endParaRPr lang="en-US" sz="1300" b="0" i="0" u="none" strike="noStrike">
                        <a:solidFill>
                          <a:srgbClr val="203764"/>
                        </a:solidFill>
                        <a:effectLst/>
                        <a:latin typeface="Arial" panose="020B0604020202020204" pitchFamily="34" charset="0"/>
                        <a:cs typeface="Arial" panose="020B0604020202020204" pitchFamily="34" charset="0"/>
                      </a:endParaRPr>
                    </a:p>
                  </a:txBody>
                  <a:tcPr marL="7029" marR="7029" marT="7029" marB="0"/>
                </a:tc>
                <a:tc>
                  <a:txBody>
                    <a:bodyPr/>
                    <a:lstStyle/>
                    <a:p>
                      <a:pPr algn="ctr" fontAlgn="t">
                        <a:spcAft>
                          <a:spcPts val="1200"/>
                        </a:spcAft>
                      </a:pPr>
                      <a:r>
                        <a:rPr lang="en-US" sz="1300" b="0" u="none" strike="noStrike">
                          <a:solidFill>
                            <a:srgbClr val="203764"/>
                          </a:solidFill>
                          <a:effectLst/>
                          <a:latin typeface="Arial" panose="020B0604020202020204" pitchFamily="34" charset="0"/>
                          <a:cs typeface="Arial" panose="020B0604020202020204" pitchFamily="34" charset="0"/>
                        </a:rPr>
                        <a:t>100%</a:t>
                      </a:r>
                      <a:endParaRPr lang="en-US" sz="1300" b="0" i="0" u="none" strike="noStrike">
                        <a:solidFill>
                          <a:srgbClr val="203764"/>
                        </a:solidFill>
                        <a:effectLst/>
                        <a:latin typeface="Arial" panose="020B0604020202020204" pitchFamily="34" charset="0"/>
                        <a:cs typeface="Arial" panose="020B0604020202020204" pitchFamily="34" charset="0"/>
                      </a:endParaRPr>
                    </a:p>
                  </a:txBody>
                  <a:tcPr marL="7029" marR="7029" marT="7029" marB="0"/>
                </a:tc>
                <a:tc>
                  <a:txBody>
                    <a:bodyPr/>
                    <a:lstStyle/>
                    <a:p>
                      <a:pPr algn="ctr" fontAlgn="t">
                        <a:spcAft>
                          <a:spcPts val="1200"/>
                        </a:spcAft>
                      </a:pPr>
                      <a:r>
                        <a:rPr lang="en-US" sz="1300" b="0" u="none" strike="noStrike">
                          <a:solidFill>
                            <a:srgbClr val="203764"/>
                          </a:solidFill>
                          <a:effectLst/>
                          <a:latin typeface="Arial" panose="020B0604020202020204" pitchFamily="34" charset="0"/>
                          <a:cs typeface="Arial" panose="020B0604020202020204" pitchFamily="34" charset="0"/>
                        </a:rPr>
                        <a:t>50%</a:t>
                      </a:r>
                      <a:endParaRPr lang="en-US" sz="1300" b="0" i="0" u="none" strike="noStrike">
                        <a:solidFill>
                          <a:srgbClr val="203764"/>
                        </a:solidFill>
                        <a:effectLst/>
                        <a:latin typeface="Arial" panose="020B0604020202020204" pitchFamily="34" charset="0"/>
                        <a:cs typeface="Arial" panose="020B0604020202020204" pitchFamily="34" charset="0"/>
                      </a:endParaRPr>
                    </a:p>
                  </a:txBody>
                  <a:tcPr marL="7029" marR="7029" marT="7029" marB="0"/>
                </a:tc>
                <a:tc>
                  <a:txBody>
                    <a:bodyPr/>
                    <a:lstStyle/>
                    <a:p>
                      <a:pPr algn="ctr" fontAlgn="t">
                        <a:spcAft>
                          <a:spcPts val="1200"/>
                        </a:spcAft>
                      </a:pPr>
                      <a:r>
                        <a:rPr lang="en-US" sz="1300" b="0" u="none" strike="noStrike">
                          <a:solidFill>
                            <a:srgbClr val="203764"/>
                          </a:solidFill>
                          <a:effectLst/>
                          <a:latin typeface="Arial" panose="020B0604020202020204" pitchFamily="34" charset="0"/>
                          <a:cs typeface="Arial" panose="020B0604020202020204" pitchFamily="34" charset="0"/>
                        </a:rPr>
                        <a:t>75%</a:t>
                      </a:r>
                      <a:endParaRPr lang="en-US" sz="1300" b="0" i="0" u="none" strike="noStrike">
                        <a:solidFill>
                          <a:srgbClr val="203764"/>
                        </a:solidFill>
                        <a:effectLst/>
                        <a:latin typeface="Arial" panose="020B0604020202020204" pitchFamily="34" charset="0"/>
                        <a:cs typeface="Arial" panose="020B0604020202020204" pitchFamily="34" charset="0"/>
                      </a:endParaRPr>
                    </a:p>
                  </a:txBody>
                  <a:tcPr marL="7029" marR="7029" marT="7029" marB="0"/>
                </a:tc>
                <a:tc>
                  <a:txBody>
                    <a:bodyPr/>
                    <a:lstStyle/>
                    <a:p>
                      <a:pPr algn="ctr" fontAlgn="t">
                        <a:spcAft>
                          <a:spcPts val="1200"/>
                        </a:spcAft>
                      </a:pPr>
                      <a:r>
                        <a:rPr lang="en-US" sz="1300" b="0" u="none" strike="noStrike">
                          <a:solidFill>
                            <a:srgbClr val="203764"/>
                          </a:solidFill>
                          <a:effectLst/>
                          <a:latin typeface="Arial" panose="020B0604020202020204" pitchFamily="34" charset="0"/>
                          <a:cs typeface="Arial" panose="020B0604020202020204" pitchFamily="34" charset="0"/>
                        </a:rPr>
                        <a:t>100%</a:t>
                      </a:r>
                      <a:endParaRPr lang="en-US" sz="1300" b="0" i="0" u="none" strike="noStrike">
                        <a:solidFill>
                          <a:srgbClr val="203764"/>
                        </a:solidFill>
                        <a:effectLst/>
                        <a:latin typeface="Arial" panose="020B0604020202020204" pitchFamily="34" charset="0"/>
                        <a:cs typeface="Arial" panose="020B0604020202020204" pitchFamily="34" charset="0"/>
                      </a:endParaRPr>
                    </a:p>
                  </a:txBody>
                  <a:tcPr marL="7029" marR="7029" marT="7029" marB="0"/>
                </a:tc>
                <a:tc>
                  <a:txBody>
                    <a:bodyPr/>
                    <a:lstStyle/>
                    <a:p>
                      <a:pPr algn="ctr" fontAlgn="t">
                        <a:spcAft>
                          <a:spcPts val="1200"/>
                        </a:spcAft>
                      </a:pPr>
                      <a:r>
                        <a:rPr lang="en-US" sz="1300" b="0" u="none" strike="noStrike">
                          <a:solidFill>
                            <a:srgbClr val="203764"/>
                          </a:solidFill>
                          <a:effectLst/>
                          <a:latin typeface="Arial" panose="020B0604020202020204" pitchFamily="34" charset="0"/>
                          <a:cs typeface="Arial" panose="020B0604020202020204" pitchFamily="34" charset="0"/>
                        </a:rPr>
                        <a:t>100%***</a:t>
                      </a:r>
                      <a:endParaRPr lang="en-US" sz="1300" b="0" i="0" u="none" strike="noStrike">
                        <a:solidFill>
                          <a:srgbClr val="203764"/>
                        </a:solidFill>
                        <a:effectLst/>
                        <a:latin typeface="Arial" panose="020B0604020202020204" pitchFamily="34" charset="0"/>
                        <a:cs typeface="Arial" panose="020B0604020202020204" pitchFamily="34" charset="0"/>
                      </a:endParaRPr>
                    </a:p>
                  </a:txBody>
                  <a:tcPr marL="7029" marR="7029" marT="7029" marB="0"/>
                </a:tc>
                <a:extLst>
                  <a:ext uri="{0D108BD9-81ED-4DB2-BD59-A6C34878D82A}">
                    <a16:rowId xmlns:a16="http://schemas.microsoft.com/office/drawing/2014/main" val="460072357"/>
                  </a:ext>
                </a:extLst>
              </a:tr>
              <a:tr h="234379">
                <a:tc>
                  <a:txBody>
                    <a:bodyPr/>
                    <a:lstStyle/>
                    <a:p>
                      <a:pPr algn="l" fontAlgn="t">
                        <a:spcAft>
                          <a:spcPts val="1200"/>
                        </a:spcAft>
                      </a:pPr>
                      <a:r>
                        <a:rPr lang="en-US" sz="1300" b="0" u="none" strike="noStrike">
                          <a:solidFill>
                            <a:srgbClr val="203864"/>
                          </a:solidFill>
                          <a:effectLst/>
                          <a:latin typeface="Arial" panose="020B0604020202020204" pitchFamily="34" charset="0"/>
                          <a:cs typeface="Arial" panose="020B0604020202020204" pitchFamily="34" charset="0"/>
                        </a:rPr>
                        <a:t>Blood benefit (first 3 pints)</a:t>
                      </a:r>
                      <a:endParaRPr lang="en-US" sz="1300" b="0" i="0" u="none" strike="noStrike">
                        <a:solidFill>
                          <a:srgbClr val="203864"/>
                        </a:solidFill>
                        <a:effectLst/>
                        <a:latin typeface="Arial" panose="020B0604020202020204" pitchFamily="34" charset="0"/>
                        <a:cs typeface="Arial" panose="020B0604020202020204" pitchFamily="34" charset="0"/>
                      </a:endParaRPr>
                    </a:p>
                  </a:txBody>
                  <a:tcPr marL="63262" marR="7029" marT="7029" marB="0"/>
                </a:tc>
                <a:tc>
                  <a:txBody>
                    <a:bodyPr/>
                    <a:lstStyle/>
                    <a:p>
                      <a:pPr algn="ctr" fontAlgn="t">
                        <a:spcAft>
                          <a:spcPts val="1200"/>
                        </a:spcAft>
                      </a:pPr>
                      <a:r>
                        <a:rPr lang="en-US" sz="1300" b="0" u="none" strike="noStrike">
                          <a:solidFill>
                            <a:srgbClr val="203764"/>
                          </a:solidFill>
                          <a:effectLst/>
                          <a:latin typeface="Arial" panose="020B0604020202020204" pitchFamily="34" charset="0"/>
                          <a:cs typeface="Arial" panose="020B0604020202020204" pitchFamily="34" charset="0"/>
                        </a:rPr>
                        <a:t>100%</a:t>
                      </a:r>
                      <a:endParaRPr lang="en-US" sz="1300" b="0" i="0" u="none" strike="noStrike">
                        <a:solidFill>
                          <a:srgbClr val="203764"/>
                        </a:solidFill>
                        <a:effectLst/>
                        <a:latin typeface="Arial" panose="020B0604020202020204" pitchFamily="34" charset="0"/>
                        <a:cs typeface="Arial" panose="020B0604020202020204" pitchFamily="34" charset="0"/>
                      </a:endParaRPr>
                    </a:p>
                  </a:txBody>
                  <a:tcPr marL="7029" marR="7029" marT="7029" marB="0"/>
                </a:tc>
                <a:tc>
                  <a:txBody>
                    <a:bodyPr/>
                    <a:lstStyle/>
                    <a:p>
                      <a:pPr algn="ctr" fontAlgn="t">
                        <a:spcAft>
                          <a:spcPts val="1200"/>
                        </a:spcAft>
                      </a:pPr>
                      <a:r>
                        <a:rPr lang="en-US" sz="1300" b="0" u="none" strike="noStrike">
                          <a:solidFill>
                            <a:srgbClr val="203764"/>
                          </a:solidFill>
                          <a:effectLst/>
                          <a:latin typeface="Arial" panose="020B0604020202020204" pitchFamily="34" charset="0"/>
                          <a:cs typeface="Arial" panose="020B0604020202020204" pitchFamily="34" charset="0"/>
                        </a:rPr>
                        <a:t>100%</a:t>
                      </a:r>
                      <a:endParaRPr lang="en-US" sz="1300" b="0" i="0" u="none" strike="noStrike">
                        <a:solidFill>
                          <a:srgbClr val="203764"/>
                        </a:solidFill>
                        <a:effectLst/>
                        <a:latin typeface="Arial" panose="020B0604020202020204" pitchFamily="34" charset="0"/>
                        <a:cs typeface="Arial" panose="020B0604020202020204" pitchFamily="34" charset="0"/>
                      </a:endParaRPr>
                    </a:p>
                  </a:txBody>
                  <a:tcPr marL="7029" marR="7029" marT="7029" marB="0"/>
                </a:tc>
                <a:tc>
                  <a:txBody>
                    <a:bodyPr/>
                    <a:lstStyle/>
                    <a:p>
                      <a:pPr algn="ctr" fontAlgn="t">
                        <a:spcAft>
                          <a:spcPts val="1200"/>
                        </a:spcAft>
                      </a:pPr>
                      <a:r>
                        <a:rPr lang="en-US" sz="1300" b="0" u="none" strike="noStrike">
                          <a:solidFill>
                            <a:srgbClr val="203764"/>
                          </a:solidFill>
                          <a:effectLst/>
                          <a:latin typeface="Arial" panose="020B0604020202020204" pitchFamily="34" charset="0"/>
                          <a:cs typeface="Arial" panose="020B0604020202020204" pitchFamily="34" charset="0"/>
                        </a:rPr>
                        <a:t>100%</a:t>
                      </a:r>
                      <a:endParaRPr lang="en-US" sz="1300" b="0" i="0" u="none" strike="noStrike">
                        <a:solidFill>
                          <a:srgbClr val="203764"/>
                        </a:solidFill>
                        <a:effectLst/>
                        <a:latin typeface="Arial" panose="020B0604020202020204" pitchFamily="34" charset="0"/>
                        <a:cs typeface="Arial" panose="020B0604020202020204" pitchFamily="34" charset="0"/>
                      </a:endParaRPr>
                    </a:p>
                  </a:txBody>
                  <a:tcPr marL="7029" marR="7029" marT="7029" marB="0"/>
                </a:tc>
                <a:tc>
                  <a:txBody>
                    <a:bodyPr/>
                    <a:lstStyle/>
                    <a:p>
                      <a:pPr algn="ctr" fontAlgn="t">
                        <a:spcAft>
                          <a:spcPts val="1200"/>
                        </a:spcAft>
                      </a:pPr>
                      <a:r>
                        <a:rPr lang="en-US" sz="1300" b="0" u="none" strike="noStrike">
                          <a:solidFill>
                            <a:srgbClr val="203764"/>
                          </a:solidFill>
                          <a:effectLst/>
                          <a:latin typeface="Arial" panose="020B0604020202020204" pitchFamily="34" charset="0"/>
                          <a:cs typeface="Arial" panose="020B0604020202020204" pitchFamily="34" charset="0"/>
                        </a:rPr>
                        <a:t>100%</a:t>
                      </a:r>
                      <a:endParaRPr lang="en-US" sz="1300" b="0" i="0" u="none" strike="noStrike">
                        <a:solidFill>
                          <a:srgbClr val="203764"/>
                        </a:solidFill>
                        <a:effectLst/>
                        <a:latin typeface="Arial" panose="020B0604020202020204" pitchFamily="34" charset="0"/>
                        <a:cs typeface="Arial" panose="020B0604020202020204" pitchFamily="34" charset="0"/>
                      </a:endParaRPr>
                    </a:p>
                  </a:txBody>
                  <a:tcPr marL="7029" marR="7029" marT="7029" marB="0"/>
                </a:tc>
                <a:tc>
                  <a:txBody>
                    <a:bodyPr/>
                    <a:lstStyle/>
                    <a:p>
                      <a:pPr algn="ctr" fontAlgn="t">
                        <a:spcAft>
                          <a:spcPts val="1200"/>
                        </a:spcAft>
                      </a:pPr>
                      <a:r>
                        <a:rPr lang="en-US" sz="1300" b="0" u="none" strike="noStrike">
                          <a:solidFill>
                            <a:srgbClr val="203764"/>
                          </a:solidFill>
                          <a:effectLst/>
                          <a:latin typeface="Arial" panose="020B0604020202020204" pitchFamily="34" charset="0"/>
                          <a:cs typeface="Arial" panose="020B0604020202020204" pitchFamily="34" charset="0"/>
                        </a:rPr>
                        <a:t>100%</a:t>
                      </a:r>
                      <a:endParaRPr lang="en-US" sz="1300" b="0" i="0" u="none" strike="noStrike">
                        <a:solidFill>
                          <a:srgbClr val="203764"/>
                        </a:solidFill>
                        <a:effectLst/>
                        <a:latin typeface="Arial" panose="020B0604020202020204" pitchFamily="34" charset="0"/>
                        <a:cs typeface="Arial" panose="020B0604020202020204" pitchFamily="34" charset="0"/>
                      </a:endParaRPr>
                    </a:p>
                  </a:txBody>
                  <a:tcPr marL="7029" marR="7029" marT="7029" marB="0"/>
                </a:tc>
                <a:tc>
                  <a:txBody>
                    <a:bodyPr/>
                    <a:lstStyle/>
                    <a:p>
                      <a:pPr algn="ctr" fontAlgn="t">
                        <a:spcAft>
                          <a:spcPts val="1200"/>
                        </a:spcAft>
                      </a:pPr>
                      <a:r>
                        <a:rPr lang="en-US" sz="1300" b="0" u="none" strike="noStrike">
                          <a:solidFill>
                            <a:srgbClr val="203764"/>
                          </a:solidFill>
                          <a:effectLst/>
                          <a:latin typeface="Arial" panose="020B0604020202020204" pitchFamily="34" charset="0"/>
                          <a:cs typeface="Arial" panose="020B0604020202020204" pitchFamily="34" charset="0"/>
                        </a:rPr>
                        <a:t>100%</a:t>
                      </a:r>
                      <a:endParaRPr lang="en-US" sz="1300" b="0" i="0" u="none" strike="noStrike">
                        <a:solidFill>
                          <a:srgbClr val="203764"/>
                        </a:solidFill>
                        <a:effectLst/>
                        <a:latin typeface="Arial" panose="020B0604020202020204" pitchFamily="34" charset="0"/>
                        <a:cs typeface="Arial" panose="020B0604020202020204" pitchFamily="34" charset="0"/>
                      </a:endParaRPr>
                    </a:p>
                  </a:txBody>
                  <a:tcPr marL="7029" marR="7029" marT="7029" marB="0"/>
                </a:tc>
                <a:tc>
                  <a:txBody>
                    <a:bodyPr/>
                    <a:lstStyle/>
                    <a:p>
                      <a:pPr algn="ctr" fontAlgn="t">
                        <a:spcAft>
                          <a:spcPts val="1200"/>
                        </a:spcAft>
                      </a:pPr>
                      <a:r>
                        <a:rPr lang="en-US" sz="1300" b="0" u="none" strike="noStrike">
                          <a:solidFill>
                            <a:srgbClr val="203764"/>
                          </a:solidFill>
                          <a:effectLst/>
                          <a:latin typeface="Arial" panose="020B0604020202020204" pitchFamily="34" charset="0"/>
                          <a:cs typeface="Arial" panose="020B0604020202020204" pitchFamily="34" charset="0"/>
                        </a:rPr>
                        <a:t>50%</a:t>
                      </a:r>
                      <a:endParaRPr lang="en-US" sz="1300" b="0" i="0" u="none" strike="noStrike">
                        <a:solidFill>
                          <a:srgbClr val="203764"/>
                        </a:solidFill>
                        <a:effectLst/>
                        <a:latin typeface="Arial" panose="020B0604020202020204" pitchFamily="34" charset="0"/>
                        <a:cs typeface="Arial" panose="020B0604020202020204" pitchFamily="34" charset="0"/>
                      </a:endParaRPr>
                    </a:p>
                  </a:txBody>
                  <a:tcPr marL="7029" marR="7029" marT="7029" marB="0"/>
                </a:tc>
                <a:tc>
                  <a:txBody>
                    <a:bodyPr/>
                    <a:lstStyle/>
                    <a:p>
                      <a:pPr algn="ctr" fontAlgn="t">
                        <a:spcAft>
                          <a:spcPts val="1200"/>
                        </a:spcAft>
                      </a:pPr>
                      <a:r>
                        <a:rPr lang="en-US" sz="1300" b="0" u="none" strike="noStrike">
                          <a:solidFill>
                            <a:srgbClr val="203764"/>
                          </a:solidFill>
                          <a:effectLst/>
                          <a:latin typeface="Arial" panose="020B0604020202020204" pitchFamily="34" charset="0"/>
                          <a:cs typeface="Arial" panose="020B0604020202020204" pitchFamily="34" charset="0"/>
                        </a:rPr>
                        <a:t>75%</a:t>
                      </a:r>
                      <a:endParaRPr lang="en-US" sz="1300" b="0" i="0" u="none" strike="noStrike">
                        <a:solidFill>
                          <a:srgbClr val="203764"/>
                        </a:solidFill>
                        <a:effectLst/>
                        <a:latin typeface="Arial" panose="020B0604020202020204" pitchFamily="34" charset="0"/>
                        <a:cs typeface="Arial" panose="020B0604020202020204" pitchFamily="34" charset="0"/>
                      </a:endParaRPr>
                    </a:p>
                  </a:txBody>
                  <a:tcPr marL="7029" marR="7029" marT="7029" marB="0"/>
                </a:tc>
                <a:tc>
                  <a:txBody>
                    <a:bodyPr/>
                    <a:lstStyle/>
                    <a:p>
                      <a:pPr algn="ctr" fontAlgn="t">
                        <a:spcAft>
                          <a:spcPts val="1200"/>
                        </a:spcAft>
                      </a:pPr>
                      <a:r>
                        <a:rPr lang="en-US" sz="1300" b="0" u="none" strike="noStrike">
                          <a:solidFill>
                            <a:srgbClr val="203764"/>
                          </a:solidFill>
                          <a:effectLst/>
                          <a:latin typeface="Arial" panose="020B0604020202020204" pitchFamily="34" charset="0"/>
                          <a:cs typeface="Arial" panose="020B0604020202020204" pitchFamily="34" charset="0"/>
                        </a:rPr>
                        <a:t>100%</a:t>
                      </a:r>
                      <a:endParaRPr lang="en-US" sz="1300" b="0" i="0" u="none" strike="noStrike">
                        <a:solidFill>
                          <a:srgbClr val="203764"/>
                        </a:solidFill>
                        <a:effectLst/>
                        <a:latin typeface="Arial" panose="020B0604020202020204" pitchFamily="34" charset="0"/>
                        <a:cs typeface="Arial" panose="020B0604020202020204" pitchFamily="34" charset="0"/>
                      </a:endParaRPr>
                    </a:p>
                  </a:txBody>
                  <a:tcPr marL="7029" marR="7029" marT="7029" marB="0"/>
                </a:tc>
                <a:tc>
                  <a:txBody>
                    <a:bodyPr/>
                    <a:lstStyle/>
                    <a:p>
                      <a:pPr algn="ctr" fontAlgn="t">
                        <a:spcAft>
                          <a:spcPts val="1200"/>
                        </a:spcAft>
                      </a:pPr>
                      <a:r>
                        <a:rPr lang="en-US" sz="1300" b="0" u="none" strike="noStrike">
                          <a:solidFill>
                            <a:srgbClr val="203764"/>
                          </a:solidFill>
                          <a:effectLst/>
                          <a:latin typeface="Arial" panose="020B0604020202020204" pitchFamily="34" charset="0"/>
                          <a:cs typeface="Arial" panose="020B0604020202020204" pitchFamily="34" charset="0"/>
                        </a:rPr>
                        <a:t>100%</a:t>
                      </a:r>
                      <a:endParaRPr lang="en-US" sz="1300" b="0" i="0" u="none" strike="noStrike">
                        <a:solidFill>
                          <a:srgbClr val="203764"/>
                        </a:solidFill>
                        <a:effectLst/>
                        <a:latin typeface="Arial" panose="020B0604020202020204" pitchFamily="34" charset="0"/>
                        <a:cs typeface="Arial" panose="020B0604020202020204" pitchFamily="34" charset="0"/>
                      </a:endParaRPr>
                    </a:p>
                  </a:txBody>
                  <a:tcPr marL="7029" marR="7029" marT="7029" marB="0"/>
                </a:tc>
                <a:extLst>
                  <a:ext uri="{0D108BD9-81ED-4DB2-BD59-A6C34878D82A}">
                    <a16:rowId xmlns:a16="http://schemas.microsoft.com/office/drawing/2014/main" val="3060697991"/>
                  </a:ext>
                </a:extLst>
              </a:tr>
              <a:tr h="234379">
                <a:tc>
                  <a:txBody>
                    <a:bodyPr/>
                    <a:lstStyle/>
                    <a:p>
                      <a:pPr algn="l" fontAlgn="t">
                        <a:spcAft>
                          <a:spcPts val="1200"/>
                        </a:spcAft>
                      </a:pPr>
                      <a:r>
                        <a:rPr lang="en-US" sz="1300" b="0" u="none" strike="noStrike">
                          <a:solidFill>
                            <a:srgbClr val="203864"/>
                          </a:solidFill>
                          <a:effectLst/>
                          <a:latin typeface="Arial" panose="020B0604020202020204" pitchFamily="34" charset="0"/>
                          <a:cs typeface="Arial" panose="020B0604020202020204" pitchFamily="34" charset="0"/>
                        </a:rPr>
                        <a:t>Part A hospice care coinsurance or copayment</a:t>
                      </a:r>
                      <a:endParaRPr lang="en-US" sz="1300" b="0" i="0" u="none" strike="noStrike">
                        <a:solidFill>
                          <a:srgbClr val="203864"/>
                        </a:solidFill>
                        <a:effectLst/>
                        <a:latin typeface="Arial" panose="020B0604020202020204" pitchFamily="34" charset="0"/>
                        <a:cs typeface="Arial" panose="020B0604020202020204" pitchFamily="34" charset="0"/>
                      </a:endParaRPr>
                    </a:p>
                  </a:txBody>
                  <a:tcPr marL="63262" marR="7029" marT="7029" marB="0"/>
                </a:tc>
                <a:tc>
                  <a:txBody>
                    <a:bodyPr/>
                    <a:lstStyle/>
                    <a:p>
                      <a:pPr algn="ctr" fontAlgn="t">
                        <a:spcAft>
                          <a:spcPts val="1200"/>
                        </a:spcAft>
                      </a:pPr>
                      <a:r>
                        <a:rPr lang="en-US" sz="1300" b="0" u="none" strike="noStrike">
                          <a:solidFill>
                            <a:srgbClr val="203764"/>
                          </a:solidFill>
                          <a:effectLst/>
                          <a:latin typeface="Arial" panose="020B0604020202020204" pitchFamily="34" charset="0"/>
                          <a:cs typeface="Arial" panose="020B0604020202020204" pitchFamily="34" charset="0"/>
                        </a:rPr>
                        <a:t>100%</a:t>
                      </a:r>
                      <a:endParaRPr lang="en-US" sz="1300" b="0" i="0" u="none" strike="noStrike">
                        <a:solidFill>
                          <a:srgbClr val="203764"/>
                        </a:solidFill>
                        <a:effectLst/>
                        <a:latin typeface="Arial" panose="020B0604020202020204" pitchFamily="34" charset="0"/>
                        <a:cs typeface="Arial" panose="020B0604020202020204" pitchFamily="34" charset="0"/>
                      </a:endParaRPr>
                    </a:p>
                  </a:txBody>
                  <a:tcPr marL="7029" marR="7029" marT="7029" marB="0"/>
                </a:tc>
                <a:tc>
                  <a:txBody>
                    <a:bodyPr/>
                    <a:lstStyle/>
                    <a:p>
                      <a:pPr algn="ctr" fontAlgn="t">
                        <a:spcAft>
                          <a:spcPts val="1200"/>
                        </a:spcAft>
                      </a:pPr>
                      <a:r>
                        <a:rPr lang="en-US" sz="1300" b="0" u="none" strike="noStrike">
                          <a:solidFill>
                            <a:srgbClr val="203764"/>
                          </a:solidFill>
                          <a:effectLst/>
                          <a:latin typeface="Arial" panose="020B0604020202020204" pitchFamily="34" charset="0"/>
                          <a:cs typeface="Arial" panose="020B0604020202020204" pitchFamily="34" charset="0"/>
                        </a:rPr>
                        <a:t>100%</a:t>
                      </a:r>
                      <a:endParaRPr lang="en-US" sz="1300" b="0" i="0" u="none" strike="noStrike">
                        <a:solidFill>
                          <a:srgbClr val="203764"/>
                        </a:solidFill>
                        <a:effectLst/>
                        <a:latin typeface="Arial" panose="020B0604020202020204" pitchFamily="34" charset="0"/>
                        <a:cs typeface="Arial" panose="020B0604020202020204" pitchFamily="34" charset="0"/>
                      </a:endParaRPr>
                    </a:p>
                  </a:txBody>
                  <a:tcPr marL="7029" marR="7029" marT="7029" marB="0"/>
                </a:tc>
                <a:tc>
                  <a:txBody>
                    <a:bodyPr/>
                    <a:lstStyle/>
                    <a:p>
                      <a:pPr algn="ctr" fontAlgn="t">
                        <a:spcAft>
                          <a:spcPts val="1200"/>
                        </a:spcAft>
                      </a:pPr>
                      <a:r>
                        <a:rPr lang="en-US" sz="1300" b="0" u="none" strike="noStrike">
                          <a:solidFill>
                            <a:srgbClr val="203764"/>
                          </a:solidFill>
                          <a:effectLst/>
                          <a:latin typeface="Arial" panose="020B0604020202020204" pitchFamily="34" charset="0"/>
                          <a:cs typeface="Arial" panose="020B0604020202020204" pitchFamily="34" charset="0"/>
                        </a:rPr>
                        <a:t>100%</a:t>
                      </a:r>
                      <a:endParaRPr lang="en-US" sz="1300" b="0" i="0" u="none" strike="noStrike">
                        <a:solidFill>
                          <a:srgbClr val="203764"/>
                        </a:solidFill>
                        <a:effectLst/>
                        <a:latin typeface="Arial" panose="020B0604020202020204" pitchFamily="34" charset="0"/>
                        <a:cs typeface="Arial" panose="020B0604020202020204" pitchFamily="34" charset="0"/>
                      </a:endParaRPr>
                    </a:p>
                  </a:txBody>
                  <a:tcPr marL="7029" marR="7029" marT="7029" marB="0"/>
                </a:tc>
                <a:tc>
                  <a:txBody>
                    <a:bodyPr/>
                    <a:lstStyle/>
                    <a:p>
                      <a:pPr algn="ctr" fontAlgn="t">
                        <a:spcAft>
                          <a:spcPts val="1200"/>
                        </a:spcAft>
                      </a:pPr>
                      <a:r>
                        <a:rPr lang="en-US" sz="1300" b="0" u="none" strike="noStrike">
                          <a:solidFill>
                            <a:srgbClr val="203764"/>
                          </a:solidFill>
                          <a:effectLst/>
                          <a:latin typeface="Arial" panose="020B0604020202020204" pitchFamily="34" charset="0"/>
                          <a:cs typeface="Arial" panose="020B0604020202020204" pitchFamily="34" charset="0"/>
                        </a:rPr>
                        <a:t>100%</a:t>
                      </a:r>
                      <a:endParaRPr lang="en-US" sz="1300" b="0" i="0" u="none" strike="noStrike">
                        <a:solidFill>
                          <a:srgbClr val="203764"/>
                        </a:solidFill>
                        <a:effectLst/>
                        <a:latin typeface="Arial" panose="020B0604020202020204" pitchFamily="34" charset="0"/>
                        <a:cs typeface="Arial" panose="020B0604020202020204" pitchFamily="34" charset="0"/>
                      </a:endParaRPr>
                    </a:p>
                  </a:txBody>
                  <a:tcPr marL="7029" marR="7029" marT="7029" marB="0"/>
                </a:tc>
                <a:tc>
                  <a:txBody>
                    <a:bodyPr/>
                    <a:lstStyle/>
                    <a:p>
                      <a:pPr algn="ctr" fontAlgn="t">
                        <a:spcAft>
                          <a:spcPts val="1200"/>
                        </a:spcAft>
                      </a:pPr>
                      <a:r>
                        <a:rPr lang="en-US" sz="1300" b="0" u="none" strike="noStrike">
                          <a:solidFill>
                            <a:srgbClr val="203764"/>
                          </a:solidFill>
                          <a:effectLst/>
                          <a:latin typeface="Arial" panose="020B0604020202020204" pitchFamily="34" charset="0"/>
                          <a:cs typeface="Arial" panose="020B0604020202020204" pitchFamily="34" charset="0"/>
                        </a:rPr>
                        <a:t>100%</a:t>
                      </a:r>
                      <a:endParaRPr lang="en-US" sz="1300" b="0" i="0" u="none" strike="noStrike">
                        <a:solidFill>
                          <a:srgbClr val="203764"/>
                        </a:solidFill>
                        <a:effectLst/>
                        <a:latin typeface="Arial" panose="020B0604020202020204" pitchFamily="34" charset="0"/>
                        <a:cs typeface="Arial" panose="020B0604020202020204" pitchFamily="34" charset="0"/>
                      </a:endParaRPr>
                    </a:p>
                  </a:txBody>
                  <a:tcPr marL="7029" marR="7029" marT="7029" marB="0"/>
                </a:tc>
                <a:tc>
                  <a:txBody>
                    <a:bodyPr/>
                    <a:lstStyle/>
                    <a:p>
                      <a:pPr algn="ctr" fontAlgn="t">
                        <a:spcAft>
                          <a:spcPts val="1200"/>
                        </a:spcAft>
                      </a:pPr>
                      <a:r>
                        <a:rPr lang="en-US" sz="1300" b="0" u="none" strike="noStrike">
                          <a:solidFill>
                            <a:srgbClr val="203764"/>
                          </a:solidFill>
                          <a:effectLst/>
                          <a:latin typeface="Arial" panose="020B0604020202020204" pitchFamily="34" charset="0"/>
                          <a:cs typeface="Arial" panose="020B0604020202020204" pitchFamily="34" charset="0"/>
                        </a:rPr>
                        <a:t>100%</a:t>
                      </a:r>
                      <a:endParaRPr lang="en-US" sz="1300" b="0" i="0" u="none" strike="noStrike">
                        <a:solidFill>
                          <a:srgbClr val="203764"/>
                        </a:solidFill>
                        <a:effectLst/>
                        <a:latin typeface="Arial" panose="020B0604020202020204" pitchFamily="34" charset="0"/>
                        <a:cs typeface="Arial" panose="020B0604020202020204" pitchFamily="34" charset="0"/>
                      </a:endParaRPr>
                    </a:p>
                  </a:txBody>
                  <a:tcPr marL="7029" marR="7029" marT="7029" marB="0"/>
                </a:tc>
                <a:tc>
                  <a:txBody>
                    <a:bodyPr/>
                    <a:lstStyle/>
                    <a:p>
                      <a:pPr algn="ctr" fontAlgn="t">
                        <a:spcAft>
                          <a:spcPts val="1200"/>
                        </a:spcAft>
                      </a:pPr>
                      <a:r>
                        <a:rPr lang="en-US" sz="1300" b="0" u="none" strike="noStrike">
                          <a:solidFill>
                            <a:srgbClr val="203764"/>
                          </a:solidFill>
                          <a:effectLst/>
                          <a:latin typeface="Arial" panose="020B0604020202020204" pitchFamily="34" charset="0"/>
                          <a:cs typeface="Arial" panose="020B0604020202020204" pitchFamily="34" charset="0"/>
                        </a:rPr>
                        <a:t>50%</a:t>
                      </a:r>
                      <a:endParaRPr lang="en-US" sz="1300" b="0" i="0" u="none" strike="noStrike">
                        <a:solidFill>
                          <a:srgbClr val="203764"/>
                        </a:solidFill>
                        <a:effectLst/>
                        <a:latin typeface="Arial" panose="020B0604020202020204" pitchFamily="34" charset="0"/>
                        <a:cs typeface="Arial" panose="020B0604020202020204" pitchFamily="34" charset="0"/>
                      </a:endParaRPr>
                    </a:p>
                  </a:txBody>
                  <a:tcPr marL="7029" marR="7029" marT="7029" marB="0"/>
                </a:tc>
                <a:tc>
                  <a:txBody>
                    <a:bodyPr/>
                    <a:lstStyle/>
                    <a:p>
                      <a:pPr algn="ctr" fontAlgn="t">
                        <a:spcAft>
                          <a:spcPts val="1200"/>
                        </a:spcAft>
                      </a:pPr>
                      <a:r>
                        <a:rPr lang="en-US" sz="1300" b="0" u="none" strike="noStrike">
                          <a:solidFill>
                            <a:srgbClr val="203764"/>
                          </a:solidFill>
                          <a:effectLst/>
                          <a:latin typeface="Arial" panose="020B0604020202020204" pitchFamily="34" charset="0"/>
                          <a:cs typeface="Arial" panose="020B0604020202020204" pitchFamily="34" charset="0"/>
                        </a:rPr>
                        <a:t>75%</a:t>
                      </a:r>
                      <a:endParaRPr lang="en-US" sz="1300" b="0" i="0" u="none" strike="noStrike">
                        <a:solidFill>
                          <a:srgbClr val="203764"/>
                        </a:solidFill>
                        <a:effectLst/>
                        <a:latin typeface="Arial" panose="020B0604020202020204" pitchFamily="34" charset="0"/>
                        <a:cs typeface="Arial" panose="020B0604020202020204" pitchFamily="34" charset="0"/>
                      </a:endParaRPr>
                    </a:p>
                  </a:txBody>
                  <a:tcPr marL="7029" marR="7029" marT="7029" marB="0"/>
                </a:tc>
                <a:tc>
                  <a:txBody>
                    <a:bodyPr/>
                    <a:lstStyle/>
                    <a:p>
                      <a:pPr algn="ctr" fontAlgn="t">
                        <a:spcAft>
                          <a:spcPts val="1200"/>
                        </a:spcAft>
                      </a:pPr>
                      <a:r>
                        <a:rPr lang="en-US" sz="1300" b="0" u="none" strike="noStrike">
                          <a:solidFill>
                            <a:srgbClr val="203764"/>
                          </a:solidFill>
                          <a:effectLst/>
                          <a:latin typeface="Arial" panose="020B0604020202020204" pitchFamily="34" charset="0"/>
                          <a:cs typeface="Arial" panose="020B0604020202020204" pitchFamily="34" charset="0"/>
                        </a:rPr>
                        <a:t>100%</a:t>
                      </a:r>
                      <a:endParaRPr lang="en-US" sz="1300" b="0" i="0" u="none" strike="noStrike">
                        <a:solidFill>
                          <a:srgbClr val="203764"/>
                        </a:solidFill>
                        <a:effectLst/>
                        <a:latin typeface="Arial" panose="020B0604020202020204" pitchFamily="34" charset="0"/>
                        <a:cs typeface="Arial" panose="020B0604020202020204" pitchFamily="34" charset="0"/>
                      </a:endParaRPr>
                    </a:p>
                  </a:txBody>
                  <a:tcPr marL="7029" marR="7029" marT="7029" marB="0"/>
                </a:tc>
                <a:tc>
                  <a:txBody>
                    <a:bodyPr/>
                    <a:lstStyle/>
                    <a:p>
                      <a:pPr algn="ctr" fontAlgn="t">
                        <a:spcAft>
                          <a:spcPts val="1200"/>
                        </a:spcAft>
                      </a:pPr>
                      <a:r>
                        <a:rPr lang="en-US" sz="1300" b="0" u="none" strike="noStrike">
                          <a:solidFill>
                            <a:srgbClr val="203764"/>
                          </a:solidFill>
                          <a:effectLst/>
                          <a:latin typeface="Arial" panose="020B0604020202020204" pitchFamily="34" charset="0"/>
                          <a:cs typeface="Arial" panose="020B0604020202020204" pitchFamily="34" charset="0"/>
                        </a:rPr>
                        <a:t>100%</a:t>
                      </a:r>
                      <a:endParaRPr lang="en-US" sz="1300" b="0" i="0" u="none" strike="noStrike">
                        <a:solidFill>
                          <a:srgbClr val="203764"/>
                        </a:solidFill>
                        <a:effectLst/>
                        <a:latin typeface="Arial" panose="020B0604020202020204" pitchFamily="34" charset="0"/>
                        <a:cs typeface="Arial" panose="020B0604020202020204" pitchFamily="34" charset="0"/>
                      </a:endParaRPr>
                    </a:p>
                  </a:txBody>
                  <a:tcPr marL="7029" marR="7029" marT="7029" marB="0"/>
                </a:tc>
                <a:extLst>
                  <a:ext uri="{0D108BD9-81ED-4DB2-BD59-A6C34878D82A}">
                    <a16:rowId xmlns:a16="http://schemas.microsoft.com/office/drawing/2014/main" val="502771740"/>
                  </a:ext>
                </a:extLst>
              </a:tr>
              <a:tr h="234379">
                <a:tc>
                  <a:txBody>
                    <a:bodyPr/>
                    <a:lstStyle/>
                    <a:p>
                      <a:pPr algn="l" fontAlgn="t">
                        <a:spcAft>
                          <a:spcPts val="1200"/>
                        </a:spcAft>
                      </a:pPr>
                      <a:r>
                        <a:rPr lang="en-US" sz="1300" b="0" u="none" strike="noStrike">
                          <a:solidFill>
                            <a:srgbClr val="203864"/>
                          </a:solidFill>
                          <a:effectLst/>
                          <a:latin typeface="Arial" panose="020B0604020202020204" pitchFamily="34" charset="0"/>
                          <a:cs typeface="Arial" panose="020B0604020202020204" pitchFamily="34" charset="0"/>
                        </a:rPr>
                        <a:t>Skilled nursing facility care coinsurance</a:t>
                      </a:r>
                      <a:endParaRPr lang="en-US" sz="1300" b="0" i="0" u="none" strike="noStrike">
                        <a:solidFill>
                          <a:srgbClr val="203864"/>
                        </a:solidFill>
                        <a:effectLst/>
                        <a:latin typeface="Arial" panose="020B0604020202020204" pitchFamily="34" charset="0"/>
                        <a:cs typeface="Arial" panose="020B0604020202020204" pitchFamily="34" charset="0"/>
                      </a:endParaRPr>
                    </a:p>
                  </a:txBody>
                  <a:tcPr marL="63262" marR="7029" marT="7029" marB="0"/>
                </a:tc>
                <a:tc>
                  <a:txBody>
                    <a:bodyPr/>
                    <a:lstStyle/>
                    <a:p>
                      <a:pPr algn="ctr" fontAlgn="t">
                        <a:spcAft>
                          <a:spcPts val="1200"/>
                        </a:spcAft>
                      </a:pPr>
                      <a:r>
                        <a:rPr lang="en-US" sz="1300" b="0" u="none" strike="noStrike">
                          <a:solidFill>
                            <a:srgbClr val="203764"/>
                          </a:solidFill>
                          <a:effectLst/>
                          <a:latin typeface="Arial" panose="020B0604020202020204" pitchFamily="34" charset="0"/>
                          <a:cs typeface="Arial" panose="020B0604020202020204" pitchFamily="34" charset="0"/>
                        </a:rPr>
                        <a:t> </a:t>
                      </a:r>
                      <a:endParaRPr lang="en-US" sz="1300" b="0" i="0" u="none" strike="noStrike">
                        <a:solidFill>
                          <a:srgbClr val="203764"/>
                        </a:solidFill>
                        <a:effectLst/>
                        <a:latin typeface="Arial" panose="020B0604020202020204" pitchFamily="34" charset="0"/>
                        <a:cs typeface="Arial" panose="020B0604020202020204" pitchFamily="34" charset="0"/>
                      </a:endParaRPr>
                    </a:p>
                  </a:txBody>
                  <a:tcPr marL="7029" marR="7029" marT="7029" marB="0"/>
                </a:tc>
                <a:tc>
                  <a:txBody>
                    <a:bodyPr/>
                    <a:lstStyle/>
                    <a:p>
                      <a:pPr algn="ctr" fontAlgn="t">
                        <a:spcAft>
                          <a:spcPts val="1200"/>
                        </a:spcAft>
                      </a:pPr>
                      <a:r>
                        <a:rPr lang="en-US" sz="1300" b="0" u="none" strike="noStrike">
                          <a:solidFill>
                            <a:srgbClr val="203764"/>
                          </a:solidFill>
                          <a:effectLst/>
                          <a:latin typeface="Arial" panose="020B0604020202020204" pitchFamily="34" charset="0"/>
                          <a:cs typeface="Arial" panose="020B0604020202020204" pitchFamily="34" charset="0"/>
                        </a:rPr>
                        <a:t> </a:t>
                      </a:r>
                      <a:endParaRPr lang="en-US" sz="1300" b="0" i="0" u="none" strike="noStrike">
                        <a:solidFill>
                          <a:srgbClr val="203764"/>
                        </a:solidFill>
                        <a:effectLst/>
                        <a:latin typeface="Arial" panose="020B0604020202020204" pitchFamily="34" charset="0"/>
                        <a:cs typeface="Arial" panose="020B0604020202020204" pitchFamily="34" charset="0"/>
                      </a:endParaRPr>
                    </a:p>
                  </a:txBody>
                  <a:tcPr marL="7029" marR="7029" marT="7029" marB="0"/>
                </a:tc>
                <a:tc>
                  <a:txBody>
                    <a:bodyPr/>
                    <a:lstStyle/>
                    <a:p>
                      <a:pPr algn="ctr" fontAlgn="t">
                        <a:spcAft>
                          <a:spcPts val="1200"/>
                        </a:spcAft>
                      </a:pPr>
                      <a:r>
                        <a:rPr lang="en-US" sz="1300" b="0" u="none" strike="noStrike">
                          <a:solidFill>
                            <a:srgbClr val="203764"/>
                          </a:solidFill>
                          <a:effectLst/>
                          <a:latin typeface="Arial" panose="020B0604020202020204" pitchFamily="34" charset="0"/>
                          <a:cs typeface="Arial" panose="020B0604020202020204" pitchFamily="34" charset="0"/>
                        </a:rPr>
                        <a:t>100%</a:t>
                      </a:r>
                      <a:endParaRPr lang="en-US" sz="1300" b="0" i="0" u="none" strike="noStrike">
                        <a:solidFill>
                          <a:srgbClr val="203764"/>
                        </a:solidFill>
                        <a:effectLst/>
                        <a:latin typeface="Arial" panose="020B0604020202020204" pitchFamily="34" charset="0"/>
                        <a:cs typeface="Arial" panose="020B0604020202020204" pitchFamily="34" charset="0"/>
                      </a:endParaRPr>
                    </a:p>
                  </a:txBody>
                  <a:tcPr marL="7029" marR="7029" marT="7029" marB="0"/>
                </a:tc>
                <a:tc>
                  <a:txBody>
                    <a:bodyPr/>
                    <a:lstStyle/>
                    <a:p>
                      <a:pPr algn="ctr" fontAlgn="t">
                        <a:spcAft>
                          <a:spcPts val="1200"/>
                        </a:spcAft>
                      </a:pPr>
                      <a:r>
                        <a:rPr lang="en-US" sz="1300" b="0" u="none" strike="noStrike">
                          <a:solidFill>
                            <a:srgbClr val="203764"/>
                          </a:solidFill>
                          <a:effectLst/>
                          <a:latin typeface="Arial" panose="020B0604020202020204" pitchFamily="34" charset="0"/>
                          <a:cs typeface="Arial" panose="020B0604020202020204" pitchFamily="34" charset="0"/>
                        </a:rPr>
                        <a:t>100%</a:t>
                      </a:r>
                      <a:endParaRPr lang="en-US" sz="1300" b="0" i="0" u="none" strike="noStrike">
                        <a:solidFill>
                          <a:srgbClr val="203764"/>
                        </a:solidFill>
                        <a:effectLst/>
                        <a:latin typeface="Arial" panose="020B0604020202020204" pitchFamily="34" charset="0"/>
                        <a:cs typeface="Arial" panose="020B0604020202020204" pitchFamily="34" charset="0"/>
                      </a:endParaRPr>
                    </a:p>
                  </a:txBody>
                  <a:tcPr marL="7029" marR="7029" marT="7029" marB="0"/>
                </a:tc>
                <a:tc>
                  <a:txBody>
                    <a:bodyPr/>
                    <a:lstStyle/>
                    <a:p>
                      <a:pPr algn="ctr" fontAlgn="t">
                        <a:spcAft>
                          <a:spcPts val="1200"/>
                        </a:spcAft>
                      </a:pPr>
                      <a:r>
                        <a:rPr lang="en-US" sz="1300" b="0" u="none" strike="noStrike">
                          <a:solidFill>
                            <a:srgbClr val="203764"/>
                          </a:solidFill>
                          <a:effectLst/>
                          <a:latin typeface="Arial" panose="020B0604020202020204" pitchFamily="34" charset="0"/>
                          <a:cs typeface="Arial" panose="020B0604020202020204" pitchFamily="34" charset="0"/>
                        </a:rPr>
                        <a:t>100%</a:t>
                      </a:r>
                      <a:endParaRPr lang="en-US" sz="1300" b="0" i="0" u="none" strike="noStrike">
                        <a:solidFill>
                          <a:srgbClr val="203764"/>
                        </a:solidFill>
                        <a:effectLst/>
                        <a:latin typeface="Arial" panose="020B0604020202020204" pitchFamily="34" charset="0"/>
                        <a:cs typeface="Arial" panose="020B0604020202020204" pitchFamily="34" charset="0"/>
                      </a:endParaRPr>
                    </a:p>
                  </a:txBody>
                  <a:tcPr marL="7029" marR="7029" marT="7029" marB="0"/>
                </a:tc>
                <a:tc>
                  <a:txBody>
                    <a:bodyPr/>
                    <a:lstStyle/>
                    <a:p>
                      <a:pPr algn="ctr" fontAlgn="t">
                        <a:spcAft>
                          <a:spcPts val="1200"/>
                        </a:spcAft>
                      </a:pPr>
                      <a:r>
                        <a:rPr lang="en-US" sz="1300" b="0" u="none" strike="noStrike">
                          <a:solidFill>
                            <a:srgbClr val="203764"/>
                          </a:solidFill>
                          <a:effectLst/>
                          <a:latin typeface="Arial" panose="020B0604020202020204" pitchFamily="34" charset="0"/>
                          <a:cs typeface="Arial" panose="020B0604020202020204" pitchFamily="34" charset="0"/>
                        </a:rPr>
                        <a:t>100%</a:t>
                      </a:r>
                      <a:endParaRPr lang="en-US" sz="1300" b="0" i="0" u="none" strike="noStrike">
                        <a:solidFill>
                          <a:srgbClr val="203764"/>
                        </a:solidFill>
                        <a:effectLst/>
                        <a:latin typeface="Arial" panose="020B0604020202020204" pitchFamily="34" charset="0"/>
                        <a:cs typeface="Arial" panose="020B0604020202020204" pitchFamily="34" charset="0"/>
                      </a:endParaRPr>
                    </a:p>
                  </a:txBody>
                  <a:tcPr marL="7029" marR="7029" marT="7029" marB="0"/>
                </a:tc>
                <a:tc>
                  <a:txBody>
                    <a:bodyPr/>
                    <a:lstStyle/>
                    <a:p>
                      <a:pPr algn="ctr" fontAlgn="t">
                        <a:spcAft>
                          <a:spcPts val="1200"/>
                        </a:spcAft>
                      </a:pPr>
                      <a:r>
                        <a:rPr lang="en-US" sz="1300" b="0" u="none" strike="noStrike">
                          <a:solidFill>
                            <a:srgbClr val="203764"/>
                          </a:solidFill>
                          <a:effectLst/>
                          <a:latin typeface="Arial" panose="020B0604020202020204" pitchFamily="34" charset="0"/>
                          <a:cs typeface="Arial" panose="020B0604020202020204" pitchFamily="34" charset="0"/>
                        </a:rPr>
                        <a:t>50%</a:t>
                      </a:r>
                      <a:endParaRPr lang="en-US" sz="1300" b="0" i="0" u="none" strike="noStrike">
                        <a:solidFill>
                          <a:srgbClr val="203764"/>
                        </a:solidFill>
                        <a:effectLst/>
                        <a:latin typeface="Arial" panose="020B0604020202020204" pitchFamily="34" charset="0"/>
                        <a:cs typeface="Arial" panose="020B0604020202020204" pitchFamily="34" charset="0"/>
                      </a:endParaRPr>
                    </a:p>
                  </a:txBody>
                  <a:tcPr marL="7029" marR="7029" marT="7029" marB="0"/>
                </a:tc>
                <a:tc>
                  <a:txBody>
                    <a:bodyPr/>
                    <a:lstStyle/>
                    <a:p>
                      <a:pPr algn="ctr" fontAlgn="t">
                        <a:spcAft>
                          <a:spcPts val="1200"/>
                        </a:spcAft>
                      </a:pPr>
                      <a:r>
                        <a:rPr lang="en-US" sz="1300" b="0" u="none" strike="noStrike">
                          <a:solidFill>
                            <a:srgbClr val="203764"/>
                          </a:solidFill>
                          <a:effectLst/>
                          <a:latin typeface="Arial" panose="020B0604020202020204" pitchFamily="34" charset="0"/>
                          <a:cs typeface="Arial" panose="020B0604020202020204" pitchFamily="34" charset="0"/>
                        </a:rPr>
                        <a:t>75%</a:t>
                      </a:r>
                      <a:endParaRPr lang="en-US" sz="1300" b="0" i="0" u="none" strike="noStrike">
                        <a:solidFill>
                          <a:srgbClr val="203764"/>
                        </a:solidFill>
                        <a:effectLst/>
                        <a:latin typeface="Arial" panose="020B0604020202020204" pitchFamily="34" charset="0"/>
                        <a:cs typeface="Arial" panose="020B0604020202020204" pitchFamily="34" charset="0"/>
                      </a:endParaRPr>
                    </a:p>
                  </a:txBody>
                  <a:tcPr marL="7029" marR="7029" marT="7029" marB="0"/>
                </a:tc>
                <a:tc>
                  <a:txBody>
                    <a:bodyPr/>
                    <a:lstStyle/>
                    <a:p>
                      <a:pPr algn="ctr" fontAlgn="t">
                        <a:spcAft>
                          <a:spcPts val="1200"/>
                        </a:spcAft>
                      </a:pPr>
                      <a:r>
                        <a:rPr lang="en-US" sz="1300" b="0" u="none" strike="noStrike">
                          <a:solidFill>
                            <a:srgbClr val="203764"/>
                          </a:solidFill>
                          <a:effectLst/>
                          <a:latin typeface="Arial" panose="020B0604020202020204" pitchFamily="34" charset="0"/>
                          <a:cs typeface="Arial" panose="020B0604020202020204" pitchFamily="34" charset="0"/>
                        </a:rPr>
                        <a:t>100%</a:t>
                      </a:r>
                      <a:endParaRPr lang="en-US" sz="1300" b="0" i="0" u="none" strike="noStrike">
                        <a:solidFill>
                          <a:srgbClr val="203764"/>
                        </a:solidFill>
                        <a:effectLst/>
                        <a:latin typeface="Arial" panose="020B0604020202020204" pitchFamily="34" charset="0"/>
                        <a:cs typeface="Arial" panose="020B0604020202020204" pitchFamily="34" charset="0"/>
                      </a:endParaRPr>
                    </a:p>
                  </a:txBody>
                  <a:tcPr marL="7029" marR="7029" marT="7029" marB="0"/>
                </a:tc>
                <a:tc>
                  <a:txBody>
                    <a:bodyPr/>
                    <a:lstStyle/>
                    <a:p>
                      <a:pPr algn="ctr" fontAlgn="t">
                        <a:spcAft>
                          <a:spcPts val="1200"/>
                        </a:spcAft>
                      </a:pPr>
                      <a:r>
                        <a:rPr lang="en-US" sz="1300" b="0" u="none" strike="noStrike">
                          <a:solidFill>
                            <a:srgbClr val="203764"/>
                          </a:solidFill>
                          <a:effectLst/>
                          <a:latin typeface="Arial" panose="020B0604020202020204" pitchFamily="34" charset="0"/>
                          <a:cs typeface="Arial" panose="020B0604020202020204" pitchFamily="34" charset="0"/>
                        </a:rPr>
                        <a:t>100%</a:t>
                      </a:r>
                      <a:endParaRPr lang="en-US" sz="1300" b="0" i="0" u="none" strike="noStrike">
                        <a:solidFill>
                          <a:srgbClr val="203764"/>
                        </a:solidFill>
                        <a:effectLst/>
                        <a:latin typeface="Arial" panose="020B0604020202020204" pitchFamily="34" charset="0"/>
                        <a:cs typeface="Arial" panose="020B0604020202020204" pitchFamily="34" charset="0"/>
                      </a:endParaRPr>
                    </a:p>
                  </a:txBody>
                  <a:tcPr marL="7029" marR="7029" marT="7029" marB="0"/>
                </a:tc>
                <a:extLst>
                  <a:ext uri="{0D108BD9-81ED-4DB2-BD59-A6C34878D82A}">
                    <a16:rowId xmlns:a16="http://schemas.microsoft.com/office/drawing/2014/main" val="551362421"/>
                  </a:ext>
                </a:extLst>
              </a:tr>
              <a:tr h="234379">
                <a:tc>
                  <a:txBody>
                    <a:bodyPr/>
                    <a:lstStyle/>
                    <a:p>
                      <a:pPr algn="l" fontAlgn="t">
                        <a:spcAft>
                          <a:spcPts val="1200"/>
                        </a:spcAft>
                      </a:pPr>
                      <a:r>
                        <a:rPr lang="en-US" sz="1300" b="0" u="none" strike="noStrike">
                          <a:solidFill>
                            <a:srgbClr val="203864"/>
                          </a:solidFill>
                          <a:effectLst/>
                          <a:latin typeface="Arial" panose="020B0604020202020204" pitchFamily="34" charset="0"/>
                          <a:cs typeface="Arial" panose="020B0604020202020204" pitchFamily="34" charset="0"/>
                        </a:rPr>
                        <a:t>Part A </a:t>
                      </a:r>
                      <a:r>
                        <a:rPr lang="en-US" sz="1300" b="1" u="none" strike="noStrike">
                          <a:solidFill>
                            <a:srgbClr val="203864"/>
                          </a:solidFill>
                          <a:effectLst/>
                          <a:latin typeface="Arial" panose="020B0604020202020204" pitchFamily="34" charset="0"/>
                          <a:cs typeface="Arial" panose="020B0604020202020204" pitchFamily="34" charset="0"/>
                        </a:rPr>
                        <a:t>deductible</a:t>
                      </a:r>
                      <a:endParaRPr lang="en-US" sz="1300" b="0" i="0" u="none" strike="noStrike">
                        <a:solidFill>
                          <a:srgbClr val="203864"/>
                        </a:solidFill>
                        <a:effectLst/>
                        <a:latin typeface="Arial" panose="020B0604020202020204" pitchFamily="34" charset="0"/>
                        <a:cs typeface="Arial" panose="020B0604020202020204" pitchFamily="34" charset="0"/>
                      </a:endParaRPr>
                    </a:p>
                  </a:txBody>
                  <a:tcPr marL="63262" marR="7029" marT="7029" marB="0"/>
                </a:tc>
                <a:tc>
                  <a:txBody>
                    <a:bodyPr/>
                    <a:lstStyle/>
                    <a:p>
                      <a:pPr algn="ctr" fontAlgn="t">
                        <a:spcAft>
                          <a:spcPts val="1200"/>
                        </a:spcAft>
                      </a:pPr>
                      <a:r>
                        <a:rPr lang="en-US" sz="1300" b="0" u="none" strike="noStrike">
                          <a:solidFill>
                            <a:srgbClr val="203764"/>
                          </a:solidFill>
                          <a:effectLst/>
                          <a:latin typeface="Arial" panose="020B0604020202020204" pitchFamily="34" charset="0"/>
                          <a:cs typeface="Arial" panose="020B0604020202020204" pitchFamily="34" charset="0"/>
                        </a:rPr>
                        <a:t> </a:t>
                      </a:r>
                      <a:endParaRPr lang="en-US" sz="1300" b="0" i="0" u="none" strike="noStrike">
                        <a:solidFill>
                          <a:srgbClr val="203764"/>
                        </a:solidFill>
                        <a:effectLst/>
                        <a:latin typeface="Arial" panose="020B0604020202020204" pitchFamily="34" charset="0"/>
                        <a:cs typeface="Arial" panose="020B0604020202020204" pitchFamily="34" charset="0"/>
                      </a:endParaRPr>
                    </a:p>
                  </a:txBody>
                  <a:tcPr marL="7029" marR="7029" marT="7029" marB="0"/>
                </a:tc>
                <a:tc>
                  <a:txBody>
                    <a:bodyPr/>
                    <a:lstStyle/>
                    <a:p>
                      <a:pPr algn="ctr" fontAlgn="t">
                        <a:spcAft>
                          <a:spcPts val="1200"/>
                        </a:spcAft>
                      </a:pPr>
                      <a:r>
                        <a:rPr lang="en-US" sz="1300" b="0" u="none" strike="noStrike">
                          <a:solidFill>
                            <a:srgbClr val="203764"/>
                          </a:solidFill>
                          <a:effectLst/>
                          <a:latin typeface="Arial" panose="020B0604020202020204" pitchFamily="34" charset="0"/>
                          <a:cs typeface="Arial" panose="020B0604020202020204" pitchFamily="34" charset="0"/>
                        </a:rPr>
                        <a:t>100%</a:t>
                      </a:r>
                      <a:endParaRPr lang="en-US" sz="1300" b="0" i="0" u="none" strike="noStrike">
                        <a:solidFill>
                          <a:srgbClr val="203764"/>
                        </a:solidFill>
                        <a:effectLst/>
                        <a:latin typeface="Arial" panose="020B0604020202020204" pitchFamily="34" charset="0"/>
                        <a:cs typeface="Arial" panose="020B0604020202020204" pitchFamily="34" charset="0"/>
                      </a:endParaRPr>
                    </a:p>
                  </a:txBody>
                  <a:tcPr marL="7029" marR="7029" marT="7029" marB="0"/>
                </a:tc>
                <a:tc>
                  <a:txBody>
                    <a:bodyPr/>
                    <a:lstStyle/>
                    <a:p>
                      <a:pPr algn="ctr" fontAlgn="t">
                        <a:spcAft>
                          <a:spcPts val="1200"/>
                        </a:spcAft>
                      </a:pPr>
                      <a:r>
                        <a:rPr lang="en-US" sz="1300" b="0" u="none" strike="noStrike">
                          <a:solidFill>
                            <a:srgbClr val="203764"/>
                          </a:solidFill>
                          <a:effectLst/>
                          <a:latin typeface="Arial" panose="020B0604020202020204" pitchFamily="34" charset="0"/>
                          <a:cs typeface="Arial" panose="020B0604020202020204" pitchFamily="34" charset="0"/>
                        </a:rPr>
                        <a:t>100%</a:t>
                      </a:r>
                      <a:endParaRPr lang="en-US" sz="1300" b="0" i="0" u="none" strike="noStrike">
                        <a:solidFill>
                          <a:srgbClr val="203764"/>
                        </a:solidFill>
                        <a:effectLst/>
                        <a:latin typeface="Arial" panose="020B0604020202020204" pitchFamily="34" charset="0"/>
                        <a:cs typeface="Arial" panose="020B0604020202020204" pitchFamily="34" charset="0"/>
                      </a:endParaRPr>
                    </a:p>
                  </a:txBody>
                  <a:tcPr marL="7029" marR="7029" marT="7029" marB="0"/>
                </a:tc>
                <a:tc>
                  <a:txBody>
                    <a:bodyPr/>
                    <a:lstStyle/>
                    <a:p>
                      <a:pPr algn="ctr" fontAlgn="t">
                        <a:spcAft>
                          <a:spcPts val="1200"/>
                        </a:spcAft>
                      </a:pPr>
                      <a:r>
                        <a:rPr lang="en-US" sz="1300" b="0" u="none" strike="noStrike">
                          <a:solidFill>
                            <a:srgbClr val="203764"/>
                          </a:solidFill>
                          <a:effectLst/>
                          <a:latin typeface="Arial" panose="020B0604020202020204" pitchFamily="34" charset="0"/>
                          <a:cs typeface="Arial" panose="020B0604020202020204" pitchFamily="34" charset="0"/>
                        </a:rPr>
                        <a:t>100%</a:t>
                      </a:r>
                      <a:endParaRPr lang="en-US" sz="1300" b="0" i="0" u="none" strike="noStrike">
                        <a:solidFill>
                          <a:srgbClr val="203764"/>
                        </a:solidFill>
                        <a:effectLst/>
                        <a:latin typeface="Arial" panose="020B0604020202020204" pitchFamily="34" charset="0"/>
                        <a:cs typeface="Arial" panose="020B0604020202020204" pitchFamily="34" charset="0"/>
                      </a:endParaRPr>
                    </a:p>
                  </a:txBody>
                  <a:tcPr marL="7029" marR="7029" marT="7029" marB="0"/>
                </a:tc>
                <a:tc>
                  <a:txBody>
                    <a:bodyPr/>
                    <a:lstStyle/>
                    <a:p>
                      <a:pPr algn="ctr" fontAlgn="t">
                        <a:spcAft>
                          <a:spcPts val="1200"/>
                        </a:spcAft>
                      </a:pPr>
                      <a:r>
                        <a:rPr lang="en-US" sz="1300" b="0" u="none" strike="noStrike">
                          <a:solidFill>
                            <a:srgbClr val="203764"/>
                          </a:solidFill>
                          <a:effectLst/>
                          <a:latin typeface="Arial" panose="020B0604020202020204" pitchFamily="34" charset="0"/>
                          <a:cs typeface="Arial" panose="020B0604020202020204" pitchFamily="34" charset="0"/>
                        </a:rPr>
                        <a:t>100%</a:t>
                      </a:r>
                      <a:endParaRPr lang="en-US" sz="1300" b="0" i="0" u="none" strike="noStrike">
                        <a:solidFill>
                          <a:srgbClr val="203764"/>
                        </a:solidFill>
                        <a:effectLst/>
                        <a:latin typeface="Arial" panose="020B0604020202020204" pitchFamily="34" charset="0"/>
                        <a:cs typeface="Arial" panose="020B0604020202020204" pitchFamily="34" charset="0"/>
                      </a:endParaRPr>
                    </a:p>
                  </a:txBody>
                  <a:tcPr marL="7029" marR="7029" marT="7029" marB="0"/>
                </a:tc>
                <a:tc>
                  <a:txBody>
                    <a:bodyPr/>
                    <a:lstStyle/>
                    <a:p>
                      <a:pPr algn="ctr" fontAlgn="t">
                        <a:spcAft>
                          <a:spcPts val="1200"/>
                        </a:spcAft>
                      </a:pPr>
                      <a:r>
                        <a:rPr lang="en-US" sz="1300" b="0" u="none" strike="noStrike">
                          <a:solidFill>
                            <a:srgbClr val="203764"/>
                          </a:solidFill>
                          <a:effectLst/>
                          <a:latin typeface="Arial" panose="020B0604020202020204" pitchFamily="34" charset="0"/>
                          <a:cs typeface="Arial" panose="020B0604020202020204" pitchFamily="34" charset="0"/>
                        </a:rPr>
                        <a:t>100%</a:t>
                      </a:r>
                      <a:endParaRPr lang="en-US" sz="1300" b="0" i="0" u="none" strike="noStrike">
                        <a:solidFill>
                          <a:srgbClr val="203764"/>
                        </a:solidFill>
                        <a:effectLst/>
                        <a:latin typeface="Arial" panose="020B0604020202020204" pitchFamily="34" charset="0"/>
                        <a:cs typeface="Arial" panose="020B0604020202020204" pitchFamily="34" charset="0"/>
                      </a:endParaRPr>
                    </a:p>
                  </a:txBody>
                  <a:tcPr marL="7029" marR="7029" marT="7029" marB="0"/>
                </a:tc>
                <a:tc>
                  <a:txBody>
                    <a:bodyPr/>
                    <a:lstStyle/>
                    <a:p>
                      <a:pPr algn="ctr" fontAlgn="t">
                        <a:spcAft>
                          <a:spcPts val="1200"/>
                        </a:spcAft>
                      </a:pPr>
                      <a:r>
                        <a:rPr lang="en-US" sz="1300" b="0" u="none" strike="noStrike">
                          <a:solidFill>
                            <a:srgbClr val="203764"/>
                          </a:solidFill>
                          <a:effectLst/>
                          <a:latin typeface="Arial" panose="020B0604020202020204" pitchFamily="34" charset="0"/>
                          <a:cs typeface="Arial" panose="020B0604020202020204" pitchFamily="34" charset="0"/>
                        </a:rPr>
                        <a:t>50%</a:t>
                      </a:r>
                      <a:endParaRPr lang="en-US" sz="1300" b="0" i="0" u="none" strike="noStrike">
                        <a:solidFill>
                          <a:srgbClr val="203764"/>
                        </a:solidFill>
                        <a:effectLst/>
                        <a:latin typeface="Arial" panose="020B0604020202020204" pitchFamily="34" charset="0"/>
                        <a:cs typeface="Arial" panose="020B0604020202020204" pitchFamily="34" charset="0"/>
                      </a:endParaRPr>
                    </a:p>
                  </a:txBody>
                  <a:tcPr marL="7029" marR="7029" marT="7029" marB="0"/>
                </a:tc>
                <a:tc>
                  <a:txBody>
                    <a:bodyPr/>
                    <a:lstStyle/>
                    <a:p>
                      <a:pPr algn="ctr" fontAlgn="t">
                        <a:spcAft>
                          <a:spcPts val="1200"/>
                        </a:spcAft>
                      </a:pPr>
                      <a:r>
                        <a:rPr lang="en-US" sz="1300" b="0" u="none" strike="noStrike">
                          <a:solidFill>
                            <a:srgbClr val="203764"/>
                          </a:solidFill>
                          <a:effectLst/>
                          <a:latin typeface="Arial" panose="020B0604020202020204" pitchFamily="34" charset="0"/>
                          <a:cs typeface="Arial" panose="020B0604020202020204" pitchFamily="34" charset="0"/>
                        </a:rPr>
                        <a:t>75%</a:t>
                      </a:r>
                      <a:endParaRPr lang="en-US" sz="1300" b="0" i="0" u="none" strike="noStrike">
                        <a:solidFill>
                          <a:srgbClr val="203764"/>
                        </a:solidFill>
                        <a:effectLst/>
                        <a:latin typeface="Arial" panose="020B0604020202020204" pitchFamily="34" charset="0"/>
                        <a:cs typeface="Arial" panose="020B0604020202020204" pitchFamily="34" charset="0"/>
                      </a:endParaRPr>
                    </a:p>
                  </a:txBody>
                  <a:tcPr marL="7029" marR="7029" marT="7029" marB="0"/>
                </a:tc>
                <a:tc>
                  <a:txBody>
                    <a:bodyPr/>
                    <a:lstStyle/>
                    <a:p>
                      <a:pPr algn="ctr" fontAlgn="t">
                        <a:spcAft>
                          <a:spcPts val="1200"/>
                        </a:spcAft>
                      </a:pPr>
                      <a:r>
                        <a:rPr lang="en-US" sz="1300" b="0" u="none" strike="noStrike">
                          <a:solidFill>
                            <a:srgbClr val="203764"/>
                          </a:solidFill>
                          <a:effectLst/>
                          <a:latin typeface="Arial" panose="020B0604020202020204" pitchFamily="34" charset="0"/>
                          <a:cs typeface="Arial" panose="020B0604020202020204" pitchFamily="34" charset="0"/>
                        </a:rPr>
                        <a:t>50%</a:t>
                      </a:r>
                      <a:endParaRPr lang="en-US" sz="1300" b="0" i="0" u="none" strike="noStrike">
                        <a:solidFill>
                          <a:srgbClr val="203764"/>
                        </a:solidFill>
                        <a:effectLst/>
                        <a:latin typeface="Arial" panose="020B0604020202020204" pitchFamily="34" charset="0"/>
                        <a:cs typeface="Arial" panose="020B0604020202020204" pitchFamily="34" charset="0"/>
                      </a:endParaRPr>
                    </a:p>
                  </a:txBody>
                  <a:tcPr marL="7029" marR="7029" marT="7029" marB="0"/>
                </a:tc>
                <a:tc>
                  <a:txBody>
                    <a:bodyPr/>
                    <a:lstStyle/>
                    <a:p>
                      <a:pPr algn="ctr" fontAlgn="t">
                        <a:spcAft>
                          <a:spcPts val="1200"/>
                        </a:spcAft>
                      </a:pPr>
                      <a:r>
                        <a:rPr lang="en-US" sz="1300" b="0" u="none" strike="noStrike">
                          <a:solidFill>
                            <a:srgbClr val="203764"/>
                          </a:solidFill>
                          <a:effectLst/>
                          <a:latin typeface="Arial" panose="020B0604020202020204" pitchFamily="34" charset="0"/>
                          <a:cs typeface="Arial" panose="020B0604020202020204" pitchFamily="34" charset="0"/>
                        </a:rPr>
                        <a:t>100%</a:t>
                      </a:r>
                      <a:endParaRPr lang="en-US" sz="1300" b="0" i="0" u="none" strike="noStrike">
                        <a:solidFill>
                          <a:srgbClr val="203764"/>
                        </a:solidFill>
                        <a:effectLst/>
                        <a:latin typeface="Arial" panose="020B0604020202020204" pitchFamily="34" charset="0"/>
                        <a:cs typeface="Arial" panose="020B0604020202020204" pitchFamily="34" charset="0"/>
                      </a:endParaRPr>
                    </a:p>
                  </a:txBody>
                  <a:tcPr marL="7029" marR="7029" marT="7029" marB="0"/>
                </a:tc>
                <a:extLst>
                  <a:ext uri="{0D108BD9-81ED-4DB2-BD59-A6C34878D82A}">
                    <a16:rowId xmlns:a16="http://schemas.microsoft.com/office/drawing/2014/main" val="3401531930"/>
                  </a:ext>
                </a:extLst>
              </a:tr>
              <a:tr h="234379">
                <a:tc>
                  <a:txBody>
                    <a:bodyPr/>
                    <a:lstStyle/>
                    <a:p>
                      <a:pPr algn="l" fontAlgn="t">
                        <a:spcAft>
                          <a:spcPts val="1200"/>
                        </a:spcAft>
                      </a:pPr>
                      <a:r>
                        <a:rPr lang="en-US" sz="1300" b="0" u="none" strike="noStrike">
                          <a:solidFill>
                            <a:srgbClr val="203864"/>
                          </a:solidFill>
                          <a:effectLst/>
                          <a:latin typeface="Arial" panose="020B0604020202020204" pitchFamily="34" charset="0"/>
                          <a:cs typeface="Arial" panose="020B0604020202020204" pitchFamily="34" charset="0"/>
                        </a:rPr>
                        <a:t>Part B deductible</a:t>
                      </a:r>
                      <a:endParaRPr lang="en-US" sz="1300" b="0" i="0" u="none" strike="noStrike">
                        <a:solidFill>
                          <a:srgbClr val="203864"/>
                        </a:solidFill>
                        <a:effectLst/>
                        <a:latin typeface="Arial" panose="020B0604020202020204" pitchFamily="34" charset="0"/>
                        <a:cs typeface="Arial" panose="020B0604020202020204" pitchFamily="34" charset="0"/>
                      </a:endParaRPr>
                    </a:p>
                  </a:txBody>
                  <a:tcPr marL="63262" marR="7029" marT="7029" marB="0"/>
                </a:tc>
                <a:tc>
                  <a:txBody>
                    <a:bodyPr/>
                    <a:lstStyle/>
                    <a:p>
                      <a:pPr algn="ctr" fontAlgn="t">
                        <a:spcAft>
                          <a:spcPts val="1200"/>
                        </a:spcAft>
                      </a:pPr>
                      <a:r>
                        <a:rPr lang="en-US" sz="1300" b="0" u="none" strike="noStrike">
                          <a:solidFill>
                            <a:srgbClr val="203764"/>
                          </a:solidFill>
                          <a:effectLst/>
                          <a:latin typeface="Arial" panose="020B0604020202020204" pitchFamily="34" charset="0"/>
                          <a:cs typeface="Arial" panose="020B0604020202020204" pitchFamily="34" charset="0"/>
                        </a:rPr>
                        <a:t> </a:t>
                      </a:r>
                      <a:endParaRPr lang="en-US" sz="1300" b="0" i="0" u="none" strike="noStrike">
                        <a:solidFill>
                          <a:srgbClr val="203764"/>
                        </a:solidFill>
                        <a:effectLst/>
                        <a:latin typeface="Arial" panose="020B0604020202020204" pitchFamily="34" charset="0"/>
                        <a:cs typeface="Arial" panose="020B0604020202020204" pitchFamily="34" charset="0"/>
                      </a:endParaRPr>
                    </a:p>
                  </a:txBody>
                  <a:tcPr marL="7029" marR="7029" marT="7029" marB="0"/>
                </a:tc>
                <a:tc>
                  <a:txBody>
                    <a:bodyPr/>
                    <a:lstStyle/>
                    <a:p>
                      <a:pPr algn="ctr" fontAlgn="t">
                        <a:spcAft>
                          <a:spcPts val="1200"/>
                        </a:spcAft>
                      </a:pPr>
                      <a:r>
                        <a:rPr lang="en-US" sz="1300" b="0" u="none" strike="noStrike">
                          <a:solidFill>
                            <a:srgbClr val="203764"/>
                          </a:solidFill>
                          <a:effectLst/>
                          <a:latin typeface="Arial" panose="020B0604020202020204" pitchFamily="34" charset="0"/>
                          <a:cs typeface="Arial" panose="020B0604020202020204" pitchFamily="34" charset="0"/>
                        </a:rPr>
                        <a:t> </a:t>
                      </a:r>
                      <a:endParaRPr lang="en-US" sz="1300" b="0" i="0" u="none" strike="noStrike">
                        <a:solidFill>
                          <a:srgbClr val="203764"/>
                        </a:solidFill>
                        <a:effectLst/>
                        <a:latin typeface="Arial" panose="020B0604020202020204" pitchFamily="34" charset="0"/>
                        <a:cs typeface="Arial" panose="020B0604020202020204" pitchFamily="34" charset="0"/>
                      </a:endParaRPr>
                    </a:p>
                  </a:txBody>
                  <a:tcPr marL="7029" marR="7029" marT="7029" marB="0"/>
                </a:tc>
                <a:tc>
                  <a:txBody>
                    <a:bodyPr/>
                    <a:lstStyle/>
                    <a:p>
                      <a:pPr algn="ctr" fontAlgn="t">
                        <a:spcAft>
                          <a:spcPts val="1200"/>
                        </a:spcAft>
                      </a:pPr>
                      <a:r>
                        <a:rPr lang="en-US" sz="1300" b="0" u="none" strike="noStrike">
                          <a:solidFill>
                            <a:srgbClr val="203764"/>
                          </a:solidFill>
                          <a:effectLst/>
                          <a:latin typeface="Arial" panose="020B0604020202020204" pitchFamily="34" charset="0"/>
                          <a:cs typeface="Arial" panose="020B0604020202020204" pitchFamily="34" charset="0"/>
                        </a:rPr>
                        <a:t>100%</a:t>
                      </a:r>
                      <a:endParaRPr lang="en-US" sz="1300" b="0" i="0" u="none" strike="noStrike">
                        <a:solidFill>
                          <a:srgbClr val="203764"/>
                        </a:solidFill>
                        <a:effectLst/>
                        <a:latin typeface="Arial" panose="020B0604020202020204" pitchFamily="34" charset="0"/>
                        <a:cs typeface="Arial" panose="020B0604020202020204" pitchFamily="34" charset="0"/>
                      </a:endParaRPr>
                    </a:p>
                  </a:txBody>
                  <a:tcPr marL="7029" marR="7029" marT="7029" marB="0"/>
                </a:tc>
                <a:tc>
                  <a:txBody>
                    <a:bodyPr/>
                    <a:lstStyle/>
                    <a:p>
                      <a:pPr algn="ctr" fontAlgn="t">
                        <a:spcAft>
                          <a:spcPts val="1200"/>
                        </a:spcAft>
                      </a:pPr>
                      <a:r>
                        <a:rPr lang="en-US" sz="1300" b="0" u="none" strike="noStrike">
                          <a:solidFill>
                            <a:srgbClr val="203764"/>
                          </a:solidFill>
                          <a:effectLst/>
                          <a:latin typeface="Arial" panose="020B0604020202020204" pitchFamily="34" charset="0"/>
                          <a:cs typeface="Arial" panose="020B0604020202020204" pitchFamily="34" charset="0"/>
                        </a:rPr>
                        <a:t> </a:t>
                      </a:r>
                      <a:endParaRPr lang="en-US" sz="1300" b="0" i="0" u="none" strike="noStrike">
                        <a:solidFill>
                          <a:srgbClr val="203764"/>
                        </a:solidFill>
                        <a:effectLst/>
                        <a:latin typeface="Arial" panose="020B0604020202020204" pitchFamily="34" charset="0"/>
                        <a:cs typeface="Arial" panose="020B0604020202020204" pitchFamily="34" charset="0"/>
                      </a:endParaRPr>
                    </a:p>
                  </a:txBody>
                  <a:tcPr marL="7029" marR="7029" marT="7029" marB="0"/>
                </a:tc>
                <a:tc>
                  <a:txBody>
                    <a:bodyPr/>
                    <a:lstStyle/>
                    <a:p>
                      <a:pPr algn="ctr" fontAlgn="t">
                        <a:spcAft>
                          <a:spcPts val="1200"/>
                        </a:spcAft>
                      </a:pPr>
                      <a:r>
                        <a:rPr lang="en-US" sz="1300" b="0" u="none" strike="noStrike">
                          <a:solidFill>
                            <a:srgbClr val="203764"/>
                          </a:solidFill>
                          <a:effectLst/>
                          <a:latin typeface="Arial" panose="020B0604020202020204" pitchFamily="34" charset="0"/>
                          <a:cs typeface="Arial" panose="020B0604020202020204" pitchFamily="34" charset="0"/>
                        </a:rPr>
                        <a:t>100%</a:t>
                      </a:r>
                      <a:endParaRPr lang="en-US" sz="1300" b="0" i="0" u="none" strike="noStrike">
                        <a:solidFill>
                          <a:srgbClr val="203764"/>
                        </a:solidFill>
                        <a:effectLst/>
                        <a:latin typeface="Arial" panose="020B0604020202020204" pitchFamily="34" charset="0"/>
                        <a:cs typeface="Arial" panose="020B0604020202020204" pitchFamily="34" charset="0"/>
                      </a:endParaRPr>
                    </a:p>
                  </a:txBody>
                  <a:tcPr marL="7029" marR="7029" marT="7029" marB="0"/>
                </a:tc>
                <a:tc>
                  <a:txBody>
                    <a:bodyPr/>
                    <a:lstStyle/>
                    <a:p>
                      <a:pPr algn="ctr" fontAlgn="t">
                        <a:spcAft>
                          <a:spcPts val="1200"/>
                        </a:spcAft>
                      </a:pPr>
                      <a:r>
                        <a:rPr lang="en-US" sz="1300" b="0" u="none" strike="noStrike">
                          <a:solidFill>
                            <a:srgbClr val="203764"/>
                          </a:solidFill>
                          <a:effectLst/>
                          <a:latin typeface="Arial" panose="020B0604020202020204" pitchFamily="34" charset="0"/>
                          <a:cs typeface="Arial" panose="020B0604020202020204" pitchFamily="34" charset="0"/>
                        </a:rPr>
                        <a:t> </a:t>
                      </a:r>
                      <a:endParaRPr lang="en-US" sz="1300" b="0" i="0" u="none" strike="noStrike">
                        <a:solidFill>
                          <a:srgbClr val="203764"/>
                        </a:solidFill>
                        <a:effectLst/>
                        <a:latin typeface="Arial" panose="020B0604020202020204" pitchFamily="34" charset="0"/>
                        <a:cs typeface="Arial" panose="020B0604020202020204" pitchFamily="34" charset="0"/>
                      </a:endParaRPr>
                    </a:p>
                  </a:txBody>
                  <a:tcPr marL="7029" marR="7029" marT="7029" marB="0"/>
                </a:tc>
                <a:tc>
                  <a:txBody>
                    <a:bodyPr/>
                    <a:lstStyle/>
                    <a:p>
                      <a:pPr algn="ctr" fontAlgn="t">
                        <a:spcAft>
                          <a:spcPts val="1200"/>
                        </a:spcAft>
                      </a:pPr>
                      <a:r>
                        <a:rPr lang="en-US" sz="1300" b="0" u="none" strike="noStrike">
                          <a:solidFill>
                            <a:srgbClr val="203764"/>
                          </a:solidFill>
                          <a:effectLst/>
                          <a:latin typeface="Arial" panose="020B0604020202020204" pitchFamily="34" charset="0"/>
                          <a:cs typeface="Arial" panose="020B0604020202020204" pitchFamily="34" charset="0"/>
                        </a:rPr>
                        <a:t> </a:t>
                      </a:r>
                      <a:endParaRPr lang="en-US" sz="1300" b="0" i="0" u="none" strike="noStrike">
                        <a:solidFill>
                          <a:srgbClr val="203764"/>
                        </a:solidFill>
                        <a:effectLst/>
                        <a:latin typeface="Arial" panose="020B0604020202020204" pitchFamily="34" charset="0"/>
                        <a:cs typeface="Arial" panose="020B0604020202020204" pitchFamily="34" charset="0"/>
                      </a:endParaRPr>
                    </a:p>
                  </a:txBody>
                  <a:tcPr marL="7029" marR="7029" marT="7029" marB="0"/>
                </a:tc>
                <a:tc>
                  <a:txBody>
                    <a:bodyPr/>
                    <a:lstStyle/>
                    <a:p>
                      <a:pPr algn="ctr" fontAlgn="t">
                        <a:spcAft>
                          <a:spcPts val="1200"/>
                        </a:spcAft>
                      </a:pPr>
                      <a:r>
                        <a:rPr lang="en-US" sz="1300" b="0" u="none" strike="noStrike">
                          <a:solidFill>
                            <a:srgbClr val="203764"/>
                          </a:solidFill>
                          <a:effectLst/>
                          <a:latin typeface="Arial" panose="020B0604020202020204" pitchFamily="34" charset="0"/>
                          <a:cs typeface="Arial" panose="020B0604020202020204" pitchFamily="34" charset="0"/>
                        </a:rPr>
                        <a:t> </a:t>
                      </a:r>
                      <a:endParaRPr lang="en-US" sz="1300" b="0" i="0" u="none" strike="noStrike">
                        <a:solidFill>
                          <a:srgbClr val="203764"/>
                        </a:solidFill>
                        <a:effectLst/>
                        <a:latin typeface="Arial" panose="020B0604020202020204" pitchFamily="34" charset="0"/>
                        <a:cs typeface="Arial" panose="020B0604020202020204" pitchFamily="34" charset="0"/>
                      </a:endParaRPr>
                    </a:p>
                  </a:txBody>
                  <a:tcPr marL="7029" marR="7029" marT="7029" marB="0"/>
                </a:tc>
                <a:tc>
                  <a:txBody>
                    <a:bodyPr/>
                    <a:lstStyle/>
                    <a:p>
                      <a:pPr algn="ctr" fontAlgn="t">
                        <a:spcAft>
                          <a:spcPts val="1200"/>
                        </a:spcAft>
                      </a:pPr>
                      <a:r>
                        <a:rPr lang="en-US" sz="1300" b="0" u="none" strike="noStrike">
                          <a:solidFill>
                            <a:srgbClr val="203764"/>
                          </a:solidFill>
                          <a:effectLst/>
                          <a:latin typeface="Arial" panose="020B0604020202020204" pitchFamily="34" charset="0"/>
                          <a:cs typeface="Arial" panose="020B0604020202020204" pitchFamily="34" charset="0"/>
                        </a:rPr>
                        <a:t> </a:t>
                      </a:r>
                      <a:endParaRPr lang="en-US" sz="1300" b="0" i="0" u="none" strike="noStrike">
                        <a:solidFill>
                          <a:srgbClr val="203764"/>
                        </a:solidFill>
                        <a:effectLst/>
                        <a:latin typeface="Arial" panose="020B0604020202020204" pitchFamily="34" charset="0"/>
                        <a:cs typeface="Arial" panose="020B0604020202020204" pitchFamily="34" charset="0"/>
                      </a:endParaRPr>
                    </a:p>
                  </a:txBody>
                  <a:tcPr marL="7029" marR="7029" marT="7029" marB="0"/>
                </a:tc>
                <a:tc>
                  <a:txBody>
                    <a:bodyPr/>
                    <a:lstStyle/>
                    <a:p>
                      <a:pPr algn="ctr" fontAlgn="t">
                        <a:spcAft>
                          <a:spcPts val="1200"/>
                        </a:spcAft>
                      </a:pPr>
                      <a:r>
                        <a:rPr lang="en-US" sz="1300" b="0" u="none" strike="noStrike">
                          <a:solidFill>
                            <a:srgbClr val="203764"/>
                          </a:solidFill>
                          <a:effectLst/>
                          <a:latin typeface="Arial" panose="020B0604020202020204" pitchFamily="34" charset="0"/>
                          <a:cs typeface="Arial" panose="020B0604020202020204" pitchFamily="34" charset="0"/>
                        </a:rPr>
                        <a:t> </a:t>
                      </a:r>
                      <a:endParaRPr lang="en-US" sz="1300" b="0" i="0" u="none" strike="noStrike">
                        <a:solidFill>
                          <a:srgbClr val="203764"/>
                        </a:solidFill>
                        <a:effectLst/>
                        <a:latin typeface="Arial" panose="020B0604020202020204" pitchFamily="34" charset="0"/>
                        <a:cs typeface="Arial" panose="020B0604020202020204" pitchFamily="34" charset="0"/>
                      </a:endParaRPr>
                    </a:p>
                  </a:txBody>
                  <a:tcPr marL="7029" marR="7029" marT="7029" marB="0"/>
                </a:tc>
                <a:extLst>
                  <a:ext uri="{0D108BD9-81ED-4DB2-BD59-A6C34878D82A}">
                    <a16:rowId xmlns:a16="http://schemas.microsoft.com/office/drawing/2014/main" val="3730263135"/>
                  </a:ext>
                </a:extLst>
              </a:tr>
              <a:tr h="234379">
                <a:tc>
                  <a:txBody>
                    <a:bodyPr/>
                    <a:lstStyle/>
                    <a:p>
                      <a:pPr algn="l" fontAlgn="t">
                        <a:spcAft>
                          <a:spcPts val="1200"/>
                        </a:spcAft>
                      </a:pPr>
                      <a:r>
                        <a:rPr lang="en-US" sz="1300" b="0" u="none" strike="noStrike">
                          <a:solidFill>
                            <a:srgbClr val="203864"/>
                          </a:solidFill>
                          <a:effectLst/>
                          <a:latin typeface="Arial" panose="020B0604020202020204" pitchFamily="34" charset="0"/>
                          <a:cs typeface="Arial" panose="020B0604020202020204" pitchFamily="34" charset="0"/>
                        </a:rPr>
                        <a:t>Part B </a:t>
                      </a:r>
                      <a:r>
                        <a:rPr lang="en-US" sz="1300" b="1" u="none" strike="noStrike">
                          <a:solidFill>
                            <a:srgbClr val="203864"/>
                          </a:solidFill>
                          <a:effectLst/>
                          <a:latin typeface="Arial" panose="020B0604020202020204" pitchFamily="34" charset="0"/>
                          <a:cs typeface="Arial" panose="020B0604020202020204" pitchFamily="34" charset="0"/>
                        </a:rPr>
                        <a:t>excess charges</a:t>
                      </a:r>
                      <a:endParaRPr lang="en-US" sz="1300" b="0" i="0" u="none" strike="noStrike">
                        <a:solidFill>
                          <a:srgbClr val="203864"/>
                        </a:solidFill>
                        <a:effectLst/>
                        <a:latin typeface="Arial" panose="020B0604020202020204" pitchFamily="34" charset="0"/>
                        <a:cs typeface="Arial" panose="020B0604020202020204" pitchFamily="34" charset="0"/>
                      </a:endParaRPr>
                    </a:p>
                  </a:txBody>
                  <a:tcPr marL="63262" marR="7029" marT="7029" marB="0"/>
                </a:tc>
                <a:tc>
                  <a:txBody>
                    <a:bodyPr/>
                    <a:lstStyle/>
                    <a:p>
                      <a:pPr algn="ctr" fontAlgn="t">
                        <a:spcAft>
                          <a:spcPts val="1200"/>
                        </a:spcAft>
                      </a:pPr>
                      <a:r>
                        <a:rPr lang="en-US" sz="1300" b="0" u="none" strike="noStrike">
                          <a:solidFill>
                            <a:srgbClr val="203764"/>
                          </a:solidFill>
                          <a:effectLst/>
                          <a:latin typeface="Arial" panose="020B0604020202020204" pitchFamily="34" charset="0"/>
                          <a:cs typeface="Arial" panose="020B0604020202020204" pitchFamily="34" charset="0"/>
                        </a:rPr>
                        <a:t> </a:t>
                      </a:r>
                      <a:endParaRPr lang="en-US" sz="1300" b="0" i="0" u="none" strike="noStrike">
                        <a:solidFill>
                          <a:srgbClr val="203764"/>
                        </a:solidFill>
                        <a:effectLst/>
                        <a:latin typeface="Arial" panose="020B0604020202020204" pitchFamily="34" charset="0"/>
                        <a:cs typeface="Arial" panose="020B0604020202020204" pitchFamily="34" charset="0"/>
                      </a:endParaRPr>
                    </a:p>
                  </a:txBody>
                  <a:tcPr marL="7029" marR="7029" marT="7029" marB="0"/>
                </a:tc>
                <a:tc>
                  <a:txBody>
                    <a:bodyPr/>
                    <a:lstStyle/>
                    <a:p>
                      <a:pPr algn="ctr" fontAlgn="t">
                        <a:spcAft>
                          <a:spcPts val="1200"/>
                        </a:spcAft>
                      </a:pPr>
                      <a:r>
                        <a:rPr lang="en-US" sz="1300" b="0" u="none" strike="noStrike">
                          <a:solidFill>
                            <a:srgbClr val="203764"/>
                          </a:solidFill>
                          <a:effectLst/>
                          <a:latin typeface="Arial" panose="020B0604020202020204" pitchFamily="34" charset="0"/>
                          <a:cs typeface="Arial" panose="020B0604020202020204" pitchFamily="34" charset="0"/>
                        </a:rPr>
                        <a:t> </a:t>
                      </a:r>
                      <a:endParaRPr lang="en-US" sz="1300" b="0" i="0" u="none" strike="noStrike">
                        <a:solidFill>
                          <a:srgbClr val="203764"/>
                        </a:solidFill>
                        <a:effectLst/>
                        <a:latin typeface="Arial" panose="020B0604020202020204" pitchFamily="34" charset="0"/>
                        <a:cs typeface="Arial" panose="020B0604020202020204" pitchFamily="34" charset="0"/>
                      </a:endParaRPr>
                    </a:p>
                  </a:txBody>
                  <a:tcPr marL="7029" marR="7029" marT="7029" marB="0"/>
                </a:tc>
                <a:tc>
                  <a:txBody>
                    <a:bodyPr/>
                    <a:lstStyle/>
                    <a:p>
                      <a:pPr algn="ctr" fontAlgn="t">
                        <a:spcAft>
                          <a:spcPts val="1200"/>
                        </a:spcAft>
                      </a:pPr>
                      <a:r>
                        <a:rPr lang="en-US" sz="1300" b="0" u="none" strike="noStrike">
                          <a:solidFill>
                            <a:srgbClr val="203764"/>
                          </a:solidFill>
                          <a:effectLst/>
                          <a:latin typeface="Arial" panose="020B0604020202020204" pitchFamily="34" charset="0"/>
                          <a:cs typeface="Arial" panose="020B0604020202020204" pitchFamily="34" charset="0"/>
                        </a:rPr>
                        <a:t> </a:t>
                      </a:r>
                      <a:endParaRPr lang="en-US" sz="1300" b="0" i="0" u="none" strike="noStrike">
                        <a:solidFill>
                          <a:srgbClr val="203764"/>
                        </a:solidFill>
                        <a:effectLst/>
                        <a:latin typeface="Arial" panose="020B0604020202020204" pitchFamily="34" charset="0"/>
                        <a:cs typeface="Arial" panose="020B0604020202020204" pitchFamily="34" charset="0"/>
                      </a:endParaRPr>
                    </a:p>
                  </a:txBody>
                  <a:tcPr marL="7029" marR="7029" marT="7029" marB="0"/>
                </a:tc>
                <a:tc>
                  <a:txBody>
                    <a:bodyPr/>
                    <a:lstStyle/>
                    <a:p>
                      <a:pPr algn="ctr" fontAlgn="t">
                        <a:spcAft>
                          <a:spcPts val="1200"/>
                        </a:spcAft>
                      </a:pPr>
                      <a:r>
                        <a:rPr lang="en-US" sz="1300" b="0" u="none" strike="noStrike">
                          <a:solidFill>
                            <a:srgbClr val="203764"/>
                          </a:solidFill>
                          <a:effectLst/>
                          <a:latin typeface="Arial" panose="020B0604020202020204" pitchFamily="34" charset="0"/>
                          <a:cs typeface="Arial" panose="020B0604020202020204" pitchFamily="34" charset="0"/>
                        </a:rPr>
                        <a:t> </a:t>
                      </a:r>
                      <a:endParaRPr lang="en-US" sz="1300" b="0" i="0" u="none" strike="noStrike">
                        <a:solidFill>
                          <a:srgbClr val="203764"/>
                        </a:solidFill>
                        <a:effectLst/>
                        <a:latin typeface="Arial" panose="020B0604020202020204" pitchFamily="34" charset="0"/>
                        <a:cs typeface="Arial" panose="020B0604020202020204" pitchFamily="34" charset="0"/>
                      </a:endParaRPr>
                    </a:p>
                  </a:txBody>
                  <a:tcPr marL="7029" marR="7029" marT="7029" marB="0"/>
                </a:tc>
                <a:tc>
                  <a:txBody>
                    <a:bodyPr/>
                    <a:lstStyle/>
                    <a:p>
                      <a:pPr algn="ctr" fontAlgn="t">
                        <a:spcAft>
                          <a:spcPts val="1200"/>
                        </a:spcAft>
                      </a:pPr>
                      <a:r>
                        <a:rPr lang="en-US" sz="1300" b="0" u="none" strike="noStrike">
                          <a:solidFill>
                            <a:srgbClr val="203764"/>
                          </a:solidFill>
                          <a:effectLst/>
                          <a:latin typeface="Arial" panose="020B0604020202020204" pitchFamily="34" charset="0"/>
                          <a:cs typeface="Arial" panose="020B0604020202020204" pitchFamily="34" charset="0"/>
                        </a:rPr>
                        <a:t>100%</a:t>
                      </a:r>
                      <a:endParaRPr lang="en-US" sz="1300" b="0" i="0" u="none" strike="noStrike">
                        <a:solidFill>
                          <a:srgbClr val="203764"/>
                        </a:solidFill>
                        <a:effectLst/>
                        <a:latin typeface="Arial" panose="020B0604020202020204" pitchFamily="34" charset="0"/>
                        <a:cs typeface="Arial" panose="020B0604020202020204" pitchFamily="34" charset="0"/>
                      </a:endParaRPr>
                    </a:p>
                  </a:txBody>
                  <a:tcPr marL="7029" marR="7029" marT="7029" marB="0"/>
                </a:tc>
                <a:tc>
                  <a:txBody>
                    <a:bodyPr/>
                    <a:lstStyle/>
                    <a:p>
                      <a:pPr algn="ctr" fontAlgn="t">
                        <a:spcAft>
                          <a:spcPts val="1200"/>
                        </a:spcAft>
                      </a:pPr>
                      <a:r>
                        <a:rPr lang="en-US" sz="1300" b="0" u="none" strike="noStrike">
                          <a:solidFill>
                            <a:srgbClr val="203764"/>
                          </a:solidFill>
                          <a:effectLst/>
                          <a:latin typeface="Arial" panose="020B0604020202020204" pitchFamily="34" charset="0"/>
                          <a:cs typeface="Arial" panose="020B0604020202020204" pitchFamily="34" charset="0"/>
                        </a:rPr>
                        <a:t>100%</a:t>
                      </a:r>
                      <a:endParaRPr lang="en-US" sz="1300" b="0" i="0" u="none" strike="noStrike">
                        <a:solidFill>
                          <a:srgbClr val="203764"/>
                        </a:solidFill>
                        <a:effectLst/>
                        <a:latin typeface="Arial" panose="020B0604020202020204" pitchFamily="34" charset="0"/>
                        <a:cs typeface="Arial" panose="020B0604020202020204" pitchFamily="34" charset="0"/>
                      </a:endParaRPr>
                    </a:p>
                  </a:txBody>
                  <a:tcPr marL="7029" marR="7029" marT="7029" marB="0"/>
                </a:tc>
                <a:tc>
                  <a:txBody>
                    <a:bodyPr/>
                    <a:lstStyle/>
                    <a:p>
                      <a:pPr algn="ctr" fontAlgn="t">
                        <a:spcAft>
                          <a:spcPts val="1200"/>
                        </a:spcAft>
                      </a:pPr>
                      <a:r>
                        <a:rPr lang="en-US" sz="1300" b="0" u="none" strike="noStrike">
                          <a:solidFill>
                            <a:srgbClr val="203764"/>
                          </a:solidFill>
                          <a:effectLst/>
                          <a:latin typeface="Arial" panose="020B0604020202020204" pitchFamily="34" charset="0"/>
                          <a:cs typeface="Arial" panose="020B0604020202020204" pitchFamily="34" charset="0"/>
                        </a:rPr>
                        <a:t> </a:t>
                      </a:r>
                      <a:endParaRPr lang="en-US" sz="1300" b="0" i="0" u="none" strike="noStrike">
                        <a:solidFill>
                          <a:srgbClr val="203764"/>
                        </a:solidFill>
                        <a:effectLst/>
                        <a:latin typeface="Arial" panose="020B0604020202020204" pitchFamily="34" charset="0"/>
                        <a:cs typeface="Arial" panose="020B0604020202020204" pitchFamily="34" charset="0"/>
                      </a:endParaRPr>
                    </a:p>
                  </a:txBody>
                  <a:tcPr marL="7029" marR="7029" marT="7029" marB="0"/>
                </a:tc>
                <a:tc>
                  <a:txBody>
                    <a:bodyPr/>
                    <a:lstStyle/>
                    <a:p>
                      <a:pPr algn="ctr" fontAlgn="t">
                        <a:spcAft>
                          <a:spcPts val="1200"/>
                        </a:spcAft>
                      </a:pPr>
                      <a:r>
                        <a:rPr lang="en-US" sz="1300" b="0" u="none" strike="noStrike">
                          <a:solidFill>
                            <a:srgbClr val="203764"/>
                          </a:solidFill>
                          <a:effectLst/>
                          <a:latin typeface="Arial" panose="020B0604020202020204" pitchFamily="34" charset="0"/>
                          <a:cs typeface="Arial" panose="020B0604020202020204" pitchFamily="34" charset="0"/>
                        </a:rPr>
                        <a:t> </a:t>
                      </a:r>
                      <a:endParaRPr lang="en-US" sz="1300" b="0" i="0" u="none" strike="noStrike">
                        <a:solidFill>
                          <a:srgbClr val="203764"/>
                        </a:solidFill>
                        <a:effectLst/>
                        <a:latin typeface="Arial" panose="020B0604020202020204" pitchFamily="34" charset="0"/>
                        <a:cs typeface="Arial" panose="020B0604020202020204" pitchFamily="34" charset="0"/>
                      </a:endParaRPr>
                    </a:p>
                  </a:txBody>
                  <a:tcPr marL="7029" marR="7029" marT="7029" marB="0"/>
                </a:tc>
                <a:tc>
                  <a:txBody>
                    <a:bodyPr/>
                    <a:lstStyle/>
                    <a:p>
                      <a:pPr algn="ctr" fontAlgn="t">
                        <a:spcAft>
                          <a:spcPts val="1200"/>
                        </a:spcAft>
                      </a:pPr>
                      <a:r>
                        <a:rPr lang="en-US" sz="1300" b="0" u="none" strike="noStrike">
                          <a:solidFill>
                            <a:srgbClr val="203764"/>
                          </a:solidFill>
                          <a:effectLst/>
                          <a:latin typeface="Arial" panose="020B0604020202020204" pitchFamily="34" charset="0"/>
                          <a:cs typeface="Arial" panose="020B0604020202020204" pitchFamily="34" charset="0"/>
                        </a:rPr>
                        <a:t> </a:t>
                      </a:r>
                      <a:endParaRPr lang="en-US" sz="1300" b="0" i="0" u="none" strike="noStrike">
                        <a:solidFill>
                          <a:srgbClr val="203764"/>
                        </a:solidFill>
                        <a:effectLst/>
                        <a:latin typeface="Arial" panose="020B0604020202020204" pitchFamily="34" charset="0"/>
                        <a:cs typeface="Arial" panose="020B0604020202020204" pitchFamily="34" charset="0"/>
                      </a:endParaRPr>
                    </a:p>
                  </a:txBody>
                  <a:tcPr marL="7029" marR="7029" marT="7029" marB="0"/>
                </a:tc>
                <a:tc>
                  <a:txBody>
                    <a:bodyPr/>
                    <a:lstStyle/>
                    <a:p>
                      <a:pPr algn="ctr" fontAlgn="t">
                        <a:spcAft>
                          <a:spcPts val="1200"/>
                        </a:spcAft>
                      </a:pPr>
                      <a:r>
                        <a:rPr lang="en-US" sz="1300" b="0" u="none" strike="noStrike">
                          <a:solidFill>
                            <a:srgbClr val="203764"/>
                          </a:solidFill>
                          <a:effectLst/>
                          <a:latin typeface="Arial" panose="020B0604020202020204" pitchFamily="34" charset="0"/>
                          <a:cs typeface="Arial" panose="020B0604020202020204" pitchFamily="34" charset="0"/>
                        </a:rPr>
                        <a:t> </a:t>
                      </a:r>
                      <a:endParaRPr lang="en-US" sz="1300" b="0" i="0" u="none" strike="noStrike">
                        <a:solidFill>
                          <a:srgbClr val="203764"/>
                        </a:solidFill>
                        <a:effectLst/>
                        <a:latin typeface="Arial" panose="020B0604020202020204" pitchFamily="34" charset="0"/>
                        <a:cs typeface="Arial" panose="020B0604020202020204" pitchFamily="34" charset="0"/>
                      </a:endParaRPr>
                    </a:p>
                  </a:txBody>
                  <a:tcPr marL="7029" marR="7029" marT="7029" marB="0"/>
                </a:tc>
                <a:extLst>
                  <a:ext uri="{0D108BD9-81ED-4DB2-BD59-A6C34878D82A}">
                    <a16:rowId xmlns:a16="http://schemas.microsoft.com/office/drawing/2014/main" val="1146044585"/>
                  </a:ext>
                </a:extLst>
              </a:tr>
              <a:tr h="234379">
                <a:tc>
                  <a:txBody>
                    <a:bodyPr/>
                    <a:lstStyle/>
                    <a:p>
                      <a:pPr algn="l" fontAlgn="t">
                        <a:spcAft>
                          <a:spcPts val="1200"/>
                        </a:spcAft>
                      </a:pPr>
                      <a:r>
                        <a:rPr lang="en-US" sz="1300" b="0" u="none" strike="noStrike">
                          <a:solidFill>
                            <a:srgbClr val="203864"/>
                          </a:solidFill>
                          <a:effectLst/>
                          <a:latin typeface="Arial" panose="020B0604020202020204" pitchFamily="34" charset="0"/>
                          <a:cs typeface="Arial" panose="020B0604020202020204" pitchFamily="34" charset="0"/>
                        </a:rPr>
                        <a:t>Foreign travel emergency (up to plan limits)</a:t>
                      </a:r>
                      <a:endParaRPr lang="en-US" sz="1300" b="0" i="0" u="none" strike="noStrike">
                        <a:solidFill>
                          <a:srgbClr val="203864"/>
                        </a:solidFill>
                        <a:effectLst/>
                        <a:latin typeface="Arial" panose="020B0604020202020204" pitchFamily="34" charset="0"/>
                        <a:cs typeface="Arial" panose="020B0604020202020204" pitchFamily="34" charset="0"/>
                      </a:endParaRPr>
                    </a:p>
                  </a:txBody>
                  <a:tcPr marL="63262" marR="7029" marT="7029" marB="0"/>
                </a:tc>
                <a:tc>
                  <a:txBody>
                    <a:bodyPr/>
                    <a:lstStyle/>
                    <a:p>
                      <a:pPr algn="ctr" fontAlgn="t">
                        <a:spcAft>
                          <a:spcPts val="1200"/>
                        </a:spcAft>
                      </a:pPr>
                      <a:r>
                        <a:rPr lang="en-US" sz="1300" b="0" u="none" strike="noStrike">
                          <a:solidFill>
                            <a:srgbClr val="203764"/>
                          </a:solidFill>
                          <a:effectLst/>
                          <a:latin typeface="Arial" panose="020B0604020202020204" pitchFamily="34" charset="0"/>
                          <a:cs typeface="Arial" panose="020B0604020202020204" pitchFamily="34" charset="0"/>
                        </a:rPr>
                        <a:t> </a:t>
                      </a:r>
                      <a:endParaRPr lang="en-US" sz="1300" b="0" i="0" u="none" strike="noStrike">
                        <a:solidFill>
                          <a:srgbClr val="203764"/>
                        </a:solidFill>
                        <a:effectLst/>
                        <a:latin typeface="Arial" panose="020B0604020202020204" pitchFamily="34" charset="0"/>
                        <a:cs typeface="Arial" panose="020B0604020202020204" pitchFamily="34" charset="0"/>
                      </a:endParaRPr>
                    </a:p>
                  </a:txBody>
                  <a:tcPr marL="7029" marR="7029" marT="7029" marB="0"/>
                </a:tc>
                <a:tc>
                  <a:txBody>
                    <a:bodyPr/>
                    <a:lstStyle/>
                    <a:p>
                      <a:pPr algn="ctr" fontAlgn="t">
                        <a:spcAft>
                          <a:spcPts val="1200"/>
                        </a:spcAft>
                      </a:pPr>
                      <a:r>
                        <a:rPr lang="en-US" sz="1300" b="0" u="none" strike="noStrike">
                          <a:solidFill>
                            <a:srgbClr val="203764"/>
                          </a:solidFill>
                          <a:effectLst/>
                          <a:latin typeface="Arial" panose="020B0604020202020204" pitchFamily="34" charset="0"/>
                          <a:cs typeface="Arial" panose="020B0604020202020204" pitchFamily="34" charset="0"/>
                        </a:rPr>
                        <a:t> </a:t>
                      </a:r>
                      <a:endParaRPr lang="en-US" sz="1300" b="0" i="0" u="none" strike="noStrike">
                        <a:solidFill>
                          <a:srgbClr val="203764"/>
                        </a:solidFill>
                        <a:effectLst/>
                        <a:latin typeface="Arial" panose="020B0604020202020204" pitchFamily="34" charset="0"/>
                        <a:cs typeface="Arial" panose="020B0604020202020204" pitchFamily="34" charset="0"/>
                      </a:endParaRPr>
                    </a:p>
                  </a:txBody>
                  <a:tcPr marL="7029" marR="7029" marT="7029" marB="0"/>
                </a:tc>
                <a:tc>
                  <a:txBody>
                    <a:bodyPr/>
                    <a:lstStyle/>
                    <a:p>
                      <a:pPr algn="ctr" fontAlgn="t">
                        <a:spcAft>
                          <a:spcPts val="1200"/>
                        </a:spcAft>
                      </a:pPr>
                      <a:r>
                        <a:rPr lang="en-US" sz="1300" b="0" u="none" strike="noStrike">
                          <a:solidFill>
                            <a:srgbClr val="203764"/>
                          </a:solidFill>
                          <a:effectLst/>
                          <a:latin typeface="Arial" panose="020B0604020202020204" pitchFamily="34" charset="0"/>
                          <a:cs typeface="Arial" panose="020B0604020202020204" pitchFamily="34" charset="0"/>
                        </a:rPr>
                        <a:t>80%</a:t>
                      </a:r>
                      <a:endParaRPr lang="en-US" sz="1300" b="0" i="0" u="none" strike="noStrike">
                        <a:solidFill>
                          <a:srgbClr val="203764"/>
                        </a:solidFill>
                        <a:effectLst/>
                        <a:latin typeface="Arial" panose="020B0604020202020204" pitchFamily="34" charset="0"/>
                        <a:cs typeface="Arial" panose="020B0604020202020204" pitchFamily="34" charset="0"/>
                      </a:endParaRPr>
                    </a:p>
                  </a:txBody>
                  <a:tcPr marL="7029" marR="7029" marT="7029" marB="0"/>
                </a:tc>
                <a:tc>
                  <a:txBody>
                    <a:bodyPr/>
                    <a:lstStyle/>
                    <a:p>
                      <a:pPr algn="ctr" fontAlgn="t">
                        <a:spcAft>
                          <a:spcPts val="1200"/>
                        </a:spcAft>
                      </a:pPr>
                      <a:r>
                        <a:rPr lang="en-US" sz="1300" b="0" u="none" strike="noStrike">
                          <a:solidFill>
                            <a:srgbClr val="203764"/>
                          </a:solidFill>
                          <a:effectLst/>
                          <a:latin typeface="Arial" panose="020B0604020202020204" pitchFamily="34" charset="0"/>
                          <a:cs typeface="Arial" panose="020B0604020202020204" pitchFamily="34" charset="0"/>
                        </a:rPr>
                        <a:t>80%</a:t>
                      </a:r>
                      <a:endParaRPr lang="en-US" sz="1300" b="0" i="0" u="none" strike="noStrike">
                        <a:solidFill>
                          <a:srgbClr val="203764"/>
                        </a:solidFill>
                        <a:effectLst/>
                        <a:latin typeface="Arial" panose="020B0604020202020204" pitchFamily="34" charset="0"/>
                        <a:cs typeface="Arial" panose="020B0604020202020204" pitchFamily="34" charset="0"/>
                      </a:endParaRPr>
                    </a:p>
                  </a:txBody>
                  <a:tcPr marL="7029" marR="7029" marT="7029" marB="0"/>
                </a:tc>
                <a:tc>
                  <a:txBody>
                    <a:bodyPr/>
                    <a:lstStyle/>
                    <a:p>
                      <a:pPr algn="ctr" fontAlgn="t">
                        <a:spcAft>
                          <a:spcPts val="1200"/>
                        </a:spcAft>
                      </a:pPr>
                      <a:r>
                        <a:rPr lang="en-US" sz="1300" b="0" u="none" strike="noStrike">
                          <a:solidFill>
                            <a:srgbClr val="203764"/>
                          </a:solidFill>
                          <a:effectLst/>
                          <a:latin typeface="Arial" panose="020B0604020202020204" pitchFamily="34" charset="0"/>
                          <a:cs typeface="Arial" panose="020B0604020202020204" pitchFamily="34" charset="0"/>
                        </a:rPr>
                        <a:t>80%</a:t>
                      </a:r>
                      <a:endParaRPr lang="en-US" sz="1300" b="0" i="0" u="none" strike="noStrike">
                        <a:solidFill>
                          <a:srgbClr val="203764"/>
                        </a:solidFill>
                        <a:effectLst/>
                        <a:latin typeface="Arial" panose="020B0604020202020204" pitchFamily="34" charset="0"/>
                        <a:cs typeface="Arial" panose="020B0604020202020204" pitchFamily="34" charset="0"/>
                      </a:endParaRPr>
                    </a:p>
                  </a:txBody>
                  <a:tcPr marL="7029" marR="7029" marT="7029" marB="0"/>
                </a:tc>
                <a:tc>
                  <a:txBody>
                    <a:bodyPr/>
                    <a:lstStyle/>
                    <a:p>
                      <a:pPr algn="ctr" fontAlgn="t">
                        <a:spcAft>
                          <a:spcPts val="1200"/>
                        </a:spcAft>
                      </a:pPr>
                      <a:r>
                        <a:rPr lang="en-US" sz="1300" b="0" u="none" strike="noStrike" dirty="0">
                          <a:solidFill>
                            <a:srgbClr val="203764"/>
                          </a:solidFill>
                          <a:effectLst/>
                          <a:latin typeface="Arial" panose="020B0604020202020204" pitchFamily="34" charset="0"/>
                          <a:cs typeface="Arial" panose="020B0604020202020204" pitchFamily="34" charset="0"/>
                        </a:rPr>
                        <a:t>80%</a:t>
                      </a:r>
                      <a:endParaRPr lang="en-US" sz="1300" b="0" i="0" u="none" strike="noStrike" dirty="0">
                        <a:solidFill>
                          <a:srgbClr val="203764"/>
                        </a:solidFill>
                        <a:effectLst/>
                        <a:latin typeface="Arial" panose="020B0604020202020204" pitchFamily="34" charset="0"/>
                        <a:cs typeface="Arial" panose="020B0604020202020204" pitchFamily="34" charset="0"/>
                      </a:endParaRPr>
                    </a:p>
                  </a:txBody>
                  <a:tcPr marL="7029" marR="7029" marT="7029" marB="0"/>
                </a:tc>
                <a:tc>
                  <a:txBody>
                    <a:bodyPr/>
                    <a:lstStyle/>
                    <a:p>
                      <a:pPr algn="ctr" fontAlgn="t">
                        <a:spcAft>
                          <a:spcPts val="1200"/>
                        </a:spcAft>
                      </a:pPr>
                      <a:r>
                        <a:rPr lang="en-US" sz="1300" b="0" u="none" strike="noStrike">
                          <a:solidFill>
                            <a:srgbClr val="203764"/>
                          </a:solidFill>
                          <a:effectLst/>
                          <a:latin typeface="Arial" panose="020B0604020202020204" pitchFamily="34" charset="0"/>
                          <a:cs typeface="Arial" panose="020B0604020202020204" pitchFamily="34" charset="0"/>
                        </a:rPr>
                        <a:t> </a:t>
                      </a:r>
                      <a:endParaRPr lang="en-US" sz="1300" b="0" i="0" u="none" strike="noStrike">
                        <a:solidFill>
                          <a:srgbClr val="203764"/>
                        </a:solidFill>
                        <a:effectLst/>
                        <a:latin typeface="Arial" panose="020B0604020202020204" pitchFamily="34" charset="0"/>
                        <a:cs typeface="Arial" panose="020B0604020202020204" pitchFamily="34" charset="0"/>
                      </a:endParaRPr>
                    </a:p>
                  </a:txBody>
                  <a:tcPr marL="7029" marR="7029" marT="7029" marB="0"/>
                </a:tc>
                <a:tc>
                  <a:txBody>
                    <a:bodyPr/>
                    <a:lstStyle/>
                    <a:p>
                      <a:pPr algn="ctr" fontAlgn="t">
                        <a:spcAft>
                          <a:spcPts val="1200"/>
                        </a:spcAft>
                      </a:pPr>
                      <a:r>
                        <a:rPr lang="en-US" sz="1300" b="0" u="none" strike="noStrike">
                          <a:solidFill>
                            <a:srgbClr val="203764"/>
                          </a:solidFill>
                          <a:effectLst/>
                          <a:latin typeface="Arial" panose="020B0604020202020204" pitchFamily="34" charset="0"/>
                          <a:cs typeface="Arial" panose="020B0604020202020204" pitchFamily="34" charset="0"/>
                        </a:rPr>
                        <a:t> </a:t>
                      </a:r>
                      <a:endParaRPr lang="en-US" sz="1300" b="0" i="0" u="none" strike="noStrike">
                        <a:solidFill>
                          <a:srgbClr val="203764"/>
                        </a:solidFill>
                        <a:effectLst/>
                        <a:latin typeface="Arial" panose="020B0604020202020204" pitchFamily="34" charset="0"/>
                        <a:cs typeface="Arial" panose="020B0604020202020204" pitchFamily="34" charset="0"/>
                      </a:endParaRPr>
                    </a:p>
                  </a:txBody>
                  <a:tcPr marL="7029" marR="7029" marT="7029" marB="0"/>
                </a:tc>
                <a:tc>
                  <a:txBody>
                    <a:bodyPr/>
                    <a:lstStyle/>
                    <a:p>
                      <a:pPr algn="ctr" fontAlgn="t">
                        <a:spcAft>
                          <a:spcPts val="1200"/>
                        </a:spcAft>
                      </a:pPr>
                      <a:r>
                        <a:rPr lang="en-US" sz="1300" b="0" u="none" strike="noStrike">
                          <a:solidFill>
                            <a:srgbClr val="203764"/>
                          </a:solidFill>
                          <a:effectLst/>
                          <a:latin typeface="Arial" panose="020B0604020202020204" pitchFamily="34" charset="0"/>
                          <a:cs typeface="Arial" panose="020B0604020202020204" pitchFamily="34" charset="0"/>
                        </a:rPr>
                        <a:t>80%</a:t>
                      </a:r>
                      <a:endParaRPr lang="en-US" sz="1300" b="0" i="0" u="none" strike="noStrike">
                        <a:solidFill>
                          <a:srgbClr val="203764"/>
                        </a:solidFill>
                        <a:effectLst/>
                        <a:latin typeface="Arial" panose="020B0604020202020204" pitchFamily="34" charset="0"/>
                        <a:cs typeface="Arial" panose="020B0604020202020204" pitchFamily="34" charset="0"/>
                      </a:endParaRPr>
                    </a:p>
                  </a:txBody>
                  <a:tcPr marL="7029" marR="7029" marT="7029" marB="0"/>
                </a:tc>
                <a:tc>
                  <a:txBody>
                    <a:bodyPr/>
                    <a:lstStyle/>
                    <a:p>
                      <a:pPr algn="ctr" fontAlgn="t">
                        <a:spcAft>
                          <a:spcPts val="1200"/>
                        </a:spcAft>
                      </a:pPr>
                      <a:r>
                        <a:rPr lang="en-US" sz="1300" b="0" u="none" strike="noStrike">
                          <a:solidFill>
                            <a:srgbClr val="203764"/>
                          </a:solidFill>
                          <a:effectLst/>
                          <a:latin typeface="Arial" panose="020B0604020202020204" pitchFamily="34" charset="0"/>
                          <a:cs typeface="Arial" panose="020B0604020202020204" pitchFamily="34" charset="0"/>
                        </a:rPr>
                        <a:t>80%</a:t>
                      </a:r>
                      <a:endParaRPr lang="en-US" sz="1300" b="0" i="0" u="none" strike="noStrike">
                        <a:solidFill>
                          <a:srgbClr val="203764"/>
                        </a:solidFill>
                        <a:effectLst/>
                        <a:latin typeface="Arial" panose="020B0604020202020204" pitchFamily="34" charset="0"/>
                        <a:cs typeface="Arial" panose="020B0604020202020204" pitchFamily="34" charset="0"/>
                      </a:endParaRPr>
                    </a:p>
                  </a:txBody>
                  <a:tcPr marL="7029" marR="7029" marT="7029" marB="0"/>
                </a:tc>
                <a:extLst>
                  <a:ext uri="{0D108BD9-81ED-4DB2-BD59-A6C34878D82A}">
                    <a16:rowId xmlns:a16="http://schemas.microsoft.com/office/drawing/2014/main" val="2616064770"/>
                  </a:ext>
                </a:extLst>
              </a:tr>
              <a:tr h="432134">
                <a:tc>
                  <a:txBody>
                    <a:bodyPr/>
                    <a:lstStyle/>
                    <a:p>
                      <a:pPr algn="l" fontAlgn="t">
                        <a:spcAft>
                          <a:spcPts val="1200"/>
                        </a:spcAft>
                      </a:pPr>
                      <a:endParaRPr lang="en-US" sz="1300" b="0" i="0" u="none" strike="noStrike">
                        <a:solidFill>
                          <a:srgbClr val="000000"/>
                        </a:solidFill>
                        <a:effectLst/>
                        <a:latin typeface="Arial" panose="020B0604020202020204" pitchFamily="34" charset="0"/>
                        <a:cs typeface="Arial" panose="020B0604020202020204" pitchFamily="34" charset="0"/>
                      </a:endParaRPr>
                    </a:p>
                  </a:txBody>
                  <a:tcPr marL="7029" marR="7029" marT="7029" marB="0"/>
                </a:tc>
                <a:tc>
                  <a:txBody>
                    <a:bodyPr/>
                    <a:lstStyle/>
                    <a:p>
                      <a:pPr algn="ctr" fontAlgn="b">
                        <a:spcAft>
                          <a:spcPts val="1200"/>
                        </a:spcAft>
                      </a:pPr>
                      <a:endParaRPr lang="en-US" sz="1300" b="0" i="0" u="none" strike="noStrike">
                        <a:solidFill>
                          <a:srgbClr val="203764"/>
                        </a:solidFill>
                        <a:effectLst/>
                        <a:latin typeface="Arial" panose="020B0604020202020204" pitchFamily="34" charset="0"/>
                        <a:cs typeface="Arial" panose="020B0604020202020204" pitchFamily="34" charset="0"/>
                      </a:endParaRPr>
                    </a:p>
                  </a:txBody>
                  <a:tcPr marL="7029" marR="7029" marT="7029" marB="0" anchor="b"/>
                </a:tc>
                <a:tc>
                  <a:txBody>
                    <a:bodyPr/>
                    <a:lstStyle/>
                    <a:p>
                      <a:pPr algn="ctr" fontAlgn="b">
                        <a:spcAft>
                          <a:spcPts val="1200"/>
                        </a:spcAft>
                      </a:pPr>
                      <a:endParaRPr lang="en-US" sz="1300" b="0" i="0" u="none" strike="noStrike">
                        <a:solidFill>
                          <a:srgbClr val="203764"/>
                        </a:solidFill>
                        <a:effectLst/>
                        <a:latin typeface="Arial" panose="020B0604020202020204" pitchFamily="34" charset="0"/>
                        <a:cs typeface="Arial" panose="020B0604020202020204" pitchFamily="34" charset="0"/>
                      </a:endParaRPr>
                    </a:p>
                  </a:txBody>
                  <a:tcPr marL="7029" marR="7029" marT="7029" marB="0" anchor="b"/>
                </a:tc>
                <a:tc>
                  <a:txBody>
                    <a:bodyPr/>
                    <a:lstStyle/>
                    <a:p>
                      <a:pPr algn="ctr" fontAlgn="b">
                        <a:spcAft>
                          <a:spcPts val="1200"/>
                        </a:spcAft>
                      </a:pPr>
                      <a:endParaRPr lang="en-US" sz="1300" b="0" i="0" u="none" strike="noStrike">
                        <a:solidFill>
                          <a:srgbClr val="203764"/>
                        </a:solidFill>
                        <a:effectLst/>
                        <a:latin typeface="Arial" panose="020B0604020202020204" pitchFamily="34" charset="0"/>
                        <a:cs typeface="Arial" panose="020B0604020202020204" pitchFamily="34" charset="0"/>
                      </a:endParaRPr>
                    </a:p>
                  </a:txBody>
                  <a:tcPr marL="7029" marR="7029" marT="7029" marB="0" anchor="b"/>
                </a:tc>
                <a:tc>
                  <a:txBody>
                    <a:bodyPr/>
                    <a:lstStyle/>
                    <a:p>
                      <a:pPr algn="ctr" fontAlgn="b">
                        <a:spcAft>
                          <a:spcPts val="1200"/>
                        </a:spcAft>
                      </a:pPr>
                      <a:endParaRPr lang="en-US" sz="1300" b="0" i="0" u="none" strike="noStrike">
                        <a:solidFill>
                          <a:srgbClr val="203764"/>
                        </a:solidFill>
                        <a:effectLst/>
                        <a:latin typeface="Arial" panose="020B0604020202020204" pitchFamily="34" charset="0"/>
                        <a:cs typeface="Arial" panose="020B0604020202020204" pitchFamily="34" charset="0"/>
                      </a:endParaRPr>
                    </a:p>
                  </a:txBody>
                  <a:tcPr marL="7029" marR="7029" marT="7029" marB="0" anchor="b"/>
                </a:tc>
                <a:tc>
                  <a:txBody>
                    <a:bodyPr/>
                    <a:lstStyle/>
                    <a:p>
                      <a:pPr algn="ctr" fontAlgn="b">
                        <a:spcAft>
                          <a:spcPts val="1200"/>
                        </a:spcAft>
                      </a:pPr>
                      <a:endParaRPr lang="en-US" sz="1300" b="0" i="0" u="none" strike="noStrike">
                        <a:solidFill>
                          <a:srgbClr val="203764"/>
                        </a:solidFill>
                        <a:effectLst/>
                        <a:latin typeface="Arial" panose="020B0604020202020204" pitchFamily="34" charset="0"/>
                        <a:cs typeface="Arial" panose="020B0604020202020204" pitchFamily="34" charset="0"/>
                      </a:endParaRPr>
                    </a:p>
                  </a:txBody>
                  <a:tcPr marL="7029" marR="7029" marT="7029" marB="0" anchor="b"/>
                </a:tc>
                <a:tc>
                  <a:txBody>
                    <a:bodyPr/>
                    <a:lstStyle/>
                    <a:p>
                      <a:pPr algn="ctr" fontAlgn="b">
                        <a:spcAft>
                          <a:spcPts val="1200"/>
                        </a:spcAft>
                      </a:pPr>
                      <a:endParaRPr lang="en-US" sz="1300" b="0" i="0" u="none" strike="noStrike">
                        <a:solidFill>
                          <a:srgbClr val="203764"/>
                        </a:solidFill>
                        <a:effectLst/>
                        <a:latin typeface="Arial" panose="020B0604020202020204" pitchFamily="34" charset="0"/>
                        <a:cs typeface="Arial" panose="020B0604020202020204" pitchFamily="34" charset="0"/>
                      </a:endParaRPr>
                    </a:p>
                  </a:txBody>
                  <a:tcPr marL="7029" marR="7029" marT="7029" marB="0" anchor="b"/>
                </a:tc>
                <a:tc>
                  <a:txBody>
                    <a:bodyPr/>
                    <a:lstStyle/>
                    <a:p>
                      <a:pPr algn="ctr" fontAlgn="b">
                        <a:spcAft>
                          <a:spcPts val="1200"/>
                        </a:spcAft>
                      </a:pPr>
                      <a:r>
                        <a:rPr lang="en-US" sz="1300" b="0" u="none" strike="noStrike" dirty="0">
                          <a:solidFill>
                            <a:srgbClr val="203764"/>
                          </a:solidFill>
                          <a:effectLst/>
                          <a:latin typeface="Arial" panose="020B0604020202020204" pitchFamily="34" charset="0"/>
                          <a:cs typeface="Arial" panose="020B0604020202020204" pitchFamily="34" charset="0"/>
                        </a:rPr>
                        <a:t>Out-of-pocket limit in 2026**</a:t>
                      </a:r>
                      <a:endParaRPr lang="en-US" sz="1300" b="0" i="0" u="none" strike="noStrike" dirty="0">
                        <a:solidFill>
                          <a:srgbClr val="203764"/>
                        </a:solidFill>
                        <a:effectLst/>
                        <a:latin typeface="Arial" panose="020B0604020202020204" pitchFamily="34" charset="0"/>
                        <a:cs typeface="Arial" panose="020B0604020202020204" pitchFamily="34" charset="0"/>
                      </a:endParaRPr>
                    </a:p>
                  </a:txBody>
                  <a:tcPr marL="7029" marR="7029" marT="7029" marB="0" anchor="b"/>
                </a:tc>
                <a:tc>
                  <a:txBody>
                    <a:bodyPr/>
                    <a:lstStyle/>
                    <a:p>
                      <a:pPr marL="0" marR="0" lvl="0" indent="0" algn="ctr" defTabSz="914400" rtl="0" eaLnBrk="1" fontAlgn="b" latinLnBrk="0" hangingPunct="1">
                        <a:lnSpc>
                          <a:spcPct val="100000"/>
                        </a:lnSpc>
                        <a:spcBef>
                          <a:spcPts val="0"/>
                        </a:spcBef>
                        <a:spcAft>
                          <a:spcPts val="1200"/>
                        </a:spcAft>
                        <a:buClrTx/>
                        <a:buSzTx/>
                        <a:buFontTx/>
                        <a:buNone/>
                        <a:tabLst/>
                        <a:defRPr/>
                      </a:pPr>
                      <a:r>
                        <a:rPr lang="en-US" sz="1300" b="0" u="none" strike="noStrike" dirty="0">
                          <a:solidFill>
                            <a:srgbClr val="203764"/>
                          </a:solidFill>
                          <a:effectLst/>
                          <a:latin typeface="Arial" panose="020B0604020202020204" pitchFamily="34" charset="0"/>
                          <a:cs typeface="Arial" panose="020B0604020202020204" pitchFamily="34" charset="0"/>
                        </a:rPr>
                        <a:t>Out-of-pocket limit in 2026**</a:t>
                      </a:r>
                      <a:endParaRPr lang="en-US" sz="1300" b="0" i="0" u="none" strike="noStrike" dirty="0">
                        <a:solidFill>
                          <a:srgbClr val="203764"/>
                        </a:solidFill>
                        <a:effectLst/>
                        <a:latin typeface="Arial" panose="020B0604020202020204" pitchFamily="34" charset="0"/>
                        <a:cs typeface="Arial" panose="020B0604020202020204" pitchFamily="34" charset="0"/>
                      </a:endParaRPr>
                    </a:p>
                  </a:txBody>
                  <a:tcPr marL="7029" marR="7029" marT="7029" marB="0" anchor="b"/>
                </a:tc>
                <a:tc>
                  <a:txBody>
                    <a:bodyPr/>
                    <a:lstStyle/>
                    <a:p>
                      <a:pPr algn="ctr" fontAlgn="b">
                        <a:spcAft>
                          <a:spcPts val="1200"/>
                        </a:spcAft>
                      </a:pPr>
                      <a:endParaRPr lang="en-US" sz="1300" b="0" i="0" u="none" strike="noStrike">
                        <a:solidFill>
                          <a:srgbClr val="203764"/>
                        </a:solidFill>
                        <a:effectLst/>
                        <a:latin typeface="Arial" panose="020B0604020202020204" pitchFamily="34" charset="0"/>
                        <a:cs typeface="Arial" panose="020B0604020202020204" pitchFamily="34" charset="0"/>
                      </a:endParaRPr>
                    </a:p>
                  </a:txBody>
                  <a:tcPr marL="7029" marR="7029" marT="7029" marB="0" anchor="b"/>
                </a:tc>
                <a:tc>
                  <a:txBody>
                    <a:bodyPr/>
                    <a:lstStyle/>
                    <a:p>
                      <a:pPr algn="ctr" fontAlgn="b">
                        <a:spcAft>
                          <a:spcPts val="1200"/>
                        </a:spcAft>
                      </a:pPr>
                      <a:endParaRPr lang="en-US" sz="1300" b="0" i="0" u="none" strike="noStrike">
                        <a:solidFill>
                          <a:srgbClr val="203764"/>
                        </a:solidFill>
                        <a:effectLst/>
                        <a:latin typeface="Arial" panose="020B0604020202020204" pitchFamily="34" charset="0"/>
                        <a:cs typeface="Arial" panose="020B0604020202020204" pitchFamily="34" charset="0"/>
                      </a:endParaRPr>
                    </a:p>
                  </a:txBody>
                  <a:tcPr marL="7029" marR="7029" marT="7029" marB="0" anchor="b"/>
                </a:tc>
                <a:extLst>
                  <a:ext uri="{0D108BD9-81ED-4DB2-BD59-A6C34878D82A}">
                    <a16:rowId xmlns:a16="http://schemas.microsoft.com/office/drawing/2014/main" val="1263501015"/>
                  </a:ext>
                </a:extLst>
              </a:tr>
              <a:tr h="234379">
                <a:tc>
                  <a:txBody>
                    <a:bodyPr/>
                    <a:lstStyle/>
                    <a:p>
                      <a:pPr algn="l" fontAlgn="t">
                        <a:spcAft>
                          <a:spcPts val="1200"/>
                        </a:spcAft>
                      </a:pPr>
                      <a:endParaRPr lang="en-US" sz="1300" b="0" i="0" u="none" strike="noStrike">
                        <a:solidFill>
                          <a:srgbClr val="000000"/>
                        </a:solidFill>
                        <a:effectLst/>
                        <a:latin typeface="Arial" panose="020B0604020202020204" pitchFamily="34" charset="0"/>
                        <a:cs typeface="Arial" panose="020B0604020202020204" pitchFamily="34" charset="0"/>
                      </a:endParaRPr>
                    </a:p>
                  </a:txBody>
                  <a:tcPr marL="7029" marR="7029" marT="7029" marB="0"/>
                </a:tc>
                <a:tc>
                  <a:txBody>
                    <a:bodyPr/>
                    <a:lstStyle/>
                    <a:p>
                      <a:pPr algn="ctr" fontAlgn="b">
                        <a:spcAft>
                          <a:spcPts val="1200"/>
                        </a:spcAft>
                      </a:pPr>
                      <a:endParaRPr lang="en-US" sz="1300" b="0" i="0" u="none" strike="noStrike">
                        <a:solidFill>
                          <a:srgbClr val="203764"/>
                        </a:solidFill>
                        <a:effectLst/>
                        <a:latin typeface="Arial" panose="020B0604020202020204" pitchFamily="34" charset="0"/>
                        <a:cs typeface="Arial" panose="020B0604020202020204" pitchFamily="34" charset="0"/>
                      </a:endParaRPr>
                    </a:p>
                  </a:txBody>
                  <a:tcPr marL="7029" marR="7029" marT="7029" marB="0" anchor="b"/>
                </a:tc>
                <a:tc>
                  <a:txBody>
                    <a:bodyPr/>
                    <a:lstStyle/>
                    <a:p>
                      <a:pPr algn="ctr" fontAlgn="b">
                        <a:spcAft>
                          <a:spcPts val="1200"/>
                        </a:spcAft>
                      </a:pPr>
                      <a:endParaRPr lang="en-US" sz="1300" b="0" i="0" u="none" strike="noStrike">
                        <a:solidFill>
                          <a:srgbClr val="203764"/>
                        </a:solidFill>
                        <a:effectLst/>
                        <a:latin typeface="Arial" panose="020B0604020202020204" pitchFamily="34" charset="0"/>
                        <a:cs typeface="Arial" panose="020B0604020202020204" pitchFamily="34" charset="0"/>
                      </a:endParaRPr>
                    </a:p>
                  </a:txBody>
                  <a:tcPr marL="7029" marR="7029" marT="7029" marB="0" anchor="b"/>
                </a:tc>
                <a:tc>
                  <a:txBody>
                    <a:bodyPr/>
                    <a:lstStyle/>
                    <a:p>
                      <a:pPr algn="ctr" fontAlgn="b">
                        <a:spcAft>
                          <a:spcPts val="1200"/>
                        </a:spcAft>
                      </a:pPr>
                      <a:endParaRPr lang="en-US" sz="1300" b="0" i="0" u="none" strike="noStrike">
                        <a:solidFill>
                          <a:srgbClr val="203764"/>
                        </a:solidFill>
                        <a:effectLst/>
                        <a:latin typeface="Arial" panose="020B0604020202020204" pitchFamily="34" charset="0"/>
                        <a:cs typeface="Arial" panose="020B0604020202020204" pitchFamily="34" charset="0"/>
                      </a:endParaRPr>
                    </a:p>
                  </a:txBody>
                  <a:tcPr marL="7029" marR="7029" marT="7029" marB="0" anchor="b"/>
                </a:tc>
                <a:tc>
                  <a:txBody>
                    <a:bodyPr/>
                    <a:lstStyle/>
                    <a:p>
                      <a:pPr algn="ctr" fontAlgn="b">
                        <a:spcAft>
                          <a:spcPts val="1200"/>
                        </a:spcAft>
                      </a:pPr>
                      <a:endParaRPr lang="en-US" sz="1300" b="0" i="0" u="none" strike="noStrike">
                        <a:solidFill>
                          <a:srgbClr val="203764"/>
                        </a:solidFill>
                        <a:effectLst/>
                        <a:latin typeface="Arial" panose="020B0604020202020204" pitchFamily="34" charset="0"/>
                        <a:cs typeface="Arial" panose="020B0604020202020204" pitchFamily="34" charset="0"/>
                      </a:endParaRPr>
                    </a:p>
                  </a:txBody>
                  <a:tcPr marL="7029" marR="7029" marT="7029" marB="0" anchor="b"/>
                </a:tc>
                <a:tc>
                  <a:txBody>
                    <a:bodyPr/>
                    <a:lstStyle/>
                    <a:p>
                      <a:pPr algn="ctr" fontAlgn="b">
                        <a:spcAft>
                          <a:spcPts val="1200"/>
                        </a:spcAft>
                      </a:pPr>
                      <a:endParaRPr lang="en-US" sz="1300" b="0" i="0" u="none" strike="noStrike">
                        <a:solidFill>
                          <a:srgbClr val="203764"/>
                        </a:solidFill>
                        <a:effectLst/>
                        <a:latin typeface="Arial" panose="020B0604020202020204" pitchFamily="34" charset="0"/>
                        <a:cs typeface="Arial" panose="020B0604020202020204" pitchFamily="34" charset="0"/>
                      </a:endParaRPr>
                    </a:p>
                  </a:txBody>
                  <a:tcPr marL="7029" marR="7029" marT="7029" marB="0" anchor="b"/>
                </a:tc>
                <a:tc>
                  <a:txBody>
                    <a:bodyPr/>
                    <a:lstStyle/>
                    <a:p>
                      <a:pPr algn="ctr" fontAlgn="b">
                        <a:spcAft>
                          <a:spcPts val="1200"/>
                        </a:spcAft>
                      </a:pPr>
                      <a:endParaRPr lang="en-US" sz="1300" b="0" i="0" u="none" strike="noStrike">
                        <a:solidFill>
                          <a:srgbClr val="203764"/>
                        </a:solidFill>
                        <a:effectLst/>
                        <a:latin typeface="Arial" panose="020B0604020202020204" pitchFamily="34" charset="0"/>
                        <a:cs typeface="Arial" panose="020B0604020202020204" pitchFamily="34" charset="0"/>
                      </a:endParaRPr>
                    </a:p>
                  </a:txBody>
                  <a:tcPr marL="7029" marR="7029" marT="7029" marB="0" anchor="b"/>
                </a:tc>
                <a:tc>
                  <a:txBody>
                    <a:bodyPr/>
                    <a:lstStyle/>
                    <a:p>
                      <a:pPr algn="ctr" fontAlgn="b">
                        <a:spcAft>
                          <a:spcPts val="1200"/>
                        </a:spcAft>
                      </a:pPr>
                      <a:r>
                        <a:rPr lang="en-US" sz="1300" b="0" u="none" strike="noStrike" dirty="0">
                          <a:solidFill>
                            <a:srgbClr val="203764"/>
                          </a:solidFill>
                          <a:effectLst/>
                          <a:latin typeface="Arial" panose="020B0604020202020204" pitchFamily="34" charset="0"/>
                          <a:cs typeface="Arial" panose="020B0604020202020204" pitchFamily="34" charset="0"/>
                        </a:rPr>
                        <a:t>$8,000</a:t>
                      </a:r>
                      <a:endParaRPr lang="en-US" sz="1300" b="0" i="0" u="none" strike="noStrike" dirty="0">
                        <a:solidFill>
                          <a:srgbClr val="203764"/>
                        </a:solidFill>
                        <a:effectLst/>
                        <a:latin typeface="Arial" panose="020B0604020202020204" pitchFamily="34" charset="0"/>
                        <a:cs typeface="Arial" panose="020B0604020202020204" pitchFamily="34" charset="0"/>
                      </a:endParaRPr>
                    </a:p>
                  </a:txBody>
                  <a:tcPr marL="7029" marR="7029" marT="7029" marB="0" anchor="b"/>
                </a:tc>
                <a:tc>
                  <a:txBody>
                    <a:bodyPr/>
                    <a:lstStyle/>
                    <a:p>
                      <a:pPr algn="ctr" fontAlgn="b">
                        <a:spcAft>
                          <a:spcPts val="1200"/>
                        </a:spcAft>
                      </a:pPr>
                      <a:r>
                        <a:rPr lang="en-US" sz="1300" b="0" u="none" strike="noStrike" dirty="0">
                          <a:solidFill>
                            <a:srgbClr val="203764"/>
                          </a:solidFill>
                          <a:effectLst/>
                          <a:latin typeface="Arial" panose="020B0604020202020204" pitchFamily="34" charset="0"/>
                          <a:cs typeface="Arial" panose="020B0604020202020204" pitchFamily="34" charset="0"/>
                        </a:rPr>
                        <a:t>$4,000</a:t>
                      </a:r>
                      <a:endParaRPr lang="en-US" sz="1300" b="0" i="0" u="none" strike="noStrike" dirty="0">
                        <a:solidFill>
                          <a:srgbClr val="203764"/>
                        </a:solidFill>
                        <a:effectLst/>
                        <a:latin typeface="Arial" panose="020B0604020202020204" pitchFamily="34" charset="0"/>
                        <a:cs typeface="Arial" panose="020B0604020202020204" pitchFamily="34" charset="0"/>
                      </a:endParaRPr>
                    </a:p>
                  </a:txBody>
                  <a:tcPr marL="7029" marR="7029" marT="7029" marB="0" anchor="b"/>
                </a:tc>
                <a:tc>
                  <a:txBody>
                    <a:bodyPr/>
                    <a:lstStyle/>
                    <a:p>
                      <a:pPr algn="ctr" fontAlgn="b">
                        <a:spcAft>
                          <a:spcPts val="1200"/>
                        </a:spcAft>
                      </a:pPr>
                      <a:endParaRPr lang="en-US" sz="1300" b="0" i="0" u="none" strike="noStrike">
                        <a:solidFill>
                          <a:srgbClr val="203764"/>
                        </a:solidFill>
                        <a:effectLst/>
                        <a:latin typeface="Arial" panose="020B0604020202020204" pitchFamily="34" charset="0"/>
                        <a:cs typeface="Arial" panose="020B0604020202020204" pitchFamily="34" charset="0"/>
                      </a:endParaRPr>
                    </a:p>
                  </a:txBody>
                  <a:tcPr marL="7029" marR="7029" marT="7029" marB="0" anchor="b"/>
                </a:tc>
                <a:tc>
                  <a:txBody>
                    <a:bodyPr/>
                    <a:lstStyle/>
                    <a:p>
                      <a:pPr algn="ctr" fontAlgn="b">
                        <a:spcAft>
                          <a:spcPts val="1200"/>
                        </a:spcAft>
                      </a:pPr>
                      <a:endParaRPr lang="en-US" sz="1300" b="0" i="0" u="none" strike="noStrike" dirty="0">
                        <a:solidFill>
                          <a:srgbClr val="203764"/>
                        </a:solidFill>
                        <a:effectLst/>
                        <a:latin typeface="Arial" panose="020B0604020202020204" pitchFamily="34" charset="0"/>
                        <a:cs typeface="Arial" panose="020B0604020202020204" pitchFamily="34" charset="0"/>
                      </a:endParaRPr>
                    </a:p>
                  </a:txBody>
                  <a:tcPr marL="7029" marR="7029" marT="7029" marB="0" anchor="b"/>
                </a:tc>
                <a:extLst>
                  <a:ext uri="{0D108BD9-81ED-4DB2-BD59-A6C34878D82A}">
                    <a16:rowId xmlns:a16="http://schemas.microsoft.com/office/drawing/2014/main" val="2286520977"/>
                  </a:ext>
                </a:extLst>
              </a:tr>
            </a:tbl>
          </a:graphicData>
        </a:graphic>
      </p:graphicFrame>
      <p:sp>
        <p:nvSpPr>
          <p:cNvPr id="9" name="TextBox 8">
            <a:extLst>
              <a:ext uri="{FF2B5EF4-FFF2-40B4-BE49-F238E27FC236}">
                <a16:creationId xmlns:a16="http://schemas.microsoft.com/office/drawing/2014/main" id="{AB538BD5-7D01-4C96-A2E5-0CCF73C1A690}"/>
              </a:ext>
            </a:extLst>
          </p:cNvPr>
          <p:cNvSpPr txBox="1"/>
          <p:nvPr/>
        </p:nvSpPr>
        <p:spPr>
          <a:xfrm>
            <a:off x="416409" y="4820369"/>
            <a:ext cx="11242875" cy="1107996"/>
          </a:xfrm>
          <a:prstGeom prst="rect">
            <a:avLst/>
          </a:prstGeom>
          <a:solidFill>
            <a:schemeClr val="accent5">
              <a:lumMod val="20000"/>
              <a:lumOff val="80000"/>
              <a:alpha val="58000"/>
            </a:schemeClr>
          </a:solidFill>
        </p:spPr>
        <p:txBody>
          <a:bodyPr wrap="square" lIns="91440" tIns="45720" rIns="91440" bIns="45720" rtlCol="0" anchor="t">
            <a:spAutoFit/>
          </a:bodyPr>
          <a:lstStyle/>
          <a:p>
            <a:r>
              <a:rPr lang="en-US" sz="1100" dirty="0">
                <a:solidFill>
                  <a:srgbClr val="323A45"/>
                </a:solidFill>
                <a:latin typeface="Arial" panose="020B0604020202020204" pitchFamily="34" charset="0"/>
                <a:cs typeface="Arial" panose="020B0604020202020204" pitchFamily="34" charset="0"/>
              </a:rPr>
              <a:t>* Plans F and G also offer a high-deductible plan in some states. With this option, you must pay for Medicare-covered costs (coinsurance, copayments, and deductibles) up to the deductible amount of </a:t>
            </a:r>
            <a:r>
              <a:rPr lang="en-US" sz="1100" dirty="0">
                <a:solidFill>
                  <a:schemeClr val="tx2">
                    <a:lumMod val="75000"/>
                  </a:schemeClr>
                </a:solidFill>
                <a:latin typeface="Arial" panose="020B0604020202020204" pitchFamily="34" charset="0"/>
                <a:cs typeface="Arial" panose="020B0604020202020204" pitchFamily="34" charset="0"/>
              </a:rPr>
              <a:t>$2,960 in 2026 </a:t>
            </a:r>
            <a:r>
              <a:rPr lang="en-US" sz="1100" dirty="0">
                <a:solidFill>
                  <a:srgbClr val="323A45"/>
                </a:solidFill>
                <a:latin typeface="Arial" panose="020B0604020202020204" pitchFamily="34" charset="0"/>
                <a:cs typeface="Arial" panose="020B0604020202020204" pitchFamily="34" charset="0"/>
              </a:rPr>
              <a:t>before your policy pays anything. (</a:t>
            </a:r>
            <a:r>
              <a:rPr lang="en-US" sz="1100" dirty="0">
                <a:solidFill>
                  <a:schemeClr val="tx2">
                    <a:lumMod val="75000"/>
                  </a:schemeClr>
                </a:solidFill>
                <a:latin typeface="Arial" panose="020B0604020202020204" pitchFamily="34" charset="0"/>
                <a:cs typeface="Arial" panose="020B0604020202020204" pitchFamily="34" charset="0"/>
              </a:rPr>
              <a:t>You can’t buy </a:t>
            </a:r>
            <a:r>
              <a:rPr lang="en-US" sz="1100" dirty="0">
                <a:solidFill>
                  <a:srgbClr val="323A45"/>
                </a:solidFill>
                <a:latin typeface="Arial" panose="020B0604020202020204" pitchFamily="34" charset="0"/>
                <a:cs typeface="Arial" panose="020B0604020202020204" pitchFamily="34" charset="0"/>
              </a:rPr>
              <a:t>Plans C and F </a:t>
            </a:r>
            <a:r>
              <a:rPr lang="en-US" sz="1100" dirty="0">
                <a:solidFill>
                  <a:schemeClr val="tx2">
                    <a:lumMod val="75000"/>
                  </a:schemeClr>
                </a:solidFill>
                <a:latin typeface="Arial" panose="020B0604020202020204" pitchFamily="34" charset="0"/>
                <a:cs typeface="Arial" panose="020B0604020202020204" pitchFamily="34" charset="0"/>
              </a:rPr>
              <a:t>if you </a:t>
            </a:r>
            <a:r>
              <a:rPr lang="en-US" sz="1100" dirty="0">
                <a:solidFill>
                  <a:srgbClr val="323A45"/>
                </a:solidFill>
                <a:latin typeface="Arial" panose="020B0604020202020204" pitchFamily="34" charset="0"/>
                <a:cs typeface="Arial" panose="020B0604020202020204" pitchFamily="34" charset="0"/>
              </a:rPr>
              <a:t>were new </a:t>
            </a:r>
            <a:r>
              <a:rPr lang="en-US" sz="1100" dirty="0">
                <a:solidFill>
                  <a:schemeClr val="tx2">
                    <a:lumMod val="75000"/>
                  </a:schemeClr>
                </a:solidFill>
                <a:latin typeface="Arial" panose="020B0604020202020204" pitchFamily="34" charset="0"/>
                <a:cs typeface="Arial" panose="020B0604020202020204" pitchFamily="34" charset="0"/>
              </a:rPr>
              <a:t>to</a:t>
            </a:r>
            <a:r>
              <a:rPr lang="en-US" sz="1100" dirty="0">
                <a:solidFill>
                  <a:srgbClr val="FF0000"/>
                </a:solidFill>
                <a:latin typeface="Arial" panose="020B0604020202020204" pitchFamily="34" charset="0"/>
                <a:cs typeface="Arial" panose="020B0604020202020204" pitchFamily="34" charset="0"/>
              </a:rPr>
              <a:t> </a:t>
            </a:r>
            <a:r>
              <a:rPr lang="en-US" sz="1100" dirty="0">
                <a:solidFill>
                  <a:srgbClr val="323A45"/>
                </a:solidFill>
                <a:latin typeface="Arial" panose="020B0604020202020204" pitchFamily="34" charset="0"/>
                <a:cs typeface="Arial" panose="020B0604020202020204" pitchFamily="34" charset="0"/>
              </a:rPr>
              <a:t>Medicare on or after January 1, 2020.)</a:t>
            </a:r>
          </a:p>
          <a:p>
            <a:r>
              <a:rPr lang="en-US" sz="1100" dirty="0">
                <a:solidFill>
                  <a:srgbClr val="323A45"/>
                </a:solidFill>
                <a:latin typeface="Arial" panose="020B0604020202020204" pitchFamily="34" charset="0"/>
                <a:cs typeface="Arial" panose="020B0604020202020204" pitchFamily="34" charset="0"/>
              </a:rPr>
              <a:t>** For Plans K and L, after you meet your out-of-pocket yearly limit and your yearly Part B deductible ($283 in 2025), the Medigap plan pays 100% of covered services for the rest of the calendar year.</a:t>
            </a:r>
          </a:p>
          <a:p>
            <a:r>
              <a:rPr lang="en-US" sz="1100" dirty="0">
                <a:solidFill>
                  <a:srgbClr val="323A45"/>
                </a:solidFill>
                <a:latin typeface="Arial" panose="020B0604020202020204" pitchFamily="34" charset="0"/>
                <a:cs typeface="Arial" panose="020B0604020202020204" pitchFamily="34" charset="0"/>
              </a:rPr>
              <a:t>*** Plan N pays 100% of the Part B coinsurance</a:t>
            </a:r>
            <a:r>
              <a:rPr lang="en-US" sz="1100" dirty="0">
                <a:solidFill>
                  <a:schemeClr val="tx2">
                    <a:lumMod val="75000"/>
                  </a:schemeClr>
                </a:solidFill>
                <a:latin typeface="Arial" panose="020B0604020202020204" pitchFamily="34" charset="0"/>
                <a:cs typeface="Arial" panose="020B0604020202020204" pitchFamily="34" charset="0"/>
              </a:rPr>
              <a:t>. You must pay a </a:t>
            </a:r>
            <a:r>
              <a:rPr lang="en-US" sz="1100" dirty="0">
                <a:solidFill>
                  <a:srgbClr val="323A45"/>
                </a:solidFill>
                <a:latin typeface="Arial" panose="020B0604020202020204" pitchFamily="34" charset="0"/>
                <a:cs typeface="Arial" panose="020B0604020202020204" pitchFamily="34" charset="0"/>
              </a:rPr>
              <a:t>copayment of up to $20 for some office visits and up to a $50 copayment for emergency room visits that don't result in </a:t>
            </a:r>
            <a:r>
              <a:rPr lang="en-US" sz="1100" dirty="0">
                <a:solidFill>
                  <a:schemeClr val="tx2">
                    <a:lumMod val="75000"/>
                  </a:schemeClr>
                </a:solidFill>
                <a:latin typeface="Arial" panose="020B0604020202020204" pitchFamily="34" charset="0"/>
                <a:cs typeface="Arial" panose="020B0604020202020204" pitchFamily="34" charset="0"/>
              </a:rPr>
              <a:t>an i</a:t>
            </a:r>
            <a:r>
              <a:rPr lang="en-US" sz="1100" dirty="0">
                <a:solidFill>
                  <a:srgbClr val="323A45"/>
                </a:solidFill>
                <a:latin typeface="Arial" panose="020B0604020202020204" pitchFamily="34" charset="0"/>
                <a:cs typeface="Arial" panose="020B0604020202020204" pitchFamily="34" charset="0"/>
              </a:rPr>
              <a:t>npatient admission.</a:t>
            </a:r>
          </a:p>
        </p:txBody>
      </p:sp>
      <p:sp>
        <p:nvSpPr>
          <p:cNvPr id="7" name="Slide Number Placeholder 6">
            <a:extLst>
              <a:ext uri="{FF2B5EF4-FFF2-40B4-BE49-F238E27FC236}">
                <a16:creationId xmlns:a16="http://schemas.microsoft.com/office/drawing/2014/main" id="{FC0DEA57-7BB6-4ACA-8811-DE6049C336C2}"/>
              </a:ext>
            </a:extLst>
          </p:cNvPr>
          <p:cNvSpPr>
            <a:spLocks noGrp="1"/>
          </p:cNvSpPr>
          <p:nvPr>
            <p:ph type="sldNum" sz="quarter" idx="12"/>
          </p:nvPr>
        </p:nvSpPr>
        <p:spPr/>
        <p:txBody>
          <a:bodyPr/>
          <a:lstStyle/>
          <a:p>
            <a:fld id="{0B2D781D-8844-5940-92D1-06EF0A7F581E}" type="slidenum">
              <a:rPr lang="en-US" smtClean="0"/>
              <a:t>44</a:t>
            </a:fld>
            <a:endParaRPr lang="en-US"/>
          </a:p>
        </p:txBody>
      </p:sp>
    </p:spTree>
    <p:custDataLst>
      <p:tags r:id="rId1"/>
    </p:custDataLst>
    <p:extLst>
      <p:ext uri="{BB962C8B-B14F-4D97-AF65-F5344CB8AC3E}">
        <p14:creationId xmlns:p14="http://schemas.microsoft.com/office/powerpoint/2010/main" val="312924690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a:latin typeface="Arial Black" panose="020B0A04020102020204" pitchFamily="34" charset="0"/>
                <a:cs typeface="Arial" panose="020B0604020202020204" pitchFamily="34" charset="0"/>
              </a:rPr>
              <a:t>When</a:t>
            </a:r>
            <a:r>
              <a:rPr kumimoji="0" lang="en-US" sz="3000" b="0" i="0" u="none" strike="noStrike" kern="1200" cap="none" spc="0" normalizeH="0" baseline="0" noProof="0">
                <a:ln>
                  <a:noFill/>
                </a:ln>
                <a:effectLst/>
                <a:uLnTx/>
                <a:uFillTx/>
                <a:latin typeface="Arial Black" panose="020B0A04020102020204" pitchFamily="34" charset="0"/>
                <a:ea typeface="+mn-ea"/>
                <a:cs typeface="Arial" panose="020B0604020202020204" pitchFamily="34" charset="0"/>
              </a:rPr>
              <a:t>’</a:t>
            </a:r>
            <a:r>
              <a:rPr lang="en-US" sz="3000">
                <a:latin typeface="Arial Black" panose="020B0A04020102020204" pitchFamily="34" charset="0"/>
                <a:cs typeface="Arial" panose="020B0604020202020204" pitchFamily="34" charset="0"/>
              </a:rPr>
              <a:t>s the Best Time to Buy a Medigap Policy?</a:t>
            </a:r>
          </a:p>
        </p:txBody>
      </p:sp>
      <p:sp>
        <p:nvSpPr>
          <p:cNvPr id="8" name="Content Placeholder 7">
            <a:extLst>
              <a:ext uri="{FF2B5EF4-FFF2-40B4-BE49-F238E27FC236}">
                <a16:creationId xmlns:a16="http://schemas.microsoft.com/office/drawing/2014/main" id="{C7FACFB3-2E21-2940-742D-D48845D684A1}"/>
              </a:ext>
            </a:extLst>
          </p:cNvPr>
          <p:cNvSpPr>
            <a:spLocks noGrp="1"/>
          </p:cNvSpPr>
          <p:nvPr>
            <p:ph sz="quarter" idx="13"/>
          </p:nvPr>
        </p:nvSpPr>
        <p:spPr>
          <a:xfrm>
            <a:off x="925974" y="1424571"/>
            <a:ext cx="6914147" cy="4603218"/>
          </a:xfrm>
        </p:spPr>
        <p:txBody>
          <a:bodyPr>
            <a:normAutofit/>
          </a:bodyPr>
          <a:lstStyle/>
          <a:p>
            <a:pPr lvl="0">
              <a:lnSpc>
                <a:spcPct val="110000"/>
              </a:lnSpc>
              <a:buClrTx/>
              <a:buNone/>
              <a:defRPr/>
            </a:pPr>
            <a:r>
              <a:rPr lang="en-US" sz="2200" b="1" dirty="0"/>
              <a:t>Medigap Open Enrollment Period (OEP):</a:t>
            </a:r>
          </a:p>
          <a:p>
            <a:pPr marL="548640" lvl="0">
              <a:lnSpc>
                <a:spcPct val="110000"/>
              </a:lnSpc>
              <a:buClrTx/>
              <a:defRPr/>
            </a:pPr>
            <a:r>
              <a:rPr lang="en-US" sz="1800" dirty="0"/>
              <a:t>Begins the month you’re 65 or older </a:t>
            </a:r>
            <a:r>
              <a:rPr lang="en-US" sz="1800" b="1" dirty="0"/>
              <a:t>and</a:t>
            </a:r>
            <a:r>
              <a:rPr lang="en-US" sz="1800" dirty="0"/>
              <a:t> </a:t>
            </a:r>
            <a:br>
              <a:rPr lang="en-US" sz="1800" dirty="0"/>
            </a:br>
            <a:r>
              <a:rPr lang="en-US" sz="1800" dirty="0"/>
              <a:t>enrolled in Part B (must also have Part A)</a:t>
            </a:r>
          </a:p>
          <a:p>
            <a:pPr marL="548640">
              <a:lnSpc>
                <a:spcPct val="110000"/>
              </a:lnSpc>
              <a:buClrTx/>
              <a:defRPr/>
            </a:pPr>
            <a:r>
              <a:rPr lang="en-US" sz="1800" dirty="0"/>
              <a:t>Lasts at least 6 months (may be longer</a:t>
            </a:r>
            <a:br>
              <a:rPr lang="en-US" sz="1800" dirty="0"/>
            </a:br>
            <a:r>
              <a:rPr lang="en-US" sz="1800" dirty="0"/>
              <a:t>in your state)</a:t>
            </a:r>
          </a:p>
          <a:p>
            <a:pPr marL="0" lvl="0" indent="0">
              <a:lnSpc>
                <a:spcPct val="110000"/>
              </a:lnSpc>
              <a:buClrTx/>
              <a:buNone/>
              <a:defRPr/>
            </a:pPr>
            <a:r>
              <a:rPr lang="en-US" sz="2200" b="1" dirty="0"/>
              <a:t>During your Medigap OEP, companies can’t:</a:t>
            </a:r>
          </a:p>
          <a:p>
            <a:pPr marL="548640" lvl="2">
              <a:lnSpc>
                <a:spcPct val="110000"/>
              </a:lnSpc>
              <a:buSzPct val="100000"/>
              <a:buFont typeface="Wingdings" panose="05000000000000000000" pitchFamily="2" charset="2"/>
              <a:buChar char="§"/>
              <a:defRPr/>
            </a:pPr>
            <a:r>
              <a:rPr lang="en-US" sz="1800" dirty="0">
                <a:latin typeface="Arial" panose="020B0604020202020204" pitchFamily="34" charset="0"/>
                <a:cs typeface="Arial" panose="020B0604020202020204" pitchFamily="34" charset="0"/>
              </a:rPr>
              <a:t>Refuse to sell you any Medigap policy they offer</a:t>
            </a:r>
          </a:p>
          <a:p>
            <a:pPr marL="548640" lvl="2">
              <a:lnSpc>
                <a:spcPct val="110000"/>
              </a:lnSpc>
              <a:buSzPct val="100000"/>
              <a:buFont typeface="Wingdings" panose="05000000000000000000" pitchFamily="2" charset="2"/>
              <a:buChar char="§"/>
              <a:defRPr/>
            </a:pPr>
            <a:r>
              <a:rPr lang="en-US" sz="1800" dirty="0">
                <a:latin typeface="Arial" panose="020B0604020202020204" pitchFamily="34" charset="0"/>
                <a:cs typeface="Arial" panose="020B0604020202020204" pitchFamily="34" charset="0"/>
              </a:rPr>
              <a:t>Make you wait for coverage</a:t>
            </a:r>
          </a:p>
          <a:p>
            <a:pPr marL="548640" lvl="2">
              <a:lnSpc>
                <a:spcPct val="110000"/>
              </a:lnSpc>
              <a:buSzPct val="100000"/>
              <a:buFont typeface="Wingdings" panose="05000000000000000000" pitchFamily="2" charset="2"/>
              <a:buChar char="§"/>
              <a:defRPr/>
            </a:pPr>
            <a:r>
              <a:rPr lang="en-US" sz="1800" dirty="0">
                <a:latin typeface="Arial" panose="020B0604020202020204" pitchFamily="34" charset="0"/>
                <a:cs typeface="Arial" panose="020B0604020202020204" pitchFamily="34" charset="0"/>
              </a:rPr>
              <a:t>Charge more because of a past/present health problem</a:t>
            </a:r>
          </a:p>
        </p:txBody>
      </p:sp>
      <p:sp>
        <p:nvSpPr>
          <p:cNvPr id="11" name="Freeform: Shape 10">
            <a:extLst>
              <a:ext uri="{FF2B5EF4-FFF2-40B4-BE49-F238E27FC236}">
                <a16:creationId xmlns:a16="http://schemas.microsoft.com/office/drawing/2014/main" id="{B4FC72B5-B10C-4606-96E4-7B20E28B4D35}"/>
              </a:ext>
              <a:ext uri="{C183D7F6-B498-43B3-948B-1728B52AA6E4}">
                <adec:decorative xmlns:adec="http://schemas.microsoft.com/office/drawing/2017/decorative" val="1"/>
              </a:ext>
            </a:extLst>
          </p:cNvPr>
          <p:cNvSpPr>
            <a:spLocks noChangeAspect="1"/>
          </p:cNvSpPr>
          <p:nvPr/>
        </p:nvSpPr>
        <p:spPr>
          <a:xfrm>
            <a:off x="2407239" y="5671748"/>
            <a:ext cx="274320" cy="274320"/>
          </a:xfrm>
          <a:custGeom>
            <a:avLst/>
            <a:gdLst>
              <a:gd name="connsiteX0" fmla="*/ 1828800 w 3657600"/>
              <a:gd name="connsiteY0" fmla="*/ 473375 h 3657600"/>
              <a:gd name="connsiteX1" fmla="*/ 1526601 w 3657600"/>
              <a:gd name="connsiteY1" fmla="*/ 1451335 h 3657600"/>
              <a:gd name="connsiteX2" fmla="*/ 548643 w 3657600"/>
              <a:gd name="connsiteY2" fmla="*/ 1451328 h 3657600"/>
              <a:gd name="connsiteX3" fmla="*/ 1339831 w 3657600"/>
              <a:gd name="connsiteY3" fmla="*/ 2055733 h 3657600"/>
              <a:gd name="connsiteX4" fmla="*/ 1037619 w 3657600"/>
              <a:gd name="connsiteY4" fmla="*/ 3033688 h 3657600"/>
              <a:gd name="connsiteX5" fmla="*/ 1828800 w 3657600"/>
              <a:gd name="connsiteY5" fmla="*/ 2429272 h 3657600"/>
              <a:gd name="connsiteX6" fmla="*/ 2619981 w 3657600"/>
              <a:gd name="connsiteY6" fmla="*/ 3033688 h 3657600"/>
              <a:gd name="connsiteX7" fmla="*/ 2317769 w 3657600"/>
              <a:gd name="connsiteY7" fmla="*/ 2055733 h 3657600"/>
              <a:gd name="connsiteX8" fmla="*/ 3108957 w 3657600"/>
              <a:gd name="connsiteY8" fmla="*/ 1451328 h 3657600"/>
              <a:gd name="connsiteX9" fmla="*/ 2130999 w 3657600"/>
              <a:gd name="connsiteY9" fmla="*/ 1451335 h 3657600"/>
              <a:gd name="connsiteX10" fmla="*/ 1828800 w 3657600"/>
              <a:gd name="connsiteY10" fmla="*/ 0 h 3657600"/>
              <a:gd name="connsiteX11" fmla="*/ 3657600 w 3657600"/>
              <a:gd name="connsiteY11" fmla="*/ 1828800 h 3657600"/>
              <a:gd name="connsiteX12" fmla="*/ 1828800 w 3657600"/>
              <a:gd name="connsiteY12" fmla="*/ 3657600 h 3657600"/>
              <a:gd name="connsiteX13" fmla="*/ 0 w 3657600"/>
              <a:gd name="connsiteY13" fmla="*/ 1828800 h 3657600"/>
              <a:gd name="connsiteX14" fmla="*/ 1828800 w 3657600"/>
              <a:gd name="connsiteY14" fmla="*/ 0 h 36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3657600">
                <a:moveTo>
                  <a:pt x="1828800" y="473375"/>
                </a:moveTo>
                <a:lnTo>
                  <a:pt x="1526601" y="1451335"/>
                </a:lnTo>
                <a:lnTo>
                  <a:pt x="548643" y="1451328"/>
                </a:lnTo>
                <a:lnTo>
                  <a:pt x="1339831" y="2055733"/>
                </a:lnTo>
                <a:lnTo>
                  <a:pt x="1037619" y="3033688"/>
                </a:lnTo>
                <a:lnTo>
                  <a:pt x="1828800" y="2429272"/>
                </a:lnTo>
                <a:lnTo>
                  <a:pt x="2619981" y="3033688"/>
                </a:lnTo>
                <a:lnTo>
                  <a:pt x="2317769" y="2055733"/>
                </a:lnTo>
                <a:lnTo>
                  <a:pt x="3108957" y="1451328"/>
                </a:lnTo>
                <a:lnTo>
                  <a:pt x="2130999" y="1451335"/>
                </a:lnTo>
                <a:close/>
                <a:moveTo>
                  <a:pt x="1828800" y="0"/>
                </a:moveTo>
                <a:cubicBezTo>
                  <a:pt x="2838818" y="0"/>
                  <a:pt x="3657600" y="818782"/>
                  <a:pt x="3657600" y="1828800"/>
                </a:cubicBezTo>
                <a:cubicBezTo>
                  <a:pt x="3657600" y="2838818"/>
                  <a:pt x="2838818" y="3657600"/>
                  <a:pt x="1828800" y="3657600"/>
                </a:cubicBezTo>
                <a:cubicBezTo>
                  <a:pt x="818782" y="3657600"/>
                  <a:pt x="0" y="2838818"/>
                  <a:pt x="0" y="1828800"/>
                </a:cubicBezTo>
                <a:cubicBezTo>
                  <a:pt x="0" y="818782"/>
                  <a:pt x="818782" y="0"/>
                  <a:pt x="1828800" y="0"/>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8">
            <a:extLst>
              <a:ext uri="{FF2B5EF4-FFF2-40B4-BE49-F238E27FC236}">
                <a16:creationId xmlns:a16="http://schemas.microsoft.com/office/drawing/2014/main" id="{DE08F8A9-18D0-83B7-A49F-05D2030309BD}"/>
              </a:ext>
            </a:extLst>
          </p:cNvPr>
          <p:cNvSpPr>
            <a:spLocks noGrp="1"/>
          </p:cNvSpPr>
          <p:nvPr>
            <p:ph sz="quarter" idx="14"/>
          </p:nvPr>
        </p:nvSpPr>
        <p:spPr>
          <a:xfrm>
            <a:off x="1275653" y="5655303"/>
            <a:ext cx="9847617" cy="416295"/>
          </a:xfrm>
        </p:spPr>
        <p:txBody>
          <a:bodyPr>
            <a:normAutofit/>
          </a:bodyPr>
          <a:lstStyle/>
          <a:p>
            <a:pPr marL="0" lvl="0" indent="0" algn="ctr">
              <a:spcAft>
                <a:spcPts val="0"/>
              </a:spcAft>
              <a:buClrTx/>
              <a:buNone/>
            </a:pPr>
            <a:r>
              <a:rPr lang="en-US" sz="1400" b="1" dirty="0"/>
              <a:t>NOTE: </a:t>
            </a:r>
            <a:r>
              <a:rPr lang="en-US" sz="1400" dirty="0"/>
              <a:t>You can also buy a Medigap policy whenever a company agrees to sell you one.</a:t>
            </a:r>
            <a:endParaRPr lang="en-US" sz="2400" dirty="0"/>
          </a:p>
        </p:txBody>
      </p:sp>
      <p:pic>
        <p:nvPicPr>
          <p:cNvPr id="7" name="Picture 6" descr="Photo of elderly woman and man looking at medical papers.">
            <a:extLst>
              <a:ext uri="{FF2B5EF4-FFF2-40B4-BE49-F238E27FC236}">
                <a16:creationId xmlns:a16="http://schemas.microsoft.com/office/drawing/2014/main" id="{7648B755-1E60-45EF-BCE3-90C118158AD8}"/>
              </a:ext>
              <a:ext uri="{C183D7F6-B498-43B3-948B-1728B52AA6E4}">
                <adec:decorative xmlns:adec="http://schemas.microsoft.com/office/drawing/2017/decorative" val="0"/>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646803" y="1794551"/>
            <a:ext cx="4177767" cy="2779852"/>
          </a:xfrm>
          <a:prstGeom prst="rect">
            <a:avLst/>
          </a:prstGeom>
          <a:ln>
            <a:noFill/>
          </a:ln>
          <a:effectLst>
            <a:softEdge rad="112500"/>
          </a:effectLst>
        </p:spPr>
      </p:pic>
      <p:sp>
        <p:nvSpPr>
          <p:cNvPr id="6" name="Slide Number Placeholder 5">
            <a:extLst>
              <a:ext uri="{FF2B5EF4-FFF2-40B4-BE49-F238E27FC236}">
                <a16:creationId xmlns:a16="http://schemas.microsoft.com/office/drawing/2014/main" id="{3CEFB882-0A1C-4447-A71C-0032C77F9E41}"/>
              </a:ext>
            </a:extLst>
          </p:cNvPr>
          <p:cNvSpPr>
            <a:spLocks noGrp="1"/>
          </p:cNvSpPr>
          <p:nvPr>
            <p:ph type="sldNum" sz="quarter" idx="12"/>
          </p:nvPr>
        </p:nvSpPr>
        <p:spPr/>
        <p:txBody>
          <a:bodyPr/>
          <a:lstStyle/>
          <a:p>
            <a:fld id="{48F63A3B-78C7-47BE-AE5E-E10140E04643}" type="slidenum">
              <a:rPr lang="en-US" smtClean="0"/>
              <a:pPr/>
              <a:t>45</a:t>
            </a:fld>
            <a:endParaRPr lang="en-US"/>
          </a:p>
        </p:txBody>
      </p:sp>
    </p:spTree>
    <p:custDataLst>
      <p:tags r:id="rId1"/>
    </p:custDataLst>
    <p:extLst>
      <p:ext uri="{BB962C8B-B14F-4D97-AF65-F5344CB8AC3E}">
        <p14:creationId xmlns:p14="http://schemas.microsoft.com/office/powerpoint/2010/main" val="1054722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xEl>
                                              <p:pRg st="6" end="6"/>
                                            </p:txEl>
                                          </p:spTgt>
                                        </p:tgtEl>
                                        <p:attrNameLst>
                                          <p:attrName>style.visibility</p:attrName>
                                        </p:attrNameLst>
                                      </p:cBhvr>
                                      <p:to>
                                        <p:strVal val="visible"/>
                                      </p:to>
                                    </p:set>
                                  </p:childTnLst>
                                </p:cTn>
                              </p:par>
                            </p:childTnLst>
                          </p:cTn>
                        </p:par>
                        <p:par>
                          <p:cTn id="21" fill="hold">
                            <p:stCondLst>
                              <p:cond delay="0"/>
                            </p:stCondLst>
                            <p:childTnLst>
                              <p:par>
                                <p:cTn id="22" presetID="1" presetClass="entr" presetSubtype="0" fill="hold" grpId="0" nodeType="afterEffect">
                                  <p:stCondLst>
                                    <p:cond delay="0"/>
                                  </p:stCondLst>
                                  <p:childTnLst>
                                    <p:set>
                                      <p:cBhvr>
                                        <p:cTn id="23" dur="1" fill="hold">
                                          <p:stCondLst>
                                            <p:cond delay="0"/>
                                          </p:stCondLst>
                                        </p:cTn>
                                        <p:tgtEl>
                                          <p:spTgt spid="11"/>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9"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Decision: Do I Need a Medigap Policy?</a:t>
            </a:r>
          </a:p>
        </p:txBody>
      </p:sp>
      <p:graphicFrame>
        <p:nvGraphicFramePr>
          <p:cNvPr id="31" name="Content Placeholder 8" descr="Table showing IRMAA monthly Part D premium based upon individual and joint tax filing status and rates. Details are included in the speakers' notes.">
            <a:extLst>
              <a:ext uri="{FF2B5EF4-FFF2-40B4-BE49-F238E27FC236}">
                <a16:creationId xmlns:a16="http://schemas.microsoft.com/office/drawing/2014/main" id="{EC388D32-791E-7FC5-4526-5A622E45921E}"/>
              </a:ext>
            </a:extLst>
          </p:cNvPr>
          <p:cNvGraphicFramePr>
            <a:graphicFrameLocks/>
          </p:cNvGraphicFramePr>
          <p:nvPr>
            <p:extLst>
              <p:ext uri="{D42A27DB-BD31-4B8C-83A1-F6EECF244321}">
                <p14:modId xmlns:p14="http://schemas.microsoft.com/office/powerpoint/2010/main" val="110953370"/>
              </p:ext>
            </p:extLst>
          </p:nvPr>
        </p:nvGraphicFramePr>
        <p:xfrm>
          <a:off x="1062884" y="1499808"/>
          <a:ext cx="9711183" cy="3657600"/>
        </p:xfrm>
        <a:graphic>
          <a:graphicData uri="http://schemas.openxmlformats.org/drawingml/2006/table">
            <a:tbl>
              <a:tblPr firstRow="1" bandRow="1">
                <a:tableStyleId>{3B4B98B0-60AC-42C2-AFA5-B58CD77FA1E5}</a:tableStyleId>
              </a:tblPr>
              <a:tblGrid>
                <a:gridCol w="2609850">
                  <a:extLst>
                    <a:ext uri="{9D8B030D-6E8A-4147-A177-3AD203B41FA5}">
                      <a16:colId xmlns:a16="http://schemas.microsoft.com/office/drawing/2014/main" val="20000"/>
                    </a:ext>
                  </a:extLst>
                </a:gridCol>
                <a:gridCol w="2590800">
                  <a:extLst>
                    <a:ext uri="{9D8B030D-6E8A-4147-A177-3AD203B41FA5}">
                      <a16:colId xmlns:a16="http://schemas.microsoft.com/office/drawing/2014/main" val="20001"/>
                    </a:ext>
                  </a:extLst>
                </a:gridCol>
                <a:gridCol w="2286000">
                  <a:extLst>
                    <a:ext uri="{9D8B030D-6E8A-4147-A177-3AD203B41FA5}">
                      <a16:colId xmlns:a16="http://schemas.microsoft.com/office/drawing/2014/main" val="20002"/>
                    </a:ext>
                  </a:extLst>
                </a:gridCol>
                <a:gridCol w="2224533">
                  <a:extLst>
                    <a:ext uri="{9D8B030D-6E8A-4147-A177-3AD203B41FA5}">
                      <a16:colId xmlns:a16="http://schemas.microsoft.com/office/drawing/2014/main" val="20003"/>
                    </a:ext>
                  </a:extLst>
                </a:gridCol>
              </a:tblGrid>
              <a:tr h="822960">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91440" lvl="0" indent="0">
                        <a:spcAft>
                          <a:spcPts val="0"/>
                        </a:spcAft>
                        <a:buClrTx/>
                        <a:buNone/>
                      </a:pPr>
                      <a:r>
                        <a:rPr lang="en-US" sz="2000" b="1" dirty="0">
                          <a:solidFill>
                            <a:srgbClr val="00529B"/>
                          </a:solidFill>
                          <a:latin typeface="Arial" panose="020B0604020202020204" pitchFamily="34" charset="0"/>
                          <a:cs typeface="Arial" panose="020B0604020202020204" pitchFamily="34" charset="0"/>
                        </a:rPr>
                        <a:t>Can I get a Medigap policy if I have a Medicare Advantage Plan, but plan on returning to Original Medicare? </a:t>
                      </a:r>
                    </a:p>
                  </a:txBody>
                  <a:tcPr marL="51435" marR="51435" marT="0" marB="0" anchor="ct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91440" lvl="0" indent="0">
                        <a:spcAft>
                          <a:spcPts val="0"/>
                        </a:spcAft>
                        <a:buClrTx/>
                        <a:buNone/>
                      </a:pPr>
                      <a:r>
                        <a:rPr lang="en-US" sz="2000" b="1" dirty="0">
                          <a:solidFill>
                            <a:srgbClr val="00529B"/>
                          </a:solidFill>
                          <a:latin typeface="Arial" panose="020B0604020202020204" pitchFamily="34" charset="0"/>
                          <a:cs typeface="Arial" panose="020B0604020202020204" pitchFamily="34" charset="0"/>
                        </a:rPr>
                        <a:t>What if I have other supplemental coverage, like from an employer?</a:t>
                      </a:r>
                    </a:p>
                  </a:txBody>
                  <a:tcPr marL="51435" marR="51435" marT="0" marB="0" anchor="ct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lvl="0" indent="0" algn="ctr" defTabSz="914400" rtl="0" eaLnBrk="1" fontAlgn="auto" latinLnBrk="0" hangingPunct="1">
                        <a:lnSpc>
                          <a:spcPct val="100000"/>
                        </a:lnSpc>
                        <a:spcBef>
                          <a:spcPts val="0"/>
                        </a:spcBef>
                        <a:spcAft>
                          <a:spcPts val="1200"/>
                        </a:spcAft>
                        <a:buClrTx/>
                        <a:buSzTx/>
                        <a:buFontTx/>
                        <a:buNone/>
                        <a:tabLst/>
                        <a:defRPr/>
                      </a:pPr>
                      <a:r>
                        <a:rPr lang="en-US" sz="2000" b="1" dirty="0">
                          <a:latin typeface="Arial" panose="020B0604020202020204" pitchFamily="34" charset="0"/>
                          <a:cs typeface="Arial" panose="020B0604020202020204" pitchFamily="34" charset="0"/>
                        </a:rPr>
                        <a:t>Can I afford </a:t>
                      </a:r>
                      <a:r>
                        <a:rPr lang="en-US" sz="2000" b="1" dirty="0">
                          <a:solidFill>
                            <a:srgbClr val="00529B"/>
                          </a:solidFill>
                          <a:latin typeface="Arial" panose="020B0604020202020204" pitchFamily="34" charset="0"/>
                          <a:cs typeface="Arial" panose="020B0604020202020204" pitchFamily="34" charset="0"/>
                        </a:rPr>
                        <a:t>Medicare deductibles and copayments?</a:t>
                      </a:r>
                      <a:r>
                        <a:rPr lang="en-US" sz="2000" dirty="0">
                          <a:solidFill>
                            <a:srgbClr val="00529B"/>
                          </a:solidFill>
                          <a:latin typeface="Arial" panose="020B0604020202020204" pitchFamily="34" charset="0"/>
                          <a:cs typeface="Arial" panose="020B0604020202020204" pitchFamily="34" charset="0"/>
                        </a:rPr>
                        <a:t> </a:t>
                      </a:r>
                    </a:p>
                    <a:p>
                      <a:pPr marL="0" marR="0" algn="ctr">
                        <a:lnSpc>
                          <a:spcPct val="100000"/>
                        </a:lnSpc>
                        <a:spcBef>
                          <a:spcPts val="0"/>
                        </a:spcBef>
                        <a:spcAft>
                          <a:spcPts val="1200"/>
                        </a:spcAft>
                      </a:pPr>
                      <a:endParaRPr lang="en-US" sz="2000" dirty="0">
                        <a:solidFill>
                          <a:srgbClr val="00529B"/>
                        </a:solidFill>
                        <a:latin typeface="Arial" panose="020B0604020202020204" pitchFamily="34" charset="0"/>
                        <a:ea typeface="Calibri"/>
                        <a:cs typeface="Arial" panose="020B0604020202020204" pitchFamily="34" charset="0"/>
                      </a:endParaRPr>
                    </a:p>
                  </a:txBody>
                  <a:tcPr marL="51435" marR="51435" marT="0" marB="0" anchor="ct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lvl="0" indent="0" algn="ctr" defTabSz="914400" rtl="0" eaLnBrk="1" fontAlgn="auto" latinLnBrk="0" hangingPunct="1">
                        <a:lnSpc>
                          <a:spcPct val="100000"/>
                        </a:lnSpc>
                        <a:spcBef>
                          <a:spcPts val="0"/>
                        </a:spcBef>
                        <a:spcAft>
                          <a:spcPts val="1200"/>
                        </a:spcAft>
                        <a:buClrTx/>
                        <a:buSzTx/>
                        <a:buFontTx/>
                        <a:buNone/>
                        <a:tabLst/>
                        <a:defRPr/>
                      </a:pPr>
                      <a:r>
                        <a:rPr lang="en-US" sz="2000" b="1" dirty="0">
                          <a:solidFill>
                            <a:srgbClr val="00529B"/>
                          </a:solidFill>
                          <a:latin typeface="Arial" panose="020B0604020202020204" pitchFamily="34" charset="0"/>
                          <a:cs typeface="Arial" panose="020B0604020202020204" pitchFamily="34" charset="0"/>
                        </a:rPr>
                        <a:t>What does the monthly Medigap premium cost? </a:t>
                      </a:r>
                      <a:endParaRPr lang="en-US" sz="2000" dirty="0">
                        <a:solidFill>
                          <a:srgbClr val="00529B"/>
                        </a:solidFill>
                        <a:latin typeface="Arial" panose="020B0604020202020204" pitchFamily="34" charset="0"/>
                        <a:cs typeface="Arial" panose="020B0604020202020204" pitchFamily="34" charset="0"/>
                      </a:endParaRPr>
                    </a:p>
                    <a:p>
                      <a:pPr marL="0" marR="0" algn="ctr">
                        <a:lnSpc>
                          <a:spcPct val="100000"/>
                        </a:lnSpc>
                        <a:spcBef>
                          <a:spcPts val="0"/>
                        </a:spcBef>
                        <a:spcAft>
                          <a:spcPts val="1200"/>
                        </a:spcAft>
                      </a:pPr>
                      <a:endParaRPr lang="en-US" sz="2000" dirty="0">
                        <a:solidFill>
                          <a:srgbClr val="00529B"/>
                        </a:solidFill>
                        <a:latin typeface="Arial" panose="020B0604020202020204" pitchFamily="34" charset="0"/>
                        <a:ea typeface="Calibri"/>
                        <a:cs typeface="Arial" panose="020B0604020202020204" pitchFamily="34" charset="0"/>
                      </a:endParaRPr>
                    </a:p>
                  </a:txBody>
                  <a:tcPr marL="51435" marR="51435" marT="0" marB="0" anchor="ctr"/>
                </a:tc>
                <a:extLst>
                  <a:ext uri="{0D108BD9-81ED-4DB2-BD59-A6C34878D82A}">
                    <a16:rowId xmlns:a16="http://schemas.microsoft.com/office/drawing/2014/main" val="10000"/>
                  </a:ext>
                </a:extLst>
              </a:tr>
              <a:tr h="612648">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91440" marR="0">
                        <a:lnSpc>
                          <a:spcPct val="100000"/>
                        </a:lnSpc>
                        <a:spcBef>
                          <a:spcPts val="0"/>
                        </a:spcBef>
                        <a:spcAft>
                          <a:spcPts val="1200"/>
                        </a:spcAft>
                      </a:pPr>
                      <a:r>
                        <a:rPr lang="en-US" sz="1800" dirty="0">
                          <a:solidFill>
                            <a:srgbClr val="00529B"/>
                          </a:solidFill>
                          <a:latin typeface="Arial" panose="020B0604020202020204" pitchFamily="34" charset="0"/>
                          <a:ea typeface="Calibri"/>
                          <a:cs typeface="Arial" panose="020B0604020202020204" pitchFamily="34" charset="0"/>
                        </a:rPr>
                        <a:t>Yes.</a:t>
                      </a:r>
                    </a:p>
                  </a:txBody>
                  <a:tcPr marL="51435" marR="51435" marT="0" marB="0"/>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91440" marR="0">
                        <a:lnSpc>
                          <a:spcPct val="100000"/>
                        </a:lnSpc>
                        <a:spcBef>
                          <a:spcPts val="0"/>
                        </a:spcBef>
                        <a:spcAft>
                          <a:spcPts val="1200"/>
                        </a:spcAft>
                      </a:pPr>
                      <a:r>
                        <a:rPr lang="en-US" sz="1800" dirty="0">
                          <a:solidFill>
                            <a:srgbClr val="00529B"/>
                          </a:solidFill>
                          <a:latin typeface="Arial" panose="020B0604020202020204" pitchFamily="34" charset="0"/>
                          <a:ea typeface="Calibri"/>
                          <a:cs typeface="Arial" panose="020B0604020202020204" pitchFamily="34" charset="0"/>
                        </a:rPr>
                        <a:t>You might not need Medigap.</a:t>
                      </a:r>
                    </a:p>
                  </a:txBody>
                  <a:tcPr marL="51435" marR="51435" marT="0" marB="0"/>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91440" marR="0" lvl="0" indent="0" algn="l" defTabSz="914400" rtl="0" eaLnBrk="1" fontAlgn="auto" latinLnBrk="0" hangingPunct="1">
                        <a:lnSpc>
                          <a:spcPct val="100000"/>
                        </a:lnSpc>
                        <a:spcBef>
                          <a:spcPts val="0"/>
                        </a:spcBef>
                        <a:spcAft>
                          <a:spcPts val="1200"/>
                        </a:spcAft>
                        <a:buClrTx/>
                        <a:buSzTx/>
                        <a:buFontTx/>
                        <a:buNone/>
                        <a:tabLst/>
                        <a:defRPr/>
                      </a:pPr>
                      <a:r>
                        <a:rPr lang="en-US" sz="1800" dirty="0">
                          <a:solidFill>
                            <a:srgbClr val="00529B"/>
                          </a:solidFill>
                          <a:latin typeface="Arial" panose="020B0604020202020204" pitchFamily="34" charset="0"/>
                          <a:cs typeface="Arial" panose="020B0604020202020204" pitchFamily="34" charset="0"/>
                        </a:rPr>
                        <a:t>Weigh this against how much the monthly Medigap premium costs.</a:t>
                      </a:r>
                    </a:p>
                    <a:p>
                      <a:pPr marL="91440" marR="0">
                        <a:lnSpc>
                          <a:spcPct val="100000"/>
                        </a:lnSpc>
                        <a:spcBef>
                          <a:spcPts val="0"/>
                        </a:spcBef>
                        <a:spcAft>
                          <a:spcPts val="1200"/>
                        </a:spcAft>
                      </a:pPr>
                      <a:endParaRPr lang="en-US" sz="1800" dirty="0">
                        <a:solidFill>
                          <a:srgbClr val="00529B"/>
                        </a:solidFill>
                        <a:latin typeface="Arial" panose="020B0604020202020204" pitchFamily="34" charset="0"/>
                        <a:ea typeface="Calibri"/>
                        <a:cs typeface="Arial" panose="020B0604020202020204" pitchFamily="34" charset="0"/>
                      </a:endParaRPr>
                    </a:p>
                  </a:txBody>
                  <a:tcPr marL="51435" marR="51435" marT="0" marB="0"/>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91440" marR="0" lvl="0" indent="0" algn="ctr" defTabSz="914400" rtl="0" eaLnBrk="1" fontAlgn="auto" latinLnBrk="0" hangingPunct="1">
                        <a:lnSpc>
                          <a:spcPct val="100000"/>
                        </a:lnSpc>
                        <a:spcBef>
                          <a:spcPts val="0"/>
                        </a:spcBef>
                        <a:spcAft>
                          <a:spcPts val="1200"/>
                        </a:spcAft>
                        <a:buClrTx/>
                        <a:buSzTx/>
                        <a:buFontTx/>
                        <a:buNone/>
                        <a:tabLst/>
                        <a:defRPr/>
                      </a:pPr>
                      <a:r>
                        <a:rPr lang="en-US" sz="1800" dirty="0">
                          <a:solidFill>
                            <a:srgbClr val="00529B"/>
                          </a:solidFill>
                          <a:latin typeface="Arial" panose="020B0604020202020204" pitchFamily="34" charset="0"/>
                          <a:cs typeface="Arial" panose="020B0604020202020204" pitchFamily="34" charset="0"/>
                        </a:rPr>
                        <a:t>It can vary. </a:t>
                      </a:r>
                    </a:p>
                    <a:p>
                      <a:pPr marL="91440" marR="0" lvl="0" indent="0" algn="ctr" defTabSz="914400" rtl="0" eaLnBrk="1" fontAlgn="auto" latinLnBrk="0" hangingPunct="1">
                        <a:lnSpc>
                          <a:spcPct val="100000"/>
                        </a:lnSpc>
                        <a:spcBef>
                          <a:spcPts val="0"/>
                        </a:spcBef>
                        <a:spcAft>
                          <a:spcPts val="1200"/>
                        </a:spcAft>
                        <a:buClrTx/>
                        <a:buSzTx/>
                        <a:buFontTx/>
                        <a:buNone/>
                        <a:tabLst/>
                        <a:defRPr/>
                      </a:pPr>
                      <a:endParaRPr lang="en-US" sz="1800" spc="-70" dirty="0">
                        <a:solidFill>
                          <a:srgbClr val="00529B"/>
                        </a:solidFill>
                        <a:latin typeface="Arial" panose="020B0604020202020204" pitchFamily="34" charset="0"/>
                        <a:ea typeface="Calibri"/>
                        <a:cs typeface="Arial" panose="020B0604020202020204" pitchFamily="34" charset="0"/>
                      </a:endParaRPr>
                    </a:p>
                  </a:txBody>
                  <a:tcPr marL="51435" marR="51435" marT="0" marB="0"/>
                </a:tc>
                <a:extLst>
                  <a:ext uri="{0D108BD9-81ED-4DB2-BD59-A6C34878D82A}">
                    <a16:rowId xmlns:a16="http://schemas.microsoft.com/office/drawing/2014/main" val="10001"/>
                  </a:ext>
                </a:extLst>
              </a:tr>
            </a:tbl>
          </a:graphicData>
        </a:graphic>
      </p:graphicFrame>
      <p:sp>
        <p:nvSpPr>
          <p:cNvPr id="6" name="Slide Number Placeholder 5">
            <a:extLst>
              <a:ext uri="{FF2B5EF4-FFF2-40B4-BE49-F238E27FC236}">
                <a16:creationId xmlns:a16="http://schemas.microsoft.com/office/drawing/2014/main" id="{9957990A-E9E6-4839-B32B-E44B0E1AADD8}"/>
              </a:ext>
            </a:extLst>
          </p:cNvPr>
          <p:cNvSpPr>
            <a:spLocks noGrp="1"/>
          </p:cNvSpPr>
          <p:nvPr>
            <p:ph type="sldNum" sz="quarter" idx="12"/>
          </p:nvPr>
        </p:nvSpPr>
        <p:spPr/>
        <p:txBody>
          <a:bodyPr/>
          <a:lstStyle/>
          <a:p>
            <a:fld id="{0B2D781D-8844-5940-92D1-06EF0A7F581E}" type="slidenum">
              <a:rPr lang="en-US" smtClean="0"/>
              <a:pPr/>
              <a:t>46</a:t>
            </a:fld>
            <a:endParaRPr lang="en-US"/>
          </a:p>
        </p:txBody>
      </p:sp>
    </p:spTree>
    <p:custDataLst>
      <p:tags r:id="rId1"/>
    </p:custDataLst>
    <p:extLst>
      <p:ext uri="{BB962C8B-B14F-4D97-AF65-F5344CB8AC3E}">
        <p14:creationId xmlns:p14="http://schemas.microsoft.com/office/powerpoint/2010/main" val="334888152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3949"/>
            <a:ext cx="12192000" cy="960120"/>
          </a:xfrm>
        </p:spPr>
        <p:txBody>
          <a:bodyPr>
            <a:normAutofit/>
          </a:bodyPr>
          <a:lstStyle/>
          <a:p>
            <a:r>
              <a:rPr lang="en-US" sz="3000"/>
              <a:t>How to Buy a Medigap Policy</a:t>
            </a:r>
          </a:p>
        </p:txBody>
      </p:sp>
      <p:sp>
        <p:nvSpPr>
          <p:cNvPr id="6" name="Content Placeholder 5">
            <a:extLst>
              <a:ext uri="{FF2B5EF4-FFF2-40B4-BE49-F238E27FC236}">
                <a16:creationId xmlns:a16="http://schemas.microsoft.com/office/drawing/2014/main" id="{2510D264-9604-4482-293F-29B10B19A3AF}"/>
              </a:ext>
            </a:extLst>
          </p:cNvPr>
          <p:cNvSpPr>
            <a:spLocks noGrp="1"/>
          </p:cNvSpPr>
          <p:nvPr>
            <p:ph sz="quarter" idx="13"/>
          </p:nvPr>
        </p:nvSpPr>
        <p:spPr>
          <a:xfrm rot="5400000">
            <a:off x="2756010" y="33414"/>
            <a:ext cx="1463040" cy="3840480"/>
          </a:xfrm>
          <a:prstGeom prst="round2SameRect">
            <a:avLst/>
          </a:prstGeom>
          <a:ln w="57150">
            <a:solidFill>
              <a:srgbClr val="8FAADC"/>
            </a:solidFill>
          </a:ln>
        </p:spPr>
        <p:txBody>
          <a:bodyPr vert="vert270" anchor="ctr"/>
          <a:lstStyle/>
          <a:p>
            <a:pPr marL="731520" lvl="0" indent="0" defTabSz="685800">
              <a:spcAft>
                <a:spcPts val="0"/>
              </a:spcAft>
              <a:buClrTx/>
              <a:buNone/>
            </a:pPr>
            <a:r>
              <a:rPr lang="en-US" dirty="0">
                <a:latin typeface="Arial"/>
                <a:cs typeface="Arial"/>
              </a:rPr>
              <a:t>Decide on a </a:t>
            </a:r>
            <a:br>
              <a:rPr lang="en-US" dirty="0">
                <a:latin typeface="Arial"/>
                <a:cs typeface="Arial"/>
              </a:rPr>
            </a:br>
            <a:r>
              <a:rPr lang="en-US" b="1" dirty="0">
                <a:latin typeface="Arial"/>
                <a:cs typeface="Arial"/>
              </a:rPr>
              <a:t>Medigap plan (A–N)</a:t>
            </a:r>
          </a:p>
        </p:txBody>
      </p:sp>
      <p:grpSp>
        <p:nvGrpSpPr>
          <p:cNvPr id="15" name="Group 14">
            <a:extLst>
              <a:ext uri="{FF2B5EF4-FFF2-40B4-BE49-F238E27FC236}">
                <a16:creationId xmlns:a16="http://schemas.microsoft.com/office/drawing/2014/main" id="{854E8FE4-E040-A1E1-2E1B-D1AA98C1292D}"/>
              </a:ext>
              <a:ext uri="{C183D7F6-B498-43B3-948B-1728B52AA6E4}">
                <adec:decorative xmlns:adec="http://schemas.microsoft.com/office/drawing/2017/decorative" val="1"/>
              </a:ext>
            </a:extLst>
          </p:cNvPr>
          <p:cNvGrpSpPr/>
          <p:nvPr/>
        </p:nvGrpSpPr>
        <p:grpSpPr>
          <a:xfrm>
            <a:off x="924731" y="1331747"/>
            <a:ext cx="1269741" cy="1269741"/>
            <a:chOff x="924731" y="1331747"/>
            <a:chExt cx="1269741" cy="1269741"/>
          </a:xfrm>
        </p:grpSpPr>
        <p:sp>
          <p:nvSpPr>
            <p:cNvPr id="122" name="Oval 121">
              <a:extLst>
                <a:ext uri="{FF2B5EF4-FFF2-40B4-BE49-F238E27FC236}">
                  <a16:creationId xmlns:a16="http://schemas.microsoft.com/office/drawing/2014/main" id="{B83A30AB-E58B-4260-9EB0-6DA7BAF2543B}"/>
                </a:ext>
              </a:extLst>
            </p:cNvPr>
            <p:cNvSpPr/>
            <p:nvPr/>
          </p:nvSpPr>
          <p:spPr bwMode="auto">
            <a:xfrm>
              <a:off x="924731" y="1331747"/>
              <a:ext cx="1269741" cy="1269741"/>
            </a:xfrm>
            <a:prstGeom prst="ellipse">
              <a:avLst/>
            </a:prstGeom>
            <a:solidFill>
              <a:schemeClr val="accent5">
                <a:lumMod val="50000"/>
              </a:schemeClr>
            </a:solidFill>
            <a:ln w="76200">
              <a:solidFill>
                <a:srgbClr val="8FAADC"/>
              </a:solidFill>
            </a:ln>
          </p:spPr>
          <p:txBody>
            <a:bodyPr vert="horz" wrap="square" lIns="91440" tIns="45720" rIns="91440" bIns="45720" numCol="1" rtlCol="0" anchor="t" anchorCtr="0" compatLnSpc="1">
              <a:prstTxWarp prst="textNoShape">
                <a:avLst/>
              </a:prstTxWarp>
            </a:bodyPr>
            <a:lstStyle/>
            <a:p>
              <a:pPr algn="ctr"/>
              <a:endParaRPr lang="en-IN"/>
            </a:p>
          </p:txBody>
        </p:sp>
        <p:pic>
          <p:nvPicPr>
            <p:cNvPr id="32" name="Picture 31">
              <a:extLst>
                <a:ext uri="{FF2B5EF4-FFF2-40B4-BE49-F238E27FC236}">
                  <a16:creationId xmlns:a16="http://schemas.microsoft.com/office/drawing/2014/main" id="{7514DDF9-4D7D-4EED-939B-7A5ACBE7510B}"/>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98503" y="1390051"/>
              <a:ext cx="1158340" cy="1042506"/>
            </a:xfrm>
            <a:prstGeom prst="rect">
              <a:avLst/>
            </a:prstGeom>
          </p:spPr>
        </p:pic>
      </p:grpSp>
      <p:sp>
        <p:nvSpPr>
          <p:cNvPr id="8" name="Content Placeholder 7">
            <a:extLst>
              <a:ext uri="{FF2B5EF4-FFF2-40B4-BE49-F238E27FC236}">
                <a16:creationId xmlns:a16="http://schemas.microsoft.com/office/drawing/2014/main" id="{0A6839F1-27A9-F8F5-6D38-A83E88969428}"/>
              </a:ext>
            </a:extLst>
          </p:cNvPr>
          <p:cNvSpPr>
            <a:spLocks noGrp="1"/>
          </p:cNvSpPr>
          <p:nvPr>
            <p:ph sz="quarter" idx="15"/>
          </p:nvPr>
        </p:nvSpPr>
        <p:spPr>
          <a:xfrm rot="5400000">
            <a:off x="2748321" y="1651231"/>
            <a:ext cx="1463040" cy="3840480"/>
          </a:xfrm>
          <a:prstGeom prst="round2SameRect">
            <a:avLst/>
          </a:prstGeom>
          <a:ln w="57150">
            <a:solidFill>
              <a:srgbClr val="FFC000"/>
            </a:solidFill>
          </a:ln>
        </p:spPr>
        <p:txBody>
          <a:bodyPr vert="vert270" anchor="ctr">
            <a:normAutofit lnSpcReduction="10000"/>
          </a:bodyPr>
          <a:lstStyle/>
          <a:p>
            <a:pPr marL="731520" lvl="0" indent="0" defTabSz="685800">
              <a:spcAft>
                <a:spcPts val="0"/>
              </a:spcAft>
              <a:buClrTx/>
              <a:buNone/>
            </a:pPr>
            <a:r>
              <a:rPr lang="en-US" dirty="0">
                <a:latin typeface="Arial"/>
                <a:cs typeface="Arial"/>
              </a:rPr>
              <a:t>Find </a:t>
            </a:r>
            <a:r>
              <a:rPr lang="en-US" b="1" dirty="0">
                <a:latin typeface="Arial"/>
                <a:cs typeface="Arial"/>
              </a:rPr>
              <a:t>insurance companies </a:t>
            </a:r>
            <a:r>
              <a:rPr lang="en-US" dirty="0">
                <a:latin typeface="Arial"/>
                <a:cs typeface="Arial"/>
              </a:rPr>
              <a:t>that sell Medigap policies in </a:t>
            </a:r>
            <a:br>
              <a:rPr lang="en-US" dirty="0">
                <a:latin typeface="Arial"/>
                <a:cs typeface="Arial"/>
              </a:rPr>
            </a:br>
            <a:r>
              <a:rPr lang="en-US" dirty="0">
                <a:latin typeface="Arial"/>
                <a:cs typeface="Arial"/>
              </a:rPr>
              <a:t>your state </a:t>
            </a:r>
          </a:p>
        </p:txBody>
      </p:sp>
      <p:grpSp>
        <p:nvGrpSpPr>
          <p:cNvPr id="13" name="Group 12">
            <a:extLst>
              <a:ext uri="{FF2B5EF4-FFF2-40B4-BE49-F238E27FC236}">
                <a16:creationId xmlns:a16="http://schemas.microsoft.com/office/drawing/2014/main" id="{8CD42B9D-27C9-E9C0-53EF-6C6B0DDDE829}"/>
              </a:ext>
              <a:ext uri="{C183D7F6-B498-43B3-948B-1728B52AA6E4}">
                <adec:decorative xmlns:adec="http://schemas.microsoft.com/office/drawing/2017/decorative" val="1"/>
              </a:ext>
            </a:extLst>
          </p:cNvPr>
          <p:cNvGrpSpPr/>
          <p:nvPr/>
        </p:nvGrpSpPr>
        <p:grpSpPr>
          <a:xfrm>
            <a:off x="924731" y="2937984"/>
            <a:ext cx="1269741" cy="1269741"/>
            <a:chOff x="924731" y="2937984"/>
            <a:chExt cx="1269741" cy="1269741"/>
          </a:xfrm>
        </p:grpSpPr>
        <p:sp>
          <p:nvSpPr>
            <p:cNvPr id="96" name="Oval 95">
              <a:extLst>
                <a:ext uri="{FF2B5EF4-FFF2-40B4-BE49-F238E27FC236}">
                  <a16:creationId xmlns:a16="http://schemas.microsoft.com/office/drawing/2014/main" id="{7BACCAFE-381C-468C-AC4D-2AB26CF6A7F2}"/>
                </a:ext>
              </a:extLst>
            </p:cNvPr>
            <p:cNvSpPr/>
            <p:nvPr/>
          </p:nvSpPr>
          <p:spPr bwMode="auto">
            <a:xfrm>
              <a:off x="924731" y="2937984"/>
              <a:ext cx="1269741" cy="1269741"/>
            </a:xfrm>
            <a:prstGeom prst="ellipse">
              <a:avLst/>
            </a:prstGeom>
            <a:solidFill>
              <a:schemeClr val="accent4">
                <a:lumMod val="60000"/>
                <a:lumOff val="40000"/>
              </a:schemeClr>
            </a:solidFill>
            <a:ln w="76200">
              <a:solidFill>
                <a:srgbClr val="FFC000"/>
              </a:solidFill>
            </a:ln>
          </p:spPr>
          <p:txBody>
            <a:bodyPr vert="horz" wrap="square" lIns="91440" tIns="45720" rIns="91440" bIns="45720" numCol="1" rtlCol="0" anchor="t" anchorCtr="0" compatLnSpc="1">
              <a:prstTxWarp prst="textNoShape">
                <a:avLst/>
              </a:prstTxWarp>
            </a:bodyPr>
            <a:lstStyle/>
            <a:p>
              <a:pPr algn="ctr"/>
              <a:endParaRPr lang="en-IN"/>
            </a:p>
          </p:txBody>
        </p:sp>
        <p:pic>
          <p:nvPicPr>
            <p:cNvPr id="10" name="Graphic 9" descr="City outline">
              <a:extLst>
                <a:ext uri="{FF2B5EF4-FFF2-40B4-BE49-F238E27FC236}">
                  <a16:creationId xmlns:a16="http://schemas.microsoft.com/office/drawing/2014/main" id="{05427FFF-4023-4910-A4CA-A8DD6FDEE33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20473" y="3079451"/>
              <a:ext cx="914400" cy="914400"/>
            </a:xfrm>
            <a:prstGeom prst="rect">
              <a:avLst/>
            </a:prstGeom>
          </p:spPr>
        </p:pic>
      </p:grpSp>
      <p:sp>
        <p:nvSpPr>
          <p:cNvPr id="11" name="Content Placeholder 10">
            <a:extLst>
              <a:ext uri="{FF2B5EF4-FFF2-40B4-BE49-F238E27FC236}">
                <a16:creationId xmlns:a16="http://schemas.microsoft.com/office/drawing/2014/main" id="{39CEE6EC-97B9-8F8C-EFD8-CE499DF0AD6A}"/>
              </a:ext>
            </a:extLst>
          </p:cNvPr>
          <p:cNvSpPr>
            <a:spLocks noGrp="1"/>
          </p:cNvSpPr>
          <p:nvPr>
            <p:ph sz="quarter" idx="17"/>
          </p:nvPr>
        </p:nvSpPr>
        <p:spPr>
          <a:xfrm rot="5400000">
            <a:off x="2757470" y="3271828"/>
            <a:ext cx="1463040" cy="3840480"/>
          </a:xfrm>
          <a:prstGeom prst="round2SameRect">
            <a:avLst/>
          </a:prstGeom>
          <a:ln w="57150">
            <a:solidFill>
              <a:srgbClr val="407DB4"/>
            </a:solidFill>
          </a:ln>
        </p:spPr>
        <p:txBody>
          <a:bodyPr vert="vert270" anchor="ctr"/>
          <a:lstStyle/>
          <a:p>
            <a:pPr marL="731520" lvl="0" indent="0" defTabSz="685800">
              <a:spcAft>
                <a:spcPts val="0"/>
              </a:spcAft>
              <a:buClrTx/>
              <a:buNone/>
            </a:pPr>
            <a:r>
              <a:rPr lang="en-US" dirty="0">
                <a:latin typeface="Arial"/>
                <a:cs typeface="Arial"/>
              </a:rPr>
              <a:t>Check on </a:t>
            </a:r>
            <a:r>
              <a:rPr lang="en-US" b="1" dirty="0">
                <a:latin typeface="Arial"/>
                <a:cs typeface="Arial"/>
              </a:rPr>
              <a:t>Medigap protections </a:t>
            </a:r>
            <a:r>
              <a:rPr lang="en-US" dirty="0">
                <a:latin typeface="Arial"/>
                <a:cs typeface="Arial"/>
              </a:rPr>
              <a:t>in your state</a:t>
            </a:r>
          </a:p>
        </p:txBody>
      </p:sp>
      <p:grpSp>
        <p:nvGrpSpPr>
          <p:cNvPr id="18" name="Group 17">
            <a:extLst>
              <a:ext uri="{FF2B5EF4-FFF2-40B4-BE49-F238E27FC236}">
                <a16:creationId xmlns:a16="http://schemas.microsoft.com/office/drawing/2014/main" id="{4DFEC4DB-B030-0C54-63E9-9AE291A72498}"/>
              </a:ext>
              <a:ext uri="{C183D7F6-B498-43B3-948B-1728B52AA6E4}">
                <adec:decorative xmlns:adec="http://schemas.microsoft.com/office/drawing/2017/decorative" val="1"/>
              </a:ext>
            </a:extLst>
          </p:cNvPr>
          <p:cNvGrpSpPr/>
          <p:nvPr/>
        </p:nvGrpSpPr>
        <p:grpSpPr>
          <a:xfrm>
            <a:off x="932420" y="4548244"/>
            <a:ext cx="1269741" cy="1269741"/>
            <a:chOff x="932420" y="4548244"/>
            <a:chExt cx="1269741" cy="1269741"/>
          </a:xfrm>
        </p:grpSpPr>
        <p:sp>
          <p:nvSpPr>
            <p:cNvPr id="102" name="Oval 101">
              <a:extLst>
                <a:ext uri="{FF2B5EF4-FFF2-40B4-BE49-F238E27FC236}">
                  <a16:creationId xmlns:a16="http://schemas.microsoft.com/office/drawing/2014/main" id="{D8775657-EA93-4BF4-B0F1-734994F14CC4}"/>
                </a:ext>
              </a:extLst>
            </p:cNvPr>
            <p:cNvSpPr/>
            <p:nvPr/>
          </p:nvSpPr>
          <p:spPr bwMode="auto">
            <a:xfrm>
              <a:off x="932420" y="4548244"/>
              <a:ext cx="1269741" cy="1269741"/>
            </a:xfrm>
            <a:prstGeom prst="ellipse">
              <a:avLst/>
            </a:prstGeom>
            <a:solidFill>
              <a:schemeClr val="accent1">
                <a:lumMod val="60000"/>
                <a:lumOff val="40000"/>
              </a:schemeClr>
            </a:solidFill>
            <a:ln w="76200">
              <a:solidFill>
                <a:srgbClr val="407DB4"/>
              </a:solidFill>
            </a:ln>
          </p:spPr>
          <p:txBody>
            <a:bodyPr vert="horz" wrap="square" lIns="91440" tIns="45720" rIns="91440" bIns="45720" numCol="1" rtlCol="0" anchor="t" anchorCtr="0" compatLnSpc="1">
              <a:prstTxWarp prst="textNoShape">
                <a:avLst/>
              </a:prstTxWarp>
            </a:bodyPr>
            <a:lstStyle/>
            <a:p>
              <a:pPr algn="ctr"/>
              <a:endParaRPr lang="en-IN"/>
            </a:p>
          </p:txBody>
        </p:sp>
        <p:pic>
          <p:nvPicPr>
            <p:cNvPr id="35" name="Picture 34">
              <a:extLst>
                <a:ext uri="{FF2B5EF4-FFF2-40B4-BE49-F238E27FC236}">
                  <a16:creationId xmlns:a16="http://schemas.microsoft.com/office/drawing/2014/main" id="{FBFB9929-B8BF-49A2-BC1B-03F0E9E44A97}"/>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1118699" y="4738019"/>
              <a:ext cx="902286" cy="902286"/>
            </a:xfrm>
            <a:prstGeom prst="rect">
              <a:avLst/>
            </a:prstGeom>
          </p:spPr>
        </p:pic>
      </p:grpSp>
      <p:sp>
        <p:nvSpPr>
          <p:cNvPr id="7" name="Content Placeholder 6">
            <a:extLst>
              <a:ext uri="{FF2B5EF4-FFF2-40B4-BE49-F238E27FC236}">
                <a16:creationId xmlns:a16="http://schemas.microsoft.com/office/drawing/2014/main" id="{400B2454-F786-F2F9-3EF0-59D3EAA13908}"/>
              </a:ext>
            </a:extLst>
          </p:cNvPr>
          <p:cNvSpPr>
            <a:spLocks noGrp="1"/>
          </p:cNvSpPr>
          <p:nvPr>
            <p:ph sz="quarter" idx="14"/>
          </p:nvPr>
        </p:nvSpPr>
        <p:spPr>
          <a:xfrm rot="5400000">
            <a:off x="8112354" y="33414"/>
            <a:ext cx="1463040" cy="3840480"/>
          </a:xfrm>
          <a:prstGeom prst="round2SameRect">
            <a:avLst/>
          </a:prstGeom>
          <a:ln w="57150">
            <a:solidFill>
              <a:srgbClr val="4472C4"/>
            </a:solidFill>
          </a:ln>
        </p:spPr>
        <p:txBody>
          <a:bodyPr vert="vert270" anchor="ctr"/>
          <a:lstStyle/>
          <a:p>
            <a:pPr marL="731520" lvl="0" indent="0" defTabSz="685800">
              <a:spcAft>
                <a:spcPts val="0"/>
              </a:spcAft>
              <a:buClrTx/>
              <a:buNone/>
            </a:pPr>
            <a:r>
              <a:rPr lang="en-US" b="1" dirty="0">
                <a:latin typeface="Arial"/>
                <a:cs typeface="Arial"/>
              </a:rPr>
              <a:t>Shop around </a:t>
            </a:r>
            <a:br>
              <a:rPr lang="en-US" b="1" dirty="0">
                <a:latin typeface="Arial"/>
                <a:cs typeface="Arial"/>
              </a:rPr>
            </a:br>
            <a:r>
              <a:rPr lang="en-US" dirty="0">
                <a:latin typeface="Arial"/>
                <a:cs typeface="Arial"/>
              </a:rPr>
              <a:t>(consider plan and price) </a:t>
            </a:r>
          </a:p>
        </p:txBody>
      </p:sp>
      <p:grpSp>
        <p:nvGrpSpPr>
          <p:cNvPr id="14" name="Group 13">
            <a:extLst>
              <a:ext uri="{FF2B5EF4-FFF2-40B4-BE49-F238E27FC236}">
                <a16:creationId xmlns:a16="http://schemas.microsoft.com/office/drawing/2014/main" id="{8D075FB4-C0B0-9131-BA5E-1D1FAE086401}"/>
              </a:ext>
              <a:ext uri="{C183D7F6-B498-43B3-948B-1728B52AA6E4}">
                <adec:decorative xmlns:adec="http://schemas.microsoft.com/office/drawing/2017/decorative" val="1"/>
              </a:ext>
            </a:extLst>
          </p:cNvPr>
          <p:cNvGrpSpPr/>
          <p:nvPr/>
        </p:nvGrpSpPr>
        <p:grpSpPr>
          <a:xfrm>
            <a:off x="6290746" y="1333618"/>
            <a:ext cx="1269741" cy="1269741"/>
            <a:chOff x="6290746" y="1333618"/>
            <a:chExt cx="1269741" cy="1269741"/>
          </a:xfrm>
        </p:grpSpPr>
        <p:sp>
          <p:nvSpPr>
            <p:cNvPr id="108" name="Oval 107">
              <a:extLst>
                <a:ext uri="{FF2B5EF4-FFF2-40B4-BE49-F238E27FC236}">
                  <a16:creationId xmlns:a16="http://schemas.microsoft.com/office/drawing/2014/main" id="{6B4E9626-A7FB-47CB-8AEA-AAF556061329}"/>
                </a:ext>
              </a:extLst>
            </p:cNvPr>
            <p:cNvSpPr/>
            <p:nvPr/>
          </p:nvSpPr>
          <p:spPr bwMode="auto">
            <a:xfrm>
              <a:off x="6290746" y="1333618"/>
              <a:ext cx="1269741" cy="1269741"/>
            </a:xfrm>
            <a:prstGeom prst="ellipse">
              <a:avLst/>
            </a:prstGeom>
            <a:solidFill>
              <a:schemeClr val="accent1">
                <a:lumMod val="60000"/>
                <a:lumOff val="40000"/>
              </a:schemeClr>
            </a:solidFill>
            <a:ln w="76200">
              <a:solidFill>
                <a:srgbClr val="4472C4"/>
              </a:solidFill>
            </a:ln>
          </p:spPr>
          <p:txBody>
            <a:bodyPr vert="horz" wrap="square" lIns="91440" tIns="45720" rIns="91440" bIns="45720" numCol="1" rtlCol="0" anchor="t" anchorCtr="0" compatLnSpc="1">
              <a:prstTxWarp prst="textNoShape">
                <a:avLst/>
              </a:prstTxWarp>
            </a:bodyPr>
            <a:lstStyle/>
            <a:p>
              <a:pPr algn="ctr"/>
              <a:endParaRPr lang="en-IN"/>
            </a:p>
          </p:txBody>
        </p:sp>
        <p:pic>
          <p:nvPicPr>
            <p:cNvPr id="24" name="Graphic 23" descr="Magnifying glass with solid fill">
              <a:extLst>
                <a:ext uri="{FF2B5EF4-FFF2-40B4-BE49-F238E27FC236}">
                  <a16:creationId xmlns:a16="http://schemas.microsoft.com/office/drawing/2014/main" id="{38DE2E0C-FBCE-4559-AEE7-2A860A5D709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503703" y="1533625"/>
              <a:ext cx="843826" cy="843826"/>
            </a:xfrm>
            <a:prstGeom prst="rect">
              <a:avLst/>
            </a:prstGeom>
          </p:spPr>
        </p:pic>
      </p:grpSp>
      <p:sp>
        <p:nvSpPr>
          <p:cNvPr id="9" name="Content Placeholder 8">
            <a:extLst>
              <a:ext uri="{FF2B5EF4-FFF2-40B4-BE49-F238E27FC236}">
                <a16:creationId xmlns:a16="http://schemas.microsoft.com/office/drawing/2014/main" id="{D6B71359-1AE6-C490-2DDF-890FF11CA78F}"/>
              </a:ext>
            </a:extLst>
          </p:cNvPr>
          <p:cNvSpPr>
            <a:spLocks noGrp="1"/>
          </p:cNvSpPr>
          <p:nvPr>
            <p:ph sz="quarter" idx="16"/>
          </p:nvPr>
        </p:nvSpPr>
        <p:spPr>
          <a:xfrm rot="5400000">
            <a:off x="8112354" y="1677655"/>
            <a:ext cx="1463040" cy="3840480"/>
          </a:xfrm>
          <a:prstGeom prst="round2SameRect">
            <a:avLst/>
          </a:prstGeom>
          <a:ln w="57150">
            <a:solidFill>
              <a:srgbClr val="0A5EC6"/>
            </a:solidFill>
          </a:ln>
        </p:spPr>
        <p:txBody>
          <a:bodyPr vert="vert270" anchor="ctr"/>
          <a:lstStyle/>
          <a:p>
            <a:pPr marL="731520" lvl="0" indent="0" defTabSz="685800">
              <a:spcAft>
                <a:spcPts val="0"/>
              </a:spcAft>
              <a:buClrTx/>
              <a:buNone/>
            </a:pPr>
            <a:r>
              <a:rPr lang="en-US" b="1" dirty="0">
                <a:latin typeface="Arial"/>
                <a:cs typeface="Arial"/>
              </a:rPr>
              <a:t>Choose</a:t>
            </a:r>
            <a:r>
              <a:rPr lang="en-US" dirty="0">
                <a:latin typeface="Arial"/>
                <a:cs typeface="Arial"/>
              </a:rPr>
              <a:t> the insurance company and the </a:t>
            </a:r>
            <a:br>
              <a:rPr lang="en-US" dirty="0">
                <a:latin typeface="Arial"/>
                <a:cs typeface="Arial"/>
              </a:rPr>
            </a:br>
            <a:r>
              <a:rPr lang="en-US" dirty="0">
                <a:latin typeface="Arial"/>
                <a:cs typeface="Arial"/>
              </a:rPr>
              <a:t>Medigap policy</a:t>
            </a:r>
          </a:p>
        </p:txBody>
      </p:sp>
      <p:grpSp>
        <p:nvGrpSpPr>
          <p:cNvPr id="20" name="Group 19">
            <a:extLst>
              <a:ext uri="{FF2B5EF4-FFF2-40B4-BE49-F238E27FC236}">
                <a16:creationId xmlns:a16="http://schemas.microsoft.com/office/drawing/2014/main" id="{E3196775-82AC-7CAA-A6C6-675835C5DD8B}"/>
              </a:ext>
              <a:ext uri="{C183D7F6-B498-43B3-948B-1728B52AA6E4}">
                <adec:decorative xmlns:adec="http://schemas.microsoft.com/office/drawing/2017/decorative" val="1"/>
              </a:ext>
            </a:extLst>
          </p:cNvPr>
          <p:cNvGrpSpPr/>
          <p:nvPr/>
        </p:nvGrpSpPr>
        <p:grpSpPr>
          <a:xfrm>
            <a:off x="6290746" y="2962725"/>
            <a:ext cx="1269741" cy="1269741"/>
            <a:chOff x="6290746" y="2962725"/>
            <a:chExt cx="1269741" cy="1269741"/>
          </a:xfrm>
        </p:grpSpPr>
        <p:sp>
          <p:nvSpPr>
            <p:cNvPr id="114" name="Oval 113">
              <a:extLst>
                <a:ext uri="{FF2B5EF4-FFF2-40B4-BE49-F238E27FC236}">
                  <a16:creationId xmlns:a16="http://schemas.microsoft.com/office/drawing/2014/main" id="{F0A347A0-9DAE-49E8-B0B5-3D853FA8304B}"/>
                </a:ext>
              </a:extLst>
            </p:cNvPr>
            <p:cNvSpPr/>
            <p:nvPr/>
          </p:nvSpPr>
          <p:spPr bwMode="auto">
            <a:xfrm>
              <a:off x="6290746" y="2962725"/>
              <a:ext cx="1269741" cy="1269741"/>
            </a:xfrm>
            <a:prstGeom prst="ellipse">
              <a:avLst/>
            </a:prstGeom>
            <a:solidFill>
              <a:schemeClr val="accent5">
                <a:lumMod val="75000"/>
              </a:schemeClr>
            </a:solidFill>
            <a:ln w="76200">
              <a:solidFill>
                <a:srgbClr val="0A5EC6"/>
              </a:solidFill>
            </a:ln>
          </p:spPr>
          <p:txBody>
            <a:bodyPr vert="horz" wrap="square" lIns="91440" tIns="45720" rIns="91440" bIns="45720" numCol="1" rtlCol="0" anchor="t" anchorCtr="0" compatLnSpc="1">
              <a:prstTxWarp prst="textNoShape">
                <a:avLst/>
              </a:prstTxWarp>
            </a:bodyPr>
            <a:lstStyle/>
            <a:p>
              <a:pPr algn="ctr"/>
              <a:endParaRPr lang="en-IN"/>
            </a:p>
          </p:txBody>
        </p:sp>
        <p:pic>
          <p:nvPicPr>
            <p:cNvPr id="16" name="Graphic 15" descr="Right pointing backhand index with solid fill">
              <a:extLst>
                <a:ext uri="{FF2B5EF4-FFF2-40B4-BE49-F238E27FC236}">
                  <a16:creationId xmlns:a16="http://schemas.microsoft.com/office/drawing/2014/main" id="{3207F27B-6BA0-439A-B152-BC6F4302DC72}"/>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rot="16200000">
              <a:off x="6528343" y="3144262"/>
              <a:ext cx="830539" cy="830539"/>
            </a:xfrm>
            <a:prstGeom prst="rect">
              <a:avLst/>
            </a:prstGeom>
          </p:spPr>
        </p:pic>
      </p:grpSp>
      <p:sp>
        <p:nvSpPr>
          <p:cNvPr id="12" name="Content Placeholder 11">
            <a:extLst>
              <a:ext uri="{FF2B5EF4-FFF2-40B4-BE49-F238E27FC236}">
                <a16:creationId xmlns:a16="http://schemas.microsoft.com/office/drawing/2014/main" id="{B67EB91A-0264-4777-C076-3725850A5557}"/>
              </a:ext>
            </a:extLst>
          </p:cNvPr>
          <p:cNvSpPr>
            <a:spLocks noGrp="1"/>
          </p:cNvSpPr>
          <p:nvPr>
            <p:ph sz="quarter" idx="18"/>
          </p:nvPr>
        </p:nvSpPr>
        <p:spPr>
          <a:xfrm rot="5400000">
            <a:off x="8132332" y="3291272"/>
            <a:ext cx="1463040" cy="3840480"/>
          </a:xfrm>
          <a:prstGeom prst="round2SameRect">
            <a:avLst/>
          </a:prstGeom>
          <a:ln w="57150">
            <a:solidFill>
              <a:srgbClr val="203864"/>
            </a:solidFill>
          </a:ln>
        </p:spPr>
        <p:txBody>
          <a:bodyPr vert="vert270" anchor="ctr"/>
          <a:lstStyle/>
          <a:p>
            <a:pPr marL="731520" lvl="0" indent="0" defTabSz="685800">
              <a:lnSpc>
                <a:spcPct val="140000"/>
              </a:lnSpc>
              <a:spcAft>
                <a:spcPts val="0"/>
              </a:spcAft>
              <a:buClrTx/>
              <a:buNone/>
            </a:pPr>
            <a:r>
              <a:rPr lang="en-US" b="1" dirty="0">
                <a:latin typeface="Arial"/>
                <a:cs typeface="Arial"/>
              </a:rPr>
              <a:t>Apply</a:t>
            </a:r>
            <a:r>
              <a:rPr lang="en-US" dirty="0">
                <a:latin typeface="Arial"/>
                <a:cs typeface="Arial"/>
              </a:rPr>
              <a:t> for the policy </a:t>
            </a:r>
          </a:p>
        </p:txBody>
      </p:sp>
      <p:grpSp>
        <p:nvGrpSpPr>
          <p:cNvPr id="21" name="Group 20">
            <a:extLst>
              <a:ext uri="{FF2B5EF4-FFF2-40B4-BE49-F238E27FC236}">
                <a16:creationId xmlns:a16="http://schemas.microsoft.com/office/drawing/2014/main" id="{FD32ACA5-5286-C0DE-8FEB-5108035C39C2}"/>
              </a:ext>
              <a:ext uri="{C183D7F6-B498-43B3-948B-1728B52AA6E4}">
                <adec:decorative xmlns:adec="http://schemas.microsoft.com/office/drawing/2017/decorative" val="1"/>
              </a:ext>
            </a:extLst>
          </p:cNvPr>
          <p:cNvGrpSpPr/>
          <p:nvPr/>
        </p:nvGrpSpPr>
        <p:grpSpPr>
          <a:xfrm>
            <a:off x="6290746" y="4571868"/>
            <a:ext cx="1269741" cy="1269741"/>
            <a:chOff x="6290746" y="4571868"/>
            <a:chExt cx="1269741" cy="1269741"/>
          </a:xfrm>
        </p:grpSpPr>
        <p:sp>
          <p:nvSpPr>
            <p:cNvPr id="119" name="Oval 118">
              <a:extLst>
                <a:ext uri="{FF2B5EF4-FFF2-40B4-BE49-F238E27FC236}">
                  <a16:creationId xmlns:a16="http://schemas.microsoft.com/office/drawing/2014/main" id="{1AAAC3B6-C327-427F-B7C6-344149047F94}"/>
                </a:ext>
              </a:extLst>
            </p:cNvPr>
            <p:cNvSpPr/>
            <p:nvPr/>
          </p:nvSpPr>
          <p:spPr bwMode="auto">
            <a:xfrm>
              <a:off x="6290746" y="4571868"/>
              <a:ext cx="1269741" cy="1269741"/>
            </a:xfrm>
            <a:prstGeom prst="ellipse">
              <a:avLst/>
            </a:prstGeom>
            <a:solidFill>
              <a:schemeClr val="bg2">
                <a:lumMod val="50000"/>
              </a:schemeClr>
            </a:solidFill>
            <a:ln w="76200">
              <a:solidFill>
                <a:srgbClr val="203864"/>
              </a:solidFill>
            </a:ln>
          </p:spPr>
          <p:txBody>
            <a:bodyPr vert="horz" wrap="square" lIns="91440" tIns="45720" rIns="91440" bIns="45720" numCol="1" rtlCol="0" anchor="t" anchorCtr="0" compatLnSpc="1">
              <a:prstTxWarp prst="textNoShape">
                <a:avLst/>
              </a:prstTxWarp>
            </a:bodyPr>
            <a:lstStyle/>
            <a:p>
              <a:pPr algn="ctr"/>
              <a:endParaRPr lang="en-IN"/>
            </a:p>
          </p:txBody>
        </p:sp>
        <p:pic>
          <p:nvPicPr>
            <p:cNvPr id="57" name="Graphic 56" descr="Contract icon">
              <a:extLst>
                <a:ext uri="{FF2B5EF4-FFF2-40B4-BE49-F238E27FC236}">
                  <a16:creationId xmlns:a16="http://schemas.microsoft.com/office/drawing/2014/main" id="{496B918A-1A5D-4289-989E-5CA28D6AF772}"/>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513754" y="4799029"/>
              <a:ext cx="819760" cy="819760"/>
            </a:xfrm>
            <a:prstGeom prst="rect">
              <a:avLst/>
            </a:prstGeom>
          </p:spPr>
        </p:pic>
      </p:grpSp>
      <p:sp>
        <p:nvSpPr>
          <p:cNvPr id="5" name="Slide Number Placeholder 4">
            <a:extLst>
              <a:ext uri="{FF2B5EF4-FFF2-40B4-BE49-F238E27FC236}">
                <a16:creationId xmlns:a16="http://schemas.microsoft.com/office/drawing/2014/main" id="{F3639CCA-DEBC-4821-B305-1DBF061DCE01}"/>
              </a:ext>
            </a:extLst>
          </p:cNvPr>
          <p:cNvSpPr>
            <a:spLocks noGrp="1"/>
          </p:cNvSpPr>
          <p:nvPr>
            <p:ph type="sldNum" sz="quarter" idx="12"/>
          </p:nvPr>
        </p:nvSpPr>
        <p:spPr/>
        <p:txBody>
          <a:bodyPr/>
          <a:lstStyle/>
          <a:p>
            <a:fld id="{48F63A3B-78C7-47BE-AE5E-E10140E04643}" type="slidenum">
              <a:rPr lang="en-US" smtClean="0"/>
              <a:pPr/>
              <a:t>47</a:t>
            </a:fld>
            <a:endParaRPr lang="en-US"/>
          </a:p>
        </p:txBody>
      </p:sp>
    </p:spTree>
    <p:custDataLst>
      <p:tags r:id="rId1"/>
    </p:custDataLst>
    <p:extLst>
      <p:ext uri="{BB962C8B-B14F-4D97-AF65-F5344CB8AC3E}">
        <p14:creationId xmlns:p14="http://schemas.microsoft.com/office/powerpoint/2010/main" val="561151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animBg="1"/>
      <p:bldP spid="8" grpId="0" uiExpand="1" animBg="1"/>
      <p:bldP spid="11" grpId="0" uiExpand="1" animBg="1"/>
      <p:bldP spid="7" grpId="0" uiExpand="1" animBg="1"/>
      <p:bldP spid="9" grpId="0" uiExpand="1" animBg="1"/>
      <p:bldP spid="12" grpId="0" uiExpand="1"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93063" y="2046663"/>
            <a:ext cx="5647326" cy="688930"/>
          </a:xfrm>
        </p:spPr>
        <p:txBody>
          <a:bodyPr>
            <a:normAutofit/>
          </a:bodyPr>
          <a:lstStyle/>
          <a:p>
            <a:r>
              <a:rPr lang="en-US" dirty="0"/>
              <a:t>Topic 4</a:t>
            </a:r>
          </a:p>
        </p:txBody>
      </p:sp>
      <p:sp>
        <p:nvSpPr>
          <p:cNvPr id="5" name="Text Placeholder 4"/>
          <p:cNvSpPr>
            <a:spLocks noGrp="1"/>
          </p:cNvSpPr>
          <p:nvPr>
            <p:ph type="body" idx="1"/>
          </p:nvPr>
        </p:nvSpPr>
        <p:spPr>
          <a:xfrm>
            <a:off x="3993063" y="2735593"/>
            <a:ext cx="6966675" cy="1386813"/>
          </a:xfrm>
        </p:spPr>
        <p:txBody>
          <a:bodyPr>
            <a:normAutofit/>
          </a:bodyPr>
          <a:lstStyle/>
          <a:p>
            <a:pPr>
              <a:lnSpc>
                <a:spcPct val="100000"/>
              </a:lnSpc>
              <a:spcBef>
                <a:spcPts val="0"/>
              </a:spcBef>
              <a:spcAft>
                <a:spcPts val="1200"/>
              </a:spcAft>
            </a:pPr>
            <a:r>
              <a:rPr lang="en-US" dirty="0"/>
              <a:t>Medicare Drug Coverage (Part D)</a:t>
            </a:r>
          </a:p>
        </p:txBody>
      </p:sp>
    </p:spTree>
    <p:custDataLst>
      <p:tags r:id="rId1"/>
    </p:custDataLst>
    <p:extLst>
      <p:ext uri="{BB962C8B-B14F-4D97-AF65-F5344CB8AC3E}">
        <p14:creationId xmlns:p14="http://schemas.microsoft.com/office/powerpoint/2010/main" val="131966790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1306F-E941-274C-ADC2-9530AD918CA5}"/>
              </a:ext>
            </a:extLst>
          </p:cNvPr>
          <p:cNvSpPr>
            <a:spLocks noGrp="1"/>
          </p:cNvSpPr>
          <p:nvPr>
            <p:ph type="title"/>
          </p:nvPr>
        </p:nvSpPr>
        <p:spPr/>
        <p:txBody>
          <a:bodyPr>
            <a:normAutofit/>
          </a:bodyPr>
          <a:lstStyle/>
          <a:p>
            <a:r>
              <a:rPr lang="en-US" sz="3000" dirty="0"/>
              <a:t>Topic 4 Objectives</a:t>
            </a:r>
          </a:p>
        </p:txBody>
      </p:sp>
      <p:sp>
        <p:nvSpPr>
          <p:cNvPr id="13" name="Content Placeholder 12"/>
          <p:cNvSpPr>
            <a:spLocks noGrp="1"/>
          </p:cNvSpPr>
          <p:nvPr>
            <p:ph idx="4294967295"/>
          </p:nvPr>
        </p:nvSpPr>
        <p:spPr>
          <a:xfrm>
            <a:off x="667512" y="1211826"/>
            <a:ext cx="10969317" cy="4481404"/>
          </a:xfrm>
        </p:spPr>
        <p:txBody>
          <a:bodyPr vert="horz" lIns="91440" tIns="45720" rIns="91440" bIns="45720" rtlCol="0" anchor="t">
            <a:normAutofit/>
          </a:bodyPr>
          <a:lstStyle/>
          <a:p>
            <a:pPr marL="0" lvl="0" indent="0">
              <a:lnSpc>
                <a:spcPct val="100000"/>
              </a:lnSpc>
              <a:spcBef>
                <a:spcPts val="0"/>
              </a:spcBef>
              <a:spcAft>
                <a:spcPts val="1200"/>
              </a:spcAft>
              <a:buNone/>
            </a:pPr>
            <a:r>
              <a:rPr lang="en-US" sz="2800" b="1" dirty="0">
                <a:solidFill>
                  <a:srgbClr val="00529B"/>
                </a:solidFill>
                <a:latin typeface="Arial"/>
                <a:cs typeface="Arial"/>
              </a:rPr>
              <a:t>At the end of this topic, you’ll be able to:</a:t>
            </a:r>
          </a:p>
          <a:p>
            <a:pPr marL="548640" lvl="1" indent="-274320">
              <a:lnSpc>
                <a:spcPct val="100000"/>
              </a:lnSpc>
              <a:spcBef>
                <a:spcPts val="0"/>
              </a:spcBef>
              <a:spcAft>
                <a:spcPts val="1200"/>
              </a:spcAft>
              <a:buFont typeface="Wingdings" panose="05000000000000000000" pitchFamily="2" charset="2"/>
              <a:buChar char="§"/>
            </a:pPr>
            <a:r>
              <a:rPr lang="en-US" sz="2400" dirty="0">
                <a:solidFill>
                  <a:srgbClr val="00529B"/>
                </a:solidFill>
                <a:latin typeface="Arial"/>
                <a:cs typeface="Arial"/>
              </a:rPr>
              <a:t>Explain Medicare drug coverage (Part D) and how it works</a:t>
            </a:r>
          </a:p>
          <a:p>
            <a:pPr marL="548640" lvl="1" indent="-274320">
              <a:lnSpc>
                <a:spcPct val="100000"/>
              </a:lnSpc>
              <a:spcBef>
                <a:spcPts val="0"/>
              </a:spcBef>
              <a:spcAft>
                <a:spcPts val="1200"/>
              </a:spcAft>
              <a:buFont typeface="Wingdings" panose="05000000000000000000" pitchFamily="2" charset="2"/>
              <a:buChar char="§"/>
            </a:pPr>
            <a:r>
              <a:rPr lang="en-US" sz="2400" dirty="0">
                <a:solidFill>
                  <a:srgbClr val="00529B"/>
                </a:solidFill>
                <a:latin typeface="Arial"/>
                <a:cs typeface="Arial"/>
              </a:rPr>
              <a:t>Describe associated costs</a:t>
            </a:r>
          </a:p>
          <a:p>
            <a:pPr marL="548640" lvl="1" indent="-274320">
              <a:lnSpc>
                <a:spcPct val="100000"/>
              </a:lnSpc>
              <a:spcBef>
                <a:spcPts val="0"/>
              </a:spcBef>
              <a:spcAft>
                <a:spcPts val="1200"/>
              </a:spcAft>
              <a:buFont typeface="Wingdings" panose="05000000000000000000" pitchFamily="2" charset="2"/>
              <a:buChar char="§"/>
            </a:pPr>
            <a:r>
              <a:rPr lang="en-US" sz="2400" dirty="0">
                <a:solidFill>
                  <a:srgbClr val="00529B"/>
                </a:solidFill>
                <a:latin typeface="Arial"/>
                <a:cs typeface="Arial"/>
              </a:rPr>
              <a:t>Discuss considerations when deciding how you’ll get your drug coverage</a:t>
            </a:r>
          </a:p>
          <a:p>
            <a:pPr marL="548640" lvl="1" indent="-274320">
              <a:lnSpc>
                <a:spcPct val="100000"/>
              </a:lnSpc>
              <a:spcBef>
                <a:spcPts val="0"/>
              </a:spcBef>
              <a:spcAft>
                <a:spcPts val="1200"/>
              </a:spcAft>
              <a:buFont typeface="Wingdings" panose="05000000000000000000" pitchFamily="2" charset="2"/>
              <a:buChar char="§"/>
            </a:pPr>
            <a:r>
              <a:rPr lang="en-US" sz="2400" dirty="0">
                <a:solidFill>
                  <a:srgbClr val="00529B"/>
                </a:solidFill>
                <a:latin typeface="Arial"/>
                <a:cs typeface="Arial"/>
              </a:rPr>
              <a:t>Explain the Part D late enrollment penalty and how to avoid it</a:t>
            </a:r>
          </a:p>
          <a:p>
            <a:pPr marL="548640" lvl="1" indent="-274320">
              <a:lnSpc>
                <a:spcPct val="100000"/>
              </a:lnSpc>
              <a:spcBef>
                <a:spcPts val="0"/>
              </a:spcBef>
              <a:spcAft>
                <a:spcPts val="1200"/>
              </a:spcAft>
              <a:buFont typeface="Wingdings" panose="05000000000000000000" pitchFamily="2" charset="2"/>
              <a:buChar char="§"/>
            </a:pPr>
            <a:r>
              <a:rPr lang="en-US" sz="2400" dirty="0">
                <a:solidFill>
                  <a:srgbClr val="00529B"/>
                </a:solidFill>
                <a:latin typeface="Arial"/>
                <a:cs typeface="Arial"/>
              </a:rPr>
              <a:t>Explain how and when to join a plan</a:t>
            </a:r>
          </a:p>
        </p:txBody>
      </p:sp>
      <p:sp>
        <p:nvSpPr>
          <p:cNvPr id="3" name="Slide Number Placeholder 2">
            <a:extLst>
              <a:ext uri="{FF2B5EF4-FFF2-40B4-BE49-F238E27FC236}">
                <a16:creationId xmlns:a16="http://schemas.microsoft.com/office/drawing/2014/main" id="{3ADD520B-B652-4CC3-B095-05A605C05E7C}"/>
              </a:ext>
            </a:extLst>
          </p:cNvPr>
          <p:cNvSpPr>
            <a:spLocks noGrp="1"/>
          </p:cNvSpPr>
          <p:nvPr>
            <p:ph type="sldNum" sz="quarter" idx="12"/>
          </p:nvPr>
        </p:nvSpPr>
        <p:spPr/>
        <p:txBody>
          <a:bodyPr/>
          <a:lstStyle/>
          <a:p>
            <a:fld id="{48F63A3B-78C7-47BE-AE5E-E10140E04643}" type="slidenum">
              <a:rPr lang="en-US" smtClean="0"/>
              <a:pPr/>
              <a:t>49</a:t>
            </a:fld>
            <a:endParaRPr lang="en-US"/>
          </a:p>
        </p:txBody>
      </p:sp>
    </p:spTree>
    <p:custDataLst>
      <p:tags r:id="rId1"/>
    </p:custDataLst>
    <p:extLst>
      <p:ext uri="{BB962C8B-B14F-4D97-AF65-F5344CB8AC3E}">
        <p14:creationId xmlns:p14="http://schemas.microsoft.com/office/powerpoint/2010/main" val="21847991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7A5FB7-624A-6D45-BB73-0C7AF9FBBF77}"/>
              </a:ext>
            </a:extLst>
          </p:cNvPr>
          <p:cNvSpPr>
            <a:spLocks noGrp="1"/>
          </p:cNvSpPr>
          <p:nvPr>
            <p:ph type="title"/>
          </p:nvPr>
        </p:nvSpPr>
        <p:spPr/>
        <p:txBody>
          <a:bodyPr>
            <a:normAutofit/>
          </a:bodyPr>
          <a:lstStyle/>
          <a:p>
            <a:r>
              <a:rPr lang="en-US" sz="3000"/>
              <a:t>Medicare</a:t>
            </a:r>
          </a:p>
        </p:txBody>
      </p:sp>
      <p:sp>
        <p:nvSpPr>
          <p:cNvPr id="3" name="Content Placeholder 2">
            <a:extLst>
              <a:ext uri="{FF2B5EF4-FFF2-40B4-BE49-F238E27FC236}">
                <a16:creationId xmlns:a16="http://schemas.microsoft.com/office/drawing/2014/main" id="{DA7EE354-7ECE-F61B-D5DD-6EEEEB989E6A}"/>
              </a:ext>
            </a:extLst>
          </p:cNvPr>
          <p:cNvSpPr>
            <a:spLocks noGrp="1"/>
          </p:cNvSpPr>
          <p:nvPr>
            <p:ph sz="quarter" idx="13"/>
          </p:nvPr>
        </p:nvSpPr>
        <p:spPr>
          <a:xfrm>
            <a:off x="838200" y="1548428"/>
            <a:ext cx="7315200" cy="3410643"/>
          </a:xfrm>
        </p:spPr>
        <p:txBody>
          <a:bodyPr>
            <a:normAutofit/>
          </a:bodyPr>
          <a:lstStyle/>
          <a:p>
            <a:pPr marL="0" lvl="0" indent="0" defTabSz="685800">
              <a:buNone/>
              <a:defRPr/>
            </a:pPr>
            <a:r>
              <a:rPr lang="en-US" sz="2800" b="1" dirty="0"/>
              <a:t>Health insurance for:</a:t>
            </a:r>
          </a:p>
          <a:p>
            <a:pPr marL="548640" lvl="1">
              <a:buClr>
                <a:srgbClr val="00539A"/>
              </a:buClr>
              <a:buFont typeface="Wingdings" pitchFamily="2" charset="2"/>
              <a:buChar char="§"/>
              <a:defRPr/>
            </a:pPr>
            <a:r>
              <a:rPr lang="en-US" sz="2400" dirty="0"/>
              <a:t>People 65 or older</a:t>
            </a:r>
          </a:p>
          <a:p>
            <a:pPr marL="548640" lvl="1">
              <a:buClr>
                <a:srgbClr val="00539A"/>
              </a:buClr>
              <a:buFont typeface="Wingdings" pitchFamily="2" charset="2"/>
              <a:buChar char="§"/>
              <a:defRPr/>
            </a:pPr>
            <a:r>
              <a:rPr lang="en-US" sz="2400" dirty="0"/>
              <a:t>Certain people who are under 65 with disabilities </a:t>
            </a:r>
          </a:p>
          <a:p>
            <a:pPr marL="548640" lvl="1">
              <a:buClr>
                <a:srgbClr val="00539A"/>
              </a:buClr>
              <a:buFont typeface="Wingdings" pitchFamily="2" charset="2"/>
              <a:buChar char="§"/>
              <a:defRPr/>
            </a:pPr>
            <a:r>
              <a:rPr lang="en-US" sz="2400" dirty="0"/>
              <a:t>People of any age with End-Stage Renal Disease (ESRD) (permanent kidney failure requiring dialysis or a kidney transplant)</a:t>
            </a:r>
          </a:p>
        </p:txBody>
      </p:sp>
      <p:sp>
        <p:nvSpPr>
          <p:cNvPr id="13" name="Freeform: Shape 12">
            <a:extLst>
              <a:ext uri="{FF2B5EF4-FFF2-40B4-BE49-F238E27FC236}">
                <a16:creationId xmlns:a16="http://schemas.microsoft.com/office/drawing/2014/main" id="{59FE1B04-7F48-47EE-A1F5-D21A44F5D0D7}"/>
              </a:ext>
              <a:ext uri="{C183D7F6-B498-43B3-948B-1728B52AA6E4}">
                <adec:decorative xmlns:adec="http://schemas.microsoft.com/office/drawing/2017/decorative" val="1"/>
              </a:ext>
            </a:extLst>
          </p:cNvPr>
          <p:cNvSpPr>
            <a:spLocks noChangeAspect="1"/>
          </p:cNvSpPr>
          <p:nvPr/>
        </p:nvSpPr>
        <p:spPr>
          <a:xfrm>
            <a:off x="970724" y="4858258"/>
            <a:ext cx="274320" cy="274320"/>
          </a:xfrm>
          <a:custGeom>
            <a:avLst/>
            <a:gdLst>
              <a:gd name="connsiteX0" fmla="*/ 1828800 w 3657600"/>
              <a:gd name="connsiteY0" fmla="*/ 473375 h 3657600"/>
              <a:gd name="connsiteX1" fmla="*/ 1526601 w 3657600"/>
              <a:gd name="connsiteY1" fmla="*/ 1451335 h 3657600"/>
              <a:gd name="connsiteX2" fmla="*/ 548643 w 3657600"/>
              <a:gd name="connsiteY2" fmla="*/ 1451328 h 3657600"/>
              <a:gd name="connsiteX3" fmla="*/ 1339831 w 3657600"/>
              <a:gd name="connsiteY3" fmla="*/ 2055733 h 3657600"/>
              <a:gd name="connsiteX4" fmla="*/ 1037619 w 3657600"/>
              <a:gd name="connsiteY4" fmla="*/ 3033688 h 3657600"/>
              <a:gd name="connsiteX5" fmla="*/ 1828800 w 3657600"/>
              <a:gd name="connsiteY5" fmla="*/ 2429272 h 3657600"/>
              <a:gd name="connsiteX6" fmla="*/ 2619981 w 3657600"/>
              <a:gd name="connsiteY6" fmla="*/ 3033688 h 3657600"/>
              <a:gd name="connsiteX7" fmla="*/ 2317769 w 3657600"/>
              <a:gd name="connsiteY7" fmla="*/ 2055733 h 3657600"/>
              <a:gd name="connsiteX8" fmla="*/ 3108957 w 3657600"/>
              <a:gd name="connsiteY8" fmla="*/ 1451328 h 3657600"/>
              <a:gd name="connsiteX9" fmla="*/ 2130999 w 3657600"/>
              <a:gd name="connsiteY9" fmla="*/ 1451335 h 3657600"/>
              <a:gd name="connsiteX10" fmla="*/ 1828800 w 3657600"/>
              <a:gd name="connsiteY10" fmla="*/ 0 h 3657600"/>
              <a:gd name="connsiteX11" fmla="*/ 3657600 w 3657600"/>
              <a:gd name="connsiteY11" fmla="*/ 1828800 h 3657600"/>
              <a:gd name="connsiteX12" fmla="*/ 1828800 w 3657600"/>
              <a:gd name="connsiteY12" fmla="*/ 3657600 h 3657600"/>
              <a:gd name="connsiteX13" fmla="*/ 0 w 3657600"/>
              <a:gd name="connsiteY13" fmla="*/ 1828800 h 3657600"/>
              <a:gd name="connsiteX14" fmla="*/ 1828800 w 3657600"/>
              <a:gd name="connsiteY14" fmla="*/ 0 h 36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3657600">
                <a:moveTo>
                  <a:pt x="1828800" y="473375"/>
                </a:moveTo>
                <a:lnTo>
                  <a:pt x="1526601" y="1451335"/>
                </a:lnTo>
                <a:lnTo>
                  <a:pt x="548643" y="1451328"/>
                </a:lnTo>
                <a:lnTo>
                  <a:pt x="1339831" y="2055733"/>
                </a:lnTo>
                <a:lnTo>
                  <a:pt x="1037619" y="3033688"/>
                </a:lnTo>
                <a:lnTo>
                  <a:pt x="1828800" y="2429272"/>
                </a:lnTo>
                <a:lnTo>
                  <a:pt x="2619981" y="3033688"/>
                </a:lnTo>
                <a:lnTo>
                  <a:pt x="2317769" y="2055733"/>
                </a:lnTo>
                <a:lnTo>
                  <a:pt x="3108957" y="1451328"/>
                </a:lnTo>
                <a:lnTo>
                  <a:pt x="2130999" y="1451335"/>
                </a:lnTo>
                <a:close/>
                <a:moveTo>
                  <a:pt x="1828800" y="0"/>
                </a:moveTo>
                <a:cubicBezTo>
                  <a:pt x="2838818" y="0"/>
                  <a:pt x="3657600" y="818782"/>
                  <a:pt x="3657600" y="1828800"/>
                </a:cubicBezTo>
                <a:cubicBezTo>
                  <a:pt x="3657600" y="2838818"/>
                  <a:pt x="2838818" y="3657600"/>
                  <a:pt x="1828800" y="3657600"/>
                </a:cubicBezTo>
                <a:cubicBezTo>
                  <a:pt x="818782" y="3657600"/>
                  <a:pt x="0" y="2838818"/>
                  <a:pt x="0" y="1828800"/>
                </a:cubicBezTo>
                <a:cubicBezTo>
                  <a:pt x="0" y="818782"/>
                  <a:pt x="818782" y="0"/>
                  <a:pt x="1828800" y="0"/>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E0C9770C-6B8F-47FC-368A-38A99168F3E0}"/>
              </a:ext>
            </a:extLst>
          </p:cNvPr>
          <p:cNvSpPr>
            <a:spLocks noGrp="1"/>
          </p:cNvSpPr>
          <p:nvPr>
            <p:ph sz="quarter" idx="14"/>
          </p:nvPr>
        </p:nvSpPr>
        <p:spPr>
          <a:xfrm>
            <a:off x="1224073" y="4821322"/>
            <a:ext cx="6833405" cy="815685"/>
          </a:xfrm>
        </p:spPr>
        <p:txBody>
          <a:bodyPr>
            <a:normAutofit/>
          </a:bodyPr>
          <a:lstStyle/>
          <a:p>
            <a:pPr marL="0" indent="0">
              <a:buNone/>
            </a:pPr>
            <a:r>
              <a:rPr lang="en-US" sz="1400" b="1" dirty="0">
                <a:latin typeface="Arial"/>
                <a:cs typeface="Arial"/>
              </a:rPr>
              <a:t>NOTE: </a:t>
            </a:r>
            <a:r>
              <a:rPr lang="en-US" sz="1400" dirty="0">
                <a:latin typeface="Arial"/>
                <a:cs typeface="Arial"/>
              </a:rPr>
              <a:t>To get Medicare you must be a U.S. citizen or national, a lawful permanent resident (green card holder), or satisfy specific requirements for lawful presence. Must reside in the U.S. for 5 continuous years.</a:t>
            </a:r>
          </a:p>
        </p:txBody>
      </p:sp>
      <p:pic>
        <p:nvPicPr>
          <p:cNvPr id="10" name="Picture 9" descr="Medicare &amp; You 2026 Handbook cover.">
            <a:extLst>
              <a:ext uri="{FF2B5EF4-FFF2-40B4-BE49-F238E27FC236}">
                <a16:creationId xmlns:a16="http://schemas.microsoft.com/office/drawing/2014/main" id="{EE0E2BFF-ACD3-A20D-3009-4608820437E2}"/>
              </a:ext>
            </a:extLst>
          </p:cNvPr>
          <p:cNvPicPr>
            <a:picLocks noChangeAspect="1"/>
          </p:cNvPicPr>
          <p:nvPr/>
        </p:nvPicPr>
        <p:blipFill>
          <a:blip r:embed="rId4"/>
          <a:stretch>
            <a:fillRect/>
          </a:stretch>
        </p:blipFill>
        <p:spPr>
          <a:xfrm>
            <a:off x="8280399" y="1107257"/>
            <a:ext cx="3403602" cy="4498258"/>
          </a:xfrm>
          <a:prstGeom prst="rect">
            <a:avLst/>
          </a:prstGeom>
          <a:effectLst>
            <a:outerShdw blurRad="50800" dist="63500" dir="2700000" algn="tl" rotWithShape="0">
              <a:prstClr val="black">
                <a:alpha val="40000"/>
              </a:prstClr>
            </a:outerShdw>
          </a:effectLst>
        </p:spPr>
      </p:pic>
      <p:sp>
        <p:nvSpPr>
          <p:cNvPr id="11" name="Content Placeholder 10">
            <a:extLst>
              <a:ext uri="{FF2B5EF4-FFF2-40B4-BE49-F238E27FC236}">
                <a16:creationId xmlns:a16="http://schemas.microsoft.com/office/drawing/2014/main" id="{68BF2EA3-E701-975A-FF98-D6C5C8BBDF50}"/>
              </a:ext>
            </a:extLst>
          </p:cNvPr>
          <p:cNvSpPr>
            <a:spLocks noGrp="1"/>
          </p:cNvSpPr>
          <p:nvPr>
            <p:ph sz="quarter" idx="15"/>
          </p:nvPr>
        </p:nvSpPr>
        <p:spPr>
          <a:xfrm>
            <a:off x="9724913" y="5666588"/>
            <a:ext cx="1968648" cy="317464"/>
          </a:xfrm>
        </p:spPr>
        <p:txBody>
          <a:bodyPr>
            <a:noAutofit/>
          </a:bodyPr>
          <a:lstStyle/>
          <a:p>
            <a:pPr marL="0" indent="0" algn="r">
              <a:buNone/>
            </a:pPr>
            <a:r>
              <a:rPr lang="en-US" sz="1100" kern="0" dirty="0"/>
              <a:t>CMS Product No. 10050</a:t>
            </a:r>
          </a:p>
        </p:txBody>
      </p:sp>
      <p:sp>
        <p:nvSpPr>
          <p:cNvPr id="2" name="Slide Number Placeholder 1">
            <a:extLst>
              <a:ext uri="{FF2B5EF4-FFF2-40B4-BE49-F238E27FC236}">
                <a16:creationId xmlns:a16="http://schemas.microsoft.com/office/drawing/2014/main" id="{C722984B-904C-4365-B6A8-88AC9E051977}"/>
              </a:ext>
            </a:extLst>
          </p:cNvPr>
          <p:cNvSpPr>
            <a:spLocks noGrp="1"/>
          </p:cNvSpPr>
          <p:nvPr>
            <p:ph type="sldNum" sz="quarter" idx="12"/>
          </p:nvPr>
        </p:nvSpPr>
        <p:spPr/>
        <p:txBody>
          <a:bodyPr/>
          <a:lstStyle/>
          <a:p>
            <a:fld id="{0B2D781D-8844-5940-92D1-06EF0A7F581E}" type="slidenum">
              <a:rPr lang="en-US" smtClean="0"/>
              <a:pPr/>
              <a:t>5</a:t>
            </a:fld>
            <a:endParaRPr lang="en-US"/>
          </a:p>
        </p:txBody>
      </p:sp>
    </p:spTree>
    <p:custDataLst>
      <p:tags r:id="rId1"/>
    </p:custDataLst>
    <p:extLst>
      <p:ext uri="{BB962C8B-B14F-4D97-AF65-F5344CB8AC3E}">
        <p14:creationId xmlns:p14="http://schemas.microsoft.com/office/powerpoint/2010/main" val="330777751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8B67B506-8DA9-BC46-A697-EBD5EB432098}"/>
              </a:ext>
            </a:extLst>
          </p:cNvPr>
          <p:cNvSpPr>
            <a:spLocks noGrp="1"/>
          </p:cNvSpPr>
          <p:nvPr>
            <p:ph type="title"/>
          </p:nvPr>
        </p:nvSpPr>
        <p:spPr/>
        <p:txBody>
          <a:bodyPr>
            <a:normAutofit/>
          </a:bodyPr>
          <a:lstStyle/>
          <a:p>
            <a:r>
              <a:rPr lang="en-US" sz="3000"/>
              <a:t>Medicare Drug Coverage (Part D)</a:t>
            </a:r>
          </a:p>
        </p:txBody>
      </p:sp>
      <p:sp>
        <p:nvSpPr>
          <p:cNvPr id="17" name="Content Placeholder 16">
            <a:extLst>
              <a:ext uri="{FF2B5EF4-FFF2-40B4-BE49-F238E27FC236}">
                <a16:creationId xmlns:a16="http://schemas.microsoft.com/office/drawing/2014/main" id="{7B06FD33-60FC-4807-9CB2-486692E4085A}"/>
              </a:ext>
            </a:extLst>
          </p:cNvPr>
          <p:cNvSpPr>
            <a:spLocks noGrp="1"/>
          </p:cNvSpPr>
          <p:nvPr>
            <p:ph sz="quarter" idx="13"/>
          </p:nvPr>
        </p:nvSpPr>
        <p:spPr>
          <a:xfrm>
            <a:off x="1200149" y="1249399"/>
            <a:ext cx="10574755" cy="4667250"/>
          </a:xfrm>
        </p:spPr>
        <p:txBody>
          <a:bodyPr/>
          <a:lstStyle/>
          <a:p>
            <a:r>
              <a:rPr lang="en-US" dirty="0"/>
              <a:t>An optional benefit available to all people with Medicare </a:t>
            </a:r>
          </a:p>
          <a:p>
            <a:r>
              <a:rPr lang="en-US" dirty="0"/>
              <a:t>Run by insurance companies and other private companies approved by Medicare</a:t>
            </a:r>
          </a:p>
          <a:p>
            <a:pPr>
              <a:spcAft>
                <a:spcPts val="600"/>
              </a:spcAft>
            </a:pPr>
            <a:r>
              <a:rPr lang="en-US" dirty="0"/>
              <a:t>Provided through:</a:t>
            </a:r>
          </a:p>
          <a:p>
            <a:pPr lvl="1"/>
            <a:r>
              <a:rPr lang="en-US" dirty="0"/>
              <a:t>Medicare drug plans (sometimes called a Prescription Drug Plan or PDP) (work with Original Medicare)</a:t>
            </a:r>
          </a:p>
          <a:p>
            <a:pPr lvl="1"/>
            <a:r>
              <a:rPr lang="en-US" dirty="0"/>
              <a:t>Medicare Advantage Plans with drug coverage (sometimes called</a:t>
            </a:r>
            <a:br>
              <a:rPr lang="en-US" dirty="0"/>
            </a:br>
            <a:r>
              <a:rPr lang="en-US" dirty="0"/>
              <a:t>MA-PDs)</a:t>
            </a:r>
          </a:p>
          <a:p>
            <a:pPr lvl="1">
              <a:spcAft>
                <a:spcPts val="1200"/>
              </a:spcAft>
            </a:pPr>
            <a:r>
              <a:rPr lang="en-US" dirty="0"/>
              <a:t>Some other Medicare health plans</a:t>
            </a:r>
          </a:p>
        </p:txBody>
      </p:sp>
      <p:sp>
        <p:nvSpPr>
          <p:cNvPr id="4" name="Slide Number Placeholder 3">
            <a:extLst>
              <a:ext uri="{FF2B5EF4-FFF2-40B4-BE49-F238E27FC236}">
                <a16:creationId xmlns:a16="http://schemas.microsoft.com/office/drawing/2014/main" id="{96DD67B9-B6D3-4FA6-A4B1-9977F506BF81}"/>
              </a:ext>
            </a:extLst>
          </p:cNvPr>
          <p:cNvSpPr>
            <a:spLocks noGrp="1"/>
          </p:cNvSpPr>
          <p:nvPr>
            <p:ph type="sldNum" sz="quarter" idx="12"/>
          </p:nvPr>
        </p:nvSpPr>
        <p:spPr/>
        <p:txBody>
          <a:bodyPr/>
          <a:lstStyle/>
          <a:p>
            <a:fld id="{0B2D781D-8844-5940-92D1-06EF0A7F581E}" type="slidenum">
              <a:rPr lang="en-US" smtClean="0"/>
              <a:pPr/>
              <a:t>50</a:t>
            </a:fld>
            <a:endParaRPr lang="en-US"/>
          </a:p>
        </p:txBody>
      </p:sp>
    </p:spTree>
    <p:custDataLst>
      <p:tags r:id="rId1"/>
    </p:custDataLst>
    <p:extLst>
      <p:ext uri="{BB962C8B-B14F-4D97-AF65-F5344CB8AC3E}">
        <p14:creationId xmlns:p14="http://schemas.microsoft.com/office/powerpoint/2010/main" val="288033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7">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7">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a:t>How Part D Works</a:t>
            </a:r>
          </a:p>
        </p:txBody>
      </p:sp>
      <p:sp>
        <p:nvSpPr>
          <p:cNvPr id="5" name="Content Placeholder 4">
            <a:extLst>
              <a:ext uri="{FF2B5EF4-FFF2-40B4-BE49-F238E27FC236}">
                <a16:creationId xmlns:a16="http://schemas.microsoft.com/office/drawing/2014/main" id="{6BBECB95-037A-4084-9410-B5BE21D906C1}"/>
              </a:ext>
            </a:extLst>
          </p:cNvPr>
          <p:cNvSpPr>
            <a:spLocks noGrp="1"/>
          </p:cNvSpPr>
          <p:nvPr>
            <p:ph sz="quarter" idx="13"/>
          </p:nvPr>
        </p:nvSpPr>
        <p:spPr>
          <a:xfrm>
            <a:off x="1278835" y="1420009"/>
            <a:ext cx="10355179" cy="4292302"/>
          </a:xfrm>
        </p:spPr>
        <p:txBody>
          <a:bodyPr>
            <a:normAutofit/>
          </a:bodyPr>
          <a:lstStyle/>
          <a:p>
            <a:pPr>
              <a:spcAft>
                <a:spcPts val="600"/>
              </a:spcAft>
            </a:pPr>
            <a:r>
              <a:rPr lang="en-US" sz="2400" b="1" dirty="0"/>
              <a:t>It’s optional </a:t>
            </a:r>
          </a:p>
          <a:p>
            <a:pPr lvl="1"/>
            <a:r>
              <a:rPr lang="en-US" sz="2000" dirty="0"/>
              <a:t>You can choose a plan and join</a:t>
            </a:r>
          </a:p>
          <a:p>
            <a:pPr lvl="1">
              <a:spcAft>
                <a:spcPts val="1200"/>
              </a:spcAft>
            </a:pPr>
            <a:r>
              <a:rPr lang="en-US" sz="2000" dirty="0"/>
              <a:t>You may pay a lifetime penalty if you don’t have other creditable drug coverage and join a Part D plan after you’re first eligible</a:t>
            </a:r>
          </a:p>
          <a:p>
            <a:pPr>
              <a:spcAft>
                <a:spcPts val="600"/>
              </a:spcAft>
            </a:pPr>
            <a:r>
              <a:rPr lang="en-US" sz="2400" b="1" dirty="0"/>
              <a:t>Plans have lists of covered drugs (formularies), which:</a:t>
            </a:r>
          </a:p>
          <a:p>
            <a:pPr lvl="1"/>
            <a:r>
              <a:rPr lang="en-US" sz="2000" dirty="0"/>
              <a:t>Must include a range of drugs in each category</a:t>
            </a:r>
          </a:p>
          <a:p>
            <a:pPr lvl="1">
              <a:spcAft>
                <a:spcPts val="1200"/>
              </a:spcAft>
            </a:pPr>
            <a:r>
              <a:rPr lang="en-US" sz="2000" dirty="0"/>
              <a:t>May change during the year—you’ll be notified</a:t>
            </a:r>
          </a:p>
          <a:p>
            <a:r>
              <a:rPr lang="en-US" sz="2400" b="1" dirty="0"/>
              <a:t>If you have limited income and resources, you may get Extra Help</a:t>
            </a:r>
          </a:p>
        </p:txBody>
      </p:sp>
      <p:sp>
        <p:nvSpPr>
          <p:cNvPr id="6" name="Slide Number Placeholder 5">
            <a:extLst>
              <a:ext uri="{FF2B5EF4-FFF2-40B4-BE49-F238E27FC236}">
                <a16:creationId xmlns:a16="http://schemas.microsoft.com/office/drawing/2014/main" id="{565AB764-DFC3-466A-A5AC-5E0FB32E1A39}"/>
              </a:ext>
            </a:extLst>
          </p:cNvPr>
          <p:cNvSpPr>
            <a:spLocks noGrp="1"/>
          </p:cNvSpPr>
          <p:nvPr>
            <p:ph type="sldNum" sz="quarter" idx="12"/>
          </p:nvPr>
        </p:nvSpPr>
        <p:spPr/>
        <p:txBody>
          <a:bodyPr/>
          <a:lstStyle/>
          <a:p>
            <a:fld id="{0B2D781D-8844-5940-92D1-06EF0A7F581E}" type="slidenum">
              <a:rPr lang="en-US" smtClean="0"/>
              <a:pPr/>
              <a:t>51</a:t>
            </a:fld>
            <a:endParaRPr lang="en-US"/>
          </a:p>
        </p:txBody>
      </p:sp>
    </p:spTree>
    <p:custDataLst>
      <p:tags r:id="rId1"/>
    </p:custDataLst>
    <p:extLst>
      <p:ext uri="{BB962C8B-B14F-4D97-AF65-F5344CB8AC3E}">
        <p14:creationId xmlns:p14="http://schemas.microsoft.com/office/powerpoint/2010/main" val="2571797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nodeType="after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childTnLst>
                                </p:cTn>
                              </p:par>
                            </p:childTnLst>
                          </p:cTn>
                        </p:par>
                        <p:par>
                          <p:cTn id="17" fill="hold">
                            <p:stCondLst>
                              <p:cond delay="0"/>
                            </p:stCondLst>
                            <p:childTnLst>
                              <p:par>
                                <p:cTn id="18" presetID="1" presetClass="entr" presetSubtype="0" fill="hold" nodeType="afterEffect">
                                  <p:stCondLst>
                                    <p:cond delay="0"/>
                                  </p:stCondLst>
                                  <p:childTnLst>
                                    <p:set>
                                      <p:cBhvr>
                                        <p:cTn id="19" dur="1" fill="hold">
                                          <p:stCondLst>
                                            <p:cond delay="0"/>
                                          </p:stCondLst>
                                        </p:cTn>
                                        <p:tgtEl>
                                          <p:spTgt spid="5">
                                            <p:txEl>
                                              <p:pRg st="4" end="4"/>
                                            </p:txEl>
                                          </p:spTgt>
                                        </p:tgtEl>
                                        <p:attrNameLst>
                                          <p:attrName>style.visibility</p:attrName>
                                        </p:attrNameLst>
                                      </p:cBhvr>
                                      <p:to>
                                        <p:strVal val="visible"/>
                                      </p:to>
                                    </p:set>
                                  </p:childTnLst>
                                </p:cTn>
                              </p:par>
                            </p:childTnLst>
                          </p:cTn>
                        </p:par>
                        <p:par>
                          <p:cTn id="20" fill="hold">
                            <p:stCondLst>
                              <p:cond delay="0"/>
                            </p:stCondLst>
                            <p:childTnLst>
                              <p:par>
                                <p:cTn id="21" presetID="1" presetClass="entr" presetSubtype="0" fill="hold" nodeType="after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2800" dirty="0">
                <a:latin typeface="Arial Black"/>
              </a:rPr>
              <a:t>Medicare Drug Plan Costs: </a:t>
            </a:r>
            <a:br>
              <a:rPr lang="en-US" sz="2800" dirty="0"/>
            </a:br>
            <a:r>
              <a:rPr lang="en-US" sz="2800" dirty="0">
                <a:latin typeface="Arial Black"/>
              </a:rPr>
              <a:t>What You Pay in 2026</a:t>
            </a:r>
            <a:endParaRPr lang="en-US" sz="2800" dirty="0"/>
          </a:p>
        </p:txBody>
      </p:sp>
      <p:sp>
        <p:nvSpPr>
          <p:cNvPr id="7" name="Content Placeholder 6">
            <a:extLst>
              <a:ext uri="{FF2B5EF4-FFF2-40B4-BE49-F238E27FC236}">
                <a16:creationId xmlns:a16="http://schemas.microsoft.com/office/drawing/2014/main" id="{2017ECA2-1AE6-4374-FEE6-2CECEC324C48}"/>
              </a:ext>
            </a:extLst>
          </p:cNvPr>
          <p:cNvSpPr>
            <a:spLocks noGrp="1"/>
          </p:cNvSpPr>
          <p:nvPr>
            <p:ph idx="1"/>
          </p:nvPr>
        </p:nvSpPr>
        <p:spPr>
          <a:xfrm>
            <a:off x="914400" y="1371600"/>
            <a:ext cx="6495286" cy="4351338"/>
          </a:xfrm>
        </p:spPr>
        <p:txBody>
          <a:bodyPr vert="horz" lIns="91440" tIns="45720" rIns="91440" bIns="45720" rtlCol="0" anchor="t">
            <a:normAutofit/>
          </a:bodyPr>
          <a:lstStyle/>
          <a:p>
            <a:pPr marL="0" lvl="0" indent="0" defTabSz="685800">
              <a:buClrTx/>
              <a:buNone/>
              <a:defRPr/>
            </a:pPr>
            <a:r>
              <a:rPr lang="en-US" sz="2400" b="1" dirty="0"/>
              <a:t>Most people will pay:</a:t>
            </a:r>
          </a:p>
          <a:p>
            <a:pPr marL="548640" lvl="1" defTabSz="685800">
              <a:buFont typeface="Wingdings" panose="05000000000000000000" pitchFamily="2" charset="2"/>
              <a:buChar char="§"/>
              <a:defRPr/>
            </a:pPr>
            <a:r>
              <a:rPr lang="en-US" sz="2000" dirty="0"/>
              <a:t>A monthly </a:t>
            </a:r>
            <a:r>
              <a:rPr lang="en-US" sz="2000" b="1" dirty="0"/>
              <a:t>premium</a:t>
            </a:r>
            <a:r>
              <a:rPr lang="en-US" sz="2000" dirty="0"/>
              <a:t> (varies by plan and income)</a:t>
            </a:r>
          </a:p>
          <a:p>
            <a:pPr marL="548640" lvl="1" defTabSz="685800">
              <a:buFont typeface="Wingdings" panose="05000000000000000000" pitchFamily="2" charset="2"/>
              <a:buChar char="§"/>
              <a:defRPr/>
            </a:pPr>
            <a:r>
              <a:rPr lang="en-US" sz="2000" dirty="0"/>
              <a:t>A yearly </a:t>
            </a:r>
            <a:r>
              <a:rPr lang="en-US" sz="2000" b="1" dirty="0"/>
              <a:t>deductible</a:t>
            </a:r>
            <a:r>
              <a:rPr lang="en-US" sz="2000" dirty="0"/>
              <a:t> (if applicable)</a:t>
            </a:r>
          </a:p>
          <a:p>
            <a:pPr marL="548640" lvl="1" defTabSz="685800">
              <a:buFont typeface="Wingdings" panose="05000000000000000000" pitchFamily="2" charset="2"/>
              <a:buChar char="§"/>
              <a:defRPr/>
            </a:pPr>
            <a:r>
              <a:rPr lang="en-US" sz="2000" b="1" dirty="0"/>
              <a:t>Copayments or coinsurance</a:t>
            </a:r>
          </a:p>
          <a:p>
            <a:pPr marL="548640" lvl="1" defTabSz="685800">
              <a:buFont typeface="Wingdings" panose="05000000000000000000" pitchFamily="2" charset="2"/>
              <a:buChar char="§"/>
              <a:defRPr/>
            </a:pPr>
            <a:r>
              <a:rPr lang="en-US" sz="2000" b="1" dirty="0">
                <a:latin typeface="Arial"/>
                <a:cs typeface="Arial"/>
              </a:rPr>
              <a:t>Out-of-pocket </a:t>
            </a:r>
            <a:r>
              <a:rPr lang="en-US" sz="2000" dirty="0">
                <a:latin typeface="Arial"/>
                <a:cs typeface="Arial"/>
              </a:rPr>
              <a:t>costs—$</a:t>
            </a:r>
            <a:r>
              <a:rPr lang="en-US" sz="2000" b="1" dirty="0">
                <a:latin typeface="Arial"/>
                <a:cs typeface="Arial"/>
              </a:rPr>
              <a:t>2,100 </a:t>
            </a:r>
            <a:r>
              <a:rPr lang="en-US" sz="2000" dirty="0">
                <a:latin typeface="Arial"/>
                <a:cs typeface="Arial"/>
              </a:rPr>
              <a:t>cap on covered </a:t>
            </a:r>
            <a:br>
              <a:rPr lang="en-US" sz="2000" dirty="0"/>
            </a:br>
            <a:r>
              <a:rPr lang="en-US" sz="2000" dirty="0">
                <a:latin typeface="Arial"/>
                <a:cs typeface="Arial"/>
              </a:rPr>
              <a:t>Part D drugs</a:t>
            </a:r>
            <a:endParaRPr lang="en-US" sz="2000" dirty="0">
              <a:solidFill>
                <a:srgbClr val="2F5597"/>
              </a:solidFill>
              <a:latin typeface="Arial"/>
              <a:cs typeface="Arial"/>
            </a:endParaRPr>
          </a:p>
        </p:txBody>
      </p:sp>
      <p:pic>
        <p:nvPicPr>
          <p:cNvPr id="6" name="Picture 5" descr="a photo of a person holding a credit card and working on a laptop">
            <a:extLst>
              <a:ext uri="{FF2B5EF4-FFF2-40B4-BE49-F238E27FC236}">
                <a16:creationId xmlns:a16="http://schemas.microsoft.com/office/drawing/2014/main" id="{01C59D5E-A151-43CC-93F0-BC7A1D399A4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409686" y="2057399"/>
            <a:ext cx="4114800" cy="2953011"/>
          </a:xfrm>
          <a:prstGeom prst="rect">
            <a:avLst/>
          </a:prstGeom>
          <a:ln>
            <a:noFill/>
          </a:ln>
          <a:effectLst>
            <a:softEdge rad="112500"/>
          </a:effectLst>
        </p:spPr>
      </p:pic>
      <p:sp>
        <p:nvSpPr>
          <p:cNvPr id="5" name="Slide Number Placeholder 4">
            <a:extLst>
              <a:ext uri="{FF2B5EF4-FFF2-40B4-BE49-F238E27FC236}">
                <a16:creationId xmlns:a16="http://schemas.microsoft.com/office/drawing/2014/main" id="{3CF7365C-4341-4F6D-832E-D20CA390F580}"/>
              </a:ext>
            </a:extLst>
          </p:cNvPr>
          <p:cNvSpPr>
            <a:spLocks noGrp="1"/>
          </p:cNvSpPr>
          <p:nvPr>
            <p:ph type="sldNum" sz="quarter" idx="12"/>
          </p:nvPr>
        </p:nvSpPr>
        <p:spPr/>
        <p:txBody>
          <a:bodyPr/>
          <a:lstStyle/>
          <a:p>
            <a:fld id="{48F63A3B-78C7-47BE-AE5E-E10140E04643}" type="slidenum">
              <a:rPr lang="en-US" smtClean="0"/>
              <a:pPr/>
              <a:t>52</a:t>
            </a:fld>
            <a:endParaRPr lang="en-US"/>
          </a:p>
        </p:txBody>
      </p:sp>
    </p:spTree>
    <p:custDataLst>
      <p:tags r:id="rId1"/>
    </p:custDataLst>
    <p:extLst>
      <p:ext uri="{BB962C8B-B14F-4D97-AF65-F5344CB8AC3E}">
        <p14:creationId xmlns:p14="http://schemas.microsoft.com/office/powerpoint/2010/main" val="1237450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Autofit/>
          </a:bodyPr>
          <a:lstStyle/>
          <a:p>
            <a:pPr>
              <a:lnSpc>
                <a:spcPct val="100000"/>
              </a:lnSpc>
            </a:pPr>
            <a:r>
              <a:rPr lang="en-US" sz="2800" dirty="0">
                <a:solidFill>
                  <a:prstClr val="white"/>
                </a:solidFill>
                <a:latin typeface="Arial Black"/>
              </a:rPr>
              <a:t>Income-Related Monthly Adjustment Amount (IRMAA): </a:t>
            </a:r>
            <a:br>
              <a:rPr lang="en-US" sz="2800" dirty="0"/>
            </a:br>
            <a:r>
              <a:rPr lang="en-US" sz="2800" dirty="0">
                <a:solidFill>
                  <a:prstClr val="white"/>
                </a:solidFill>
                <a:latin typeface="Arial Black"/>
              </a:rPr>
              <a:t>Part D Premium for </a:t>
            </a:r>
            <a:r>
              <a:rPr lang="en-US" sz="2800" dirty="0">
                <a:latin typeface="Arial Black"/>
              </a:rPr>
              <a:t>2026</a:t>
            </a:r>
            <a:endParaRPr lang="en-US" sz="2800" dirty="0"/>
          </a:p>
        </p:txBody>
      </p:sp>
      <p:graphicFrame>
        <p:nvGraphicFramePr>
          <p:cNvPr id="10" name="Content Placeholder 8" descr="Table showing IRMAA monthly Part D premium based upon individual and joint tax filing status and rates. Details are included in the speakers' notes."/>
          <p:cNvGraphicFramePr>
            <a:graphicFrameLocks/>
          </p:cNvGraphicFramePr>
          <p:nvPr>
            <p:extLst>
              <p:ext uri="{D42A27DB-BD31-4B8C-83A1-F6EECF244321}">
                <p14:modId xmlns:p14="http://schemas.microsoft.com/office/powerpoint/2010/main" val="3566359268"/>
              </p:ext>
            </p:extLst>
          </p:nvPr>
        </p:nvGraphicFramePr>
        <p:xfrm>
          <a:off x="1062884" y="1358290"/>
          <a:ext cx="9711183" cy="4507308"/>
        </p:xfrm>
        <a:graphic>
          <a:graphicData uri="http://schemas.openxmlformats.org/drawingml/2006/table">
            <a:tbl>
              <a:tblPr firstRow="1" bandRow="1">
                <a:tableStyleId>{3B4B98B0-60AC-42C2-AFA5-B58CD77FA1E5}</a:tableStyleId>
              </a:tblPr>
              <a:tblGrid>
                <a:gridCol w="2609850">
                  <a:extLst>
                    <a:ext uri="{9D8B030D-6E8A-4147-A177-3AD203B41FA5}">
                      <a16:colId xmlns:a16="http://schemas.microsoft.com/office/drawing/2014/main" val="20000"/>
                    </a:ext>
                  </a:extLst>
                </a:gridCol>
                <a:gridCol w="2590800">
                  <a:extLst>
                    <a:ext uri="{9D8B030D-6E8A-4147-A177-3AD203B41FA5}">
                      <a16:colId xmlns:a16="http://schemas.microsoft.com/office/drawing/2014/main" val="20001"/>
                    </a:ext>
                  </a:extLst>
                </a:gridCol>
                <a:gridCol w="2286000">
                  <a:extLst>
                    <a:ext uri="{9D8B030D-6E8A-4147-A177-3AD203B41FA5}">
                      <a16:colId xmlns:a16="http://schemas.microsoft.com/office/drawing/2014/main" val="20002"/>
                    </a:ext>
                  </a:extLst>
                </a:gridCol>
                <a:gridCol w="2224533">
                  <a:extLst>
                    <a:ext uri="{9D8B030D-6E8A-4147-A177-3AD203B41FA5}">
                      <a16:colId xmlns:a16="http://schemas.microsoft.com/office/drawing/2014/main" val="20003"/>
                    </a:ext>
                  </a:extLst>
                </a:gridCol>
              </a:tblGrid>
              <a:tr h="845502">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gn="ctr">
                        <a:lnSpc>
                          <a:spcPct val="100000"/>
                        </a:lnSpc>
                        <a:spcBef>
                          <a:spcPts val="0"/>
                        </a:spcBef>
                        <a:spcAft>
                          <a:spcPts val="1200"/>
                        </a:spcAft>
                      </a:pPr>
                      <a:r>
                        <a:rPr lang="en-US" sz="2000" dirty="0">
                          <a:solidFill>
                            <a:srgbClr val="00529B"/>
                          </a:solidFill>
                          <a:latin typeface="Arial" panose="020B0604020202020204" pitchFamily="34" charset="0"/>
                          <a:cs typeface="Arial" panose="020B0604020202020204" pitchFamily="34" charset="0"/>
                        </a:rPr>
                        <a:t>File Individual </a:t>
                      </a:r>
                      <a:br>
                        <a:rPr lang="en-US" sz="2000" dirty="0">
                          <a:solidFill>
                            <a:srgbClr val="00529B"/>
                          </a:solidFill>
                          <a:latin typeface="Arial" panose="020B0604020202020204" pitchFamily="34" charset="0"/>
                          <a:cs typeface="Arial" panose="020B0604020202020204" pitchFamily="34" charset="0"/>
                        </a:rPr>
                      </a:br>
                      <a:r>
                        <a:rPr lang="en-US" sz="2000" dirty="0">
                          <a:solidFill>
                            <a:srgbClr val="00529B"/>
                          </a:solidFill>
                          <a:latin typeface="Arial" panose="020B0604020202020204" pitchFamily="34" charset="0"/>
                          <a:cs typeface="Arial" panose="020B0604020202020204" pitchFamily="34" charset="0"/>
                        </a:rPr>
                        <a:t>Tax Return</a:t>
                      </a:r>
                      <a:endParaRPr lang="en-US" sz="2000" dirty="0">
                        <a:solidFill>
                          <a:srgbClr val="00529B"/>
                        </a:solidFill>
                        <a:latin typeface="Arial" panose="020B0604020202020204" pitchFamily="34" charset="0"/>
                        <a:ea typeface="Calibri"/>
                        <a:cs typeface="Arial" panose="020B0604020202020204" pitchFamily="34" charset="0"/>
                      </a:endParaRPr>
                    </a:p>
                  </a:txBody>
                  <a:tcPr marL="51435" marR="51435" marT="0" marB="0" anchor="ct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gn="ctr">
                        <a:lnSpc>
                          <a:spcPct val="100000"/>
                        </a:lnSpc>
                        <a:spcBef>
                          <a:spcPts val="0"/>
                        </a:spcBef>
                        <a:spcAft>
                          <a:spcPts val="1200"/>
                        </a:spcAft>
                      </a:pPr>
                      <a:r>
                        <a:rPr lang="en-US" sz="2000" dirty="0">
                          <a:solidFill>
                            <a:srgbClr val="00529B"/>
                          </a:solidFill>
                          <a:latin typeface="Arial" panose="020B0604020202020204" pitchFamily="34" charset="0"/>
                          <a:cs typeface="Arial" panose="020B0604020202020204" pitchFamily="34" charset="0"/>
                        </a:rPr>
                        <a:t>File Joint </a:t>
                      </a:r>
                      <a:br>
                        <a:rPr lang="en-US" sz="2000" dirty="0">
                          <a:solidFill>
                            <a:srgbClr val="00529B"/>
                          </a:solidFill>
                          <a:latin typeface="Arial" panose="020B0604020202020204" pitchFamily="34" charset="0"/>
                          <a:cs typeface="Arial" panose="020B0604020202020204" pitchFamily="34" charset="0"/>
                        </a:rPr>
                      </a:br>
                      <a:r>
                        <a:rPr lang="en-US" sz="2000" dirty="0">
                          <a:solidFill>
                            <a:srgbClr val="00529B"/>
                          </a:solidFill>
                          <a:latin typeface="Arial" panose="020B0604020202020204" pitchFamily="34" charset="0"/>
                          <a:cs typeface="Arial" panose="020B0604020202020204" pitchFamily="34" charset="0"/>
                        </a:rPr>
                        <a:t>Tax</a:t>
                      </a:r>
                      <a:r>
                        <a:rPr lang="en-US" sz="2000" baseline="0" dirty="0">
                          <a:solidFill>
                            <a:srgbClr val="00529B"/>
                          </a:solidFill>
                          <a:latin typeface="Arial" panose="020B0604020202020204" pitchFamily="34" charset="0"/>
                          <a:cs typeface="Arial" panose="020B0604020202020204" pitchFamily="34" charset="0"/>
                        </a:rPr>
                        <a:t> Return</a:t>
                      </a:r>
                      <a:endParaRPr lang="en-US" sz="2000" dirty="0">
                        <a:solidFill>
                          <a:srgbClr val="00529B"/>
                        </a:solidFill>
                        <a:latin typeface="Arial" panose="020B0604020202020204" pitchFamily="34" charset="0"/>
                        <a:ea typeface="Calibri"/>
                        <a:cs typeface="Arial" panose="020B0604020202020204" pitchFamily="34" charset="0"/>
                      </a:endParaRPr>
                    </a:p>
                  </a:txBody>
                  <a:tcPr marL="51435" marR="51435" marT="0" marB="0" anchor="ct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gn="ctr">
                        <a:lnSpc>
                          <a:spcPct val="100000"/>
                        </a:lnSpc>
                        <a:spcBef>
                          <a:spcPts val="0"/>
                        </a:spcBef>
                        <a:spcAft>
                          <a:spcPts val="1200"/>
                        </a:spcAft>
                      </a:pPr>
                      <a:r>
                        <a:rPr lang="en-US" sz="2000">
                          <a:solidFill>
                            <a:srgbClr val="00529B"/>
                          </a:solidFill>
                          <a:latin typeface="Arial" panose="020B0604020202020204" pitchFamily="34" charset="0"/>
                          <a:cs typeface="Arial" panose="020B0604020202020204" pitchFamily="34" charset="0"/>
                        </a:rPr>
                        <a:t>File Married &amp; Separate Tax Return</a:t>
                      </a:r>
                      <a:endParaRPr lang="en-US" sz="2000">
                        <a:solidFill>
                          <a:srgbClr val="00529B"/>
                        </a:solidFill>
                        <a:latin typeface="Arial" panose="020B0604020202020204" pitchFamily="34" charset="0"/>
                        <a:ea typeface="Calibri"/>
                        <a:cs typeface="Arial" panose="020B0604020202020204" pitchFamily="34" charset="0"/>
                      </a:endParaRPr>
                    </a:p>
                  </a:txBody>
                  <a:tcPr marL="51435" marR="51435" marT="0" marB="0" anchor="ct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gn="ctr">
                        <a:lnSpc>
                          <a:spcPct val="100000"/>
                        </a:lnSpc>
                        <a:spcBef>
                          <a:spcPts val="0"/>
                        </a:spcBef>
                        <a:spcAft>
                          <a:spcPts val="1200"/>
                        </a:spcAft>
                      </a:pPr>
                      <a:r>
                        <a:rPr lang="en-US" sz="2000" dirty="0">
                          <a:solidFill>
                            <a:srgbClr val="00529B"/>
                          </a:solidFill>
                          <a:latin typeface="Arial" panose="020B0604020202020204" pitchFamily="34" charset="0"/>
                          <a:cs typeface="Arial" panose="020B0604020202020204" pitchFamily="34" charset="0"/>
                        </a:rPr>
                        <a:t>You pay each </a:t>
                      </a:r>
                      <a:br>
                        <a:rPr lang="en-US" sz="2000" dirty="0">
                          <a:solidFill>
                            <a:srgbClr val="00529B"/>
                          </a:solidFill>
                          <a:latin typeface="Arial" panose="020B0604020202020204" pitchFamily="34" charset="0"/>
                          <a:cs typeface="Arial" panose="020B0604020202020204" pitchFamily="34" charset="0"/>
                        </a:rPr>
                      </a:br>
                      <a:r>
                        <a:rPr lang="en-US" sz="2000" dirty="0">
                          <a:solidFill>
                            <a:srgbClr val="00529B"/>
                          </a:solidFill>
                          <a:latin typeface="Arial" panose="020B0604020202020204" pitchFamily="34" charset="0"/>
                          <a:cs typeface="Arial" panose="020B0604020202020204" pitchFamily="34" charset="0"/>
                        </a:rPr>
                        <a:t>month (in 2026)</a:t>
                      </a:r>
                      <a:endParaRPr lang="en-US" sz="2000" dirty="0">
                        <a:solidFill>
                          <a:srgbClr val="00529B"/>
                        </a:solidFill>
                        <a:latin typeface="Arial" panose="020B0604020202020204" pitchFamily="34" charset="0"/>
                        <a:ea typeface="Calibri"/>
                        <a:cs typeface="Arial" panose="020B0604020202020204" pitchFamily="34" charset="0"/>
                      </a:endParaRPr>
                    </a:p>
                  </a:txBody>
                  <a:tcPr marL="51435" marR="51435" marT="0" marB="0" anchor="ctr"/>
                </a:tc>
                <a:extLst>
                  <a:ext uri="{0D108BD9-81ED-4DB2-BD59-A6C34878D82A}">
                    <a16:rowId xmlns:a16="http://schemas.microsoft.com/office/drawing/2014/main" val="10000"/>
                  </a:ext>
                </a:extLst>
              </a:tr>
              <a:tr h="598818">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l">
                        <a:lnSpc>
                          <a:spcPct val="100000"/>
                        </a:lnSpc>
                        <a:spcBef>
                          <a:spcPts val="0"/>
                        </a:spcBef>
                        <a:spcAft>
                          <a:spcPts val="600"/>
                        </a:spcAft>
                      </a:pPr>
                      <a:r>
                        <a:rPr lang="en-US" sz="1800" dirty="0">
                          <a:solidFill>
                            <a:srgbClr val="00529B"/>
                          </a:solidFill>
                          <a:latin typeface="Arial" panose="020B0604020202020204" pitchFamily="34" charset="0"/>
                          <a:cs typeface="Arial" panose="020B0604020202020204" pitchFamily="34" charset="0"/>
                        </a:rPr>
                        <a:t>$109,000 or less</a:t>
                      </a:r>
                      <a:endParaRPr lang="en-US" sz="1800" dirty="0">
                        <a:solidFill>
                          <a:srgbClr val="00529B"/>
                        </a:solidFill>
                        <a:latin typeface="Arial" panose="020B0604020202020204" pitchFamily="34" charset="0"/>
                        <a:ea typeface="Calibri"/>
                        <a:cs typeface="Arial" panose="020B0604020202020204" pitchFamily="34" charset="0"/>
                      </a:endParaRPr>
                    </a:p>
                  </a:txBody>
                  <a:tcPr marL="51435" marR="51435" marT="0" marB="0" anchor="ctr">
                    <a:lnB w="12700" cap="flat" cmpd="sng" algn="ctr">
                      <a:solidFill>
                        <a:schemeClr val="accent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l">
                        <a:lnSpc>
                          <a:spcPct val="100000"/>
                        </a:lnSpc>
                        <a:spcBef>
                          <a:spcPts val="0"/>
                        </a:spcBef>
                        <a:spcAft>
                          <a:spcPts val="600"/>
                        </a:spcAft>
                      </a:pPr>
                      <a:r>
                        <a:rPr lang="en-US" sz="1800" dirty="0">
                          <a:solidFill>
                            <a:srgbClr val="00529B"/>
                          </a:solidFill>
                          <a:latin typeface="Arial" panose="020B0604020202020204" pitchFamily="34" charset="0"/>
                          <a:cs typeface="Arial" panose="020B0604020202020204" pitchFamily="34" charset="0"/>
                        </a:rPr>
                        <a:t>$218,000 or less</a:t>
                      </a:r>
                      <a:endParaRPr lang="en-US" sz="1800" dirty="0">
                        <a:solidFill>
                          <a:srgbClr val="00529B"/>
                        </a:solidFill>
                        <a:latin typeface="Arial" panose="020B0604020202020204" pitchFamily="34" charset="0"/>
                        <a:ea typeface="Calibri"/>
                        <a:cs typeface="Arial" panose="020B0604020202020204" pitchFamily="34" charset="0"/>
                      </a:endParaRPr>
                    </a:p>
                  </a:txBody>
                  <a:tcPr marL="51435" marR="51435" marT="0" marB="0" anchor="ctr">
                    <a:lnB w="12700" cap="flat" cmpd="sng" algn="ctr">
                      <a:solidFill>
                        <a:schemeClr val="accent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l">
                        <a:lnSpc>
                          <a:spcPct val="100000"/>
                        </a:lnSpc>
                        <a:spcBef>
                          <a:spcPts val="0"/>
                        </a:spcBef>
                        <a:spcAft>
                          <a:spcPts val="600"/>
                        </a:spcAft>
                      </a:pPr>
                      <a:r>
                        <a:rPr lang="en-US" sz="1800" dirty="0">
                          <a:solidFill>
                            <a:srgbClr val="00529B"/>
                          </a:solidFill>
                          <a:latin typeface="Arial" panose="020B0604020202020204" pitchFamily="34" charset="0"/>
                          <a:cs typeface="Arial" panose="020B0604020202020204" pitchFamily="34" charset="0"/>
                        </a:rPr>
                        <a:t>$109,000 or less</a:t>
                      </a:r>
                      <a:endParaRPr lang="en-US" sz="1800" dirty="0">
                        <a:solidFill>
                          <a:srgbClr val="00529B"/>
                        </a:solidFill>
                        <a:latin typeface="Arial" panose="020B0604020202020204" pitchFamily="34" charset="0"/>
                        <a:ea typeface="Calibri"/>
                        <a:cs typeface="Arial" panose="020B0604020202020204" pitchFamily="34" charset="0"/>
                      </a:endParaRPr>
                    </a:p>
                  </a:txBody>
                  <a:tcPr marL="51435" marR="51435" marT="0" marB="0" anchor="ctr">
                    <a:lnB w="12700" cap="flat" cmpd="sng" algn="ctr">
                      <a:solidFill>
                        <a:schemeClr val="accent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US" sz="1800" dirty="0">
                          <a:solidFill>
                            <a:srgbClr val="00529B"/>
                          </a:solidFill>
                          <a:latin typeface="Arial" panose="020B0604020202020204" pitchFamily="34" charset="0"/>
                          <a:cs typeface="Arial" panose="020B0604020202020204" pitchFamily="34" charset="0"/>
                        </a:rPr>
                        <a:t>Your plan premium </a:t>
                      </a:r>
                      <a:br>
                        <a:rPr lang="en-US" sz="1800" dirty="0">
                          <a:solidFill>
                            <a:srgbClr val="00529B"/>
                          </a:solidFill>
                          <a:latin typeface="Arial" panose="020B0604020202020204" pitchFamily="34" charset="0"/>
                          <a:cs typeface="Arial" panose="020B0604020202020204" pitchFamily="34" charset="0"/>
                        </a:rPr>
                      </a:br>
                      <a:r>
                        <a:rPr lang="en-US" sz="1800" dirty="0">
                          <a:solidFill>
                            <a:srgbClr val="00529B"/>
                          </a:solidFill>
                          <a:latin typeface="Arial" panose="020B0604020202020204" pitchFamily="34" charset="0"/>
                          <a:cs typeface="Arial" panose="020B0604020202020204" pitchFamily="34" charset="0"/>
                        </a:rPr>
                        <a:t>(YPP)</a:t>
                      </a:r>
                      <a:endParaRPr lang="en-US" sz="1800" spc="-70" dirty="0">
                        <a:solidFill>
                          <a:srgbClr val="00529B"/>
                        </a:solidFill>
                        <a:latin typeface="Arial" panose="020B0604020202020204" pitchFamily="34" charset="0"/>
                        <a:ea typeface="Calibri"/>
                        <a:cs typeface="Arial" panose="020B0604020202020204" pitchFamily="34" charset="0"/>
                      </a:endParaRPr>
                    </a:p>
                  </a:txBody>
                  <a:tcPr marL="51435" marR="51435" marT="0" marB="0" anchor="ctr">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0001"/>
                  </a:ext>
                </a:extLst>
              </a:tr>
              <a:tr h="598818">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l">
                        <a:lnSpc>
                          <a:spcPct val="100000"/>
                        </a:lnSpc>
                        <a:spcBef>
                          <a:spcPts val="0"/>
                        </a:spcBef>
                        <a:spcAft>
                          <a:spcPts val="600"/>
                        </a:spcAft>
                      </a:pPr>
                      <a:r>
                        <a:rPr lang="en-US" sz="1800" dirty="0">
                          <a:solidFill>
                            <a:srgbClr val="00529B"/>
                          </a:solidFill>
                          <a:latin typeface="Arial" panose="020B0604020202020204" pitchFamily="34" charset="0"/>
                          <a:cs typeface="Arial" panose="020B0604020202020204" pitchFamily="34" charset="0"/>
                        </a:rPr>
                        <a:t>Above $109,000 up to $137,000 </a:t>
                      </a:r>
                      <a:endParaRPr lang="en-US" sz="1800" dirty="0">
                        <a:solidFill>
                          <a:srgbClr val="00529B"/>
                        </a:solidFill>
                        <a:latin typeface="Arial" panose="020B0604020202020204" pitchFamily="34" charset="0"/>
                        <a:ea typeface="Calibri"/>
                        <a:cs typeface="Arial" panose="020B0604020202020204" pitchFamily="34" charset="0"/>
                      </a:endParaRPr>
                    </a:p>
                  </a:txBody>
                  <a:tcPr marL="51435" marR="51435" marT="0" marB="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l">
                        <a:lnSpc>
                          <a:spcPct val="100000"/>
                        </a:lnSpc>
                        <a:spcBef>
                          <a:spcPts val="0"/>
                        </a:spcBef>
                        <a:spcAft>
                          <a:spcPts val="600"/>
                        </a:spcAft>
                      </a:pPr>
                      <a:r>
                        <a:rPr lang="en-US" sz="1800" spc="-50" baseline="0" dirty="0">
                          <a:solidFill>
                            <a:srgbClr val="00529B"/>
                          </a:solidFill>
                          <a:latin typeface="Arial" panose="020B0604020202020204" pitchFamily="34" charset="0"/>
                          <a:cs typeface="Arial" panose="020B0604020202020204" pitchFamily="34" charset="0"/>
                        </a:rPr>
                        <a:t>Above $218,000 up to $274,000</a:t>
                      </a:r>
                      <a:endParaRPr lang="en-US" sz="1800" spc="-50" baseline="0" dirty="0">
                        <a:solidFill>
                          <a:srgbClr val="00529B"/>
                        </a:solidFill>
                        <a:latin typeface="Arial" panose="020B0604020202020204" pitchFamily="34" charset="0"/>
                        <a:ea typeface="Calibri"/>
                        <a:cs typeface="Arial" panose="020B0604020202020204" pitchFamily="34" charset="0"/>
                      </a:endParaRPr>
                    </a:p>
                  </a:txBody>
                  <a:tcPr marL="51435" marR="51435" marT="0" marB="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l">
                        <a:lnSpc>
                          <a:spcPct val="100000"/>
                        </a:lnSpc>
                        <a:spcBef>
                          <a:spcPts val="0"/>
                        </a:spcBef>
                        <a:spcAft>
                          <a:spcPts val="600"/>
                        </a:spcAft>
                      </a:pPr>
                      <a:r>
                        <a:rPr lang="en-US" sz="1800" spc="-50" baseline="0" dirty="0">
                          <a:solidFill>
                            <a:srgbClr val="00529B"/>
                          </a:solidFill>
                          <a:latin typeface="Arial" panose="020B0604020202020204" pitchFamily="34" charset="0"/>
                          <a:cs typeface="Arial" panose="020B0604020202020204" pitchFamily="34" charset="0"/>
                        </a:rPr>
                        <a:t>Not applicable</a:t>
                      </a:r>
                      <a:endParaRPr lang="en-US" sz="1800" spc="-50" baseline="0" dirty="0">
                        <a:solidFill>
                          <a:srgbClr val="00529B"/>
                        </a:solidFill>
                        <a:latin typeface="Arial" panose="020B0604020202020204" pitchFamily="34" charset="0"/>
                        <a:ea typeface="Calibri"/>
                        <a:cs typeface="Arial" panose="020B0604020202020204" pitchFamily="34" charset="0"/>
                      </a:endParaRPr>
                    </a:p>
                  </a:txBody>
                  <a:tcPr marL="51435" marR="51435" marT="0" marB="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US" sz="1800" dirty="0">
                          <a:solidFill>
                            <a:srgbClr val="00529B"/>
                          </a:solidFill>
                          <a:latin typeface="Arial" panose="020B0604020202020204" pitchFamily="34" charset="0"/>
                          <a:cs typeface="Arial" panose="020B0604020202020204" pitchFamily="34" charset="0"/>
                        </a:rPr>
                        <a:t>$14.50 + YPP </a:t>
                      </a:r>
                      <a:endParaRPr lang="en-US" sz="1800" dirty="0">
                        <a:solidFill>
                          <a:srgbClr val="00529B"/>
                        </a:solidFill>
                        <a:latin typeface="Arial" panose="020B0604020202020204" pitchFamily="34" charset="0"/>
                        <a:ea typeface="Calibri"/>
                        <a:cs typeface="Arial" panose="020B0604020202020204" pitchFamily="34" charset="0"/>
                      </a:endParaRPr>
                    </a:p>
                  </a:txBody>
                  <a:tcPr marL="51435" marR="51435" marT="0" marB="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0002"/>
                  </a:ext>
                </a:extLst>
              </a:tr>
              <a:tr h="598818">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l">
                        <a:lnSpc>
                          <a:spcPct val="100000"/>
                        </a:lnSpc>
                        <a:spcBef>
                          <a:spcPts val="0"/>
                        </a:spcBef>
                        <a:spcAft>
                          <a:spcPts val="600"/>
                        </a:spcAft>
                      </a:pPr>
                      <a:r>
                        <a:rPr lang="en-US" sz="1800" spc="-50" dirty="0">
                          <a:solidFill>
                            <a:srgbClr val="00529B"/>
                          </a:solidFill>
                          <a:latin typeface="Arial" panose="020B0604020202020204" pitchFamily="34" charset="0"/>
                          <a:cs typeface="Arial" panose="020B0604020202020204" pitchFamily="34" charset="0"/>
                        </a:rPr>
                        <a:t>Above $137,000 up to $171,000 </a:t>
                      </a:r>
                      <a:endParaRPr lang="en-US" sz="1800" spc="-50" dirty="0">
                        <a:solidFill>
                          <a:srgbClr val="00529B"/>
                        </a:solidFill>
                        <a:latin typeface="Arial" panose="020B0604020202020204" pitchFamily="34" charset="0"/>
                        <a:ea typeface="Calibri"/>
                        <a:cs typeface="Arial" panose="020B0604020202020204" pitchFamily="34" charset="0"/>
                      </a:endParaRPr>
                    </a:p>
                  </a:txBody>
                  <a:tcPr marL="51435" marR="51435" marT="0" marB="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l">
                        <a:lnSpc>
                          <a:spcPct val="100000"/>
                        </a:lnSpc>
                        <a:spcBef>
                          <a:spcPts val="0"/>
                        </a:spcBef>
                        <a:spcAft>
                          <a:spcPts val="600"/>
                        </a:spcAft>
                      </a:pPr>
                      <a:r>
                        <a:rPr lang="en-US" sz="1800" spc="-50" dirty="0">
                          <a:solidFill>
                            <a:srgbClr val="00529B"/>
                          </a:solidFill>
                          <a:latin typeface="Arial" panose="020B0604020202020204" pitchFamily="34" charset="0"/>
                          <a:cs typeface="Arial" panose="020B0604020202020204" pitchFamily="34" charset="0"/>
                        </a:rPr>
                        <a:t>Above $274,000 up to $342,000</a:t>
                      </a:r>
                      <a:endParaRPr lang="en-US" sz="1800" spc="-50" dirty="0">
                        <a:solidFill>
                          <a:srgbClr val="00529B"/>
                        </a:solidFill>
                        <a:latin typeface="Arial" panose="020B0604020202020204" pitchFamily="34" charset="0"/>
                        <a:ea typeface="Calibri"/>
                        <a:cs typeface="Arial" panose="020B0604020202020204" pitchFamily="34" charset="0"/>
                      </a:endParaRPr>
                    </a:p>
                  </a:txBody>
                  <a:tcPr marL="51435" marR="51435" marT="0" marB="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l">
                        <a:lnSpc>
                          <a:spcPct val="100000"/>
                        </a:lnSpc>
                        <a:spcBef>
                          <a:spcPts val="0"/>
                        </a:spcBef>
                        <a:spcAft>
                          <a:spcPts val="600"/>
                        </a:spcAft>
                      </a:pPr>
                      <a:r>
                        <a:rPr lang="en-US" sz="1800" spc="-50" dirty="0">
                          <a:solidFill>
                            <a:srgbClr val="00529B"/>
                          </a:solidFill>
                          <a:latin typeface="Arial" panose="020B0604020202020204" pitchFamily="34" charset="0"/>
                          <a:cs typeface="Arial" panose="020B0604020202020204" pitchFamily="34" charset="0"/>
                        </a:rPr>
                        <a:t>Not applicable</a:t>
                      </a:r>
                      <a:endParaRPr lang="en-US" sz="1800" spc="-50" dirty="0">
                        <a:solidFill>
                          <a:srgbClr val="00529B"/>
                        </a:solidFill>
                        <a:latin typeface="Arial" panose="020B0604020202020204" pitchFamily="34" charset="0"/>
                        <a:ea typeface="Calibri"/>
                        <a:cs typeface="Arial" panose="020B0604020202020204" pitchFamily="34" charset="0"/>
                      </a:endParaRPr>
                    </a:p>
                  </a:txBody>
                  <a:tcPr marL="51435" marR="51435" marT="0" marB="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US" sz="1800" dirty="0">
                          <a:solidFill>
                            <a:srgbClr val="00529B"/>
                          </a:solidFill>
                          <a:latin typeface="Arial" panose="020B0604020202020204" pitchFamily="34" charset="0"/>
                          <a:cs typeface="Arial" panose="020B0604020202020204" pitchFamily="34" charset="0"/>
                        </a:rPr>
                        <a:t>$37.50 + YPP</a:t>
                      </a:r>
                      <a:endParaRPr lang="en-US" sz="1800" dirty="0">
                        <a:solidFill>
                          <a:srgbClr val="00529B"/>
                        </a:solidFill>
                        <a:latin typeface="Arial" panose="020B0604020202020204" pitchFamily="34" charset="0"/>
                        <a:ea typeface="Calibri"/>
                        <a:cs typeface="Arial" panose="020B0604020202020204" pitchFamily="34" charset="0"/>
                      </a:endParaRPr>
                    </a:p>
                  </a:txBody>
                  <a:tcPr marL="51435" marR="51435" marT="0" marB="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0003"/>
                  </a:ext>
                </a:extLst>
              </a:tr>
              <a:tr h="598818">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l">
                        <a:lnSpc>
                          <a:spcPct val="100000"/>
                        </a:lnSpc>
                        <a:spcBef>
                          <a:spcPts val="0"/>
                        </a:spcBef>
                        <a:spcAft>
                          <a:spcPts val="600"/>
                        </a:spcAft>
                      </a:pPr>
                      <a:r>
                        <a:rPr lang="en-US" sz="1800" spc="-50" baseline="0" dirty="0">
                          <a:solidFill>
                            <a:srgbClr val="00529B"/>
                          </a:solidFill>
                          <a:latin typeface="Arial" panose="020B0604020202020204" pitchFamily="34" charset="0"/>
                          <a:cs typeface="Arial" panose="020B0604020202020204" pitchFamily="34" charset="0"/>
                        </a:rPr>
                        <a:t>Above $171,000 up to $205,000 </a:t>
                      </a:r>
                      <a:endParaRPr lang="en-US" sz="1800" spc="-50" baseline="0" dirty="0">
                        <a:solidFill>
                          <a:srgbClr val="00529B"/>
                        </a:solidFill>
                        <a:latin typeface="Arial" panose="020B0604020202020204" pitchFamily="34" charset="0"/>
                        <a:ea typeface="Calibri"/>
                        <a:cs typeface="Arial" panose="020B0604020202020204" pitchFamily="34" charset="0"/>
                      </a:endParaRPr>
                    </a:p>
                  </a:txBody>
                  <a:tcPr marL="51435" marR="51435" marT="0" marB="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l">
                        <a:lnSpc>
                          <a:spcPct val="100000"/>
                        </a:lnSpc>
                        <a:spcBef>
                          <a:spcPts val="0"/>
                        </a:spcBef>
                        <a:spcAft>
                          <a:spcPts val="600"/>
                        </a:spcAft>
                      </a:pPr>
                      <a:r>
                        <a:rPr lang="en-US" sz="1800" spc="-50" dirty="0">
                          <a:solidFill>
                            <a:srgbClr val="00529B"/>
                          </a:solidFill>
                          <a:latin typeface="Arial" panose="020B0604020202020204" pitchFamily="34" charset="0"/>
                          <a:cs typeface="Arial" panose="020B0604020202020204" pitchFamily="34" charset="0"/>
                        </a:rPr>
                        <a:t>Above $342,000 up to $410,000</a:t>
                      </a:r>
                      <a:endParaRPr lang="en-US" sz="1800" spc="-50" dirty="0">
                        <a:solidFill>
                          <a:srgbClr val="00529B"/>
                        </a:solidFill>
                        <a:latin typeface="Arial" panose="020B0604020202020204" pitchFamily="34" charset="0"/>
                        <a:ea typeface="Calibri"/>
                        <a:cs typeface="Arial" panose="020B0604020202020204" pitchFamily="34" charset="0"/>
                      </a:endParaRPr>
                    </a:p>
                  </a:txBody>
                  <a:tcPr marL="51435" marR="51435" marT="0" marB="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l">
                        <a:lnSpc>
                          <a:spcPct val="100000"/>
                        </a:lnSpc>
                        <a:spcBef>
                          <a:spcPts val="0"/>
                        </a:spcBef>
                        <a:spcAft>
                          <a:spcPts val="600"/>
                        </a:spcAft>
                      </a:pPr>
                      <a:r>
                        <a:rPr lang="en-US" sz="1800" spc="-50" dirty="0">
                          <a:solidFill>
                            <a:srgbClr val="00529B"/>
                          </a:solidFill>
                          <a:latin typeface="Arial" panose="020B0604020202020204" pitchFamily="34" charset="0"/>
                          <a:cs typeface="Arial" panose="020B0604020202020204" pitchFamily="34" charset="0"/>
                        </a:rPr>
                        <a:t>Not applicable</a:t>
                      </a:r>
                      <a:endParaRPr lang="en-US" sz="1800" spc="-50" dirty="0">
                        <a:solidFill>
                          <a:srgbClr val="00529B"/>
                        </a:solidFill>
                        <a:latin typeface="Arial" panose="020B0604020202020204" pitchFamily="34" charset="0"/>
                        <a:ea typeface="Calibri"/>
                        <a:cs typeface="Arial" panose="020B0604020202020204" pitchFamily="34" charset="0"/>
                      </a:endParaRPr>
                    </a:p>
                  </a:txBody>
                  <a:tcPr marL="51435" marR="51435" marT="0" marB="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US" sz="1800" dirty="0">
                          <a:solidFill>
                            <a:srgbClr val="00529B"/>
                          </a:solidFill>
                          <a:latin typeface="Arial" panose="020B0604020202020204" pitchFamily="34" charset="0"/>
                          <a:cs typeface="Arial" panose="020B0604020202020204" pitchFamily="34" charset="0"/>
                        </a:rPr>
                        <a:t>$60.40 + YPP</a:t>
                      </a:r>
                      <a:endParaRPr lang="en-US" sz="1800" dirty="0">
                        <a:solidFill>
                          <a:srgbClr val="00529B"/>
                        </a:solidFill>
                        <a:latin typeface="Arial" panose="020B0604020202020204" pitchFamily="34" charset="0"/>
                        <a:ea typeface="Calibri"/>
                        <a:cs typeface="Arial" panose="020B0604020202020204" pitchFamily="34" charset="0"/>
                      </a:endParaRPr>
                    </a:p>
                  </a:txBody>
                  <a:tcPr marL="51435" marR="51435" marT="0" marB="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0004"/>
                  </a:ext>
                </a:extLst>
              </a:tr>
              <a:tr h="598818">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l">
                        <a:lnSpc>
                          <a:spcPct val="100000"/>
                        </a:lnSpc>
                        <a:spcBef>
                          <a:spcPts val="0"/>
                        </a:spcBef>
                        <a:spcAft>
                          <a:spcPts val="600"/>
                        </a:spcAft>
                      </a:pPr>
                      <a:r>
                        <a:rPr lang="en-US" sz="1800" spc="-50" baseline="0" dirty="0">
                          <a:solidFill>
                            <a:srgbClr val="00529B"/>
                          </a:solidFill>
                          <a:latin typeface="Arial" panose="020B0604020202020204" pitchFamily="34" charset="0"/>
                          <a:cs typeface="Arial" panose="020B0604020202020204" pitchFamily="34" charset="0"/>
                        </a:rPr>
                        <a:t>Above $205,000 and </a:t>
                      </a:r>
                      <a:br>
                        <a:rPr lang="en-US" sz="1800" spc="-50" baseline="0" dirty="0">
                          <a:solidFill>
                            <a:srgbClr val="00529B"/>
                          </a:solidFill>
                          <a:latin typeface="Arial" panose="020B0604020202020204" pitchFamily="34" charset="0"/>
                          <a:cs typeface="Arial" panose="020B0604020202020204" pitchFamily="34" charset="0"/>
                        </a:rPr>
                      </a:br>
                      <a:r>
                        <a:rPr lang="en-US" sz="1800" spc="-50" baseline="0" dirty="0">
                          <a:solidFill>
                            <a:srgbClr val="00529B"/>
                          </a:solidFill>
                          <a:latin typeface="Arial" panose="020B0604020202020204" pitchFamily="34" charset="0"/>
                          <a:cs typeface="Arial" panose="020B0604020202020204" pitchFamily="34" charset="0"/>
                        </a:rPr>
                        <a:t>less than $500,000</a:t>
                      </a:r>
                      <a:endParaRPr lang="en-US" sz="1800" spc="-50" baseline="0" dirty="0">
                        <a:solidFill>
                          <a:srgbClr val="00529B"/>
                        </a:solidFill>
                        <a:latin typeface="Arial" panose="020B0604020202020204" pitchFamily="34" charset="0"/>
                        <a:ea typeface="Calibri"/>
                        <a:cs typeface="Arial" panose="020B0604020202020204" pitchFamily="34" charset="0"/>
                      </a:endParaRPr>
                    </a:p>
                  </a:txBody>
                  <a:tcPr marL="51435" marR="51435" marT="0" marB="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l">
                        <a:lnSpc>
                          <a:spcPct val="100000"/>
                        </a:lnSpc>
                        <a:spcBef>
                          <a:spcPts val="0"/>
                        </a:spcBef>
                        <a:spcAft>
                          <a:spcPts val="600"/>
                        </a:spcAft>
                      </a:pPr>
                      <a:r>
                        <a:rPr lang="en-US" sz="1800" spc="-50" dirty="0">
                          <a:solidFill>
                            <a:srgbClr val="00529B"/>
                          </a:solidFill>
                          <a:latin typeface="Arial" panose="020B0604020202020204" pitchFamily="34" charset="0"/>
                          <a:cs typeface="Arial" panose="020B0604020202020204" pitchFamily="34" charset="0"/>
                        </a:rPr>
                        <a:t>Above $410,000 and </a:t>
                      </a:r>
                      <a:br>
                        <a:rPr lang="en-US" sz="1800" spc="-50" dirty="0">
                          <a:solidFill>
                            <a:srgbClr val="00529B"/>
                          </a:solidFill>
                          <a:latin typeface="Arial" panose="020B0604020202020204" pitchFamily="34" charset="0"/>
                          <a:cs typeface="Arial" panose="020B0604020202020204" pitchFamily="34" charset="0"/>
                        </a:rPr>
                      </a:br>
                      <a:r>
                        <a:rPr lang="en-US" sz="1800" spc="-50" dirty="0">
                          <a:solidFill>
                            <a:srgbClr val="00529B"/>
                          </a:solidFill>
                          <a:latin typeface="Arial" panose="020B0604020202020204" pitchFamily="34" charset="0"/>
                          <a:cs typeface="Arial" panose="020B0604020202020204" pitchFamily="34" charset="0"/>
                        </a:rPr>
                        <a:t>less than $750,000</a:t>
                      </a:r>
                      <a:endParaRPr lang="en-US" sz="1800" spc="-50" dirty="0">
                        <a:solidFill>
                          <a:srgbClr val="00529B"/>
                        </a:solidFill>
                        <a:latin typeface="Arial" panose="020B0604020202020204" pitchFamily="34" charset="0"/>
                        <a:ea typeface="Calibri"/>
                        <a:cs typeface="Arial" panose="020B0604020202020204" pitchFamily="34" charset="0"/>
                      </a:endParaRPr>
                    </a:p>
                  </a:txBody>
                  <a:tcPr marL="51435" marR="51435" marT="0" marB="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l">
                        <a:lnSpc>
                          <a:spcPct val="100000"/>
                        </a:lnSpc>
                        <a:spcBef>
                          <a:spcPts val="0"/>
                        </a:spcBef>
                        <a:spcAft>
                          <a:spcPts val="600"/>
                        </a:spcAft>
                      </a:pPr>
                      <a:r>
                        <a:rPr lang="en-US" sz="1800" spc="-50" dirty="0">
                          <a:solidFill>
                            <a:srgbClr val="00529B"/>
                          </a:solidFill>
                          <a:latin typeface="Arial" panose="020B0604020202020204" pitchFamily="34" charset="0"/>
                          <a:cs typeface="Arial" panose="020B0604020202020204" pitchFamily="34" charset="0"/>
                        </a:rPr>
                        <a:t>Above $109,000 and </a:t>
                      </a:r>
                      <a:br>
                        <a:rPr lang="en-US" sz="1800" spc="-50" dirty="0">
                          <a:solidFill>
                            <a:srgbClr val="00529B"/>
                          </a:solidFill>
                          <a:latin typeface="Arial" panose="020B0604020202020204" pitchFamily="34" charset="0"/>
                          <a:cs typeface="Arial" panose="020B0604020202020204" pitchFamily="34" charset="0"/>
                        </a:rPr>
                      </a:br>
                      <a:r>
                        <a:rPr lang="en-US" sz="1800" spc="-50" dirty="0">
                          <a:solidFill>
                            <a:srgbClr val="00529B"/>
                          </a:solidFill>
                          <a:latin typeface="Arial" panose="020B0604020202020204" pitchFamily="34" charset="0"/>
                          <a:cs typeface="Arial" panose="020B0604020202020204" pitchFamily="34" charset="0"/>
                        </a:rPr>
                        <a:t>less than $391,000</a:t>
                      </a:r>
                      <a:endParaRPr lang="en-US" sz="1800" spc="-50" dirty="0">
                        <a:solidFill>
                          <a:srgbClr val="00529B"/>
                        </a:solidFill>
                        <a:latin typeface="Arial" panose="020B0604020202020204" pitchFamily="34" charset="0"/>
                        <a:ea typeface="Calibri"/>
                        <a:cs typeface="Arial" panose="020B0604020202020204" pitchFamily="34" charset="0"/>
                      </a:endParaRPr>
                    </a:p>
                  </a:txBody>
                  <a:tcPr marL="51435" marR="51435" marT="0" marB="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US" sz="1800" dirty="0">
                          <a:solidFill>
                            <a:srgbClr val="00529B"/>
                          </a:solidFill>
                          <a:latin typeface="Arial" panose="020B0604020202020204" pitchFamily="34" charset="0"/>
                          <a:cs typeface="Arial" panose="020B0604020202020204" pitchFamily="34" charset="0"/>
                        </a:rPr>
                        <a:t>$83.30 + YPP</a:t>
                      </a:r>
                      <a:endParaRPr lang="en-US" sz="1800" dirty="0">
                        <a:solidFill>
                          <a:srgbClr val="00529B"/>
                        </a:solidFill>
                        <a:latin typeface="Arial" panose="020B0604020202020204" pitchFamily="34" charset="0"/>
                        <a:ea typeface="Calibri"/>
                        <a:cs typeface="Arial" panose="020B0604020202020204" pitchFamily="34" charset="0"/>
                      </a:endParaRPr>
                    </a:p>
                  </a:txBody>
                  <a:tcPr marL="51435" marR="51435" marT="0" marB="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0006"/>
                  </a:ext>
                </a:extLst>
              </a:tr>
              <a:tr h="598818">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l">
                        <a:lnSpc>
                          <a:spcPct val="100000"/>
                        </a:lnSpc>
                        <a:spcBef>
                          <a:spcPts val="0"/>
                        </a:spcBef>
                        <a:spcAft>
                          <a:spcPts val="600"/>
                        </a:spcAft>
                      </a:pPr>
                      <a:r>
                        <a:rPr lang="en-US" sz="1800" dirty="0">
                          <a:solidFill>
                            <a:srgbClr val="00529B"/>
                          </a:solidFill>
                          <a:latin typeface="Arial" panose="020B0604020202020204" pitchFamily="34" charset="0"/>
                          <a:cs typeface="Arial" panose="020B0604020202020204" pitchFamily="34" charset="0"/>
                        </a:rPr>
                        <a:t>$500,000</a:t>
                      </a:r>
                      <a:r>
                        <a:rPr lang="en-US" sz="1800" baseline="0" dirty="0">
                          <a:solidFill>
                            <a:srgbClr val="00529B"/>
                          </a:solidFill>
                          <a:latin typeface="Arial" panose="020B0604020202020204" pitchFamily="34" charset="0"/>
                          <a:cs typeface="Arial" panose="020B0604020202020204" pitchFamily="34" charset="0"/>
                        </a:rPr>
                        <a:t> or above</a:t>
                      </a:r>
                      <a:endParaRPr lang="en-US" sz="1800" dirty="0">
                        <a:solidFill>
                          <a:srgbClr val="00529B"/>
                        </a:solidFill>
                        <a:latin typeface="Arial" panose="020B0604020202020204" pitchFamily="34" charset="0"/>
                        <a:ea typeface="Calibri"/>
                        <a:cs typeface="Arial" panose="020B0604020202020204" pitchFamily="34" charset="0"/>
                      </a:endParaRPr>
                    </a:p>
                  </a:txBody>
                  <a:tcPr marL="51435" marR="51435" marT="0" marB="0" anchor="ctr">
                    <a:lnT w="12700" cap="flat" cmpd="sng" algn="ctr">
                      <a:solidFill>
                        <a:schemeClr val="accent1"/>
                      </a:solidFill>
                      <a:prstDash val="solid"/>
                      <a:round/>
                      <a:headEnd type="none" w="med" len="med"/>
                      <a:tailEnd type="none" w="med" len="med"/>
                    </a:lnT>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l">
                        <a:lnSpc>
                          <a:spcPct val="100000"/>
                        </a:lnSpc>
                        <a:spcBef>
                          <a:spcPts val="0"/>
                        </a:spcBef>
                        <a:spcAft>
                          <a:spcPts val="600"/>
                        </a:spcAft>
                      </a:pPr>
                      <a:r>
                        <a:rPr lang="en-US" sz="1800">
                          <a:solidFill>
                            <a:srgbClr val="00529B"/>
                          </a:solidFill>
                          <a:latin typeface="Arial" panose="020B0604020202020204" pitchFamily="34" charset="0"/>
                          <a:cs typeface="Arial" panose="020B0604020202020204" pitchFamily="34" charset="0"/>
                        </a:rPr>
                        <a:t>$750,000 or above</a:t>
                      </a:r>
                      <a:endParaRPr lang="en-US" sz="1800">
                        <a:solidFill>
                          <a:srgbClr val="00529B"/>
                        </a:solidFill>
                        <a:latin typeface="Arial" panose="020B0604020202020204" pitchFamily="34" charset="0"/>
                        <a:ea typeface="Calibri"/>
                        <a:cs typeface="Arial" panose="020B0604020202020204" pitchFamily="34" charset="0"/>
                      </a:endParaRPr>
                    </a:p>
                  </a:txBody>
                  <a:tcPr marL="51435" marR="51435" marT="0" marB="0" anchor="ctr">
                    <a:lnT w="12700" cap="flat" cmpd="sng" algn="ctr">
                      <a:solidFill>
                        <a:schemeClr val="accent1"/>
                      </a:solidFill>
                      <a:prstDash val="solid"/>
                      <a:round/>
                      <a:headEnd type="none" w="med" len="med"/>
                      <a:tailEnd type="none" w="med" len="med"/>
                    </a:lnT>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l">
                        <a:lnSpc>
                          <a:spcPct val="100000"/>
                        </a:lnSpc>
                        <a:spcBef>
                          <a:spcPts val="0"/>
                        </a:spcBef>
                        <a:spcAft>
                          <a:spcPts val="600"/>
                        </a:spcAft>
                      </a:pPr>
                      <a:r>
                        <a:rPr lang="en-US" sz="1800" dirty="0">
                          <a:solidFill>
                            <a:srgbClr val="00529B"/>
                          </a:solidFill>
                          <a:latin typeface="Arial" panose="020B0604020202020204" pitchFamily="34" charset="0"/>
                          <a:cs typeface="Arial" panose="020B0604020202020204" pitchFamily="34" charset="0"/>
                        </a:rPr>
                        <a:t>$391,000 or above</a:t>
                      </a:r>
                      <a:endParaRPr lang="en-US" sz="1800" dirty="0">
                        <a:solidFill>
                          <a:srgbClr val="00529B"/>
                        </a:solidFill>
                        <a:latin typeface="Arial" panose="020B0604020202020204" pitchFamily="34" charset="0"/>
                        <a:ea typeface="Calibri"/>
                        <a:cs typeface="Arial" panose="020B0604020202020204" pitchFamily="34" charset="0"/>
                      </a:endParaRPr>
                    </a:p>
                  </a:txBody>
                  <a:tcPr marL="51435" marR="51435" marT="0" marB="0" anchor="ctr">
                    <a:lnT w="12700" cap="flat" cmpd="sng" algn="ctr">
                      <a:solidFill>
                        <a:schemeClr val="accent1"/>
                      </a:solidFill>
                      <a:prstDash val="solid"/>
                      <a:round/>
                      <a:headEnd type="none" w="med" len="med"/>
                      <a:tailEnd type="none" w="med" len="med"/>
                    </a:lnT>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US" sz="1800" dirty="0">
                          <a:solidFill>
                            <a:srgbClr val="00529B"/>
                          </a:solidFill>
                          <a:latin typeface="Arial" panose="020B0604020202020204" pitchFamily="34" charset="0"/>
                          <a:cs typeface="Arial" panose="020B0604020202020204" pitchFamily="34" charset="0"/>
                        </a:rPr>
                        <a:t>$91.00 + YPP </a:t>
                      </a:r>
                      <a:endParaRPr lang="en-US" sz="1800" dirty="0">
                        <a:solidFill>
                          <a:srgbClr val="00529B"/>
                        </a:solidFill>
                        <a:latin typeface="Arial" panose="020B0604020202020204" pitchFamily="34" charset="0"/>
                        <a:ea typeface="Calibri"/>
                        <a:cs typeface="Arial" panose="020B0604020202020204" pitchFamily="34" charset="0"/>
                      </a:endParaRPr>
                    </a:p>
                  </a:txBody>
                  <a:tcPr marL="51435" marR="51435" marT="0" marB="0" anchor="ctr">
                    <a:lnT w="12700" cap="flat" cmpd="sng" algn="ctr">
                      <a:solidFill>
                        <a:schemeClr val="accent1"/>
                      </a:solidFill>
                      <a:prstDash val="solid"/>
                      <a:round/>
                      <a:headEnd type="none" w="med" len="med"/>
                      <a:tailEnd type="none" w="med" len="med"/>
                    </a:lnT>
                  </a:tcPr>
                </a:tc>
                <a:extLst>
                  <a:ext uri="{0D108BD9-81ED-4DB2-BD59-A6C34878D82A}">
                    <a16:rowId xmlns:a16="http://schemas.microsoft.com/office/drawing/2014/main" val="10005"/>
                  </a:ext>
                </a:extLst>
              </a:tr>
            </a:tbl>
          </a:graphicData>
        </a:graphic>
      </p:graphicFrame>
      <p:sp>
        <p:nvSpPr>
          <p:cNvPr id="4" name="Slide Number Placeholder 3">
            <a:extLst>
              <a:ext uri="{FF2B5EF4-FFF2-40B4-BE49-F238E27FC236}">
                <a16:creationId xmlns:a16="http://schemas.microsoft.com/office/drawing/2014/main" id="{DD70DDB6-2CE7-4D2E-8C13-867590F5C118}"/>
              </a:ext>
              <a:ext uri="{C183D7F6-B498-43B3-948B-1728B52AA6E4}">
                <adec:decorative xmlns:adec="http://schemas.microsoft.com/office/drawing/2017/decorative" val="0"/>
              </a:ext>
            </a:extLst>
          </p:cNvPr>
          <p:cNvSpPr>
            <a:spLocks noGrp="1"/>
          </p:cNvSpPr>
          <p:nvPr>
            <p:ph type="sldNum" sz="quarter" idx="12"/>
          </p:nvPr>
        </p:nvSpPr>
        <p:spPr/>
        <p:txBody>
          <a:bodyPr/>
          <a:lstStyle/>
          <a:p>
            <a:fld id="{48F63A3B-78C7-47BE-AE5E-E10140E04643}" type="slidenum">
              <a:rPr lang="en-US" smtClean="0">
                <a:solidFill>
                  <a:srgbClr val="8FAADC"/>
                </a:solidFill>
              </a:rPr>
              <a:pPr/>
              <a:t>53</a:t>
            </a:fld>
            <a:endParaRPr lang="en-US">
              <a:solidFill>
                <a:srgbClr val="8FAADC"/>
              </a:solidFill>
            </a:endParaRPr>
          </a:p>
        </p:txBody>
      </p:sp>
    </p:spTree>
    <p:custDataLst>
      <p:tags r:id="rId1"/>
    </p:custDataLst>
    <p:extLst>
      <p:ext uri="{BB962C8B-B14F-4D97-AF65-F5344CB8AC3E}">
        <p14:creationId xmlns:p14="http://schemas.microsoft.com/office/powerpoint/2010/main" val="38245324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a:latin typeface="Arial Black"/>
              </a:rPr>
              <a:t>Part D Late Enrollment Penalty </a:t>
            </a:r>
            <a:r>
              <a:rPr lang="en-US">
                <a:latin typeface="Arial Black"/>
              </a:rPr>
              <a:t>2026</a:t>
            </a:r>
            <a:endParaRPr lang="en-US" sz="3000"/>
          </a:p>
        </p:txBody>
      </p:sp>
      <p:sp>
        <p:nvSpPr>
          <p:cNvPr id="6" name="Content Placeholder 5">
            <a:extLst>
              <a:ext uri="{FF2B5EF4-FFF2-40B4-BE49-F238E27FC236}">
                <a16:creationId xmlns:a16="http://schemas.microsoft.com/office/drawing/2014/main" id="{3E583FCD-1AD4-16B0-8A84-459D64DBBE4D}"/>
              </a:ext>
            </a:extLst>
          </p:cNvPr>
          <p:cNvSpPr>
            <a:spLocks noGrp="1"/>
          </p:cNvSpPr>
          <p:nvPr>
            <p:ph idx="1"/>
          </p:nvPr>
        </p:nvSpPr>
        <p:spPr>
          <a:xfrm>
            <a:off x="838200" y="1441293"/>
            <a:ext cx="10515600" cy="4351338"/>
          </a:xfrm>
        </p:spPr>
        <p:txBody>
          <a:bodyPr vert="horz" lIns="91440" tIns="45720" rIns="91440" bIns="45720" rtlCol="0" anchor="t">
            <a:normAutofit/>
          </a:bodyPr>
          <a:lstStyle/>
          <a:p>
            <a:pPr>
              <a:spcAft>
                <a:spcPts val="600"/>
              </a:spcAft>
            </a:pPr>
            <a:r>
              <a:rPr lang="en-US" sz="2400" b="1" dirty="0"/>
              <a:t>You may have to pay more if you wait to join, unless you have:</a:t>
            </a:r>
          </a:p>
          <a:p>
            <a:pPr marL="548640">
              <a:spcAft>
                <a:spcPts val="600"/>
              </a:spcAft>
              <a:buFont typeface="Arial" panose="020B0604020202020204" pitchFamily="34" charset="0"/>
              <a:buChar char="•"/>
            </a:pPr>
            <a:r>
              <a:rPr lang="en-US" sz="2000" dirty="0"/>
              <a:t>Creditable prescription drug coverage </a:t>
            </a:r>
          </a:p>
          <a:p>
            <a:pPr marL="548640">
              <a:buFont typeface="Arial" panose="020B0604020202020204" pitchFamily="34" charset="0"/>
              <a:buChar char="•"/>
            </a:pPr>
            <a:r>
              <a:rPr lang="en-US" sz="2000" dirty="0"/>
              <a:t>Extra Help</a:t>
            </a:r>
          </a:p>
          <a:p>
            <a:pPr>
              <a:spcAft>
                <a:spcPts val="600"/>
              </a:spcAft>
            </a:pPr>
            <a:r>
              <a:rPr lang="en-US" sz="2400" b="1" dirty="0"/>
              <a:t>You’ll pay the penalty for as long as you have coverage</a:t>
            </a:r>
          </a:p>
          <a:p>
            <a:pPr marL="548640">
              <a:spcAft>
                <a:spcPts val="600"/>
              </a:spcAft>
              <a:buFont typeface="Arial" panose="020B0604020202020204" pitchFamily="34" charset="0"/>
              <a:buChar char="•"/>
            </a:pPr>
            <a:r>
              <a:rPr lang="en-US" sz="2000" dirty="0"/>
              <a:t>1% for each full month eligible and without creditable prescription drug coverage</a:t>
            </a:r>
          </a:p>
          <a:p>
            <a:pPr marL="548640">
              <a:spcAft>
                <a:spcPts val="600"/>
              </a:spcAft>
              <a:buFont typeface="Arial" panose="020B0604020202020204" pitchFamily="34" charset="0"/>
              <a:buChar char="•"/>
            </a:pPr>
            <a:r>
              <a:rPr lang="en-US" sz="2000" dirty="0">
                <a:latin typeface="Arial"/>
                <a:cs typeface="Arial"/>
              </a:rPr>
              <a:t>Multiply percentage by base beneficiary premium ($38.99 in 2026)</a:t>
            </a:r>
            <a:endParaRPr lang="en-US" sz="2000" dirty="0">
              <a:solidFill>
                <a:srgbClr val="FF0000"/>
              </a:solidFill>
              <a:latin typeface="Arial"/>
              <a:cs typeface="Arial"/>
            </a:endParaRPr>
          </a:p>
          <a:p>
            <a:pPr marL="548640">
              <a:buFont typeface="Arial" panose="020B0604020202020204" pitchFamily="34" charset="0"/>
              <a:buChar char="•"/>
            </a:pPr>
            <a:r>
              <a:rPr lang="en-US" sz="2000" dirty="0"/>
              <a:t>Amount changes every year</a:t>
            </a:r>
          </a:p>
        </p:txBody>
      </p:sp>
      <p:sp>
        <p:nvSpPr>
          <p:cNvPr id="5" name="Slide Number Placeholder 4">
            <a:extLst>
              <a:ext uri="{FF2B5EF4-FFF2-40B4-BE49-F238E27FC236}">
                <a16:creationId xmlns:a16="http://schemas.microsoft.com/office/drawing/2014/main" id="{3A61CD86-B1A1-40BF-B1D5-26A605258F5C}"/>
              </a:ext>
            </a:extLst>
          </p:cNvPr>
          <p:cNvSpPr>
            <a:spLocks noGrp="1"/>
          </p:cNvSpPr>
          <p:nvPr>
            <p:ph type="sldNum" sz="quarter" idx="12"/>
          </p:nvPr>
        </p:nvSpPr>
        <p:spPr/>
        <p:txBody>
          <a:bodyPr/>
          <a:lstStyle/>
          <a:p>
            <a:fld id="{48F63A3B-78C7-47BE-AE5E-E10140E04643}" type="slidenum">
              <a:rPr lang="en-US" smtClean="0"/>
              <a:pPr/>
              <a:t>54</a:t>
            </a:fld>
            <a:endParaRPr lang="en-US"/>
          </a:p>
        </p:txBody>
      </p:sp>
    </p:spTree>
    <p:custDataLst>
      <p:tags r:id="rId1"/>
    </p:custDataLst>
    <p:extLst>
      <p:ext uri="{BB962C8B-B14F-4D97-AF65-F5344CB8AC3E}">
        <p14:creationId xmlns:p14="http://schemas.microsoft.com/office/powerpoint/2010/main" val="964001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a:t>Who Can Join Part D?</a:t>
            </a:r>
          </a:p>
        </p:txBody>
      </p:sp>
      <p:graphicFrame>
        <p:nvGraphicFramePr>
          <p:cNvPr id="11" name="Table 5" descr="Table showing requirement for joining a Medicare Drug Plan and that of the Medicare Advantage Plan with Drug Coverage.">
            <a:extLst>
              <a:ext uri="{FF2B5EF4-FFF2-40B4-BE49-F238E27FC236}">
                <a16:creationId xmlns:a16="http://schemas.microsoft.com/office/drawing/2014/main" id="{B953D5E7-21F1-480D-9A30-84314EF65E76}"/>
              </a:ext>
            </a:extLst>
          </p:cNvPr>
          <p:cNvGraphicFramePr>
            <a:graphicFrameLocks noGrp="1"/>
          </p:cNvGraphicFramePr>
          <p:nvPr>
            <p:extLst>
              <p:ext uri="{D42A27DB-BD31-4B8C-83A1-F6EECF244321}">
                <p14:modId xmlns:p14="http://schemas.microsoft.com/office/powerpoint/2010/main" val="3623429396"/>
              </p:ext>
            </p:extLst>
          </p:nvPr>
        </p:nvGraphicFramePr>
        <p:xfrm>
          <a:off x="795130" y="1479826"/>
          <a:ext cx="10654426" cy="2926080"/>
        </p:xfrm>
        <a:graphic>
          <a:graphicData uri="http://schemas.openxmlformats.org/drawingml/2006/table">
            <a:tbl>
              <a:tblPr firstRow="1" bandRow="1">
                <a:tableStyleId>{3B4B98B0-60AC-42C2-AFA5-B58CD77FA1E5}</a:tableStyleId>
              </a:tblPr>
              <a:tblGrid>
                <a:gridCol w="1367368">
                  <a:extLst>
                    <a:ext uri="{9D8B030D-6E8A-4147-A177-3AD203B41FA5}">
                      <a16:colId xmlns:a16="http://schemas.microsoft.com/office/drawing/2014/main" val="12145258"/>
                    </a:ext>
                  </a:extLst>
                </a:gridCol>
                <a:gridCol w="2763785">
                  <a:extLst>
                    <a:ext uri="{9D8B030D-6E8A-4147-A177-3AD203B41FA5}">
                      <a16:colId xmlns:a16="http://schemas.microsoft.com/office/drawing/2014/main" val="3786121425"/>
                    </a:ext>
                  </a:extLst>
                </a:gridCol>
                <a:gridCol w="3256311">
                  <a:extLst>
                    <a:ext uri="{9D8B030D-6E8A-4147-A177-3AD203B41FA5}">
                      <a16:colId xmlns:a16="http://schemas.microsoft.com/office/drawing/2014/main" val="2983801956"/>
                    </a:ext>
                  </a:extLst>
                </a:gridCol>
                <a:gridCol w="3266962">
                  <a:extLst>
                    <a:ext uri="{9D8B030D-6E8A-4147-A177-3AD203B41FA5}">
                      <a16:colId xmlns:a16="http://schemas.microsoft.com/office/drawing/2014/main" val="4196311886"/>
                    </a:ext>
                  </a:extLst>
                </a:gridCol>
              </a:tblGrid>
              <a:tr h="844374">
                <a:tc>
                  <a:txBody>
                    <a:bodyPr/>
                    <a:lstStyle/>
                    <a:p>
                      <a:pPr marL="457200" algn="ctr">
                        <a:spcAft>
                          <a:spcPts val="1200"/>
                        </a:spcAft>
                      </a:pPr>
                      <a:endParaRPr lang="en-US" sz="2000">
                        <a:solidFill>
                          <a:srgbClr val="00529B"/>
                        </a:solidFill>
                        <a:latin typeface="Arial" panose="020B0604020202020204" pitchFamily="34" charset="0"/>
                        <a:cs typeface="Arial" panose="020B0604020202020204" pitchFamily="34" charset="0"/>
                      </a:endParaRPr>
                    </a:p>
                  </a:txBody>
                  <a:tcPr anchor="ctr"/>
                </a:tc>
                <a:tc>
                  <a:txBody>
                    <a:bodyPr/>
                    <a:lstStyle/>
                    <a:p>
                      <a:pPr algn="ctr">
                        <a:spcAft>
                          <a:spcPts val="1200"/>
                        </a:spcAft>
                      </a:pPr>
                      <a:r>
                        <a:rPr lang="en-US" sz="2000">
                          <a:solidFill>
                            <a:srgbClr val="00529B"/>
                          </a:solidFill>
                          <a:latin typeface="Arial" panose="020B0604020202020204" pitchFamily="34" charset="0"/>
                          <a:cs typeface="Arial" panose="020B0604020202020204" pitchFamily="34" charset="0"/>
                        </a:rPr>
                        <a:t>To join a </a:t>
                      </a:r>
                      <a:br>
                        <a:rPr lang="en-US" sz="2000">
                          <a:solidFill>
                            <a:srgbClr val="00529B"/>
                          </a:solidFill>
                          <a:latin typeface="Arial" panose="020B0604020202020204" pitchFamily="34" charset="0"/>
                          <a:cs typeface="Arial" panose="020B0604020202020204" pitchFamily="34" charset="0"/>
                        </a:rPr>
                      </a:br>
                      <a:r>
                        <a:rPr lang="en-US" sz="2000">
                          <a:solidFill>
                            <a:srgbClr val="00529B"/>
                          </a:solidFill>
                          <a:latin typeface="Arial" panose="020B0604020202020204" pitchFamily="34" charset="0"/>
                          <a:cs typeface="Arial" panose="020B0604020202020204" pitchFamily="34" charset="0"/>
                        </a:rPr>
                        <a:t>Medicare Drug Plan</a:t>
                      </a:r>
                    </a:p>
                    <a:p>
                      <a:pPr lvl="0" algn="ctr">
                        <a:spcAft>
                          <a:spcPts val="1200"/>
                        </a:spcAft>
                        <a:buNone/>
                      </a:pPr>
                      <a:endParaRPr lang="en-US" sz="2000">
                        <a:solidFill>
                          <a:srgbClr val="00529B"/>
                        </a:solidFill>
                        <a:latin typeface="Arial" panose="020B0604020202020204" pitchFamily="34" charset="0"/>
                        <a:cs typeface="Arial" panose="020B0604020202020204" pitchFamily="34" charset="0"/>
                      </a:endParaRPr>
                    </a:p>
                  </a:txBody>
                  <a:tcPr anchor="ctr"/>
                </a:tc>
                <a:tc>
                  <a:txBody>
                    <a:bodyPr/>
                    <a:lstStyle/>
                    <a:p>
                      <a:pPr algn="ctr">
                        <a:spcAft>
                          <a:spcPts val="1200"/>
                        </a:spcAft>
                      </a:pPr>
                      <a:r>
                        <a:rPr lang="en-US" sz="2000">
                          <a:solidFill>
                            <a:srgbClr val="00529B"/>
                          </a:solidFill>
                          <a:latin typeface="Arial" panose="020B0604020202020204" pitchFamily="34" charset="0"/>
                          <a:cs typeface="Arial" panose="020B0604020202020204" pitchFamily="34" charset="0"/>
                        </a:rPr>
                        <a:t>To join a </a:t>
                      </a:r>
                      <a:br>
                        <a:rPr lang="en-US" sz="2000">
                          <a:solidFill>
                            <a:srgbClr val="00529B"/>
                          </a:solidFill>
                          <a:latin typeface="Arial" panose="020B0604020202020204" pitchFamily="34" charset="0"/>
                          <a:cs typeface="Arial" panose="020B0604020202020204" pitchFamily="34" charset="0"/>
                        </a:rPr>
                      </a:br>
                      <a:r>
                        <a:rPr lang="en-US" sz="2000">
                          <a:solidFill>
                            <a:srgbClr val="00529B"/>
                          </a:solidFill>
                          <a:latin typeface="Arial" panose="020B0604020202020204" pitchFamily="34" charset="0"/>
                          <a:cs typeface="Arial" panose="020B0604020202020204" pitchFamily="34" charset="0"/>
                        </a:rPr>
                        <a:t>Medicare Advantage Plan </a:t>
                      </a:r>
                      <a:br>
                        <a:rPr lang="en-US" sz="2000">
                          <a:solidFill>
                            <a:srgbClr val="00529B"/>
                          </a:solidFill>
                          <a:latin typeface="Arial" panose="020B0604020202020204" pitchFamily="34" charset="0"/>
                          <a:cs typeface="Arial" panose="020B0604020202020204" pitchFamily="34" charset="0"/>
                        </a:rPr>
                      </a:br>
                      <a:r>
                        <a:rPr lang="en-US" sz="2000">
                          <a:solidFill>
                            <a:srgbClr val="00529B"/>
                          </a:solidFill>
                          <a:latin typeface="Arial" panose="020B0604020202020204" pitchFamily="34" charset="0"/>
                          <a:cs typeface="Arial" panose="020B0604020202020204" pitchFamily="34" charset="0"/>
                        </a:rPr>
                        <a:t>with Drug Coverage</a:t>
                      </a:r>
                    </a:p>
                  </a:txBody>
                  <a:tcPr anchor="ctr"/>
                </a:tc>
                <a:tc>
                  <a:txBody>
                    <a:bodyPr/>
                    <a:lstStyle/>
                    <a:p>
                      <a:pPr algn="ctr">
                        <a:spcAft>
                          <a:spcPts val="1200"/>
                        </a:spcAft>
                      </a:pPr>
                      <a:r>
                        <a:rPr lang="en-US" sz="2000">
                          <a:solidFill>
                            <a:srgbClr val="00529B"/>
                          </a:solidFill>
                          <a:latin typeface="Arial" panose="020B0604020202020204" pitchFamily="34" charset="0"/>
                          <a:cs typeface="Arial" panose="020B0604020202020204" pitchFamily="34" charset="0"/>
                        </a:rPr>
                        <a:t>To join a Medicare Cost Plan with Drug Coverage or a PACE Program</a:t>
                      </a:r>
                    </a:p>
                  </a:txBody>
                  <a:tcPr anchor="ctr"/>
                </a:tc>
                <a:extLst>
                  <a:ext uri="{0D108BD9-81ED-4DB2-BD59-A6C34878D82A}">
                    <a16:rowId xmlns:a16="http://schemas.microsoft.com/office/drawing/2014/main" val="1798851774"/>
                  </a:ext>
                </a:extLst>
              </a:tr>
              <a:tr h="1134285">
                <a:tc>
                  <a:txBody>
                    <a:bodyPr/>
                    <a:lstStyle/>
                    <a:p>
                      <a:pPr marL="0" marR="0" lvl="0" indent="0" algn="ctr" defTabSz="914400" rtl="0" eaLnBrk="1" fontAlgn="auto" latinLnBrk="0" hangingPunct="1">
                        <a:lnSpc>
                          <a:spcPct val="100000"/>
                        </a:lnSpc>
                        <a:spcBef>
                          <a:spcPts val="0"/>
                        </a:spcBef>
                        <a:spcAft>
                          <a:spcPts val="1200"/>
                        </a:spcAft>
                        <a:buClrTx/>
                        <a:buSzTx/>
                        <a:buFont typeface="Wingdings" panose="020B0604020202020204" pitchFamily="34" charset="0"/>
                        <a:buNone/>
                        <a:tabLst/>
                        <a:defRPr/>
                      </a:pPr>
                      <a:r>
                        <a:rPr lang="en-US" sz="2000" b="1">
                          <a:solidFill>
                            <a:srgbClr val="00529B"/>
                          </a:solidFill>
                          <a:latin typeface="Arial" panose="020B0604020202020204" pitchFamily="34" charset="0"/>
                          <a:cs typeface="Arial" panose="020B0604020202020204" pitchFamily="34" charset="0"/>
                        </a:rPr>
                        <a:t>You must have</a:t>
                      </a:r>
                    </a:p>
                  </a:txBody>
                  <a:tcPr anchor="ctr"/>
                </a:tc>
                <a:tc>
                  <a:txBody>
                    <a:bodyPr/>
                    <a:lstStyle/>
                    <a:p>
                      <a:pPr algn="ctr">
                        <a:spcAft>
                          <a:spcPts val="1200"/>
                        </a:spcAft>
                      </a:pPr>
                      <a:r>
                        <a:rPr lang="en-US" sz="1800" dirty="0">
                          <a:solidFill>
                            <a:srgbClr val="00529B"/>
                          </a:solidFill>
                          <a:latin typeface="Arial" panose="020B0604020202020204" pitchFamily="34" charset="0"/>
                          <a:cs typeface="Arial" panose="020B0604020202020204" pitchFamily="34" charset="0"/>
                        </a:rPr>
                        <a:t>Medicare Part A </a:t>
                      </a:r>
                      <a:br>
                        <a:rPr lang="en-US" sz="1800" dirty="0">
                          <a:solidFill>
                            <a:srgbClr val="00529B"/>
                          </a:solidFill>
                          <a:latin typeface="Arial" panose="020B0604020202020204" pitchFamily="34" charset="0"/>
                          <a:cs typeface="Arial" panose="020B0604020202020204" pitchFamily="34" charset="0"/>
                        </a:rPr>
                      </a:br>
                      <a:r>
                        <a:rPr lang="en-US" sz="1800" dirty="0">
                          <a:solidFill>
                            <a:srgbClr val="00529B"/>
                          </a:solidFill>
                          <a:latin typeface="Arial" panose="020B0604020202020204" pitchFamily="34" charset="0"/>
                          <a:cs typeface="Arial" panose="020B0604020202020204" pitchFamily="34" charset="0"/>
                        </a:rPr>
                        <a:t>(Hospital Insurance) </a:t>
                      </a:r>
                      <a:endParaRPr lang="en-US" dirty="0">
                        <a:latin typeface="Arial" panose="020B0604020202020204" pitchFamily="34" charset="0"/>
                        <a:cs typeface="Arial" panose="020B0604020202020204" pitchFamily="34" charset="0"/>
                      </a:endParaRPr>
                    </a:p>
                    <a:p>
                      <a:pPr lvl="0" algn="ctr">
                        <a:spcAft>
                          <a:spcPts val="1200"/>
                        </a:spcAft>
                        <a:buNone/>
                      </a:pPr>
                      <a:r>
                        <a:rPr lang="en-US" sz="1800" b="1" dirty="0">
                          <a:solidFill>
                            <a:srgbClr val="00529B"/>
                          </a:solidFill>
                          <a:latin typeface="Arial" panose="020B0604020202020204" pitchFamily="34" charset="0"/>
                          <a:cs typeface="Arial" panose="020B0604020202020204" pitchFamily="34" charset="0"/>
                        </a:rPr>
                        <a:t>and/or</a:t>
                      </a:r>
                      <a:endParaRPr lang="en-US" dirty="0">
                        <a:latin typeface="Arial" panose="020B0604020202020204" pitchFamily="34" charset="0"/>
                        <a:cs typeface="Arial" panose="020B0604020202020204" pitchFamily="34" charset="0"/>
                      </a:endParaRPr>
                    </a:p>
                    <a:p>
                      <a:pPr algn="ctr">
                        <a:spcAft>
                          <a:spcPts val="1200"/>
                        </a:spcAft>
                      </a:pPr>
                      <a:r>
                        <a:rPr lang="en-US" sz="1800" dirty="0">
                          <a:solidFill>
                            <a:srgbClr val="00529B"/>
                          </a:solidFill>
                          <a:latin typeface="Arial" panose="020B0604020202020204" pitchFamily="34" charset="0"/>
                          <a:cs typeface="Arial" panose="020B0604020202020204" pitchFamily="34" charset="0"/>
                        </a:rPr>
                        <a:t>Medicare Part B </a:t>
                      </a:r>
                      <a:br>
                        <a:rPr lang="en-US" sz="1800" dirty="0">
                          <a:solidFill>
                            <a:srgbClr val="00529B"/>
                          </a:solidFill>
                          <a:latin typeface="Arial" panose="020B0604020202020204" pitchFamily="34" charset="0"/>
                          <a:cs typeface="Arial" panose="020B0604020202020204" pitchFamily="34" charset="0"/>
                        </a:rPr>
                      </a:br>
                      <a:r>
                        <a:rPr lang="en-US" sz="1800" dirty="0">
                          <a:solidFill>
                            <a:srgbClr val="00529B"/>
                          </a:solidFill>
                          <a:latin typeface="Arial" panose="020B0604020202020204" pitchFamily="34" charset="0"/>
                          <a:cs typeface="Arial" panose="020B0604020202020204" pitchFamily="34" charset="0"/>
                        </a:rPr>
                        <a:t>(Medical Insurance)</a:t>
                      </a:r>
                    </a:p>
                  </a:txBody>
                  <a:tcPr/>
                </a:tc>
                <a:tc>
                  <a:txBody>
                    <a:bodyPr/>
                    <a:lstStyle/>
                    <a:p>
                      <a:pPr algn="ctr">
                        <a:spcAft>
                          <a:spcPts val="1200"/>
                        </a:spcAft>
                      </a:pPr>
                      <a:r>
                        <a:rPr lang="en-US" sz="1800">
                          <a:solidFill>
                            <a:srgbClr val="00529B"/>
                          </a:solidFill>
                          <a:latin typeface="Arial" panose="020B0604020202020204" pitchFamily="34" charset="0"/>
                          <a:cs typeface="Arial" panose="020B0604020202020204" pitchFamily="34" charset="0"/>
                        </a:rPr>
                        <a:t>Part A</a:t>
                      </a:r>
                    </a:p>
                    <a:p>
                      <a:pPr lvl="0" algn="ctr">
                        <a:spcAft>
                          <a:spcPts val="1200"/>
                        </a:spcAft>
                        <a:buNone/>
                      </a:pPr>
                      <a:r>
                        <a:rPr lang="en-US" sz="1800" b="1">
                          <a:solidFill>
                            <a:srgbClr val="00529B"/>
                          </a:solidFill>
                          <a:latin typeface="Arial" panose="020B0604020202020204" pitchFamily="34" charset="0"/>
                          <a:cs typeface="Arial" panose="020B0604020202020204" pitchFamily="34" charset="0"/>
                        </a:rPr>
                        <a:t>and</a:t>
                      </a:r>
                      <a:endParaRPr lang="en-US" sz="1800">
                        <a:solidFill>
                          <a:srgbClr val="00529B"/>
                        </a:solidFill>
                        <a:latin typeface="Arial" panose="020B0604020202020204" pitchFamily="34" charset="0"/>
                        <a:cs typeface="Arial" panose="020B0604020202020204" pitchFamily="34" charset="0"/>
                      </a:endParaRPr>
                    </a:p>
                    <a:p>
                      <a:pPr lvl="0" algn="ctr">
                        <a:spcAft>
                          <a:spcPts val="1200"/>
                        </a:spcAft>
                        <a:buNone/>
                      </a:pPr>
                      <a:r>
                        <a:rPr lang="en-US" sz="1800">
                          <a:solidFill>
                            <a:srgbClr val="00529B"/>
                          </a:solidFill>
                          <a:latin typeface="Arial" panose="020B0604020202020204" pitchFamily="34" charset="0"/>
                          <a:cs typeface="Arial" panose="020B0604020202020204" pitchFamily="34" charset="0"/>
                        </a:rPr>
                        <a:t>Part B</a:t>
                      </a:r>
                    </a:p>
                  </a:txBody>
                  <a:tcPr/>
                </a:tc>
                <a:tc>
                  <a:txBody>
                    <a:bodyPr/>
                    <a:lstStyle/>
                    <a:p>
                      <a:pPr algn="ctr">
                        <a:lnSpc>
                          <a:spcPct val="100000"/>
                        </a:lnSpc>
                        <a:spcAft>
                          <a:spcPts val="1200"/>
                        </a:spcAft>
                      </a:pPr>
                      <a:r>
                        <a:rPr lang="en-US" sz="1800" dirty="0">
                          <a:solidFill>
                            <a:srgbClr val="00529B"/>
                          </a:solidFill>
                          <a:latin typeface="Arial" panose="020B0604020202020204" pitchFamily="34" charset="0"/>
                          <a:cs typeface="Arial" panose="020B0604020202020204" pitchFamily="34" charset="0"/>
                        </a:rPr>
                        <a:t>Part A and Part B</a:t>
                      </a:r>
                    </a:p>
                    <a:p>
                      <a:pPr lvl="0" algn="ctr">
                        <a:lnSpc>
                          <a:spcPct val="100000"/>
                        </a:lnSpc>
                        <a:spcAft>
                          <a:spcPts val="1200"/>
                        </a:spcAft>
                        <a:buNone/>
                      </a:pPr>
                      <a:r>
                        <a:rPr lang="en-US" sz="1800" b="1" dirty="0">
                          <a:solidFill>
                            <a:srgbClr val="00529B"/>
                          </a:solidFill>
                          <a:latin typeface="Arial" panose="020B0604020202020204" pitchFamily="34" charset="0"/>
                          <a:cs typeface="Arial" panose="020B0604020202020204" pitchFamily="34" charset="0"/>
                        </a:rPr>
                        <a:t>or </a:t>
                      </a:r>
                      <a:endParaRPr lang="en-US" sz="1800" dirty="0">
                        <a:solidFill>
                          <a:srgbClr val="00529B"/>
                        </a:solidFill>
                        <a:latin typeface="Arial" panose="020B0604020202020204" pitchFamily="34" charset="0"/>
                        <a:cs typeface="Arial" panose="020B0604020202020204" pitchFamily="34" charset="0"/>
                      </a:endParaRPr>
                    </a:p>
                    <a:p>
                      <a:pPr lvl="0" algn="ctr">
                        <a:lnSpc>
                          <a:spcPct val="100000"/>
                        </a:lnSpc>
                        <a:spcAft>
                          <a:spcPts val="1200"/>
                        </a:spcAft>
                        <a:buNone/>
                      </a:pPr>
                      <a:r>
                        <a:rPr lang="en-US" sz="1800" dirty="0">
                          <a:solidFill>
                            <a:srgbClr val="00529B"/>
                          </a:solidFill>
                          <a:latin typeface="Arial" panose="020B0604020202020204" pitchFamily="34" charset="0"/>
                          <a:cs typeface="Arial" panose="020B0604020202020204" pitchFamily="34" charset="0"/>
                        </a:rPr>
                        <a:t>Part B only</a:t>
                      </a:r>
                    </a:p>
                  </a:txBody>
                  <a:tcPr/>
                </a:tc>
                <a:extLst>
                  <a:ext uri="{0D108BD9-81ED-4DB2-BD59-A6C34878D82A}">
                    <a16:rowId xmlns:a16="http://schemas.microsoft.com/office/drawing/2014/main" val="481986822"/>
                  </a:ext>
                </a:extLst>
              </a:tr>
            </a:tbl>
          </a:graphicData>
        </a:graphic>
      </p:graphicFrame>
      <p:sp>
        <p:nvSpPr>
          <p:cNvPr id="8" name="Freeform: Shape 7">
            <a:extLst>
              <a:ext uri="{FF2B5EF4-FFF2-40B4-BE49-F238E27FC236}">
                <a16:creationId xmlns:a16="http://schemas.microsoft.com/office/drawing/2014/main" id="{F93354BB-79AA-4471-ABD3-F9627715E968}"/>
              </a:ext>
              <a:ext uri="{C183D7F6-B498-43B3-948B-1728B52AA6E4}">
                <adec:decorative xmlns:adec="http://schemas.microsoft.com/office/drawing/2017/decorative" val="1"/>
              </a:ext>
            </a:extLst>
          </p:cNvPr>
          <p:cNvSpPr>
            <a:spLocks noChangeAspect="1"/>
          </p:cNvSpPr>
          <p:nvPr/>
        </p:nvSpPr>
        <p:spPr>
          <a:xfrm>
            <a:off x="1154667" y="5003856"/>
            <a:ext cx="274320" cy="274320"/>
          </a:xfrm>
          <a:custGeom>
            <a:avLst/>
            <a:gdLst>
              <a:gd name="connsiteX0" fmla="*/ 1828800 w 3657600"/>
              <a:gd name="connsiteY0" fmla="*/ 473375 h 3657600"/>
              <a:gd name="connsiteX1" fmla="*/ 1526601 w 3657600"/>
              <a:gd name="connsiteY1" fmla="*/ 1451335 h 3657600"/>
              <a:gd name="connsiteX2" fmla="*/ 548643 w 3657600"/>
              <a:gd name="connsiteY2" fmla="*/ 1451328 h 3657600"/>
              <a:gd name="connsiteX3" fmla="*/ 1339831 w 3657600"/>
              <a:gd name="connsiteY3" fmla="*/ 2055733 h 3657600"/>
              <a:gd name="connsiteX4" fmla="*/ 1037619 w 3657600"/>
              <a:gd name="connsiteY4" fmla="*/ 3033688 h 3657600"/>
              <a:gd name="connsiteX5" fmla="*/ 1828800 w 3657600"/>
              <a:gd name="connsiteY5" fmla="*/ 2429272 h 3657600"/>
              <a:gd name="connsiteX6" fmla="*/ 2619981 w 3657600"/>
              <a:gd name="connsiteY6" fmla="*/ 3033688 h 3657600"/>
              <a:gd name="connsiteX7" fmla="*/ 2317769 w 3657600"/>
              <a:gd name="connsiteY7" fmla="*/ 2055733 h 3657600"/>
              <a:gd name="connsiteX8" fmla="*/ 3108957 w 3657600"/>
              <a:gd name="connsiteY8" fmla="*/ 1451328 h 3657600"/>
              <a:gd name="connsiteX9" fmla="*/ 2130999 w 3657600"/>
              <a:gd name="connsiteY9" fmla="*/ 1451335 h 3657600"/>
              <a:gd name="connsiteX10" fmla="*/ 1828800 w 3657600"/>
              <a:gd name="connsiteY10" fmla="*/ 0 h 3657600"/>
              <a:gd name="connsiteX11" fmla="*/ 3657600 w 3657600"/>
              <a:gd name="connsiteY11" fmla="*/ 1828800 h 3657600"/>
              <a:gd name="connsiteX12" fmla="*/ 1828800 w 3657600"/>
              <a:gd name="connsiteY12" fmla="*/ 3657600 h 3657600"/>
              <a:gd name="connsiteX13" fmla="*/ 0 w 3657600"/>
              <a:gd name="connsiteY13" fmla="*/ 1828800 h 3657600"/>
              <a:gd name="connsiteX14" fmla="*/ 1828800 w 3657600"/>
              <a:gd name="connsiteY14" fmla="*/ 0 h 36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3657600">
                <a:moveTo>
                  <a:pt x="1828800" y="473375"/>
                </a:moveTo>
                <a:lnTo>
                  <a:pt x="1526601" y="1451335"/>
                </a:lnTo>
                <a:lnTo>
                  <a:pt x="548643" y="1451328"/>
                </a:lnTo>
                <a:lnTo>
                  <a:pt x="1339831" y="2055733"/>
                </a:lnTo>
                <a:lnTo>
                  <a:pt x="1037619" y="3033688"/>
                </a:lnTo>
                <a:lnTo>
                  <a:pt x="1828800" y="2429272"/>
                </a:lnTo>
                <a:lnTo>
                  <a:pt x="2619981" y="3033688"/>
                </a:lnTo>
                <a:lnTo>
                  <a:pt x="2317769" y="2055733"/>
                </a:lnTo>
                <a:lnTo>
                  <a:pt x="3108957" y="1451328"/>
                </a:lnTo>
                <a:lnTo>
                  <a:pt x="2130999" y="1451335"/>
                </a:lnTo>
                <a:close/>
                <a:moveTo>
                  <a:pt x="1828800" y="0"/>
                </a:moveTo>
                <a:cubicBezTo>
                  <a:pt x="2838818" y="0"/>
                  <a:pt x="3657600" y="818782"/>
                  <a:pt x="3657600" y="1828800"/>
                </a:cubicBezTo>
                <a:cubicBezTo>
                  <a:pt x="3657600" y="2838818"/>
                  <a:pt x="2838818" y="3657600"/>
                  <a:pt x="1828800" y="3657600"/>
                </a:cubicBezTo>
                <a:cubicBezTo>
                  <a:pt x="818782" y="3657600"/>
                  <a:pt x="0" y="2838818"/>
                  <a:pt x="0" y="1828800"/>
                </a:cubicBezTo>
                <a:cubicBezTo>
                  <a:pt x="0" y="818782"/>
                  <a:pt x="818782" y="0"/>
                  <a:pt x="1828800" y="0"/>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8">
            <a:extLst>
              <a:ext uri="{FF2B5EF4-FFF2-40B4-BE49-F238E27FC236}">
                <a16:creationId xmlns:a16="http://schemas.microsoft.com/office/drawing/2014/main" id="{E9251FC8-1EEF-A7CF-0851-B2E9583C6823}"/>
              </a:ext>
            </a:extLst>
          </p:cNvPr>
          <p:cNvSpPr>
            <a:spLocks noGrp="1"/>
          </p:cNvSpPr>
          <p:nvPr>
            <p:ph sz="quarter" idx="14"/>
          </p:nvPr>
        </p:nvSpPr>
        <p:spPr>
          <a:xfrm>
            <a:off x="1417944" y="4975871"/>
            <a:ext cx="10058400" cy="693410"/>
          </a:xfrm>
        </p:spPr>
        <p:txBody>
          <a:bodyPr>
            <a:normAutofit/>
          </a:bodyPr>
          <a:lstStyle/>
          <a:p>
            <a:pPr marL="0" lvl="0" indent="0">
              <a:spcAft>
                <a:spcPts val="0"/>
              </a:spcAft>
              <a:buClrTx/>
              <a:buNone/>
            </a:pPr>
            <a:r>
              <a:rPr lang="en-US" sz="1400" b="1" dirty="0"/>
              <a:t>NOTE: </a:t>
            </a:r>
            <a:r>
              <a:rPr lang="en-US" sz="1400" dirty="0"/>
              <a:t>To join any Medicare drug or health plan you must be a United States citizen or lawfully present in the U.S.</a:t>
            </a:r>
          </a:p>
        </p:txBody>
      </p:sp>
      <p:sp>
        <p:nvSpPr>
          <p:cNvPr id="6" name="Slide Number Placeholder 5">
            <a:extLst>
              <a:ext uri="{FF2B5EF4-FFF2-40B4-BE49-F238E27FC236}">
                <a16:creationId xmlns:a16="http://schemas.microsoft.com/office/drawing/2014/main" id="{5D80C724-A9F8-411D-8DA2-3DB6F340CCF4}"/>
              </a:ext>
            </a:extLst>
          </p:cNvPr>
          <p:cNvSpPr>
            <a:spLocks noGrp="1"/>
          </p:cNvSpPr>
          <p:nvPr>
            <p:ph type="sldNum" sz="quarter" idx="12"/>
          </p:nvPr>
        </p:nvSpPr>
        <p:spPr/>
        <p:txBody>
          <a:bodyPr/>
          <a:lstStyle/>
          <a:p>
            <a:fld id="{48F63A3B-78C7-47BE-AE5E-E10140E04643}" type="slidenum">
              <a:rPr lang="en-US" smtClean="0"/>
              <a:pPr/>
              <a:t>55</a:t>
            </a:fld>
            <a:endParaRPr lang="en-US"/>
          </a:p>
        </p:txBody>
      </p:sp>
    </p:spTree>
    <p:custDataLst>
      <p:tags r:id="rId1"/>
    </p:custDataLst>
    <p:extLst>
      <p:ext uri="{BB962C8B-B14F-4D97-AF65-F5344CB8AC3E}">
        <p14:creationId xmlns:p14="http://schemas.microsoft.com/office/powerpoint/2010/main" val="150530477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3D70B7-8289-3F72-DFD0-144FE94DE44A}"/>
              </a:ext>
            </a:extLst>
          </p:cNvPr>
          <p:cNvSpPr>
            <a:spLocks noGrp="1"/>
          </p:cNvSpPr>
          <p:nvPr>
            <p:ph type="title"/>
          </p:nvPr>
        </p:nvSpPr>
        <p:spPr/>
        <p:txBody>
          <a:bodyPr/>
          <a:lstStyle/>
          <a:p>
            <a:r>
              <a:rPr lang="en-US" dirty="0"/>
              <a:t>When Can I Join a Part D Plan?</a:t>
            </a:r>
          </a:p>
        </p:txBody>
      </p:sp>
      <p:graphicFrame>
        <p:nvGraphicFramePr>
          <p:cNvPr id="11" name="Table 10" descr="Table listing Medicare products related to Medicare rights and protections." title="Medicare Products">
            <a:extLst>
              <a:ext uri="{FF2B5EF4-FFF2-40B4-BE49-F238E27FC236}">
                <a16:creationId xmlns:a16="http://schemas.microsoft.com/office/drawing/2014/main" id="{1DE1DAA6-AB70-5BE6-1602-1661D3C9E8BB}"/>
              </a:ext>
            </a:extLst>
          </p:cNvPr>
          <p:cNvGraphicFramePr>
            <a:graphicFrameLocks noGrp="1"/>
          </p:cNvGraphicFramePr>
          <p:nvPr>
            <p:extLst>
              <p:ext uri="{D42A27DB-BD31-4B8C-83A1-F6EECF244321}">
                <p14:modId xmlns:p14="http://schemas.microsoft.com/office/powerpoint/2010/main" val="1135610269"/>
              </p:ext>
            </p:extLst>
          </p:nvPr>
        </p:nvGraphicFramePr>
        <p:xfrm>
          <a:off x="1177383" y="1116104"/>
          <a:ext cx="9837234" cy="4785360"/>
        </p:xfrm>
        <a:graphic>
          <a:graphicData uri="http://schemas.openxmlformats.org/drawingml/2006/table">
            <a:tbl>
              <a:tblPr firstRow="1" bandRow="1">
                <a:tableStyleId>{5FD0F851-EC5A-4D38-B0AD-8093EC10F338}</a:tableStyleId>
              </a:tblPr>
              <a:tblGrid>
                <a:gridCol w="4918617">
                  <a:extLst>
                    <a:ext uri="{9D8B030D-6E8A-4147-A177-3AD203B41FA5}">
                      <a16:colId xmlns:a16="http://schemas.microsoft.com/office/drawing/2014/main" val="20000"/>
                    </a:ext>
                  </a:extLst>
                </a:gridCol>
                <a:gridCol w="4918617">
                  <a:extLst>
                    <a:ext uri="{9D8B030D-6E8A-4147-A177-3AD203B41FA5}">
                      <a16:colId xmlns:a16="http://schemas.microsoft.com/office/drawing/2014/main" val="20001"/>
                    </a:ext>
                  </a:extLst>
                </a:gridCol>
              </a:tblGrid>
              <a:tr h="548640">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marL="0" marR="0" lvl="0" indent="0" algn="l" defTabSz="685800" rtl="0" eaLnBrk="1" fontAlgn="auto" latinLnBrk="0" hangingPunct="1">
                        <a:lnSpc>
                          <a:spcPct val="100000"/>
                        </a:lnSpc>
                        <a:spcBef>
                          <a:spcPts val="0"/>
                        </a:spcBef>
                        <a:spcAft>
                          <a:spcPts val="0"/>
                        </a:spcAft>
                        <a:buClrTx/>
                        <a:buSzTx/>
                        <a:buFont typeface="+mj-lt"/>
                        <a:buNone/>
                        <a:tabLst/>
                        <a:defRPr/>
                      </a:pPr>
                      <a:r>
                        <a:rPr lang="en-US" sz="1600" b="1" dirty="0">
                          <a:solidFill>
                            <a:srgbClr val="00529B"/>
                          </a:solidFill>
                          <a:latin typeface="Arial" panose="020B0604020202020204" pitchFamily="34" charset="0"/>
                          <a:cs typeface="Arial" panose="020B0604020202020204" pitchFamily="34" charset="0"/>
                        </a:rPr>
                        <a:t>Can I join during my 7-month Initial Enrollment Period (IEP)?</a:t>
                      </a:r>
                    </a:p>
                  </a:txBody>
                  <a:tcPr>
                    <a:lnR w="12700" cap="flat" cmpd="sng" algn="ctr">
                      <a:solidFill>
                        <a:schemeClr val="accent1">
                          <a:lumMod val="40000"/>
                          <a:lumOff val="60000"/>
                        </a:schemeClr>
                      </a:solidFill>
                      <a:prstDash val="solid"/>
                      <a:round/>
                      <a:headEnd type="none" w="med" len="med"/>
                      <a:tailEnd type="none" w="med" len="med"/>
                    </a:lnR>
                  </a:tcPr>
                </a:tc>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r>
                        <a:rPr lang="en-US" sz="1600" b="0" dirty="0">
                          <a:solidFill>
                            <a:srgbClr val="00529B"/>
                          </a:solidFill>
                          <a:latin typeface="Arial" panose="020B0604020202020204" pitchFamily="34" charset="0"/>
                          <a:cs typeface="Arial" panose="020B0604020202020204" pitchFamily="34" charset="0"/>
                        </a:rPr>
                        <a:t>Yes. It starts 3 months before the month you turn 65. Or, if you get Medicare due to a disability, it starts 3 months before your 25</a:t>
                      </a:r>
                      <a:r>
                        <a:rPr lang="en-US" sz="1600" b="0" baseline="30000" dirty="0">
                          <a:solidFill>
                            <a:srgbClr val="00529B"/>
                          </a:solidFill>
                          <a:latin typeface="Arial" panose="020B0604020202020204" pitchFamily="34" charset="0"/>
                          <a:cs typeface="Arial" panose="020B0604020202020204" pitchFamily="34" charset="0"/>
                        </a:rPr>
                        <a:t>th</a:t>
                      </a:r>
                      <a:r>
                        <a:rPr lang="en-US" sz="1600" b="0" dirty="0">
                          <a:solidFill>
                            <a:srgbClr val="00529B"/>
                          </a:solidFill>
                          <a:latin typeface="Arial" panose="020B0604020202020204" pitchFamily="34" charset="0"/>
                          <a:cs typeface="Arial" panose="020B0604020202020204" pitchFamily="34" charset="0"/>
                        </a:rPr>
                        <a:t> month of disability</a:t>
                      </a:r>
                    </a:p>
                  </a:txBody>
                  <a:tcPr>
                    <a:lnL w="12700" cap="flat" cmpd="sng" algn="ctr">
                      <a:solidFill>
                        <a:schemeClr val="accent1">
                          <a:lumMod val="40000"/>
                          <a:lumOff val="60000"/>
                        </a:schemeClr>
                      </a:solidFill>
                      <a:prstDash val="solid"/>
                      <a:round/>
                      <a:headEnd type="none" w="med" len="med"/>
                      <a:tailEnd type="none" w="med" len="med"/>
                    </a:lnL>
                  </a:tcPr>
                </a:tc>
                <a:extLst>
                  <a:ext uri="{0D108BD9-81ED-4DB2-BD59-A6C34878D82A}">
                    <a16:rowId xmlns:a16="http://schemas.microsoft.com/office/drawing/2014/main" val="10000"/>
                  </a:ext>
                </a:extLst>
              </a:tr>
              <a:tr h="54864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685800" rtl="0" eaLnBrk="1" fontAlgn="auto" latinLnBrk="0" hangingPunct="1">
                        <a:lnSpc>
                          <a:spcPct val="100000"/>
                        </a:lnSpc>
                        <a:spcBef>
                          <a:spcPts val="0"/>
                        </a:spcBef>
                        <a:spcAft>
                          <a:spcPts val="0"/>
                        </a:spcAft>
                        <a:buClrTx/>
                        <a:buSzTx/>
                        <a:buFont typeface="+mj-lt"/>
                        <a:buNone/>
                        <a:tabLst/>
                        <a:defRPr/>
                      </a:pPr>
                      <a:r>
                        <a:rPr lang="en-US" sz="1600" b="1" dirty="0">
                          <a:solidFill>
                            <a:srgbClr val="00529B"/>
                          </a:solidFill>
                          <a:latin typeface="Arial" panose="020B0604020202020204" pitchFamily="34" charset="0"/>
                          <a:cs typeface="Arial" panose="020B0604020202020204" pitchFamily="34" charset="0"/>
                        </a:rPr>
                        <a:t>Can I join if I’m getting disability benefits?</a:t>
                      </a:r>
                    </a:p>
                  </a:txBody>
                  <a:tcPr>
                    <a:lnR w="12700" cap="flat" cmpd="sng" algn="ctr">
                      <a:solidFill>
                        <a:schemeClr val="accent1">
                          <a:lumMod val="40000"/>
                          <a:lumOff val="60000"/>
                        </a:schemeClr>
                      </a:solidFill>
                      <a:prstDash val="solid"/>
                      <a:round/>
                      <a:headEnd type="none" w="med" len="med"/>
                      <a:tailEnd type="none" w="med" len="med"/>
                    </a:lnR>
                    <a:lnB w="12700" cap="flat" cmpd="sng" algn="ctr">
                      <a:solidFill>
                        <a:schemeClr val="accent1"/>
                      </a:solidFill>
                      <a:prstDash val="solid"/>
                      <a:round/>
                      <a:headEnd type="none" w="med" len="med"/>
                      <a:tailEnd type="none" w="med" len="med"/>
                    </a:lnB>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srgbClr val="00529B"/>
                          </a:solidFill>
                          <a:latin typeface="Arial" panose="020B0604020202020204" pitchFamily="34" charset="0"/>
                          <a:cs typeface="Arial" panose="020B0604020202020204" pitchFamily="34" charset="0"/>
                        </a:rPr>
                        <a:t>Yes. You can join starting 3 months before your 25th month of disability and ending 3 months after your 25th month of disability.</a:t>
                      </a:r>
                    </a:p>
                  </a:txBody>
                  <a:tcPr>
                    <a:lnL w="12700" cap="flat" cmpd="sng" algn="ctr">
                      <a:solidFill>
                        <a:schemeClr val="accent1">
                          <a:lumMod val="40000"/>
                          <a:lumOff val="60000"/>
                        </a:schemeClr>
                      </a:solidFill>
                      <a:prstDash val="solid"/>
                      <a:round/>
                      <a:headEnd type="none" w="med" len="med"/>
                      <a:tailEnd type="none" w="med" len="med"/>
                    </a:lnL>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0001"/>
                  </a:ext>
                </a:extLst>
              </a:tr>
              <a:tr h="54864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685800" rtl="0" eaLnBrk="1" fontAlgn="auto" latinLnBrk="0" hangingPunct="1">
                        <a:lnSpc>
                          <a:spcPct val="100000"/>
                        </a:lnSpc>
                        <a:spcBef>
                          <a:spcPts val="0"/>
                        </a:spcBef>
                        <a:spcAft>
                          <a:spcPts val="0"/>
                        </a:spcAft>
                        <a:buClrTx/>
                        <a:buSzTx/>
                        <a:buFont typeface="+mj-lt"/>
                        <a:buNone/>
                        <a:tabLst/>
                        <a:defRPr/>
                      </a:pPr>
                      <a:r>
                        <a:rPr lang="en-US" sz="1600" b="1" dirty="0">
                          <a:solidFill>
                            <a:srgbClr val="00529B"/>
                          </a:solidFill>
                          <a:latin typeface="Arial" panose="020B0604020202020204" pitchFamily="34" charset="0"/>
                          <a:cs typeface="Arial" panose="020B0604020202020204" pitchFamily="34" charset="0"/>
                        </a:rPr>
                        <a:t>Can I sign up, switch, or join during the yearly Open Enrollment Period (OEP)?</a:t>
                      </a:r>
                      <a:endParaRPr lang="en-US" sz="1600" dirty="0">
                        <a:solidFill>
                          <a:srgbClr val="00529B"/>
                        </a:solidFill>
                        <a:latin typeface="Arial" panose="020B0604020202020204" pitchFamily="34" charset="0"/>
                        <a:cs typeface="Arial" panose="020B0604020202020204" pitchFamily="34" charset="0"/>
                      </a:endParaRPr>
                    </a:p>
                  </a:txBody>
                  <a:tcPr>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srgbClr val="00529B"/>
                          </a:solidFill>
                          <a:latin typeface="Arial" panose="020B0604020202020204" pitchFamily="34" charset="0"/>
                          <a:cs typeface="Arial" panose="020B0604020202020204" pitchFamily="34" charset="0"/>
                        </a:rPr>
                        <a:t>Yes. It’s from October 15–December 7. Coverage begins January 1.</a:t>
                      </a:r>
                    </a:p>
                  </a:txBody>
                  <a:tcPr>
                    <a:lnL w="12700" cap="flat" cmpd="sng" algn="ctr">
                      <a:solidFill>
                        <a:schemeClr val="accent1">
                          <a:lumMod val="40000"/>
                          <a:lumOff val="60000"/>
                        </a:schemeClr>
                      </a:solidFill>
                      <a:prstDash val="solid"/>
                      <a:round/>
                      <a:headEnd type="none" w="med" len="med"/>
                      <a:tailEnd type="none" w="med" len="med"/>
                    </a:lnL>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0002"/>
                  </a:ext>
                </a:extLst>
              </a:tr>
              <a:tr h="548640">
                <a:tc>
                  <a: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n-US" sz="1600" b="1"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What if I get Part B for the first time during a General Enrollment Period (GEP)?</a:t>
                      </a:r>
                    </a:p>
                  </a:txBody>
                  <a:tcPr>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r>
                        <a:rPr kumimoji="0" lang="en-US" sz="16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You can sign up for a Medicare drug coverage starting the date you submit your Part B application</a:t>
                      </a:r>
                      <a:endParaRPr lang="en-US" sz="1600" dirty="0">
                        <a:solidFill>
                          <a:srgbClr val="00529B"/>
                        </a:solidFill>
                        <a:latin typeface="Arial" panose="020B0604020202020204" pitchFamily="34" charset="0"/>
                        <a:cs typeface="Arial" panose="020B0604020202020204" pitchFamily="34" charset="0"/>
                      </a:endParaRPr>
                    </a:p>
                  </a:txBody>
                  <a:tcPr>
                    <a:lnL w="12700" cap="flat" cmpd="sng" algn="ctr">
                      <a:solidFill>
                        <a:schemeClr val="accent1">
                          <a:lumMod val="40000"/>
                          <a:lumOff val="60000"/>
                        </a:schemeClr>
                      </a:solidFill>
                      <a:prstDash val="solid"/>
                      <a:round/>
                      <a:headEnd type="none" w="med" len="med"/>
                      <a:tailEnd type="none" w="med" len="med"/>
                    </a:lnL>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907338491"/>
                  </a:ext>
                </a:extLst>
              </a:tr>
              <a:tr h="523541">
                <a:tc>
                  <a: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600" b="1" dirty="0">
                          <a:solidFill>
                            <a:srgbClr val="00529B"/>
                          </a:solidFill>
                          <a:latin typeface="Arial" panose="020B0604020202020204" pitchFamily="34" charset="0"/>
                          <a:cs typeface="Arial" panose="020B0604020202020204" pitchFamily="34" charset="0"/>
                        </a:rPr>
                        <a:t>What if I’m in a Medicare Advantage Plan on January 1 but I want to switch to Original Medicare?</a:t>
                      </a:r>
                    </a:p>
                  </a:txBody>
                  <a:tcPr>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srgbClr val="00529B"/>
                          </a:solidFill>
                          <a:latin typeface="Arial" panose="020B0604020202020204" pitchFamily="34" charset="0"/>
                          <a:cs typeface="Arial" panose="020B0604020202020204" pitchFamily="34" charset="0"/>
                        </a:rPr>
                        <a:t>You may add Medicare drug coverage if you switch during the Medicare Advantage OEP (January 1–March 31).</a:t>
                      </a:r>
                    </a:p>
                  </a:txBody>
                  <a:tcPr>
                    <a:lnL w="12700" cap="flat" cmpd="sng" algn="ctr">
                      <a:solidFill>
                        <a:schemeClr val="accent1">
                          <a:lumMod val="40000"/>
                          <a:lumOff val="60000"/>
                        </a:schemeClr>
                      </a:solidFill>
                      <a:prstDash val="solid"/>
                      <a:round/>
                      <a:headEnd type="none" w="med" len="med"/>
                      <a:tailEnd type="none" w="med" len="med"/>
                    </a:lnL>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2442212289"/>
                  </a:ext>
                </a:extLst>
              </a:tr>
              <a:tr h="527127">
                <a:tc>
                  <a: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600" b="1" dirty="0">
                          <a:solidFill>
                            <a:srgbClr val="00529B"/>
                          </a:solidFill>
                          <a:latin typeface="Arial" panose="020B0604020202020204" pitchFamily="34" charset="0"/>
                          <a:cs typeface="Arial" panose="020B0604020202020204" pitchFamily="34" charset="0"/>
                        </a:rPr>
                        <a:t>What if I’m new to Medicare and enrolled in a Medicare Advantage Plan during my IEP?</a:t>
                      </a:r>
                    </a:p>
                  </a:txBody>
                  <a:tcPr>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srgbClr val="00529B"/>
                          </a:solidFill>
                          <a:latin typeface="Arial" panose="020B0604020202020204" pitchFamily="34" charset="0"/>
                          <a:cs typeface="Arial" panose="020B0604020202020204" pitchFamily="34" charset="0"/>
                        </a:rPr>
                        <a:t>You can make a change within the first 3 months you have Medicare.</a:t>
                      </a:r>
                    </a:p>
                  </a:txBody>
                  <a:tcPr>
                    <a:lnL w="12700" cap="flat" cmpd="sng" algn="ctr">
                      <a:solidFill>
                        <a:schemeClr val="accent1">
                          <a:lumMod val="40000"/>
                          <a:lumOff val="60000"/>
                        </a:schemeClr>
                      </a:solidFill>
                      <a:prstDash val="solid"/>
                      <a:round/>
                      <a:headEnd type="none" w="med" len="med"/>
                      <a:tailEnd type="none" w="med" len="med"/>
                    </a:lnL>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3436660793"/>
                  </a:ext>
                </a:extLst>
              </a:tr>
              <a:tr h="487682">
                <a:tc>
                  <a: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600" b="1" dirty="0">
                          <a:solidFill>
                            <a:srgbClr val="00529B"/>
                          </a:solidFill>
                          <a:latin typeface="Arial" panose="020B0604020202020204" pitchFamily="34" charset="0"/>
                          <a:cs typeface="Arial" panose="020B0604020202020204" pitchFamily="34" charset="0"/>
                        </a:rPr>
                        <a:t>Are there other times when I can join, drop, or switch coverage?</a:t>
                      </a:r>
                    </a:p>
                  </a:txBody>
                  <a:tcPr>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solidFill>
                      <a:prstDash val="solid"/>
                      <a:round/>
                      <a:headEnd type="none" w="med" len="med"/>
                      <a:tailEnd type="none" w="med" len="med"/>
                    </a:lnT>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srgbClr val="00529B"/>
                          </a:solidFill>
                          <a:latin typeface="Arial" panose="020B0604020202020204" pitchFamily="34" charset="0"/>
                          <a:cs typeface="Arial" panose="020B0604020202020204" pitchFamily="34" charset="0"/>
                        </a:rPr>
                        <a:t>Yes, in certain limited circumstances.</a:t>
                      </a:r>
                    </a:p>
                    <a:p>
                      <a:endParaRPr lang="en-US" sz="1600" dirty="0">
                        <a:solidFill>
                          <a:srgbClr val="00529B"/>
                        </a:solidFill>
                        <a:latin typeface="Arial" panose="020B0604020202020204" pitchFamily="34" charset="0"/>
                        <a:cs typeface="Arial" panose="020B0604020202020204" pitchFamily="34" charset="0"/>
                      </a:endParaRPr>
                    </a:p>
                  </a:txBody>
                  <a:tcPr>
                    <a:lnL w="12700" cap="flat" cmpd="sng" algn="ctr">
                      <a:solidFill>
                        <a:schemeClr val="accent1">
                          <a:lumMod val="40000"/>
                          <a:lumOff val="60000"/>
                        </a:schemeClr>
                      </a:solidFill>
                      <a:prstDash val="solid"/>
                      <a:round/>
                      <a:headEnd type="none" w="med" len="med"/>
                      <a:tailEnd type="none" w="med" len="med"/>
                    </a:lnL>
                    <a:lnT w="12700" cap="flat" cmpd="sng" algn="ctr">
                      <a:solidFill>
                        <a:schemeClr val="accent1"/>
                      </a:solidFill>
                      <a:prstDash val="solid"/>
                      <a:round/>
                      <a:headEnd type="none" w="med" len="med"/>
                      <a:tailEnd type="none" w="med" len="med"/>
                    </a:lnT>
                  </a:tcPr>
                </a:tc>
                <a:extLst>
                  <a:ext uri="{0D108BD9-81ED-4DB2-BD59-A6C34878D82A}">
                    <a16:rowId xmlns:a16="http://schemas.microsoft.com/office/drawing/2014/main" val="3817956207"/>
                  </a:ext>
                </a:extLst>
              </a:tr>
            </a:tbl>
          </a:graphicData>
        </a:graphic>
      </p:graphicFrame>
      <p:sp>
        <p:nvSpPr>
          <p:cNvPr id="10" name="Slide Number Placeholder 9">
            <a:extLst>
              <a:ext uri="{FF2B5EF4-FFF2-40B4-BE49-F238E27FC236}">
                <a16:creationId xmlns:a16="http://schemas.microsoft.com/office/drawing/2014/main" id="{6810FE0F-C2C4-6B6C-6D0B-76B9A03F718B}"/>
              </a:ext>
            </a:extLst>
          </p:cNvPr>
          <p:cNvSpPr>
            <a:spLocks noGrp="1"/>
          </p:cNvSpPr>
          <p:nvPr>
            <p:ph type="sldNum" sz="quarter" idx="12"/>
          </p:nvPr>
        </p:nvSpPr>
        <p:spPr/>
        <p:txBody>
          <a:bodyPr/>
          <a:lstStyle/>
          <a:p>
            <a:fld id="{0B2D781D-8844-5940-92D1-06EF0A7F581E}" type="slidenum">
              <a:rPr lang="en-US" smtClean="0"/>
              <a:t>56</a:t>
            </a:fld>
            <a:endParaRPr lang="en-US"/>
          </a:p>
        </p:txBody>
      </p:sp>
    </p:spTree>
    <p:extLst>
      <p:ext uri="{BB962C8B-B14F-4D97-AF65-F5344CB8AC3E}">
        <p14:creationId xmlns:p14="http://schemas.microsoft.com/office/powerpoint/2010/main" val="170347381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Decision: Should I Join a Part D Plan?</a:t>
            </a:r>
          </a:p>
        </p:txBody>
      </p:sp>
      <p:grpSp>
        <p:nvGrpSpPr>
          <p:cNvPr id="5" name="Group 4">
            <a:extLst>
              <a:ext uri="{FF2B5EF4-FFF2-40B4-BE49-F238E27FC236}">
                <a16:creationId xmlns:a16="http://schemas.microsoft.com/office/drawing/2014/main" id="{4F3B846C-1993-479B-969E-1B8EB0BA58F1}"/>
              </a:ext>
              <a:ext uri="{C183D7F6-B498-43B3-948B-1728B52AA6E4}">
                <adec:decorative xmlns:adec="http://schemas.microsoft.com/office/drawing/2017/decorative" val="1"/>
              </a:ext>
            </a:extLst>
          </p:cNvPr>
          <p:cNvGrpSpPr/>
          <p:nvPr/>
        </p:nvGrpSpPr>
        <p:grpSpPr>
          <a:xfrm>
            <a:off x="432123" y="1706658"/>
            <a:ext cx="5480056" cy="4297680"/>
            <a:chOff x="497169" y="1453208"/>
            <a:chExt cx="5480056" cy="3986888"/>
          </a:xfrm>
        </p:grpSpPr>
        <p:sp>
          <p:nvSpPr>
            <p:cNvPr id="15" name="Freeform: Shape 14">
              <a:extLst>
                <a:ext uri="{FF2B5EF4-FFF2-40B4-BE49-F238E27FC236}">
                  <a16:creationId xmlns:a16="http://schemas.microsoft.com/office/drawing/2014/main" id="{7B58F28A-67AC-4A45-B571-9B3312FE5D37}"/>
                </a:ext>
              </a:extLst>
            </p:cNvPr>
            <p:cNvSpPr/>
            <p:nvPr/>
          </p:nvSpPr>
          <p:spPr>
            <a:xfrm>
              <a:off x="497169" y="1474417"/>
              <a:ext cx="5480056" cy="1030910"/>
            </a:xfrm>
            <a:custGeom>
              <a:avLst/>
              <a:gdLst>
                <a:gd name="connsiteX0" fmla="*/ 752788 w 5480056"/>
                <a:gd name="connsiteY0" fmla="*/ 0 h 1030910"/>
                <a:gd name="connsiteX1" fmla="*/ 4727268 w 5480056"/>
                <a:gd name="connsiteY1" fmla="*/ 0 h 1030910"/>
                <a:gd name="connsiteX2" fmla="*/ 5480056 w 5480056"/>
                <a:gd name="connsiteY2" fmla="*/ 752788 h 1030910"/>
                <a:gd name="connsiteX3" fmla="*/ 5480056 w 5480056"/>
                <a:gd name="connsiteY3" fmla="*/ 1030910 h 1030910"/>
                <a:gd name="connsiteX4" fmla="*/ 0 w 5480056"/>
                <a:gd name="connsiteY4" fmla="*/ 1030910 h 1030910"/>
                <a:gd name="connsiteX5" fmla="*/ 0 w 5480056"/>
                <a:gd name="connsiteY5" fmla="*/ 752788 h 1030910"/>
                <a:gd name="connsiteX6" fmla="*/ 752788 w 5480056"/>
                <a:gd name="connsiteY6" fmla="*/ 0 h 1030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80056" h="1030910">
                  <a:moveTo>
                    <a:pt x="752788" y="0"/>
                  </a:moveTo>
                  <a:lnTo>
                    <a:pt x="4727268" y="0"/>
                  </a:lnTo>
                  <a:cubicBezTo>
                    <a:pt x="5143021" y="0"/>
                    <a:pt x="5480056" y="337035"/>
                    <a:pt x="5480056" y="752788"/>
                  </a:cubicBezTo>
                  <a:lnTo>
                    <a:pt x="5480056" y="1030910"/>
                  </a:lnTo>
                  <a:lnTo>
                    <a:pt x="0" y="1030910"/>
                  </a:lnTo>
                  <a:lnTo>
                    <a:pt x="0" y="752788"/>
                  </a:lnTo>
                  <a:cubicBezTo>
                    <a:pt x="0" y="337035"/>
                    <a:pt x="337035" y="0"/>
                    <a:pt x="752788" y="0"/>
                  </a:cubicBezTo>
                  <a:close/>
                </a:path>
              </a:pathLst>
            </a:custGeom>
            <a:solidFill>
              <a:srgbClr val="00529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Rounded Corners 22">
              <a:extLst>
                <a:ext uri="{FF2B5EF4-FFF2-40B4-BE49-F238E27FC236}">
                  <a16:creationId xmlns:a16="http://schemas.microsoft.com/office/drawing/2014/main" id="{9B0BEE07-4554-491E-846B-46BA0E26926C}"/>
                </a:ext>
              </a:extLst>
            </p:cNvPr>
            <p:cNvSpPr/>
            <p:nvPr/>
          </p:nvSpPr>
          <p:spPr>
            <a:xfrm>
              <a:off x="497169" y="1453208"/>
              <a:ext cx="5480056" cy="3986888"/>
            </a:xfrm>
            <a:prstGeom prst="roundRect">
              <a:avLst>
                <a:gd name="adj" fmla="val 17778"/>
              </a:avLst>
            </a:prstGeom>
            <a:noFill/>
            <a:ln w="38100" cap="flat">
              <a:solidFill>
                <a:srgbClr val="FFC000"/>
              </a:solidFill>
              <a:prstDash val="solid"/>
              <a:miter/>
            </a:ln>
            <a:effectLst/>
          </p:spPr>
          <p:txBody>
            <a:bodyPr rtlCol="0" anchor="ct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sp>
        <p:nvSpPr>
          <p:cNvPr id="7" name="Text Placeholder 6">
            <a:extLst>
              <a:ext uri="{FF2B5EF4-FFF2-40B4-BE49-F238E27FC236}">
                <a16:creationId xmlns:a16="http://schemas.microsoft.com/office/drawing/2014/main" id="{61031029-4FDF-47C4-B7B2-71948DFF8CCB}"/>
              </a:ext>
            </a:extLst>
          </p:cNvPr>
          <p:cNvSpPr>
            <a:spLocks noGrp="1"/>
          </p:cNvSpPr>
          <p:nvPr>
            <p:ph type="body" sz="quarter" idx="13"/>
          </p:nvPr>
        </p:nvSpPr>
        <p:spPr>
          <a:xfrm>
            <a:off x="567307" y="1994752"/>
            <a:ext cx="5292725" cy="4685003"/>
          </a:xfrm>
        </p:spPr>
        <p:txBody>
          <a:bodyPr/>
          <a:lstStyle/>
          <a:p>
            <a:pPr marL="0" lvl="0" indent="0" algn="ctr">
              <a:spcAft>
                <a:spcPts val="2400"/>
              </a:spcAft>
              <a:buClrTx/>
              <a:buNone/>
            </a:pPr>
            <a:r>
              <a:rPr lang="en-US" sz="2000" b="1" dirty="0">
                <a:solidFill>
                  <a:prstClr val="white"/>
                </a:solidFill>
              </a:rPr>
              <a:t>If you </a:t>
            </a:r>
            <a:r>
              <a:rPr lang="en-US" sz="2000" b="1" u="sng" dirty="0">
                <a:solidFill>
                  <a:prstClr val="white"/>
                </a:solidFill>
              </a:rPr>
              <a:t>have</a:t>
            </a:r>
            <a:r>
              <a:rPr lang="en-US" sz="2000" b="1" dirty="0">
                <a:solidFill>
                  <a:prstClr val="white"/>
                </a:solidFill>
              </a:rPr>
              <a:t> creditable drug coverage, </a:t>
            </a:r>
            <a:br>
              <a:rPr lang="en-US" sz="2000" b="1" dirty="0">
                <a:solidFill>
                  <a:prstClr val="white"/>
                </a:solidFill>
              </a:rPr>
            </a:br>
            <a:r>
              <a:rPr lang="en-US" sz="2000" b="1" dirty="0">
                <a:solidFill>
                  <a:prstClr val="white"/>
                </a:solidFill>
              </a:rPr>
              <a:t>consider costs and coverage</a:t>
            </a:r>
            <a:r>
              <a:rPr lang="en-US" sz="2400" b="1" dirty="0">
                <a:solidFill>
                  <a:prstClr val="white"/>
                </a:solidFill>
              </a:rPr>
              <a:t>: </a:t>
            </a:r>
          </a:p>
          <a:p>
            <a:pPr lvl="0">
              <a:buClrTx/>
            </a:pPr>
            <a:r>
              <a:rPr lang="en-US" sz="1800" dirty="0"/>
              <a:t>Will you or your spouse or dependents lose your health coverage if you join a Part D plan?</a:t>
            </a:r>
          </a:p>
          <a:p>
            <a:pPr lvl="0">
              <a:buClrTx/>
            </a:pPr>
            <a:r>
              <a:rPr lang="en-US" sz="1800" dirty="0"/>
              <a:t>How do your out-of-pocket drug costs compare to out-of-pocket drug costs with a Part D plan?</a:t>
            </a:r>
          </a:p>
          <a:p>
            <a:pPr lvl="0">
              <a:buClrTx/>
            </a:pPr>
            <a:r>
              <a:rPr lang="en-US" sz="1800" dirty="0"/>
              <a:t>How will your costs change if you get Extra Help with Part D plan costs?</a:t>
            </a:r>
          </a:p>
        </p:txBody>
      </p:sp>
      <p:grpSp>
        <p:nvGrpSpPr>
          <p:cNvPr id="18" name="Group 17">
            <a:extLst>
              <a:ext uri="{FF2B5EF4-FFF2-40B4-BE49-F238E27FC236}">
                <a16:creationId xmlns:a16="http://schemas.microsoft.com/office/drawing/2014/main" id="{FEB6BFE8-07F3-4E30-B20E-DF77896FCD81}"/>
              </a:ext>
              <a:ext uri="{C183D7F6-B498-43B3-948B-1728B52AA6E4}">
                <adec:decorative xmlns:adec="http://schemas.microsoft.com/office/drawing/2017/decorative" val="1"/>
              </a:ext>
            </a:extLst>
          </p:cNvPr>
          <p:cNvGrpSpPr/>
          <p:nvPr/>
        </p:nvGrpSpPr>
        <p:grpSpPr>
          <a:xfrm>
            <a:off x="6144637" y="1706659"/>
            <a:ext cx="5480056" cy="4297680"/>
            <a:chOff x="497169" y="1453209"/>
            <a:chExt cx="5480056" cy="3986891"/>
          </a:xfrm>
        </p:grpSpPr>
        <p:sp>
          <p:nvSpPr>
            <p:cNvPr id="19" name="Freeform: Shape 18">
              <a:extLst>
                <a:ext uri="{FF2B5EF4-FFF2-40B4-BE49-F238E27FC236}">
                  <a16:creationId xmlns:a16="http://schemas.microsoft.com/office/drawing/2014/main" id="{AB0CF89B-8216-4242-8F3B-A066DD5A1113}"/>
                </a:ext>
              </a:extLst>
            </p:cNvPr>
            <p:cNvSpPr/>
            <p:nvPr/>
          </p:nvSpPr>
          <p:spPr>
            <a:xfrm>
              <a:off x="497169" y="1474417"/>
              <a:ext cx="5480056" cy="1030910"/>
            </a:xfrm>
            <a:custGeom>
              <a:avLst/>
              <a:gdLst>
                <a:gd name="connsiteX0" fmla="*/ 752788 w 5480056"/>
                <a:gd name="connsiteY0" fmla="*/ 0 h 1030910"/>
                <a:gd name="connsiteX1" fmla="*/ 4727268 w 5480056"/>
                <a:gd name="connsiteY1" fmla="*/ 0 h 1030910"/>
                <a:gd name="connsiteX2" fmla="*/ 5480056 w 5480056"/>
                <a:gd name="connsiteY2" fmla="*/ 752788 h 1030910"/>
                <a:gd name="connsiteX3" fmla="*/ 5480056 w 5480056"/>
                <a:gd name="connsiteY3" fmla="*/ 1030910 h 1030910"/>
                <a:gd name="connsiteX4" fmla="*/ 0 w 5480056"/>
                <a:gd name="connsiteY4" fmla="*/ 1030910 h 1030910"/>
                <a:gd name="connsiteX5" fmla="*/ 0 w 5480056"/>
                <a:gd name="connsiteY5" fmla="*/ 752788 h 1030910"/>
                <a:gd name="connsiteX6" fmla="*/ 752788 w 5480056"/>
                <a:gd name="connsiteY6" fmla="*/ 0 h 1030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80056" h="1030910">
                  <a:moveTo>
                    <a:pt x="752788" y="0"/>
                  </a:moveTo>
                  <a:lnTo>
                    <a:pt x="4727268" y="0"/>
                  </a:lnTo>
                  <a:cubicBezTo>
                    <a:pt x="5143021" y="0"/>
                    <a:pt x="5480056" y="337035"/>
                    <a:pt x="5480056" y="752788"/>
                  </a:cubicBezTo>
                  <a:lnTo>
                    <a:pt x="5480056" y="1030910"/>
                  </a:lnTo>
                  <a:lnTo>
                    <a:pt x="0" y="1030910"/>
                  </a:lnTo>
                  <a:lnTo>
                    <a:pt x="0" y="752788"/>
                  </a:lnTo>
                  <a:cubicBezTo>
                    <a:pt x="0" y="337035"/>
                    <a:pt x="337035" y="0"/>
                    <a:pt x="752788" y="0"/>
                  </a:cubicBezTo>
                  <a:close/>
                </a:path>
              </a:pathLst>
            </a:custGeom>
            <a:solidFill>
              <a:srgbClr val="00529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Rounded Corners 19">
              <a:extLst>
                <a:ext uri="{FF2B5EF4-FFF2-40B4-BE49-F238E27FC236}">
                  <a16:creationId xmlns:a16="http://schemas.microsoft.com/office/drawing/2014/main" id="{4CC9870E-6668-4490-98A5-6E19A65A3416}"/>
                </a:ext>
              </a:extLst>
            </p:cNvPr>
            <p:cNvSpPr/>
            <p:nvPr/>
          </p:nvSpPr>
          <p:spPr>
            <a:xfrm>
              <a:off x="497169" y="1453209"/>
              <a:ext cx="5480056" cy="3986891"/>
            </a:xfrm>
            <a:prstGeom prst="roundRect">
              <a:avLst>
                <a:gd name="adj" fmla="val 17778"/>
              </a:avLst>
            </a:prstGeom>
            <a:noFill/>
            <a:ln w="38100" cap="flat">
              <a:solidFill>
                <a:srgbClr val="FFC000"/>
              </a:solidFill>
              <a:prstDash val="solid"/>
              <a:miter/>
            </a:ln>
            <a:effectLst/>
          </p:spPr>
          <p:txBody>
            <a:bodyPr rtlCol="0" anchor="ct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sp>
        <p:nvSpPr>
          <p:cNvPr id="8" name="Text Placeholder 7">
            <a:extLst>
              <a:ext uri="{FF2B5EF4-FFF2-40B4-BE49-F238E27FC236}">
                <a16:creationId xmlns:a16="http://schemas.microsoft.com/office/drawing/2014/main" id="{B20A3A36-F770-4421-9CB4-7167314C6A16}"/>
              </a:ext>
            </a:extLst>
          </p:cNvPr>
          <p:cNvSpPr>
            <a:spLocks noGrp="1"/>
          </p:cNvSpPr>
          <p:nvPr>
            <p:ph type="body" sz="quarter" idx="14"/>
          </p:nvPr>
        </p:nvSpPr>
        <p:spPr>
          <a:xfrm>
            <a:off x="6238302" y="1994753"/>
            <a:ext cx="5292725" cy="4685002"/>
          </a:xfrm>
        </p:spPr>
        <p:txBody>
          <a:bodyPr/>
          <a:lstStyle/>
          <a:p>
            <a:pPr marL="0" lvl="0" indent="0" algn="ctr">
              <a:spcAft>
                <a:spcPts val="2400"/>
              </a:spcAft>
              <a:buClrTx/>
              <a:buNone/>
            </a:pPr>
            <a:r>
              <a:rPr lang="en-US" sz="2000" b="1" dirty="0">
                <a:solidFill>
                  <a:prstClr val="white"/>
                </a:solidFill>
              </a:rPr>
              <a:t>If you </a:t>
            </a:r>
            <a:r>
              <a:rPr lang="en-US" sz="2000" b="1" u="sng" dirty="0">
                <a:solidFill>
                  <a:prstClr val="white"/>
                </a:solidFill>
              </a:rPr>
              <a:t>don’t have</a:t>
            </a:r>
            <a:r>
              <a:rPr lang="en-US" sz="2000" b="1" dirty="0">
                <a:solidFill>
                  <a:prstClr val="white"/>
                </a:solidFill>
              </a:rPr>
              <a:t> creditable drug coverage, consider possible penalties:</a:t>
            </a:r>
          </a:p>
          <a:p>
            <a:pPr lvl="0">
              <a:buClrTx/>
            </a:pPr>
            <a:r>
              <a:rPr lang="en-US" sz="1800" dirty="0"/>
              <a:t>Will joining when you’re first eligible help you avoid a likely lifetime late enrollment penalty </a:t>
            </a:r>
            <a:br>
              <a:rPr lang="en-US" sz="1800" dirty="0"/>
            </a:br>
            <a:r>
              <a:rPr lang="en-US" sz="1800" dirty="0"/>
              <a:t>if you join a plan later?</a:t>
            </a:r>
          </a:p>
          <a:p>
            <a:pPr lvl="0">
              <a:buClrTx/>
            </a:pPr>
            <a:r>
              <a:rPr lang="en-US" sz="1800" dirty="0"/>
              <a:t>Do you qualify for Extra Help? If so, you may join a plan without penalty.</a:t>
            </a:r>
          </a:p>
        </p:txBody>
      </p:sp>
      <p:sp>
        <p:nvSpPr>
          <p:cNvPr id="6" name="Slide Number Placeholder 5">
            <a:extLst>
              <a:ext uri="{FF2B5EF4-FFF2-40B4-BE49-F238E27FC236}">
                <a16:creationId xmlns:a16="http://schemas.microsoft.com/office/drawing/2014/main" id="{FF6CF010-8535-4971-93AC-DE04CC118FCD}"/>
              </a:ext>
            </a:extLst>
          </p:cNvPr>
          <p:cNvSpPr>
            <a:spLocks noGrp="1"/>
          </p:cNvSpPr>
          <p:nvPr>
            <p:ph type="sldNum" sz="quarter" idx="12"/>
          </p:nvPr>
        </p:nvSpPr>
        <p:spPr/>
        <p:txBody>
          <a:bodyPr/>
          <a:lstStyle/>
          <a:p>
            <a:fld id="{48F63A3B-78C7-47BE-AE5E-E10140E04643}" type="slidenum">
              <a:rPr lang="en-US" dirty="0" smtClean="0"/>
              <a:pPr/>
              <a:t>57</a:t>
            </a:fld>
            <a:endParaRPr lang="en-US"/>
          </a:p>
        </p:txBody>
      </p:sp>
    </p:spTree>
    <p:custDataLst>
      <p:tags r:id="rId1"/>
    </p:custDataLst>
    <p:extLst>
      <p:ext uri="{BB962C8B-B14F-4D97-AF65-F5344CB8AC3E}">
        <p14:creationId xmlns:p14="http://schemas.microsoft.com/office/powerpoint/2010/main" val="2884544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xEl>
                                              <p:pRg st="0" end="0"/>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
                                            <p:txEl>
                                              <p:pRg st="1" end="1"/>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8" grpId="0" uiExpand="1"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a:t>Choosing a Part D Plan</a:t>
            </a:r>
          </a:p>
        </p:txBody>
      </p:sp>
      <p:sp>
        <p:nvSpPr>
          <p:cNvPr id="5" name="Content Placeholder 4">
            <a:extLst>
              <a:ext uri="{FF2B5EF4-FFF2-40B4-BE49-F238E27FC236}">
                <a16:creationId xmlns:a16="http://schemas.microsoft.com/office/drawing/2014/main" id="{7FDF73AB-CAE8-0B16-8203-61D421569314}"/>
              </a:ext>
            </a:extLst>
          </p:cNvPr>
          <p:cNvSpPr>
            <a:spLocks noGrp="1"/>
          </p:cNvSpPr>
          <p:nvPr>
            <p:ph idx="1"/>
          </p:nvPr>
        </p:nvSpPr>
        <p:spPr>
          <a:xfrm>
            <a:off x="914400" y="1371600"/>
            <a:ext cx="10515600" cy="4658810"/>
          </a:xfrm>
        </p:spPr>
        <p:txBody>
          <a:bodyPr>
            <a:normAutofit lnSpcReduction="10000"/>
          </a:bodyPr>
          <a:lstStyle/>
          <a:p>
            <a:pPr lvl="0" defTabSz="685800">
              <a:lnSpc>
                <a:spcPct val="120000"/>
              </a:lnSpc>
              <a:spcAft>
                <a:spcPts val="600"/>
              </a:spcAft>
              <a:buClrTx/>
              <a:defRPr/>
            </a:pPr>
            <a:r>
              <a:rPr lang="en-US" sz="2400" b="1" dirty="0"/>
              <a:t>Compare plans by computer or phone:</a:t>
            </a:r>
          </a:p>
          <a:p>
            <a:pPr marL="548640" lvl="1">
              <a:lnSpc>
                <a:spcPct val="120000"/>
              </a:lnSpc>
              <a:spcAft>
                <a:spcPts val="600"/>
              </a:spcAft>
            </a:pPr>
            <a:r>
              <a:rPr lang="en-US" sz="2000" dirty="0"/>
              <a:t>Find health and drug plans at </a:t>
            </a:r>
            <a:r>
              <a:rPr lang="en-US" sz="2000" dirty="0">
                <a:hlinkClick r:id="rId4">
                  <a:extLst>
                    <a:ext uri="{A12FA001-AC4F-418D-AE19-62706E023703}">
                      <ahyp:hlinkClr xmlns:ahyp="http://schemas.microsoft.com/office/drawing/2018/hyperlinkcolor" val="tx"/>
                    </a:ext>
                  </a:extLst>
                </a:hlinkClick>
              </a:rPr>
              <a:t>Medicare.gov/plan-compare</a:t>
            </a:r>
            <a:r>
              <a:rPr lang="en-US" sz="2000" dirty="0"/>
              <a:t> </a:t>
            </a:r>
          </a:p>
          <a:p>
            <a:pPr marL="548640" lvl="1">
              <a:lnSpc>
                <a:spcPct val="120000"/>
              </a:lnSpc>
              <a:defRPr/>
            </a:pPr>
            <a:r>
              <a:rPr lang="en-US" sz="2000" dirty="0"/>
              <a:t>Contact your SHIP at </a:t>
            </a:r>
            <a:r>
              <a:rPr lang="en-US" sz="2000" dirty="0">
                <a:hlinkClick r:id="rId5">
                  <a:extLst>
                    <a:ext uri="{A12FA001-AC4F-418D-AE19-62706E023703}">
                      <ahyp:hlinkClr xmlns:ahyp="http://schemas.microsoft.com/office/drawing/2018/hyperlinkcolor" val="tx"/>
                    </a:ext>
                  </a:extLst>
                </a:hlinkClick>
              </a:rPr>
              <a:t>shiphelp.org</a:t>
            </a:r>
            <a:r>
              <a:rPr lang="en-US" sz="2000" dirty="0"/>
              <a:t> for help comparing plans </a:t>
            </a:r>
          </a:p>
          <a:p>
            <a:pPr lvl="0" defTabSz="685800">
              <a:lnSpc>
                <a:spcPct val="120000"/>
              </a:lnSpc>
              <a:spcAft>
                <a:spcPts val="600"/>
              </a:spcAft>
              <a:buClrTx/>
              <a:defRPr/>
            </a:pPr>
            <a:r>
              <a:rPr lang="en-US" sz="2400" b="1" dirty="0"/>
              <a:t>To join a Medicare drug plan, you can:</a:t>
            </a:r>
          </a:p>
          <a:p>
            <a:pPr marL="548640" lvl="1">
              <a:lnSpc>
                <a:spcPct val="120000"/>
              </a:lnSpc>
              <a:spcAft>
                <a:spcPts val="600"/>
              </a:spcAft>
            </a:pPr>
            <a:r>
              <a:rPr lang="en-US" sz="2000" dirty="0"/>
              <a:t>Join at </a:t>
            </a:r>
            <a:r>
              <a:rPr lang="en-US" sz="2000" dirty="0">
                <a:hlinkClick r:id="rId4">
                  <a:extLst>
                    <a:ext uri="{A12FA001-AC4F-418D-AE19-62706E023703}">
                      <ahyp:hlinkClr xmlns:ahyp="http://schemas.microsoft.com/office/drawing/2018/hyperlinkcolor" val="tx"/>
                    </a:ext>
                  </a:extLst>
                </a:hlinkClick>
              </a:rPr>
              <a:t>Medicare.gov/plan-compare</a:t>
            </a:r>
            <a:endParaRPr lang="en-US" sz="2000" dirty="0"/>
          </a:p>
          <a:p>
            <a:pPr marL="548640" lvl="1" defTabSz="685800">
              <a:lnSpc>
                <a:spcPct val="120000"/>
              </a:lnSpc>
              <a:spcAft>
                <a:spcPts val="600"/>
              </a:spcAft>
              <a:defRPr/>
            </a:pPr>
            <a:r>
              <a:rPr lang="en-US" sz="2000" dirty="0"/>
              <a:t>Call 1-800-MEDICARE (1-800-633-4227) (TTY: 1-877-486-2048)</a:t>
            </a:r>
          </a:p>
          <a:p>
            <a:pPr marL="548640" lvl="1" defTabSz="685800">
              <a:lnSpc>
                <a:spcPct val="120000"/>
              </a:lnSpc>
              <a:spcAft>
                <a:spcPts val="600"/>
              </a:spcAft>
              <a:defRPr/>
            </a:pPr>
            <a:r>
              <a:rPr lang="en-US" sz="2000" dirty="0"/>
              <a:t>Join on the plan’s website or call the plan</a:t>
            </a:r>
          </a:p>
          <a:p>
            <a:pPr marL="548640" lvl="1" defTabSz="685800">
              <a:lnSpc>
                <a:spcPct val="120000"/>
              </a:lnSpc>
              <a:defRPr/>
            </a:pPr>
            <a:r>
              <a:rPr lang="en-US" sz="2000" dirty="0"/>
              <a:t>Complete a paper enrollment form</a:t>
            </a:r>
          </a:p>
          <a:p>
            <a:pPr>
              <a:lnSpc>
                <a:spcPct val="120000"/>
              </a:lnSpc>
              <a:defRPr/>
            </a:pPr>
            <a:r>
              <a:rPr lang="en-US" sz="2400" b="1" dirty="0"/>
              <a:t>The plan will notify you whether it has accepted or denied your application</a:t>
            </a:r>
          </a:p>
        </p:txBody>
      </p:sp>
      <p:sp>
        <p:nvSpPr>
          <p:cNvPr id="9" name="Slide Number Placeholder 8">
            <a:extLst>
              <a:ext uri="{FF2B5EF4-FFF2-40B4-BE49-F238E27FC236}">
                <a16:creationId xmlns:a16="http://schemas.microsoft.com/office/drawing/2014/main" id="{06E81764-979C-4BD0-BA47-1B2CA9133928}"/>
              </a:ext>
            </a:extLst>
          </p:cNvPr>
          <p:cNvSpPr>
            <a:spLocks noGrp="1"/>
          </p:cNvSpPr>
          <p:nvPr>
            <p:ph type="sldNum" sz="quarter" idx="12"/>
          </p:nvPr>
        </p:nvSpPr>
        <p:spPr/>
        <p:txBody>
          <a:bodyPr/>
          <a:lstStyle/>
          <a:p>
            <a:fld id="{48F63A3B-78C7-47BE-AE5E-E10140E04643}" type="slidenum">
              <a:rPr lang="en-US" smtClean="0"/>
              <a:pPr/>
              <a:t>58</a:t>
            </a:fld>
            <a:endParaRPr lang="en-US"/>
          </a:p>
        </p:txBody>
      </p:sp>
    </p:spTree>
    <p:custDataLst>
      <p:tags r:id="rId1"/>
    </p:custDataLst>
    <p:extLst>
      <p:ext uri="{BB962C8B-B14F-4D97-AF65-F5344CB8AC3E}">
        <p14:creationId xmlns:p14="http://schemas.microsoft.com/office/powerpoint/2010/main" val="1491565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93063" y="1815170"/>
            <a:ext cx="5647326" cy="688930"/>
          </a:xfrm>
        </p:spPr>
        <p:txBody>
          <a:bodyPr>
            <a:normAutofit/>
          </a:bodyPr>
          <a:lstStyle/>
          <a:p>
            <a:r>
              <a:rPr lang="en-US" dirty="0"/>
              <a:t>Topic 5</a:t>
            </a:r>
          </a:p>
        </p:txBody>
      </p:sp>
      <p:sp>
        <p:nvSpPr>
          <p:cNvPr id="5" name="Text Placeholder 4"/>
          <p:cNvSpPr>
            <a:spLocks noGrp="1"/>
          </p:cNvSpPr>
          <p:nvPr>
            <p:ph type="body" idx="1"/>
          </p:nvPr>
        </p:nvSpPr>
        <p:spPr>
          <a:xfrm>
            <a:off x="3993063" y="2504100"/>
            <a:ext cx="6966675" cy="1849800"/>
          </a:xfrm>
        </p:spPr>
        <p:txBody>
          <a:bodyPr/>
          <a:lstStyle/>
          <a:p>
            <a:pPr>
              <a:lnSpc>
                <a:spcPct val="100000"/>
              </a:lnSpc>
              <a:spcBef>
                <a:spcPts val="0"/>
              </a:spcBef>
            </a:pPr>
            <a:r>
              <a:rPr lang="en-US" dirty="0"/>
              <a:t>Medicare Advantage &amp; Other Medicare Health Plans</a:t>
            </a:r>
          </a:p>
        </p:txBody>
      </p:sp>
    </p:spTree>
    <p:custDataLst>
      <p:tags r:id="rId1"/>
    </p:custDataLst>
    <p:extLst>
      <p:ext uri="{BB962C8B-B14F-4D97-AF65-F5344CB8AC3E}">
        <p14:creationId xmlns:p14="http://schemas.microsoft.com/office/powerpoint/2010/main" val="4302460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1A54A8B-8833-4258-8C43-1343E59328CA}"/>
              </a:ext>
            </a:extLst>
          </p:cNvPr>
          <p:cNvSpPr>
            <a:spLocks noGrp="1"/>
          </p:cNvSpPr>
          <p:nvPr>
            <p:ph type="title"/>
          </p:nvPr>
        </p:nvSpPr>
        <p:spPr/>
        <p:txBody>
          <a:bodyPr>
            <a:normAutofit/>
          </a:bodyPr>
          <a:lstStyle/>
          <a:p>
            <a:r>
              <a:rPr lang="en-US" sz="3000" dirty="0"/>
              <a:t>What Agencies Are Responsible for Medicare?</a:t>
            </a:r>
          </a:p>
        </p:txBody>
      </p:sp>
      <p:pic>
        <p:nvPicPr>
          <p:cNvPr id="21" name="SSA" descr="SSA logo">
            <a:extLst>
              <a:ext uri="{FF2B5EF4-FFF2-40B4-BE49-F238E27FC236}">
                <a16:creationId xmlns:a16="http://schemas.microsoft.com/office/drawing/2014/main" id="{EA54A674-58B1-4922-9EA2-AC4B8ED642D9}"/>
              </a:ext>
            </a:extLst>
          </p:cNvPr>
          <p:cNvPicPr>
            <a:picLocks noChangeAspect="1"/>
          </p:cNvPicPr>
          <p:nvPr/>
        </p:nvPicPr>
        <p:blipFill>
          <a:blip r:embed="rId4"/>
          <a:stretch>
            <a:fillRect/>
          </a:stretch>
        </p:blipFill>
        <p:spPr>
          <a:xfrm>
            <a:off x="2540445" y="1284162"/>
            <a:ext cx="1371600" cy="1371600"/>
          </a:xfrm>
          <a:prstGeom prst="rect">
            <a:avLst/>
          </a:prstGeom>
        </p:spPr>
      </p:pic>
      <p:sp>
        <p:nvSpPr>
          <p:cNvPr id="7" name="Content Placeholder 6">
            <a:extLst>
              <a:ext uri="{FF2B5EF4-FFF2-40B4-BE49-F238E27FC236}">
                <a16:creationId xmlns:a16="http://schemas.microsoft.com/office/drawing/2014/main" id="{9BE42B07-B567-A396-51FF-A2F413AFC7B6}"/>
              </a:ext>
            </a:extLst>
          </p:cNvPr>
          <p:cNvSpPr>
            <a:spLocks noGrp="1"/>
          </p:cNvSpPr>
          <p:nvPr>
            <p:ph sz="quarter" idx="13"/>
          </p:nvPr>
        </p:nvSpPr>
        <p:spPr>
          <a:xfrm>
            <a:off x="1470274" y="2742416"/>
            <a:ext cx="3519487" cy="709964"/>
          </a:xfrm>
        </p:spPr>
        <p:txBody>
          <a:bodyPr/>
          <a:lstStyle/>
          <a:p>
            <a:pPr marL="0" lvl="0" indent="0" algn="ctr">
              <a:spcAft>
                <a:spcPts val="0"/>
              </a:spcAft>
              <a:buClrTx/>
              <a:buNone/>
            </a:pPr>
            <a:r>
              <a:rPr lang="en-US" sz="1800" b="1" dirty="0"/>
              <a:t>Social Security </a:t>
            </a:r>
          </a:p>
          <a:p>
            <a:pPr marL="0" lvl="0" indent="0" algn="ctr">
              <a:spcAft>
                <a:spcPts val="0"/>
              </a:spcAft>
              <a:buClrTx/>
              <a:buNone/>
            </a:pPr>
            <a:r>
              <a:rPr lang="en-US" sz="1800" dirty="0"/>
              <a:t>Enrolls most people in Medicare</a:t>
            </a:r>
          </a:p>
        </p:txBody>
      </p:sp>
      <p:pic>
        <p:nvPicPr>
          <p:cNvPr id="9" name="RRB" descr="Railroad Retirement Board logo">
            <a:extLst>
              <a:ext uri="{FF2B5EF4-FFF2-40B4-BE49-F238E27FC236}">
                <a16:creationId xmlns:a16="http://schemas.microsoft.com/office/drawing/2014/main" id="{99DFC6D2-2E9C-47D9-851C-4F737791E309}"/>
              </a:ext>
            </a:extLst>
          </p:cNvPr>
          <p:cNvPicPr/>
          <p:nvPr/>
        </p:nvPicPr>
        <p:blipFill rotWithShape="1">
          <a:blip r:embed="rId5" cstate="email">
            <a:extLst>
              <a:ext uri="{28A0092B-C50C-407E-A947-70E740481C1C}">
                <a14:useLocalDpi xmlns:a14="http://schemas.microsoft.com/office/drawing/2010/main"/>
              </a:ext>
            </a:extLst>
          </a:blip>
          <a:srcRect t="8125" b="8516"/>
          <a:stretch/>
        </p:blipFill>
        <p:spPr>
          <a:xfrm>
            <a:off x="2484027" y="3534899"/>
            <a:ext cx="1624709" cy="1362313"/>
          </a:xfrm>
          <a:prstGeom prst="rect">
            <a:avLst/>
          </a:prstGeom>
        </p:spPr>
      </p:pic>
      <p:sp>
        <p:nvSpPr>
          <p:cNvPr id="8" name="Content Placeholder 7">
            <a:extLst>
              <a:ext uri="{FF2B5EF4-FFF2-40B4-BE49-F238E27FC236}">
                <a16:creationId xmlns:a16="http://schemas.microsoft.com/office/drawing/2014/main" id="{1E709159-805A-224E-41DE-13A0A99A348A}"/>
              </a:ext>
            </a:extLst>
          </p:cNvPr>
          <p:cNvSpPr>
            <a:spLocks noGrp="1"/>
          </p:cNvSpPr>
          <p:nvPr>
            <p:ph sz="quarter" idx="14"/>
          </p:nvPr>
        </p:nvSpPr>
        <p:spPr>
          <a:xfrm>
            <a:off x="1309854" y="4938266"/>
            <a:ext cx="3954672" cy="1006578"/>
          </a:xfrm>
        </p:spPr>
        <p:txBody>
          <a:bodyPr/>
          <a:lstStyle/>
          <a:p>
            <a:pPr marL="0" lvl="0" indent="0" algn="ctr">
              <a:spcAft>
                <a:spcPts val="0"/>
              </a:spcAft>
              <a:buClrTx/>
              <a:buNone/>
            </a:pPr>
            <a:r>
              <a:rPr lang="en-US" sz="1800" b="1" dirty="0"/>
              <a:t>Railroad Retirement Board (RRB) </a:t>
            </a:r>
            <a:r>
              <a:rPr lang="en-US" sz="1800" dirty="0"/>
              <a:t>Enrolls both railroad retirees and active employees in Medicare</a:t>
            </a:r>
            <a:endParaRPr lang="en-US" dirty="0"/>
          </a:p>
        </p:txBody>
      </p:sp>
      <p:pic>
        <p:nvPicPr>
          <p:cNvPr id="11" name="OPM" title="Office of Personnel Management logo">
            <a:extLst>
              <a:ext uri="{FF2B5EF4-FFF2-40B4-BE49-F238E27FC236}">
                <a16:creationId xmlns:a16="http://schemas.microsoft.com/office/drawing/2014/main" id="{D993EFD1-3C6F-46DF-BE74-66B412D10E76}"/>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8333672" y="1355461"/>
            <a:ext cx="1344647" cy="1323721"/>
          </a:xfrm>
          <a:prstGeom prst="rect">
            <a:avLst/>
          </a:prstGeom>
        </p:spPr>
      </p:pic>
      <p:sp>
        <p:nvSpPr>
          <p:cNvPr id="13" name="Content Placeholder 12">
            <a:extLst>
              <a:ext uri="{FF2B5EF4-FFF2-40B4-BE49-F238E27FC236}">
                <a16:creationId xmlns:a16="http://schemas.microsoft.com/office/drawing/2014/main" id="{B1C24EEA-1B76-7620-4AE6-4E607B282911}"/>
              </a:ext>
            </a:extLst>
          </p:cNvPr>
          <p:cNvSpPr>
            <a:spLocks noGrp="1"/>
          </p:cNvSpPr>
          <p:nvPr>
            <p:ph sz="quarter" idx="16"/>
          </p:nvPr>
        </p:nvSpPr>
        <p:spPr>
          <a:xfrm>
            <a:off x="6675615" y="2742416"/>
            <a:ext cx="4951409" cy="709964"/>
          </a:xfrm>
        </p:spPr>
        <p:txBody>
          <a:bodyPr/>
          <a:lstStyle/>
          <a:p>
            <a:pPr marL="0" lvl="0" indent="0" algn="ctr">
              <a:spcAft>
                <a:spcPts val="0"/>
              </a:spcAft>
              <a:buClrTx/>
              <a:buNone/>
            </a:pPr>
            <a:r>
              <a:rPr lang="en-US" sz="1800" b="1" dirty="0"/>
              <a:t>Office of Personnel Management (OPM) </a:t>
            </a:r>
            <a:br>
              <a:rPr lang="en-US" sz="1800" b="1" dirty="0"/>
            </a:br>
            <a:r>
              <a:rPr lang="en-US" sz="1800" dirty="0"/>
              <a:t>Handles federal retirees’ premiums</a:t>
            </a:r>
          </a:p>
        </p:txBody>
      </p:sp>
      <p:pic>
        <p:nvPicPr>
          <p:cNvPr id="14" name="CMS" descr="Centers for Medicare &amp; Medicaid Logo">
            <a:extLst>
              <a:ext uri="{FF2B5EF4-FFF2-40B4-BE49-F238E27FC236}">
                <a16:creationId xmlns:a16="http://schemas.microsoft.com/office/drawing/2014/main" id="{A8D22947-3AC8-4F03-BE4C-9766482FF2C2}"/>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727763" y="3828466"/>
            <a:ext cx="2644294" cy="910953"/>
          </a:xfrm>
          <a:prstGeom prst="rect">
            <a:avLst/>
          </a:prstGeom>
        </p:spPr>
      </p:pic>
      <p:sp>
        <p:nvSpPr>
          <p:cNvPr id="15" name="Content Placeholder 14">
            <a:extLst>
              <a:ext uri="{FF2B5EF4-FFF2-40B4-BE49-F238E27FC236}">
                <a16:creationId xmlns:a16="http://schemas.microsoft.com/office/drawing/2014/main" id="{F1E05E96-F74E-0E56-79BE-8D369EC96F78}"/>
              </a:ext>
            </a:extLst>
          </p:cNvPr>
          <p:cNvSpPr>
            <a:spLocks noGrp="1"/>
          </p:cNvSpPr>
          <p:nvPr>
            <p:ph sz="quarter" idx="17"/>
          </p:nvPr>
        </p:nvSpPr>
        <p:spPr>
          <a:xfrm>
            <a:off x="6070539" y="4938266"/>
            <a:ext cx="5958741" cy="960120"/>
          </a:xfrm>
        </p:spPr>
        <p:txBody>
          <a:bodyPr/>
          <a:lstStyle/>
          <a:p>
            <a:pPr marL="0" lvl="0" indent="0" algn="ctr">
              <a:spcBef>
                <a:spcPts val="451"/>
              </a:spcBef>
              <a:spcAft>
                <a:spcPts val="1351"/>
              </a:spcAft>
              <a:buClrTx/>
              <a:buNone/>
            </a:pPr>
            <a:r>
              <a:rPr lang="en-US" sz="1800" b="1" dirty="0">
                <a:ea typeface="Calibri"/>
              </a:rPr>
              <a:t>Centers for Medicare &amp; Medicaid Services (CMS) </a:t>
            </a:r>
            <a:r>
              <a:rPr lang="en-US" sz="1800" dirty="0">
                <a:ea typeface="Calibri"/>
              </a:rPr>
              <a:t>Forms Medicare policy and administers Medicare coverage, benefits, and payments</a:t>
            </a:r>
          </a:p>
        </p:txBody>
      </p:sp>
      <p:sp>
        <p:nvSpPr>
          <p:cNvPr id="2" name="Slide Number Placeholder 1">
            <a:extLst>
              <a:ext uri="{FF2B5EF4-FFF2-40B4-BE49-F238E27FC236}">
                <a16:creationId xmlns:a16="http://schemas.microsoft.com/office/drawing/2014/main" id="{FFB29267-3E25-4FB0-A1C9-EFD667583703}"/>
              </a:ext>
            </a:extLst>
          </p:cNvPr>
          <p:cNvSpPr>
            <a:spLocks noGrp="1"/>
          </p:cNvSpPr>
          <p:nvPr>
            <p:ph type="sldNum" sz="quarter" idx="12"/>
          </p:nvPr>
        </p:nvSpPr>
        <p:spPr/>
        <p:txBody>
          <a:bodyPr/>
          <a:lstStyle/>
          <a:p>
            <a:fld id="{48F63A3B-78C7-47BE-AE5E-E10140E04643}" type="slidenum">
              <a:rPr lang="en-US" smtClean="0"/>
              <a:pPr/>
              <a:t>6</a:t>
            </a:fld>
            <a:endParaRPr lang="en-US"/>
          </a:p>
        </p:txBody>
      </p:sp>
    </p:spTree>
    <p:custDataLst>
      <p:tags r:id="rId1"/>
    </p:custDataLst>
    <p:extLst>
      <p:ext uri="{BB962C8B-B14F-4D97-AF65-F5344CB8AC3E}">
        <p14:creationId xmlns:p14="http://schemas.microsoft.com/office/powerpoint/2010/main" val="533823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P spid="8" grpId="0" build="p"/>
      <p:bldP spid="13" grpId="0" build="p"/>
      <p:bldP spid="15"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1306F-E941-274C-ADC2-9530AD918CA5}"/>
              </a:ext>
            </a:extLst>
          </p:cNvPr>
          <p:cNvSpPr>
            <a:spLocks noGrp="1"/>
          </p:cNvSpPr>
          <p:nvPr>
            <p:ph type="title"/>
          </p:nvPr>
        </p:nvSpPr>
        <p:spPr/>
        <p:txBody>
          <a:bodyPr>
            <a:normAutofit/>
          </a:bodyPr>
          <a:lstStyle/>
          <a:p>
            <a:r>
              <a:rPr lang="en-US" sz="3000" dirty="0"/>
              <a:t>Topic 5 Objectives</a:t>
            </a:r>
          </a:p>
        </p:txBody>
      </p:sp>
      <p:sp>
        <p:nvSpPr>
          <p:cNvPr id="13" name="Content Placeholder 12"/>
          <p:cNvSpPr>
            <a:spLocks noGrp="1"/>
          </p:cNvSpPr>
          <p:nvPr>
            <p:ph idx="4294967295"/>
          </p:nvPr>
        </p:nvSpPr>
        <p:spPr>
          <a:xfrm>
            <a:off x="777947" y="1463185"/>
            <a:ext cx="10936224" cy="5021263"/>
          </a:xfrm>
        </p:spPr>
        <p:txBody>
          <a:bodyPr vert="horz" lIns="91440" tIns="45720" rIns="91440" bIns="45720" rtlCol="0" anchor="t">
            <a:normAutofit/>
          </a:bodyPr>
          <a:lstStyle/>
          <a:p>
            <a:pPr marL="0" lvl="0" indent="0">
              <a:lnSpc>
                <a:spcPct val="100000"/>
              </a:lnSpc>
              <a:spcBef>
                <a:spcPts val="0"/>
              </a:spcBef>
              <a:spcAft>
                <a:spcPts val="1200"/>
              </a:spcAft>
              <a:buNone/>
            </a:pPr>
            <a:r>
              <a:rPr lang="en-US" sz="2800" b="1" dirty="0">
                <a:solidFill>
                  <a:srgbClr val="00529B"/>
                </a:solidFill>
                <a:latin typeface="Arial"/>
                <a:cs typeface="Arial"/>
              </a:rPr>
              <a:t>At the end of this topic, you’ll be able to:</a:t>
            </a:r>
          </a:p>
          <a:p>
            <a:pPr marL="548640" lvl="1" indent="-347472">
              <a:lnSpc>
                <a:spcPct val="100000"/>
              </a:lnSpc>
              <a:spcBef>
                <a:spcPts val="0"/>
              </a:spcBef>
              <a:spcAft>
                <a:spcPts val="1200"/>
              </a:spcAft>
              <a:buFont typeface="Wingdings" panose="05000000000000000000" pitchFamily="2" charset="2"/>
              <a:buChar char="§"/>
            </a:pPr>
            <a:r>
              <a:rPr lang="en-US" sz="2400" dirty="0">
                <a:solidFill>
                  <a:srgbClr val="00529B"/>
                </a:solidFill>
                <a:latin typeface="Arial"/>
                <a:cs typeface="Arial"/>
              </a:rPr>
              <a:t>Explain Medicare Advantage Plans and how they work</a:t>
            </a:r>
            <a:endParaRPr lang="en-US" sz="2400" dirty="0">
              <a:solidFill>
                <a:srgbClr val="00529B"/>
              </a:solidFill>
            </a:endParaRPr>
          </a:p>
          <a:p>
            <a:pPr marL="548640" lvl="1" indent="-347472">
              <a:lnSpc>
                <a:spcPct val="100000"/>
              </a:lnSpc>
              <a:spcBef>
                <a:spcPts val="0"/>
              </a:spcBef>
              <a:spcAft>
                <a:spcPts val="1200"/>
              </a:spcAft>
              <a:buFont typeface="Wingdings" panose="05000000000000000000" pitchFamily="2" charset="2"/>
              <a:buChar char="§"/>
            </a:pPr>
            <a:r>
              <a:rPr lang="en-US" sz="2400" dirty="0">
                <a:solidFill>
                  <a:srgbClr val="00529B"/>
                </a:solidFill>
                <a:latin typeface="Arial"/>
                <a:cs typeface="Arial"/>
              </a:rPr>
              <a:t>Discuss what to consider when deciding whether to join a Medicare Advantage Plan, like coverage and costs</a:t>
            </a:r>
            <a:endParaRPr lang="en-US" sz="2400" dirty="0">
              <a:solidFill>
                <a:srgbClr val="00529B"/>
              </a:solidFill>
            </a:endParaRPr>
          </a:p>
          <a:p>
            <a:pPr marL="548640" lvl="1" indent="-347472">
              <a:lnSpc>
                <a:spcPct val="100000"/>
              </a:lnSpc>
              <a:spcBef>
                <a:spcPts val="0"/>
              </a:spcBef>
              <a:spcAft>
                <a:spcPts val="1200"/>
              </a:spcAft>
              <a:buFont typeface="Wingdings" panose="05000000000000000000" pitchFamily="2" charset="2"/>
              <a:buChar char="§"/>
            </a:pPr>
            <a:r>
              <a:rPr lang="en-US" sz="2400" dirty="0">
                <a:solidFill>
                  <a:srgbClr val="00529B"/>
                </a:solidFill>
                <a:latin typeface="Arial"/>
                <a:cs typeface="Arial"/>
              </a:rPr>
              <a:t>Explain who can join a plan, and when and how to join</a:t>
            </a:r>
          </a:p>
          <a:p>
            <a:pPr marL="548640" lvl="1" indent="-347472">
              <a:lnSpc>
                <a:spcPct val="100000"/>
              </a:lnSpc>
              <a:spcBef>
                <a:spcPts val="0"/>
              </a:spcBef>
              <a:spcAft>
                <a:spcPts val="1200"/>
              </a:spcAft>
              <a:buFont typeface="Wingdings" panose="05000000000000000000" pitchFamily="2" charset="2"/>
              <a:buChar char="§"/>
            </a:pPr>
            <a:r>
              <a:rPr lang="en-US" sz="2400" dirty="0">
                <a:solidFill>
                  <a:srgbClr val="00529B"/>
                </a:solidFill>
                <a:latin typeface="Arial"/>
                <a:cs typeface="Arial"/>
              </a:rPr>
              <a:t>Explain the difference between Medicare Advantage Plans and Medicare Supplement Insurance (Medigap) policies</a:t>
            </a:r>
          </a:p>
          <a:p>
            <a:pPr marL="548640" lvl="1" indent="-347472">
              <a:lnSpc>
                <a:spcPct val="100000"/>
              </a:lnSpc>
              <a:spcBef>
                <a:spcPts val="0"/>
              </a:spcBef>
              <a:spcAft>
                <a:spcPts val="1200"/>
              </a:spcAft>
              <a:buFont typeface="Wingdings" panose="05000000000000000000" pitchFamily="2" charset="2"/>
              <a:buChar char="§"/>
            </a:pPr>
            <a:r>
              <a:rPr lang="en-US" sz="2400" dirty="0">
                <a:solidFill>
                  <a:srgbClr val="00529B"/>
                </a:solidFill>
                <a:latin typeface="Arial"/>
                <a:cs typeface="Arial"/>
              </a:rPr>
              <a:t>Describe other types of Medicare health plans that may be available </a:t>
            </a:r>
            <a:endParaRPr lang="en-US" sz="2800" dirty="0">
              <a:solidFill>
                <a:srgbClr val="00529B"/>
              </a:solidFill>
              <a:latin typeface="Arial"/>
              <a:cs typeface="Arial"/>
            </a:endParaRPr>
          </a:p>
        </p:txBody>
      </p:sp>
      <p:sp>
        <p:nvSpPr>
          <p:cNvPr id="3" name="Slide Number Placeholder 2">
            <a:extLst>
              <a:ext uri="{FF2B5EF4-FFF2-40B4-BE49-F238E27FC236}">
                <a16:creationId xmlns:a16="http://schemas.microsoft.com/office/drawing/2014/main" id="{46B8B11D-7CD2-410C-8A85-D2D5308E230B}"/>
              </a:ext>
            </a:extLst>
          </p:cNvPr>
          <p:cNvSpPr>
            <a:spLocks noGrp="1"/>
          </p:cNvSpPr>
          <p:nvPr>
            <p:ph type="sldNum" sz="quarter" idx="12"/>
          </p:nvPr>
        </p:nvSpPr>
        <p:spPr/>
        <p:txBody>
          <a:bodyPr/>
          <a:lstStyle/>
          <a:p>
            <a:fld id="{48F63A3B-78C7-47BE-AE5E-E10140E04643}" type="slidenum">
              <a:rPr lang="en-US" smtClean="0"/>
              <a:pPr/>
              <a:t>60</a:t>
            </a:fld>
            <a:endParaRPr lang="en-US"/>
          </a:p>
        </p:txBody>
      </p:sp>
    </p:spTree>
    <p:custDataLst>
      <p:tags r:id="rId1"/>
    </p:custDataLst>
    <p:extLst>
      <p:ext uri="{BB962C8B-B14F-4D97-AF65-F5344CB8AC3E}">
        <p14:creationId xmlns:p14="http://schemas.microsoft.com/office/powerpoint/2010/main" val="385026020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a:t>Medicare Advantage Plans (Part C)</a:t>
            </a:r>
          </a:p>
        </p:txBody>
      </p:sp>
      <p:pic>
        <p:nvPicPr>
          <p:cNvPr id="2" name="Picture 1" descr="Part A&#10;Part B&#10;Most plans include:&#10;Part D&#10;Extra Benefits.">
            <a:extLst>
              <a:ext uri="{FF2B5EF4-FFF2-40B4-BE49-F238E27FC236}">
                <a16:creationId xmlns:a16="http://schemas.microsoft.com/office/drawing/2014/main" id="{466BDC44-AF2B-98AE-569E-5D33192FE68B}"/>
              </a:ext>
            </a:extLst>
          </p:cNvPr>
          <p:cNvPicPr>
            <a:picLocks noChangeAspect="1"/>
          </p:cNvPicPr>
          <p:nvPr/>
        </p:nvPicPr>
        <p:blipFill>
          <a:blip r:embed="rId4"/>
          <a:srcRect/>
          <a:stretch/>
        </p:blipFill>
        <p:spPr>
          <a:xfrm>
            <a:off x="1066800" y="1882513"/>
            <a:ext cx="4145444" cy="3092973"/>
          </a:xfrm>
          <a:prstGeom prst="rect">
            <a:avLst/>
          </a:prstGeom>
        </p:spPr>
      </p:pic>
      <p:sp>
        <p:nvSpPr>
          <p:cNvPr id="8" name="Content Placeholder 7">
            <a:extLst>
              <a:ext uri="{FF2B5EF4-FFF2-40B4-BE49-F238E27FC236}">
                <a16:creationId xmlns:a16="http://schemas.microsoft.com/office/drawing/2014/main" id="{7B778D5C-5DDB-35E9-E4E5-A60C43C4FAA3}"/>
              </a:ext>
            </a:extLst>
          </p:cNvPr>
          <p:cNvSpPr>
            <a:spLocks noGrp="1"/>
          </p:cNvSpPr>
          <p:nvPr>
            <p:ph idx="1"/>
          </p:nvPr>
        </p:nvSpPr>
        <p:spPr>
          <a:xfrm>
            <a:off x="5867400" y="1333330"/>
            <a:ext cx="5989834" cy="4351338"/>
          </a:xfrm>
        </p:spPr>
        <p:txBody>
          <a:bodyPr>
            <a:normAutofit fontScale="70000" lnSpcReduction="20000"/>
          </a:bodyPr>
          <a:lstStyle/>
          <a:p>
            <a:pPr marL="233363" marR="0" lvl="0" indent="-233363" algn="l" defTabSz="685800" rtl="0" eaLnBrk="1" fontAlgn="auto" latinLnBrk="0" hangingPunct="1">
              <a:lnSpc>
                <a:spcPct val="120000"/>
              </a:lnSpc>
              <a:spcBef>
                <a:spcPts val="0"/>
              </a:spcBef>
              <a:spcAft>
                <a:spcPts val="1200"/>
              </a:spcAft>
              <a:buClrTx/>
              <a:buSzTx/>
              <a:buFont typeface="Wingdings" panose="05000000000000000000" pitchFamily="2" charset="2"/>
              <a:buChar char="§"/>
              <a:tabLst/>
              <a:defRPr/>
            </a:pPr>
            <a:r>
              <a:rPr kumimoji="0" lang="en-US" sz="2800"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Another way (other than Original Medicare) to </a:t>
            </a:r>
            <a:br>
              <a:rPr kumimoji="0" lang="en-US" sz="2800"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br>
            <a:r>
              <a:rPr kumimoji="0" lang="en-US" sz="2800"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get your Medicare Part A (Hospital Insurance) and Part B (Medical Insurance) </a:t>
            </a:r>
            <a:r>
              <a:rPr kumimoji="0" lang="en-US" sz="2800" b="1"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coverage</a:t>
            </a:r>
          </a:p>
          <a:p>
            <a:pPr marL="233363" marR="0" lvl="0" indent="-233363" algn="l" defTabSz="685800" rtl="0" eaLnBrk="1" fontAlgn="auto" latinLnBrk="0" hangingPunct="1">
              <a:lnSpc>
                <a:spcPct val="120000"/>
              </a:lnSpc>
              <a:spcBef>
                <a:spcPts val="0"/>
              </a:spcBef>
              <a:spcAft>
                <a:spcPts val="1200"/>
              </a:spcAft>
              <a:buClrTx/>
              <a:buSzTx/>
              <a:buFont typeface="Wingdings" panose="05000000000000000000" pitchFamily="2" charset="2"/>
              <a:buChar char="§"/>
              <a:tabLst/>
              <a:defRPr/>
            </a:pPr>
            <a:r>
              <a:rPr kumimoji="0" lang="en-US" sz="2800" b="0"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Offered by Medicare-approved </a:t>
            </a:r>
            <a:r>
              <a:rPr kumimoji="0" lang="en-US" sz="2800" b="1"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private companies </a:t>
            </a:r>
            <a:r>
              <a:rPr kumimoji="0" lang="en-US" sz="2800" b="0"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that must follow rules set by Medicare </a:t>
            </a:r>
          </a:p>
          <a:p>
            <a:pPr marL="233363" lvl="0" indent="-233363">
              <a:lnSpc>
                <a:spcPct val="120000"/>
              </a:lnSpc>
              <a:spcBef>
                <a:spcPts val="0"/>
              </a:spcBef>
              <a:spcAft>
                <a:spcPts val="1200"/>
              </a:spcAft>
              <a:defRPr/>
            </a:pPr>
            <a:r>
              <a:rPr lang="en-US" sz="2800" dirty="0">
                <a:solidFill>
                  <a:srgbClr val="00529B"/>
                </a:solidFill>
                <a:latin typeface="Arial" panose="020B0604020202020204" pitchFamily="34" charset="0"/>
                <a:cs typeface="Arial" panose="020B0604020202020204" pitchFamily="34" charset="0"/>
              </a:rPr>
              <a:t>Most Medicare Advantage Plans include drug coverage (Part D)</a:t>
            </a:r>
          </a:p>
          <a:p>
            <a:pPr marL="233363" lvl="0" indent="-233363">
              <a:lnSpc>
                <a:spcPct val="120000"/>
              </a:lnSpc>
              <a:spcBef>
                <a:spcPts val="0"/>
              </a:spcBef>
              <a:spcAft>
                <a:spcPts val="1200"/>
              </a:spcAft>
              <a:defRPr/>
            </a:pPr>
            <a:r>
              <a:rPr lang="en-US" sz="2800" dirty="0">
                <a:solidFill>
                  <a:srgbClr val="00529B"/>
                </a:solidFill>
                <a:latin typeface="Arial" panose="020B0604020202020204" pitchFamily="34" charset="0"/>
                <a:cs typeface="Arial" panose="020B0604020202020204" pitchFamily="34" charset="0"/>
              </a:rPr>
              <a:t>In </a:t>
            </a:r>
            <a:r>
              <a:rPr kumimoji="0" lang="en-US" sz="2800" b="0"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most cases, you’ll need to use health care providers who participate in the </a:t>
            </a:r>
            <a:r>
              <a:rPr kumimoji="0" lang="en-US" sz="2800" b="1"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plan’s network </a:t>
            </a:r>
            <a:r>
              <a:rPr kumimoji="0" lang="en-US" sz="2800" b="0"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(some plans offer non-emergency</a:t>
            </a:r>
            <a:r>
              <a:rPr kumimoji="0" lang="en-US" sz="2800" b="0" i="0" u="none" strike="noStrike" kern="1200" cap="none" spc="0" normalizeH="0" noProof="0" dirty="0">
                <a:ln>
                  <a:noFill/>
                </a:ln>
                <a:solidFill>
                  <a:srgbClr val="00529B"/>
                </a:solidFill>
                <a:effectLst/>
                <a:uLnTx/>
                <a:uFillTx/>
                <a:latin typeface="Arial" panose="020B0604020202020204" pitchFamily="34" charset="0"/>
                <a:cs typeface="Arial" panose="020B0604020202020204" pitchFamily="34" charset="0"/>
              </a:rPr>
              <a:t> coverage </a:t>
            </a:r>
            <a:r>
              <a:rPr kumimoji="0" lang="en-US" sz="2800" b="0"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out of network, but typically at a higher cost)</a:t>
            </a:r>
            <a:endParaRPr lang="en-US" dirty="0"/>
          </a:p>
        </p:txBody>
      </p:sp>
      <p:sp>
        <p:nvSpPr>
          <p:cNvPr id="6" name="Slide Number Placeholder 5">
            <a:extLst>
              <a:ext uri="{FF2B5EF4-FFF2-40B4-BE49-F238E27FC236}">
                <a16:creationId xmlns:a16="http://schemas.microsoft.com/office/drawing/2014/main" id="{9F015345-0B12-4007-8ADA-5FEDE84466F1}"/>
              </a:ext>
            </a:extLst>
          </p:cNvPr>
          <p:cNvSpPr>
            <a:spLocks noGrp="1"/>
          </p:cNvSpPr>
          <p:nvPr>
            <p:ph type="sldNum" sz="quarter" idx="12"/>
          </p:nvPr>
        </p:nvSpPr>
        <p:spPr/>
        <p:txBody>
          <a:bodyPr/>
          <a:lstStyle/>
          <a:p>
            <a:fld id="{48F63A3B-78C7-47BE-AE5E-E10140E04643}" type="slidenum">
              <a:rPr lang="en-US" smtClean="0"/>
              <a:pPr/>
              <a:t>61</a:t>
            </a:fld>
            <a:endParaRPr lang="en-US"/>
          </a:p>
        </p:txBody>
      </p:sp>
    </p:spTree>
    <p:custDataLst>
      <p:tags r:id="rId1"/>
    </p:custDataLst>
    <p:extLst>
      <p:ext uri="{BB962C8B-B14F-4D97-AF65-F5344CB8AC3E}">
        <p14:creationId xmlns:p14="http://schemas.microsoft.com/office/powerpoint/2010/main" val="3923020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prstGeom prst="round2SameRect">
            <a:avLst/>
          </a:prstGeom>
          <a:ln w="76200">
            <a:noFill/>
          </a:ln>
        </p:spPr>
        <p:txBody>
          <a:bodyPr>
            <a:normAutofit/>
          </a:bodyPr>
          <a:lstStyle/>
          <a:p>
            <a:r>
              <a:rPr lang="en-US" sz="3000"/>
              <a:t>How Medicare Advantage Plans Work</a:t>
            </a:r>
          </a:p>
        </p:txBody>
      </p:sp>
      <p:sp>
        <p:nvSpPr>
          <p:cNvPr id="12" name="Content Placeholder 11">
            <a:extLst>
              <a:ext uri="{FF2B5EF4-FFF2-40B4-BE49-F238E27FC236}">
                <a16:creationId xmlns:a16="http://schemas.microsoft.com/office/drawing/2014/main" id="{4C0BE533-E402-DF0D-E47C-3D369EE79A8E}"/>
              </a:ext>
            </a:extLst>
          </p:cNvPr>
          <p:cNvSpPr>
            <a:spLocks noGrp="1"/>
          </p:cNvSpPr>
          <p:nvPr>
            <p:ph sz="quarter" idx="13"/>
          </p:nvPr>
        </p:nvSpPr>
        <p:spPr>
          <a:xfrm>
            <a:off x="2773" y="1142842"/>
            <a:ext cx="12192000" cy="654462"/>
          </a:xfrm>
        </p:spPr>
        <p:txBody>
          <a:bodyPr>
            <a:normAutofit/>
          </a:bodyPr>
          <a:lstStyle/>
          <a:p>
            <a:pPr marL="0" marR="0" lvl="0" indent="0" algn="ctr" defTabSz="685800" rtl="0" eaLnBrk="1" fontAlgn="auto" latinLnBrk="0" hangingPunct="1">
              <a:lnSpc>
                <a:spcPct val="110000"/>
              </a:lnSpc>
              <a:spcBef>
                <a:spcPts val="0"/>
              </a:spcBef>
              <a:spcAft>
                <a:spcPts val="1200"/>
              </a:spcAft>
              <a:buClrTx/>
              <a:buSzTx/>
              <a:buFont typeface="Wingdings" panose="05000000000000000000" pitchFamily="2" charset="2"/>
              <a:buNone/>
              <a:tabLst/>
              <a:defRPr/>
            </a:pPr>
            <a:r>
              <a:rPr kumimoji="0" lang="en-US" sz="2400" b="1"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In a Medicare Advantage Plan, you</a:t>
            </a:r>
            <a:r>
              <a:rPr kumimoji="0" lang="en-US" sz="2400"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a:t>
            </a:r>
          </a:p>
        </p:txBody>
      </p:sp>
      <p:sp>
        <p:nvSpPr>
          <p:cNvPr id="13" name="Content Placeholder 12">
            <a:extLst>
              <a:ext uri="{FF2B5EF4-FFF2-40B4-BE49-F238E27FC236}">
                <a16:creationId xmlns:a16="http://schemas.microsoft.com/office/drawing/2014/main" id="{7C22C01F-9FDF-A9EF-9D29-372E58C3FCD5}"/>
              </a:ext>
            </a:extLst>
          </p:cNvPr>
          <p:cNvSpPr>
            <a:spLocks noGrp="1"/>
          </p:cNvSpPr>
          <p:nvPr>
            <p:ph sz="quarter" idx="14"/>
          </p:nvPr>
        </p:nvSpPr>
        <p:spPr>
          <a:xfrm>
            <a:off x="312773" y="2536398"/>
            <a:ext cx="2084832" cy="3063240"/>
          </a:xfrm>
          <a:prstGeom prst="round2SameRect">
            <a:avLst>
              <a:gd name="adj1" fmla="val 0"/>
              <a:gd name="adj2" fmla="val 20776"/>
            </a:avLst>
          </a:prstGeom>
          <a:ln w="76200">
            <a:solidFill>
              <a:schemeClr val="accent5">
                <a:lumMod val="50000"/>
              </a:schemeClr>
            </a:solidFill>
          </a:ln>
        </p:spPr>
        <p:txBody>
          <a:bodyPr tIns="1005840" anchor="t" anchorCtr="1">
            <a:normAutofit/>
          </a:bodyPr>
          <a:lstStyle/>
          <a:p>
            <a:pPr marL="0" indent="0" algn="ctr">
              <a:buNone/>
            </a:pPr>
            <a:r>
              <a:rPr lang="en-US" sz="1500" dirty="0">
                <a:solidFill>
                  <a:srgbClr val="00529B"/>
                </a:solidFill>
                <a:latin typeface="Arial"/>
                <a:cs typeface="Arial"/>
              </a:rPr>
              <a:t>Are still in Medicare with all </a:t>
            </a:r>
            <a:r>
              <a:rPr lang="en-US" sz="1500" b="1" dirty="0">
                <a:solidFill>
                  <a:srgbClr val="00529B"/>
                </a:solidFill>
                <a:latin typeface="Arial"/>
                <a:cs typeface="Arial"/>
              </a:rPr>
              <a:t>rights and protections</a:t>
            </a:r>
          </a:p>
        </p:txBody>
      </p:sp>
      <p:grpSp>
        <p:nvGrpSpPr>
          <p:cNvPr id="26" name="Group 25">
            <a:extLst>
              <a:ext uri="{FF2B5EF4-FFF2-40B4-BE49-F238E27FC236}">
                <a16:creationId xmlns:a16="http://schemas.microsoft.com/office/drawing/2014/main" id="{C87F507F-70E1-40C2-8165-6523AEAEF1A8}"/>
              </a:ext>
              <a:ext uri="{C183D7F6-B498-43B3-948B-1728B52AA6E4}">
                <adec:decorative xmlns:adec="http://schemas.microsoft.com/office/drawing/2017/decorative" val="1"/>
              </a:ext>
            </a:extLst>
          </p:cNvPr>
          <p:cNvGrpSpPr/>
          <p:nvPr/>
        </p:nvGrpSpPr>
        <p:grpSpPr>
          <a:xfrm>
            <a:off x="739646" y="1907992"/>
            <a:ext cx="1269741" cy="1269741"/>
            <a:chOff x="814952" y="1972540"/>
            <a:chExt cx="1269741" cy="1269741"/>
          </a:xfrm>
          <a:solidFill>
            <a:schemeClr val="accent5">
              <a:lumMod val="75000"/>
            </a:schemeClr>
          </a:solidFill>
        </p:grpSpPr>
        <p:sp>
          <p:nvSpPr>
            <p:cNvPr id="84" name="Oval 83">
              <a:extLst>
                <a:ext uri="{FF2B5EF4-FFF2-40B4-BE49-F238E27FC236}">
                  <a16:creationId xmlns:a16="http://schemas.microsoft.com/office/drawing/2014/main" id="{EFF210D5-A467-4CE8-9861-10715DE502C0}"/>
                </a:ext>
              </a:extLst>
            </p:cNvPr>
            <p:cNvSpPr/>
            <p:nvPr/>
          </p:nvSpPr>
          <p:spPr bwMode="auto">
            <a:xfrm>
              <a:off x="814952" y="1972540"/>
              <a:ext cx="1269741" cy="1269741"/>
            </a:xfrm>
            <a:prstGeom prst="ellipse">
              <a:avLst/>
            </a:prstGeom>
            <a:grpFill/>
            <a:ln w="76200">
              <a:solidFill>
                <a:schemeClr val="accent5">
                  <a:lumMod val="50000"/>
                </a:schemeClr>
              </a:solidFill>
            </a:ln>
          </p:spPr>
          <p:txBody>
            <a:bodyPr vert="horz" wrap="square" lIns="91440" tIns="45720" rIns="91440" bIns="45720" numCol="1" rtlCol="0" anchor="t" anchorCtr="0" compatLnSpc="1">
              <a:prstTxWarp prst="textNoShape">
                <a:avLst/>
              </a:prstTxWarp>
            </a:bodyPr>
            <a:lstStyle/>
            <a:p>
              <a:pPr algn="ctr"/>
              <a:endParaRPr lang="en-IN"/>
            </a:p>
          </p:txBody>
        </p:sp>
        <p:pic>
          <p:nvPicPr>
            <p:cNvPr id="40" name="Graphic 39">
              <a:extLst>
                <a:ext uri="{FF2B5EF4-FFF2-40B4-BE49-F238E27FC236}">
                  <a16:creationId xmlns:a16="http://schemas.microsoft.com/office/drawing/2014/main" id="{60DF4B52-B3B2-4CB8-9671-C149A32FB3DC}"/>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18253" y="2179979"/>
              <a:ext cx="851113" cy="851113"/>
            </a:xfrm>
            <a:prstGeom prst="rect">
              <a:avLst/>
            </a:prstGeom>
          </p:spPr>
        </p:pic>
      </p:grpSp>
      <p:sp>
        <p:nvSpPr>
          <p:cNvPr id="14" name="Content Placeholder 13">
            <a:extLst>
              <a:ext uri="{FF2B5EF4-FFF2-40B4-BE49-F238E27FC236}">
                <a16:creationId xmlns:a16="http://schemas.microsoft.com/office/drawing/2014/main" id="{6F8F3BD2-3151-25C3-1EDE-7E74E4CB069B}"/>
              </a:ext>
            </a:extLst>
          </p:cNvPr>
          <p:cNvSpPr>
            <a:spLocks noGrp="1"/>
          </p:cNvSpPr>
          <p:nvPr>
            <p:ph sz="quarter" idx="15"/>
          </p:nvPr>
        </p:nvSpPr>
        <p:spPr>
          <a:xfrm>
            <a:off x="2635950" y="2573892"/>
            <a:ext cx="2084832" cy="3063240"/>
          </a:xfrm>
          <a:prstGeom prst="round2SameRect">
            <a:avLst>
              <a:gd name="adj1" fmla="val 0"/>
              <a:gd name="adj2" fmla="val 16928"/>
            </a:avLst>
          </a:prstGeom>
          <a:ln w="76200">
            <a:solidFill>
              <a:srgbClr val="FEC736"/>
            </a:solidFill>
          </a:ln>
        </p:spPr>
        <p:txBody>
          <a:bodyPr tIns="1005840" anchor="t" anchorCtr="1">
            <a:normAutofit/>
          </a:bodyPr>
          <a:lstStyle/>
          <a:p>
            <a:pPr marL="0" marR="0" lvl="0" indent="0" algn="ctr" defTabSz="685800" rtl="0" eaLnBrk="1" fontAlgn="auto" latinLnBrk="0" hangingPunct="1">
              <a:spcBef>
                <a:spcPts val="0"/>
              </a:spcBef>
              <a:spcAft>
                <a:spcPts val="0"/>
              </a:spcAft>
              <a:buClrTx/>
              <a:buSzTx/>
              <a:buFontTx/>
              <a:buNone/>
              <a:tabLst/>
              <a:defRPr/>
            </a:pPr>
            <a:r>
              <a:rPr kumimoji="0" lang="en-US" sz="1500" b="0" i="0" u="none" strike="noStrike" kern="1200" cap="none" spc="0" normalizeH="0" baseline="0" noProof="0" dirty="0">
                <a:ln>
                  <a:noFill/>
                </a:ln>
                <a:solidFill>
                  <a:srgbClr val="00529B"/>
                </a:solidFill>
                <a:effectLst/>
                <a:uLnTx/>
                <a:uFillTx/>
                <a:latin typeface="Arial"/>
                <a:ea typeface="+mn-ea"/>
                <a:cs typeface="Arial"/>
              </a:rPr>
              <a:t>Still get </a:t>
            </a:r>
            <a:r>
              <a:rPr kumimoji="0" lang="en-US" sz="1500" b="1" i="0" u="none" strike="noStrike" kern="1200" cap="none" spc="0" normalizeH="0" baseline="0" noProof="0" dirty="0">
                <a:ln>
                  <a:noFill/>
                </a:ln>
                <a:solidFill>
                  <a:srgbClr val="00529B"/>
                </a:solidFill>
                <a:effectLst/>
                <a:uLnTx/>
                <a:uFillTx/>
                <a:latin typeface="Arial"/>
                <a:ea typeface="+mn-ea"/>
                <a:cs typeface="Arial"/>
              </a:rPr>
              <a:t>services</a:t>
            </a:r>
            <a:r>
              <a:rPr kumimoji="0" lang="en-US" sz="1500" b="0" i="0" u="none" strike="noStrike" kern="1200" cap="none" spc="0" normalizeH="0" baseline="0" noProof="0" dirty="0">
                <a:ln>
                  <a:noFill/>
                </a:ln>
                <a:solidFill>
                  <a:srgbClr val="00529B"/>
                </a:solidFill>
                <a:effectLst/>
                <a:uLnTx/>
                <a:uFillTx/>
                <a:latin typeface="Arial"/>
                <a:ea typeface="+mn-ea"/>
                <a:cs typeface="Arial"/>
              </a:rPr>
              <a:t> covered by Part A and Part B</a:t>
            </a:r>
          </a:p>
        </p:txBody>
      </p:sp>
      <p:grpSp>
        <p:nvGrpSpPr>
          <p:cNvPr id="7" name="Group 6">
            <a:extLst>
              <a:ext uri="{FF2B5EF4-FFF2-40B4-BE49-F238E27FC236}">
                <a16:creationId xmlns:a16="http://schemas.microsoft.com/office/drawing/2014/main" id="{F0F7C6A3-3D49-A9E6-AB22-C8A9C439C2CB}"/>
              </a:ext>
              <a:ext uri="{C183D7F6-B498-43B3-948B-1728B52AA6E4}">
                <adec:decorative xmlns:adec="http://schemas.microsoft.com/office/drawing/2017/decorative" val="1"/>
              </a:ext>
            </a:extLst>
          </p:cNvPr>
          <p:cNvGrpSpPr/>
          <p:nvPr/>
        </p:nvGrpSpPr>
        <p:grpSpPr>
          <a:xfrm>
            <a:off x="3078603" y="1954934"/>
            <a:ext cx="1269741" cy="1300548"/>
            <a:chOff x="3078603" y="1954934"/>
            <a:chExt cx="1269741" cy="1300548"/>
          </a:xfrm>
        </p:grpSpPr>
        <p:sp>
          <p:nvSpPr>
            <p:cNvPr id="63" name="Oval 62">
              <a:extLst>
                <a:ext uri="{FF2B5EF4-FFF2-40B4-BE49-F238E27FC236}">
                  <a16:creationId xmlns:a16="http://schemas.microsoft.com/office/drawing/2014/main" id="{88E433F3-121D-4487-9E03-96AE58534DC8}"/>
                </a:ext>
              </a:extLst>
            </p:cNvPr>
            <p:cNvSpPr/>
            <p:nvPr/>
          </p:nvSpPr>
          <p:spPr bwMode="auto">
            <a:xfrm>
              <a:off x="3078603" y="1954934"/>
              <a:ext cx="1269741" cy="1269741"/>
            </a:xfrm>
            <a:prstGeom prst="ellipse">
              <a:avLst/>
            </a:prstGeom>
            <a:solidFill>
              <a:schemeClr val="accent4">
                <a:lumMod val="60000"/>
                <a:lumOff val="40000"/>
              </a:schemeClr>
            </a:solidFill>
            <a:ln w="76200">
              <a:solidFill>
                <a:srgbClr val="FEC736"/>
              </a:solidFill>
            </a:ln>
          </p:spPr>
          <p:txBody>
            <a:bodyPr vert="horz" wrap="square" lIns="91440" tIns="45720" rIns="91440" bIns="45720" numCol="1" rtlCol="0" anchor="t" anchorCtr="0" compatLnSpc="1">
              <a:prstTxWarp prst="textNoShape">
                <a:avLst/>
              </a:prstTxWarp>
            </a:bodyPr>
            <a:lstStyle/>
            <a:p>
              <a:pPr algn="ctr"/>
              <a:endParaRPr lang="en-IN"/>
            </a:p>
          </p:txBody>
        </p:sp>
        <p:pic>
          <p:nvPicPr>
            <p:cNvPr id="5" name="Picture 4">
              <a:extLst>
                <a:ext uri="{FF2B5EF4-FFF2-40B4-BE49-F238E27FC236}">
                  <a16:creationId xmlns:a16="http://schemas.microsoft.com/office/drawing/2014/main" id="{82F1D9B6-63ED-B511-AB88-D6CB98DE275B}"/>
                </a:ext>
              </a:extLst>
            </p:cNvPr>
            <p:cNvPicPr>
              <a:picLocks noChangeAspect="1"/>
            </p:cNvPicPr>
            <p:nvPr/>
          </p:nvPicPr>
          <p:blipFill>
            <a:blip r:embed="rId6"/>
            <a:stretch>
              <a:fillRect/>
            </a:stretch>
          </p:blipFill>
          <p:spPr>
            <a:xfrm>
              <a:off x="3256233" y="2115431"/>
              <a:ext cx="914479" cy="1140051"/>
            </a:xfrm>
            <a:prstGeom prst="rect">
              <a:avLst/>
            </a:prstGeom>
          </p:spPr>
        </p:pic>
      </p:grpSp>
      <p:sp>
        <p:nvSpPr>
          <p:cNvPr id="15" name="Content Placeholder 14">
            <a:extLst>
              <a:ext uri="{FF2B5EF4-FFF2-40B4-BE49-F238E27FC236}">
                <a16:creationId xmlns:a16="http://schemas.microsoft.com/office/drawing/2014/main" id="{7A41DFE6-A04B-B572-F6A2-DCCE0413D3D6}"/>
              </a:ext>
            </a:extLst>
          </p:cNvPr>
          <p:cNvSpPr>
            <a:spLocks noGrp="1"/>
          </p:cNvSpPr>
          <p:nvPr>
            <p:ph sz="quarter" idx="16"/>
          </p:nvPr>
        </p:nvSpPr>
        <p:spPr>
          <a:xfrm>
            <a:off x="4959127" y="2573892"/>
            <a:ext cx="2084832" cy="3063240"/>
          </a:xfrm>
          <a:prstGeom prst="round2SameRect">
            <a:avLst>
              <a:gd name="adj1" fmla="val 0"/>
              <a:gd name="adj2" fmla="val 16159"/>
            </a:avLst>
          </a:prstGeom>
          <a:ln w="76200">
            <a:solidFill>
              <a:schemeClr val="accent5">
                <a:lumMod val="75000"/>
              </a:schemeClr>
            </a:solidFill>
          </a:ln>
        </p:spPr>
        <p:txBody>
          <a:bodyPr tIns="1005840" anchor="t" anchorCtr="1">
            <a:noAutofit/>
          </a:bodyPr>
          <a:lstStyle/>
          <a:p>
            <a:pPr marL="0" indent="0" algn="ctr">
              <a:buNone/>
            </a:pPr>
            <a:r>
              <a:rPr lang="en-US" sz="1500" dirty="0">
                <a:solidFill>
                  <a:srgbClr val="00529B"/>
                </a:solidFill>
                <a:latin typeface="Arial"/>
                <a:cs typeface="Arial"/>
              </a:rPr>
              <a:t>Can’t be </a:t>
            </a:r>
            <a:r>
              <a:rPr lang="en-US" sz="1500" b="1" dirty="0">
                <a:solidFill>
                  <a:srgbClr val="00529B"/>
                </a:solidFill>
                <a:latin typeface="Arial"/>
                <a:cs typeface="Arial"/>
              </a:rPr>
              <a:t>charged</a:t>
            </a:r>
            <a:r>
              <a:rPr lang="en-US" sz="1500" dirty="0">
                <a:solidFill>
                  <a:srgbClr val="00529B"/>
                </a:solidFill>
                <a:latin typeface="Arial"/>
                <a:cs typeface="Arial"/>
              </a:rPr>
              <a:t> more than Original Medicare for certain services, like chemotherapy, dialysis, and skilled nursing facility (SNF) care</a:t>
            </a:r>
          </a:p>
        </p:txBody>
      </p:sp>
      <p:grpSp>
        <p:nvGrpSpPr>
          <p:cNvPr id="27" name="Group 26">
            <a:extLst>
              <a:ext uri="{FF2B5EF4-FFF2-40B4-BE49-F238E27FC236}">
                <a16:creationId xmlns:a16="http://schemas.microsoft.com/office/drawing/2014/main" id="{5E923F2E-9FF3-5C9B-C4FF-7A4526466390}"/>
              </a:ext>
              <a:ext uri="{C183D7F6-B498-43B3-948B-1728B52AA6E4}">
                <adec:decorative xmlns:adec="http://schemas.microsoft.com/office/drawing/2017/decorative" val="1"/>
              </a:ext>
            </a:extLst>
          </p:cNvPr>
          <p:cNvGrpSpPr/>
          <p:nvPr/>
        </p:nvGrpSpPr>
        <p:grpSpPr>
          <a:xfrm>
            <a:off x="5383294" y="1942503"/>
            <a:ext cx="1269741" cy="1269741"/>
            <a:chOff x="5383294" y="1942503"/>
            <a:chExt cx="1269741" cy="1269741"/>
          </a:xfrm>
          <a:solidFill>
            <a:schemeClr val="accent5">
              <a:lumMod val="60000"/>
              <a:lumOff val="40000"/>
            </a:schemeClr>
          </a:solidFill>
        </p:grpSpPr>
        <p:sp>
          <p:nvSpPr>
            <p:cNvPr id="69" name="Oval 68">
              <a:extLst>
                <a:ext uri="{FF2B5EF4-FFF2-40B4-BE49-F238E27FC236}">
                  <a16:creationId xmlns:a16="http://schemas.microsoft.com/office/drawing/2014/main" id="{66557D7C-D1A8-48E1-BE11-330346A0B9A1}"/>
                </a:ext>
              </a:extLst>
            </p:cNvPr>
            <p:cNvSpPr/>
            <p:nvPr/>
          </p:nvSpPr>
          <p:spPr bwMode="auto">
            <a:xfrm>
              <a:off x="5383294" y="1942503"/>
              <a:ext cx="1269741" cy="1269741"/>
            </a:xfrm>
            <a:prstGeom prst="ellipse">
              <a:avLst/>
            </a:prstGeom>
            <a:grpFill/>
            <a:ln w="76200">
              <a:solidFill>
                <a:schemeClr val="accent5">
                  <a:lumMod val="75000"/>
                </a:schemeClr>
              </a:solidFill>
            </a:ln>
          </p:spPr>
          <p:txBody>
            <a:bodyPr vert="horz" wrap="square" lIns="91440" tIns="45720" rIns="91440" bIns="45720" numCol="1" rtlCol="0" anchor="t" anchorCtr="0" compatLnSpc="1">
              <a:prstTxWarp prst="textNoShape">
                <a:avLst/>
              </a:prstTxWarp>
            </a:bodyPr>
            <a:lstStyle/>
            <a:p>
              <a:pPr algn="ctr"/>
              <a:endParaRPr lang="en-IN"/>
            </a:p>
          </p:txBody>
        </p:sp>
        <p:pic>
          <p:nvPicPr>
            <p:cNvPr id="94" name="Graphic 93" descr="Transfer with solid fill">
              <a:extLst>
                <a:ext uri="{FF2B5EF4-FFF2-40B4-BE49-F238E27FC236}">
                  <a16:creationId xmlns:a16="http://schemas.microsoft.com/office/drawing/2014/main" id="{EC5494D4-31C9-4FD5-9BFD-9977C4CD29F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641275" y="2216340"/>
              <a:ext cx="793236" cy="793236"/>
            </a:xfrm>
            <a:prstGeom prst="rect">
              <a:avLst/>
            </a:prstGeom>
          </p:spPr>
        </p:pic>
      </p:grpSp>
      <p:sp>
        <p:nvSpPr>
          <p:cNvPr id="16" name="Content Placeholder 15">
            <a:extLst>
              <a:ext uri="{FF2B5EF4-FFF2-40B4-BE49-F238E27FC236}">
                <a16:creationId xmlns:a16="http://schemas.microsoft.com/office/drawing/2014/main" id="{B67F692A-B841-4383-708C-AB9D760AB416}"/>
              </a:ext>
            </a:extLst>
          </p:cNvPr>
          <p:cNvSpPr>
            <a:spLocks noGrp="1"/>
          </p:cNvSpPr>
          <p:nvPr>
            <p:ph sz="quarter" idx="17"/>
          </p:nvPr>
        </p:nvSpPr>
        <p:spPr>
          <a:xfrm>
            <a:off x="7282304" y="2573892"/>
            <a:ext cx="2084832" cy="3063240"/>
          </a:xfrm>
          <a:prstGeom prst="round2SameRect">
            <a:avLst>
              <a:gd name="adj1" fmla="val 0"/>
              <a:gd name="adj2" fmla="val 16928"/>
            </a:avLst>
          </a:prstGeom>
          <a:ln w="76200">
            <a:solidFill>
              <a:schemeClr val="accent5">
                <a:lumMod val="60000"/>
                <a:lumOff val="40000"/>
              </a:schemeClr>
            </a:solidFill>
          </a:ln>
        </p:spPr>
        <p:txBody>
          <a:bodyPr tIns="1005840" anchor="t" anchorCtr="1">
            <a:noAutofit/>
          </a:bodyPr>
          <a:lstStyle/>
          <a:p>
            <a:pPr marL="0" indent="0" algn="ctr">
              <a:buNone/>
            </a:pPr>
            <a:r>
              <a:rPr lang="en-US" sz="1500" dirty="0">
                <a:solidFill>
                  <a:srgbClr val="00529B"/>
                </a:solidFill>
                <a:latin typeface="Arial"/>
                <a:cs typeface="Arial"/>
              </a:rPr>
              <a:t>May choose a plan that includes </a:t>
            </a:r>
            <a:r>
              <a:rPr lang="en-US" sz="1500" b="1" dirty="0">
                <a:solidFill>
                  <a:srgbClr val="00529B"/>
                </a:solidFill>
                <a:latin typeface="Arial"/>
                <a:cs typeface="Arial"/>
              </a:rPr>
              <a:t>drug coverage</a:t>
            </a:r>
            <a:r>
              <a:rPr lang="en-US" sz="1500" dirty="0">
                <a:solidFill>
                  <a:srgbClr val="00529B"/>
                </a:solidFill>
                <a:latin typeface="Arial"/>
                <a:cs typeface="Arial"/>
              </a:rPr>
              <a:t> and/or </a:t>
            </a:r>
            <a:r>
              <a:rPr lang="en-US" sz="1500" b="1" dirty="0">
                <a:solidFill>
                  <a:srgbClr val="00529B"/>
                </a:solidFill>
                <a:latin typeface="Arial"/>
                <a:cs typeface="Arial"/>
              </a:rPr>
              <a:t>extra benefits </a:t>
            </a:r>
            <a:r>
              <a:rPr lang="en-US" sz="1500" dirty="0">
                <a:solidFill>
                  <a:srgbClr val="00529B"/>
                </a:solidFill>
                <a:latin typeface="Arial"/>
                <a:cs typeface="Arial"/>
              </a:rPr>
              <a:t>like vision, dental or fitness and wellness benefits</a:t>
            </a:r>
          </a:p>
        </p:txBody>
      </p:sp>
      <p:grpSp>
        <p:nvGrpSpPr>
          <p:cNvPr id="21" name="Group 20">
            <a:extLst>
              <a:ext uri="{FF2B5EF4-FFF2-40B4-BE49-F238E27FC236}">
                <a16:creationId xmlns:a16="http://schemas.microsoft.com/office/drawing/2014/main" id="{D231FCC4-9654-BC9A-C732-38565C16E9B4}"/>
              </a:ext>
              <a:ext uri="{C183D7F6-B498-43B3-948B-1728B52AA6E4}">
                <adec:decorative xmlns:adec="http://schemas.microsoft.com/office/drawing/2017/decorative" val="1"/>
              </a:ext>
            </a:extLst>
          </p:cNvPr>
          <p:cNvGrpSpPr/>
          <p:nvPr/>
        </p:nvGrpSpPr>
        <p:grpSpPr>
          <a:xfrm>
            <a:off x="7665901" y="1944153"/>
            <a:ext cx="1269741" cy="1269741"/>
            <a:chOff x="7741207" y="1987185"/>
            <a:chExt cx="1269741" cy="1269741"/>
          </a:xfrm>
        </p:grpSpPr>
        <p:sp>
          <p:nvSpPr>
            <p:cNvPr id="75" name="Oval 74">
              <a:extLst>
                <a:ext uri="{FF2B5EF4-FFF2-40B4-BE49-F238E27FC236}">
                  <a16:creationId xmlns:a16="http://schemas.microsoft.com/office/drawing/2014/main" id="{F8806695-E91D-47E1-A397-2C22C6D9069C}"/>
                </a:ext>
              </a:extLst>
            </p:cNvPr>
            <p:cNvSpPr/>
            <p:nvPr/>
          </p:nvSpPr>
          <p:spPr bwMode="auto">
            <a:xfrm>
              <a:off x="7741207" y="1987185"/>
              <a:ext cx="1269741" cy="1269741"/>
            </a:xfrm>
            <a:prstGeom prst="ellipse">
              <a:avLst/>
            </a:prstGeom>
            <a:solidFill>
              <a:schemeClr val="accent5">
                <a:lumMod val="40000"/>
                <a:lumOff val="60000"/>
              </a:schemeClr>
            </a:solidFill>
            <a:ln w="76200">
              <a:solidFill>
                <a:schemeClr val="accent5">
                  <a:lumMod val="60000"/>
                  <a:lumOff val="40000"/>
                </a:schemeClr>
              </a:solidFill>
            </a:ln>
          </p:spPr>
          <p:txBody>
            <a:bodyPr vert="horz" wrap="square" lIns="91440" tIns="45720" rIns="91440" bIns="45720" numCol="1" rtlCol="0" anchor="t" anchorCtr="0" compatLnSpc="1">
              <a:prstTxWarp prst="textNoShape">
                <a:avLst/>
              </a:prstTxWarp>
            </a:bodyPr>
            <a:lstStyle/>
            <a:p>
              <a:pPr algn="ctr"/>
              <a:endParaRPr lang="en-IN"/>
            </a:p>
          </p:txBody>
        </p:sp>
        <p:pic>
          <p:nvPicPr>
            <p:cNvPr id="98" name="Graphic 97" descr="Medicine with solid fill">
              <a:extLst>
                <a:ext uri="{FF2B5EF4-FFF2-40B4-BE49-F238E27FC236}">
                  <a16:creationId xmlns:a16="http://schemas.microsoft.com/office/drawing/2014/main" id="{F5334F05-2174-49D0-AAA3-C7B34716DC8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971645" y="2163204"/>
              <a:ext cx="914400" cy="914400"/>
            </a:xfrm>
            <a:prstGeom prst="rect">
              <a:avLst/>
            </a:prstGeom>
          </p:spPr>
        </p:pic>
      </p:grpSp>
      <p:sp>
        <p:nvSpPr>
          <p:cNvPr id="17" name="Content Placeholder 16">
            <a:extLst>
              <a:ext uri="{FF2B5EF4-FFF2-40B4-BE49-F238E27FC236}">
                <a16:creationId xmlns:a16="http://schemas.microsoft.com/office/drawing/2014/main" id="{EB74FD42-292E-F959-D004-6E0B450422E2}"/>
              </a:ext>
            </a:extLst>
          </p:cNvPr>
          <p:cNvSpPr>
            <a:spLocks noGrp="1"/>
          </p:cNvSpPr>
          <p:nvPr>
            <p:ph sz="quarter" idx="18"/>
          </p:nvPr>
        </p:nvSpPr>
        <p:spPr>
          <a:xfrm>
            <a:off x="9605481" y="2561125"/>
            <a:ext cx="2084832" cy="3063240"/>
          </a:xfrm>
          <a:prstGeom prst="round2SameRect">
            <a:avLst>
              <a:gd name="adj1" fmla="val 0"/>
              <a:gd name="adj2" fmla="val 16928"/>
            </a:avLst>
          </a:prstGeom>
          <a:ln w="76200">
            <a:solidFill>
              <a:schemeClr val="accent1">
                <a:lumMod val="60000"/>
                <a:lumOff val="40000"/>
              </a:schemeClr>
            </a:solidFill>
          </a:ln>
        </p:spPr>
        <p:txBody>
          <a:bodyPr tIns="1005840" anchor="t" anchorCtr="1">
            <a:normAutofit/>
          </a:bodyPr>
          <a:lstStyle/>
          <a:p>
            <a:pPr marL="0" indent="0" algn="ctr">
              <a:buNone/>
            </a:pPr>
            <a:r>
              <a:rPr lang="en-US" sz="1500" dirty="0">
                <a:solidFill>
                  <a:srgbClr val="00529B"/>
                </a:solidFill>
                <a:latin typeface="Arial"/>
                <a:cs typeface="Arial"/>
              </a:rPr>
              <a:t>Have a yearly limit on </a:t>
            </a:r>
            <a:r>
              <a:rPr lang="en-US" sz="1500" b="1" dirty="0">
                <a:solidFill>
                  <a:srgbClr val="00529B"/>
                </a:solidFill>
                <a:latin typeface="Arial"/>
                <a:cs typeface="Arial"/>
              </a:rPr>
              <a:t>out-of-pocket costs</a:t>
            </a:r>
            <a:endParaRPr lang="en-US" sz="1500" dirty="0"/>
          </a:p>
        </p:txBody>
      </p:sp>
      <p:grpSp>
        <p:nvGrpSpPr>
          <p:cNvPr id="20" name="Group 19">
            <a:extLst>
              <a:ext uri="{FF2B5EF4-FFF2-40B4-BE49-F238E27FC236}">
                <a16:creationId xmlns:a16="http://schemas.microsoft.com/office/drawing/2014/main" id="{87FA7B70-134F-F001-A538-A87A58E87E8B}"/>
              </a:ext>
              <a:ext uri="{C183D7F6-B498-43B3-948B-1728B52AA6E4}">
                <adec:decorative xmlns:adec="http://schemas.microsoft.com/office/drawing/2017/decorative" val="1"/>
              </a:ext>
            </a:extLst>
          </p:cNvPr>
          <p:cNvGrpSpPr/>
          <p:nvPr/>
        </p:nvGrpSpPr>
        <p:grpSpPr>
          <a:xfrm>
            <a:off x="10013624" y="1931745"/>
            <a:ext cx="1269741" cy="1269741"/>
            <a:chOff x="10013624" y="1985535"/>
            <a:chExt cx="1269741" cy="1269741"/>
          </a:xfrm>
        </p:grpSpPr>
        <p:sp>
          <p:nvSpPr>
            <p:cNvPr id="81" name="Oval 80">
              <a:extLst>
                <a:ext uri="{FF2B5EF4-FFF2-40B4-BE49-F238E27FC236}">
                  <a16:creationId xmlns:a16="http://schemas.microsoft.com/office/drawing/2014/main" id="{C35066E3-8D9F-48F2-A904-D31C1492813A}"/>
                </a:ext>
              </a:extLst>
            </p:cNvPr>
            <p:cNvSpPr/>
            <p:nvPr/>
          </p:nvSpPr>
          <p:spPr bwMode="auto">
            <a:xfrm>
              <a:off x="10013624" y="1985535"/>
              <a:ext cx="1269741" cy="1269741"/>
            </a:xfrm>
            <a:prstGeom prst="ellipse">
              <a:avLst/>
            </a:prstGeom>
            <a:solidFill>
              <a:schemeClr val="accent1">
                <a:lumMod val="40000"/>
                <a:lumOff val="60000"/>
              </a:schemeClr>
            </a:solidFill>
            <a:ln w="76200">
              <a:solidFill>
                <a:schemeClr val="accent1">
                  <a:lumMod val="60000"/>
                  <a:lumOff val="40000"/>
                </a:schemeClr>
              </a:solidFill>
            </a:ln>
          </p:spPr>
          <p:txBody>
            <a:bodyPr vert="horz" wrap="square" lIns="91440" tIns="45720" rIns="91440" bIns="45720" numCol="1" rtlCol="0" anchor="t" anchorCtr="0" compatLnSpc="1">
              <a:prstTxWarp prst="textNoShape">
                <a:avLst/>
              </a:prstTxWarp>
            </a:bodyPr>
            <a:lstStyle/>
            <a:p>
              <a:pPr algn="ctr"/>
              <a:endParaRPr lang="en-IN"/>
            </a:p>
          </p:txBody>
        </p:sp>
        <p:pic>
          <p:nvPicPr>
            <p:cNvPr id="6" name="Graphic 5" descr="Money">
              <a:extLst>
                <a:ext uri="{FF2B5EF4-FFF2-40B4-BE49-F238E27FC236}">
                  <a16:creationId xmlns:a16="http://schemas.microsoft.com/office/drawing/2014/main" id="{5039FFFA-0491-4386-B3EA-9EC129744913}"/>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0191294" y="2116692"/>
              <a:ext cx="914400" cy="914400"/>
            </a:xfrm>
            <a:prstGeom prst="rect">
              <a:avLst/>
            </a:prstGeom>
          </p:spPr>
        </p:pic>
      </p:grpSp>
      <p:sp>
        <p:nvSpPr>
          <p:cNvPr id="11" name="Slide Number Placeholder 10">
            <a:extLst>
              <a:ext uri="{FF2B5EF4-FFF2-40B4-BE49-F238E27FC236}">
                <a16:creationId xmlns:a16="http://schemas.microsoft.com/office/drawing/2014/main" id="{77F531D6-122F-4531-A766-5BCECF10E7CE}"/>
              </a:ext>
            </a:extLst>
          </p:cNvPr>
          <p:cNvSpPr>
            <a:spLocks noGrp="1"/>
          </p:cNvSpPr>
          <p:nvPr>
            <p:ph type="sldNum" sz="quarter" idx="12"/>
          </p:nvPr>
        </p:nvSpPr>
        <p:spPr/>
        <p:txBody>
          <a:bodyPr/>
          <a:lstStyle/>
          <a:p>
            <a:fld id="{0B2D781D-8844-5940-92D1-06EF0A7F581E}" type="slidenum">
              <a:rPr lang="en-US" smtClean="0"/>
              <a:pPr/>
              <a:t>62</a:t>
            </a:fld>
            <a:endParaRPr lang="en-US"/>
          </a:p>
        </p:txBody>
      </p:sp>
    </p:spTree>
    <p:custDataLst>
      <p:tags r:id="rId1"/>
    </p:custDataLst>
    <p:extLst>
      <p:ext uri="{BB962C8B-B14F-4D97-AF65-F5344CB8AC3E}">
        <p14:creationId xmlns:p14="http://schemas.microsoft.com/office/powerpoint/2010/main" val="2415862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animBg="1"/>
      <p:bldP spid="14" grpId="0" uiExpand="1" animBg="1"/>
      <p:bldP spid="15" grpId="0" uiExpand="1" animBg="1"/>
      <p:bldP spid="16" grpId="0" uiExpand="1" animBg="1"/>
      <p:bldP spid="17" grpId="0" uiExpand="1"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a:t>How Medicare Advantage Plans Work (continued)</a:t>
            </a:r>
          </a:p>
        </p:txBody>
      </p:sp>
      <p:sp>
        <p:nvSpPr>
          <p:cNvPr id="12" name="Content Placeholder 11">
            <a:extLst>
              <a:ext uri="{FF2B5EF4-FFF2-40B4-BE49-F238E27FC236}">
                <a16:creationId xmlns:a16="http://schemas.microsoft.com/office/drawing/2014/main" id="{BABBDE4F-66D2-2137-538F-7AD14561566E}"/>
              </a:ext>
            </a:extLst>
          </p:cNvPr>
          <p:cNvSpPr>
            <a:spLocks noGrp="1"/>
          </p:cNvSpPr>
          <p:nvPr>
            <p:ph sz="quarter" idx="13"/>
          </p:nvPr>
        </p:nvSpPr>
        <p:spPr>
          <a:xfrm>
            <a:off x="2541673" y="1104084"/>
            <a:ext cx="6670104" cy="529798"/>
          </a:xfrm>
        </p:spPr>
        <p:txBody>
          <a:bodyPr/>
          <a:lstStyle/>
          <a:p>
            <a:pPr marL="0" lvl="0" indent="0" algn="ctr">
              <a:spcAft>
                <a:spcPts val="0"/>
              </a:spcAft>
              <a:buClrTx/>
              <a:buNone/>
              <a:defRPr/>
            </a:pPr>
            <a:r>
              <a:rPr lang="en-US" sz="2400" b="1" dirty="0"/>
              <a:t>In a Medicare Advantage Plan</a:t>
            </a:r>
            <a:r>
              <a:rPr lang="en-US" sz="2400" dirty="0"/>
              <a:t>:</a:t>
            </a:r>
            <a:endParaRPr lang="en-US" dirty="0"/>
          </a:p>
        </p:txBody>
      </p:sp>
      <p:sp>
        <p:nvSpPr>
          <p:cNvPr id="19" name="Content Placeholder 18">
            <a:extLst>
              <a:ext uri="{FF2B5EF4-FFF2-40B4-BE49-F238E27FC236}">
                <a16:creationId xmlns:a16="http://schemas.microsoft.com/office/drawing/2014/main" id="{0B0A48B8-7D9E-EC44-D5CD-D29A01DE0787}"/>
              </a:ext>
            </a:extLst>
          </p:cNvPr>
          <p:cNvSpPr>
            <a:spLocks noGrp="1"/>
          </p:cNvSpPr>
          <p:nvPr>
            <p:ph sz="quarter" idx="14"/>
          </p:nvPr>
        </p:nvSpPr>
        <p:spPr>
          <a:xfrm>
            <a:off x="447151" y="2528239"/>
            <a:ext cx="2084832" cy="3271541"/>
          </a:xfrm>
          <a:prstGeom prst="round2SameRect">
            <a:avLst>
              <a:gd name="adj1" fmla="val 0"/>
              <a:gd name="adj2" fmla="val 21930"/>
            </a:avLst>
          </a:prstGeom>
          <a:ln w="76200">
            <a:solidFill>
              <a:srgbClr val="8FAADC"/>
            </a:solidFill>
          </a:ln>
        </p:spPr>
        <p:txBody>
          <a:bodyPr tIns="822960">
            <a:normAutofit/>
          </a:bodyPr>
          <a:lstStyle/>
          <a:p>
            <a:pPr marL="0" lvl="0" indent="0" algn="ctr" defTabSz="685800">
              <a:spcAft>
                <a:spcPts val="0"/>
              </a:spcAft>
              <a:buClrTx/>
              <a:buNone/>
            </a:pPr>
            <a:r>
              <a:rPr lang="en-US" sz="1600" dirty="0">
                <a:latin typeface="Arial"/>
                <a:cs typeface="Arial"/>
              </a:rPr>
              <a:t>Each plan has </a:t>
            </a:r>
            <a:br>
              <a:rPr lang="en-US" sz="1600" dirty="0">
                <a:latin typeface="Arial"/>
                <a:cs typeface="Arial"/>
              </a:rPr>
            </a:br>
            <a:r>
              <a:rPr lang="en-US" sz="1600" dirty="0">
                <a:latin typeface="Arial"/>
                <a:cs typeface="Arial"/>
              </a:rPr>
              <a:t>a </a:t>
            </a:r>
            <a:r>
              <a:rPr lang="en-US" sz="1600" b="1" dirty="0">
                <a:latin typeface="Arial"/>
                <a:cs typeface="Arial"/>
              </a:rPr>
              <a:t>service area </a:t>
            </a:r>
            <a:br>
              <a:rPr lang="en-US" sz="1600" b="1" dirty="0">
                <a:latin typeface="Arial"/>
                <a:cs typeface="Arial"/>
              </a:rPr>
            </a:br>
            <a:r>
              <a:rPr lang="en-US" sz="1600" dirty="0">
                <a:latin typeface="Arial"/>
                <a:cs typeface="Arial"/>
              </a:rPr>
              <a:t>in which its </a:t>
            </a:r>
            <a:r>
              <a:rPr lang="en-US" sz="1600" spc="-20" dirty="0">
                <a:latin typeface="Arial"/>
                <a:cs typeface="Arial"/>
              </a:rPr>
              <a:t>enrollees must live</a:t>
            </a:r>
          </a:p>
        </p:txBody>
      </p:sp>
      <p:grpSp>
        <p:nvGrpSpPr>
          <p:cNvPr id="42" name="Group 41">
            <a:extLst>
              <a:ext uri="{FF2B5EF4-FFF2-40B4-BE49-F238E27FC236}">
                <a16:creationId xmlns:a16="http://schemas.microsoft.com/office/drawing/2014/main" id="{1C2763FB-48EA-48DB-58D5-F1D0B6DD812C}"/>
              </a:ext>
              <a:ext uri="{C183D7F6-B498-43B3-948B-1728B52AA6E4}">
                <adec:decorative xmlns:adec="http://schemas.microsoft.com/office/drawing/2017/decorative" val="1"/>
              </a:ext>
            </a:extLst>
          </p:cNvPr>
          <p:cNvGrpSpPr/>
          <p:nvPr/>
        </p:nvGrpSpPr>
        <p:grpSpPr>
          <a:xfrm>
            <a:off x="854696" y="1893368"/>
            <a:ext cx="1269741" cy="1269741"/>
            <a:chOff x="854696" y="1893368"/>
            <a:chExt cx="1269741" cy="1269741"/>
          </a:xfrm>
        </p:grpSpPr>
        <p:sp>
          <p:nvSpPr>
            <p:cNvPr id="47" name="Oval 46">
              <a:extLst>
                <a:ext uri="{FF2B5EF4-FFF2-40B4-BE49-F238E27FC236}">
                  <a16:creationId xmlns:a16="http://schemas.microsoft.com/office/drawing/2014/main" id="{835B6E22-C41A-4C6D-990B-9CFB43A17B74}"/>
                </a:ext>
                <a:ext uri="{C183D7F6-B498-43B3-948B-1728B52AA6E4}">
                  <adec:decorative xmlns:adec="http://schemas.microsoft.com/office/drawing/2017/decorative" val="1"/>
                </a:ext>
              </a:extLst>
            </p:cNvPr>
            <p:cNvSpPr/>
            <p:nvPr/>
          </p:nvSpPr>
          <p:spPr bwMode="auto">
            <a:xfrm>
              <a:off x="854696" y="1893368"/>
              <a:ext cx="1269741" cy="1269741"/>
            </a:xfrm>
            <a:prstGeom prst="ellipse">
              <a:avLst/>
            </a:prstGeom>
            <a:solidFill>
              <a:schemeClr val="accent5">
                <a:lumMod val="40000"/>
                <a:lumOff val="60000"/>
              </a:schemeClr>
            </a:solidFill>
            <a:ln w="76200">
              <a:solidFill>
                <a:srgbClr val="8FAADC"/>
              </a:solidFill>
            </a:ln>
          </p:spPr>
          <p:txBody>
            <a:bodyPr vert="horz" wrap="square" lIns="91440" tIns="45720" rIns="91440" bIns="45720" numCol="1" rtlCol="0" anchor="t" anchorCtr="0" compatLnSpc="1">
              <a:prstTxWarp prst="textNoShape">
                <a:avLst/>
              </a:prstTxWarp>
            </a:bodyPr>
            <a:lstStyle/>
            <a:p>
              <a:pPr algn="ctr"/>
              <a:endParaRPr lang="en-IN"/>
            </a:p>
          </p:txBody>
        </p:sp>
        <p:pic>
          <p:nvPicPr>
            <p:cNvPr id="41" name="Picture 40">
              <a:extLst>
                <a:ext uri="{FF2B5EF4-FFF2-40B4-BE49-F238E27FC236}">
                  <a16:creationId xmlns:a16="http://schemas.microsoft.com/office/drawing/2014/main" id="{F5DD38A8-81AF-9FD5-38F8-9F7A0D2E4017}"/>
                </a:ext>
              </a:extLst>
            </p:cNvPr>
            <p:cNvPicPr>
              <a:picLocks noChangeAspect="1"/>
            </p:cNvPicPr>
            <p:nvPr/>
          </p:nvPicPr>
          <p:blipFill>
            <a:blip r:embed="rId4"/>
            <a:stretch>
              <a:fillRect/>
            </a:stretch>
          </p:blipFill>
          <p:spPr>
            <a:xfrm>
              <a:off x="1100406" y="2032470"/>
              <a:ext cx="780356" cy="780356"/>
            </a:xfrm>
            <a:prstGeom prst="rect">
              <a:avLst/>
            </a:prstGeom>
          </p:spPr>
        </p:pic>
      </p:grpSp>
      <p:sp>
        <p:nvSpPr>
          <p:cNvPr id="20" name="Content Placeholder 19">
            <a:extLst>
              <a:ext uri="{FF2B5EF4-FFF2-40B4-BE49-F238E27FC236}">
                <a16:creationId xmlns:a16="http://schemas.microsoft.com/office/drawing/2014/main" id="{E734E90F-9737-FE61-13B9-A15E65D63977}"/>
              </a:ext>
            </a:extLst>
          </p:cNvPr>
          <p:cNvSpPr>
            <a:spLocks noGrp="1"/>
          </p:cNvSpPr>
          <p:nvPr>
            <p:ph sz="quarter" idx="15"/>
          </p:nvPr>
        </p:nvSpPr>
        <p:spPr>
          <a:xfrm>
            <a:off x="2742726" y="2546937"/>
            <a:ext cx="2084832" cy="3271542"/>
          </a:xfrm>
          <a:prstGeom prst="round2SameRect">
            <a:avLst>
              <a:gd name="adj1" fmla="val 0"/>
              <a:gd name="adj2" fmla="val 18275"/>
            </a:avLst>
          </a:prstGeom>
          <a:ln w="76200">
            <a:solidFill>
              <a:srgbClr val="FEBF22"/>
            </a:solidFill>
          </a:ln>
        </p:spPr>
        <p:txBody>
          <a:bodyPr lIns="0" tIns="731520" rIns="0">
            <a:noAutofit/>
          </a:bodyPr>
          <a:lstStyle/>
          <a:p>
            <a:pPr marL="0" lvl="0" indent="0" algn="ctr" defTabSz="685800">
              <a:spcAft>
                <a:spcPts val="0"/>
              </a:spcAft>
              <a:buClrTx/>
              <a:buNone/>
            </a:pPr>
            <a:r>
              <a:rPr lang="en-US" sz="1600" dirty="0">
                <a:latin typeface="Arial"/>
                <a:cs typeface="Arial"/>
              </a:rPr>
              <a:t>You (or a provider acting on your behalf) can request to find out if an item or service will be covered by the plan in advance (called an </a:t>
            </a:r>
            <a:r>
              <a:rPr lang="en-US" sz="1600" b="1" dirty="0">
                <a:latin typeface="Arial"/>
                <a:cs typeface="Arial"/>
              </a:rPr>
              <a:t>organization determination</a:t>
            </a:r>
            <a:r>
              <a:rPr lang="en-US" sz="1600" dirty="0">
                <a:latin typeface="Arial"/>
                <a:cs typeface="Arial"/>
              </a:rPr>
              <a:t>) </a:t>
            </a:r>
          </a:p>
        </p:txBody>
      </p:sp>
      <p:grpSp>
        <p:nvGrpSpPr>
          <p:cNvPr id="31" name="Group 30">
            <a:extLst>
              <a:ext uri="{FF2B5EF4-FFF2-40B4-BE49-F238E27FC236}">
                <a16:creationId xmlns:a16="http://schemas.microsoft.com/office/drawing/2014/main" id="{4331049F-8705-1480-D4C1-BACD82640CAD}"/>
              </a:ext>
              <a:ext uri="{C183D7F6-B498-43B3-948B-1728B52AA6E4}">
                <adec:decorative xmlns:adec="http://schemas.microsoft.com/office/drawing/2017/decorative" val="1"/>
              </a:ext>
            </a:extLst>
          </p:cNvPr>
          <p:cNvGrpSpPr/>
          <p:nvPr/>
        </p:nvGrpSpPr>
        <p:grpSpPr>
          <a:xfrm>
            <a:off x="3150271" y="1893368"/>
            <a:ext cx="1269741" cy="1269741"/>
            <a:chOff x="3110877" y="1974118"/>
            <a:chExt cx="1269741" cy="1269741"/>
          </a:xfrm>
        </p:grpSpPr>
        <p:sp>
          <p:nvSpPr>
            <p:cNvPr id="26" name="Oval 25">
              <a:extLst>
                <a:ext uri="{FF2B5EF4-FFF2-40B4-BE49-F238E27FC236}">
                  <a16:creationId xmlns:a16="http://schemas.microsoft.com/office/drawing/2014/main" id="{2BA2A2F6-616C-4D6C-A96E-6A902BA646D1}"/>
                </a:ext>
                <a:ext uri="{C183D7F6-B498-43B3-948B-1728B52AA6E4}">
                  <adec:decorative xmlns:adec="http://schemas.microsoft.com/office/drawing/2017/decorative" val="1"/>
                </a:ext>
              </a:extLst>
            </p:cNvPr>
            <p:cNvSpPr/>
            <p:nvPr/>
          </p:nvSpPr>
          <p:spPr bwMode="auto">
            <a:xfrm>
              <a:off x="3110877" y="1974118"/>
              <a:ext cx="1269741" cy="1269741"/>
            </a:xfrm>
            <a:prstGeom prst="ellipse">
              <a:avLst/>
            </a:prstGeom>
            <a:solidFill>
              <a:schemeClr val="accent4">
                <a:lumMod val="60000"/>
                <a:lumOff val="40000"/>
              </a:schemeClr>
            </a:solidFill>
            <a:ln w="76200">
              <a:solidFill>
                <a:srgbClr val="FEBF22"/>
              </a:solidFill>
            </a:ln>
          </p:spPr>
          <p:txBody>
            <a:bodyPr vert="horz" wrap="square" lIns="91440" tIns="45720" rIns="91440" bIns="45720" numCol="1" rtlCol="0" anchor="t" anchorCtr="0" compatLnSpc="1">
              <a:prstTxWarp prst="textNoShape">
                <a:avLst/>
              </a:prstTxWarp>
            </a:bodyPr>
            <a:lstStyle/>
            <a:p>
              <a:pPr algn="ctr"/>
              <a:endParaRPr lang="en-IN"/>
            </a:p>
          </p:txBody>
        </p:sp>
        <p:pic>
          <p:nvPicPr>
            <p:cNvPr id="6" name="Graphic 5">
              <a:extLst>
                <a:ext uri="{FF2B5EF4-FFF2-40B4-BE49-F238E27FC236}">
                  <a16:creationId xmlns:a16="http://schemas.microsoft.com/office/drawing/2014/main" id="{40E07473-36F6-43BC-8C35-F40D0E338FA3}"/>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288547" y="2160872"/>
              <a:ext cx="914400" cy="914400"/>
            </a:xfrm>
            <a:prstGeom prst="rect">
              <a:avLst/>
            </a:prstGeom>
          </p:spPr>
        </p:pic>
      </p:grpSp>
      <p:sp>
        <p:nvSpPr>
          <p:cNvPr id="23" name="Content Placeholder 22">
            <a:extLst>
              <a:ext uri="{FF2B5EF4-FFF2-40B4-BE49-F238E27FC236}">
                <a16:creationId xmlns:a16="http://schemas.microsoft.com/office/drawing/2014/main" id="{F36FC97D-26D6-5866-30AF-7E502AD9E6E6}"/>
              </a:ext>
            </a:extLst>
          </p:cNvPr>
          <p:cNvSpPr>
            <a:spLocks noGrp="1"/>
          </p:cNvSpPr>
          <p:nvPr>
            <p:ph sz="quarter" idx="16"/>
          </p:nvPr>
        </p:nvSpPr>
        <p:spPr>
          <a:xfrm>
            <a:off x="5026007" y="2550131"/>
            <a:ext cx="2084832" cy="3268347"/>
          </a:xfrm>
          <a:prstGeom prst="round2SameRect">
            <a:avLst>
              <a:gd name="adj1" fmla="val 0"/>
              <a:gd name="adj2" fmla="val 17544"/>
            </a:avLst>
          </a:prstGeom>
          <a:ln w="76200">
            <a:solidFill>
              <a:srgbClr val="00529B"/>
            </a:solidFill>
          </a:ln>
        </p:spPr>
        <p:txBody>
          <a:bodyPr lIns="0" tIns="822960" rIns="0">
            <a:noAutofit/>
          </a:bodyPr>
          <a:lstStyle/>
          <a:p>
            <a:pPr marL="0" lvl="0" indent="0" algn="ctr" defTabSz="685800">
              <a:spcAft>
                <a:spcPts val="0"/>
              </a:spcAft>
              <a:buClrTx/>
              <a:buNone/>
            </a:pPr>
            <a:r>
              <a:rPr lang="en-US" sz="1600" dirty="0">
                <a:latin typeface="Arial"/>
                <a:cs typeface="Arial"/>
              </a:rPr>
              <a:t>Medicare pays a fixed amount for your coverage each month to the </a:t>
            </a:r>
            <a:r>
              <a:rPr lang="en-US" sz="1600" b="1" dirty="0">
                <a:latin typeface="Arial"/>
                <a:cs typeface="Arial"/>
              </a:rPr>
              <a:t>companies</a:t>
            </a:r>
            <a:r>
              <a:rPr lang="en-US" sz="1600" dirty="0">
                <a:latin typeface="Arial"/>
                <a:cs typeface="Arial"/>
              </a:rPr>
              <a:t> offering Medicare Advantage Plans</a:t>
            </a:r>
          </a:p>
        </p:txBody>
      </p:sp>
      <p:grpSp>
        <p:nvGrpSpPr>
          <p:cNvPr id="35" name="Group 34">
            <a:extLst>
              <a:ext uri="{FF2B5EF4-FFF2-40B4-BE49-F238E27FC236}">
                <a16:creationId xmlns:a16="http://schemas.microsoft.com/office/drawing/2014/main" id="{F67A450A-77A9-4C31-7CA2-405C970CAC89}"/>
              </a:ext>
              <a:ext uri="{C183D7F6-B498-43B3-948B-1728B52AA6E4}">
                <adec:decorative xmlns:adec="http://schemas.microsoft.com/office/drawing/2017/decorative" val="1"/>
              </a:ext>
            </a:extLst>
          </p:cNvPr>
          <p:cNvGrpSpPr/>
          <p:nvPr/>
        </p:nvGrpSpPr>
        <p:grpSpPr>
          <a:xfrm>
            <a:off x="5468790" y="1902451"/>
            <a:ext cx="1269741" cy="1269741"/>
            <a:chOff x="5477879" y="1988203"/>
            <a:chExt cx="1269741" cy="1269741"/>
          </a:xfrm>
        </p:grpSpPr>
        <p:sp>
          <p:nvSpPr>
            <p:cNvPr id="32" name="Oval 31">
              <a:extLst>
                <a:ext uri="{FF2B5EF4-FFF2-40B4-BE49-F238E27FC236}">
                  <a16:creationId xmlns:a16="http://schemas.microsoft.com/office/drawing/2014/main" id="{25DFC007-55DD-4D70-BA1F-1C9E3EB8203D}"/>
                </a:ext>
                <a:ext uri="{C183D7F6-B498-43B3-948B-1728B52AA6E4}">
                  <adec:decorative xmlns:adec="http://schemas.microsoft.com/office/drawing/2017/decorative" val="1"/>
                </a:ext>
              </a:extLst>
            </p:cNvPr>
            <p:cNvSpPr/>
            <p:nvPr/>
          </p:nvSpPr>
          <p:spPr bwMode="auto">
            <a:xfrm>
              <a:off x="5477879" y="1988203"/>
              <a:ext cx="1269741" cy="1269741"/>
            </a:xfrm>
            <a:prstGeom prst="ellipse">
              <a:avLst/>
            </a:prstGeom>
            <a:solidFill>
              <a:schemeClr val="accent5">
                <a:lumMod val="75000"/>
              </a:schemeClr>
            </a:solidFill>
            <a:ln w="76200">
              <a:solidFill>
                <a:srgbClr val="00529B"/>
              </a:solidFill>
            </a:ln>
          </p:spPr>
          <p:txBody>
            <a:bodyPr vert="horz" wrap="square" lIns="91440" tIns="45720" rIns="91440" bIns="45720" numCol="1" rtlCol="0" anchor="t" anchorCtr="0" compatLnSpc="1">
              <a:prstTxWarp prst="textNoShape">
                <a:avLst/>
              </a:prstTxWarp>
            </a:bodyPr>
            <a:lstStyle/>
            <a:p>
              <a:pPr algn="ctr"/>
              <a:endParaRPr lang="en-IN"/>
            </a:p>
          </p:txBody>
        </p:sp>
        <p:pic>
          <p:nvPicPr>
            <p:cNvPr id="57" name="Graphic 56">
              <a:extLst>
                <a:ext uri="{FF2B5EF4-FFF2-40B4-BE49-F238E27FC236}">
                  <a16:creationId xmlns:a16="http://schemas.microsoft.com/office/drawing/2014/main" id="{0F91CD14-0C74-407A-8B43-953FA905756E}"/>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631539" y="2118222"/>
              <a:ext cx="966482" cy="966482"/>
            </a:xfrm>
            <a:prstGeom prst="rect">
              <a:avLst/>
            </a:prstGeom>
          </p:spPr>
        </p:pic>
      </p:grpSp>
      <p:sp>
        <p:nvSpPr>
          <p:cNvPr id="24" name="Content Placeholder 23">
            <a:extLst>
              <a:ext uri="{FF2B5EF4-FFF2-40B4-BE49-F238E27FC236}">
                <a16:creationId xmlns:a16="http://schemas.microsoft.com/office/drawing/2014/main" id="{6F83C004-5776-F062-D3A9-C6968EF7D9D6}"/>
              </a:ext>
            </a:extLst>
          </p:cNvPr>
          <p:cNvSpPr>
            <a:spLocks noGrp="1"/>
          </p:cNvSpPr>
          <p:nvPr>
            <p:ph sz="quarter" idx="17"/>
          </p:nvPr>
        </p:nvSpPr>
        <p:spPr>
          <a:xfrm>
            <a:off x="7294062" y="2537556"/>
            <a:ext cx="2084832" cy="3280921"/>
          </a:xfrm>
          <a:prstGeom prst="round2SameRect">
            <a:avLst>
              <a:gd name="adj1" fmla="val 0"/>
              <a:gd name="adj2" fmla="val 14620"/>
            </a:avLst>
          </a:prstGeom>
          <a:ln w="76200">
            <a:solidFill>
              <a:srgbClr val="4472C4"/>
            </a:solidFill>
          </a:ln>
        </p:spPr>
        <p:txBody>
          <a:bodyPr lIns="0" tIns="822960" rIns="0">
            <a:normAutofit/>
          </a:bodyPr>
          <a:lstStyle/>
          <a:p>
            <a:pPr marL="0" lvl="0" indent="0" algn="ctr" defTabSz="685800">
              <a:spcAft>
                <a:spcPts val="0"/>
              </a:spcAft>
              <a:buClrTx/>
              <a:buNone/>
            </a:pPr>
            <a:r>
              <a:rPr lang="en-US" sz="1600" dirty="0">
                <a:latin typeface="Arial"/>
                <a:cs typeface="Arial"/>
              </a:rPr>
              <a:t>Each plan can charge different out-of-pocket costs and have different </a:t>
            </a:r>
            <a:r>
              <a:rPr lang="en-US" sz="1600" b="1" dirty="0">
                <a:latin typeface="Arial"/>
                <a:cs typeface="Arial"/>
              </a:rPr>
              <a:t>rules</a:t>
            </a:r>
            <a:r>
              <a:rPr lang="en-US" sz="1600" dirty="0">
                <a:latin typeface="Arial"/>
                <a:cs typeface="Arial"/>
              </a:rPr>
              <a:t> for how you get services (which can change each year)</a:t>
            </a:r>
          </a:p>
        </p:txBody>
      </p:sp>
      <p:grpSp>
        <p:nvGrpSpPr>
          <p:cNvPr id="36" name="Group 35">
            <a:extLst>
              <a:ext uri="{FF2B5EF4-FFF2-40B4-BE49-F238E27FC236}">
                <a16:creationId xmlns:a16="http://schemas.microsoft.com/office/drawing/2014/main" id="{28CAAA7C-3922-702B-5B20-C28DCEFF17B5}"/>
              </a:ext>
              <a:ext uri="{C183D7F6-B498-43B3-948B-1728B52AA6E4}">
                <adec:decorative xmlns:adec="http://schemas.microsoft.com/office/drawing/2017/decorative" val="1"/>
              </a:ext>
            </a:extLst>
          </p:cNvPr>
          <p:cNvGrpSpPr/>
          <p:nvPr/>
        </p:nvGrpSpPr>
        <p:grpSpPr>
          <a:xfrm>
            <a:off x="7741207" y="1912066"/>
            <a:ext cx="1269741" cy="1269741"/>
            <a:chOff x="7741207" y="1984853"/>
            <a:chExt cx="1269741" cy="1269741"/>
          </a:xfrm>
        </p:grpSpPr>
        <p:sp>
          <p:nvSpPr>
            <p:cNvPr id="38" name="Oval 37">
              <a:extLst>
                <a:ext uri="{FF2B5EF4-FFF2-40B4-BE49-F238E27FC236}">
                  <a16:creationId xmlns:a16="http://schemas.microsoft.com/office/drawing/2014/main" id="{3498A92C-6147-422F-9155-C0DC9AC081DF}"/>
                </a:ext>
                <a:ext uri="{C183D7F6-B498-43B3-948B-1728B52AA6E4}">
                  <adec:decorative xmlns:adec="http://schemas.microsoft.com/office/drawing/2017/decorative" val="1"/>
                </a:ext>
              </a:extLst>
            </p:cNvPr>
            <p:cNvSpPr/>
            <p:nvPr/>
          </p:nvSpPr>
          <p:spPr bwMode="auto">
            <a:xfrm>
              <a:off x="7741207" y="1984853"/>
              <a:ext cx="1269741" cy="1269741"/>
            </a:xfrm>
            <a:prstGeom prst="ellipse">
              <a:avLst/>
            </a:prstGeom>
            <a:solidFill>
              <a:schemeClr val="accent1">
                <a:lumMod val="60000"/>
                <a:lumOff val="40000"/>
              </a:schemeClr>
            </a:solidFill>
            <a:ln w="76200">
              <a:solidFill>
                <a:srgbClr val="4472C4"/>
              </a:solidFill>
            </a:ln>
          </p:spPr>
          <p:txBody>
            <a:bodyPr vert="horz" wrap="square" lIns="91440" tIns="45720" rIns="91440" bIns="45720" numCol="1" rtlCol="0" anchor="t" anchorCtr="0" compatLnSpc="1">
              <a:prstTxWarp prst="textNoShape">
                <a:avLst/>
              </a:prstTxWarp>
            </a:bodyPr>
            <a:lstStyle/>
            <a:p>
              <a:pPr algn="ctr"/>
              <a:endParaRPr lang="en-IN"/>
            </a:p>
          </p:txBody>
        </p:sp>
        <p:pic>
          <p:nvPicPr>
            <p:cNvPr id="59" name="Graphic 58">
              <a:extLst>
                <a:ext uri="{FF2B5EF4-FFF2-40B4-BE49-F238E27FC236}">
                  <a16:creationId xmlns:a16="http://schemas.microsoft.com/office/drawing/2014/main" id="{CEDB2E1B-4907-4A54-B0BF-69570F8225B0}"/>
                </a:ext>
                <a:ext uri="{C183D7F6-B498-43B3-948B-1728B52AA6E4}">
                  <adec:decorative xmlns:adec="http://schemas.microsoft.com/office/drawing/2017/decorative" val="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908885" y="2149859"/>
              <a:ext cx="914400" cy="914400"/>
            </a:xfrm>
            <a:prstGeom prst="rect">
              <a:avLst/>
            </a:prstGeom>
          </p:spPr>
        </p:pic>
      </p:grpSp>
      <p:sp>
        <p:nvSpPr>
          <p:cNvPr id="25" name="Content Placeholder 24">
            <a:extLst>
              <a:ext uri="{FF2B5EF4-FFF2-40B4-BE49-F238E27FC236}">
                <a16:creationId xmlns:a16="http://schemas.microsoft.com/office/drawing/2014/main" id="{0D02C0CC-9575-B430-73FA-E523D0A04008}"/>
              </a:ext>
            </a:extLst>
          </p:cNvPr>
          <p:cNvSpPr>
            <a:spLocks noGrp="1"/>
          </p:cNvSpPr>
          <p:nvPr>
            <p:ph sz="quarter" idx="18"/>
          </p:nvPr>
        </p:nvSpPr>
        <p:spPr>
          <a:xfrm>
            <a:off x="9584270" y="2537556"/>
            <a:ext cx="2084832" cy="3262223"/>
          </a:xfrm>
          <a:prstGeom prst="round2SameRect">
            <a:avLst>
              <a:gd name="adj1" fmla="val 0"/>
              <a:gd name="adj2" fmla="val 16082"/>
            </a:avLst>
          </a:prstGeom>
          <a:ln w="76200">
            <a:solidFill>
              <a:srgbClr val="0A5EC6"/>
            </a:solidFill>
          </a:ln>
        </p:spPr>
        <p:txBody>
          <a:bodyPr tIns="822960">
            <a:normAutofit/>
          </a:bodyPr>
          <a:lstStyle/>
          <a:p>
            <a:pPr marL="0" lvl="0" indent="0" algn="ctr" defTabSz="685800">
              <a:spcAft>
                <a:spcPts val="0"/>
              </a:spcAft>
              <a:buClrTx/>
              <a:buNone/>
            </a:pPr>
            <a:r>
              <a:rPr lang="en-US" sz="1600" dirty="0"/>
              <a:t>Original Medicare covers hospice care, some new Medicare benefits, and some costs for clinical research studies</a:t>
            </a:r>
            <a:endParaRPr lang="en-US" sz="1600" dirty="0">
              <a:latin typeface="Arial"/>
              <a:cs typeface="Arial"/>
            </a:endParaRPr>
          </a:p>
        </p:txBody>
      </p:sp>
      <p:grpSp>
        <p:nvGrpSpPr>
          <p:cNvPr id="37" name="Group 36">
            <a:extLst>
              <a:ext uri="{FF2B5EF4-FFF2-40B4-BE49-F238E27FC236}">
                <a16:creationId xmlns:a16="http://schemas.microsoft.com/office/drawing/2014/main" id="{61872AB8-4658-5D75-B9EF-34B20D815E0B}"/>
              </a:ext>
              <a:ext uri="{C183D7F6-B498-43B3-948B-1728B52AA6E4}">
                <adec:decorative xmlns:adec="http://schemas.microsoft.com/office/drawing/2017/decorative" val="1"/>
              </a:ext>
            </a:extLst>
          </p:cNvPr>
          <p:cNvGrpSpPr/>
          <p:nvPr/>
        </p:nvGrpSpPr>
        <p:grpSpPr>
          <a:xfrm>
            <a:off x="9991815" y="1893367"/>
            <a:ext cx="1269741" cy="1269741"/>
            <a:chOff x="10013624" y="1983203"/>
            <a:chExt cx="1269741" cy="1269741"/>
          </a:xfrm>
        </p:grpSpPr>
        <p:sp>
          <p:nvSpPr>
            <p:cNvPr id="44" name="Oval 43">
              <a:extLst>
                <a:ext uri="{FF2B5EF4-FFF2-40B4-BE49-F238E27FC236}">
                  <a16:creationId xmlns:a16="http://schemas.microsoft.com/office/drawing/2014/main" id="{895ED483-F845-41F0-8AC7-EA45D0D95974}"/>
                </a:ext>
                <a:ext uri="{C183D7F6-B498-43B3-948B-1728B52AA6E4}">
                  <adec:decorative xmlns:adec="http://schemas.microsoft.com/office/drawing/2017/decorative" val="1"/>
                </a:ext>
              </a:extLst>
            </p:cNvPr>
            <p:cNvSpPr/>
            <p:nvPr/>
          </p:nvSpPr>
          <p:spPr bwMode="auto">
            <a:xfrm>
              <a:off x="10013624" y="1983203"/>
              <a:ext cx="1269741" cy="1269741"/>
            </a:xfrm>
            <a:prstGeom prst="ellipse">
              <a:avLst/>
            </a:prstGeom>
            <a:solidFill>
              <a:schemeClr val="accent5"/>
            </a:solidFill>
            <a:ln w="76200">
              <a:solidFill>
                <a:srgbClr val="0A5EC6"/>
              </a:solidFill>
            </a:ln>
          </p:spPr>
          <p:txBody>
            <a:bodyPr vert="horz" wrap="square" lIns="91440" tIns="45720" rIns="91440" bIns="45720" numCol="1" rtlCol="0" anchor="t" anchorCtr="0" compatLnSpc="1">
              <a:prstTxWarp prst="textNoShape">
                <a:avLst/>
              </a:prstTxWarp>
            </a:bodyPr>
            <a:lstStyle/>
            <a:p>
              <a:pPr algn="ctr"/>
              <a:endParaRPr lang="en-IN"/>
            </a:p>
          </p:txBody>
        </p:sp>
        <p:pic>
          <p:nvPicPr>
            <p:cNvPr id="14" name="Picture 13">
              <a:extLst>
                <a:ext uri="{FF2B5EF4-FFF2-40B4-BE49-F238E27FC236}">
                  <a16:creationId xmlns:a16="http://schemas.microsoft.com/office/drawing/2014/main" id="{35B1DC24-7683-4418-9B6B-4611DE38B649}"/>
                </a:ext>
                <a:ext uri="{C183D7F6-B498-43B3-948B-1728B52AA6E4}">
                  <adec:decorative xmlns:adec="http://schemas.microsoft.com/office/drawing/2017/decorative" val="1"/>
                </a:ext>
              </a:extLst>
            </p:cNvPr>
            <p:cNvPicPr>
              <a:picLocks noChangeAspect="1"/>
            </p:cNvPicPr>
            <p:nvPr/>
          </p:nvPicPr>
          <p:blipFill>
            <a:blip r:embed="rId11" cstate="print">
              <a:duotone>
                <a:schemeClr val="bg2">
                  <a:shade val="45000"/>
                  <a:satMod val="135000"/>
                </a:schemeClr>
                <a:prstClr val="white"/>
              </a:duotone>
              <a:extLst>
                <a:ext uri="{BEBA8EAE-BF5A-486C-A8C5-ECC9F3942E4B}">
                  <a14:imgProps xmlns:a14="http://schemas.microsoft.com/office/drawing/2010/main">
                    <a14:imgLayer r:embed="rId12">
                      <a14:imgEffect>
                        <a14:brightnessContrast bright="100000"/>
                      </a14:imgEffect>
                    </a14:imgLayer>
                  </a14:imgProps>
                </a:ext>
                <a:ext uri="{28A0092B-C50C-407E-A947-70E740481C1C}">
                  <a14:useLocalDpi xmlns:a14="http://schemas.microsoft.com/office/drawing/2010/main"/>
                </a:ext>
              </a:extLst>
            </a:blip>
            <a:stretch>
              <a:fillRect/>
            </a:stretch>
          </p:blipFill>
          <p:spPr>
            <a:xfrm>
              <a:off x="10263013" y="2149859"/>
              <a:ext cx="727346" cy="872815"/>
            </a:xfrm>
            <a:prstGeom prst="rect">
              <a:avLst/>
            </a:prstGeom>
            <a:noFill/>
          </p:spPr>
        </p:pic>
      </p:grpSp>
      <p:sp>
        <p:nvSpPr>
          <p:cNvPr id="5" name="Slide Number Placeholder 4">
            <a:extLst>
              <a:ext uri="{FF2B5EF4-FFF2-40B4-BE49-F238E27FC236}">
                <a16:creationId xmlns:a16="http://schemas.microsoft.com/office/drawing/2014/main" id="{1D1504A0-3A0F-4299-92C2-8F967D5008BF}"/>
              </a:ext>
            </a:extLst>
          </p:cNvPr>
          <p:cNvSpPr>
            <a:spLocks noGrp="1"/>
          </p:cNvSpPr>
          <p:nvPr>
            <p:ph type="sldNum" sz="quarter" idx="12"/>
          </p:nvPr>
        </p:nvSpPr>
        <p:spPr/>
        <p:txBody>
          <a:bodyPr/>
          <a:lstStyle/>
          <a:p>
            <a:fld id="{0B2D781D-8844-5940-92D1-06EF0A7F581E}" type="slidenum">
              <a:rPr lang="en-US" smtClean="0"/>
              <a:pPr/>
              <a:t>63</a:t>
            </a:fld>
            <a:endParaRPr lang="en-US"/>
          </a:p>
        </p:txBody>
      </p:sp>
    </p:spTree>
    <p:custDataLst>
      <p:tags r:id="rId1"/>
    </p:custDataLst>
    <p:extLst>
      <p:ext uri="{BB962C8B-B14F-4D97-AF65-F5344CB8AC3E}">
        <p14:creationId xmlns:p14="http://schemas.microsoft.com/office/powerpoint/2010/main" val="1528537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uiExpand="1" animBg="1"/>
      <p:bldP spid="20" grpId="0" uiExpand="1" animBg="1"/>
      <p:bldP spid="23" grpId="0" uiExpand="1" animBg="1"/>
      <p:bldP spid="24" grpId="0" uiExpand="1" animBg="1"/>
      <p:bldP spid="25" grpId="0" uiExpand="1"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860AE-3814-DF8D-668D-A27621178A71}"/>
              </a:ext>
            </a:extLst>
          </p:cNvPr>
          <p:cNvSpPr>
            <a:spLocks noGrp="1"/>
          </p:cNvSpPr>
          <p:nvPr>
            <p:ph type="title"/>
          </p:nvPr>
        </p:nvSpPr>
        <p:spPr/>
        <p:txBody>
          <a:bodyPr/>
          <a:lstStyle/>
          <a:p>
            <a:r>
              <a:rPr lang="en-US" dirty="0"/>
              <a:t>Different Types of Medicare Advantage Plans</a:t>
            </a:r>
          </a:p>
        </p:txBody>
      </p:sp>
      <p:pic>
        <p:nvPicPr>
          <p:cNvPr id="37" name="Picture 36" descr="Medicare Advantage Plans:&#10;Health Maintenance Organization (HMO) Plan.&#10;Preferred Provider Organization (PPO) Plan.&#10;Special Needs Plan (SNP).&#10;Private Fee-for-Service (PFFS) Plan.&#10;Medical Savings Account (MSA) Plan.">
            <a:extLst>
              <a:ext uri="{FF2B5EF4-FFF2-40B4-BE49-F238E27FC236}">
                <a16:creationId xmlns:a16="http://schemas.microsoft.com/office/drawing/2014/main" id="{340650C0-E69F-5077-124C-16639E6BBD0F}"/>
              </a:ext>
            </a:extLst>
          </p:cNvPr>
          <p:cNvPicPr>
            <a:picLocks noChangeAspect="1"/>
          </p:cNvPicPr>
          <p:nvPr/>
        </p:nvPicPr>
        <p:blipFill>
          <a:blip r:embed="rId4"/>
          <a:stretch>
            <a:fillRect/>
          </a:stretch>
        </p:blipFill>
        <p:spPr>
          <a:xfrm>
            <a:off x="3446236" y="1064262"/>
            <a:ext cx="5276850" cy="5104310"/>
          </a:xfrm>
          <a:prstGeom prst="rect">
            <a:avLst/>
          </a:prstGeom>
        </p:spPr>
      </p:pic>
      <p:sp>
        <p:nvSpPr>
          <p:cNvPr id="5" name="Slide Number Placeholder 4">
            <a:extLst>
              <a:ext uri="{FF2B5EF4-FFF2-40B4-BE49-F238E27FC236}">
                <a16:creationId xmlns:a16="http://schemas.microsoft.com/office/drawing/2014/main" id="{93902B7A-584C-2812-3674-A4DA1995696D}"/>
              </a:ext>
            </a:extLst>
          </p:cNvPr>
          <p:cNvSpPr>
            <a:spLocks noGrp="1"/>
          </p:cNvSpPr>
          <p:nvPr>
            <p:ph type="sldNum" sz="quarter" idx="12"/>
          </p:nvPr>
        </p:nvSpPr>
        <p:spPr/>
        <p:txBody>
          <a:bodyPr/>
          <a:lstStyle/>
          <a:p>
            <a:fld id="{0B2D781D-8844-5940-92D1-06EF0A7F581E}" type="slidenum">
              <a:rPr lang="en-US" smtClean="0"/>
              <a:pPr/>
              <a:t>64</a:t>
            </a:fld>
            <a:endParaRPr lang="en-US"/>
          </a:p>
        </p:txBody>
      </p:sp>
    </p:spTree>
    <p:custDataLst>
      <p:tags r:id="rId1"/>
    </p:custDataLst>
    <p:extLst>
      <p:ext uri="{BB962C8B-B14F-4D97-AF65-F5344CB8AC3E}">
        <p14:creationId xmlns:p14="http://schemas.microsoft.com/office/powerpoint/2010/main" val="299299187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FA849-9CFE-4E17-86DD-47B9274D8D52}"/>
              </a:ext>
            </a:extLst>
          </p:cNvPr>
          <p:cNvSpPr>
            <a:spLocks noGrp="1"/>
          </p:cNvSpPr>
          <p:nvPr>
            <p:ph type="title"/>
          </p:nvPr>
        </p:nvSpPr>
        <p:spPr/>
        <p:txBody>
          <a:bodyPr/>
          <a:lstStyle/>
          <a:p>
            <a:r>
              <a:rPr lang="en-US"/>
              <a:t>When Can I Join a Medicare Advantage Plan?</a:t>
            </a:r>
          </a:p>
        </p:txBody>
      </p:sp>
      <p:graphicFrame>
        <p:nvGraphicFramePr>
          <p:cNvPr id="17" name="Content Placeholder 8" descr="Table showing IRMAA monthly Part D premium based upon individual and joint tax filing status and rates. Details are included in the speakers' notes.">
            <a:extLst>
              <a:ext uri="{FF2B5EF4-FFF2-40B4-BE49-F238E27FC236}">
                <a16:creationId xmlns:a16="http://schemas.microsoft.com/office/drawing/2014/main" id="{EBAF9840-ED4E-2952-12AB-8E3478C2DE1D}"/>
              </a:ext>
            </a:extLst>
          </p:cNvPr>
          <p:cNvGraphicFramePr>
            <a:graphicFrameLocks/>
          </p:cNvGraphicFramePr>
          <p:nvPr>
            <p:extLst>
              <p:ext uri="{D42A27DB-BD31-4B8C-83A1-F6EECF244321}">
                <p14:modId xmlns:p14="http://schemas.microsoft.com/office/powerpoint/2010/main" val="1947812030"/>
              </p:ext>
            </p:extLst>
          </p:nvPr>
        </p:nvGraphicFramePr>
        <p:xfrm>
          <a:off x="2352675" y="1342026"/>
          <a:ext cx="7486650" cy="4023360"/>
        </p:xfrm>
        <a:graphic>
          <a:graphicData uri="http://schemas.openxmlformats.org/drawingml/2006/table">
            <a:tbl>
              <a:tblPr firstRow="1" bandRow="1">
                <a:tableStyleId>{3B4B98B0-60AC-42C2-AFA5-B58CD77FA1E5}</a:tableStyleId>
              </a:tblPr>
              <a:tblGrid>
                <a:gridCol w="2609850">
                  <a:extLst>
                    <a:ext uri="{9D8B030D-6E8A-4147-A177-3AD203B41FA5}">
                      <a16:colId xmlns:a16="http://schemas.microsoft.com/office/drawing/2014/main" val="20000"/>
                    </a:ext>
                  </a:extLst>
                </a:gridCol>
                <a:gridCol w="2590800">
                  <a:extLst>
                    <a:ext uri="{9D8B030D-6E8A-4147-A177-3AD203B41FA5}">
                      <a16:colId xmlns:a16="http://schemas.microsoft.com/office/drawing/2014/main" val="20001"/>
                    </a:ext>
                  </a:extLst>
                </a:gridCol>
                <a:gridCol w="2286000">
                  <a:extLst>
                    <a:ext uri="{9D8B030D-6E8A-4147-A177-3AD203B41FA5}">
                      <a16:colId xmlns:a16="http://schemas.microsoft.com/office/drawing/2014/main" val="20002"/>
                    </a:ext>
                  </a:extLst>
                </a:gridCol>
              </a:tblGrid>
              <a:tr h="1645920">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lvl="0" indent="0" algn="l">
                        <a:spcAft>
                          <a:spcPts val="0"/>
                        </a:spcAft>
                        <a:buClrTx/>
                        <a:buNone/>
                      </a:pPr>
                      <a:r>
                        <a:rPr lang="en-US" sz="2000" b="1" dirty="0">
                          <a:solidFill>
                            <a:srgbClr val="00529B"/>
                          </a:solidFill>
                          <a:latin typeface="Arial"/>
                          <a:cs typeface="Arial"/>
                        </a:rPr>
                        <a:t>When can I first join a Medicare Advantage Plan?</a:t>
                      </a:r>
                    </a:p>
                    <a:p>
                      <a:pPr marL="0" lvl="0" indent="0" algn="l">
                        <a:spcAft>
                          <a:spcPts val="0"/>
                        </a:spcAft>
                        <a:buClrTx/>
                        <a:buNone/>
                      </a:pPr>
                      <a:endParaRPr lang="en-US" sz="2000" b="1" dirty="0">
                        <a:solidFill>
                          <a:srgbClr val="00529B"/>
                        </a:solidFill>
                        <a:latin typeface="Arial"/>
                        <a:cs typeface="Arial"/>
                      </a:endParaRPr>
                    </a:p>
                    <a:p>
                      <a:pPr marL="0" lvl="0" indent="0" algn="l">
                        <a:spcAft>
                          <a:spcPts val="0"/>
                        </a:spcAft>
                        <a:buClrTx/>
                        <a:buNone/>
                      </a:pPr>
                      <a:endParaRPr lang="en-US" sz="2000" b="1" dirty="0">
                        <a:solidFill>
                          <a:srgbClr val="00529B"/>
                        </a:solidFill>
                        <a:latin typeface="Arial"/>
                        <a:cs typeface="Arial"/>
                      </a:endParaRPr>
                    </a:p>
                  </a:txBody>
                  <a:tcPr marL="51435" marR="51435" marT="0" marB="0" anchor="ct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91440" marR="0" lvl="0" indent="0" algn="l" defTabSz="914400" rtl="0" eaLnBrk="1" fontAlgn="auto" latinLnBrk="0" hangingPunct="1">
                        <a:lnSpc>
                          <a:spcPct val="100000"/>
                        </a:lnSpc>
                        <a:spcBef>
                          <a:spcPts val="0"/>
                        </a:spcBef>
                        <a:spcAft>
                          <a:spcPts val="0"/>
                        </a:spcAft>
                        <a:buClrTx/>
                        <a:buSzTx/>
                        <a:buFontTx/>
                        <a:buNone/>
                        <a:tabLst/>
                        <a:defRPr/>
                      </a:pPr>
                      <a:r>
                        <a:rPr lang="en-US" sz="2000" b="1" dirty="0">
                          <a:solidFill>
                            <a:srgbClr val="00529B"/>
                          </a:solidFill>
                          <a:latin typeface="Arial"/>
                          <a:cs typeface="Arial"/>
                        </a:rPr>
                        <a:t>What if I have Part A and sign up for </a:t>
                      </a:r>
                      <a:br>
                        <a:rPr lang="en-US" sz="2000" b="1" dirty="0">
                          <a:solidFill>
                            <a:srgbClr val="00529B"/>
                          </a:solidFill>
                          <a:latin typeface="Arial"/>
                          <a:cs typeface="Arial"/>
                        </a:rPr>
                      </a:br>
                      <a:r>
                        <a:rPr lang="en-US" sz="2000" b="1" dirty="0">
                          <a:solidFill>
                            <a:srgbClr val="00529B"/>
                          </a:solidFill>
                          <a:latin typeface="Arial"/>
                          <a:cs typeface="Arial"/>
                        </a:rPr>
                        <a:t>Part B during a General Enrollment Period (GEP)?</a:t>
                      </a:r>
                    </a:p>
                  </a:txBody>
                  <a:tcPr marL="51435" marR="51435" marT="0" marB="0" anchor="ct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lvl="0" indent="0" algn="l" defTabSz="914400" rtl="0" eaLnBrk="1" fontAlgn="auto" latinLnBrk="0" hangingPunct="1">
                        <a:lnSpc>
                          <a:spcPct val="100000"/>
                        </a:lnSpc>
                        <a:spcBef>
                          <a:spcPts val="0"/>
                        </a:spcBef>
                        <a:spcAft>
                          <a:spcPts val="1200"/>
                        </a:spcAft>
                        <a:buClrTx/>
                        <a:buSzTx/>
                        <a:buFontTx/>
                        <a:buNone/>
                        <a:tabLst/>
                        <a:defRPr/>
                      </a:pPr>
                      <a:r>
                        <a:rPr lang="en-US" sz="2000" b="1" dirty="0">
                          <a:solidFill>
                            <a:srgbClr val="00529B"/>
                          </a:solidFill>
                          <a:latin typeface="Arial" panose="020B0604020202020204" pitchFamily="34" charset="0"/>
                          <a:cs typeface="Arial" panose="020B0604020202020204" pitchFamily="34" charset="0"/>
                        </a:rPr>
                        <a:t>If I can join a Medicare Advantage Plan, when can I make a change?</a:t>
                      </a:r>
                    </a:p>
                  </a:txBody>
                  <a:tcPr marL="51435" marR="51435" marT="0" marB="0" anchor="ctr"/>
                </a:tc>
                <a:extLst>
                  <a:ext uri="{0D108BD9-81ED-4DB2-BD59-A6C34878D82A}">
                    <a16:rowId xmlns:a16="http://schemas.microsoft.com/office/drawing/2014/main" val="10000"/>
                  </a:ext>
                </a:extLst>
              </a:tr>
              <a:tr h="237744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l" defTabSz="914400" rtl="0" eaLnBrk="1" fontAlgn="auto" latinLnBrk="0" hangingPunct="1">
                        <a:lnSpc>
                          <a:spcPct val="100000"/>
                        </a:lnSpc>
                        <a:spcBef>
                          <a:spcPts val="0"/>
                        </a:spcBef>
                        <a:spcAft>
                          <a:spcPts val="1200"/>
                        </a:spcAft>
                        <a:buClrTx/>
                        <a:buSzTx/>
                        <a:buFontTx/>
                        <a:buNone/>
                        <a:tabLst/>
                        <a:defRPr/>
                      </a:pPr>
                      <a:r>
                        <a:rPr lang="en-US" sz="1800" dirty="0">
                          <a:solidFill>
                            <a:srgbClr val="00529B"/>
                          </a:solidFill>
                          <a:latin typeface="Arial"/>
                          <a:cs typeface="Arial"/>
                        </a:rPr>
                        <a:t>You can join when you first qualify for Medicare, generally during your Initial Enrollment Period (IEP), which begins 3 months before you first qualify for both </a:t>
                      </a:r>
                      <a:br>
                        <a:rPr lang="en-US" sz="1800" dirty="0">
                          <a:solidFill>
                            <a:srgbClr val="00529B"/>
                          </a:solidFill>
                          <a:latin typeface="Arial"/>
                          <a:cs typeface="Arial"/>
                        </a:rPr>
                      </a:br>
                      <a:r>
                        <a:rPr lang="en-US" sz="1800" dirty="0">
                          <a:solidFill>
                            <a:srgbClr val="00529B"/>
                          </a:solidFill>
                          <a:latin typeface="Arial"/>
                          <a:cs typeface="Arial"/>
                        </a:rPr>
                        <a:t>Part A and Part B.</a:t>
                      </a:r>
                      <a:endParaRPr lang="en-US" sz="1800" dirty="0">
                        <a:solidFill>
                          <a:srgbClr val="00529B"/>
                        </a:solidFill>
                        <a:latin typeface="Calibri"/>
                        <a:ea typeface="Calibri"/>
                        <a:cs typeface="Times New Roman"/>
                      </a:endParaRPr>
                    </a:p>
                  </a:txBody>
                  <a:tcPr marL="51435" marR="51435" marT="0" marB="0"/>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l" defTabSz="914400" rtl="0" eaLnBrk="1" fontAlgn="auto" latinLnBrk="0" hangingPunct="1">
                        <a:lnSpc>
                          <a:spcPct val="100000"/>
                        </a:lnSpc>
                        <a:spcBef>
                          <a:spcPts val="0"/>
                        </a:spcBef>
                        <a:spcAft>
                          <a:spcPts val="1200"/>
                        </a:spcAft>
                        <a:buClrTx/>
                        <a:buSzTx/>
                        <a:buFontTx/>
                        <a:buNone/>
                        <a:tabLst/>
                        <a:defRPr/>
                      </a:pPr>
                      <a:r>
                        <a:rPr lang="en-US" sz="1800" dirty="0">
                          <a:solidFill>
                            <a:srgbClr val="00529B"/>
                          </a:solidFill>
                          <a:latin typeface="Arial"/>
                          <a:cs typeface="Arial"/>
                        </a:rPr>
                        <a:t>You can join a Medicare Advantage </a:t>
                      </a:r>
                      <a:br>
                        <a:rPr lang="en-US" sz="1800" dirty="0">
                          <a:solidFill>
                            <a:srgbClr val="00529B"/>
                          </a:solidFill>
                          <a:latin typeface="Arial"/>
                          <a:cs typeface="Arial"/>
                        </a:rPr>
                      </a:br>
                      <a:r>
                        <a:rPr lang="en-US" sz="1800" dirty="0">
                          <a:solidFill>
                            <a:srgbClr val="00529B"/>
                          </a:solidFill>
                          <a:latin typeface="Arial"/>
                          <a:cs typeface="Arial"/>
                        </a:rPr>
                        <a:t>Plan with or without drug coverage.</a:t>
                      </a:r>
                    </a:p>
                    <a:p>
                      <a:pPr marL="0" marR="0" algn="l">
                        <a:lnSpc>
                          <a:spcPct val="100000"/>
                        </a:lnSpc>
                        <a:spcBef>
                          <a:spcPts val="0"/>
                        </a:spcBef>
                        <a:spcAft>
                          <a:spcPts val="1200"/>
                        </a:spcAft>
                      </a:pPr>
                      <a:endParaRPr lang="en-US" sz="1800" dirty="0">
                        <a:solidFill>
                          <a:srgbClr val="00529B"/>
                        </a:solidFill>
                        <a:latin typeface="Calibri"/>
                        <a:ea typeface="Calibri"/>
                        <a:cs typeface="Times New Roman"/>
                      </a:endParaRPr>
                    </a:p>
                  </a:txBody>
                  <a:tcPr marL="51435" marR="51435" marT="0" marB="0"/>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l" defTabSz="914400" rtl="0" eaLnBrk="1" fontAlgn="auto" latinLnBrk="0" hangingPunct="1">
                        <a:lnSpc>
                          <a:spcPct val="100000"/>
                        </a:lnSpc>
                        <a:spcBef>
                          <a:spcPts val="0"/>
                        </a:spcBef>
                        <a:spcAft>
                          <a:spcPts val="1200"/>
                        </a:spcAft>
                        <a:buClrTx/>
                        <a:buSzTx/>
                        <a:buFontTx/>
                        <a:buNone/>
                        <a:tabLst/>
                        <a:defRPr/>
                      </a:pPr>
                      <a:r>
                        <a:rPr lang="en-US" sz="1800" dirty="0">
                          <a:solidFill>
                            <a:srgbClr val="00529B"/>
                          </a:solidFill>
                          <a:latin typeface="Arial"/>
                          <a:cs typeface="Arial"/>
                        </a:rPr>
                        <a:t>You can make changes during the yearly Open Enrollment Period (OEP), a Medicare Advantage OEP, or a Special Enrollment Period (SEP).</a:t>
                      </a:r>
                      <a:endParaRPr lang="en-US" sz="1800" dirty="0">
                        <a:solidFill>
                          <a:srgbClr val="00529B"/>
                        </a:solidFill>
                        <a:latin typeface="Calibri"/>
                        <a:ea typeface="Calibri"/>
                        <a:cs typeface="Times New Roman"/>
                      </a:endParaRPr>
                    </a:p>
                  </a:txBody>
                  <a:tcPr marL="51435" marR="51435" marT="0" marB="0"/>
                </a:tc>
                <a:extLst>
                  <a:ext uri="{0D108BD9-81ED-4DB2-BD59-A6C34878D82A}">
                    <a16:rowId xmlns:a16="http://schemas.microsoft.com/office/drawing/2014/main" val="10001"/>
                  </a:ext>
                </a:extLst>
              </a:tr>
            </a:tbl>
          </a:graphicData>
        </a:graphic>
      </p:graphicFrame>
      <p:sp>
        <p:nvSpPr>
          <p:cNvPr id="29" name="Slide Number Placeholder 28">
            <a:extLst>
              <a:ext uri="{FF2B5EF4-FFF2-40B4-BE49-F238E27FC236}">
                <a16:creationId xmlns:a16="http://schemas.microsoft.com/office/drawing/2014/main" id="{3B43B98F-D0B8-4A45-AAA8-84996C4C2317}"/>
              </a:ext>
            </a:extLst>
          </p:cNvPr>
          <p:cNvSpPr>
            <a:spLocks noGrp="1"/>
          </p:cNvSpPr>
          <p:nvPr>
            <p:ph type="sldNum" sz="quarter" idx="12"/>
          </p:nvPr>
        </p:nvSpPr>
        <p:spPr/>
        <p:txBody>
          <a:bodyPr/>
          <a:lstStyle/>
          <a:p>
            <a:fld id="{48F63A3B-78C7-47BE-AE5E-E10140E04643}" type="slidenum">
              <a:rPr lang="en-US" smtClean="0">
                <a:solidFill>
                  <a:srgbClr val="8FAADC"/>
                </a:solidFill>
              </a:rPr>
              <a:pPr/>
              <a:t>65</a:t>
            </a:fld>
            <a:endParaRPr lang="en-US">
              <a:solidFill>
                <a:srgbClr val="8FAADC"/>
              </a:solidFill>
            </a:endParaRPr>
          </a:p>
        </p:txBody>
      </p:sp>
    </p:spTree>
    <p:custDataLst>
      <p:tags r:id="rId1"/>
    </p:custDataLst>
    <p:extLst>
      <p:ext uri="{BB962C8B-B14F-4D97-AF65-F5344CB8AC3E}">
        <p14:creationId xmlns:p14="http://schemas.microsoft.com/office/powerpoint/2010/main" val="391593224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a:t>How Do I Join a Medicare Advantage Plan?</a:t>
            </a:r>
          </a:p>
        </p:txBody>
      </p:sp>
      <p:sp>
        <p:nvSpPr>
          <p:cNvPr id="5" name="Content Placeholder 4">
            <a:extLst>
              <a:ext uri="{FF2B5EF4-FFF2-40B4-BE49-F238E27FC236}">
                <a16:creationId xmlns:a16="http://schemas.microsoft.com/office/drawing/2014/main" id="{7B25F329-8F2F-092C-9E11-647FFFEBC594}"/>
              </a:ext>
            </a:extLst>
          </p:cNvPr>
          <p:cNvSpPr>
            <a:spLocks noGrp="1"/>
          </p:cNvSpPr>
          <p:nvPr>
            <p:ph idx="1"/>
          </p:nvPr>
        </p:nvSpPr>
        <p:spPr>
          <a:xfrm>
            <a:off x="1242060" y="1550511"/>
            <a:ext cx="9707880" cy="4351338"/>
          </a:xfrm>
        </p:spPr>
        <p:txBody>
          <a:bodyPr>
            <a:normAutofit/>
          </a:bodyPr>
          <a:lstStyle/>
          <a:p>
            <a:pPr defTabSz="685800"/>
            <a:r>
              <a:rPr lang="en-US" sz="2400" dirty="0"/>
              <a:t>Find and enroll in health and drug plans at </a:t>
            </a:r>
            <a:r>
              <a:rPr lang="en-US" sz="2400" dirty="0">
                <a:hlinkClick r:id="rId4">
                  <a:extLst>
                    <a:ext uri="{A12FA001-AC4F-418D-AE19-62706E023703}">
                      <ahyp:hlinkClr xmlns:ahyp="http://schemas.microsoft.com/office/drawing/2018/hyperlinkcolor" val="tx"/>
                    </a:ext>
                  </a:extLst>
                </a:hlinkClick>
              </a:rPr>
              <a:t>Medicare.gov/plan-compare</a:t>
            </a:r>
            <a:endParaRPr lang="en-US" sz="2400" dirty="0"/>
          </a:p>
          <a:p>
            <a:pPr defTabSz="685800">
              <a:spcAft>
                <a:spcPts val="600"/>
              </a:spcAft>
            </a:pPr>
            <a:r>
              <a:rPr lang="en-US" sz="2400" dirty="0"/>
              <a:t>Once you understand the plan’s rules and costs, here are other ways to join:</a:t>
            </a:r>
          </a:p>
          <a:p>
            <a:pPr marL="548640" lvl="2">
              <a:spcAft>
                <a:spcPts val="600"/>
              </a:spcAft>
              <a:buSzPct val="100000"/>
              <a:buFont typeface="Arial" panose="020B0604020202020204" pitchFamily="34" charset="0"/>
              <a:buChar char="•"/>
            </a:pPr>
            <a:r>
              <a:rPr lang="en-US" dirty="0">
                <a:latin typeface="Arial" panose="020B0604020202020204" pitchFamily="34" charset="0"/>
                <a:cs typeface="Arial" panose="020B0604020202020204" pitchFamily="34" charset="0"/>
              </a:rPr>
              <a:t>Visit the plan’s website to find out if you can join online</a:t>
            </a:r>
          </a:p>
          <a:p>
            <a:pPr marL="548640" lvl="2">
              <a:spcAft>
                <a:spcPts val="600"/>
              </a:spcAft>
              <a:buSzPct val="100000"/>
              <a:buFont typeface="Arial" panose="020B0604020202020204" pitchFamily="34" charset="0"/>
              <a:buChar char="•"/>
              <a:defRPr/>
            </a:pPr>
            <a:r>
              <a:rPr lang="en-US" dirty="0">
                <a:latin typeface="Arial" panose="020B0604020202020204" pitchFamily="34" charset="0"/>
                <a:cs typeface="Arial" panose="020B0604020202020204" pitchFamily="34" charset="0"/>
              </a:rPr>
              <a:t>Fill out a paper enrollment form</a:t>
            </a:r>
          </a:p>
          <a:p>
            <a:pPr marL="548640" lvl="2">
              <a:spcAft>
                <a:spcPts val="600"/>
              </a:spcAft>
              <a:buSzPct val="100000"/>
              <a:buFont typeface="Arial" panose="020B0604020202020204" pitchFamily="34" charset="0"/>
              <a:buChar char="•"/>
              <a:defRPr/>
            </a:pPr>
            <a:r>
              <a:rPr lang="en-US" dirty="0">
                <a:latin typeface="Arial" panose="020B0604020202020204" pitchFamily="34" charset="0"/>
                <a:cs typeface="Arial" panose="020B0604020202020204" pitchFamily="34" charset="0"/>
              </a:rPr>
              <a:t>Call the plan you want to join (visit </a:t>
            </a:r>
            <a:r>
              <a:rPr lang="en-US" dirty="0">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Medicare.gov/plan-compare</a:t>
            </a:r>
            <a:r>
              <a:rPr lang="en-US" dirty="0">
                <a:latin typeface="Arial" panose="020B0604020202020204" pitchFamily="34" charset="0"/>
                <a:cs typeface="Arial" panose="020B0604020202020204" pitchFamily="34" charset="0"/>
              </a:rPr>
              <a:t> to get your plan’s contact information)</a:t>
            </a:r>
          </a:p>
          <a:p>
            <a:pPr marL="548640" lvl="2">
              <a:buSzPct val="100000"/>
              <a:buFont typeface="Arial" panose="020B0604020202020204" pitchFamily="34" charset="0"/>
              <a:buChar char="•"/>
              <a:defRPr/>
            </a:pPr>
            <a:r>
              <a:rPr lang="en-US" dirty="0">
                <a:latin typeface="Arial" panose="020B0604020202020204" pitchFamily="34" charset="0"/>
                <a:cs typeface="Arial" panose="020B0604020202020204" pitchFamily="34" charset="0"/>
              </a:rPr>
              <a:t>Call 1-800-MEDICARE (1-800-633-4227)</a:t>
            </a:r>
          </a:p>
        </p:txBody>
      </p:sp>
      <p:sp>
        <p:nvSpPr>
          <p:cNvPr id="7" name="Slide Number Placeholder 6">
            <a:extLst>
              <a:ext uri="{FF2B5EF4-FFF2-40B4-BE49-F238E27FC236}">
                <a16:creationId xmlns:a16="http://schemas.microsoft.com/office/drawing/2014/main" id="{EF060CD5-65C9-457F-88C1-39EFD048FB5D}"/>
              </a:ext>
            </a:extLst>
          </p:cNvPr>
          <p:cNvSpPr>
            <a:spLocks noGrp="1"/>
          </p:cNvSpPr>
          <p:nvPr>
            <p:ph type="sldNum" sz="quarter" idx="12"/>
          </p:nvPr>
        </p:nvSpPr>
        <p:spPr/>
        <p:txBody>
          <a:bodyPr/>
          <a:lstStyle/>
          <a:p>
            <a:fld id="{48F63A3B-78C7-47BE-AE5E-E10140E04643}" type="slidenum">
              <a:rPr lang="en-US" smtClean="0"/>
              <a:pPr/>
              <a:t>66</a:t>
            </a:fld>
            <a:endParaRPr lang="en-US"/>
          </a:p>
        </p:txBody>
      </p:sp>
    </p:spTree>
    <p:custDataLst>
      <p:tags r:id="rId1"/>
    </p:custDataLst>
    <p:extLst>
      <p:ext uri="{BB962C8B-B14F-4D97-AF65-F5344CB8AC3E}">
        <p14:creationId xmlns:p14="http://schemas.microsoft.com/office/powerpoint/2010/main" val="771758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Decision: Should I Join a Medicare Advantage Plan?</a:t>
            </a:r>
          </a:p>
        </p:txBody>
      </p:sp>
      <p:sp>
        <p:nvSpPr>
          <p:cNvPr id="5" name="Text Placeholder 4">
            <a:extLst>
              <a:ext uri="{FF2B5EF4-FFF2-40B4-BE49-F238E27FC236}">
                <a16:creationId xmlns:a16="http://schemas.microsoft.com/office/drawing/2014/main" id="{5EAC078E-E734-ADAE-E845-70F43827461C}"/>
              </a:ext>
            </a:extLst>
          </p:cNvPr>
          <p:cNvSpPr>
            <a:spLocks noGrp="1"/>
          </p:cNvSpPr>
          <p:nvPr>
            <p:ph type="body" sz="quarter" idx="13"/>
          </p:nvPr>
        </p:nvSpPr>
        <p:spPr>
          <a:xfrm>
            <a:off x="0" y="1189401"/>
            <a:ext cx="12180447" cy="453822"/>
          </a:xfrm>
        </p:spPr>
        <p:txBody>
          <a:bodyPr>
            <a:normAutofit lnSpcReduction="10000"/>
          </a:bodyPr>
          <a:lstStyle/>
          <a:p>
            <a:pPr algn="ctr"/>
            <a:r>
              <a:rPr lang="en-US" sz="2400" b="1"/>
              <a:t>Consider</a:t>
            </a:r>
            <a:endParaRPr lang="en-US"/>
          </a:p>
        </p:txBody>
      </p:sp>
      <p:sp>
        <p:nvSpPr>
          <p:cNvPr id="12" name="Content Placeholder 11">
            <a:extLst>
              <a:ext uri="{FF2B5EF4-FFF2-40B4-BE49-F238E27FC236}">
                <a16:creationId xmlns:a16="http://schemas.microsoft.com/office/drawing/2014/main" id="{7BDBEBF7-DCC8-975B-BD53-4327237BF853}"/>
              </a:ext>
            </a:extLst>
          </p:cNvPr>
          <p:cNvSpPr>
            <a:spLocks noGrp="1"/>
          </p:cNvSpPr>
          <p:nvPr>
            <p:ph sz="quarter" idx="14"/>
          </p:nvPr>
        </p:nvSpPr>
        <p:spPr>
          <a:xfrm>
            <a:off x="431807" y="2524233"/>
            <a:ext cx="2084832" cy="2926080"/>
          </a:xfrm>
          <a:prstGeom prst="round2SameRect">
            <a:avLst>
              <a:gd name="adj1" fmla="val 0"/>
              <a:gd name="adj2" fmla="val 16082"/>
            </a:avLst>
          </a:prstGeom>
          <a:ln w="76200">
            <a:solidFill>
              <a:srgbClr val="8FAADC"/>
            </a:solidFill>
          </a:ln>
        </p:spPr>
        <p:txBody>
          <a:bodyPr tIns="822960" bIns="45720">
            <a:normAutofit/>
          </a:bodyPr>
          <a:lstStyle/>
          <a:p>
            <a:pPr lvl="0" algn="ctr" defTabSz="685800">
              <a:spcAft>
                <a:spcPts val="0"/>
              </a:spcAft>
              <a:buClrTx/>
            </a:pPr>
            <a:r>
              <a:rPr lang="en-US" sz="1600" dirty="0">
                <a:latin typeface="Arial"/>
                <a:cs typeface="Arial"/>
              </a:rPr>
              <a:t>If the plan offers </a:t>
            </a:r>
            <a:r>
              <a:rPr lang="en-US" sz="1600" b="1" dirty="0">
                <a:latin typeface="Arial"/>
                <a:cs typeface="Arial"/>
              </a:rPr>
              <a:t>extra benefits</a:t>
            </a:r>
            <a:r>
              <a:rPr lang="en-US" sz="1600" dirty="0">
                <a:latin typeface="Arial"/>
                <a:cs typeface="Arial"/>
              </a:rPr>
              <a:t> (in addition to Original Medicare benefits) and if you need to pay extra to get them</a:t>
            </a:r>
          </a:p>
        </p:txBody>
      </p:sp>
      <p:grpSp>
        <p:nvGrpSpPr>
          <p:cNvPr id="30" name="Group 29">
            <a:extLst>
              <a:ext uri="{FF2B5EF4-FFF2-40B4-BE49-F238E27FC236}">
                <a16:creationId xmlns:a16="http://schemas.microsoft.com/office/drawing/2014/main" id="{6CC0C1C5-A8E4-4B73-6EE2-511F2B3C0B27}"/>
              </a:ext>
              <a:ext uri="{C183D7F6-B498-43B3-948B-1728B52AA6E4}">
                <adec:decorative xmlns:adec="http://schemas.microsoft.com/office/drawing/2017/decorative" val="1"/>
              </a:ext>
            </a:extLst>
          </p:cNvPr>
          <p:cNvGrpSpPr/>
          <p:nvPr/>
        </p:nvGrpSpPr>
        <p:grpSpPr>
          <a:xfrm>
            <a:off x="839353" y="1904110"/>
            <a:ext cx="1269741" cy="1269741"/>
            <a:chOff x="808053" y="1673241"/>
            <a:chExt cx="1269741" cy="1269741"/>
          </a:xfrm>
        </p:grpSpPr>
        <p:sp>
          <p:nvSpPr>
            <p:cNvPr id="48" name="Oval 47">
              <a:extLst>
                <a:ext uri="{FF2B5EF4-FFF2-40B4-BE49-F238E27FC236}">
                  <a16:creationId xmlns:a16="http://schemas.microsoft.com/office/drawing/2014/main" id="{7E72724F-E15B-4C1B-8115-7D8B45ADF3D3}"/>
                </a:ext>
                <a:ext uri="{C183D7F6-B498-43B3-948B-1728B52AA6E4}">
                  <adec:decorative xmlns:adec="http://schemas.microsoft.com/office/drawing/2017/decorative" val="1"/>
                </a:ext>
              </a:extLst>
            </p:cNvPr>
            <p:cNvSpPr/>
            <p:nvPr/>
          </p:nvSpPr>
          <p:spPr bwMode="auto">
            <a:xfrm>
              <a:off x="808053" y="1673241"/>
              <a:ext cx="1269741" cy="1269741"/>
            </a:xfrm>
            <a:prstGeom prst="ellipse">
              <a:avLst/>
            </a:prstGeom>
            <a:solidFill>
              <a:schemeClr val="accent5">
                <a:lumMod val="40000"/>
                <a:lumOff val="60000"/>
              </a:schemeClr>
            </a:solidFill>
            <a:ln w="76200">
              <a:solidFill>
                <a:srgbClr val="8FAADC"/>
              </a:solidFill>
            </a:ln>
          </p:spPr>
          <p:txBody>
            <a:bodyPr vert="horz" wrap="square" lIns="91440" tIns="45720" rIns="91440" bIns="45720" numCol="1" rtlCol="0" anchor="t" anchorCtr="0" compatLnSpc="1">
              <a:prstTxWarp prst="textNoShape">
                <a:avLst/>
              </a:prstTxWarp>
            </a:bodyPr>
            <a:lstStyle/>
            <a:p>
              <a:pPr algn="ctr"/>
              <a:endParaRPr lang="en-IN"/>
            </a:p>
          </p:txBody>
        </p:sp>
        <p:pic>
          <p:nvPicPr>
            <p:cNvPr id="6" name="Graphic 5">
              <a:extLst>
                <a:ext uri="{FF2B5EF4-FFF2-40B4-BE49-F238E27FC236}">
                  <a16:creationId xmlns:a16="http://schemas.microsoft.com/office/drawing/2014/main" id="{959DAB56-103D-4034-996C-213289574E6B}"/>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13776" y="1869213"/>
              <a:ext cx="914400" cy="914400"/>
            </a:xfrm>
            <a:prstGeom prst="rect">
              <a:avLst/>
            </a:prstGeom>
          </p:spPr>
        </p:pic>
      </p:grpSp>
      <p:sp>
        <p:nvSpPr>
          <p:cNvPr id="20" name="Content Placeholder 19">
            <a:extLst>
              <a:ext uri="{FF2B5EF4-FFF2-40B4-BE49-F238E27FC236}">
                <a16:creationId xmlns:a16="http://schemas.microsoft.com/office/drawing/2014/main" id="{6740089E-4264-C248-F31E-0E93114F6F08}"/>
              </a:ext>
            </a:extLst>
          </p:cNvPr>
          <p:cNvSpPr>
            <a:spLocks noGrp="1"/>
          </p:cNvSpPr>
          <p:nvPr>
            <p:ph sz="quarter" idx="15"/>
          </p:nvPr>
        </p:nvSpPr>
        <p:spPr>
          <a:xfrm>
            <a:off x="2721151" y="2524233"/>
            <a:ext cx="2084832" cy="2926080"/>
          </a:xfrm>
          <a:prstGeom prst="round2SameRect">
            <a:avLst>
              <a:gd name="adj1" fmla="val 0"/>
              <a:gd name="adj2" fmla="val 16082"/>
            </a:avLst>
          </a:prstGeom>
          <a:ln w="76200">
            <a:solidFill>
              <a:srgbClr val="FFC000"/>
            </a:solidFill>
          </a:ln>
        </p:spPr>
        <p:txBody>
          <a:bodyPr tIns="822960" bIns="45720">
            <a:normAutofit/>
          </a:bodyPr>
          <a:lstStyle/>
          <a:p>
            <a:pPr lvl="0" algn="ctr" defTabSz="685800">
              <a:spcAft>
                <a:spcPts val="0"/>
              </a:spcAft>
              <a:buClrTx/>
            </a:pPr>
            <a:r>
              <a:rPr lang="en-US" sz="1600" dirty="0">
                <a:latin typeface="Arial"/>
                <a:cs typeface="Arial"/>
              </a:rPr>
              <a:t>Are my doctors </a:t>
            </a:r>
            <a:br>
              <a:rPr lang="en-US" sz="1600" dirty="0">
                <a:latin typeface="Arial"/>
                <a:cs typeface="Arial"/>
              </a:rPr>
            </a:br>
            <a:r>
              <a:rPr lang="en-US" sz="1600" dirty="0">
                <a:latin typeface="Arial"/>
                <a:cs typeface="Arial"/>
              </a:rPr>
              <a:t>in the plan’s </a:t>
            </a:r>
            <a:r>
              <a:rPr lang="en-US" sz="1600" b="1" dirty="0">
                <a:latin typeface="Arial"/>
                <a:cs typeface="Arial"/>
              </a:rPr>
              <a:t>network?</a:t>
            </a:r>
            <a:r>
              <a:rPr lang="en-US" sz="1600" dirty="0">
                <a:latin typeface="Arial"/>
                <a:cs typeface="Arial"/>
              </a:rPr>
              <a:t> </a:t>
            </a:r>
          </a:p>
        </p:txBody>
      </p:sp>
      <p:grpSp>
        <p:nvGrpSpPr>
          <p:cNvPr id="31" name="Group 30">
            <a:extLst>
              <a:ext uri="{FF2B5EF4-FFF2-40B4-BE49-F238E27FC236}">
                <a16:creationId xmlns:a16="http://schemas.microsoft.com/office/drawing/2014/main" id="{2801EF94-D8B8-27FE-2707-0215B550F575}"/>
              </a:ext>
              <a:ext uri="{C183D7F6-B498-43B3-948B-1728B52AA6E4}">
                <adec:decorative xmlns:adec="http://schemas.microsoft.com/office/drawing/2017/decorative" val="1"/>
              </a:ext>
            </a:extLst>
          </p:cNvPr>
          <p:cNvGrpSpPr/>
          <p:nvPr/>
        </p:nvGrpSpPr>
        <p:grpSpPr>
          <a:xfrm>
            <a:off x="3128697" y="1922411"/>
            <a:ext cx="1269741" cy="1269741"/>
            <a:chOff x="3103978" y="1677151"/>
            <a:chExt cx="1269741" cy="1269741"/>
          </a:xfrm>
        </p:grpSpPr>
        <p:sp>
          <p:nvSpPr>
            <p:cNvPr id="27" name="Oval 26">
              <a:extLst>
                <a:ext uri="{FF2B5EF4-FFF2-40B4-BE49-F238E27FC236}">
                  <a16:creationId xmlns:a16="http://schemas.microsoft.com/office/drawing/2014/main" id="{6859CDF6-9C4E-4447-934B-E2F92C17C2BE}"/>
                </a:ext>
                <a:ext uri="{C183D7F6-B498-43B3-948B-1728B52AA6E4}">
                  <adec:decorative xmlns:adec="http://schemas.microsoft.com/office/drawing/2017/decorative" val="1"/>
                </a:ext>
              </a:extLst>
            </p:cNvPr>
            <p:cNvSpPr/>
            <p:nvPr/>
          </p:nvSpPr>
          <p:spPr bwMode="auto">
            <a:xfrm>
              <a:off x="3103978" y="1677151"/>
              <a:ext cx="1269741" cy="1269741"/>
            </a:xfrm>
            <a:prstGeom prst="ellipse">
              <a:avLst/>
            </a:prstGeom>
            <a:solidFill>
              <a:schemeClr val="accent4">
                <a:lumMod val="60000"/>
                <a:lumOff val="40000"/>
              </a:schemeClr>
            </a:solidFill>
            <a:ln w="76200">
              <a:solidFill>
                <a:srgbClr val="FEBF22"/>
              </a:solidFill>
            </a:ln>
          </p:spPr>
          <p:txBody>
            <a:bodyPr vert="horz" wrap="square" lIns="91440" tIns="45720" rIns="91440" bIns="45720" numCol="1" rtlCol="0" anchor="t" anchorCtr="0" compatLnSpc="1">
              <a:prstTxWarp prst="textNoShape">
                <a:avLst/>
              </a:prstTxWarp>
            </a:bodyPr>
            <a:lstStyle/>
            <a:p>
              <a:pPr algn="ctr"/>
              <a:endParaRPr lang="en-IN"/>
            </a:p>
          </p:txBody>
        </p:sp>
        <p:pic>
          <p:nvPicPr>
            <p:cNvPr id="7" name="Picture 6">
              <a:extLst>
                <a:ext uri="{FF2B5EF4-FFF2-40B4-BE49-F238E27FC236}">
                  <a16:creationId xmlns:a16="http://schemas.microsoft.com/office/drawing/2014/main" id="{9272AA61-60FA-40C4-87D6-3740730C75AB}"/>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3320922" y="1841301"/>
              <a:ext cx="896910" cy="776941"/>
            </a:xfrm>
            <a:prstGeom prst="rect">
              <a:avLst/>
            </a:prstGeom>
          </p:spPr>
        </p:pic>
      </p:grpSp>
      <p:sp>
        <p:nvSpPr>
          <p:cNvPr id="21" name="Content Placeholder 20">
            <a:extLst>
              <a:ext uri="{FF2B5EF4-FFF2-40B4-BE49-F238E27FC236}">
                <a16:creationId xmlns:a16="http://schemas.microsoft.com/office/drawing/2014/main" id="{8AAB6B2B-B094-6CF4-538F-5B371529D3B0}"/>
              </a:ext>
            </a:extLst>
          </p:cNvPr>
          <p:cNvSpPr>
            <a:spLocks noGrp="1"/>
          </p:cNvSpPr>
          <p:nvPr>
            <p:ph sz="quarter" idx="16"/>
          </p:nvPr>
        </p:nvSpPr>
        <p:spPr>
          <a:xfrm>
            <a:off x="5010495" y="2524233"/>
            <a:ext cx="2084832" cy="2926080"/>
          </a:xfrm>
          <a:prstGeom prst="round2SameRect">
            <a:avLst>
              <a:gd name="adj1" fmla="val 0"/>
              <a:gd name="adj2" fmla="val 15351"/>
            </a:avLst>
          </a:prstGeom>
          <a:ln w="76200">
            <a:solidFill>
              <a:srgbClr val="00529B"/>
            </a:solidFill>
          </a:ln>
        </p:spPr>
        <p:txBody>
          <a:bodyPr tIns="822960" bIns="45720">
            <a:normAutofit/>
          </a:bodyPr>
          <a:lstStyle/>
          <a:p>
            <a:pPr lvl="0" algn="ctr" defTabSz="685800">
              <a:spcAft>
                <a:spcPts val="0"/>
              </a:spcAft>
              <a:buClrTx/>
            </a:pPr>
            <a:r>
              <a:rPr lang="en-US" sz="1600" dirty="0">
                <a:latin typeface="Arial"/>
                <a:cs typeface="Arial"/>
              </a:rPr>
              <a:t>You may need a </a:t>
            </a:r>
            <a:r>
              <a:rPr lang="en-US" sz="1600" b="1" dirty="0">
                <a:latin typeface="Arial"/>
                <a:cs typeface="Arial"/>
              </a:rPr>
              <a:t>referral</a:t>
            </a:r>
            <a:r>
              <a:rPr lang="en-US" sz="1600" dirty="0">
                <a:latin typeface="Arial"/>
                <a:cs typeface="Arial"/>
              </a:rPr>
              <a:t> to use a specialist</a:t>
            </a:r>
          </a:p>
        </p:txBody>
      </p:sp>
      <p:grpSp>
        <p:nvGrpSpPr>
          <p:cNvPr id="32" name="Group 31">
            <a:extLst>
              <a:ext uri="{FF2B5EF4-FFF2-40B4-BE49-F238E27FC236}">
                <a16:creationId xmlns:a16="http://schemas.microsoft.com/office/drawing/2014/main" id="{744A8500-6ECD-7B2D-05E9-564EA941848B}"/>
              </a:ext>
              <a:ext uri="{C183D7F6-B498-43B3-948B-1728B52AA6E4}">
                <adec:decorative xmlns:adec="http://schemas.microsoft.com/office/drawing/2017/decorative" val="1"/>
              </a:ext>
            </a:extLst>
          </p:cNvPr>
          <p:cNvGrpSpPr/>
          <p:nvPr/>
        </p:nvGrpSpPr>
        <p:grpSpPr>
          <a:xfrm>
            <a:off x="5418041" y="1904110"/>
            <a:ext cx="1269741" cy="1269741"/>
            <a:chOff x="5470980" y="1691236"/>
            <a:chExt cx="1269741" cy="1269741"/>
          </a:xfrm>
        </p:grpSpPr>
        <p:sp>
          <p:nvSpPr>
            <p:cNvPr id="33" name="Oval 32">
              <a:extLst>
                <a:ext uri="{FF2B5EF4-FFF2-40B4-BE49-F238E27FC236}">
                  <a16:creationId xmlns:a16="http://schemas.microsoft.com/office/drawing/2014/main" id="{82E1AAEC-226D-44B3-A75C-CC8A081C2936}"/>
                </a:ext>
                <a:ext uri="{C183D7F6-B498-43B3-948B-1728B52AA6E4}">
                  <adec:decorative xmlns:adec="http://schemas.microsoft.com/office/drawing/2017/decorative" val="1"/>
                </a:ext>
              </a:extLst>
            </p:cNvPr>
            <p:cNvSpPr/>
            <p:nvPr/>
          </p:nvSpPr>
          <p:spPr bwMode="auto">
            <a:xfrm>
              <a:off x="5470980" y="1691236"/>
              <a:ext cx="1269741" cy="1269741"/>
            </a:xfrm>
            <a:prstGeom prst="ellipse">
              <a:avLst/>
            </a:prstGeom>
            <a:solidFill>
              <a:schemeClr val="accent5">
                <a:lumMod val="75000"/>
              </a:schemeClr>
            </a:solidFill>
            <a:ln w="76200">
              <a:solidFill>
                <a:srgbClr val="00529B"/>
              </a:solidFill>
            </a:ln>
          </p:spPr>
          <p:txBody>
            <a:bodyPr vert="horz" wrap="square" lIns="91440" tIns="45720" rIns="91440" bIns="45720" numCol="1" rtlCol="0" anchor="t" anchorCtr="0" compatLnSpc="1">
              <a:prstTxWarp prst="textNoShape">
                <a:avLst/>
              </a:prstTxWarp>
            </a:bodyPr>
            <a:lstStyle/>
            <a:p>
              <a:pPr algn="ctr"/>
              <a:endParaRPr lang="en-IN"/>
            </a:p>
          </p:txBody>
        </p:sp>
        <p:pic>
          <p:nvPicPr>
            <p:cNvPr id="56" name="Graphic 55">
              <a:extLst>
                <a:ext uri="{FF2B5EF4-FFF2-40B4-BE49-F238E27FC236}">
                  <a16:creationId xmlns:a16="http://schemas.microsoft.com/office/drawing/2014/main" id="{9FB955CE-8531-4337-B538-D34C5380D8DF}"/>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638656" y="1869213"/>
              <a:ext cx="914400" cy="914400"/>
            </a:xfrm>
            <a:prstGeom prst="rect">
              <a:avLst/>
            </a:prstGeom>
          </p:spPr>
        </p:pic>
      </p:grpSp>
      <p:sp>
        <p:nvSpPr>
          <p:cNvPr id="24" name="Content Placeholder 23">
            <a:extLst>
              <a:ext uri="{FF2B5EF4-FFF2-40B4-BE49-F238E27FC236}">
                <a16:creationId xmlns:a16="http://schemas.microsoft.com/office/drawing/2014/main" id="{C398DE6A-340F-73A7-73C6-0557FFA8CE0A}"/>
              </a:ext>
            </a:extLst>
          </p:cNvPr>
          <p:cNvSpPr>
            <a:spLocks noGrp="1"/>
          </p:cNvSpPr>
          <p:nvPr>
            <p:ph sz="quarter" idx="17"/>
          </p:nvPr>
        </p:nvSpPr>
        <p:spPr>
          <a:xfrm>
            <a:off x="7299839" y="2524233"/>
            <a:ext cx="2084832" cy="2926080"/>
          </a:xfrm>
          <a:prstGeom prst="round2SameRect">
            <a:avLst>
              <a:gd name="adj1" fmla="val 0"/>
              <a:gd name="adj2" fmla="val 16813"/>
            </a:avLst>
          </a:prstGeom>
          <a:ln w="76200">
            <a:solidFill>
              <a:srgbClr val="4472C4"/>
            </a:solidFill>
          </a:ln>
        </p:spPr>
        <p:txBody>
          <a:bodyPr tIns="822960" bIns="45720">
            <a:normAutofit/>
          </a:bodyPr>
          <a:lstStyle/>
          <a:p>
            <a:pPr lvl="0" algn="ctr" defTabSz="685800">
              <a:spcAft>
                <a:spcPts val="0"/>
              </a:spcAft>
              <a:buClrTx/>
            </a:pPr>
            <a:r>
              <a:rPr lang="en-US" sz="1600" dirty="0">
                <a:latin typeface="Arial"/>
                <a:cs typeface="Arial"/>
              </a:rPr>
              <a:t>You can only </a:t>
            </a:r>
            <a:r>
              <a:rPr lang="en-US" sz="1600" b="1" dirty="0">
                <a:latin typeface="Arial"/>
                <a:cs typeface="Arial"/>
              </a:rPr>
              <a:t>join/leave plan </a:t>
            </a:r>
            <a:r>
              <a:rPr lang="en-US" sz="1600" dirty="0">
                <a:latin typeface="Arial"/>
                <a:cs typeface="Arial"/>
              </a:rPr>
              <a:t>during certain periods</a:t>
            </a:r>
          </a:p>
        </p:txBody>
      </p:sp>
      <p:grpSp>
        <p:nvGrpSpPr>
          <p:cNvPr id="44" name="Group 43">
            <a:extLst>
              <a:ext uri="{FF2B5EF4-FFF2-40B4-BE49-F238E27FC236}">
                <a16:creationId xmlns:a16="http://schemas.microsoft.com/office/drawing/2014/main" id="{27C00182-4D6D-7DE4-698A-6DA221CF193A}"/>
              </a:ext>
              <a:ext uri="{C183D7F6-B498-43B3-948B-1728B52AA6E4}">
                <adec:decorative xmlns:adec="http://schemas.microsoft.com/office/drawing/2017/decorative" val="1"/>
              </a:ext>
            </a:extLst>
          </p:cNvPr>
          <p:cNvGrpSpPr/>
          <p:nvPr/>
        </p:nvGrpSpPr>
        <p:grpSpPr>
          <a:xfrm>
            <a:off x="7707385" y="1922410"/>
            <a:ext cx="1269741" cy="1269741"/>
            <a:chOff x="7707385" y="1922410"/>
            <a:chExt cx="1269741" cy="1269741"/>
          </a:xfrm>
        </p:grpSpPr>
        <p:sp>
          <p:nvSpPr>
            <p:cNvPr id="39" name="Oval 38">
              <a:extLst>
                <a:ext uri="{FF2B5EF4-FFF2-40B4-BE49-F238E27FC236}">
                  <a16:creationId xmlns:a16="http://schemas.microsoft.com/office/drawing/2014/main" id="{96EC5972-6243-4ED9-AD84-F1BF0BE71B8A}"/>
                </a:ext>
                <a:ext uri="{C183D7F6-B498-43B3-948B-1728B52AA6E4}">
                  <adec:decorative xmlns:adec="http://schemas.microsoft.com/office/drawing/2017/decorative" val="1"/>
                </a:ext>
              </a:extLst>
            </p:cNvPr>
            <p:cNvSpPr/>
            <p:nvPr/>
          </p:nvSpPr>
          <p:spPr bwMode="auto">
            <a:xfrm>
              <a:off x="7707385" y="1922410"/>
              <a:ext cx="1269741" cy="1269741"/>
            </a:xfrm>
            <a:prstGeom prst="ellipse">
              <a:avLst/>
            </a:prstGeom>
            <a:solidFill>
              <a:srgbClr val="8FAADC"/>
            </a:solidFill>
            <a:ln w="76200">
              <a:solidFill>
                <a:srgbClr val="4472C4"/>
              </a:solidFill>
            </a:ln>
          </p:spPr>
          <p:txBody>
            <a:bodyPr vert="horz" wrap="square" lIns="91440" tIns="45720" rIns="91440" bIns="45720" numCol="1" rtlCol="0" anchor="t" anchorCtr="0" compatLnSpc="1">
              <a:prstTxWarp prst="textNoShape">
                <a:avLst/>
              </a:prstTxWarp>
            </a:bodyPr>
            <a:lstStyle/>
            <a:p>
              <a:pPr algn="ctr"/>
              <a:endParaRPr lang="en-IN"/>
            </a:p>
          </p:txBody>
        </p:sp>
        <p:pic>
          <p:nvPicPr>
            <p:cNvPr id="43" name="Picture 42">
              <a:extLst>
                <a:ext uri="{FF2B5EF4-FFF2-40B4-BE49-F238E27FC236}">
                  <a16:creationId xmlns:a16="http://schemas.microsoft.com/office/drawing/2014/main" id="{72DBE652-87C6-986B-3511-20F6A7E94C6B}"/>
                </a:ext>
              </a:extLst>
            </p:cNvPr>
            <p:cNvPicPr>
              <a:picLocks noChangeAspect="1"/>
            </p:cNvPicPr>
            <p:nvPr/>
          </p:nvPicPr>
          <p:blipFill>
            <a:blip r:embed="rId9"/>
            <a:stretch>
              <a:fillRect/>
            </a:stretch>
          </p:blipFill>
          <p:spPr>
            <a:xfrm>
              <a:off x="7931642" y="2232681"/>
              <a:ext cx="957155" cy="682811"/>
            </a:xfrm>
            <a:prstGeom prst="rect">
              <a:avLst/>
            </a:prstGeom>
          </p:spPr>
        </p:pic>
      </p:grpSp>
      <p:sp>
        <p:nvSpPr>
          <p:cNvPr id="25" name="Content Placeholder 24">
            <a:extLst>
              <a:ext uri="{FF2B5EF4-FFF2-40B4-BE49-F238E27FC236}">
                <a16:creationId xmlns:a16="http://schemas.microsoft.com/office/drawing/2014/main" id="{1ECD3E79-9FD6-C1FA-2812-A61C6B541190}"/>
              </a:ext>
            </a:extLst>
          </p:cNvPr>
          <p:cNvSpPr>
            <a:spLocks noGrp="1"/>
          </p:cNvSpPr>
          <p:nvPr>
            <p:ph sz="quarter" idx="18"/>
          </p:nvPr>
        </p:nvSpPr>
        <p:spPr>
          <a:xfrm>
            <a:off x="9589185" y="2524233"/>
            <a:ext cx="2084832" cy="2926080"/>
          </a:xfrm>
          <a:prstGeom prst="round2SameRect">
            <a:avLst>
              <a:gd name="adj1" fmla="val 0"/>
              <a:gd name="adj2" fmla="val 14620"/>
            </a:avLst>
          </a:prstGeom>
          <a:ln w="76200">
            <a:solidFill>
              <a:srgbClr val="0A5EC6"/>
            </a:solidFill>
          </a:ln>
        </p:spPr>
        <p:txBody>
          <a:bodyPr tIns="822960" bIns="45720">
            <a:normAutofit/>
          </a:bodyPr>
          <a:lstStyle/>
          <a:p>
            <a:pPr lvl="0" algn="ctr" defTabSz="685800">
              <a:spcAft>
                <a:spcPts val="0"/>
              </a:spcAft>
              <a:buClrTx/>
            </a:pPr>
            <a:r>
              <a:rPr lang="en-US" sz="1600" dirty="0">
                <a:latin typeface="Arial"/>
                <a:cs typeface="Arial"/>
              </a:rPr>
              <a:t>It doesn’t work with </a:t>
            </a:r>
            <a:r>
              <a:rPr lang="en-US" sz="1600" b="1" dirty="0">
                <a:latin typeface="Arial"/>
                <a:cs typeface="Arial"/>
              </a:rPr>
              <a:t>Medigap</a:t>
            </a:r>
            <a:r>
              <a:rPr lang="en-US" sz="1600" dirty="0">
                <a:latin typeface="Arial"/>
                <a:cs typeface="Arial"/>
              </a:rPr>
              <a:t> policies</a:t>
            </a:r>
          </a:p>
        </p:txBody>
      </p:sp>
      <p:grpSp>
        <p:nvGrpSpPr>
          <p:cNvPr id="51" name="Group 50">
            <a:extLst>
              <a:ext uri="{FF2B5EF4-FFF2-40B4-BE49-F238E27FC236}">
                <a16:creationId xmlns:a16="http://schemas.microsoft.com/office/drawing/2014/main" id="{D60BAFEB-FA65-8B55-2F2F-9614FBA423DA}"/>
              </a:ext>
              <a:ext uri="{C183D7F6-B498-43B3-948B-1728B52AA6E4}">
                <adec:decorative xmlns:adec="http://schemas.microsoft.com/office/drawing/2017/decorative" val="1"/>
              </a:ext>
            </a:extLst>
          </p:cNvPr>
          <p:cNvGrpSpPr/>
          <p:nvPr/>
        </p:nvGrpSpPr>
        <p:grpSpPr>
          <a:xfrm>
            <a:off x="10002327" y="1919002"/>
            <a:ext cx="1269741" cy="1269741"/>
            <a:chOff x="10002327" y="1919002"/>
            <a:chExt cx="1269741" cy="1269741"/>
          </a:xfrm>
        </p:grpSpPr>
        <p:sp>
          <p:nvSpPr>
            <p:cNvPr id="45" name="Oval 44">
              <a:extLst>
                <a:ext uri="{FF2B5EF4-FFF2-40B4-BE49-F238E27FC236}">
                  <a16:creationId xmlns:a16="http://schemas.microsoft.com/office/drawing/2014/main" id="{E0680A05-A87D-43D9-A7D5-59C0503D4BD5}"/>
                </a:ext>
                <a:ext uri="{C183D7F6-B498-43B3-948B-1728B52AA6E4}">
                  <adec:decorative xmlns:adec="http://schemas.microsoft.com/office/drawing/2017/decorative" val="1"/>
                </a:ext>
              </a:extLst>
            </p:cNvPr>
            <p:cNvSpPr/>
            <p:nvPr/>
          </p:nvSpPr>
          <p:spPr bwMode="auto">
            <a:xfrm>
              <a:off x="10002327" y="1919002"/>
              <a:ext cx="1269741" cy="1269741"/>
            </a:xfrm>
            <a:prstGeom prst="ellipse">
              <a:avLst/>
            </a:prstGeom>
            <a:solidFill>
              <a:srgbClr val="0C6FE6"/>
            </a:solidFill>
            <a:ln w="76200">
              <a:solidFill>
                <a:srgbClr val="0A5EC6"/>
              </a:solidFill>
            </a:ln>
          </p:spPr>
          <p:txBody>
            <a:bodyPr vert="horz" wrap="square" lIns="91440" tIns="45720" rIns="91440" bIns="45720" numCol="1" rtlCol="0" anchor="t" anchorCtr="0" compatLnSpc="1">
              <a:prstTxWarp prst="textNoShape">
                <a:avLst/>
              </a:prstTxWarp>
            </a:bodyPr>
            <a:lstStyle/>
            <a:p>
              <a:pPr algn="ctr"/>
              <a:endParaRPr lang="en-IN"/>
            </a:p>
          </p:txBody>
        </p:sp>
        <p:pic>
          <p:nvPicPr>
            <p:cNvPr id="37" name="Picture 36">
              <a:extLst>
                <a:ext uri="{FF2B5EF4-FFF2-40B4-BE49-F238E27FC236}">
                  <a16:creationId xmlns:a16="http://schemas.microsoft.com/office/drawing/2014/main" id="{2E6C5351-8ED9-6408-F75B-89254958FE62}"/>
                </a:ext>
                <a:ext uri="{C183D7F6-B498-43B3-948B-1728B52AA6E4}">
                  <adec:decorative xmlns:adec="http://schemas.microsoft.com/office/drawing/2017/decorative" val="1"/>
                </a:ext>
              </a:extLst>
            </p:cNvPr>
            <p:cNvPicPr>
              <a:picLocks noChangeAspect="1"/>
            </p:cNvPicPr>
            <p:nvPr/>
          </p:nvPicPr>
          <p:blipFill>
            <a:blip r:embed="rId10"/>
            <a:stretch>
              <a:fillRect/>
            </a:stretch>
          </p:blipFill>
          <p:spPr>
            <a:xfrm>
              <a:off x="10200981" y="2073041"/>
              <a:ext cx="914479" cy="914479"/>
            </a:xfrm>
            <a:prstGeom prst="rect">
              <a:avLst/>
            </a:prstGeom>
          </p:spPr>
        </p:pic>
      </p:grpSp>
      <p:sp>
        <p:nvSpPr>
          <p:cNvPr id="42" name="Freeform: Shape 41" descr="A white start in a blue circle indicating a note on the slide">
            <a:extLst>
              <a:ext uri="{FF2B5EF4-FFF2-40B4-BE49-F238E27FC236}">
                <a16:creationId xmlns:a16="http://schemas.microsoft.com/office/drawing/2014/main" id="{CA4111BC-3CCF-4B00-987D-C0B6E7CF4F65}"/>
              </a:ext>
            </a:extLst>
          </p:cNvPr>
          <p:cNvSpPr>
            <a:spLocks noChangeAspect="1"/>
          </p:cNvSpPr>
          <p:nvPr/>
        </p:nvSpPr>
        <p:spPr>
          <a:xfrm>
            <a:off x="609010" y="5787659"/>
            <a:ext cx="274320" cy="274320"/>
          </a:xfrm>
          <a:custGeom>
            <a:avLst/>
            <a:gdLst>
              <a:gd name="connsiteX0" fmla="*/ 1828800 w 3657600"/>
              <a:gd name="connsiteY0" fmla="*/ 473375 h 3657600"/>
              <a:gd name="connsiteX1" fmla="*/ 1526601 w 3657600"/>
              <a:gd name="connsiteY1" fmla="*/ 1451335 h 3657600"/>
              <a:gd name="connsiteX2" fmla="*/ 548643 w 3657600"/>
              <a:gd name="connsiteY2" fmla="*/ 1451328 h 3657600"/>
              <a:gd name="connsiteX3" fmla="*/ 1339831 w 3657600"/>
              <a:gd name="connsiteY3" fmla="*/ 2055733 h 3657600"/>
              <a:gd name="connsiteX4" fmla="*/ 1037619 w 3657600"/>
              <a:gd name="connsiteY4" fmla="*/ 3033688 h 3657600"/>
              <a:gd name="connsiteX5" fmla="*/ 1828800 w 3657600"/>
              <a:gd name="connsiteY5" fmla="*/ 2429272 h 3657600"/>
              <a:gd name="connsiteX6" fmla="*/ 2619981 w 3657600"/>
              <a:gd name="connsiteY6" fmla="*/ 3033688 h 3657600"/>
              <a:gd name="connsiteX7" fmla="*/ 2317769 w 3657600"/>
              <a:gd name="connsiteY7" fmla="*/ 2055733 h 3657600"/>
              <a:gd name="connsiteX8" fmla="*/ 3108957 w 3657600"/>
              <a:gd name="connsiteY8" fmla="*/ 1451328 h 3657600"/>
              <a:gd name="connsiteX9" fmla="*/ 2130999 w 3657600"/>
              <a:gd name="connsiteY9" fmla="*/ 1451335 h 3657600"/>
              <a:gd name="connsiteX10" fmla="*/ 1828800 w 3657600"/>
              <a:gd name="connsiteY10" fmla="*/ 0 h 3657600"/>
              <a:gd name="connsiteX11" fmla="*/ 3657600 w 3657600"/>
              <a:gd name="connsiteY11" fmla="*/ 1828800 h 3657600"/>
              <a:gd name="connsiteX12" fmla="*/ 1828800 w 3657600"/>
              <a:gd name="connsiteY12" fmla="*/ 3657600 h 3657600"/>
              <a:gd name="connsiteX13" fmla="*/ 0 w 3657600"/>
              <a:gd name="connsiteY13" fmla="*/ 1828800 h 3657600"/>
              <a:gd name="connsiteX14" fmla="*/ 1828800 w 3657600"/>
              <a:gd name="connsiteY14" fmla="*/ 0 h 36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3657600">
                <a:moveTo>
                  <a:pt x="1828800" y="473375"/>
                </a:moveTo>
                <a:lnTo>
                  <a:pt x="1526601" y="1451335"/>
                </a:lnTo>
                <a:lnTo>
                  <a:pt x="548643" y="1451328"/>
                </a:lnTo>
                <a:lnTo>
                  <a:pt x="1339831" y="2055733"/>
                </a:lnTo>
                <a:lnTo>
                  <a:pt x="1037619" y="3033688"/>
                </a:lnTo>
                <a:lnTo>
                  <a:pt x="1828800" y="2429272"/>
                </a:lnTo>
                <a:lnTo>
                  <a:pt x="2619981" y="3033688"/>
                </a:lnTo>
                <a:lnTo>
                  <a:pt x="2317769" y="2055733"/>
                </a:lnTo>
                <a:lnTo>
                  <a:pt x="3108957" y="1451328"/>
                </a:lnTo>
                <a:lnTo>
                  <a:pt x="2130999" y="1451335"/>
                </a:lnTo>
                <a:close/>
                <a:moveTo>
                  <a:pt x="1828800" y="0"/>
                </a:moveTo>
                <a:cubicBezTo>
                  <a:pt x="2838818" y="0"/>
                  <a:pt x="3657600" y="818782"/>
                  <a:pt x="3657600" y="1828800"/>
                </a:cubicBezTo>
                <a:cubicBezTo>
                  <a:pt x="3657600" y="2838818"/>
                  <a:pt x="2838818" y="3657600"/>
                  <a:pt x="1828800" y="3657600"/>
                </a:cubicBezTo>
                <a:cubicBezTo>
                  <a:pt x="818782" y="3657600"/>
                  <a:pt x="0" y="2838818"/>
                  <a:pt x="0" y="1828800"/>
                </a:cubicBezTo>
                <a:cubicBezTo>
                  <a:pt x="0" y="818782"/>
                  <a:pt x="818782" y="0"/>
                  <a:pt x="1828800" y="0"/>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Content Placeholder 25">
            <a:extLst>
              <a:ext uri="{FF2B5EF4-FFF2-40B4-BE49-F238E27FC236}">
                <a16:creationId xmlns:a16="http://schemas.microsoft.com/office/drawing/2014/main" id="{E788081E-CF13-042F-AC8C-8A875DE2C625}"/>
              </a:ext>
            </a:extLst>
          </p:cNvPr>
          <p:cNvSpPr>
            <a:spLocks noGrp="1"/>
          </p:cNvSpPr>
          <p:nvPr>
            <p:ph sz="quarter" idx="19"/>
          </p:nvPr>
        </p:nvSpPr>
        <p:spPr>
          <a:xfrm>
            <a:off x="867054" y="5787585"/>
            <a:ext cx="10761065" cy="721142"/>
          </a:xfrm>
        </p:spPr>
        <p:txBody>
          <a:bodyPr>
            <a:normAutofit/>
          </a:bodyPr>
          <a:lstStyle/>
          <a:p>
            <a:pPr lvl="0">
              <a:spcAft>
                <a:spcPts val="0"/>
              </a:spcAft>
              <a:buClrTx/>
            </a:pPr>
            <a:r>
              <a:rPr lang="en-US" sz="1400" b="1" dirty="0"/>
              <a:t>NOTE</a:t>
            </a:r>
            <a:r>
              <a:rPr lang="en-US" sz="1400" dirty="0"/>
              <a:t>: You must have Medicare Part A and Part B to join, and you must pay the Part B premium and usually a monthly plan premium.</a:t>
            </a:r>
            <a:endParaRPr lang="en-US" dirty="0"/>
          </a:p>
        </p:txBody>
      </p:sp>
      <p:sp>
        <p:nvSpPr>
          <p:cNvPr id="15" name="Slide Number Placeholder 14">
            <a:extLst>
              <a:ext uri="{FF2B5EF4-FFF2-40B4-BE49-F238E27FC236}">
                <a16:creationId xmlns:a16="http://schemas.microsoft.com/office/drawing/2014/main" id="{F80167D9-41AB-44FA-B680-4E3C680ECA0D}"/>
              </a:ext>
            </a:extLst>
          </p:cNvPr>
          <p:cNvSpPr>
            <a:spLocks noGrp="1"/>
          </p:cNvSpPr>
          <p:nvPr>
            <p:ph type="sldNum" sz="quarter" idx="12"/>
          </p:nvPr>
        </p:nvSpPr>
        <p:spPr/>
        <p:txBody>
          <a:bodyPr/>
          <a:lstStyle/>
          <a:p>
            <a:fld id="{48F63A3B-78C7-47BE-AE5E-E10140E04643}" type="slidenum">
              <a:rPr lang="en-US" smtClean="0">
                <a:solidFill>
                  <a:srgbClr val="8FAADC"/>
                </a:solidFill>
              </a:rPr>
              <a:pPr/>
              <a:t>67</a:t>
            </a:fld>
            <a:endParaRPr lang="en-US">
              <a:solidFill>
                <a:srgbClr val="8FAADC"/>
              </a:solidFill>
            </a:endParaRPr>
          </a:p>
        </p:txBody>
      </p:sp>
    </p:spTree>
    <p:custDataLst>
      <p:tags r:id="rId1"/>
    </p:custDataLst>
    <p:extLst>
      <p:ext uri="{BB962C8B-B14F-4D97-AF65-F5344CB8AC3E}">
        <p14:creationId xmlns:p14="http://schemas.microsoft.com/office/powerpoint/2010/main" val="1474082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6">
                                            <p:txEl>
                                              <p:pRg st="0" end="0"/>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uiExpand="1" animBg="1"/>
      <p:bldP spid="20" grpId="0" uiExpand="1" animBg="1"/>
      <p:bldP spid="21" grpId="0" uiExpand="1" animBg="1"/>
      <p:bldP spid="24" grpId="0" uiExpand="1" animBg="1"/>
      <p:bldP spid="25" grpId="0" uiExpand="1" animBg="1"/>
      <p:bldP spid="42" grpId="0" animBg="1"/>
      <p:bldP spid="26" grpId="0" build="p"/>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2800"/>
              <a:t>How Are Medigap Policies &amp; </a:t>
            </a:r>
            <a:br>
              <a:rPr lang="en-US" sz="2800"/>
            </a:br>
            <a:r>
              <a:rPr lang="en-US" sz="2800"/>
              <a:t>Medicare Advantage Plans Different?</a:t>
            </a:r>
          </a:p>
        </p:txBody>
      </p:sp>
      <p:graphicFrame>
        <p:nvGraphicFramePr>
          <p:cNvPr id="7" name="Content Placeholder 5" descr="This table shows the differences between Medigap policies and Medicare Advantage plans"/>
          <p:cNvGraphicFramePr>
            <a:graphicFrameLocks noGrp="1"/>
          </p:cNvGraphicFramePr>
          <p:nvPr>
            <p:ph idx="4294967295"/>
            <p:extLst>
              <p:ext uri="{D42A27DB-BD31-4B8C-83A1-F6EECF244321}">
                <p14:modId xmlns:p14="http://schemas.microsoft.com/office/powerpoint/2010/main" val="2289216845"/>
              </p:ext>
            </p:extLst>
          </p:nvPr>
        </p:nvGraphicFramePr>
        <p:xfrm>
          <a:off x="348343" y="1165211"/>
          <a:ext cx="11447417" cy="5296961"/>
        </p:xfrm>
        <a:graphic>
          <a:graphicData uri="http://schemas.openxmlformats.org/drawingml/2006/table">
            <a:tbl>
              <a:tblPr firstRow="1" bandRow="1">
                <a:tableStyleId>{5FD0F851-EC5A-4D38-B0AD-8093EC10F338}</a:tableStyleId>
              </a:tblPr>
              <a:tblGrid>
                <a:gridCol w="1872831">
                  <a:extLst>
                    <a:ext uri="{9D8B030D-6E8A-4147-A177-3AD203B41FA5}">
                      <a16:colId xmlns:a16="http://schemas.microsoft.com/office/drawing/2014/main" val="20000"/>
                    </a:ext>
                  </a:extLst>
                </a:gridCol>
                <a:gridCol w="4713836">
                  <a:extLst>
                    <a:ext uri="{9D8B030D-6E8A-4147-A177-3AD203B41FA5}">
                      <a16:colId xmlns:a16="http://schemas.microsoft.com/office/drawing/2014/main" val="20001"/>
                    </a:ext>
                  </a:extLst>
                </a:gridCol>
                <a:gridCol w="4860750">
                  <a:extLst>
                    <a:ext uri="{9D8B030D-6E8A-4147-A177-3AD203B41FA5}">
                      <a16:colId xmlns:a16="http://schemas.microsoft.com/office/drawing/2014/main" val="20002"/>
                    </a:ext>
                  </a:extLst>
                </a:gridCol>
              </a:tblGrid>
              <a:tr h="445875">
                <a:tc>
                  <a:txBody>
                    <a:bodyPr/>
                    <a:lstStyle/>
                    <a:p>
                      <a:pPr marL="0" marR="0" indent="0">
                        <a:lnSpc>
                          <a:spcPct val="100000"/>
                        </a:lnSpc>
                        <a:spcBef>
                          <a:spcPts val="600"/>
                        </a:spcBef>
                        <a:spcAft>
                          <a:spcPts val="1200"/>
                        </a:spcAft>
                        <a:buFont typeface="Wingdings" panose="05000000000000000000" pitchFamily="2" charset="2"/>
                        <a:buNone/>
                      </a:pPr>
                      <a:endParaRPr lang="en-US" sz="2000" b="0" dirty="0">
                        <a:solidFill>
                          <a:srgbClr val="00529B"/>
                        </a:solidFill>
                        <a:effectLst/>
                        <a:latin typeface="Arial" panose="020B0604020202020204" pitchFamily="34" charset="0"/>
                        <a:ea typeface="Calibri"/>
                        <a:cs typeface="Arial" panose="020B0604020202020204" pitchFamily="34" charset="0"/>
                      </a:endParaRPr>
                    </a:p>
                  </a:txBody>
                  <a:tcPr marL="0" marR="0" marT="0" marB="0" anchor="ctr"/>
                </a:tc>
                <a:tc>
                  <a:txBody>
                    <a:bodyPr/>
                    <a:lstStyle/>
                    <a:p>
                      <a:pPr marL="44450" marR="0" algn="ctr">
                        <a:lnSpc>
                          <a:spcPct val="100000"/>
                        </a:lnSpc>
                        <a:spcBef>
                          <a:spcPts val="600"/>
                        </a:spcBef>
                        <a:spcAft>
                          <a:spcPts val="1200"/>
                        </a:spcAft>
                      </a:pPr>
                      <a:r>
                        <a:rPr lang="en-US" sz="2000" kern="1200">
                          <a:solidFill>
                            <a:srgbClr val="00529B"/>
                          </a:solidFill>
                          <a:effectLst/>
                          <a:latin typeface="Arial" panose="020B0604020202020204" pitchFamily="34" charset="0"/>
                          <a:cs typeface="Arial" panose="020B0604020202020204" pitchFamily="34" charset="0"/>
                        </a:rPr>
                        <a:t>Medigap Policies</a:t>
                      </a:r>
                      <a:endParaRPr lang="en-US" sz="2000" b="1" kern="1200">
                        <a:solidFill>
                          <a:srgbClr val="00529B"/>
                        </a:solidFill>
                        <a:effectLst/>
                        <a:latin typeface="Arial" panose="020B0604020202020204" pitchFamily="34" charset="0"/>
                        <a:ea typeface="+mn-ea"/>
                        <a:cs typeface="Arial" panose="020B0604020202020204" pitchFamily="34" charset="0"/>
                      </a:endParaRPr>
                    </a:p>
                  </a:txBody>
                  <a:tcPr marL="0" marR="0" marT="0" marB="0" anchor="ctr"/>
                </a:tc>
                <a:tc>
                  <a:txBody>
                    <a:bodyPr/>
                    <a:lstStyle/>
                    <a:p>
                      <a:pPr marL="44450" marR="0" algn="ctr" defTabSz="914400" rtl="0" eaLnBrk="1" latinLnBrk="0" hangingPunct="1">
                        <a:lnSpc>
                          <a:spcPct val="100000"/>
                        </a:lnSpc>
                        <a:spcBef>
                          <a:spcPts val="600"/>
                        </a:spcBef>
                        <a:spcAft>
                          <a:spcPts val="1200"/>
                        </a:spcAft>
                      </a:pPr>
                      <a:r>
                        <a:rPr lang="en-US" sz="2000" kern="1200">
                          <a:solidFill>
                            <a:srgbClr val="00529B"/>
                          </a:solidFill>
                          <a:effectLst/>
                          <a:latin typeface="Arial" panose="020B0604020202020204" pitchFamily="34" charset="0"/>
                          <a:cs typeface="Arial" panose="020B0604020202020204" pitchFamily="34" charset="0"/>
                        </a:rPr>
                        <a:t>Medicare Advantage Plans</a:t>
                      </a:r>
                      <a:endParaRPr lang="en-US" sz="2000" b="1" kern="1200">
                        <a:solidFill>
                          <a:srgbClr val="00529B"/>
                        </a:solidFill>
                        <a:effectLst/>
                        <a:latin typeface="Arial" panose="020B0604020202020204" pitchFamily="34" charset="0"/>
                        <a:ea typeface="+mn-ea"/>
                        <a:cs typeface="Arial" panose="020B0604020202020204" pitchFamily="34" charset="0"/>
                      </a:endParaRPr>
                    </a:p>
                  </a:txBody>
                  <a:tcPr marL="0" marR="0" marT="0" marB="0" anchor="ctr"/>
                </a:tc>
                <a:extLst>
                  <a:ext uri="{0D108BD9-81ED-4DB2-BD59-A6C34878D82A}">
                    <a16:rowId xmlns:a16="http://schemas.microsoft.com/office/drawing/2014/main" val="10000"/>
                  </a:ext>
                </a:extLst>
              </a:tr>
              <a:tr h="413212">
                <a:tc>
                  <a:txBody>
                    <a:bodyPr/>
                    <a:lstStyle/>
                    <a:p>
                      <a:pPr marL="91440" marR="0" indent="0">
                        <a:lnSpc>
                          <a:spcPct val="100000"/>
                        </a:lnSpc>
                        <a:spcBef>
                          <a:spcPts val="600"/>
                        </a:spcBef>
                        <a:spcAft>
                          <a:spcPts val="1200"/>
                        </a:spcAft>
                        <a:buFont typeface="Wingdings" panose="05000000000000000000" pitchFamily="2" charset="2"/>
                        <a:buNone/>
                      </a:pPr>
                      <a:r>
                        <a:rPr lang="en-US" sz="2000" b="1" kern="1200" dirty="0">
                          <a:solidFill>
                            <a:srgbClr val="00529B"/>
                          </a:solidFill>
                          <a:effectLst/>
                          <a:latin typeface="Arial" panose="020B0604020202020204" pitchFamily="34" charset="0"/>
                          <a:cs typeface="Arial" panose="020B0604020202020204" pitchFamily="34" charset="0"/>
                        </a:rPr>
                        <a:t>Offered by</a:t>
                      </a:r>
                      <a:endParaRPr lang="en-US" sz="2000" b="1" dirty="0">
                        <a:solidFill>
                          <a:srgbClr val="00529B"/>
                        </a:solidFill>
                        <a:effectLst/>
                        <a:latin typeface="Arial" panose="020B0604020202020204" pitchFamily="34" charset="0"/>
                        <a:ea typeface="Calibri"/>
                        <a:cs typeface="Arial" panose="020B0604020202020204" pitchFamily="34" charset="0"/>
                      </a:endParaRPr>
                    </a:p>
                  </a:txBody>
                  <a:tcPr marL="0" marR="0" marT="0" marB="0" anchor="ctr">
                    <a:lnB w="12700" cap="flat" cmpd="sng" algn="ctr">
                      <a:solidFill>
                        <a:schemeClr val="accent1"/>
                      </a:solidFill>
                      <a:prstDash val="solid"/>
                      <a:round/>
                      <a:headEnd type="none" w="med" len="med"/>
                      <a:tailEnd type="none" w="med" len="med"/>
                    </a:lnB>
                  </a:tcPr>
                </a:tc>
                <a:tc>
                  <a:txBody>
                    <a:bodyPr/>
                    <a:lstStyle/>
                    <a:p>
                      <a:pPr marL="44450" marR="0">
                        <a:lnSpc>
                          <a:spcPct val="100000"/>
                        </a:lnSpc>
                        <a:spcBef>
                          <a:spcPts val="600"/>
                        </a:spcBef>
                        <a:spcAft>
                          <a:spcPts val="1200"/>
                        </a:spcAft>
                      </a:pPr>
                      <a:r>
                        <a:rPr lang="en-US" sz="2000" kern="1200" dirty="0">
                          <a:solidFill>
                            <a:srgbClr val="00529B"/>
                          </a:solidFill>
                          <a:effectLst/>
                          <a:latin typeface="Arial" panose="020B0604020202020204" pitchFamily="34" charset="0"/>
                          <a:cs typeface="Arial" panose="020B0604020202020204" pitchFamily="34" charset="0"/>
                        </a:rPr>
                        <a:t>Private companies</a:t>
                      </a:r>
                      <a:endParaRPr lang="en-US" sz="2000" b="0" dirty="0">
                        <a:solidFill>
                          <a:srgbClr val="00529B"/>
                        </a:solidFill>
                        <a:effectLst/>
                        <a:latin typeface="Arial" panose="020B0604020202020204" pitchFamily="34" charset="0"/>
                        <a:ea typeface="Calibri"/>
                        <a:cs typeface="Arial" panose="020B0604020202020204" pitchFamily="34" charset="0"/>
                      </a:endParaRPr>
                    </a:p>
                  </a:txBody>
                  <a:tcPr marL="0" marR="0" marT="0" marB="0" anchor="ctr">
                    <a:lnB w="12700" cap="flat" cmpd="sng" algn="ctr">
                      <a:solidFill>
                        <a:schemeClr val="accent1"/>
                      </a:solidFill>
                      <a:prstDash val="solid"/>
                      <a:round/>
                      <a:headEnd type="none" w="med" len="med"/>
                      <a:tailEnd type="none" w="med" len="med"/>
                    </a:lnB>
                  </a:tcPr>
                </a:tc>
                <a:tc>
                  <a:txBody>
                    <a:bodyPr/>
                    <a:lstStyle/>
                    <a:p>
                      <a:pPr marL="44450" marR="0" algn="l" defTabSz="914400" rtl="0" eaLnBrk="1" latinLnBrk="0" hangingPunct="1">
                        <a:lnSpc>
                          <a:spcPct val="100000"/>
                        </a:lnSpc>
                        <a:spcBef>
                          <a:spcPts val="600"/>
                        </a:spcBef>
                        <a:spcAft>
                          <a:spcPts val="1200"/>
                        </a:spcAft>
                      </a:pPr>
                      <a:r>
                        <a:rPr lang="en-US" sz="2000" kern="1200" dirty="0">
                          <a:solidFill>
                            <a:srgbClr val="00529B"/>
                          </a:solidFill>
                          <a:effectLst/>
                          <a:latin typeface="Arial" panose="020B0604020202020204" pitchFamily="34" charset="0"/>
                          <a:cs typeface="Arial" panose="020B0604020202020204" pitchFamily="34" charset="0"/>
                        </a:rPr>
                        <a:t>Private companies</a:t>
                      </a:r>
                      <a:endParaRPr lang="en-US" sz="2000" b="0" kern="1200" dirty="0">
                        <a:solidFill>
                          <a:srgbClr val="00529B"/>
                        </a:solidFill>
                        <a:effectLst/>
                        <a:latin typeface="Arial" panose="020B0604020202020204" pitchFamily="34" charset="0"/>
                        <a:ea typeface="+mn-ea"/>
                        <a:cs typeface="Arial" panose="020B0604020202020204" pitchFamily="34" charset="0"/>
                      </a:endParaRPr>
                    </a:p>
                  </a:txBody>
                  <a:tcPr marL="0" marR="0" marT="0" marB="0" anchor="ctr">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0001"/>
                  </a:ext>
                </a:extLst>
              </a:tr>
              <a:tr h="666245">
                <a:tc>
                  <a:txBody>
                    <a:bodyPr/>
                    <a:lstStyle/>
                    <a:p>
                      <a:pPr marL="91440" marR="0" indent="0" algn="l" defTabSz="914400" rtl="0" eaLnBrk="1" latinLnBrk="0" hangingPunct="1">
                        <a:lnSpc>
                          <a:spcPct val="100000"/>
                        </a:lnSpc>
                        <a:spcBef>
                          <a:spcPts val="600"/>
                        </a:spcBef>
                        <a:spcAft>
                          <a:spcPts val="1200"/>
                        </a:spcAft>
                        <a:buFont typeface="Wingdings" panose="05000000000000000000" pitchFamily="2" charset="2"/>
                        <a:buNone/>
                      </a:pPr>
                      <a:r>
                        <a:rPr lang="en-US" sz="2000" b="1" kern="1200" dirty="0">
                          <a:solidFill>
                            <a:srgbClr val="00529B"/>
                          </a:solidFill>
                          <a:effectLst/>
                          <a:latin typeface="Arial" panose="020B0604020202020204" pitchFamily="34" charset="0"/>
                          <a:cs typeface="Arial" panose="020B0604020202020204" pitchFamily="34" charset="0"/>
                        </a:rPr>
                        <a:t>Government oversight </a:t>
                      </a:r>
                      <a:endParaRPr lang="en-US" sz="2000" b="1" kern="1200" dirty="0">
                        <a:solidFill>
                          <a:srgbClr val="00529B"/>
                        </a:solidFill>
                        <a:effectLst/>
                        <a:latin typeface="Arial" panose="020B0604020202020204" pitchFamily="34" charset="0"/>
                        <a:ea typeface="+mn-ea"/>
                        <a:cs typeface="Arial" panose="020B0604020202020204" pitchFamily="34" charset="0"/>
                      </a:endParaRPr>
                    </a:p>
                  </a:txBody>
                  <a:tcPr marL="0" marR="0" marT="0" marB="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44450" marR="0" indent="0" algn="l" defTabSz="914400" rtl="0" eaLnBrk="1" fontAlgn="auto" latinLnBrk="0" hangingPunct="1">
                        <a:lnSpc>
                          <a:spcPct val="100000"/>
                        </a:lnSpc>
                        <a:spcBef>
                          <a:spcPts val="600"/>
                        </a:spcBef>
                        <a:spcAft>
                          <a:spcPts val="1200"/>
                        </a:spcAft>
                        <a:buClrTx/>
                        <a:buSzTx/>
                        <a:buFontTx/>
                        <a:buNone/>
                        <a:tabLst/>
                        <a:defRPr/>
                      </a:pPr>
                      <a:r>
                        <a:rPr lang="en-US" sz="2000" u="none" strike="noStrike" kern="1200" baseline="0" dirty="0">
                          <a:solidFill>
                            <a:srgbClr val="00529B"/>
                          </a:solidFill>
                          <a:latin typeface="Arial" panose="020B0604020202020204" pitchFamily="34" charset="0"/>
                          <a:cs typeface="Arial" panose="020B0604020202020204" pitchFamily="34" charset="0"/>
                        </a:rPr>
                        <a:t>State, but must also follow federal laws</a:t>
                      </a:r>
                      <a:endParaRPr lang="en-US" sz="2000" b="0" kern="1200" spc="-15" dirty="0">
                        <a:solidFill>
                          <a:srgbClr val="00529B"/>
                        </a:solidFill>
                        <a:effectLst/>
                        <a:latin typeface="Arial" panose="020B0604020202020204" pitchFamily="34" charset="0"/>
                        <a:ea typeface="+mn-ea"/>
                        <a:cs typeface="Arial" panose="020B0604020202020204" pitchFamily="34" charset="0"/>
                      </a:endParaRPr>
                    </a:p>
                  </a:txBody>
                  <a:tcPr marL="0" marR="0" marT="0" marB="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44450" marR="0" indent="0" algn="l" defTabSz="914400" rtl="0" eaLnBrk="1" fontAlgn="auto" latinLnBrk="0" hangingPunct="1">
                        <a:lnSpc>
                          <a:spcPct val="100000"/>
                        </a:lnSpc>
                        <a:spcBef>
                          <a:spcPts val="600"/>
                        </a:spcBef>
                        <a:spcAft>
                          <a:spcPts val="1200"/>
                        </a:spcAft>
                        <a:buClrTx/>
                        <a:buSzTx/>
                        <a:buFontTx/>
                        <a:buNone/>
                        <a:tabLst/>
                        <a:defRPr/>
                      </a:pPr>
                      <a:r>
                        <a:rPr lang="en-US" sz="2000" kern="1200" dirty="0">
                          <a:solidFill>
                            <a:srgbClr val="00529B"/>
                          </a:solidFill>
                          <a:effectLst/>
                          <a:latin typeface="Arial" panose="020B0604020202020204" pitchFamily="34" charset="0"/>
                          <a:cs typeface="Arial" panose="020B0604020202020204" pitchFamily="34" charset="0"/>
                        </a:rPr>
                        <a:t>Federal (plans must be approved by Medicare)</a:t>
                      </a:r>
                      <a:endParaRPr lang="en-US" sz="2000" b="0" kern="1200" dirty="0">
                        <a:solidFill>
                          <a:srgbClr val="00529B"/>
                        </a:solidFill>
                        <a:effectLst/>
                        <a:latin typeface="Arial" panose="020B0604020202020204" pitchFamily="34" charset="0"/>
                        <a:ea typeface="+mn-ea"/>
                        <a:cs typeface="Arial" panose="020B0604020202020204" pitchFamily="34" charset="0"/>
                      </a:endParaRPr>
                    </a:p>
                  </a:txBody>
                  <a:tcPr marL="0" marR="0" marT="0" marB="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0002"/>
                  </a:ext>
                </a:extLst>
              </a:tr>
              <a:tr h="374288">
                <a:tc>
                  <a:txBody>
                    <a:bodyPr/>
                    <a:lstStyle/>
                    <a:p>
                      <a:pPr marL="91440" marR="0" indent="0" algn="l" defTabSz="914400" rtl="0" eaLnBrk="1" latinLnBrk="0" hangingPunct="1">
                        <a:lnSpc>
                          <a:spcPct val="100000"/>
                        </a:lnSpc>
                        <a:spcBef>
                          <a:spcPts val="600"/>
                        </a:spcBef>
                        <a:spcAft>
                          <a:spcPts val="1200"/>
                        </a:spcAft>
                        <a:buFont typeface="Wingdings" panose="05000000000000000000" pitchFamily="2" charset="2"/>
                        <a:buNone/>
                      </a:pPr>
                      <a:r>
                        <a:rPr lang="en-US" sz="2000" b="1" kern="1200" dirty="0">
                          <a:solidFill>
                            <a:srgbClr val="00529B"/>
                          </a:solidFill>
                          <a:effectLst/>
                          <a:latin typeface="Arial" panose="020B0604020202020204" pitchFamily="34" charset="0"/>
                          <a:cs typeface="Arial" panose="020B0604020202020204" pitchFamily="34" charset="0"/>
                        </a:rPr>
                        <a:t>Works with</a:t>
                      </a:r>
                      <a:endParaRPr lang="en-US" sz="2000" b="1" kern="1200" dirty="0">
                        <a:solidFill>
                          <a:srgbClr val="00529B"/>
                        </a:solidFill>
                        <a:effectLst/>
                        <a:latin typeface="Arial" panose="020B0604020202020204" pitchFamily="34" charset="0"/>
                        <a:ea typeface="+mn-ea"/>
                        <a:cs typeface="Arial" panose="020B0604020202020204" pitchFamily="34" charset="0"/>
                      </a:endParaRPr>
                    </a:p>
                  </a:txBody>
                  <a:tcPr marL="0" marR="0" marT="0" marB="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44450" marR="0">
                        <a:lnSpc>
                          <a:spcPct val="100000"/>
                        </a:lnSpc>
                        <a:spcBef>
                          <a:spcPts val="600"/>
                        </a:spcBef>
                        <a:spcAft>
                          <a:spcPts val="1200"/>
                        </a:spcAft>
                      </a:pPr>
                      <a:r>
                        <a:rPr lang="en-US" sz="2000" kern="1200" dirty="0">
                          <a:solidFill>
                            <a:srgbClr val="00529B"/>
                          </a:solidFill>
                          <a:effectLst/>
                          <a:latin typeface="Arial" panose="020B0604020202020204" pitchFamily="34" charset="0"/>
                          <a:cs typeface="Arial" panose="020B0604020202020204" pitchFamily="34" charset="0"/>
                        </a:rPr>
                        <a:t>Original Medicare</a:t>
                      </a:r>
                      <a:endParaRPr lang="en-US" sz="2000" kern="1200" dirty="0">
                        <a:solidFill>
                          <a:srgbClr val="00529B"/>
                        </a:solidFill>
                        <a:effectLst/>
                        <a:latin typeface="Arial" panose="020B0604020202020204" pitchFamily="34" charset="0"/>
                        <a:ea typeface="+mn-ea"/>
                        <a:cs typeface="Arial" panose="020B0604020202020204" pitchFamily="34" charset="0"/>
                      </a:endParaRPr>
                    </a:p>
                  </a:txBody>
                  <a:tcPr marL="0" marR="0" marT="0" marB="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44450" marR="0">
                        <a:lnSpc>
                          <a:spcPct val="100000"/>
                        </a:lnSpc>
                        <a:spcBef>
                          <a:spcPts val="600"/>
                        </a:spcBef>
                        <a:spcAft>
                          <a:spcPts val="1200"/>
                        </a:spcAft>
                      </a:pPr>
                      <a:r>
                        <a:rPr lang="en-US" sz="2000" kern="1200" dirty="0">
                          <a:solidFill>
                            <a:srgbClr val="00529B"/>
                          </a:solidFill>
                          <a:effectLst/>
                          <a:latin typeface="Arial" panose="020B0604020202020204" pitchFamily="34" charset="0"/>
                          <a:cs typeface="Arial" panose="020B0604020202020204" pitchFamily="34" charset="0"/>
                        </a:rPr>
                        <a:t>N/A</a:t>
                      </a:r>
                      <a:endParaRPr lang="en-US" sz="2000" b="0" kern="1200" dirty="0">
                        <a:solidFill>
                          <a:srgbClr val="00529B"/>
                        </a:solidFill>
                        <a:effectLst/>
                        <a:latin typeface="Arial" panose="020B0604020202020204" pitchFamily="34" charset="0"/>
                        <a:ea typeface="+mn-ea"/>
                        <a:cs typeface="Arial" panose="020B0604020202020204" pitchFamily="34" charset="0"/>
                      </a:endParaRPr>
                    </a:p>
                  </a:txBody>
                  <a:tcPr marL="0" marR="0" marT="0" marB="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0003"/>
                  </a:ext>
                </a:extLst>
              </a:tr>
              <a:tr h="1806325">
                <a:tc>
                  <a:txBody>
                    <a:bodyPr/>
                    <a:lstStyle/>
                    <a:p>
                      <a:pPr marL="91440" marR="0" indent="0" algn="l" defTabSz="914400" rtl="0" eaLnBrk="1" latinLnBrk="0" hangingPunct="1">
                        <a:lnSpc>
                          <a:spcPct val="100000"/>
                        </a:lnSpc>
                        <a:spcBef>
                          <a:spcPts val="600"/>
                        </a:spcBef>
                        <a:spcAft>
                          <a:spcPts val="1200"/>
                        </a:spcAft>
                        <a:buFont typeface="Wingdings" panose="05000000000000000000" pitchFamily="2" charset="2"/>
                        <a:buNone/>
                      </a:pPr>
                      <a:r>
                        <a:rPr lang="en-US" sz="2000" b="1" kern="1200" dirty="0">
                          <a:solidFill>
                            <a:srgbClr val="00529B"/>
                          </a:solidFill>
                          <a:effectLst/>
                          <a:latin typeface="Arial" panose="020B0604020202020204" pitchFamily="34" charset="0"/>
                          <a:cs typeface="Arial" panose="020B0604020202020204" pitchFamily="34" charset="0"/>
                        </a:rPr>
                        <a:t>Covers</a:t>
                      </a:r>
                      <a:endParaRPr lang="en-US" sz="2000" b="1" kern="1200" dirty="0">
                        <a:solidFill>
                          <a:srgbClr val="00529B"/>
                        </a:solidFill>
                        <a:effectLst/>
                        <a:latin typeface="Arial" panose="020B0604020202020204" pitchFamily="34" charset="0"/>
                        <a:ea typeface="+mn-ea"/>
                        <a:cs typeface="Arial" panose="020B0604020202020204" pitchFamily="34" charset="0"/>
                      </a:endParaRPr>
                    </a:p>
                  </a:txBody>
                  <a:tcPr marL="0" marR="0" marT="0" marB="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44450" marR="0">
                        <a:lnSpc>
                          <a:spcPct val="100000"/>
                        </a:lnSpc>
                        <a:spcBef>
                          <a:spcPts val="600"/>
                        </a:spcBef>
                        <a:spcAft>
                          <a:spcPts val="1200"/>
                        </a:spcAft>
                      </a:pPr>
                      <a:r>
                        <a:rPr lang="en-US" sz="2000" kern="1200" dirty="0">
                          <a:solidFill>
                            <a:srgbClr val="00529B"/>
                          </a:solidFill>
                          <a:effectLst/>
                          <a:latin typeface="Arial" panose="020B0604020202020204" pitchFamily="34" charset="0"/>
                          <a:cs typeface="Arial" panose="020B0604020202020204" pitchFamily="34" charset="0"/>
                        </a:rPr>
                        <a:t>Gaps in Original Medicare coverage, like deductibles, coinsurance, and copayments</a:t>
                      </a:r>
                      <a:r>
                        <a:rPr lang="en-US" sz="2000" kern="1200" baseline="0" dirty="0">
                          <a:solidFill>
                            <a:srgbClr val="00529B"/>
                          </a:solidFill>
                          <a:effectLst/>
                          <a:latin typeface="Arial" panose="020B0604020202020204" pitchFamily="34" charset="0"/>
                          <a:cs typeface="Arial" panose="020B0604020202020204" pitchFamily="34" charset="0"/>
                        </a:rPr>
                        <a:t> for Medicare-covered services.</a:t>
                      </a:r>
                      <a:endParaRPr lang="en-US" sz="2000" kern="1200" dirty="0">
                        <a:solidFill>
                          <a:srgbClr val="00529B"/>
                        </a:solidFill>
                        <a:effectLst/>
                        <a:latin typeface="Arial" panose="020B0604020202020204" pitchFamily="34" charset="0"/>
                        <a:ea typeface="+mn-ea"/>
                        <a:cs typeface="Arial" panose="020B0604020202020204" pitchFamily="34" charset="0"/>
                      </a:endParaRPr>
                    </a:p>
                  </a:txBody>
                  <a:tcPr marL="0" marR="0" marT="0" marB="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44450" marR="0">
                        <a:lnSpc>
                          <a:spcPct val="100000"/>
                        </a:lnSpc>
                        <a:spcBef>
                          <a:spcPts val="600"/>
                        </a:spcBef>
                        <a:spcAft>
                          <a:spcPts val="1200"/>
                        </a:spcAft>
                      </a:pPr>
                      <a:r>
                        <a:rPr lang="en-US" sz="2000" kern="1200" dirty="0">
                          <a:solidFill>
                            <a:srgbClr val="00529B"/>
                          </a:solidFill>
                          <a:effectLst/>
                          <a:latin typeface="Arial" panose="020B0604020202020204" pitchFamily="34" charset="0"/>
                          <a:cs typeface="Arial" panose="020B0604020202020204" pitchFamily="34" charset="0"/>
                        </a:rPr>
                        <a:t>Part A- and Part B-covered services and supplies. May also cover things not covered by Original Medicare, like vision and dental coverage. Most Medicare Advantage Plans include Medicare drug coverage.</a:t>
                      </a:r>
                      <a:endParaRPr lang="en-US" sz="2000" b="0" kern="1200" spc="-15" dirty="0">
                        <a:solidFill>
                          <a:srgbClr val="00529B"/>
                        </a:solidFill>
                        <a:effectLst/>
                        <a:latin typeface="Arial" panose="020B0604020202020204" pitchFamily="34" charset="0"/>
                        <a:ea typeface="+mn-ea"/>
                        <a:cs typeface="Arial" panose="020B0604020202020204" pitchFamily="34" charset="0"/>
                      </a:endParaRPr>
                    </a:p>
                  </a:txBody>
                  <a:tcPr marL="0" marR="0" marT="0" marB="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0004"/>
                  </a:ext>
                </a:extLst>
              </a:tr>
              <a:tr h="350333">
                <a:tc>
                  <a:txBody>
                    <a:bodyPr/>
                    <a:lstStyle/>
                    <a:p>
                      <a:pPr marL="91440" marR="0" indent="0" algn="l" defTabSz="914400" rtl="0" eaLnBrk="1" latinLnBrk="0" hangingPunct="1">
                        <a:lnSpc>
                          <a:spcPct val="100000"/>
                        </a:lnSpc>
                        <a:spcBef>
                          <a:spcPts val="600"/>
                        </a:spcBef>
                        <a:spcAft>
                          <a:spcPts val="1200"/>
                        </a:spcAft>
                        <a:buFont typeface="Wingdings" panose="05000000000000000000" pitchFamily="2" charset="2"/>
                        <a:buNone/>
                      </a:pPr>
                      <a:r>
                        <a:rPr lang="en-US" sz="2000" b="1" kern="1200" dirty="0">
                          <a:solidFill>
                            <a:srgbClr val="00529B"/>
                          </a:solidFill>
                          <a:effectLst/>
                          <a:latin typeface="Arial" panose="020B0604020202020204" pitchFamily="34" charset="0"/>
                          <a:cs typeface="Arial" panose="020B0604020202020204" pitchFamily="34" charset="0"/>
                        </a:rPr>
                        <a:t>You must have</a:t>
                      </a:r>
                      <a:endParaRPr lang="en-US" sz="2000" b="1" kern="1200" dirty="0">
                        <a:solidFill>
                          <a:srgbClr val="00529B"/>
                        </a:solidFill>
                        <a:effectLst/>
                        <a:latin typeface="Arial" panose="020B0604020202020204" pitchFamily="34" charset="0"/>
                        <a:ea typeface="+mn-ea"/>
                        <a:cs typeface="Arial" panose="020B0604020202020204" pitchFamily="34" charset="0"/>
                      </a:endParaRPr>
                    </a:p>
                  </a:txBody>
                  <a:tcPr marL="0" marR="0" marT="0" marB="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44450" marR="0">
                        <a:lnSpc>
                          <a:spcPct val="100000"/>
                        </a:lnSpc>
                        <a:spcBef>
                          <a:spcPts val="600"/>
                        </a:spcBef>
                        <a:spcAft>
                          <a:spcPts val="1200"/>
                        </a:spcAft>
                      </a:pPr>
                      <a:r>
                        <a:rPr lang="en-US" sz="2000" kern="1200" dirty="0">
                          <a:solidFill>
                            <a:srgbClr val="00529B"/>
                          </a:solidFill>
                          <a:effectLst/>
                          <a:latin typeface="Arial" panose="020B0604020202020204" pitchFamily="34" charset="0"/>
                          <a:cs typeface="Arial" panose="020B0604020202020204" pitchFamily="34" charset="0"/>
                        </a:rPr>
                        <a:t>Part A and Part B</a:t>
                      </a:r>
                      <a:endParaRPr lang="en-US" sz="2000" b="0" kern="1200" spc="-15" dirty="0">
                        <a:solidFill>
                          <a:srgbClr val="00529B"/>
                        </a:solidFill>
                        <a:effectLst/>
                        <a:latin typeface="Arial" panose="020B0604020202020204" pitchFamily="34" charset="0"/>
                        <a:ea typeface="+mn-ea"/>
                        <a:cs typeface="Arial" panose="020B0604020202020204" pitchFamily="34" charset="0"/>
                      </a:endParaRPr>
                    </a:p>
                  </a:txBody>
                  <a:tcPr marL="0" marR="0" marT="0" marB="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44450" marR="0" algn="l" defTabSz="914400" rtl="0" eaLnBrk="1" latinLnBrk="0" hangingPunct="1">
                        <a:lnSpc>
                          <a:spcPct val="100000"/>
                        </a:lnSpc>
                        <a:spcBef>
                          <a:spcPts val="600"/>
                        </a:spcBef>
                        <a:spcAft>
                          <a:spcPts val="1200"/>
                        </a:spcAft>
                      </a:pPr>
                      <a:r>
                        <a:rPr lang="en-US" sz="2000" kern="1200" dirty="0">
                          <a:solidFill>
                            <a:srgbClr val="00529B"/>
                          </a:solidFill>
                          <a:effectLst/>
                          <a:latin typeface="Arial" panose="020B0604020202020204" pitchFamily="34" charset="0"/>
                          <a:cs typeface="Arial" panose="020B0604020202020204" pitchFamily="34" charset="0"/>
                        </a:rPr>
                        <a:t>Part A and Part B</a:t>
                      </a:r>
                      <a:endParaRPr lang="en-US" sz="2000" b="0" kern="1200" dirty="0">
                        <a:solidFill>
                          <a:srgbClr val="00529B"/>
                        </a:solidFill>
                        <a:effectLst/>
                        <a:latin typeface="Arial" panose="020B0604020202020204" pitchFamily="34" charset="0"/>
                        <a:ea typeface="+mn-ea"/>
                        <a:cs typeface="Arial" panose="020B0604020202020204" pitchFamily="34" charset="0"/>
                      </a:endParaRPr>
                    </a:p>
                  </a:txBody>
                  <a:tcPr marL="0" marR="0" marT="0" marB="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0005"/>
                  </a:ext>
                </a:extLst>
              </a:tr>
              <a:tr h="958941">
                <a:tc>
                  <a:txBody>
                    <a:bodyPr/>
                    <a:lstStyle/>
                    <a:p>
                      <a:pPr marL="91440" marR="0" indent="0" algn="l" defTabSz="914400" rtl="0" eaLnBrk="1" latinLnBrk="0" hangingPunct="1">
                        <a:lnSpc>
                          <a:spcPct val="100000"/>
                        </a:lnSpc>
                        <a:spcBef>
                          <a:spcPts val="600"/>
                        </a:spcBef>
                        <a:spcAft>
                          <a:spcPts val="1200"/>
                        </a:spcAft>
                        <a:buFont typeface="Wingdings" panose="05000000000000000000" pitchFamily="2" charset="2"/>
                        <a:buNone/>
                      </a:pPr>
                      <a:r>
                        <a:rPr lang="en-US" sz="2000" b="1" kern="1200">
                          <a:solidFill>
                            <a:srgbClr val="00529B"/>
                          </a:solidFill>
                          <a:effectLst/>
                          <a:latin typeface="Arial" panose="020B0604020202020204" pitchFamily="34" charset="0"/>
                          <a:cs typeface="Arial" panose="020B0604020202020204" pitchFamily="34" charset="0"/>
                        </a:rPr>
                        <a:t>Do you pay a premium?</a:t>
                      </a:r>
                      <a:endParaRPr lang="en-US" sz="2000" b="1" kern="1200">
                        <a:solidFill>
                          <a:srgbClr val="00529B"/>
                        </a:solidFill>
                        <a:effectLst/>
                        <a:latin typeface="Arial" panose="020B0604020202020204" pitchFamily="34" charset="0"/>
                        <a:ea typeface="+mn-ea"/>
                        <a:cs typeface="Arial" panose="020B0604020202020204" pitchFamily="34" charset="0"/>
                      </a:endParaRPr>
                    </a:p>
                  </a:txBody>
                  <a:tcPr marL="0" marR="0" marT="0" marB="0" anchor="ctr">
                    <a:lnT w="12700" cap="flat" cmpd="sng" algn="ctr">
                      <a:solidFill>
                        <a:schemeClr val="accent1"/>
                      </a:solidFill>
                      <a:prstDash val="solid"/>
                      <a:round/>
                      <a:headEnd type="none" w="med" len="med"/>
                      <a:tailEnd type="none" w="med" len="med"/>
                    </a:lnT>
                  </a:tcPr>
                </a:tc>
                <a:tc>
                  <a:txBody>
                    <a:bodyPr/>
                    <a:lstStyle/>
                    <a:p>
                      <a:pPr marL="44450" marR="0" algn="l" defTabSz="914400" rtl="0" eaLnBrk="1" latinLnBrk="0" hangingPunct="1">
                        <a:lnSpc>
                          <a:spcPct val="100000"/>
                        </a:lnSpc>
                        <a:spcBef>
                          <a:spcPts val="600"/>
                        </a:spcBef>
                        <a:spcAft>
                          <a:spcPts val="1200"/>
                        </a:spcAft>
                      </a:pPr>
                      <a:r>
                        <a:rPr lang="en-US" sz="2000" kern="1200">
                          <a:solidFill>
                            <a:srgbClr val="00529B"/>
                          </a:solidFill>
                          <a:effectLst/>
                          <a:latin typeface="Arial" panose="020B0604020202020204" pitchFamily="34" charset="0"/>
                          <a:cs typeface="Arial" panose="020B0604020202020204" pitchFamily="34" charset="0"/>
                        </a:rPr>
                        <a:t>Yes. You pay a premium for the policy, and you pay the Part B premium.</a:t>
                      </a:r>
                      <a:endParaRPr lang="en-US" sz="2000" b="0" kern="1200">
                        <a:solidFill>
                          <a:srgbClr val="00529B"/>
                        </a:solidFill>
                        <a:effectLst/>
                        <a:latin typeface="Arial" panose="020B0604020202020204" pitchFamily="34" charset="0"/>
                        <a:ea typeface="+mn-ea"/>
                        <a:cs typeface="Arial" panose="020B0604020202020204" pitchFamily="34" charset="0"/>
                      </a:endParaRPr>
                    </a:p>
                  </a:txBody>
                  <a:tcPr marL="0" marR="0" marT="0" marB="0" anchor="ctr">
                    <a:lnT w="12700" cap="flat" cmpd="sng" algn="ctr">
                      <a:solidFill>
                        <a:schemeClr val="accent1"/>
                      </a:solidFill>
                      <a:prstDash val="solid"/>
                      <a:round/>
                      <a:headEnd type="none" w="med" len="med"/>
                      <a:tailEnd type="none" w="med" len="med"/>
                    </a:lnT>
                  </a:tcPr>
                </a:tc>
                <a:tc>
                  <a:txBody>
                    <a:bodyPr/>
                    <a:lstStyle/>
                    <a:p>
                      <a:pPr marL="44450" marR="0" algn="l" defTabSz="914400" rtl="0" eaLnBrk="1" latinLnBrk="0" hangingPunct="1">
                        <a:lnSpc>
                          <a:spcPct val="100000"/>
                        </a:lnSpc>
                        <a:spcBef>
                          <a:spcPts val="600"/>
                        </a:spcBef>
                        <a:spcAft>
                          <a:spcPts val="1200"/>
                        </a:spcAft>
                      </a:pPr>
                      <a:r>
                        <a:rPr lang="en-US" sz="2000" kern="1200" dirty="0">
                          <a:solidFill>
                            <a:srgbClr val="00529B"/>
                          </a:solidFill>
                          <a:effectLst/>
                          <a:latin typeface="Arial" panose="020B0604020202020204" pitchFamily="34" charset="0"/>
                          <a:cs typeface="Arial" panose="020B0604020202020204" pitchFamily="34" charset="0"/>
                        </a:rPr>
                        <a:t>Yes. In addition to paying the Part B premium</a:t>
                      </a:r>
                      <a:r>
                        <a:rPr lang="en-US" sz="2000" kern="1200" baseline="0" dirty="0">
                          <a:solidFill>
                            <a:srgbClr val="00529B"/>
                          </a:solidFill>
                          <a:effectLst/>
                          <a:latin typeface="Arial" panose="020B0604020202020204" pitchFamily="34" charset="0"/>
                          <a:cs typeface="Arial" panose="020B0604020202020204" pitchFamily="34" charset="0"/>
                        </a:rPr>
                        <a:t>, y</a:t>
                      </a:r>
                      <a:r>
                        <a:rPr lang="en-US" sz="2000" kern="1200" dirty="0">
                          <a:solidFill>
                            <a:srgbClr val="00529B"/>
                          </a:solidFill>
                          <a:effectLst/>
                          <a:latin typeface="Arial" panose="020B0604020202020204" pitchFamily="34" charset="0"/>
                          <a:cs typeface="Arial" panose="020B0604020202020204" pitchFamily="34" charset="0"/>
                        </a:rPr>
                        <a:t>ou may have to pay a monthly plan premium.</a:t>
                      </a:r>
                      <a:endParaRPr lang="en-US" sz="2000" b="0" kern="1200" dirty="0">
                        <a:solidFill>
                          <a:srgbClr val="00529B"/>
                        </a:solidFill>
                        <a:effectLst/>
                        <a:latin typeface="Arial" panose="020B0604020202020204" pitchFamily="34" charset="0"/>
                        <a:ea typeface="+mn-ea"/>
                        <a:cs typeface="Arial" panose="020B0604020202020204" pitchFamily="34" charset="0"/>
                      </a:endParaRPr>
                    </a:p>
                  </a:txBody>
                  <a:tcPr marL="0" marR="0" marT="0" marB="0" anchor="ctr">
                    <a:lnT w="12700" cap="flat" cmpd="sng" algn="ctr">
                      <a:solidFill>
                        <a:schemeClr val="accent1"/>
                      </a:solidFill>
                      <a:prstDash val="solid"/>
                      <a:round/>
                      <a:headEnd type="none" w="med" len="med"/>
                      <a:tailEnd type="none" w="med" len="med"/>
                    </a:lnT>
                  </a:tcPr>
                </a:tc>
                <a:extLst>
                  <a:ext uri="{0D108BD9-81ED-4DB2-BD59-A6C34878D82A}">
                    <a16:rowId xmlns:a16="http://schemas.microsoft.com/office/drawing/2014/main" val="10006"/>
                  </a:ext>
                </a:extLst>
              </a:tr>
            </a:tbl>
          </a:graphicData>
        </a:graphic>
      </p:graphicFrame>
      <p:sp>
        <p:nvSpPr>
          <p:cNvPr id="5" name="Slide Number Placeholder 4">
            <a:extLst>
              <a:ext uri="{FF2B5EF4-FFF2-40B4-BE49-F238E27FC236}">
                <a16:creationId xmlns:a16="http://schemas.microsoft.com/office/drawing/2014/main" id="{B3B2CB41-137A-4BC2-84E6-DAD1B6210AE9}"/>
              </a:ext>
            </a:extLst>
          </p:cNvPr>
          <p:cNvSpPr>
            <a:spLocks noGrp="1"/>
          </p:cNvSpPr>
          <p:nvPr>
            <p:ph type="sldNum" sz="quarter" idx="12"/>
          </p:nvPr>
        </p:nvSpPr>
        <p:spPr>
          <a:xfrm>
            <a:off x="8610600" y="6492240"/>
            <a:ext cx="2743200" cy="365125"/>
          </a:xfrm>
        </p:spPr>
        <p:txBody>
          <a:bodyPr/>
          <a:lstStyle/>
          <a:p>
            <a:fld id="{48F63A3B-78C7-47BE-AE5E-E10140E04643}" type="slidenum">
              <a:rPr lang="en-US" smtClean="0">
                <a:solidFill>
                  <a:srgbClr val="8FAADC"/>
                </a:solidFill>
              </a:rPr>
              <a:pPr/>
              <a:t>68</a:t>
            </a:fld>
            <a:endParaRPr lang="en-US">
              <a:solidFill>
                <a:srgbClr val="8FAADC"/>
              </a:solidFill>
            </a:endParaRPr>
          </a:p>
        </p:txBody>
      </p:sp>
    </p:spTree>
    <p:custDataLst>
      <p:tags r:id="rId1"/>
    </p:custDataLst>
    <p:extLst>
      <p:ext uri="{BB962C8B-B14F-4D97-AF65-F5344CB8AC3E}">
        <p14:creationId xmlns:p14="http://schemas.microsoft.com/office/powerpoint/2010/main" val="387307676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a:t>Other Health Plans: Medicare Cost Plans</a:t>
            </a:r>
          </a:p>
        </p:txBody>
      </p:sp>
      <p:sp>
        <p:nvSpPr>
          <p:cNvPr id="5" name="Content Placeholder 4"/>
          <p:cNvSpPr>
            <a:spLocks noGrp="1"/>
          </p:cNvSpPr>
          <p:nvPr>
            <p:ph sz="quarter" idx="13"/>
          </p:nvPr>
        </p:nvSpPr>
        <p:spPr>
          <a:xfrm>
            <a:off x="1200150" y="1249680"/>
            <a:ext cx="9791700" cy="4667250"/>
          </a:xfrm>
        </p:spPr>
        <p:txBody>
          <a:bodyPr vert="horz" lIns="91440" tIns="45720" rIns="91440" bIns="45720" rtlCol="0" anchor="t">
            <a:noAutofit/>
          </a:bodyPr>
          <a:lstStyle/>
          <a:p>
            <a:pPr>
              <a:buFont typeface="Wingdings,Sans-Serif"/>
              <a:buChar char="§"/>
            </a:pPr>
            <a:r>
              <a:rPr lang="en-US" sz="2400" dirty="0">
                <a:latin typeface="Arial"/>
                <a:cs typeface="Arial"/>
              </a:rPr>
              <a:t>You can join even if you only have Part B</a:t>
            </a:r>
          </a:p>
          <a:p>
            <a:pPr>
              <a:spcAft>
                <a:spcPts val="600"/>
              </a:spcAft>
              <a:buFont typeface="Wingdings,Sans-Serif"/>
              <a:buChar char="§"/>
            </a:pPr>
            <a:r>
              <a:rPr lang="en-US" sz="2400" dirty="0">
                <a:latin typeface="Arial"/>
                <a:cs typeface="Arial"/>
              </a:rPr>
              <a:t>If you have Part A and Part B and go to a non-network provider:</a:t>
            </a:r>
          </a:p>
          <a:p>
            <a:pPr lvl="1">
              <a:buFont typeface="Arial,Sans-Serif"/>
              <a:buChar char="•"/>
            </a:pPr>
            <a:r>
              <a:rPr lang="en-US" sz="2000" dirty="0">
                <a:latin typeface="Arial"/>
                <a:cs typeface="Arial"/>
              </a:rPr>
              <a:t>Your services are covered under Original Medicare </a:t>
            </a:r>
          </a:p>
          <a:p>
            <a:pPr lvl="1">
              <a:spcAft>
                <a:spcPts val="1200"/>
              </a:spcAft>
              <a:buFont typeface="Arial,Sans-Serif"/>
              <a:buChar char="•"/>
            </a:pPr>
            <a:r>
              <a:rPr lang="en-US" sz="2000" dirty="0">
                <a:latin typeface="Arial"/>
                <a:cs typeface="Arial"/>
              </a:rPr>
              <a:t>You’ll pay the Part A and Part B coinsurance and deductibles</a:t>
            </a:r>
            <a:r>
              <a:rPr lang="en-US" dirty="0">
                <a:latin typeface="Arial"/>
                <a:cs typeface="Arial"/>
              </a:rPr>
              <a:t> </a:t>
            </a:r>
          </a:p>
          <a:p>
            <a:pPr>
              <a:buFont typeface="Wingdings,Sans-Serif"/>
              <a:buChar char="§"/>
            </a:pPr>
            <a:r>
              <a:rPr lang="en-US" sz="2400" dirty="0">
                <a:latin typeface="Arial"/>
                <a:cs typeface="Arial"/>
              </a:rPr>
              <a:t>You can join anytime the plan accepts new members</a:t>
            </a:r>
          </a:p>
          <a:p>
            <a:pPr>
              <a:buFont typeface="Wingdings,Sans-Serif"/>
              <a:buChar char="§"/>
            </a:pPr>
            <a:r>
              <a:rPr lang="en-US" sz="2400" dirty="0">
                <a:latin typeface="Arial"/>
                <a:cs typeface="Arial"/>
              </a:rPr>
              <a:t>You can leave anytime and return to Original Medicare </a:t>
            </a:r>
          </a:p>
          <a:p>
            <a:pPr>
              <a:buFont typeface="Wingdings,Sans-Serif"/>
              <a:buChar char="§"/>
            </a:pPr>
            <a:r>
              <a:rPr lang="en-US" sz="2400" dirty="0">
                <a:latin typeface="Arial"/>
                <a:cs typeface="Arial"/>
              </a:rPr>
              <a:t>You can either get your Medicare drug coverage from the Cost Plan (if offered) or you can join a Medicare drug plan</a:t>
            </a:r>
          </a:p>
        </p:txBody>
      </p:sp>
      <p:sp>
        <p:nvSpPr>
          <p:cNvPr id="6" name="Slide Number Placeholder 5">
            <a:extLst>
              <a:ext uri="{FF2B5EF4-FFF2-40B4-BE49-F238E27FC236}">
                <a16:creationId xmlns:a16="http://schemas.microsoft.com/office/drawing/2014/main" id="{330EE3D5-9FDE-4036-8578-4F13E9BF6F9E}"/>
              </a:ext>
            </a:extLst>
          </p:cNvPr>
          <p:cNvSpPr>
            <a:spLocks noGrp="1"/>
          </p:cNvSpPr>
          <p:nvPr>
            <p:ph type="sldNum" sz="quarter" idx="12"/>
          </p:nvPr>
        </p:nvSpPr>
        <p:spPr/>
        <p:txBody>
          <a:bodyPr/>
          <a:lstStyle/>
          <a:p>
            <a:fld id="{0B2D781D-8844-5940-92D1-06EF0A7F581E}" type="slidenum">
              <a:rPr lang="en-US" smtClean="0"/>
              <a:pPr/>
              <a:t>69</a:t>
            </a:fld>
            <a:endParaRPr lang="en-US"/>
          </a:p>
        </p:txBody>
      </p:sp>
    </p:spTree>
    <p:custDataLst>
      <p:tags r:id="rId1"/>
    </p:custDataLst>
    <p:extLst>
      <p:ext uri="{BB962C8B-B14F-4D97-AF65-F5344CB8AC3E}">
        <p14:creationId xmlns:p14="http://schemas.microsoft.com/office/powerpoint/2010/main" val="3899086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nchorCtr="0">
            <a:normAutofit/>
          </a:bodyPr>
          <a:lstStyle/>
          <a:p>
            <a:r>
              <a:rPr lang="en-US" sz="3000" dirty="0"/>
              <a:t>What Are the Parts of Medicare?</a:t>
            </a:r>
          </a:p>
        </p:txBody>
      </p:sp>
      <p:pic>
        <p:nvPicPr>
          <p:cNvPr id="7" name="Picture 6" descr="Part A icon"/>
          <p:cNvPicPr>
            <a:picLocks noChangeAspect="1"/>
          </p:cNvPicPr>
          <p:nvPr/>
        </p:nvPicPr>
        <p:blipFill>
          <a:blip r:embed="rId4"/>
          <a:srcRect/>
          <a:stretch/>
        </p:blipFill>
        <p:spPr>
          <a:xfrm>
            <a:off x="1981535" y="2329474"/>
            <a:ext cx="2133141" cy="1207125"/>
          </a:xfrm>
          <a:prstGeom prst="rect">
            <a:avLst/>
          </a:prstGeom>
        </p:spPr>
      </p:pic>
      <p:sp>
        <p:nvSpPr>
          <p:cNvPr id="12" name="Content Placeholder 11">
            <a:extLst>
              <a:ext uri="{FF2B5EF4-FFF2-40B4-BE49-F238E27FC236}">
                <a16:creationId xmlns:a16="http://schemas.microsoft.com/office/drawing/2014/main" id="{97137CA2-5D7B-AD37-9F5D-61436EDE3156}"/>
              </a:ext>
            </a:extLst>
          </p:cNvPr>
          <p:cNvSpPr>
            <a:spLocks noGrp="1"/>
          </p:cNvSpPr>
          <p:nvPr>
            <p:ph sz="quarter" idx="13"/>
          </p:nvPr>
        </p:nvSpPr>
        <p:spPr>
          <a:xfrm>
            <a:off x="1566578" y="1703554"/>
            <a:ext cx="2926080" cy="3756252"/>
          </a:xfrm>
          <a:prstGeom prst="roundRect">
            <a:avLst/>
          </a:prstGeom>
          <a:ln w="38100">
            <a:solidFill>
              <a:srgbClr val="FFD966"/>
            </a:solidFill>
          </a:ln>
        </p:spPr>
        <p:txBody>
          <a:bodyPr vert="horz" wrap="none" lIns="91440" tIns="45720" rIns="91440" bIns="457200" rtlCol="0" anchor="b">
            <a:noAutofit/>
          </a:bodyPr>
          <a:lstStyle/>
          <a:p>
            <a:pPr marL="0" indent="0" algn="ctr">
              <a:spcAft>
                <a:spcPts val="0"/>
              </a:spcAft>
              <a:buClrTx/>
              <a:buNone/>
            </a:pPr>
            <a:r>
              <a:rPr lang="en-US" sz="2400" b="1" dirty="0"/>
              <a:t>Part A </a:t>
            </a:r>
            <a:br>
              <a:rPr lang="en-US" sz="2400" b="1" dirty="0"/>
            </a:br>
            <a:r>
              <a:rPr lang="en-US" sz="2400" dirty="0"/>
              <a:t>(Hospital Insurance</a:t>
            </a:r>
            <a:r>
              <a:rPr lang="en-US" sz="2400" dirty="0">
                <a:latin typeface="+mn-lt"/>
              </a:rPr>
              <a:t>) </a:t>
            </a:r>
          </a:p>
        </p:txBody>
      </p:sp>
      <p:pic>
        <p:nvPicPr>
          <p:cNvPr id="8" name="Picture 7" descr="Part B Icon"/>
          <p:cNvPicPr>
            <a:picLocks noChangeAspect="1"/>
          </p:cNvPicPr>
          <p:nvPr/>
        </p:nvPicPr>
        <p:blipFill>
          <a:blip r:embed="rId5"/>
          <a:srcRect/>
          <a:stretch/>
        </p:blipFill>
        <p:spPr>
          <a:xfrm>
            <a:off x="5394193" y="2234444"/>
            <a:ext cx="1674334" cy="1508324"/>
          </a:xfrm>
          <a:prstGeom prst="rect">
            <a:avLst/>
          </a:prstGeom>
        </p:spPr>
      </p:pic>
      <p:sp>
        <p:nvSpPr>
          <p:cNvPr id="16" name="Content Placeholder 15">
            <a:extLst>
              <a:ext uri="{FF2B5EF4-FFF2-40B4-BE49-F238E27FC236}">
                <a16:creationId xmlns:a16="http://schemas.microsoft.com/office/drawing/2014/main" id="{5FEEDA67-C03C-59D4-DC75-0470D77182E9}"/>
              </a:ext>
            </a:extLst>
          </p:cNvPr>
          <p:cNvSpPr>
            <a:spLocks noGrp="1"/>
          </p:cNvSpPr>
          <p:nvPr>
            <p:ph sz="quarter" idx="14"/>
          </p:nvPr>
        </p:nvSpPr>
        <p:spPr>
          <a:xfrm>
            <a:off x="4859989" y="1703554"/>
            <a:ext cx="2926080" cy="3807239"/>
          </a:xfrm>
          <a:prstGeom prst="roundRect">
            <a:avLst/>
          </a:prstGeom>
          <a:ln w="38100">
            <a:solidFill>
              <a:srgbClr val="FFD966"/>
            </a:solidFill>
          </a:ln>
        </p:spPr>
        <p:txBody>
          <a:bodyPr vert="horz" wrap="none" lIns="91440" tIns="45720" rIns="91440" bIns="457200" rtlCol="0" anchor="b">
            <a:noAutofit/>
          </a:bodyPr>
          <a:lstStyle/>
          <a:p>
            <a:pPr marL="0" indent="0" algn="ctr">
              <a:spcAft>
                <a:spcPts val="0"/>
              </a:spcAft>
              <a:buClrTx/>
              <a:buNone/>
            </a:pPr>
            <a:r>
              <a:rPr lang="en-US" sz="2400" b="1" dirty="0"/>
              <a:t>Part B </a:t>
            </a:r>
            <a:br>
              <a:rPr lang="en-US" sz="2400" b="1" dirty="0"/>
            </a:br>
            <a:r>
              <a:rPr lang="en-US" sz="2400" dirty="0"/>
              <a:t>(Medical Insurance)</a:t>
            </a:r>
          </a:p>
        </p:txBody>
      </p:sp>
      <p:pic>
        <p:nvPicPr>
          <p:cNvPr id="10" name="Picture 9" descr="Part D Icon"/>
          <p:cNvPicPr>
            <a:picLocks noChangeAspect="1"/>
          </p:cNvPicPr>
          <p:nvPr/>
        </p:nvPicPr>
        <p:blipFill>
          <a:blip r:embed="rId6"/>
          <a:srcRect/>
          <a:stretch/>
        </p:blipFill>
        <p:spPr>
          <a:xfrm>
            <a:off x="8686146" y="2243101"/>
            <a:ext cx="1939276" cy="1379870"/>
          </a:xfrm>
          <a:prstGeom prst="rect">
            <a:avLst/>
          </a:prstGeom>
        </p:spPr>
      </p:pic>
      <p:sp>
        <p:nvSpPr>
          <p:cNvPr id="17" name="Content Placeholder 16">
            <a:extLst>
              <a:ext uri="{FF2B5EF4-FFF2-40B4-BE49-F238E27FC236}">
                <a16:creationId xmlns:a16="http://schemas.microsoft.com/office/drawing/2014/main" id="{CCE367D0-70B3-C841-1378-F8BFB38373DD}"/>
              </a:ext>
            </a:extLst>
          </p:cNvPr>
          <p:cNvSpPr>
            <a:spLocks noGrp="1"/>
          </p:cNvSpPr>
          <p:nvPr>
            <p:ph sz="quarter" idx="15"/>
          </p:nvPr>
        </p:nvSpPr>
        <p:spPr>
          <a:xfrm>
            <a:off x="8153400" y="1703554"/>
            <a:ext cx="2926080" cy="3803651"/>
          </a:xfrm>
          <a:prstGeom prst="roundRect">
            <a:avLst/>
          </a:prstGeom>
          <a:ln w="38100">
            <a:solidFill>
              <a:srgbClr val="FFD966"/>
            </a:solidFill>
          </a:ln>
        </p:spPr>
        <p:txBody>
          <a:bodyPr wrap="none" bIns="457200" anchor="b">
            <a:noAutofit/>
          </a:bodyPr>
          <a:lstStyle/>
          <a:p>
            <a:pPr marL="0" lvl="0" indent="0" algn="ctr">
              <a:spcAft>
                <a:spcPts val="0"/>
              </a:spcAft>
              <a:buClrTx/>
              <a:buNone/>
            </a:pPr>
            <a:r>
              <a:rPr lang="en-US" sz="2400" b="1" dirty="0"/>
              <a:t>Part D </a:t>
            </a:r>
            <a:br>
              <a:rPr lang="en-US" sz="2400" b="1" dirty="0"/>
            </a:br>
            <a:r>
              <a:rPr lang="en-US" sz="2400" dirty="0"/>
              <a:t>(Drug coverage)</a:t>
            </a:r>
          </a:p>
        </p:txBody>
      </p:sp>
      <p:sp>
        <p:nvSpPr>
          <p:cNvPr id="11" name="Slide Number Placeholder 10">
            <a:extLst>
              <a:ext uri="{FF2B5EF4-FFF2-40B4-BE49-F238E27FC236}">
                <a16:creationId xmlns:a16="http://schemas.microsoft.com/office/drawing/2014/main" id="{3F8CB9F3-BF24-42B9-8981-7039D56D3548}"/>
              </a:ext>
            </a:extLst>
          </p:cNvPr>
          <p:cNvSpPr>
            <a:spLocks noGrp="1"/>
          </p:cNvSpPr>
          <p:nvPr>
            <p:ph type="sldNum" sz="quarter" idx="12"/>
          </p:nvPr>
        </p:nvSpPr>
        <p:spPr/>
        <p:txBody>
          <a:bodyPr/>
          <a:lstStyle/>
          <a:p>
            <a:fld id="{48F63A3B-78C7-47BE-AE5E-E10140E04643}" type="slidenum">
              <a:rPr lang="en-US" smtClean="0"/>
              <a:pPr/>
              <a:t>7</a:t>
            </a:fld>
            <a:endParaRPr lang="en-US"/>
          </a:p>
        </p:txBody>
      </p:sp>
    </p:spTree>
    <p:custDataLst>
      <p:tags r:id="rId1"/>
    </p:custDataLst>
    <p:extLst>
      <p:ext uri="{BB962C8B-B14F-4D97-AF65-F5344CB8AC3E}">
        <p14:creationId xmlns:p14="http://schemas.microsoft.com/office/powerpoint/2010/main" val="270389780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t>Other Health Plans: Program of All-inclusive Care</a:t>
            </a:r>
            <a:br>
              <a:rPr lang="en-US" dirty="0"/>
            </a:br>
            <a:r>
              <a:rPr lang="en-US" dirty="0"/>
              <a:t>for the Elderly (PACE) Plans</a:t>
            </a:r>
          </a:p>
        </p:txBody>
      </p:sp>
      <p:sp>
        <p:nvSpPr>
          <p:cNvPr id="5" name="Content Placeholder 4"/>
          <p:cNvSpPr>
            <a:spLocks noGrp="1"/>
          </p:cNvSpPr>
          <p:nvPr>
            <p:ph sz="quarter" idx="13"/>
          </p:nvPr>
        </p:nvSpPr>
        <p:spPr>
          <a:xfrm>
            <a:off x="0" y="1169348"/>
            <a:ext cx="12192000" cy="491812"/>
          </a:xfrm>
        </p:spPr>
        <p:txBody>
          <a:bodyPr>
            <a:noAutofit/>
          </a:bodyPr>
          <a:lstStyle/>
          <a:p>
            <a:pPr marL="0" indent="0" algn="ctr" defTabSz="685800">
              <a:lnSpc>
                <a:spcPct val="100000"/>
              </a:lnSpc>
              <a:spcBef>
                <a:spcPts val="0"/>
              </a:spcBef>
              <a:spcAft>
                <a:spcPts val="600"/>
              </a:spcAft>
              <a:buFont typeface="Wingdings" pitchFamily="2" charset="2"/>
              <a:buNone/>
            </a:pPr>
            <a:r>
              <a:rPr lang="en-US" sz="2400" b="1" dirty="0">
                <a:solidFill>
                  <a:srgbClr val="00529B"/>
                </a:solidFill>
              </a:rPr>
              <a:t>To qualify, you must:</a:t>
            </a:r>
            <a:endParaRPr lang="en-US" sz="2400" dirty="0">
              <a:solidFill>
                <a:srgbClr val="00529B"/>
              </a:solidFill>
            </a:endParaRPr>
          </a:p>
        </p:txBody>
      </p:sp>
      <p:sp>
        <p:nvSpPr>
          <p:cNvPr id="22" name="Content Placeholder 21">
            <a:extLst>
              <a:ext uri="{FF2B5EF4-FFF2-40B4-BE49-F238E27FC236}">
                <a16:creationId xmlns:a16="http://schemas.microsoft.com/office/drawing/2014/main" id="{D2C27A1A-3E64-425C-6FF3-AA14C6926180}"/>
              </a:ext>
            </a:extLst>
          </p:cNvPr>
          <p:cNvSpPr>
            <a:spLocks noGrp="1"/>
          </p:cNvSpPr>
          <p:nvPr>
            <p:ph sz="quarter" idx="14"/>
          </p:nvPr>
        </p:nvSpPr>
        <p:spPr>
          <a:xfrm>
            <a:off x="615808" y="1959090"/>
            <a:ext cx="2551176" cy="3145536"/>
          </a:xfrm>
          <a:prstGeom prst="roundRect">
            <a:avLst/>
          </a:prstGeom>
          <a:ln w="38100">
            <a:solidFill>
              <a:srgbClr val="FEBF22"/>
            </a:solidFill>
          </a:ln>
        </p:spPr>
        <p:txBody>
          <a:bodyPr tIns="1737360"/>
          <a:lstStyle/>
          <a:p>
            <a:pPr marL="0" lvl="0" indent="0" algn="ctr">
              <a:spcAft>
                <a:spcPts val="0"/>
              </a:spcAft>
              <a:buClrTx/>
              <a:buNone/>
              <a:defRPr/>
            </a:pPr>
            <a:r>
              <a:rPr lang="en-US" sz="1800" dirty="0"/>
              <a:t>Be 55 or older</a:t>
            </a:r>
          </a:p>
        </p:txBody>
      </p:sp>
      <p:pic>
        <p:nvPicPr>
          <p:cNvPr id="19" name="Graphic 18">
            <a:extLst>
              <a:ext uri="{FF2B5EF4-FFF2-40B4-BE49-F238E27FC236}">
                <a16:creationId xmlns:a16="http://schemas.microsoft.com/office/drawing/2014/main" id="{03B51BB5-864A-47DC-B100-66F2FB9B78A1}"/>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97946" y="2081327"/>
            <a:ext cx="1790152" cy="1790152"/>
          </a:xfrm>
          <a:prstGeom prst="rect">
            <a:avLst/>
          </a:prstGeom>
        </p:spPr>
      </p:pic>
      <p:sp>
        <p:nvSpPr>
          <p:cNvPr id="23" name="Content Placeholder 22">
            <a:extLst>
              <a:ext uri="{FF2B5EF4-FFF2-40B4-BE49-F238E27FC236}">
                <a16:creationId xmlns:a16="http://schemas.microsoft.com/office/drawing/2014/main" id="{98B42835-E9F4-E391-3F16-0D324442DB55}"/>
              </a:ext>
            </a:extLst>
          </p:cNvPr>
          <p:cNvSpPr>
            <a:spLocks noGrp="1"/>
          </p:cNvSpPr>
          <p:nvPr>
            <p:ph sz="quarter" idx="15"/>
          </p:nvPr>
        </p:nvSpPr>
        <p:spPr>
          <a:xfrm>
            <a:off x="3429611" y="1953589"/>
            <a:ext cx="2551176" cy="3145536"/>
          </a:xfrm>
          <a:prstGeom prst="roundRect">
            <a:avLst/>
          </a:prstGeom>
          <a:ln w="38100">
            <a:solidFill>
              <a:srgbClr val="FEBF22"/>
            </a:solidFill>
          </a:ln>
        </p:spPr>
        <p:txBody>
          <a:bodyPr tIns="1737360"/>
          <a:lstStyle/>
          <a:p>
            <a:pPr marL="0" lvl="0" indent="0" algn="ctr">
              <a:spcAft>
                <a:spcPts val="0"/>
              </a:spcAft>
              <a:buClrTx/>
              <a:buNone/>
              <a:defRPr/>
            </a:pPr>
            <a:r>
              <a:rPr lang="en-US" sz="1800" dirty="0"/>
              <a:t>Live in the service area of a PACE organization</a:t>
            </a:r>
          </a:p>
        </p:txBody>
      </p:sp>
      <p:pic>
        <p:nvPicPr>
          <p:cNvPr id="6" name="Picture 5">
            <a:extLst>
              <a:ext uri="{FF2B5EF4-FFF2-40B4-BE49-F238E27FC236}">
                <a16:creationId xmlns:a16="http://schemas.microsoft.com/office/drawing/2014/main" id="{1A20FDA7-9554-425F-B42D-5BFB40884B68}"/>
              </a:ext>
              <a:ext uri="{C183D7F6-B498-43B3-948B-1728B52AA6E4}">
                <adec:decorative xmlns:adec="http://schemas.microsoft.com/office/drawing/2017/decorative" val="1"/>
              </a:ext>
            </a:extLst>
          </p:cNvPr>
          <p:cNvPicPr>
            <a:picLocks noChangeAspect="1"/>
          </p:cNvPicPr>
          <p:nvPr/>
        </p:nvPicPr>
        <p:blipFill>
          <a:blip r:embed="rId6"/>
          <a:srcRect/>
          <a:stretch/>
        </p:blipFill>
        <p:spPr>
          <a:xfrm>
            <a:off x="4082041" y="2217485"/>
            <a:ext cx="1205015" cy="1435788"/>
          </a:xfrm>
          <a:prstGeom prst="rect">
            <a:avLst/>
          </a:prstGeom>
        </p:spPr>
      </p:pic>
      <p:sp>
        <p:nvSpPr>
          <p:cNvPr id="24" name="Content Placeholder 23">
            <a:extLst>
              <a:ext uri="{FF2B5EF4-FFF2-40B4-BE49-F238E27FC236}">
                <a16:creationId xmlns:a16="http://schemas.microsoft.com/office/drawing/2014/main" id="{7A7A4891-B24B-0F53-05B0-ADC8D7DA4450}"/>
              </a:ext>
            </a:extLst>
          </p:cNvPr>
          <p:cNvSpPr>
            <a:spLocks noGrp="1"/>
          </p:cNvSpPr>
          <p:nvPr>
            <p:ph sz="quarter" idx="16"/>
          </p:nvPr>
        </p:nvSpPr>
        <p:spPr>
          <a:xfrm>
            <a:off x="6209559" y="1959090"/>
            <a:ext cx="2551176" cy="3145536"/>
          </a:xfrm>
          <a:prstGeom prst="roundRect">
            <a:avLst/>
          </a:prstGeom>
          <a:ln w="38100">
            <a:solidFill>
              <a:srgbClr val="FEBF22"/>
            </a:solidFill>
          </a:ln>
        </p:spPr>
        <p:txBody>
          <a:bodyPr tIns="1737360"/>
          <a:lstStyle/>
          <a:p>
            <a:pPr marL="0" lvl="0" indent="0" algn="ctr">
              <a:spcAft>
                <a:spcPts val="0"/>
              </a:spcAft>
              <a:buClrTx/>
              <a:buNone/>
              <a:defRPr/>
            </a:pPr>
            <a:r>
              <a:rPr lang="en-US" sz="1800" dirty="0"/>
              <a:t>Need a nursing </a:t>
            </a:r>
            <a:br>
              <a:rPr lang="en-US" sz="1800" dirty="0"/>
            </a:br>
            <a:r>
              <a:rPr lang="en-US" sz="1800" dirty="0"/>
              <a:t>home-level of care </a:t>
            </a:r>
            <a:br>
              <a:rPr lang="en-US" sz="1800" dirty="0"/>
            </a:br>
            <a:r>
              <a:rPr lang="en-US" sz="1800" dirty="0"/>
              <a:t>(as certified by </a:t>
            </a:r>
            <a:br>
              <a:rPr lang="en-US" sz="1800" dirty="0"/>
            </a:br>
            <a:r>
              <a:rPr lang="en-US" sz="1800" dirty="0"/>
              <a:t>your state)</a:t>
            </a:r>
          </a:p>
        </p:txBody>
      </p:sp>
      <p:pic>
        <p:nvPicPr>
          <p:cNvPr id="13" name="Picture 12">
            <a:extLst>
              <a:ext uri="{FF2B5EF4-FFF2-40B4-BE49-F238E27FC236}">
                <a16:creationId xmlns:a16="http://schemas.microsoft.com/office/drawing/2014/main" id="{9BDEE7C4-739C-437A-B6DB-F5920E6A9410}"/>
              </a:ext>
              <a:ext uri="{C183D7F6-B498-43B3-948B-1728B52AA6E4}">
                <adec:decorative xmlns:adec="http://schemas.microsoft.com/office/drawing/2017/decorative" val="1"/>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40000" contrast="40000"/>
                    </a14:imgEffect>
                  </a14:imgLayer>
                </a14:imgProps>
              </a:ext>
            </a:extLst>
          </a:blip>
          <a:stretch>
            <a:fillRect/>
          </a:stretch>
        </p:blipFill>
        <p:spPr>
          <a:xfrm>
            <a:off x="6922986" y="2296143"/>
            <a:ext cx="1323928" cy="1357130"/>
          </a:xfrm>
          <a:prstGeom prst="rect">
            <a:avLst/>
          </a:prstGeom>
        </p:spPr>
      </p:pic>
      <p:sp>
        <p:nvSpPr>
          <p:cNvPr id="25" name="Content Placeholder 24">
            <a:extLst>
              <a:ext uri="{FF2B5EF4-FFF2-40B4-BE49-F238E27FC236}">
                <a16:creationId xmlns:a16="http://schemas.microsoft.com/office/drawing/2014/main" id="{38BF76FB-33D9-3A2D-AF6E-70DB69BB64FB}"/>
              </a:ext>
            </a:extLst>
          </p:cNvPr>
          <p:cNvSpPr>
            <a:spLocks noGrp="1"/>
          </p:cNvSpPr>
          <p:nvPr>
            <p:ph sz="quarter" idx="17"/>
          </p:nvPr>
        </p:nvSpPr>
        <p:spPr>
          <a:xfrm>
            <a:off x="9013175" y="1968244"/>
            <a:ext cx="2551176" cy="3145536"/>
          </a:xfrm>
          <a:prstGeom prst="roundRect">
            <a:avLst/>
          </a:prstGeom>
          <a:ln w="38100">
            <a:solidFill>
              <a:srgbClr val="FEBF22"/>
            </a:solidFill>
          </a:ln>
        </p:spPr>
        <p:txBody>
          <a:bodyPr tIns="1737360"/>
          <a:lstStyle/>
          <a:p>
            <a:pPr marL="0" lvl="0" indent="0" algn="ctr">
              <a:spcAft>
                <a:spcPts val="0"/>
              </a:spcAft>
              <a:buClrTx/>
              <a:buNone/>
              <a:defRPr/>
            </a:pPr>
            <a:r>
              <a:rPr lang="en-US" sz="1800" dirty="0"/>
              <a:t>Be able to live safely in the community with the help of PACE services</a:t>
            </a:r>
          </a:p>
        </p:txBody>
      </p:sp>
      <p:pic>
        <p:nvPicPr>
          <p:cNvPr id="28" name="Graphic 27">
            <a:extLst>
              <a:ext uri="{FF2B5EF4-FFF2-40B4-BE49-F238E27FC236}">
                <a16:creationId xmlns:a16="http://schemas.microsoft.com/office/drawing/2014/main" id="{3BFD525C-829E-4774-94B9-F5F322DF3C6F}"/>
              </a:ext>
              <a:ext uri="{C183D7F6-B498-43B3-948B-1728B52AA6E4}">
                <adec:decorative xmlns:adec="http://schemas.microsoft.com/office/drawing/2017/decorative" val="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540061" y="2217485"/>
            <a:ext cx="1517835" cy="1517835"/>
          </a:xfrm>
          <a:prstGeom prst="rect">
            <a:avLst/>
          </a:prstGeom>
        </p:spPr>
      </p:pic>
      <p:sp>
        <p:nvSpPr>
          <p:cNvPr id="15" name="Slide Number Placeholder 14">
            <a:extLst>
              <a:ext uri="{FF2B5EF4-FFF2-40B4-BE49-F238E27FC236}">
                <a16:creationId xmlns:a16="http://schemas.microsoft.com/office/drawing/2014/main" id="{8DC8C22C-1DEB-4D33-98A1-914B9B16D3C6}"/>
              </a:ext>
            </a:extLst>
          </p:cNvPr>
          <p:cNvSpPr>
            <a:spLocks noGrp="1"/>
          </p:cNvSpPr>
          <p:nvPr>
            <p:ph type="sldNum" sz="quarter" idx="12"/>
          </p:nvPr>
        </p:nvSpPr>
        <p:spPr/>
        <p:txBody>
          <a:bodyPr/>
          <a:lstStyle/>
          <a:p>
            <a:fld id="{0B2D781D-8844-5940-92D1-06EF0A7F581E}" type="slidenum">
              <a:rPr lang="en-US" smtClean="0"/>
              <a:pPr/>
              <a:t>70</a:t>
            </a:fld>
            <a:endParaRPr lang="en-US"/>
          </a:p>
        </p:txBody>
      </p:sp>
    </p:spTree>
    <p:custDataLst>
      <p:tags r:id="rId1"/>
    </p:custDataLst>
    <p:extLst>
      <p:ext uri="{BB962C8B-B14F-4D97-AF65-F5344CB8AC3E}">
        <p14:creationId xmlns:p14="http://schemas.microsoft.com/office/powerpoint/2010/main" val="3937950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bg/>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3">
                                            <p:txEl>
                                              <p:pRg st="0" end="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4">
                                            <p:bg/>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4">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5">
                                            <p:bg/>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uiExpand="1" build="p" animBg="1"/>
      <p:bldP spid="23" grpId="0" uiExpand="1" build="p" animBg="1"/>
      <p:bldP spid="24" grpId="0" uiExpand="1" build="p" animBg="1"/>
      <p:bldP spid="25" grpId="0" uiExpand="1" build="p"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AAF1556-3088-4A0C-999B-4379B4BBDF32}"/>
              </a:ext>
            </a:extLst>
          </p:cNvPr>
          <p:cNvSpPr>
            <a:spLocks noGrp="1"/>
          </p:cNvSpPr>
          <p:nvPr>
            <p:ph type="title"/>
          </p:nvPr>
        </p:nvSpPr>
        <p:spPr/>
        <p:txBody>
          <a:bodyPr>
            <a:noAutofit/>
          </a:bodyPr>
          <a:lstStyle/>
          <a:p>
            <a:r>
              <a:rPr lang="en-US" dirty="0"/>
              <a:t>Other Health Plans: Program of All-inclusive Care</a:t>
            </a:r>
            <a:br>
              <a:rPr lang="en-US" dirty="0"/>
            </a:br>
            <a:r>
              <a:rPr lang="en-US" dirty="0"/>
              <a:t>for the Elderly (PACE) (continued)</a:t>
            </a:r>
          </a:p>
        </p:txBody>
      </p:sp>
      <p:sp>
        <p:nvSpPr>
          <p:cNvPr id="6" name="Content Placeholder 5">
            <a:extLst>
              <a:ext uri="{FF2B5EF4-FFF2-40B4-BE49-F238E27FC236}">
                <a16:creationId xmlns:a16="http://schemas.microsoft.com/office/drawing/2014/main" id="{6BE6C347-D2A6-3A0A-D6D0-D3845365FA60}"/>
              </a:ext>
            </a:extLst>
          </p:cNvPr>
          <p:cNvSpPr>
            <a:spLocks noGrp="1"/>
          </p:cNvSpPr>
          <p:nvPr>
            <p:ph sz="quarter" idx="13"/>
          </p:nvPr>
        </p:nvSpPr>
        <p:spPr>
          <a:xfrm>
            <a:off x="0" y="1282370"/>
            <a:ext cx="12192000" cy="592758"/>
          </a:xfrm>
        </p:spPr>
        <p:txBody>
          <a:bodyPr/>
          <a:lstStyle/>
          <a:p>
            <a:pPr marL="0" lvl="0" indent="0" algn="ctr">
              <a:spcBef>
                <a:spcPts val="600"/>
              </a:spcBef>
              <a:spcAft>
                <a:spcPts val="0"/>
              </a:spcAft>
              <a:buClrTx/>
              <a:buNone/>
            </a:pPr>
            <a:r>
              <a:rPr lang="en-US" sz="2400" b="1" dirty="0"/>
              <a:t>About PACE coverage and premiums:</a:t>
            </a:r>
          </a:p>
        </p:txBody>
      </p:sp>
      <p:sp>
        <p:nvSpPr>
          <p:cNvPr id="10" name="Content Placeholder 9">
            <a:extLst>
              <a:ext uri="{FF2B5EF4-FFF2-40B4-BE49-F238E27FC236}">
                <a16:creationId xmlns:a16="http://schemas.microsoft.com/office/drawing/2014/main" id="{F83E0128-9B16-EFF9-DF3F-302BA71E662F}"/>
              </a:ext>
            </a:extLst>
          </p:cNvPr>
          <p:cNvSpPr>
            <a:spLocks noGrp="1"/>
          </p:cNvSpPr>
          <p:nvPr>
            <p:ph sz="quarter" idx="14"/>
          </p:nvPr>
        </p:nvSpPr>
        <p:spPr>
          <a:xfrm>
            <a:off x="3287590" y="2159541"/>
            <a:ext cx="7315200" cy="1463040"/>
          </a:xfrm>
          <a:prstGeom prst="roundRect">
            <a:avLst/>
          </a:prstGeom>
          <a:ln w="38100">
            <a:solidFill>
              <a:srgbClr val="FEBF22"/>
            </a:solidFill>
          </a:ln>
        </p:spPr>
        <p:txBody>
          <a:bodyPr anchor="ctr"/>
          <a:lstStyle/>
          <a:p>
            <a:pPr marL="365760" lvl="0" indent="0">
              <a:buClrTx/>
              <a:buNone/>
            </a:pPr>
            <a:r>
              <a:rPr lang="en-US" dirty="0"/>
              <a:t>If you have Medicare, but not Medicaid, you’ll be charged a monthly premium to cover the long-term care portion of the benefit and a premium for Medicare Part D drugs.</a:t>
            </a:r>
          </a:p>
        </p:txBody>
      </p:sp>
      <p:sp>
        <p:nvSpPr>
          <p:cNvPr id="14" name="Rectangle: Rounded Corners 13">
            <a:extLst>
              <a:ext uri="{FF2B5EF4-FFF2-40B4-BE49-F238E27FC236}">
                <a16:creationId xmlns:a16="http://schemas.microsoft.com/office/drawing/2014/main" id="{AE3FD208-0358-4E2D-A2B6-2970B6E79F23}"/>
              </a:ext>
              <a:ext uri="{C183D7F6-B498-43B3-948B-1728B52AA6E4}">
                <adec:decorative xmlns:adec="http://schemas.microsoft.com/office/drawing/2017/decorative" val="1"/>
              </a:ext>
            </a:extLst>
          </p:cNvPr>
          <p:cNvSpPr/>
          <p:nvPr/>
        </p:nvSpPr>
        <p:spPr>
          <a:xfrm>
            <a:off x="1736836" y="2009142"/>
            <a:ext cx="1844564" cy="1798529"/>
          </a:xfrm>
          <a:prstGeom prst="roundRect">
            <a:avLst/>
          </a:prstGeom>
          <a:solidFill>
            <a:schemeClr val="accent1">
              <a:lumMod val="5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1200"/>
              </a:spcAft>
              <a:buClrTx/>
              <a:buSzTx/>
              <a:buFontTx/>
              <a:buNone/>
              <a:tabLst/>
              <a:defRPr/>
            </a:pPr>
            <a:endParaRPr lang="en-US">
              <a:solidFill>
                <a:srgbClr val="00529B"/>
              </a:solidFill>
            </a:endParaRPr>
          </a:p>
        </p:txBody>
      </p:sp>
      <p:pic>
        <p:nvPicPr>
          <p:cNvPr id="12" name="Graphic 11">
            <a:extLst>
              <a:ext uri="{FF2B5EF4-FFF2-40B4-BE49-F238E27FC236}">
                <a16:creationId xmlns:a16="http://schemas.microsoft.com/office/drawing/2014/main" id="{1383729F-3503-439B-A6DC-546C6AD46C1F}"/>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099280" y="2309325"/>
            <a:ext cx="1119675" cy="1119675"/>
          </a:xfrm>
          <a:prstGeom prst="rect">
            <a:avLst/>
          </a:prstGeom>
        </p:spPr>
      </p:pic>
      <p:sp>
        <p:nvSpPr>
          <p:cNvPr id="11" name="Content Placeholder 10">
            <a:extLst>
              <a:ext uri="{FF2B5EF4-FFF2-40B4-BE49-F238E27FC236}">
                <a16:creationId xmlns:a16="http://schemas.microsoft.com/office/drawing/2014/main" id="{51CE9DE8-2290-E50D-7D31-1BFC9BA7A1F9}"/>
              </a:ext>
            </a:extLst>
          </p:cNvPr>
          <p:cNvSpPr>
            <a:spLocks noGrp="1"/>
          </p:cNvSpPr>
          <p:nvPr>
            <p:ph sz="quarter" idx="15"/>
          </p:nvPr>
        </p:nvSpPr>
        <p:spPr>
          <a:xfrm>
            <a:off x="3287590" y="4134683"/>
            <a:ext cx="7315200" cy="1463040"/>
          </a:xfrm>
          <a:prstGeom prst="roundRect">
            <a:avLst/>
          </a:prstGeom>
          <a:ln w="38100">
            <a:solidFill>
              <a:srgbClr val="FEBF22"/>
            </a:solidFill>
          </a:ln>
        </p:spPr>
        <p:txBody>
          <a:bodyPr anchor="ctr"/>
          <a:lstStyle/>
          <a:p>
            <a:pPr marL="365760" lvl="0" indent="0">
              <a:buClrTx/>
              <a:buNone/>
            </a:pPr>
            <a:r>
              <a:rPr lang="en-US" dirty="0"/>
              <a:t>If you have Medicaid, you won’t have to pay a monthly premium for the long-term care portion of the benefit.</a:t>
            </a:r>
          </a:p>
        </p:txBody>
      </p:sp>
      <p:grpSp>
        <p:nvGrpSpPr>
          <p:cNvPr id="27" name="Group 26">
            <a:extLst>
              <a:ext uri="{FF2B5EF4-FFF2-40B4-BE49-F238E27FC236}">
                <a16:creationId xmlns:a16="http://schemas.microsoft.com/office/drawing/2014/main" id="{D2C2C120-2134-9C50-8027-2908CC712A52}"/>
              </a:ext>
              <a:ext uri="{C183D7F6-B498-43B3-948B-1728B52AA6E4}">
                <adec:decorative xmlns:adec="http://schemas.microsoft.com/office/drawing/2017/decorative" val="1"/>
              </a:ext>
            </a:extLst>
          </p:cNvPr>
          <p:cNvGrpSpPr/>
          <p:nvPr/>
        </p:nvGrpSpPr>
        <p:grpSpPr>
          <a:xfrm>
            <a:off x="1736836" y="3966939"/>
            <a:ext cx="1844564" cy="1798529"/>
            <a:chOff x="1736836" y="3966939"/>
            <a:chExt cx="1844564" cy="1798529"/>
          </a:xfrm>
        </p:grpSpPr>
        <p:sp>
          <p:nvSpPr>
            <p:cNvPr id="15" name="Rectangle: Rounded Corners 14">
              <a:extLst>
                <a:ext uri="{FF2B5EF4-FFF2-40B4-BE49-F238E27FC236}">
                  <a16:creationId xmlns:a16="http://schemas.microsoft.com/office/drawing/2014/main" id="{F110BA4F-7BC6-4EC3-B6C9-FB6B30020CBD}"/>
                </a:ext>
                <a:ext uri="{C183D7F6-B498-43B3-948B-1728B52AA6E4}">
                  <adec:decorative xmlns:adec="http://schemas.microsoft.com/office/drawing/2017/decorative" val="1"/>
                </a:ext>
              </a:extLst>
            </p:cNvPr>
            <p:cNvSpPr/>
            <p:nvPr/>
          </p:nvSpPr>
          <p:spPr>
            <a:xfrm>
              <a:off x="1736836" y="3966939"/>
              <a:ext cx="1844564" cy="1798529"/>
            </a:xfrm>
            <a:prstGeom prst="roundRect">
              <a:avLst/>
            </a:prstGeom>
            <a:solidFill>
              <a:schemeClr val="accent1">
                <a:lumMod val="5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solidFill>
                  <a:srgbClr val="00529B"/>
                </a:solidFill>
              </a:endParaRPr>
            </a:p>
          </p:txBody>
        </p:sp>
        <p:pic>
          <p:nvPicPr>
            <p:cNvPr id="17" name="Graphic 16">
              <a:extLst>
                <a:ext uri="{FF2B5EF4-FFF2-40B4-BE49-F238E27FC236}">
                  <a16:creationId xmlns:a16="http://schemas.microsoft.com/office/drawing/2014/main" id="{0A179B76-A6BE-4E4F-9258-9D9BE005FB82}"/>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102411" y="4259067"/>
              <a:ext cx="1119675" cy="1119675"/>
            </a:xfrm>
            <a:prstGeom prst="rect">
              <a:avLst/>
            </a:prstGeom>
          </p:spPr>
        </p:pic>
        <p:sp>
          <p:nvSpPr>
            <p:cNvPr id="16" name="Oval 15">
              <a:extLst>
                <a:ext uri="{FF2B5EF4-FFF2-40B4-BE49-F238E27FC236}">
                  <a16:creationId xmlns:a16="http://schemas.microsoft.com/office/drawing/2014/main" id="{360BB97E-36B0-4BEE-AC2C-3AD629C9197C}"/>
                </a:ext>
                <a:ext uri="{C183D7F6-B498-43B3-948B-1728B52AA6E4}">
                  <adec:decorative xmlns:adec="http://schemas.microsoft.com/office/drawing/2017/decorative" val="1"/>
                </a:ext>
              </a:extLst>
            </p:cNvPr>
            <p:cNvSpPr>
              <a:spLocks noChangeAspect="1"/>
            </p:cNvSpPr>
            <p:nvPr/>
          </p:nvSpPr>
          <p:spPr>
            <a:xfrm>
              <a:off x="1960707" y="4187036"/>
              <a:ext cx="1371600" cy="1371600"/>
            </a:xfrm>
            <a:prstGeom prst="ellipse">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Connector 19">
              <a:extLst>
                <a:ext uri="{FF2B5EF4-FFF2-40B4-BE49-F238E27FC236}">
                  <a16:creationId xmlns:a16="http://schemas.microsoft.com/office/drawing/2014/main" id="{145B8509-79DC-4DDF-BABA-BF689567EB45}"/>
                </a:ext>
                <a:ext uri="{C183D7F6-B498-43B3-948B-1728B52AA6E4}">
                  <adec:decorative xmlns:adec="http://schemas.microsoft.com/office/drawing/2017/decorative" val="1"/>
                </a:ext>
              </a:extLst>
            </p:cNvPr>
            <p:cNvCxnSpPr>
              <a:stCxn id="16" idx="1"/>
              <a:endCxn id="16" idx="5"/>
            </p:cNvCxnSpPr>
            <p:nvPr/>
          </p:nvCxnSpPr>
          <p:spPr>
            <a:xfrm>
              <a:off x="2161573" y="4387902"/>
              <a:ext cx="969868" cy="969868"/>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5" name="Slide Number Placeholder 4">
            <a:extLst>
              <a:ext uri="{FF2B5EF4-FFF2-40B4-BE49-F238E27FC236}">
                <a16:creationId xmlns:a16="http://schemas.microsoft.com/office/drawing/2014/main" id="{3EA7F97C-A180-42FD-BF91-EE4A4DF69999}"/>
              </a:ext>
            </a:extLst>
          </p:cNvPr>
          <p:cNvSpPr>
            <a:spLocks noGrp="1"/>
          </p:cNvSpPr>
          <p:nvPr>
            <p:ph type="sldNum" sz="quarter" idx="12"/>
          </p:nvPr>
        </p:nvSpPr>
        <p:spPr/>
        <p:txBody>
          <a:bodyPr/>
          <a:lstStyle/>
          <a:p>
            <a:fld id="{48F63A3B-78C7-47BE-AE5E-E10140E04643}" type="slidenum">
              <a:rPr lang="en-US" smtClean="0"/>
              <a:pPr/>
              <a:t>71</a:t>
            </a:fld>
            <a:endParaRPr lang="en-US"/>
          </a:p>
        </p:txBody>
      </p:sp>
    </p:spTree>
    <p:custDataLst>
      <p:tags r:id="rId1"/>
    </p:custDataLst>
    <p:extLst>
      <p:ext uri="{BB962C8B-B14F-4D97-AF65-F5344CB8AC3E}">
        <p14:creationId xmlns:p14="http://schemas.microsoft.com/office/powerpoint/2010/main" val="3566251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bg/>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xEl>
                                              <p:pRg st="0" end="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animBg="1"/>
      <p:bldP spid="14" grpId="0" animBg="1"/>
      <p:bldP spid="11" grpId="0" uiExpand="1" build="p"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Topic 6</a:t>
            </a:r>
          </a:p>
        </p:txBody>
      </p:sp>
      <p:sp>
        <p:nvSpPr>
          <p:cNvPr id="5" name="Text Placeholder 4"/>
          <p:cNvSpPr>
            <a:spLocks noGrp="1"/>
          </p:cNvSpPr>
          <p:nvPr>
            <p:ph type="body" idx="1"/>
          </p:nvPr>
        </p:nvSpPr>
        <p:spPr/>
        <p:txBody>
          <a:bodyPr>
            <a:normAutofit/>
          </a:bodyPr>
          <a:lstStyle/>
          <a:p>
            <a:pPr>
              <a:lnSpc>
                <a:spcPct val="100000"/>
              </a:lnSpc>
              <a:spcBef>
                <a:spcPts val="600"/>
              </a:spcBef>
            </a:pPr>
            <a:r>
              <a:rPr lang="en-US" dirty="0"/>
              <a:t>Help for People with Limited Income &amp; Resources</a:t>
            </a:r>
          </a:p>
        </p:txBody>
      </p:sp>
    </p:spTree>
    <p:custDataLst>
      <p:tags r:id="rId1"/>
    </p:custDataLst>
    <p:extLst>
      <p:ext uri="{BB962C8B-B14F-4D97-AF65-F5344CB8AC3E}">
        <p14:creationId xmlns:p14="http://schemas.microsoft.com/office/powerpoint/2010/main" val="207976873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1306F-E941-274C-ADC2-9530AD918CA5}"/>
              </a:ext>
            </a:extLst>
          </p:cNvPr>
          <p:cNvSpPr>
            <a:spLocks noGrp="1"/>
          </p:cNvSpPr>
          <p:nvPr>
            <p:ph type="title"/>
          </p:nvPr>
        </p:nvSpPr>
        <p:spPr/>
        <p:txBody>
          <a:bodyPr>
            <a:normAutofit/>
          </a:bodyPr>
          <a:lstStyle/>
          <a:p>
            <a:r>
              <a:rPr lang="en-US" sz="3000" dirty="0"/>
              <a:t>Topic 6 Objectives</a:t>
            </a:r>
          </a:p>
        </p:txBody>
      </p:sp>
      <p:sp>
        <p:nvSpPr>
          <p:cNvPr id="13" name="Content Placeholder 12"/>
          <p:cNvSpPr>
            <a:spLocks noGrp="1"/>
          </p:cNvSpPr>
          <p:nvPr>
            <p:ph idx="4294967295"/>
          </p:nvPr>
        </p:nvSpPr>
        <p:spPr>
          <a:xfrm>
            <a:off x="1371600" y="1647687"/>
            <a:ext cx="9799320" cy="4333565"/>
          </a:xfrm>
        </p:spPr>
        <p:txBody>
          <a:bodyPr>
            <a:normAutofit/>
          </a:bodyPr>
          <a:lstStyle/>
          <a:p>
            <a:pPr marL="0" lvl="0" indent="0" defTabSz="685800">
              <a:lnSpc>
                <a:spcPct val="100000"/>
              </a:lnSpc>
              <a:spcBef>
                <a:spcPts val="0"/>
              </a:spcBef>
              <a:spcAft>
                <a:spcPts val="1200"/>
              </a:spcAft>
              <a:buFont typeface="Wingdings" pitchFamily="2" charset="2"/>
              <a:buNone/>
            </a:pPr>
            <a:r>
              <a:rPr lang="en-US" sz="2800" b="1" dirty="0">
                <a:solidFill>
                  <a:srgbClr val="00529B"/>
                </a:solidFill>
              </a:rPr>
              <a:t>At the end of this topic, you’ll be able to:</a:t>
            </a:r>
          </a:p>
          <a:p>
            <a:pPr marL="548640" lvl="1" indent="-274320" defTabSz="685800">
              <a:lnSpc>
                <a:spcPct val="100000"/>
              </a:lnSpc>
              <a:spcBef>
                <a:spcPts val="0"/>
              </a:spcBef>
              <a:spcAft>
                <a:spcPts val="1200"/>
              </a:spcAft>
              <a:buClr>
                <a:srgbClr val="00539A"/>
              </a:buClr>
              <a:buFont typeface="Wingdings" pitchFamily="2" charset="2"/>
              <a:buChar char="§"/>
            </a:pPr>
            <a:r>
              <a:rPr lang="en-US" sz="2400" dirty="0">
                <a:solidFill>
                  <a:srgbClr val="00529B"/>
                </a:solidFill>
              </a:rPr>
              <a:t>Explain Medicare Savings Programs and minimum federal eligibility requirements</a:t>
            </a:r>
          </a:p>
          <a:p>
            <a:pPr marL="548640" lvl="1" indent="-274320" defTabSz="685800">
              <a:lnSpc>
                <a:spcPct val="100000"/>
              </a:lnSpc>
              <a:spcBef>
                <a:spcPts val="0"/>
              </a:spcBef>
              <a:spcAft>
                <a:spcPts val="1200"/>
              </a:spcAft>
              <a:buClr>
                <a:srgbClr val="00539A"/>
              </a:buClr>
              <a:buFont typeface="Wingdings" pitchFamily="2" charset="2"/>
              <a:buChar char="§"/>
            </a:pPr>
            <a:r>
              <a:rPr lang="en-US" sz="2400" dirty="0">
                <a:solidFill>
                  <a:srgbClr val="00529B"/>
                </a:solidFill>
              </a:rPr>
              <a:t>Explain other programs (Extra Help, Medicaid, and the Children’s Health Insurance Program (CHIP)) and who qualifies</a:t>
            </a:r>
          </a:p>
        </p:txBody>
      </p:sp>
      <p:sp>
        <p:nvSpPr>
          <p:cNvPr id="3" name="Slide Number Placeholder 2">
            <a:extLst>
              <a:ext uri="{FF2B5EF4-FFF2-40B4-BE49-F238E27FC236}">
                <a16:creationId xmlns:a16="http://schemas.microsoft.com/office/drawing/2014/main" id="{52CBD8FA-C7CD-42C6-9FB5-F5EE534C7C4F}"/>
              </a:ext>
            </a:extLst>
          </p:cNvPr>
          <p:cNvSpPr>
            <a:spLocks noGrp="1"/>
          </p:cNvSpPr>
          <p:nvPr>
            <p:ph type="sldNum" sz="quarter" idx="12"/>
          </p:nvPr>
        </p:nvSpPr>
        <p:spPr/>
        <p:txBody>
          <a:bodyPr/>
          <a:lstStyle/>
          <a:p>
            <a:fld id="{48F63A3B-78C7-47BE-AE5E-E10140E04643}" type="slidenum">
              <a:rPr lang="en-US" smtClean="0"/>
              <a:pPr/>
              <a:t>73</a:t>
            </a:fld>
            <a:endParaRPr lang="en-US"/>
          </a:p>
        </p:txBody>
      </p:sp>
    </p:spTree>
    <p:custDataLst>
      <p:tags r:id="rId1"/>
    </p:custDataLst>
    <p:extLst>
      <p:ext uri="{BB962C8B-B14F-4D97-AF65-F5344CB8AC3E}">
        <p14:creationId xmlns:p14="http://schemas.microsoft.com/office/powerpoint/2010/main" val="357753831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sz="3000"/>
              <a:t>Help for People with Limited Income &amp; Resources</a:t>
            </a:r>
          </a:p>
        </p:txBody>
      </p:sp>
      <p:sp>
        <p:nvSpPr>
          <p:cNvPr id="5" name="Content Placeholder 4">
            <a:extLst>
              <a:ext uri="{FF2B5EF4-FFF2-40B4-BE49-F238E27FC236}">
                <a16:creationId xmlns:a16="http://schemas.microsoft.com/office/drawing/2014/main" id="{55F0FA76-633A-003C-513C-2D6C0190042F}"/>
              </a:ext>
            </a:extLst>
          </p:cNvPr>
          <p:cNvSpPr>
            <a:spLocks noGrp="1"/>
          </p:cNvSpPr>
          <p:nvPr>
            <p:ph sz="quarter" idx="13"/>
          </p:nvPr>
        </p:nvSpPr>
        <p:spPr>
          <a:xfrm rot="5400000">
            <a:off x="2849880" y="305067"/>
            <a:ext cx="1463040" cy="4114800"/>
          </a:xfrm>
          <a:prstGeom prst="round2SameRect">
            <a:avLst/>
          </a:prstGeom>
          <a:ln w="76200">
            <a:solidFill>
              <a:srgbClr val="FEBF22"/>
            </a:solidFill>
          </a:ln>
        </p:spPr>
        <p:txBody>
          <a:bodyPr vert="vert270" anchor="ctr"/>
          <a:lstStyle/>
          <a:p>
            <a:pPr marL="822960" lvl="0" indent="0" defTabSz="685800">
              <a:spcAft>
                <a:spcPts val="0"/>
              </a:spcAft>
              <a:buClrTx/>
              <a:buNone/>
            </a:pPr>
            <a:r>
              <a:rPr lang="en-US" sz="2400" dirty="0">
                <a:latin typeface="Arial"/>
                <a:cs typeface="Arial"/>
              </a:rPr>
              <a:t>Medicare Savings Programs</a:t>
            </a:r>
          </a:p>
        </p:txBody>
      </p:sp>
      <p:grpSp>
        <p:nvGrpSpPr>
          <p:cNvPr id="20" name="Group 19">
            <a:extLst>
              <a:ext uri="{FF2B5EF4-FFF2-40B4-BE49-F238E27FC236}">
                <a16:creationId xmlns:a16="http://schemas.microsoft.com/office/drawing/2014/main" id="{9B932656-1AB6-EC54-1295-A705326719D2}"/>
              </a:ext>
              <a:ext uri="{C183D7F6-B498-43B3-948B-1728B52AA6E4}">
                <adec:decorative xmlns:adec="http://schemas.microsoft.com/office/drawing/2017/decorative" val="1"/>
              </a:ext>
            </a:extLst>
          </p:cNvPr>
          <p:cNvGrpSpPr/>
          <p:nvPr/>
        </p:nvGrpSpPr>
        <p:grpSpPr>
          <a:xfrm>
            <a:off x="903711" y="1728432"/>
            <a:ext cx="1269741" cy="1269741"/>
            <a:chOff x="903711" y="1728432"/>
            <a:chExt cx="1269741" cy="1269741"/>
          </a:xfrm>
        </p:grpSpPr>
        <p:sp>
          <p:nvSpPr>
            <p:cNvPr id="33" name="Oval 32">
              <a:extLst>
                <a:ext uri="{FF2B5EF4-FFF2-40B4-BE49-F238E27FC236}">
                  <a16:creationId xmlns:a16="http://schemas.microsoft.com/office/drawing/2014/main" id="{60AF5B43-0154-4E06-9BDD-8EF39C451E2C}"/>
                </a:ext>
                <a:ext uri="{C183D7F6-B498-43B3-948B-1728B52AA6E4}">
                  <adec:decorative xmlns:adec="http://schemas.microsoft.com/office/drawing/2017/decorative" val="1"/>
                </a:ext>
              </a:extLst>
            </p:cNvPr>
            <p:cNvSpPr/>
            <p:nvPr/>
          </p:nvSpPr>
          <p:spPr bwMode="auto">
            <a:xfrm>
              <a:off x="903711" y="1728432"/>
              <a:ext cx="1269741" cy="1269741"/>
            </a:xfrm>
            <a:prstGeom prst="ellipse">
              <a:avLst/>
            </a:prstGeom>
            <a:solidFill>
              <a:srgbClr val="FED872"/>
            </a:solidFill>
            <a:ln w="76200">
              <a:solidFill>
                <a:srgbClr val="FEBF22"/>
              </a:solidFill>
            </a:ln>
          </p:spPr>
          <p:txBody>
            <a:bodyPr vert="horz" wrap="square" lIns="91440" tIns="45720" rIns="91440" bIns="45720" numCol="1" rtlCol="0" anchor="t" anchorCtr="0" compatLnSpc="1">
              <a:prstTxWarp prst="textNoShape">
                <a:avLst/>
              </a:prstTxWarp>
            </a:bodyPr>
            <a:lstStyle/>
            <a:p>
              <a:pPr algn="ctr"/>
              <a:endParaRPr lang="en-IN"/>
            </a:p>
          </p:txBody>
        </p:sp>
        <p:pic>
          <p:nvPicPr>
            <p:cNvPr id="46" name="Picture 45">
              <a:extLst>
                <a:ext uri="{FF2B5EF4-FFF2-40B4-BE49-F238E27FC236}">
                  <a16:creationId xmlns:a16="http://schemas.microsoft.com/office/drawing/2014/main" id="{B1EE0444-9696-4396-9AA3-9C488D6357B1}"/>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61784" y="1842255"/>
              <a:ext cx="1001484" cy="1001484"/>
            </a:xfrm>
            <a:prstGeom prst="rect">
              <a:avLst/>
            </a:prstGeom>
          </p:spPr>
        </p:pic>
      </p:grpSp>
      <p:sp>
        <p:nvSpPr>
          <p:cNvPr id="8" name="Content Placeholder 7">
            <a:extLst>
              <a:ext uri="{FF2B5EF4-FFF2-40B4-BE49-F238E27FC236}">
                <a16:creationId xmlns:a16="http://schemas.microsoft.com/office/drawing/2014/main" id="{0791F8A7-8532-652A-70C2-BC660C4B9E6B}"/>
              </a:ext>
            </a:extLst>
          </p:cNvPr>
          <p:cNvSpPr>
            <a:spLocks noGrp="1"/>
          </p:cNvSpPr>
          <p:nvPr>
            <p:ph sz="quarter" idx="14"/>
          </p:nvPr>
        </p:nvSpPr>
        <p:spPr>
          <a:xfrm rot="5400000">
            <a:off x="2849880" y="2284870"/>
            <a:ext cx="1463040" cy="4114800"/>
          </a:xfrm>
          <a:prstGeom prst="round2SameRect">
            <a:avLst/>
          </a:prstGeom>
          <a:ln w="76200">
            <a:solidFill>
              <a:srgbClr val="0A5EC6"/>
            </a:solidFill>
          </a:ln>
        </p:spPr>
        <p:txBody>
          <a:bodyPr vert="vert270" anchor="ctr"/>
          <a:lstStyle/>
          <a:p>
            <a:pPr marL="822960" lvl="0" indent="0" defTabSz="685800">
              <a:spcAft>
                <a:spcPts val="0"/>
              </a:spcAft>
              <a:buClrTx/>
              <a:buNone/>
            </a:pPr>
            <a:r>
              <a:rPr lang="en-US" sz="2400" dirty="0">
                <a:latin typeface="Arial"/>
                <a:cs typeface="Arial"/>
              </a:rPr>
              <a:t>Extra Help</a:t>
            </a:r>
          </a:p>
        </p:txBody>
      </p:sp>
      <p:grpSp>
        <p:nvGrpSpPr>
          <p:cNvPr id="22" name="Group 21">
            <a:extLst>
              <a:ext uri="{FF2B5EF4-FFF2-40B4-BE49-F238E27FC236}">
                <a16:creationId xmlns:a16="http://schemas.microsoft.com/office/drawing/2014/main" id="{7C090A06-6B5D-7EB2-4401-CF66209DC934}"/>
              </a:ext>
              <a:ext uri="{C183D7F6-B498-43B3-948B-1728B52AA6E4}">
                <adec:decorative xmlns:adec="http://schemas.microsoft.com/office/drawing/2017/decorative" val="1"/>
              </a:ext>
            </a:extLst>
          </p:cNvPr>
          <p:cNvGrpSpPr/>
          <p:nvPr/>
        </p:nvGrpSpPr>
        <p:grpSpPr>
          <a:xfrm>
            <a:off x="903711" y="3736986"/>
            <a:ext cx="1269741" cy="1269741"/>
            <a:chOff x="903711" y="3736986"/>
            <a:chExt cx="1269741" cy="1269741"/>
          </a:xfrm>
        </p:grpSpPr>
        <p:sp>
          <p:nvSpPr>
            <p:cNvPr id="36" name="Oval 35">
              <a:extLst>
                <a:ext uri="{FF2B5EF4-FFF2-40B4-BE49-F238E27FC236}">
                  <a16:creationId xmlns:a16="http://schemas.microsoft.com/office/drawing/2014/main" id="{0150FD3E-09E9-4C10-BC40-94453546EA2F}"/>
                </a:ext>
                <a:ext uri="{C183D7F6-B498-43B3-948B-1728B52AA6E4}">
                  <adec:decorative xmlns:adec="http://schemas.microsoft.com/office/drawing/2017/decorative" val="1"/>
                </a:ext>
              </a:extLst>
            </p:cNvPr>
            <p:cNvSpPr/>
            <p:nvPr/>
          </p:nvSpPr>
          <p:spPr bwMode="auto">
            <a:xfrm>
              <a:off x="903711" y="3736986"/>
              <a:ext cx="1269741" cy="1269741"/>
            </a:xfrm>
            <a:prstGeom prst="ellipse">
              <a:avLst/>
            </a:prstGeom>
            <a:solidFill>
              <a:schemeClr val="accent1">
                <a:lumMod val="60000"/>
                <a:lumOff val="40000"/>
              </a:schemeClr>
            </a:solidFill>
            <a:ln w="76200">
              <a:solidFill>
                <a:srgbClr val="0A5EC6"/>
              </a:solidFill>
            </a:ln>
          </p:spPr>
          <p:txBody>
            <a:bodyPr vert="horz" wrap="square" lIns="91440" tIns="45720" rIns="91440" bIns="45720" numCol="1" rtlCol="0" anchor="t" anchorCtr="0" compatLnSpc="1">
              <a:prstTxWarp prst="textNoShape">
                <a:avLst/>
              </a:prstTxWarp>
            </a:bodyPr>
            <a:lstStyle/>
            <a:p>
              <a:pPr algn="ctr"/>
              <a:endParaRPr lang="en-IN"/>
            </a:p>
          </p:txBody>
        </p:sp>
        <p:pic>
          <p:nvPicPr>
            <p:cNvPr id="48" name="Graphic 47">
              <a:extLst>
                <a:ext uri="{FF2B5EF4-FFF2-40B4-BE49-F238E27FC236}">
                  <a16:creationId xmlns:a16="http://schemas.microsoft.com/office/drawing/2014/main" id="{6F64C85A-05CF-49E5-AFD3-43B30F7677F6}"/>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38414" y="3949457"/>
              <a:ext cx="914400" cy="914400"/>
            </a:xfrm>
            <a:prstGeom prst="rect">
              <a:avLst/>
            </a:prstGeom>
          </p:spPr>
        </p:pic>
      </p:grpSp>
      <p:sp>
        <p:nvSpPr>
          <p:cNvPr id="12" name="Content Placeholder 11">
            <a:extLst>
              <a:ext uri="{FF2B5EF4-FFF2-40B4-BE49-F238E27FC236}">
                <a16:creationId xmlns:a16="http://schemas.microsoft.com/office/drawing/2014/main" id="{31CD34D3-0AEE-F793-0898-AE08BDBEB33A}"/>
              </a:ext>
            </a:extLst>
          </p:cNvPr>
          <p:cNvSpPr>
            <a:spLocks noGrp="1"/>
          </p:cNvSpPr>
          <p:nvPr>
            <p:ph sz="quarter" idx="15"/>
          </p:nvPr>
        </p:nvSpPr>
        <p:spPr>
          <a:xfrm rot="5400000">
            <a:off x="8443902" y="285391"/>
            <a:ext cx="1463040" cy="4114800"/>
          </a:xfrm>
          <a:prstGeom prst="round2SameRect">
            <a:avLst/>
          </a:prstGeom>
          <a:ln w="76200">
            <a:solidFill>
              <a:schemeClr val="accent5">
                <a:lumMod val="75000"/>
              </a:schemeClr>
            </a:solidFill>
          </a:ln>
        </p:spPr>
        <p:txBody>
          <a:bodyPr vert="vert270" anchor="ctr"/>
          <a:lstStyle/>
          <a:p>
            <a:pPr marL="822960" lvl="0" indent="0" defTabSz="685800">
              <a:spcAft>
                <a:spcPts val="0"/>
              </a:spcAft>
              <a:buClrTx/>
              <a:buNone/>
            </a:pPr>
            <a:r>
              <a:rPr lang="en-US" sz="2400" dirty="0">
                <a:latin typeface="Arial"/>
                <a:cs typeface="Arial"/>
              </a:rPr>
              <a:t>Medicaid</a:t>
            </a:r>
          </a:p>
        </p:txBody>
      </p:sp>
      <p:grpSp>
        <p:nvGrpSpPr>
          <p:cNvPr id="28" name="Group 27">
            <a:extLst>
              <a:ext uri="{FF2B5EF4-FFF2-40B4-BE49-F238E27FC236}">
                <a16:creationId xmlns:a16="http://schemas.microsoft.com/office/drawing/2014/main" id="{E4CE5B47-C2F2-49DD-CCDF-ACE4CBA9626F}"/>
              </a:ext>
              <a:ext uri="{C183D7F6-B498-43B3-948B-1728B52AA6E4}">
                <adec:decorative xmlns:adec="http://schemas.microsoft.com/office/drawing/2017/decorative" val="1"/>
              </a:ext>
            </a:extLst>
          </p:cNvPr>
          <p:cNvGrpSpPr/>
          <p:nvPr/>
        </p:nvGrpSpPr>
        <p:grpSpPr>
          <a:xfrm>
            <a:off x="6483153" y="1707921"/>
            <a:ext cx="1269741" cy="1269741"/>
            <a:chOff x="6483153" y="1707921"/>
            <a:chExt cx="1269741" cy="1269741"/>
          </a:xfrm>
        </p:grpSpPr>
        <p:sp>
          <p:nvSpPr>
            <p:cNvPr id="29" name="Oval 28">
              <a:extLst>
                <a:ext uri="{FF2B5EF4-FFF2-40B4-BE49-F238E27FC236}">
                  <a16:creationId xmlns:a16="http://schemas.microsoft.com/office/drawing/2014/main" id="{38C354CF-FDFD-4EB7-A7C6-B4F40FFB79D7}"/>
                </a:ext>
                <a:ext uri="{C183D7F6-B498-43B3-948B-1728B52AA6E4}">
                  <adec:decorative xmlns:adec="http://schemas.microsoft.com/office/drawing/2017/decorative" val="1"/>
                </a:ext>
              </a:extLst>
            </p:cNvPr>
            <p:cNvSpPr/>
            <p:nvPr/>
          </p:nvSpPr>
          <p:spPr bwMode="auto">
            <a:xfrm>
              <a:off x="6483153" y="1707921"/>
              <a:ext cx="1269741" cy="1269741"/>
            </a:xfrm>
            <a:prstGeom prst="ellipse">
              <a:avLst/>
            </a:prstGeom>
            <a:solidFill>
              <a:schemeClr val="accent5">
                <a:lumMod val="75000"/>
              </a:schemeClr>
            </a:solidFill>
            <a:ln w="76200">
              <a:solidFill>
                <a:schemeClr val="accent5">
                  <a:lumMod val="50000"/>
                </a:schemeClr>
              </a:solidFill>
            </a:ln>
          </p:spPr>
          <p:txBody>
            <a:bodyPr vert="horz" wrap="square" lIns="91440" tIns="45720" rIns="91440" bIns="45720" numCol="1" rtlCol="0" anchor="t" anchorCtr="0" compatLnSpc="1">
              <a:prstTxWarp prst="textNoShape">
                <a:avLst/>
              </a:prstTxWarp>
            </a:bodyPr>
            <a:lstStyle/>
            <a:p>
              <a:pPr algn="ctr"/>
              <a:endParaRPr lang="en-IN"/>
            </a:p>
          </p:txBody>
        </p:sp>
        <p:pic>
          <p:nvPicPr>
            <p:cNvPr id="9" name="Picture 8">
              <a:extLst>
                <a:ext uri="{FF2B5EF4-FFF2-40B4-BE49-F238E27FC236}">
                  <a16:creationId xmlns:a16="http://schemas.microsoft.com/office/drawing/2014/main" id="{F059B877-7449-4B33-9CAB-27C5DFD678E1}"/>
                </a:ext>
                <a:ext uri="{C183D7F6-B498-43B3-948B-1728B52AA6E4}">
                  <adec:decorative xmlns:adec="http://schemas.microsoft.com/office/drawing/2017/decorative" val="1"/>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529893" y="1854609"/>
              <a:ext cx="1177570" cy="974652"/>
            </a:xfrm>
            <a:prstGeom prst="rect">
              <a:avLst/>
            </a:prstGeom>
          </p:spPr>
        </p:pic>
      </p:grpSp>
      <p:sp>
        <p:nvSpPr>
          <p:cNvPr id="14" name="Content Placeholder 13">
            <a:extLst>
              <a:ext uri="{FF2B5EF4-FFF2-40B4-BE49-F238E27FC236}">
                <a16:creationId xmlns:a16="http://schemas.microsoft.com/office/drawing/2014/main" id="{226ACB05-D43F-64E5-B1A0-0A397814F89A}"/>
              </a:ext>
            </a:extLst>
          </p:cNvPr>
          <p:cNvSpPr>
            <a:spLocks noGrp="1"/>
          </p:cNvSpPr>
          <p:nvPr>
            <p:ph sz="quarter" idx="16"/>
          </p:nvPr>
        </p:nvSpPr>
        <p:spPr>
          <a:xfrm rot="5400000">
            <a:off x="8443902" y="2284870"/>
            <a:ext cx="1463040" cy="4114800"/>
          </a:xfrm>
          <a:prstGeom prst="round2SameRect">
            <a:avLst/>
          </a:prstGeom>
          <a:ln w="76200">
            <a:solidFill>
              <a:srgbClr val="8FAADC"/>
            </a:solidFill>
          </a:ln>
        </p:spPr>
        <p:txBody>
          <a:bodyPr vert="vert270" anchor="ctr"/>
          <a:lstStyle/>
          <a:p>
            <a:pPr marL="822960" lvl="0" indent="0" defTabSz="685800">
              <a:spcAft>
                <a:spcPts val="0"/>
              </a:spcAft>
              <a:buClrTx/>
              <a:buNone/>
            </a:pPr>
            <a:r>
              <a:rPr lang="en-US" sz="2400" dirty="0">
                <a:latin typeface="Arial"/>
                <a:cs typeface="Arial"/>
              </a:rPr>
              <a:t>Children’s Health Insurance Program (CHIP)</a:t>
            </a:r>
          </a:p>
        </p:txBody>
      </p:sp>
      <p:grpSp>
        <p:nvGrpSpPr>
          <p:cNvPr id="31" name="Group 30">
            <a:extLst>
              <a:ext uri="{FF2B5EF4-FFF2-40B4-BE49-F238E27FC236}">
                <a16:creationId xmlns:a16="http://schemas.microsoft.com/office/drawing/2014/main" id="{A4AC73D8-38CB-E4A0-452F-601B8770A01B}"/>
              </a:ext>
              <a:ext uri="{C183D7F6-B498-43B3-948B-1728B52AA6E4}">
                <adec:decorative xmlns:adec="http://schemas.microsoft.com/office/drawing/2017/decorative" val="1"/>
              </a:ext>
            </a:extLst>
          </p:cNvPr>
          <p:cNvGrpSpPr/>
          <p:nvPr/>
        </p:nvGrpSpPr>
        <p:grpSpPr>
          <a:xfrm>
            <a:off x="6516810" y="3717745"/>
            <a:ext cx="1269741" cy="1269741"/>
            <a:chOff x="6516810" y="3717745"/>
            <a:chExt cx="1269741" cy="1269741"/>
          </a:xfrm>
        </p:grpSpPr>
        <p:sp>
          <p:nvSpPr>
            <p:cNvPr id="40" name="Oval 39">
              <a:extLst>
                <a:ext uri="{FF2B5EF4-FFF2-40B4-BE49-F238E27FC236}">
                  <a16:creationId xmlns:a16="http://schemas.microsoft.com/office/drawing/2014/main" id="{F76E6E11-AF56-4921-8951-DEC7446B783A}"/>
                </a:ext>
                <a:ext uri="{C183D7F6-B498-43B3-948B-1728B52AA6E4}">
                  <adec:decorative xmlns:adec="http://schemas.microsoft.com/office/drawing/2017/decorative" val="1"/>
                </a:ext>
              </a:extLst>
            </p:cNvPr>
            <p:cNvSpPr/>
            <p:nvPr/>
          </p:nvSpPr>
          <p:spPr bwMode="auto">
            <a:xfrm>
              <a:off x="6516810" y="3717745"/>
              <a:ext cx="1269741" cy="1269741"/>
            </a:xfrm>
            <a:prstGeom prst="ellipse">
              <a:avLst/>
            </a:prstGeom>
            <a:solidFill>
              <a:srgbClr val="4472C4"/>
            </a:solidFill>
            <a:ln w="76200">
              <a:solidFill>
                <a:srgbClr val="8FAADC"/>
              </a:solidFill>
            </a:ln>
          </p:spPr>
          <p:txBody>
            <a:bodyPr vert="horz" wrap="square" lIns="91440" tIns="45720" rIns="91440" bIns="45720" numCol="1" rtlCol="0" anchor="t" anchorCtr="0" compatLnSpc="1">
              <a:prstTxWarp prst="textNoShape">
                <a:avLst/>
              </a:prstTxWarp>
            </a:bodyPr>
            <a:lstStyle/>
            <a:p>
              <a:pPr algn="ctr"/>
              <a:endParaRPr lang="en-IN"/>
            </a:p>
          </p:txBody>
        </p:sp>
        <p:pic>
          <p:nvPicPr>
            <p:cNvPr id="13" name="Picture 12">
              <a:extLst>
                <a:ext uri="{FF2B5EF4-FFF2-40B4-BE49-F238E27FC236}">
                  <a16:creationId xmlns:a16="http://schemas.microsoft.com/office/drawing/2014/main" id="{25ABD2A0-F0BA-4EE6-A7F7-6D341D0BD623}"/>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6551807" y="4011744"/>
              <a:ext cx="1188823" cy="731583"/>
            </a:xfrm>
            <a:prstGeom prst="rect">
              <a:avLst/>
            </a:prstGeom>
          </p:spPr>
        </p:pic>
      </p:grpSp>
      <p:sp>
        <p:nvSpPr>
          <p:cNvPr id="2" name="Slide Number Placeholder 1">
            <a:extLst>
              <a:ext uri="{FF2B5EF4-FFF2-40B4-BE49-F238E27FC236}">
                <a16:creationId xmlns:a16="http://schemas.microsoft.com/office/drawing/2014/main" id="{39F68D36-1DBE-4521-8CCD-A5838953A7DC}"/>
              </a:ext>
            </a:extLst>
          </p:cNvPr>
          <p:cNvSpPr>
            <a:spLocks noGrp="1"/>
          </p:cNvSpPr>
          <p:nvPr>
            <p:ph type="sldNum" sz="quarter" idx="12"/>
          </p:nvPr>
        </p:nvSpPr>
        <p:spPr/>
        <p:txBody>
          <a:bodyPr/>
          <a:lstStyle/>
          <a:p>
            <a:fld id="{0B2D781D-8844-5940-92D1-06EF0A7F581E}" type="slidenum">
              <a:rPr lang="en-US" smtClean="0"/>
              <a:pPr/>
              <a:t>74</a:t>
            </a:fld>
            <a:endParaRPr lang="en-US"/>
          </a:p>
        </p:txBody>
      </p:sp>
    </p:spTree>
    <p:custDataLst>
      <p:tags r:id="rId1"/>
    </p:custDataLst>
    <p:extLst>
      <p:ext uri="{BB962C8B-B14F-4D97-AF65-F5344CB8AC3E}">
        <p14:creationId xmlns:p14="http://schemas.microsoft.com/office/powerpoint/2010/main" val="696029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animBg="1"/>
      <p:bldP spid="8" grpId="0" uiExpand="1" animBg="1"/>
      <p:bldP spid="12" grpId="0" uiExpand="1" animBg="1"/>
      <p:bldP spid="14" grpId="0" uiExpand="1"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2F05E2-1CB5-FABE-85D7-37205736E1F2}"/>
              </a:ext>
            </a:extLst>
          </p:cNvPr>
          <p:cNvSpPr>
            <a:spLocks noGrp="1"/>
          </p:cNvSpPr>
          <p:nvPr>
            <p:ph type="title"/>
          </p:nvPr>
        </p:nvSpPr>
        <p:spPr/>
        <p:txBody>
          <a:bodyPr>
            <a:normAutofit/>
          </a:bodyPr>
          <a:lstStyle/>
          <a:p>
            <a:r>
              <a:rPr lang="en-US" dirty="0">
                <a:latin typeface="Arial Black"/>
              </a:rPr>
              <a:t>2026* Minimum Federal Eligibility Requirements </a:t>
            </a:r>
            <a:br>
              <a:rPr lang="en-US" dirty="0"/>
            </a:br>
            <a:r>
              <a:rPr lang="en-US" dirty="0">
                <a:latin typeface="Arial Black"/>
              </a:rPr>
              <a:t>for Medicare Savings Programs</a:t>
            </a:r>
            <a:endParaRPr lang="en-US" dirty="0"/>
          </a:p>
        </p:txBody>
      </p:sp>
      <p:graphicFrame>
        <p:nvGraphicFramePr>
          <p:cNvPr id="11" name="Content Placeholder 7" descr="If you qualify for The Qualified Medicare Beneficiary (QMB) program, you get help paying your Part A and Part B premiums, deductibles, co-insurance, and co-pays. To qualify for QMB you must be eligible for Medicare Part A, and have an income not exceeding 100% of the Federal Poverty Level (FPL). This will be effective the first month following the month QMB eligibility is approved. Eligibility can’t be retroactive. To qualify for the Specified Low-income Medicare Beneficiary (SLMB) program, you must be eligible for Medicare Part A and have an income that is at least 100%, but does not exceed 120% of the Federal poverty level (FPL). If you qualify for SLMB, you get help paying for your Part B premium.&#10;To qualify for the Qualified Individual (QI) program , which is fully Federal funded, you must be eligible for Medicare Part A, and have an income not exceeding 135% of the Federal Poverty Level (FPL). If you qualify for QI, and there are still funds available in your state, you get help paying your Part B premium.. Congress only appropriated a limited amount of funds to each state. &#10;To qualify for The Qualified Disabled and Working Individual (QDWI) program, you must be entitled to Medicare Part A because of a loss of disability-based Part A due to earnings exceeding Substantial Gainful Activity (SGA); have an income not higher than 200% of the FPL and resources not exceeding twice maximum for SSI; and not be otherwise eligible for Medicaid. If you qualify you get help paying your Part A premium, states can charge premiums if your income is between 150% and 200% FPL. ">
            <a:extLst>
              <a:ext uri="{FF2B5EF4-FFF2-40B4-BE49-F238E27FC236}">
                <a16:creationId xmlns:a16="http://schemas.microsoft.com/office/drawing/2014/main" id="{5E10713D-10F4-CAF9-3598-B79183900A32}"/>
              </a:ext>
            </a:extLst>
          </p:cNvPr>
          <p:cNvGraphicFramePr>
            <a:graphicFrameLocks/>
          </p:cNvGraphicFramePr>
          <p:nvPr>
            <p:extLst>
              <p:ext uri="{D42A27DB-BD31-4B8C-83A1-F6EECF244321}">
                <p14:modId xmlns:p14="http://schemas.microsoft.com/office/powerpoint/2010/main" val="3488887629"/>
              </p:ext>
            </p:extLst>
          </p:nvPr>
        </p:nvGraphicFramePr>
        <p:xfrm>
          <a:off x="464371" y="1164504"/>
          <a:ext cx="11263258" cy="3620936"/>
        </p:xfrm>
        <a:graphic>
          <a:graphicData uri="http://schemas.openxmlformats.org/drawingml/2006/table">
            <a:tbl>
              <a:tblPr firstRow="1" bandRow="1">
                <a:tableStyleId>{5FD0F851-EC5A-4D38-B0AD-8093EC10F338}</a:tableStyleId>
              </a:tblPr>
              <a:tblGrid>
                <a:gridCol w="3666565">
                  <a:extLst>
                    <a:ext uri="{9D8B030D-6E8A-4147-A177-3AD203B41FA5}">
                      <a16:colId xmlns:a16="http://schemas.microsoft.com/office/drawing/2014/main" val="20000"/>
                    </a:ext>
                  </a:extLst>
                </a:gridCol>
                <a:gridCol w="1950590">
                  <a:extLst>
                    <a:ext uri="{9D8B030D-6E8A-4147-A177-3AD203B41FA5}">
                      <a16:colId xmlns:a16="http://schemas.microsoft.com/office/drawing/2014/main" val="20001"/>
                    </a:ext>
                  </a:extLst>
                </a:gridCol>
                <a:gridCol w="1836516">
                  <a:extLst>
                    <a:ext uri="{9D8B030D-6E8A-4147-A177-3AD203B41FA5}">
                      <a16:colId xmlns:a16="http://schemas.microsoft.com/office/drawing/2014/main" val="20002"/>
                    </a:ext>
                  </a:extLst>
                </a:gridCol>
                <a:gridCol w="3809587">
                  <a:extLst>
                    <a:ext uri="{9D8B030D-6E8A-4147-A177-3AD203B41FA5}">
                      <a16:colId xmlns:a16="http://schemas.microsoft.com/office/drawing/2014/main" val="20003"/>
                    </a:ext>
                  </a:extLst>
                </a:gridCol>
              </a:tblGrid>
              <a:tr h="653025">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spcAft>
                          <a:spcPts val="1200"/>
                        </a:spcAft>
                      </a:pPr>
                      <a:r>
                        <a:rPr lang="en-US" sz="1800" dirty="0">
                          <a:solidFill>
                            <a:srgbClr val="00529B"/>
                          </a:solidFill>
                          <a:latin typeface="Arial" panose="020B0604020202020204" pitchFamily="34" charset="0"/>
                          <a:cs typeface="Arial" panose="020B0604020202020204" pitchFamily="34" charset="0"/>
                        </a:rPr>
                        <a:t>Medicare Savings Programs </a:t>
                      </a:r>
                    </a:p>
                  </a:txBody>
                  <a:tcPr marL="67729" marR="67729" marT="34290" marB="34290" anchor="ctr">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spcAft>
                          <a:spcPts val="1200"/>
                        </a:spcAft>
                      </a:pPr>
                      <a:r>
                        <a:rPr lang="en-US" sz="1800" dirty="0">
                          <a:solidFill>
                            <a:srgbClr val="00529B"/>
                          </a:solidFill>
                          <a:latin typeface="Arial" panose="020B0604020202020204" pitchFamily="34" charset="0"/>
                          <a:cs typeface="Arial" panose="020B0604020202020204" pitchFamily="34" charset="0"/>
                        </a:rPr>
                        <a:t>Individual Monthly Income Limits</a:t>
                      </a:r>
                    </a:p>
                  </a:txBody>
                  <a:tcPr marL="67729" marR="67729" marT="34290" marB="34290" anchor="ct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spcAft>
                          <a:spcPts val="1200"/>
                        </a:spcAft>
                      </a:pPr>
                      <a:r>
                        <a:rPr lang="en-US" sz="1800" dirty="0">
                          <a:solidFill>
                            <a:srgbClr val="00529B"/>
                          </a:solidFill>
                          <a:latin typeface="Arial" panose="020B0604020202020204" pitchFamily="34" charset="0"/>
                          <a:cs typeface="Arial" panose="020B0604020202020204" pitchFamily="34" charset="0"/>
                        </a:rPr>
                        <a:t>Married Couple Income Limits</a:t>
                      </a:r>
                    </a:p>
                  </a:txBody>
                  <a:tcPr marL="67729" marR="67729" marT="34290" marB="34290" anchor="ct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spcAft>
                          <a:spcPts val="1200"/>
                        </a:spcAft>
                      </a:pPr>
                      <a:r>
                        <a:rPr lang="en-US" sz="1800">
                          <a:solidFill>
                            <a:srgbClr val="00529B"/>
                          </a:solidFill>
                          <a:latin typeface="Arial" panose="020B0604020202020204" pitchFamily="34" charset="0"/>
                          <a:cs typeface="Arial" panose="020B0604020202020204" pitchFamily="34" charset="0"/>
                        </a:rPr>
                        <a:t>Helps Pay Your</a:t>
                      </a:r>
                    </a:p>
                  </a:txBody>
                  <a:tcPr marL="67729" marR="67729" marT="34290" marB="34290" anchor="ctr">
                    <a:lnL w="12700" cap="flat" cmpd="sng" algn="ctr">
                      <a:solidFill>
                        <a:schemeClr val="accent5">
                          <a:lumMod val="40000"/>
                          <a:lumOff val="60000"/>
                        </a:schemeClr>
                      </a:solidFill>
                      <a:prstDash val="solid"/>
                      <a:round/>
                      <a:headEnd type="none" w="med" len="med"/>
                      <a:tailEnd type="none" w="med" len="med"/>
                    </a:lnL>
                  </a:tcPr>
                </a:tc>
                <a:extLst>
                  <a:ext uri="{0D108BD9-81ED-4DB2-BD59-A6C34878D82A}">
                    <a16:rowId xmlns:a16="http://schemas.microsoft.com/office/drawing/2014/main" val="10000"/>
                  </a:ext>
                </a:extLst>
              </a:tr>
              <a:tr h="903643">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spcAft>
                          <a:spcPts val="1200"/>
                        </a:spcAft>
                      </a:pPr>
                      <a:r>
                        <a:rPr lang="en-US" sz="1800" dirty="0">
                          <a:solidFill>
                            <a:srgbClr val="00529B"/>
                          </a:solidFill>
                          <a:latin typeface="Arial" panose="020B0604020202020204" pitchFamily="34" charset="0"/>
                          <a:cs typeface="Arial" panose="020B0604020202020204" pitchFamily="34" charset="0"/>
                        </a:rPr>
                        <a:t>Qualified Medicare Beneficiary (QMB)</a:t>
                      </a:r>
                      <a:endParaRPr lang="en-US" sz="1800" b="1" dirty="0">
                        <a:solidFill>
                          <a:srgbClr val="00529B"/>
                        </a:solidFill>
                        <a:latin typeface="Arial" panose="020B0604020202020204" pitchFamily="34" charset="0"/>
                        <a:cs typeface="Arial" panose="020B0604020202020204" pitchFamily="34" charset="0"/>
                      </a:endParaRPr>
                    </a:p>
                  </a:txBody>
                  <a:tcPr marL="67729" marR="67729" marT="34290" marB="34290" anchor="ctr">
                    <a:lnR w="12700" cap="flat" cmpd="sng" algn="ctr">
                      <a:solidFill>
                        <a:schemeClr val="accent5">
                          <a:lumMod val="40000"/>
                          <a:lumOff val="60000"/>
                        </a:schemeClr>
                      </a:solidFill>
                      <a:prstDash val="solid"/>
                      <a:round/>
                      <a:headEnd type="none" w="med" len="med"/>
                      <a:tailEnd type="none" w="med" len="med"/>
                    </a:lnR>
                    <a:lnB w="12700" cap="flat" cmpd="sng" algn="ctr">
                      <a:solidFill>
                        <a:schemeClr val="accent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1200"/>
                        </a:spcAft>
                      </a:pPr>
                      <a:r>
                        <a:rPr lang="en-US" sz="1800" dirty="0">
                          <a:solidFill>
                            <a:srgbClr val="00529B"/>
                          </a:solidFill>
                          <a:latin typeface="Arial" panose="020B0604020202020204" pitchFamily="34" charset="0"/>
                          <a:cs typeface="Arial" panose="020B0604020202020204" pitchFamily="34" charset="0"/>
                        </a:rPr>
                        <a:t>$1,350</a:t>
                      </a:r>
                    </a:p>
                  </a:txBody>
                  <a:tcPr marL="67729" marR="67729" marT="34290" marB="34290" anchor="ct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lnB w="12700" cap="flat" cmpd="sng" algn="ctr">
                      <a:solidFill>
                        <a:schemeClr val="accent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1200"/>
                        </a:spcAft>
                      </a:pPr>
                      <a:r>
                        <a:rPr lang="en-US" sz="1800" dirty="0">
                          <a:solidFill>
                            <a:srgbClr val="00529B"/>
                          </a:solidFill>
                          <a:latin typeface="Arial" panose="020B0604020202020204" pitchFamily="34" charset="0"/>
                          <a:cs typeface="Arial" panose="020B0604020202020204" pitchFamily="34" charset="0"/>
                        </a:rPr>
                        <a:t>$1,824</a:t>
                      </a:r>
                    </a:p>
                  </a:txBody>
                  <a:tcPr marL="67729" marR="67729" marT="34290" marB="34290" anchor="ct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lnB w="12700" cap="flat" cmpd="sng" algn="ctr">
                      <a:solidFill>
                        <a:schemeClr val="accent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spcAft>
                          <a:spcPts val="1200"/>
                        </a:spcAft>
                      </a:pPr>
                      <a:r>
                        <a:rPr lang="en-US" sz="1800" dirty="0">
                          <a:solidFill>
                            <a:srgbClr val="00529B"/>
                          </a:solidFill>
                          <a:latin typeface="Arial" panose="020B0604020202020204" pitchFamily="34" charset="0"/>
                          <a:cs typeface="Arial" panose="020B0604020202020204" pitchFamily="34" charset="0"/>
                        </a:rPr>
                        <a:t>Part A and Part B premiums, and other cost-sharing (like deductibles, coinsurance, and copayments)</a:t>
                      </a:r>
                    </a:p>
                  </a:txBody>
                  <a:tcPr marL="67729" marR="67729" marT="34290" marB="34290" anchor="ctr">
                    <a:lnL w="12700" cap="flat" cmpd="sng" algn="ctr">
                      <a:solidFill>
                        <a:schemeClr val="accent5">
                          <a:lumMod val="40000"/>
                          <a:lumOff val="60000"/>
                        </a:schemeClr>
                      </a:solidFill>
                      <a:prstDash val="solid"/>
                      <a:round/>
                      <a:headEnd type="none" w="med" len="med"/>
                      <a:tailEnd type="none" w="med" len="med"/>
                    </a:lnL>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0001"/>
                  </a:ext>
                </a:extLst>
              </a:tr>
              <a:tr h="591313">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spcAft>
                          <a:spcPts val="1200"/>
                        </a:spcAft>
                      </a:pPr>
                      <a:r>
                        <a:rPr lang="en-US" sz="1800" dirty="0">
                          <a:solidFill>
                            <a:srgbClr val="00529B"/>
                          </a:solidFill>
                          <a:latin typeface="Arial" panose="020B0604020202020204" pitchFamily="34" charset="0"/>
                          <a:cs typeface="Arial" panose="020B0604020202020204" pitchFamily="34" charset="0"/>
                        </a:rPr>
                        <a:t>Specified Low-Income Medicare Beneficiary (SLMB)</a:t>
                      </a:r>
                      <a:endParaRPr lang="en-US" sz="1800" b="1" dirty="0">
                        <a:solidFill>
                          <a:srgbClr val="00529B"/>
                        </a:solidFill>
                        <a:latin typeface="Arial" panose="020B0604020202020204" pitchFamily="34" charset="0"/>
                        <a:cs typeface="Arial" panose="020B0604020202020204" pitchFamily="34" charset="0"/>
                      </a:endParaRPr>
                    </a:p>
                  </a:txBody>
                  <a:tcPr marL="67729" marR="67729" marT="34290" marB="34290" anchor="ctr">
                    <a:lnR w="12700" cap="flat" cmpd="sng" algn="ctr">
                      <a:solidFill>
                        <a:schemeClr val="accent5">
                          <a:lumMod val="40000"/>
                          <a:lumOff val="60000"/>
                        </a:schemeClr>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1200"/>
                        </a:spcAft>
                      </a:pPr>
                      <a:r>
                        <a:rPr lang="en-US" sz="1800" dirty="0">
                          <a:solidFill>
                            <a:srgbClr val="00529B"/>
                          </a:solidFill>
                          <a:latin typeface="Arial" panose="020B0604020202020204" pitchFamily="34" charset="0"/>
                          <a:cs typeface="Arial" panose="020B0604020202020204" pitchFamily="34" charset="0"/>
                        </a:rPr>
                        <a:t>$1,616</a:t>
                      </a:r>
                    </a:p>
                  </a:txBody>
                  <a:tcPr marL="67729" marR="67729" marT="34290" marB="34290" anchor="ct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1200"/>
                        </a:spcAft>
                      </a:pPr>
                      <a:r>
                        <a:rPr lang="en-US" sz="1800" dirty="0">
                          <a:solidFill>
                            <a:srgbClr val="00529B"/>
                          </a:solidFill>
                          <a:latin typeface="Arial" panose="020B0604020202020204" pitchFamily="34" charset="0"/>
                          <a:cs typeface="Arial" panose="020B0604020202020204" pitchFamily="34" charset="0"/>
                        </a:rPr>
                        <a:t>$2,184</a:t>
                      </a:r>
                    </a:p>
                  </a:txBody>
                  <a:tcPr marL="67729" marR="67729" marT="34290" marB="34290" anchor="ct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spcAft>
                          <a:spcPts val="1200"/>
                        </a:spcAft>
                      </a:pPr>
                      <a:r>
                        <a:rPr lang="en-US" sz="1800" dirty="0">
                          <a:solidFill>
                            <a:srgbClr val="00529B"/>
                          </a:solidFill>
                          <a:latin typeface="Arial" panose="020B0604020202020204" pitchFamily="34" charset="0"/>
                          <a:cs typeface="Arial" panose="020B0604020202020204" pitchFamily="34" charset="0"/>
                        </a:rPr>
                        <a:t>Part B premiums only</a:t>
                      </a:r>
                    </a:p>
                  </a:txBody>
                  <a:tcPr marL="67729" marR="67729" marT="34290" marB="34290" anchor="ctr">
                    <a:lnL w="12700" cap="flat" cmpd="sng" algn="ctr">
                      <a:solidFill>
                        <a:schemeClr val="accent5">
                          <a:lumMod val="40000"/>
                          <a:lumOff val="60000"/>
                        </a:schemeClr>
                      </a:solidFill>
                      <a:prstDash val="solid"/>
                      <a:round/>
                      <a:headEnd type="none" w="med" len="med"/>
                      <a:tailEnd type="none" w="med" len="med"/>
                    </a:lnL>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0002"/>
                  </a:ext>
                </a:extLst>
              </a:tr>
              <a:tr h="591313">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spcAft>
                          <a:spcPts val="1200"/>
                        </a:spcAft>
                      </a:pPr>
                      <a:r>
                        <a:rPr lang="en-US" sz="1800" dirty="0">
                          <a:solidFill>
                            <a:srgbClr val="00529B"/>
                          </a:solidFill>
                          <a:latin typeface="Arial" panose="020B0604020202020204" pitchFamily="34" charset="0"/>
                          <a:cs typeface="Arial" panose="020B0604020202020204" pitchFamily="34" charset="0"/>
                        </a:rPr>
                        <a:t>Qualifying Individual (QI)</a:t>
                      </a:r>
                      <a:endParaRPr lang="en-US" sz="1800" b="1" dirty="0">
                        <a:solidFill>
                          <a:srgbClr val="00529B"/>
                        </a:solidFill>
                        <a:latin typeface="Arial" panose="020B0604020202020204" pitchFamily="34" charset="0"/>
                        <a:cs typeface="Arial" panose="020B0604020202020204" pitchFamily="34" charset="0"/>
                      </a:endParaRPr>
                    </a:p>
                  </a:txBody>
                  <a:tcPr marL="67729" marR="67729" marT="34290" marB="34290" anchor="ctr">
                    <a:lnR w="12700" cap="flat" cmpd="sng" algn="ctr">
                      <a:solidFill>
                        <a:schemeClr val="accent5">
                          <a:lumMod val="40000"/>
                          <a:lumOff val="60000"/>
                        </a:schemeClr>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0"/>
                        </a:spcBef>
                        <a:spcAft>
                          <a:spcPts val="1200"/>
                        </a:spcAft>
                        <a:buClrTx/>
                        <a:buSzTx/>
                        <a:buFontTx/>
                        <a:buNone/>
                        <a:tabLst/>
                        <a:defRPr/>
                      </a:pPr>
                      <a:r>
                        <a:rPr lang="en-US" sz="1800" dirty="0">
                          <a:solidFill>
                            <a:srgbClr val="00529B"/>
                          </a:solidFill>
                          <a:latin typeface="Arial" panose="020B0604020202020204" pitchFamily="34" charset="0"/>
                          <a:cs typeface="Arial" panose="020B0604020202020204" pitchFamily="34" charset="0"/>
                        </a:rPr>
                        <a:t>$1,816</a:t>
                      </a:r>
                    </a:p>
                  </a:txBody>
                  <a:tcPr marL="67729" marR="67729" marT="34290" marB="34290" anchor="ct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0"/>
                        </a:spcBef>
                        <a:spcAft>
                          <a:spcPts val="1200"/>
                        </a:spcAft>
                        <a:buClrTx/>
                        <a:buSzTx/>
                        <a:buFontTx/>
                        <a:buNone/>
                        <a:tabLst/>
                        <a:defRPr/>
                      </a:pPr>
                      <a:r>
                        <a:rPr lang="en-US" sz="1800" dirty="0">
                          <a:solidFill>
                            <a:srgbClr val="00529B"/>
                          </a:solidFill>
                          <a:latin typeface="Arial" panose="020B0604020202020204" pitchFamily="34" charset="0"/>
                          <a:cs typeface="Arial" panose="020B0604020202020204" pitchFamily="34" charset="0"/>
                        </a:rPr>
                        <a:t>$2,455</a:t>
                      </a:r>
                    </a:p>
                  </a:txBody>
                  <a:tcPr marL="67729" marR="67729" marT="34290" marB="34290" anchor="ct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spcAft>
                          <a:spcPts val="1200"/>
                        </a:spcAft>
                      </a:pPr>
                      <a:r>
                        <a:rPr lang="en-US" sz="1800" dirty="0">
                          <a:solidFill>
                            <a:srgbClr val="00529B"/>
                          </a:solidFill>
                          <a:latin typeface="Arial" panose="020B0604020202020204" pitchFamily="34" charset="0"/>
                          <a:cs typeface="Arial" panose="020B0604020202020204" pitchFamily="34" charset="0"/>
                        </a:rPr>
                        <a:t>Part B premiums only</a:t>
                      </a:r>
                    </a:p>
                  </a:txBody>
                  <a:tcPr marL="67729" marR="67729" marT="34290" marB="34290" anchor="ctr">
                    <a:lnL w="12700" cap="flat" cmpd="sng" algn="ctr">
                      <a:solidFill>
                        <a:schemeClr val="accent5">
                          <a:lumMod val="40000"/>
                          <a:lumOff val="60000"/>
                        </a:schemeClr>
                      </a:solidFill>
                      <a:prstDash val="solid"/>
                      <a:round/>
                      <a:headEnd type="none" w="med" len="med"/>
                      <a:tailEnd type="none" w="med" len="med"/>
                    </a:lnL>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0003"/>
                  </a:ext>
                </a:extLst>
              </a:tr>
              <a:tr h="594343">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spcAft>
                          <a:spcPts val="1200"/>
                        </a:spcAft>
                      </a:pPr>
                      <a:r>
                        <a:rPr lang="en-US" sz="1800" dirty="0">
                          <a:solidFill>
                            <a:srgbClr val="00529B"/>
                          </a:solidFill>
                          <a:latin typeface="Arial" panose="020B0604020202020204" pitchFamily="34" charset="0"/>
                          <a:cs typeface="Arial" panose="020B0604020202020204" pitchFamily="34" charset="0"/>
                        </a:rPr>
                        <a:t>Qualifying Disabled &amp; Working Individuals</a:t>
                      </a:r>
                      <a:r>
                        <a:rPr lang="en-US" sz="1800" baseline="0" dirty="0">
                          <a:solidFill>
                            <a:srgbClr val="00529B"/>
                          </a:solidFill>
                          <a:latin typeface="Arial" panose="020B0604020202020204" pitchFamily="34" charset="0"/>
                          <a:cs typeface="Arial" panose="020B0604020202020204" pitchFamily="34" charset="0"/>
                        </a:rPr>
                        <a:t> (QDWI)</a:t>
                      </a:r>
                      <a:endParaRPr lang="en-US" sz="1800" b="1" dirty="0">
                        <a:solidFill>
                          <a:srgbClr val="00529B"/>
                        </a:solidFill>
                        <a:latin typeface="Arial" panose="020B0604020202020204" pitchFamily="34" charset="0"/>
                        <a:cs typeface="Arial" panose="020B0604020202020204" pitchFamily="34" charset="0"/>
                      </a:endParaRPr>
                    </a:p>
                  </a:txBody>
                  <a:tcPr marL="67729" marR="67729" marT="34290" marB="34290" anchor="ctr">
                    <a:lnR w="12700" cap="flat" cmpd="sng" algn="ctr">
                      <a:solidFill>
                        <a:schemeClr val="accent5">
                          <a:lumMod val="40000"/>
                          <a:lumOff val="60000"/>
                        </a:schemeClr>
                      </a:solidFill>
                      <a:prstDash val="solid"/>
                      <a:round/>
                      <a:headEnd type="none" w="med" len="med"/>
                      <a:tailEnd type="none" w="med" len="med"/>
                    </a:lnR>
                    <a:lnT w="12700" cap="flat" cmpd="sng" algn="ctr">
                      <a:solidFill>
                        <a:schemeClr val="accent1"/>
                      </a:solidFill>
                      <a:prstDash val="solid"/>
                      <a:round/>
                      <a:headEnd type="none" w="med" len="med"/>
                      <a:tailEnd type="none" w="med" len="med"/>
                    </a:lnT>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0"/>
                        </a:spcBef>
                        <a:spcAft>
                          <a:spcPts val="1200"/>
                        </a:spcAft>
                        <a:buClrTx/>
                        <a:buSzTx/>
                        <a:buFontTx/>
                        <a:buNone/>
                        <a:tabLst/>
                        <a:defRPr/>
                      </a:pPr>
                      <a:r>
                        <a:rPr lang="en-US" sz="1800" dirty="0">
                          <a:solidFill>
                            <a:srgbClr val="00529B"/>
                          </a:solidFill>
                          <a:latin typeface="Arial" panose="020B0604020202020204" pitchFamily="34" charset="0"/>
                          <a:cs typeface="Arial" panose="020B0604020202020204" pitchFamily="34" charset="0"/>
                        </a:rPr>
                        <a:t>$5,405</a:t>
                      </a:r>
                    </a:p>
                  </a:txBody>
                  <a:tcPr marL="67729" marR="67729" marT="34290" marB="34290" anchor="ct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lnT w="12700" cap="flat" cmpd="sng" algn="ctr">
                      <a:solidFill>
                        <a:schemeClr val="accent1"/>
                      </a:solidFill>
                      <a:prstDash val="solid"/>
                      <a:round/>
                      <a:headEnd type="none" w="med" len="med"/>
                      <a:tailEnd type="none" w="med" len="med"/>
                    </a:lnT>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1200"/>
                        </a:spcAft>
                      </a:pPr>
                      <a:r>
                        <a:rPr lang="en-US" sz="1800" dirty="0">
                          <a:solidFill>
                            <a:srgbClr val="00529B"/>
                          </a:solidFill>
                          <a:latin typeface="Arial" panose="020B0604020202020204" pitchFamily="34" charset="0"/>
                          <a:cs typeface="Arial" panose="020B0604020202020204" pitchFamily="34" charset="0"/>
                        </a:rPr>
                        <a:t>$7,299</a:t>
                      </a:r>
                    </a:p>
                  </a:txBody>
                  <a:tcPr marL="67729" marR="67729" marT="34290" marB="34290" anchor="ct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lnT w="12700" cap="flat" cmpd="sng" algn="ctr">
                      <a:solidFill>
                        <a:schemeClr val="accent1"/>
                      </a:solidFill>
                      <a:prstDash val="solid"/>
                      <a:round/>
                      <a:headEnd type="none" w="med" len="med"/>
                      <a:tailEnd type="none" w="med" len="med"/>
                    </a:lnT>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spcAft>
                          <a:spcPts val="1200"/>
                        </a:spcAft>
                      </a:pPr>
                      <a:r>
                        <a:rPr lang="en-US" sz="1800" dirty="0">
                          <a:solidFill>
                            <a:srgbClr val="00529B"/>
                          </a:solidFill>
                          <a:latin typeface="Arial" panose="020B0604020202020204" pitchFamily="34" charset="0"/>
                          <a:cs typeface="Arial" panose="020B0604020202020204" pitchFamily="34" charset="0"/>
                        </a:rPr>
                        <a:t>Part A premiums only</a:t>
                      </a:r>
                    </a:p>
                  </a:txBody>
                  <a:tcPr marL="67729" marR="67729" marT="34290" marB="34290" anchor="ctr">
                    <a:lnL w="12700" cap="flat" cmpd="sng" algn="ctr">
                      <a:solidFill>
                        <a:schemeClr val="accent5">
                          <a:lumMod val="40000"/>
                          <a:lumOff val="60000"/>
                        </a:schemeClr>
                      </a:solidFill>
                      <a:prstDash val="solid"/>
                      <a:round/>
                      <a:headEnd type="none" w="med" len="med"/>
                      <a:tailEnd type="none" w="med" len="med"/>
                    </a:lnL>
                    <a:lnT w="12700" cap="flat" cmpd="sng" algn="ctr">
                      <a:solidFill>
                        <a:schemeClr val="accent1"/>
                      </a:solidFill>
                      <a:prstDash val="solid"/>
                      <a:round/>
                      <a:headEnd type="none" w="med" len="med"/>
                      <a:tailEnd type="none" w="med" len="med"/>
                    </a:lnT>
                  </a:tcPr>
                </a:tc>
                <a:extLst>
                  <a:ext uri="{0D108BD9-81ED-4DB2-BD59-A6C34878D82A}">
                    <a16:rowId xmlns:a16="http://schemas.microsoft.com/office/drawing/2014/main" val="10004"/>
                  </a:ext>
                </a:extLst>
              </a:tr>
            </a:tbl>
          </a:graphicData>
        </a:graphic>
      </p:graphicFrame>
      <p:sp>
        <p:nvSpPr>
          <p:cNvPr id="12" name="Content Placeholder 10">
            <a:extLst>
              <a:ext uri="{FF2B5EF4-FFF2-40B4-BE49-F238E27FC236}">
                <a16:creationId xmlns:a16="http://schemas.microsoft.com/office/drawing/2014/main" id="{36689F21-6440-70CE-C008-2E86652EE8DE}"/>
              </a:ext>
            </a:extLst>
          </p:cNvPr>
          <p:cNvSpPr>
            <a:spLocks noGrp="1"/>
          </p:cNvSpPr>
          <p:nvPr>
            <p:ph sz="quarter" idx="14"/>
          </p:nvPr>
        </p:nvSpPr>
        <p:spPr>
          <a:xfrm>
            <a:off x="508631" y="4890449"/>
            <a:ext cx="11157505" cy="729528"/>
          </a:xfrm>
          <a:solidFill>
            <a:srgbClr val="BDD7EE"/>
          </a:solidFill>
          <a:ln>
            <a:solidFill>
              <a:srgbClr val="8FAADC"/>
            </a:solidFill>
          </a:ln>
        </p:spPr>
        <p:txBody>
          <a:bodyPr/>
          <a:lstStyle/>
          <a:p>
            <a:pPr marL="285750" lvl="0" indent="-285750">
              <a:spcAft>
                <a:spcPts val="600"/>
              </a:spcAft>
              <a:buClrTx/>
              <a:defRPr/>
            </a:pPr>
            <a:r>
              <a:rPr lang="en-US" sz="1800" b="1" kern="0" dirty="0">
                <a:solidFill>
                  <a:schemeClr val="tx1"/>
                </a:solidFill>
              </a:rPr>
              <a:t>Resource limits </a:t>
            </a:r>
            <a:r>
              <a:rPr lang="en-US" sz="1800" kern="0" dirty="0">
                <a:solidFill>
                  <a:schemeClr val="tx1"/>
                </a:solidFill>
              </a:rPr>
              <a:t>for QMB, SLMB, and QI are $9,950 for an individual and $14,910 for a married couple. </a:t>
            </a:r>
          </a:p>
          <a:p>
            <a:pPr marL="285750" lvl="0" indent="-285750">
              <a:spcAft>
                <a:spcPts val="600"/>
              </a:spcAft>
              <a:buClrTx/>
              <a:defRPr/>
            </a:pPr>
            <a:r>
              <a:rPr lang="en-US" sz="1800" b="1" kern="0" dirty="0">
                <a:solidFill>
                  <a:schemeClr val="tx1"/>
                </a:solidFill>
              </a:rPr>
              <a:t>Resource limits </a:t>
            </a:r>
            <a:r>
              <a:rPr lang="en-US" sz="1800" kern="0" dirty="0">
                <a:solidFill>
                  <a:schemeClr val="tx1"/>
                </a:solidFill>
              </a:rPr>
              <a:t>for QDWI are $4,000 for an individual and $6,000 for a married couple.</a:t>
            </a:r>
          </a:p>
        </p:txBody>
      </p:sp>
      <p:sp>
        <p:nvSpPr>
          <p:cNvPr id="13" name="TextBox 12">
            <a:extLst>
              <a:ext uri="{FF2B5EF4-FFF2-40B4-BE49-F238E27FC236}">
                <a16:creationId xmlns:a16="http://schemas.microsoft.com/office/drawing/2014/main" id="{0DAC4766-79CB-4AD0-A54C-9505ED2E8F9D}"/>
              </a:ext>
            </a:extLst>
          </p:cNvPr>
          <p:cNvSpPr txBox="1"/>
          <p:nvPr/>
        </p:nvSpPr>
        <p:spPr>
          <a:xfrm>
            <a:off x="508631" y="5715914"/>
            <a:ext cx="10665136" cy="307777"/>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 2027 income and resource limits announced in early 2027</a:t>
            </a:r>
          </a:p>
        </p:txBody>
      </p:sp>
      <p:sp>
        <p:nvSpPr>
          <p:cNvPr id="10" name="Slide Number Placeholder 9">
            <a:extLst>
              <a:ext uri="{FF2B5EF4-FFF2-40B4-BE49-F238E27FC236}">
                <a16:creationId xmlns:a16="http://schemas.microsoft.com/office/drawing/2014/main" id="{AD7C8364-4DE7-B434-143E-0A8FA1E078E2}"/>
              </a:ext>
            </a:extLst>
          </p:cNvPr>
          <p:cNvSpPr>
            <a:spLocks noGrp="1"/>
          </p:cNvSpPr>
          <p:nvPr>
            <p:ph type="sldNum" sz="quarter" idx="12"/>
          </p:nvPr>
        </p:nvSpPr>
        <p:spPr/>
        <p:txBody>
          <a:bodyPr/>
          <a:lstStyle/>
          <a:p>
            <a:fld id="{0B2D781D-8844-5940-92D1-06EF0A7F581E}" type="slidenum">
              <a:rPr lang="en-US" smtClean="0"/>
              <a:t>75</a:t>
            </a:fld>
            <a:endParaRPr lang="en-US"/>
          </a:p>
        </p:txBody>
      </p:sp>
    </p:spTree>
    <p:extLst>
      <p:ext uri="{BB962C8B-B14F-4D97-AF65-F5344CB8AC3E}">
        <p14:creationId xmlns:p14="http://schemas.microsoft.com/office/powerpoint/2010/main" val="161469711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a:t>What’s Extra Help?</a:t>
            </a:r>
          </a:p>
        </p:txBody>
      </p:sp>
      <p:sp>
        <p:nvSpPr>
          <p:cNvPr id="5" name="Content Placeholder 4">
            <a:extLst>
              <a:ext uri="{FF2B5EF4-FFF2-40B4-BE49-F238E27FC236}">
                <a16:creationId xmlns:a16="http://schemas.microsoft.com/office/drawing/2014/main" id="{3B9E7BD8-BA23-4727-8EFD-7FDC42271500}"/>
              </a:ext>
            </a:extLst>
          </p:cNvPr>
          <p:cNvSpPr>
            <a:spLocks noGrp="1"/>
          </p:cNvSpPr>
          <p:nvPr>
            <p:ph sz="quarter" idx="13"/>
          </p:nvPr>
        </p:nvSpPr>
        <p:spPr>
          <a:xfrm>
            <a:off x="914400" y="1699261"/>
            <a:ext cx="10439400" cy="2514600"/>
          </a:xfrm>
        </p:spPr>
        <p:txBody>
          <a:bodyPr>
            <a:normAutofit/>
          </a:bodyPr>
          <a:lstStyle/>
          <a:p>
            <a:pPr lvl="0" defTabSz="685800">
              <a:buClrTx/>
              <a:defRPr/>
            </a:pPr>
            <a:r>
              <a:rPr lang="en-US" sz="2400" dirty="0"/>
              <a:t>Program to help people pay for Medicare drug costs (Part D) (also called the low-income subsidy (LIS))</a:t>
            </a:r>
          </a:p>
          <a:p>
            <a:pPr lvl="0" defTabSz="685800">
              <a:buClrTx/>
              <a:defRPr/>
            </a:pPr>
            <a:r>
              <a:rPr lang="en-US" sz="2400" dirty="0"/>
              <a:t>You pay no premiums or deductible, and small or no copayments</a:t>
            </a:r>
          </a:p>
          <a:p>
            <a:pPr defTabSz="685800">
              <a:defRPr/>
            </a:pPr>
            <a:r>
              <a:rPr lang="en-US" sz="2400" dirty="0"/>
              <a:t>No Part D late enrollment penalty if you qualify for Extra Help</a:t>
            </a:r>
          </a:p>
        </p:txBody>
      </p:sp>
      <p:sp>
        <p:nvSpPr>
          <p:cNvPr id="20" name="Freeform: Shape 19">
            <a:extLst>
              <a:ext uri="{FF2B5EF4-FFF2-40B4-BE49-F238E27FC236}">
                <a16:creationId xmlns:a16="http://schemas.microsoft.com/office/drawing/2014/main" id="{CD749509-5358-476E-B3CB-3FCBC9F7B64B}"/>
              </a:ext>
              <a:ext uri="{C183D7F6-B498-43B3-948B-1728B52AA6E4}">
                <adec:decorative xmlns:adec="http://schemas.microsoft.com/office/drawing/2017/decorative" val="1"/>
              </a:ext>
            </a:extLst>
          </p:cNvPr>
          <p:cNvSpPr>
            <a:spLocks noChangeAspect="1"/>
          </p:cNvSpPr>
          <p:nvPr/>
        </p:nvSpPr>
        <p:spPr>
          <a:xfrm>
            <a:off x="1274292" y="5014811"/>
            <a:ext cx="288708" cy="288708"/>
          </a:xfrm>
          <a:custGeom>
            <a:avLst/>
            <a:gdLst>
              <a:gd name="connsiteX0" fmla="*/ 1828800 w 3657600"/>
              <a:gd name="connsiteY0" fmla="*/ 473375 h 3657600"/>
              <a:gd name="connsiteX1" fmla="*/ 1526601 w 3657600"/>
              <a:gd name="connsiteY1" fmla="*/ 1451335 h 3657600"/>
              <a:gd name="connsiteX2" fmla="*/ 548643 w 3657600"/>
              <a:gd name="connsiteY2" fmla="*/ 1451328 h 3657600"/>
              <a:gd name="connsiteX3" fmla="*/ 1339831 w 3657600"/>
              <a:gd name="connsiteY3" fmla="*/ 2055733 h 3657600"/>
              <a:gd name="connsiteX4" fmla="*/ 1037619 w 3657600"/>
              <a:gd name="connsiteY4" fmla="*/ 3033688 h 3657600"/>
              <a:gd name="connsiteX5" fmla="*/ 1828800 w 3657600"/>
              <a:gd name="connsiteY5" fmla="*/ 2429272 h 3657600"/>
              <a:gd name="connsiteX6" fmla="*/ 2619981 w 3657600"/>
              <a:gd name="connsiteY6" fmla="*/ 3033688 h 3657600"/>
              <a:gd name="connsiteX7" fmla="*/ 2317769 w 3657600"/>
              <a:gd name="connsiteY7" fmla="*/ 2055733 h 3657600"/>
              <a:gd name="connsiteX8" fmla="*/ 3108957 w 3657600"/>
              <a:gd name="connsiteY8" fmla="*/ 1451328 h 3657600"/>
              <a:gd name="connsiteX9" fmla="*/ 2130999 w 3657600"/>
              <a:gd name="connsiteY9" fmla="*/ 1451335 h 3657600"/>
              <a:gd name="connsiteX10" fmla="*/ 1828800 w 3657600"/>
              <a:gd name="connsiteY10" fmla="*/ 0 h 3657600"/>
              <a:gd name="connsiteX11" fmla="*/ 3657600 w 3657600"/>
              <a:gd name="connsiteY11" fmla="*/ 1828800 h 3657600"/>
              <a:gd name="connsiteX12" fmla="*/ 1828800 w 3657600"/>
              <a:gd name="connsiteY12" fmla="*/ 3657600 h 3657600"/>
              <a:gd name="connsiteX13" fmla="*/ 0 w 3657600"/>
              <a:gd name="connsiteY13" fmla="*/ 1828800 h 3657600"/>
              <a:gd name="connsiteX14" fmla="*/ 1828800 w 3657600"/>
              <a:gd name="connsiteY14" fmla="*/ 0 h 36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3657600">
                <a:moveTo>
                  <a:pt x="1828800" y="473375"/>
                </a:moveTo>
                <a:lnTo>
                  <a:pt x="1526601" y="1451335"/>
                </a:lnTo>
                <a:lnTo>
                  <a:pt x="548643" y="1451328"/>
                </a:lnTo>
                <a:lnTo>
                  <a:pt x="1339831" y="2055733"/>
                </a:lnTo>
                <a:lnTo>
                  <a:pt x="1037619" y="3033688"/>
                </a:lnTo>
                <a:lnTo>
                  <a:pt x="1828800" y="2429272"/>
                </a:lnTo>
                <a:lnTo>
                  <a:pt x="2619981" y="3033688"/>
                </a:lnTo>
                <a:lnTo>
                  <a:pt x="2317769" y="2055733"/>
                </a:lnTo>
                <a:lnTo>
                  <a:pt x="3108957" y="1451328"/>
                </a:lnTo>
                <a:lnTo>
                  <a:pt x="2130999" y="1451335"/>
                </a:lnTo>
                <a:close/>
                <a:moveTo>
                  <a:pt x="1828800" y="0"/>
                </a:moveTo>
                <a:cubicBezTo>
                  <a:pt x="2838818" y="0"/>
                  <a:pt x="3657600" y="818782"/>
                  <a:pt x="3657600" y="1828800"/>
                </a:cubicBezTo>
                <a:cubicBezTo>
                  <a:pt x="3657600" y="2838818"/>
                  <a:pt x="2838818" y="3657600"/>
                  <a:pt x="1828800" y="3657600"/>
                </a:cubicBezTo>
                <a:cubicBezTo>
                  <a:pt x="818782" y="3657600"/>
                  <a:pt x="0" y="2838818"/>
                  <a:pt x="0" y="1828800"/>
                </a:cubicBezTo>
                <a:cubicBezTo>
                  <a:pt x="0" y="818782"/>
                  <a:pt x="818782" y="0"/>
                  <a:pt x="1828800" y="0"/>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7">
            <a:extLst>
              <a:ext uri="{FF2B5EF4-FFF2-40B4-BE49-F238E27FC236}">
                <a16:creationId xmlns:a16="http://schemas.microsoft.com/office/drawing/2014/main" id="{8BB783DE-F432-F4EF-D54F-DDA29B89E149}"/>
              </a:ext>
            </a:extLst>
          </p:cNvPr>
          <p:cNvSpPr>
            <a:spLocks noGrp="1"/>
          </p:cNvSpPr>
          <p:nvPr>
            <p:ph sz="quarter" idx="14"/>
          </p:nvPr>
        </p:nvSpPr>
        <p:spPr>
          <a:xfrm>
            <a:off x="1085850" y="5000693"/>
            <a:ext cx="9564221" cy="752407"/>
          </a:xfrm>
        </p:spPr>
        <p:txBody>
          <a:bodyPr>
            <a:normAutofit/>
          </a:bodyPr>
          <a:lstStyle/>
          <a:p>
            <a:pPr marL="1035050" lvl="0" indent="-576263" defTabSz="685800">
              <a:lnSpc>
                <a:spcPct val="110000"/>
              </a:lnSpc>
              <a:spcBef>
                <a:spcPts val="600"/>
              </a:spcBef>
              <a:spcAft>
                <a:spcPts val="0"/>
              </a:spcAft>
              <a:buClrTx/>
              <a:buNone/>
              <a:defRPr/>
            </a:pPr>
            <a:r>
              <a:rPr lang="en-US" sz="1400" b="1" dirty="0"/>
              <a:t>NOTE</a:t>
            </a:r>
            <a:r>
              <a:rPr lang="en-US" sz="1400" dirty="0"/>
              <a:t>:	Most people with Medicare can only switch plans at certain times of the year. If you have Medicaid or get Extra Help, you may be able to change your standalone drug coverage once per month.</a:t>
            </a:r>
          </a:p>
        </p:txBody>
      </p:sp>
      <p:sp>
        <p:nvSpPr>
          <p:cNvPr id="7" name="Slide Number Placeholder 6">
            <a:extLst>
              <a:ext uri="{FF2B5EF4-FFF2-40B4-BE49-F238E27FC236}">
                <a16:creationId xmlns:a16="http://schemas.microsoft.com/office/drawing/2014/main" id="{388799A1-AD4B-4587-92F5-1CBE6A7FB60F}"/>
              </a:ext>
            </a:extLst>
          </p:cNvPr>
          <p:cNvSpPr>
            <a:spLocks noGrp="1"/>
          </p:cNvSpPr>
          <p:nvPr>
            <p:ph type="sldNum" sz="quarter" idx="12"/>
          </p:nvPr>
        </p:nvSpPr>
        <p:spPr/>
        <p:txBody>
          <a:bodyPr/>
          <a:lstStyle/>
          <a:p>
            <a:fld id="{0B2D781D-8844-5940-92D1-06EF0A7F581E}" type="slidenum">
              <a:rPr lang="en-US" smtClean="0"/>
              <a:pPr/>
              <a:t>76</a:t>
            </a:fld>
            <a:endParaRPr lang="en-US"/>
          </a:p>
        </p:txBody>
      </p:sp>
    </p:spTree>
    <p:custDataLst>
      <p:tags r:id="rId1"/>
    </p:custDataLst>
    <p:extLst>
      <p:ext uri="{BB962C8B-B14F-4D97-AF65-F5344CB8AC3E}">
        <p14:creationId xmlns:p14="http://schemas.microsoft.com/office/powerpoint/2010/main" val="4169079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grpId="0" nodeType="afterEffect">
                                  <p:stCondLst>
                                    <p:cond delay="0"/>
                                  </p:stCondLst>
                                  <p:childTnLst>
                                    <p:set>
                                      <p:cBhvr>
                                        <p:cTn id="17" dur="1" fill="hold">
                                          <p:stCondLst>
                                            <p:cond delay="0"/>
                                          </p:stCondLst>
                                        </p:cTn>
                                        <p:tgtEl>
                                          <p:spTgt spid="20"/>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8" grpId="0" build="p"/>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a:t>Qualifying for Extra Help</a:t>
            </a:r>
          </a:p>
        </p:txBody>
      </p:sp>
      <p:grpSp>
        <p:nvGrpSpPr>
          <p:cNvPr id="6" name="Group 5">
            <a:extLst>
              <a:ext uri="{FF2B5EF4-FFF2-40B4-BE49-F238E27FC236}">
                <a16:creationId xmlns:a16="http://schemas.microsoft.com/office/drawing/2014/main" id="{66E9C45D-3AA0-4000-B3B8-FA13A14FFB41}"/>
              </a:ext>
              <a:ext uri="{C183D7F6-B498-43B3-948B-1728B52AA6E4}">
                <adec:decorative xmlns:adec="http://schemas.microsoft.com/office/drawing/2017/decorative" val="1"/>
              </a:ext>
            </a:extLst>
          </p:cNvPr>
          <p:cNvGrpSpPr/>
          <p:nvPr/>
        </p:nvGrpSpPr>
        <p:grpSpPr>
          <a:xfrm>
            <a:off x="716280" y="1299208"/>
            <a:ext cx="5212080" cy="4445151"/>
            <a:chOff x="716280" y="1356360"/>
            <a:chExt cx="5212080" cy="4480560"/>
          </a:xfrm>
        </p:grpSpPr>
        <p:sp>
          <p:nvSpPr>
            <p:cNvPr id="21" name="Freeform: Shape 20">
              <a:extLst>
                <a:ext uri="{FF2B5EF4-FFF2-40B4-BE49-F238E27FC236}">
                  <a16:creationId xmlns:a16="http://schemas.microsoft.com/office/drawing/2014/main" id="{21E4C095-354B-45E3-9D01-45A1F75E4F3B}"/>
                </a:ext>
                <a:ext uri="{C183D7F6-B498-43B3-948B-1728B52AA6E4}">
                  <adec:decorative xmlns:adec="http://schemas.microsoft.com/office/drawing/2017/decorative" val="1"/>
                </a:ext>
              </a:extLst>
            </p:cNvPr>
            <p:cNvSpPr/>
            <p:nvPr/>
          </p:nvSpPr>
          <p:spPr>
            <a:xfrm>
              <a:off x="734234" y="1372704"/>
              <a:ext cx="5181600" cy="939174"/>
            </a:xfrm>
            <a:custGeom>
              <a:avLst/>
              <a:gdLst>
                <a:gd name="connsiteX0" fmla="*/ 746775 w 5212080"/>
                <a:gd name="connsiteY0" fmla="*/ 0 h 939174"/>
                <a:gd name="connsiteX1" fmla="*/ 4465305 w 5212080"/>
                <a:gd name="connsiteY1" fmla="*/ 0 h 939174"/>
                <a:gd name="connsiteX2" fmla="*/ 5212080 w 5212080"/>
                <a:gd name="connsiteY2" fmla="*/ 746775 h 939174"/>
                <a:gd name="connsiteX3" fmla="*/ 5212080 w 5212080"/>
                <a:gd name="connsiteY3" fmla="*/ 939174 h 939174"/>
                <a:gd name="connsiteX4" fmla="*/ 0 w 5212080"/>
                <a:gd name="connsiteY4" fmla="*/ 939174 h 939174"/>
                <a:gd name="connsiteX5" fmla="*/ 0 w 5212080"/>
                <a:gd name="connsiteY5" fmla="*/ 746775 h 939174"/>
                <a:gd name="connsiteX6" fmla="*/ 746775 w 5212080"/>
                <a:gd name="connsiteY6" fmla="*/ 0 h 939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12080" h="939174">
                  <a:moveTo>
                    <a:pt x="746775" y="0"/>
                  </a:moveTo>
                  <a:lnTo>
                    <a:pt x="4465305" y="0"/>
                  </a:lnTo>
                  <a:cubicBezTo>
                    <a:pt x="4877737" y="0"/>
                    <a:pt x="5212080" y="334343"/>
                    <a:pt x="5212080" y="746775"/>
                  </a:cubicBezTo>
                  <a:lnTo>
                    <a:pt x="5212080" y="939174"/>
                  </a:lnTo>
                  <a:lnTo>
                    <a:pt x="0" y="939174"/>
                  </a:lnTo>
                  <a:lnTo>
                    <a:pt x="0" y="746775"/>
                  </a:lnTo>
                  <a:cubicBezTo>
                    <a:pt x="0" y="334343"/>
                    <a:pt x="334343" y="0"/>
                    <a:pt x="746775" y="0"/>
                  </a:cubicBezTo>
                  <a:close/>
                </a:path>
              </a:pathLst>
            </a:custGeom>
            <a:solidFill>
              <a:schemeClr val="accent1">
                <a:lumMod val="5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Rectangle: Rounded Corners 4">
              <a:extLst>
                <a:ext uri="{FF2B5EF4-FFF2-40B4-BE49-F238E27FC236}">
                  <a16:creationId xmlns:a16="http://schemas.microsoft.com/office/drawing/2014/main" id="{F836A8E0-5A30-4D6C-8FE8-BD2632AAE8CC}"/>
                </a:ext>
                <a:ext uri="{C183D7F6-B498-43B3-948B-1728B52AA6E4}">
                  <adec:decorative xmlns:adec="http://schemas.microsoft.com/office/drawing/2017/decorative" val="1"/>
                </a:ext>
              </a:extLst>
            </p:cNvPr>
            <p:cNvSpPr/>
            <p:nvPr/>
          </p:nvSpPr>
          <p:spPr>
            <a:xfrm>
              <a:off x="716280" y="1356360"/>
              <a:ext cx="5212080" cy="4480560"/>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Content Placeholder 10">
            <a:extLst>
              <a:ext uri="{FF2B5EF4-FFF2-40B4-BE49-F238E27FC236}">
                <a16:creationId xmlns:a16="http://schemas.microsoft.com/office/drawing/2014/main" id="{DCE504CE-31F8-4A09-BC3F-F57809F66469}"/>
              </a:ext>
            </a:extLst>
          </p:cNvPr>
          <p:cNvSpPr>
            <a:spLocks noGrp="1"/>
          </p:cNvSpPr>
          <p:nvPr>
            <p:ph sz="quarter" idx="13"/>
          </p:nvPr>
        </p:nvSpPr>
        <p:spPr>
          <a:xfrm>
            <a:off x="742944" y="1371601"/>
            <a:ext cx="5190844" cy="3931920"/>
          </a:xfrm>
        </p:spPr>
        <p:txBody>
          <a:bodyPr/>
          <a:lstStyle/>
          <a:p>
            <a:pPr marL="0" indent="0" algn="ctr">
              <a:buNone/>
            </a:pPr>
            <a:r>
              <a:rPr lang="en-US" sz="2400" b="1" dirty="0">
                <a:solidFill>
                  <a:schemeClr val="bg1"/>
                </a:solidFill>
              </a:rPr>
              <a:t>You automatically qualify </a:t>
            </a:r>
            <a:br>
              <a:rPr lang="en-US" sz="2400" b="1" dirty="0">
                <a:solidFill>
                  <a:schemeClr val="bg1"/>
                </a:solidFill>
              </a:rPr>
            </a:br>
            <a:r>
              <a:rPr lang="en-US" sz="2400" b="1" dirty="0">
                <a:solidFill>
                  <a:schemeClr val="bg1"/>
                </a:solidFill>
              </a:rPr>
              <a:t>for Extra Help if you get:</a:t>
            </a:r>
          </a:p>
          <a:p>
            <a:pPr marL="457200" lvl="1" defTabSz="685800">
              <a:spcBef>
                <a:spcPts val="1200"/>
              </a:spcBef>
              <a:buFont typeface="Wingdings" panose="05000000000000000000" pitchFamily="2" charset="2"/>
              <a:buChar char="§"/>
              <a:defRPr/>
            </a:pPr>
            <a:r>
              <a:rPr lang="en-US" sz="2000" dirty="0"/>
              <a:t>Full Medicaid coverage</a:t>
            </a:r>
          </a:p>
          <a:p>
            <a:pPr marL="457200" lvl="1" defTabSz="685800">
              <a:buFont typeface="Wingdings" panose="05000000000000000000" pitchFamily="2" charset="2"/>
              <a:buChar char="§"/>
              <a:defRPr/>
            </a:pPr>
            <a:r>
              <a:rPr lang="en-US" sz="2000" dirty="0"/>
              <a:t>Supplemental Security Income (SSI) </a:t>
            </a:r>
          </a:p>
          <a:p>
            <a:pPr marL="457200" lvl="1" defTabSz="685800">
              <a:buFont typeface="Wingdings" panose="05000000000000000000" pitchFamily="2" charset="2"/>
              <a:buChar char="§"/>
              <a:defRPr/>
            </a:pPr>
            <a:r>
              <a:rPr lang="en-US" sz="2000" dirty="0"/>
              <a:t>Help from Medicaid paying your Medicare premiums (Medicare Savings Programs; sometimes called “partial dual”)</a:t>
            </a:r>
          </a:p>
        </p:txBody>
      </p:sp>
      <p:grpSp>
        <p:nvGrpSpPr>
          <p:cNvPr id="9" name="Group 8">
            <a:extLst>
              <a:ext uri="{FF2B5EF4-FFF2-40B4-BE49-F238E27FC236}">
                <a16:creationId xmlns:a16="http://schemas.microsoft.com/office/drawing/2014/main" id="{715CACB2-3B6D-407C-B3B0-15D94DDBDC85}"/>
              </a:ext>
              <a:ext uri="{C183D7F6-B498-43B3-948B-1728B52AA6E4}">
                <adec:decorative xmlns:adec="http://schemas.microsoft.com/office/drawing/2017/decorative" val="1"/>
              </a:ext>
            </a:extLst>
          </p:cNvPr>
          <p:cNvGrpSpPr/>
          <p:nvPr/>
        </p:nvGrpSpPr>
        <p:grpSpPr>
          <a:xfrm>
            <a:off x="6385560" y="1300437"/>
            <a:ext cx="5212080" cy="4433390"/>
            <a:chOff x="6385560" y="1329013"/>
            <a:chExt cx="5212080" cy="4480560"/>
          </a:xfrm>
        </p:grpSpPr>
        <p:sp>
          <p:nvSpPr>
            <p:cNvPr id="22" name="Freeform: Shape 21">
              <a:extLst>
                <a:ext uri="{FF2B5EF4-FFF2-40B4-BE49-F238E27FC236}">
                  <a16:creationId xmlns:a16="http://schemas.microsoft.com/office/drawing/2014/main" id="{E9D5CBCC-7020-48DE-94AB-E15802636719}"/>
                </a:ext>
                <a:ext uri="{C183D7F6-B498-43B3-948B-1728B52AA6E4}">
                  <adec:decorative xmlns:adec="http://schemas.microsoft.com/office/drawing/2017/decorative" val="1"/>
                </a:ext>
              </a:extLst>
            </p:cNvPr>
            <p:cNvSpPr/>
            <p:nvPr/>
          </p:nvSpPr>
          <p:spPr>
            <a:xfrm>
              <a:off x="6412832" y="1353552"/>
              <a:ext cx="5181600" cy="939174"/>
            </a:xfrm>
            <a:custGeom>
              <a:avLst/>
              <a:gdLst>
                <a:gd name="connsiteX0" fmla="*/ 746775 w 5212080"/>
                <a:gd name="connsiteY0" fmla="*/ 0 h 939174"/>
                <a:gd name="connsiteX1" fmla="*/ 4465305 w 5212080"/>
                <a:gd name="connsiteY1" fmla="*/ 0 h 939174"/>
                <a:gd name="connsiteX2" fmla="*/ 5212080 w 5212080"/>
                <a:gd name="connsiteY2" fmla="*/ 746775 h 939174"/>
                <a:gd name="connsiteX3" fmla="*/ 5212080 w 5212080"/>
                <a:gd name="connsiteY3" fmla="*/ 939174 h 939174"/>
                <a:gd name="connsiteX4" fmla="*/ 0 w 5212080"/>
                <a:gd name="connsiteY4" fmla="*/ 939174 h 939174"/>
                <a:gd name="connsiteX5" fmla="*/ 0 w 5212080"/>
                <a:gd name="connsiteY5" fmla="*/ 746775 h 939174"/>
                <a:gd name="connsiteX6" fmla="*/ 746775 w 5212080"/>
                <a:gd name="connsiteY6" fmla="*/ 0 h 939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12080" h="939174">
                  <a:moveTo>
                    <a:pt x="746775" y="0"/>
                  </a:moveTo>
                  <a:lnTo>
                    <a:pt x="4465305" y="0"/>
                  </a:lnTo>
                  <a:cubicBezTo>
                    <a:pt x="4877737" y="0"/>
                    <a:pt x="5212080" y="334343"/>
                    <a:pt x="5212080" y="746775"/>
                  </a:cubicBezTo>
                  <a:lnTo>
                    <a:pt x="5212080" y="939174"/>
                  </a:lnTo>
                  <a:lnTo>
                    <a:pt x="0" y="939174"/>
                  </a:lnTo>
                  <a:lnTo>
                    <a:pt x="0" y="746775"/>
                  </a:lnTo>
                  <a:cubicBezTo>
                    <a:pt x="0" y="334343"/>
                    <a:pt x="334343" y="0"/>
                    <a:pt x="746775" y="0"/>
                  </a:cubicBezTo>
                  <a:close/>
                </a:path>
              </a:pathLst>
            </a:custGeom>
            <a:solidFill>
              <a:schemeClr val="accent1">
                <a:lumMod val="5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Rectangle: Rounded Corners 14">
              <a:extLst>
                <a:ext uri="{FF2B5EF4-FFF2-40B4-BE49-F238E27FC236}">
                  <a16:creationId xmlns:a16="http://schemas.microsoft.com/office/drawing/2014/main" id="{52C02A9C-BCB5-4CD2-81A5-86AC64EEF420}"/>
                </a:ext>
                <a:ext uri="{C183D7F6-B498-43B3-948B-1728B52AA6E4}">
                  <adec:decorative xmlns:adec="http://schemas.microsoft.com/office/drawing/2017/decorative" val="1"/>
                </a:ext>
              </a:extLst>
            </p:cNvPr>
            <p:cNvSpPr/>
            <p:nvPr/>
          </p:nvSpPr>
          <p:spPr>
            <a:xfrm>
              <a:off x="6385560" y="1329013"/>
              <a:ext cx="5212080" cy="4480560"/>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A4EF0FD7-E84D-4FAB-9CED-0FF15DAF46F8}"/>
                </a:ext>
              </a:extLst>
            </p:cNvPr>
            <p:cNvSpPr txBox="1"/>
            <p:nvPr/>
          </p:nvSpPr>
          <p:spPr>
            <a:xfrm>
              <a:off x="6873240" y="1407188"/>
              <a:ext cx="4236720" cy="461665"/>
            </a:xfrm>
            <a:prstGeom prst="rect">
              <a:avLst/>
            </a:prstGeom>
            <a:noFill/>
          </p:spPr>
          <p:txBody>
            <a:bodyPr wrap="square" rtlCol="0">
              <a:spAutoFit/>
            </a:bodyPr>
            <a:lstStyle/>
            <a:p>
              <a:pPr algn="ctr"/>
              <a:endParaRPr lang="en-US" sz="2400" b="1">
                <a:solidFill>
                  <a:schemeClr val="bg1"/>
                </a:solidFill>
              </a:endParaRPr>
            </a:p>
          </p:txBody>
        </p:sp>
        <p:sp>
          <p:nvSpPr>
            <p:cNvPr id="19" name="TextBox 18">
              <a:extLst>
                <a:ext uri="{FF2B5EF4-FFF2-40B4-BE49-F238E27FC236}">
                  <a16:creationId xmlns:a16="http://schemas.microsoft.com/office/drawing/2014/main" id="{1B938F97-258B-4F48-ACF7-20D002B7B683}"/>
                </a:ext>
              </a:extLst>
            </p:cNvPr>
            <p:cNvSpPr txBox="1"/>
            <p:nvPr/>
          </p:nvSpPr>
          <p:spPr>
            <a:xfrm>
              <a:off x="6385560" y="2437386"/>
              <a:ext cx="5212080" cy="461665"/>
            </a:xfrm>
            <a:prstGeom prst="rect">
              <a:avLst/>
            </a:prstGeom>
            <a:noFill/>
          </p:spPr>
          <p:txBody>
            <a:bodyPr wrap="square" lIns="182880" rtlCol="0">
              <a:spAutoFit/>
            </a:bodyPr>
            <a:lstStyle/>
            <a:p>
              <a:pPr marL="274320" lvl="1" indent="-274320" defTabSz="685800">
                <a:spcAft>
                  <a:spcPts val="1200"/>
                </a:spcAft>
                <a:buFont typeface="Wingdings" panose="05000000000000000000" pitchFamily="2" charset="2"/>
                <a:buChar char="§"/>
                <a:defRPr/>
              </a:pPr>
              <a:endParaRPr lang="en-US" sz="2400">
                <a:solidFill>
                  <a:srgbClr val="00529B"/>
                </a:solidFill>
                <a:cs typeface="Arial" panose="020B0604020202020204" pitchFamily="34" charset="0"/>
              </a:endParaRPr>
            </a:p>
          </p:txBody>
        </p:sp>
      </p:grpSp>
      <p:sp>
        <p:nvSpPr>
          <p:cNvPr id="12" name="Content Placeholder 11">
            <a:extLst>
              <a:ext uri="{FF2B5EF4-FFF2-40B4-BE49-F238E27FC236}">
                <a16:creationId xmlns:a16="http://schemas.microsoft.com/office/drawing/2014/main" id="{C001DBB5-0C1C-4ACE-8B0F-3530163680AB}"/>
              </a:ext>
            </a:extLst>
          </p:cNvPr>
          <p:cNvSpPr>
            <a:spLocks noGrp="1"/>
          </p:cNvSpPr>
          <p:nvPr>
            <p:ph sz="quarter" idx="14"/>
          </p:nvPr>
        </p:nvSpPr>
        <p:spPr>
          <a:xfrm>
            <a:off x="6440108" y="1353552"/>
            <a:ext cx="5119688" cy="4626084"/>
          </a:xfrm>
        </p:spPr>
        <p:txBody>
          <a:bodyPr>
            <a:normAutofit/>
          </a:bodyPr>
          <a:lstStyle/>
          <a:p>
            <a:pPr marL="0" indent="0" algn="ctr">
              <a:buNone/>
            </a:pPr>
            <a:r>
              <a:rPr lang="en-US" sz="2400" b="1" dirty="0">
                <a:solidFill>
                  <a:schemeClr val="bg1"/>
                </a:solidFill>
              </a:rPr>
              <a:t>If you don’t automatically </a:t>
            </a:r>
            <a:br>
              <a:rPr lang="en-US" sz="2400" b="1" dirty="0">
                <a:solidFill>
                  <a:schemeClr val="bg1"/>
                </a:solidFill>
              </a:rPr>
            </a:br>
            <a:r>
              <a:rPr lang="en-US" sz="2400" b="1" dirty="0">
                <a:solidFill>
                  <a:schemeClr val="bg1"/>
                </a:solidFill>
              </a:rPr>
              <a:t>qualify you must:</a:t>
            </a:r>
          </a:p>
          <a:p>
            <a:pPr marL="274320" lvl="1" defTabSz="685800">
              <a:spcBef>
                <a:spcPts val="1200"/>
              </a:spcBef>
              <a:buFont typeface="Wingdings" panose="05000000000000000000" pitchFamily="2" charset="2"/>
              <a:buChar char="§"/>
              <a:defRPr/>
            </a:pPr>
            <a:r>
              <a:rPr lang="en-US" sz="2000" dirty="0"/>
              <a:t>Apply online:</a:t>
            </a:r>
            <a:br>
              <a:rPr lang="en-US" sz="2000" dirty="0"/>
            </a:br>
            <a:r>
              <a:rPr lang="en-US" sz="2000" dirty="0">
                <a:hlinkClick r:id="rId4">
                  <a:extLst>
                    <a:ext uri="{A12FA001-AC4F-418D-AE19-62706E023703}">
                      <ahyp:hlinkClr xmlns:ahyp="http://schemas.microsoft.com/office/drawing/2018/hyperlinkcolor" val="tx"/>
                    </a:ext>
                  </a:extLst>
                </a:hlinkClick>
              </a:rPr>
              <a:t>SSA.gov/medicare/part-d-extra-help</a:t>
            </a:r>
            <a:endParaRPr lang="en-US" sz="2000" dirty="0"/>
          </a:p>
          <a:p>
            <a:pPr marL="274320" lvl="1" defTabSz="685800">
              <a:spcBef>
                <a:spcPts val="1200"/>
              </a:spcBef>
              <a:buFont typeface="Wingdings" panose="05000000000000000000" pitchFamily="2" charset="2"/>
              <a:buChar char="§"/>
              <a:defRPr/>
            </a:pPr>
            <a:r>
              <a:rPr lang="en-US" sz="2000" dirty="0"/>
              <a:t>Complete a paper application: </a:t>
            </a:r>
            <a:r>
              <a:rPr lang="en-US" sz="2000" dirty="0">
                <a:hlinkClick r:id="rId5">
                  <a:extLst>
                    <a:ext uri="{A12FA001-AC4F-418D-AE19-62706E023703}">
                      <ahyp:hlinkClr xmlns:ahyp="http://schemas.microsoft.com/office/drawing/2018/hyperlinkcolor" val="tx"/>
                    </a:ext>
                  </a:extLst>
                </a:hlinkClick>
              </a:rPr>
              <a:t>secure.ssa.gov/i1020/Ee001View.action</a:t>
            </a:r>
            <a:endParaRPr lang="en-US" sz="2000" dirty="0"/>
          </a:p>
          <a:p>
            <a:pPr marL="274320" lvl="1" defTabSz="685800">
              <a:spcBef>
                <a:spcPts val="1200"/>
              </a:spcBef>
              <a:buFont typeface="Wingdings" panose="05000000000000000000" pitchFamily="2" charset="2"/>
              <a:buChar char="§"/>
              <a:defRPr/>
            </a:pPr>
            <a:endParaRPr lang="en-US" sz="2400" dirty="0"/>
          </a:p>
        </p:txBody>
      </p:sp>
      <p:sp>
        <p:nvSpPr>
          <p:cNvPr id="10" name="Slide Number Placeholder 9">
            <a:extLst>
              <a:ext uri="{FF2B5EF4-FFF2-40B4-BE49-F238E27FC236}">
                <a16:creationId xmlns:a16="http://schemas.microsoft.com/office/drawing/2014/main" id="{5C4B3712-093F-4136-B8DD-D912F200F82D}"/>
              </a:ext>
            </a:extLst>
          </p:cNvPr>
          <p:cNvSpPr>
            <a:spLocks noGrp="1"/>
          </p:cNvSpPr>
          <p:nvPr>
            <p:ph type="sldNum" sz="quarter" idx="12"/>
          </p:nvPr>
        </p:nvSpPr>
        <p:spPr/>
        <p:txBody>
          <a:bodyPr/>
          <a:lstStyle/>
          <a:p>
            <a:fld id="{48F63A3B-78C7-47BE-AE5E-E10140E04643}" type="slidenum">
              <a:rPr lang="en-US" smtClean="0"/>
              <a:pPr/>
              <a:t>77</a:t>
            </a:fld>
            <a:endParaRPr lang="en-US"/>
          </a:p>
        </p:txBody>
      </p:sp>
    </p:spTree>
    <p:custDataLst>
      <p:tags r:id="rId1"/>
    </p:custDataLst>
    <p:extLst>
      <p:ext uri="{BB962C8B-B14F-4D97-AF65-F5344CB8AC3E}">
        <p14:creationId xmlns:p14="http://schemas.microsoft.com/office/powerpoint/2010/main" val="2866800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xEl>
                                              <p:pRg st="0" end="0"/>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
                                            <p:txEl>
                                              <p:pRg st="1" end="1"/>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P spid="12" grpId="0" build="p"/>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E8C068-8212-E981-9517-45890F376F92}"/>
              </a:ext>
            </a:extLst>
          </p:cNvPr>
          <p:cNvSpPr>
            <a:spLocks noGrp="1"/>
          </p:cNvSpPr>
          <p:nvPr>
            <p:ph type="title"/>
          </p:nvPr>
        </p:nvSpPr>
        <p:spPr/>
        <p:txBody>
          <a:bodyPr/>
          <a:lstStyle/>
          <a:p>
            <a:r>
              <a:rPr lang="en-US" dirty="0"/>
              <a:t>What’s Medicaid?</a:t>
            </a:r>
          </a:p>
        </p:txBody>
      </p:sp>
      <p:sp>
        <p:nvSpPr>
          <p:cNvPr id="25" name="Text Placeholder 1027">
            <a:extLst>
              <a:ext uri="{FF2B5EF4-FFF2-40B4-BE49-F238E27FC236}">
                <a16:creationId xmlns:a16="http://schemas.microsoft.com/office/drawing/2014/main" id="{1CF4937D-FD25-20DE-DD31-43737A2593BE}"/>
              </a:ext>
            </a:extLst>
          </p:cNvPr>
          <p:cNvSpPr txBox="1">
            <a:spLocks/>
          </p:cNvSpPr>
          <p:nvPr/>
        </p:nvSpPr>
        <p:spPr>
          <a:xfrm>
            <a:off x="583769" y="1360792"/>
            <a:ext cx="5062380" cy="804300"/>
          </a:xfrm>
          <a:prstGeom prst="rect">
            <a:avLst/>
          </a:prstGeom>
        </p:spPr>
        <p:txBody>
          <a:bodyPr vert="horz" lIns="91440" tIns="45720" rIns="91440" bIns="45720" rtlCol="0" anchor="t">
            <a:noAutofit/>
          </a:bodyPr>
          <a:lstStyle>
            <a:lvl1pPr marL="274320" indent="-274320" algn="l" defTabSz="914400" rtl="0" eaLnBrk="1" latinLnBrk="0" hangingPunct="1">
              <a:lnSpc>
                <a:spcPct val="100000"/>
              </a:lnSpc>
              <a:spcBef>
                <a:spcPts val="0"/>
              </a:spcBef>
              <a:spcAft>
                <a:spcPts val="1200"/>
              </a:spcAft>
              <a:buClr>
                <a:srgbClr val="00539A"/>
              </a:buClr>
              <a:buFont typeface="Wingdings" pitchFamily="2" charset="2"/>
              <a:buChar char="§"/>
              <a:defRPr sz="2600" kern="1200">
                <a:solidFill>
                  <a:srgbClr val="00529B"/>
                </a:solidFill>
                <a:latin typeface="Arial" panose="020B0604020202020204" pitchFamily="34" charset="0"/>
                <a:ea typeface="+mn-ea"/>
                <a:cs typeface="Arial" panose="020B0604020202020204" pitchFamily="34" charset="0"/>
              </a:defRPr>
            </a:lvl1pPr>
            <a:lvl2pPr marL="822960" indent="-274320" algn="l" defTabSz="914400" rtl="0" eaLnBrk="1" latinLnBrk="0" hangingPunct="1">
              <a:lnSpc>
                <a:spcPct val="100000"/>
              </a:lnSpc>
              <a:spcBef>
                <a:spcPts val="0"/>
              </a:spcBef>
              <a:spcAft>
                <a:spcPts val="1200"/>
              </a:spcAft>
              <a:buFont typeface="Arial" panose="020B0604020202020204" pitchFamily="34" charset="0"/>
              <a:buChar char="•"/>
              <a:defRPr sz="2200" kern="1200">
                <a:solidFill>
                  <a:srgbClr val="00529B"/>
                </a:solidFill>
                <a:latin typeface="Arial" panose="020B0604020202020204" pitchFamily="34" charset="0"/>
                <a:ea typeface="+mn-ea"/>
                <a:cs typeface="Arial" panose="020B0604020202020204" pitchFamily="34" charset="0"/>
              </a:defRPr>
            </a:lvl2pPr>
            <a:lvl3pPr marL="1371600" indent="-274320" algn="l" defTabSz="914400" rtl="0" eaLnBrk="1" latinLnBrk="0" hangingPunct="1">
              <a:lnSpc>
                <a:spcPct val="100000"/>
              </a:lnSpc>
              <a:spcBef>
                <a:spcPts val="0"/>
              </a:spcBef>
              <a:spcAft>
                <a:spcPts val="1200"/>
              </a:spcAft>
              <a:buSzPct val="50000"/>
              <a:buFont typeface="Wingdings" panose="05000000000000000000" pitchFamily="2" charset="2"/>
              <a:buChar char="q"/>
              <a:defRPr sz="2000" kern="1200">
                <a:solidFill>
                  <a:srgbClr val="00529B"/>
                </a:solidFill>
                <a:latin typeface="+mn-lt"/>
                <a:ea typeface="+mn-ea"/>
                <a:cs typeface="+mn-cs"/>
              </a:defRPr>
            </a:lvl3pPr>
            <a:lvl4pPr marL="1920240" indent="-274320" algn="l" defTabSz="914400" rtl="0" eaLnBrk="1" latinLnBrk="0" hangingPunct="1">
              <a:lnSpc>
                <a:spcPct val="100000"/>
              </a:lnSpc>
              <a:spcBef>
                <a:spcPts val="0"/>
              </a:spcBef>
              <a:spcAft>
                <a:spcPts val="1200"/>
              </a:spcAft>
              <a:buFont typeface="Courier New" panose="02070309020205020404" pitchFamily="49" charset="0"/>
              <a:buChar char="o"/>
              <a:defRPr sz="1800" kern="1200">
                <a:solidFill>
                  <a:srgbClr val="00529B"/>
                </a:solidFill>
                <a:latin typeface="+mn-lt"/>
                <a:ea typeface="+mn-ea"/>
                <a:cs typeface="+mn-cs"/>
              </a:defRPr>
            </a:lvl4pPr>
            <a:lvl5pPr marL="2057400" indent="-274320" algn="l" defTabSz="914400" rtl="0" eaLnBrk="1" latinLnBrk="0" hangingPunct="1">
              <a:lnSpc>
                <a:spcPct val="100000"/>
              </a:lnSpc>
              <a:spcBef>
                <a:spcPts val="0"/>
              </a:spcBef>
              <a:spcAft>
                <a:spcPts val="600"/>
              </a:spcAft>
              <a:buFont typeface="Arial" panose="020B0604020202020204" pitchFamily="34" charset="0"/>
              <a:buChar char="•"/>
              <a:defRPr sz="1800" kern="1200">
                <a:solidFill>
                  <a:srgbClr val="00529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b="1" dirty="0">
                <a:solidFill>
                  <a:schemeClr val="accent5">
                    <a:lumMod val="50000"/>
                  </a:schemeClr>
                </a:solidFill>
                <a:latin typeface="Arial"/>
                <a:cs typeface="Arial"/>
              </a:rPr>
              <a:t>Medicaid provided health coverage to:</a:t>
            </a:r>
          </a:p>
        </p:txBody>
      </p:sp>
      <p:sp>
        <p:nvSpPr>
          <p:cNvPr id="15" name="Rectangle 14">
            <a:extLst>
              <a:ext uri="{FF2B5EF4-FFF2-40B4-BE49-F238E27FC236}">
                <a16:creationId xmlns:a16="http://schemas.microsoft.com/office/drawing/2014/main" id="{E6A7B0E7-6F8D-3D03-7685-BB29F1718B45}"/>
              </a:ext>
              <a:ext uri="{C183D7F6-B498-43B3-948B-1728B52AA6E4}">
                <adec:decorative xmlns:adec="http://schemas.microsoft.com/office/drawing/2017/decorative" val="1"/>
              </a:ext>
            </a:extLst>
          </p:cNvPr>
          <p:cNvSpPr/>
          <p:nvPr/>
        </p:nvSpPr>
        <p:spPr>
          <a:xfrm>
            <a:off x="502342" y="1845189"/>
            <a:ext cx="5315528" cy="3469089"/>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94E5C830-E57E-6DDD-A033-103E2CC852DE}"/>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04060" y="2227645"/>
            <a:ext cx="4950381" cy="2749534"/>
          </a:xfrm>
          <a:prstGeom prst="rect">
            <a:avLst/>
          </a:prstGeom>
        </p:spPr>
      </p:pic>
      <p:sp>
        <p:nvSpPr>
          <p:cNvPr id="18" name="Label 1">
            <a:extLst>
              <a:ext uri="{FF2B5EF4-FFF2-40B4-BE49-F238E27FC236}">
                <a16:creationId xmlns:a16="http://schemas.microsoft.com/office/drawing/2014/main" id="{BDE776A8-FE8F-B25C-3E92-56A99D6B5F6F}"/>
              </a:ext>
            </a:extLst>
          </p:cNvPr>
          <p:cNvSpPr txBox="1">
            <a:spLocks/>
          </p:cNvSpPr>
          <p:nvPr/>
        </p:nvSpPr>
        <p:spPr>
          <a:xfrm>
            <a:off x="884793" y="2564363"/>
            <a:ext cx="1368426" cy="36512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Clr>
                <a:srgbClr val="00539A"/>
              </a:buClr>
              <a:buFont typeface="Wingdings" pitchFamily="2" charset="2"/>
              <a:buNone/>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600" dirty="0">
                <a:solidFill>
                  <a:schemeClr val="bg1"/>
                </a:solidFill>
              </a:rPr>
              <a:t>People with disabilities</a:t>
            </a:r>
          </a:p>
        </p:txBody>
      </p:sp>
      <p:sp>
        <p:nvSpPr>
          <p:cNvPr id="19" name="Label 2">
            <a:extLst>
              <a:ext uri="{FF2B5EF4-FFF2-40B4-BE49-F238E27FC236}">
                <a16:creationId xmlns:a16="http://schemas.microsoft.com/office/drawing/2014/main" id="{2694FBE2-2BAD-CA3C-CA17-FC02B7C11A76}"/>
              </a:ext>
            </a:extLst>
          </p:cNvPr>
          <p:cNvSpPr txBox="1">
            <a:spLocks/>
          </p:cNvSpPr>
          <p:nvPr/>
        </p:nvSpPr>
        <p:spPr>
          <a:xfrm>
            <a:off x="2257012" y="2518506"/>
            <a:ext cx="1844476" cy="568922"/>
          </a:xfrm>
          <a:prstGeom prst="rect">
            <a:avLst/>
          </a:prstGeom>
        </p:spPr>
        <p:txBody>
          <a:bodyPr/>
          <a:lstStyle>
            <a:lvl1pPr marL="274320" indent="-274320" algn="l" defTabSz="914400" rtl="0" eaLnBrk="1" latinLnBrk="0" hangingPunct="1">
              <a:lnSpc>
                <a:spcPct val="100000"/>
              </a:lnSpc>
              <a:spcBef>
                <a:spcPts val="0"/>
              </a:spcBef>
              <a:spcAft>
                <a:spcPts val="1200"/>
              </a:spcAft>
              <a:buClr>
                <a:srgbClr val="00539A"/>
              </a:buClr>
              <a:buFont typeface="Wingdings" pitchFamily="2" charset="2"/>
              <a:buChar char="§"/>
              <a:defRPr sz="2600" kern="1200">
                <a:solidFill>
                  <a:srgbClr val="00529B"/>
                </a:solidFill>
                <a:latin typeface="Arial" panose="020B0604020202020204" pitchFamily="34" charset="0"/>
                <a:ea typeface="+mn-ea"/>
                <a:cs typeface="Arial" panose="020B0604020202020204" pitchFamily="34" charset="0"/>
              </a:defRPr>
            </a:lvl1pPr>
            <a:lvl2pPr marL="822960" indent="-274320" algn="l" defTabSz="914400" rtl="0" eaLnBrk="1" latinLnBrk="0" hangingPunct="1">
              <a:lnSpc>
                <a:spcPct val="100000"/>
              </a:lnSpc>
              <a:spcBef>
                <a:spcPts val="0"/>
              </a:spcBef>
              <a:spcAft>
                <a:spcPts val="600"/>
              </a:spcAft>
              <a:buFont typeface="Arial" panose="020B0604020202020204" pitchFamily="34" charset="0"/>
              <a:buChar char="•"/>
              <a:defRPr sz="2200" kern="1200">
                <a:solidFill>
                  <a:srgbClr val="00529B"/>
                </a:solidFill>
                <a:latin typeface="Arial" panose="020B0604020202020204" pitchFamily="34" charset="0"/>
                <a:ea typeface="+mn-ea"/>
                <a:cs typeface="Arial" panose="020B0604020202020204" pitchFamily="34" charset="0"/>
              </a:defRPr>
            </a:lvl2pPr>
            <a:lvl3pPr marL="1371600" indent="-274320" algn="l" defTabSz="914400" rtl="0" eaLnBrk="1" latinLnBrk="0" hangingPunct="1">
              <a:lnSpc>
                <a:spcPct val="100000"/>
              </a:lnSpc>
              <a:spcBef>
                <a:spcPts val="0"/>
              </a:spcBef>
              <a:spcAft>
                <a:spcPts val="600"/>
              </a:spcAft>
              <a:buSzPct val="50000"/>
              <a:buFont typeface="Wingdings" panose="05000000000000000000" pitchFamily="2" charset="2"/>
              <a:buChar char="q"/>
              <a:defRPr sz="2000" kern="1200">
                <a:solidFill>
                  <a:srgbClr val="00529B"/>
                </a:solidFill>
                <a:latin typeface="+mn-lt"/>
                <a:ea typeface="+mn-ea"/>
                <a:cs typeface="+mn-cs"/>
              </a:defRPr>
            </a:lvl3pPr>
            <a:lvl4pPr marL="1920240" indent="-274320" algn="l" defTabSz="914400" rtl="0" eaLnBrk="1" latinLnBrk="0" hangingPunct="1">
              <a:lnSpc>
                <a:spcPct val="100000"/>
              </a:lnSpc>
              <a:spcBef>
                <a:spcPts val="0"/>
              </a:spcBef>
              <a:spcAft>
                <a:spcPts val="600"/>
              </a:spcAft>
              <a:buFont typeface="Courier New" panose="02070309020205020404" pitchFamily="49" charset="0"/>
              <a:buChar char="o"/>
              <a:defRPr sz="1800" kern="1200">
                <a:solidFill>
                  <a:srgbClr val="00529B"/>
                </a:solidFill>
                <a:latin typeface="+mn-lt"/>
                <a:ea typeface="+mn-ea"/>
                <a:cs typeface="+mn-cs"/>
              </a:defRPr>
            </a:lvl4pPr>
            <a:lvl5pPr marL="2057400" indent="-274320" algn="l" defTabSz="914400" rtl="0" eaLnBrk="1" latinLnBrk="0" hangingPunct="1">
              <a:lnSpc>
                <a:spcPct val="100000"/>
              </a:lnSpc>
              <a:spcBef>
                <a:spcPts val="0"/>
              </a:spcBef>
              <a:spcAft>
                <a:spcPts val="600"/>
              </a:spcAft>
              <a:buFont typeface="Arial" panose="020B0604020202020204" pitchFamily="34" charset="0"/>
              <a:buChar char="•"/>
              <a:defRPr sz="1800" kern="1200">
                <a:solidFill>
                  <a:srgbClr val="00529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600" dirty="0">
                <a:solidFill>
                  <a:schemeClr val="bg1"/>
                </a:solidFill>
              </a:rPr>
              <a:t>Low-income individuals</a:t>
            </a:r>
          </a:p>
        </p:txBody>
      </p:sp>
      <p:sp>
        <p:nvSpPr>
          <p:cNvPr id="20" name="Label 3">
            <a:extLst>
              <a:ext uri="{FF2B5EF4-FFF2-40B4-BE49-F238E27FC236}">
                <a16:creationId xmlns:a16="http://schemas.microsoft.com/office/drawing/2014/main" id="{41CAD8F1-B166-98B9-683D-7CD303E9F162}"/>
              </a:ext>
            </a:extLst>
          </p:cNvPr>
          <p:cNvSpPr txBox="1">
            <a:spLocks/>
          </p:cNvSpPr>
          <p:nvPr/>
        </p:nvSpPr>
        <p:spPr>
          <a:xfrm>
            <a:off x="4034116" y="2643994"/>
            <a:ext cx="1516829" cy="365125"/>
          </a:xfrm>
          <a:prstGeom prst="rect">
            <a:avLst/>
          </a:prstGeom>
        </p:spPr>
        <p:txBody>
          <a:bodyPr/>
          <a:lstStyle>
            <a:lvl1pPr marL="274320" indent="-274320" algn="l" defTabSz="914400" rtl="0" eaLnBrk="1" latinLnBrk="0" hangingPunct="1">
              <a:lnSpc>
                <a:spcPct val="100000"/>
              </a:lnSpc>
              <a:spcBef>
                <a:spcPts val="0"/>
              </a:spcBef>
              <a:spcAft>
                <a:spcPts val="1200"/>
              </a:spcAft>
              <a:buClr>
                <a:srgbClr val="00539A"/>
              </a:buClr>
              <a:buFont typeface="Wingdings" pitchFamily="2" charset="2"/>
              <a:buChar char="§"/>
              <a:defRPr sz="2600" kern="1200">
                <a:solidFill>
                  <a:srgbClr val="00529B"/>
                </a:solidFill>
                <a:latin typeface="Arial" panose="020B0604020202020204" pitchFamily="34" charset="0"/>
                <a:ea typeface="+mn-ea"/>
                <a:cs typeface="Arial" panose="020B0604020202020204" pitchFamily="34" charset="0"/>
              </a:defRPr>
            </a:lvl1pPr>
            <a:lvl2pPr marL="822960" indent="-274320" algn="l" defTabSz="914400" rtl="0" eaLnBrk="1" latinLnBrk="0" hangingPunct="1">
              <a:lnSpc>
                <a:spcPct val="100000"/>
              </a:lnSpc>
              <a:spcBef>
                <a:spcPts val="0"/>
              </a:spcBef>
              <a:spcAft>
                <a:spcPts val="600"/>
              </a:spcAft>
              <a:buFont typeface="Arial" panose="020B0604020202020204" pitchFamily="34" charset="0"/>
              <a:buChar char="•"/>
              <a:defRPr sz="2200" kern="1200">
                <a:solidFill>
                  <a:srgbClr val="00529B"/>
                </a:solidFill>
                <a:latin typeface="Arial" panose="020B0604020202020204" pitchFamily="34" charset="0"/>
                <a:ea typeface="+mn-ea"/>
                <a:cs typeface="Arial" panose="020B0604020202020204" pitchFamily="34" charset="0"/>
              </a:defRPr>
            </a:lvl2pPr>
            <a:lvl3pPr marL="1371600" indent="-274320" algn="l" defTabSz="914400" rtl="0" eaLnBrk="1" latinLnBrk="0" hangingPunct="1">
              <a:lnSpc>
                <a:spcPct val="100000"/>
              </a:lnSpc>
              <a:spcBef>
                <a:spcPts val="0"/>
              </a:spcBef>
              <a:spcAft>
                <a:spcPts val="600"/>
              </a:spcAft>
              <a:buSzPct val="50000"/>
              <a:buFont typeface="Wingdings" panose="05000000000000000000" pitchFamily="2" charset="2"/>
              <a:buChar char="q"/>
              <a:defRPr sz="2000" kern="1200">
                <a:solidFill>
                  <a:srgbClr val="00529B"/>
                </a:solidFill>
                <a:latin typeface="+mn-lt"/>
                <a:ea typeface="+mn-ea"/>
                <a:cs typeface="+mn-cs"/>
              </a:defRPr>
            </a:lvl3pPr>
            <a:lvl4pPr marL="1920240" indent="-274320" algn="l" defTabSz="914400" rtl="0" eaLnBrk="1" latinLnBrk="0" hangingPunct="1">
              <a:lnSpc>
                <a:spcPct val="100000"/>
              </a:lnSpc>
              <a:spcBef>
                <a:spcPts val="0"/>
              </a:spcBef>
              <a:spcAft>
                <a:spcPts val="600"/>
              </a:spcAft>
              <a:buFont typeface="Courier New" panose="02070309020205020404" pitchFamily="49" charset="0"/>
              <a:buChar char="o"/>
              <a:defRPr sz="1800" kern="1200">
                <a:solidFill>
                  <a:srgbClr val="00529B"/>
                </a:solidFill>
                <a:latin typeface="+mn-lt"/>
                <a:ea typeface="+mn-ea"/>
                <a:cs typeface="+mn-cs"/>
              </a:defRPr>
            </a:lvl4pPr>
            <a:lvl5pPr marL="2057400" indent="-274320" algn="l" defTabSz="914400" rtl="0" eaLnBrk="1" latinLnBrk="0" hangingPunct="1">
              <a:lnSpc>
                <a:spcPct val="100000"/>
              </a:lnSpc>
              <a:spcBef>
                <a:spcPts val="0"/>
              </a:spcBef>
              <a:spcAft>
                <a:spcPts val="600"/>
              </a:spcAft>
              <a:buFont typeface="Arial" panose="020B0604020202020204" pitchFamily="34" charset="0"/>
              <a:buChar char="•"/>
              <a:defRPr sz="1800" kern="1200">
                <a:solidFill>
                  <a:srgbClr val="00529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600" dirty="0">
                <a:solidFill>
                  <a:schemeClr val="bg1"/>
                </a:solidFill>
              </a:rPr>
              <a:t>Seniors</a:t>
            </a:r>
          </a:p>
        </p:txBody>
      </p:sp>
      <p:sp>
        <p:nvSpPr>
          <p:cNvPr id="21" name="Label 4">
            <a:extLst>
              <a:ext uri="{FF2B5EF4-FFF2-40B4-BE49-F238E27FC236}">
                <a16:creationId xmlns:a16="http://schemas.microsoft.com/office/drawing/2014/main" id="{E967C941-497C-5846-7A41-3CA89EEEEAE9}"/>
              </a:ext>
            </a:extLst>
          </p:cNvPr>
          <p:cNvSpPr txBox="1">
            <a:spLocks/>
          </p:cNvSpPr>
          <p:nvPr/>
        </p:nvSpPr>
        <p:spPr>
          <a:xfrm>
            <a:off x="884794" y="4079367"/>
            <a:ext cx="1368425" cy="36512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Clr>
                <a:srgbClr val="00539A"/>
              </a:buClr>
              <a:buFont typeface="Wingdings" pitchFamily="2" charset="2"/>
              <a:buNone/>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dirty="0">
                <a:solidFill>
                  <a:schemeClr val="bg1"/>
                </a:solidFill>
              </a:rPr>
              <a:t>Children</a:t>
            </a:r>
          </a:p>
        </p:txBody>
      </p:sp>
      <p:sp>
        <p:nvSpPr>
          <p:cNvPr id="22" name="Label 5">
            <a:extLst>
              <a:ext uri="{FF2B5EF4-FFF2-40B4-BE49-F238E27FC236}">
                <a16:creationId xmlns:a16="http://schemas.microsoft.com/office/drawing/2014/main" id="{378FA59B-2606-5A73-D347-96B4910D7696}"/>
              </a:ext>
            </a:extLst>
          </p:cNvPr>
          <p:cNvSpPr txBox="1">
            <a:spLocks/>
          </p:cNvSpPr>
          <p:nvPr/>
        </p:nvSpPr>
        <p:spPr>
          <a:xfrm>
            <a:off x="2495037" y="4079367"/>
            <a:ext cx="1368425" cy="365125"/>
          </a:xfrm>
          <a:prstGeom prst="rect">
            <a:avLst/>
          </a:prstGeom>
        </p:spPr>
        <p:txBody>
          <a:bodyPr/>
          <a:lstStyle>
            <a:lvl1pPr marL="274320" indent="-274320" algn="l" defTabSz="914400" rtl="0" eaLnBrk="1" latinLnBrk="0" hangingPunct="1">
              <a:lnSpc>
                <a:spcPct val="100000"/>
              </a:lnSpc>
              <a:spcBef>
                <a:spcPts val="0"/>
              </a:spcBef>
              <a:spcAft>
                <a:spcPts val="1200"/>
              </a:spcAft>
              <a:buClr>
                <a:srgbClr val="00539A"/>
              </a:buClr>
              <a:buFont typeface="Wingdings" pitchFamily="2" charset="2"/>
              <a:buChar char="§"/>
              <a:defRPr sz="2600" kern="1200">
                <a:solidFill>
                  <a:srgbClr val="00529B"/>
                </a:solidFill>
                <a:latin typeface="Arial" panose="020B0604020202020204" pitchFamily="34" charset="0"/>
                <a:ea typeface="+mn-ea"/>
                <a:cs typeface="Arial" panose="020B0604020202020204" pitchFamily="34" charset="0"/>
              </a:defRPr>
            </a:lvl1pPr>
            <a:lvl2pPr marL="822960" indent="-274320" algn="l" defTabSz="914400" rtl="0" eaLnBrk="1" latinLnBrk="0" hangingPunct="1">
              <a:lnSpc>
                <a:spcPct val="100000"/>
              </a:lnSpc>
              <a:spcBef>
                <a:spcPts val="0"/>
              </a:spcBef>
              <a:spcAft>
                <a:spcPts val="600"/>
              </a:spcAft>
              <a:buFont typeface="Arial" panose="020B0604020202020204" pitchFamily="34" charset="0"/>
              <a:buChar char="•"/>
              <a:defRPr sz="2200" kern="1200">
                <a:solidFill>
                  <a:srgbClr val="00529B"/>
                </a:solidFill>
                <a:latin typeface="Arial" panose="020B0604020202020204" pitchFamily="34" charset="0"/>
                <a:ea typeface="+mn-ea"/>
                <a:cs typeface="Arial" panose="020B0604020202020204" pitchFamily="34" charset="0"/>
              </a:defRPr>
            </a:lvl2pPr>
            <a:lvl3pPr marL="1371600" indent="-274320" algn="l" defTabSz="914400" rtl="0" eaLnBrk="1" latinLnBrk="0" hangingPunct="1">
              <a:lnSpc>
                <a:spcPct val="100000"/>
              </a:lnSpc>
              <a:spcBef>
                <a:spcPts val="0"/>
              </a:spcBef>
              <a:spcAft>
                <a:spcPts val="600"/>
              </a:spcAft>
              <a:buSzPct val="50000"/>
              <a:buFont typeface="Wingdings" panose="05000000000000000000" pitchFamily="2" charset="2"/>
              <a:buChar char="q"/>
              <a:defRPr sz="2000" kern="1200">
                <a:solidFill>
                  <a:srgbClr val="00529B"/>
                </a:solidFill>
                <a:latin typeface="+mn-lt"/>
                <a:ea typeface="+mn-ea"/>
                <a:cs typeface="+mn-cs"/>
              </a:defRPr>
            </a:lvl3pPr>
            <a:lvl4pPr marL="1920240" indent="-274320" algn="l" defTabSz="914400" rtl="0" eaLnBrk="1" latinLnBrk="0" hangingPunct="1">
              <a:lnSpc>
                <a:spcPct val="100000"/>
              </a:lnSpc>
              <a:spcBef>
                <a:spcPts val="0"/>
              </a:spcBef>
              <a:spcAft>
                <a:spcPts val="600"/>
              </a:spcAft>
              <a:buFont typeface="Courier New" panose="02070309020205020404" pitchFamily="49" charset="0"/>
              <a:buChar char="o"/>
              <a:defRPr sz="1800" kern="1200">
                <a:solidFill>
                  <a:srgbClr val="00529B"/>
                </a:solidFill>
                <a:latin typeface="+mn-lt"/>
                <a:ea typeface="+mn-ea"/>
                <a:cs typeface="+mn-cs"/>
              </a:defRPr>
            </a:lvl4pPr>
            <a:lvl5pPr marL="2057400" indent="-274320" algn="l" defTabSz="914400" rtl="0" eaLnBrk="1" latinLnBrk="0" hangingPunct="1">
              <a:lnSpc>
                <a:spcPct val="100000"/>
              </a:lnSpc>
              <a:spcBef>
                <a:spcPts val="0"/>
              </a:spcBef>
              <a:spcAft>
                <a:spcPts val="600"/>
              </a:spcAft>
              <a:buFont typeface="Arial" panose="020B0604020202020204" pitchFamily="34" charset="0"/>
              <a:buChar char="•"/>
              <a:defRPr sz="1800" kern="1200">
                <a:solidFill>
                  <a:srgbClr val="00529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dirty="0">
                <a:solidFill>
                  <a:schemeClr val="accent1">
                    <a:lumMod val="50000"/>
                  </a:schemeClr>
                </a:solidFill>
              </a:rPr>
              <a:t>Parents</a:t>
            </a:r>
            <a:endParaRPr lang="en-US" dirty="0">
              <a:solidFill>
                <a:schemeClr val="accent1">
                  <a:lumMod val="50000"/>
                </a:schemeClr>
              </a:solidFill>
            </a:endParaRPr>
          </a:p>
        </p:txBody>
      </p:sp>
      <p:sp>
        <p:nvSpPr>
          <p:cNvPr id="23" name="Label 6">
            <a:extLst>
              <a:ext uri="{FF2B5EF4-FFF2-40B4-BE49-F238E27FC236}">
                <a16:creationId xmlns:a16="http://schemas.microsoft.com/office/drawing/2014/main" id="{974249BA-A632-BE43-8E8E-9FBE90F86400}"/>
              </a:ext>
            </a:extLst>
          </p:cNvPr>
          <p:cNvSpPr txBox="1">
            <a:spLocks/>
          </p:cNvSpPr>
          <p:nvPr/>
        </p:nvSpPr>
        <p:spPr>
          <a:xfrm>
            <a:off x="3801769" y="3983981"/>
            <a:ext cx="1832108" cy="46051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Clr>
                <a:srgbClr val="00539A"/>
              </a:buClr>
              <a:buFont typeface="Wingdings" pitchFamily="2" charset="2"/>
              <a:buNone/>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600" dirty="0">
                <a:solidFill>
                  <a:schemeClr val="accent1">
                    <a:lumMod val="50000"/>
                  </a:schemeClr>
                </a:solidFill>
              </a:rPr>
              <a:t>Pregnant </a:t>
            </a:r>
            <a:br>
              <a:rPr lang="en-US" sz="1600" dirty="0">
                <a:solidFill>
                  <a:schemeClr val="accent1">
                    <a:lumMod val="50000"/>
                  </a:schemeClr>
                </a:solidFill>
              </a:rPr>
            </a:br>
            <a:r>
              <a:rPr lang="en-US" sz="1600" dirty="0">
                <a:solidFill>
                  <a:schemeClr val="accent1">
                    <a:lumMod val="50000"/>
                  </a:schemeClr>
                </a:solidFill>
              </a:rPr>
              <a:t>women</a:t>
            </a:r>
          </a:p>
        </p:txBody>
      </p:sp>
      <p:sp>
        <p:nvSpPr>
          <p:cNvPr id="24" name="Content Placeholder 1035">
            <a:extLst>
              <a:ext uri="{FF2B5EF4-FFF2-40B4-BE49-F238E27FC236}">
                <a16:creationId xmlns:a16="http://schemas.microsoft.com/office/drawing/2014/main" id="{2B16AE7F-69F8-8469-BD86-1BE5B340CB76}"/>
              </a:ext>
            </a:extLst>
          </p:cNvPr>
          <p:cNvSpPr txBox="1">
            <a:spLocks/>
          </p:cNvSpPr>
          <p:nvPr/>
        </p:nvSpPr>
        <p:spPr>
          <a:xfrm>
            <a:off x="6191226" y="1360475"/>
            <a:ext cx="5498432" cy="4981196"/>
          </a:xfrm>
          <a:prstGeom prst="rect">
            <a:avLst/>
          </a:prstGeom>
        </p:spPr>
        <p:txBody>
          <a:bodyPr>
            <a:normAutofit/>
          </a:bodyPr>
          <a:lstStyle>
            <a:lvl1pPr marL="274320" indent="-274320" algn="l" defTabSz="914400" rtl="0" eaLnBrk="1" latinLnBrk="0" hangingPunct="1">
              <a:lnSpc>
                <a:spcPct val="100000"/>
              </a:lnSpc>
              <a:spcBef>
                <a:spcPts val="0"/>
              </a:spcBef>
              <a:spcAft>
                <a:spcPts val="1200"/>
              </a:spcAft>
              <a:buClr>
                <a:srgbClr val="00539A"/>
              </a:buClr>
              <a:buFont typeface="Wingdings" pitchFamily="2" charset="2"/>
              <a:buChar char="§"/>
              <a:defRPr sz="2600" kern="1200">
                <a:solidFill>
                  <a:srgbClr val="00529B"/>
                </a:solidFill>
                <a:latin typeface="Arial" panose="020B0604020202020204" pitchFamily="34" charset="0"/>
                <a:ea typeface="+mn-ea"/>
                <a:cs typeface="Arial" panose="020B0604020202020204" pitchFamily="34" charset="0"/>
              </a:defRPr>
            </a:lvl1pPr>
            <a:lvl2pPr marL="822960" indent="-274320" algn="l" defTabSz="914400" rtl="0" eaLnBrk="1" latinLnBrk="0" hangingPunct="1">
              <a:lnSpc>
                <a:spcPct val="100000"/>
              </a:lnSpc>
              <a:spcBef>
                <a:spcPts val="0"/>
              </a:spcBef>
              <a:spcAft>
                <a:spcPts val="600"/>
              </a:spcAft>
              <a:buFont typeface="Arial" panose="020B0604020202020204" pitchFamily="34" charset="0"/>
              <a:buChar char="•"/>
              <a:defRPr sz="2200" kern="1200">
                <a:solidFill>
                  <a:srgbClr val="00529B"/>
                </a:solidFill>
                <a:latin typeface="Arial" panose="020B0604020202020204" pitchFamily="34" charset="0"/>
                <a:ea typeface="+mn-ea"/>
                <a:cs typeface="Arial" panose="020B0604020202020204" pitchFamily="34" charset="0"/>
              </a:defRPr>
            </a:lvl2pPr>
            <a:lvl3pPr marL="1371600" indent="-274320" algn="l" defTabSz="914400" rtl="0" eaLnBrk="1" latinLnBrk="0" hangingPunct="1">
              <a:lnSpc>
                <a:spcPct val="100000"/>
              </a:lnSpc>
              <a:spcBef>
                <a:spcPts val="0"/>
              </a:spcBef>
              <a:spcAft>
                <a:spcPts val="600"/>
              </a:spcAft>
              <a:buSzPct val="50000"/>
              <a:buFont typeface="Wingdings" panose="05000000000000000000" pitchFamily="2" charset="2"/>
              <a:buChar char="q"/>
              <a:defRPr sz="2000" kern="1200">
                <a:solidFill>
                  <a:srgbClr val="00529B"/>
                </a:solidFill>
                <a:latin typeface="+mn-lt"/>
                <a:ea typeface="+mn-ea"/>
                <a:cs typeface="+mn-cs"/>
              </a:defRPr>
            </a:lvl3pPr>
            <a:lvl4pPr marL="1920240" indent="-274320" algn="l" defTabSz="914400" rtl="0" eaLnBrk="1" latinLnBrk="0" hangingPunct="1">
              <a:lnSpc>
                <a:spcPct val="100000"/>
              </a:lnSpc>
              <a:spcBef>
                <a:spcPts val="0"/>
              </a:spcBef>
              <a:spcAft>
                <a:spcPts val="600"/>
              </a:spcAft>
              <a:buFont typeface="Courier New" panose="02070309020205020404" pitchFamily="49" charset="0"/>
              <a:buChar char="o"/>
              <a:defRPr sz="1800" kern="1200">
                <a:solidFill>
                  <a:srgbClr val="00529B"/>
                </a:solidFill>
                <a:latin typeface="+mn-lt"/>
                <a:ea typeface="+mn-ea"/>
                <a:cs typeface="+mn-cs"/>
              </a:defRPr>
            </a:lvl4pPr>
            <a:lvl5pPr marL="2057400" indent="-274320" algn="l" defTabSz="914400" rtl="0" eaLnBrk="1" latinLnBrk="0" hangingPunct="1">
              <a:lnSpc>
                <a:spcPct val="100000"/>
              </a:lnSpc>
              <a:spcBef>
                <a:spcPts val="0"/>
              </a:spcBef>
              <a:spcAft>
                <a:spcPts val="600"/>
              </a:spcAft>
              <a:buFont typeface="Arial" panose="020B0604020202020204" pitchFamily="34" charset="0"/>
              <a:buChar char="•"/>
              <a:defRPr sz="1800" kern="1200">
                <a:solidFill>
                  <a:srgbClr val="00529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7472" indent="-347472" defTabSz="685800">
              <a:spcAft>
                <a:spcPts val="600"/>
              </a:spcAft>
              <a:defRPr/>
            </a:pPr>
            <a:r>
              <a:rPr lang="en-US" sz="2200" dirty="0"/>
              <a:t>Joint federal and state program</a:t>
            </a:r>
          </a:p>
          <a:p>
            <a:pPr marL="347472" indent="-347472" defTabSz="685800">
              <a:spcAft>
                <a:spcPts val="600"/>
              </a:spcAft>
              <a:defRPr/>
            </a:pPr>
            <a:r>
              <a:rPr lang="en-US" sz="2200" dirty="0"/>
              <a:t>Helps pay health care costs for people with limited income and resources, or whose medical expenses exceed their available income</a:t>
            </a:r>
          </a:p>
          <a:p>
            <a:pPr marL="347472" indent="-347472" defTabSz="685800">
              <a:spcAft>
                <a:spcPts val="600"/>
              </a:spcAft>
              <a:defRPr/>
            </a:pPr>
            <a:r>
              <a:rPr lang="en-US" sz="2200" dirty="0"/>
              <a:t>Some people qualify for Medicare and Medicaid</a:t>
            </a:r>
          </a:p>
          <a:p>
            <a:pPr marL="347472" indent="-347472" defTabSz="685800">
              <a:spcAft>
                <a:spcPts val="600"/>
              </a:spcAft>
              <a:defRPr/>
            </a:pPr>
            <a:r>
              <a:rPr lang="en-US" sz="2200" dirty="0"/>
              <a:t>May cover services that Medicare may not or may partially cover, like nursing home care, personal care, and home- and community-based services</a:t>
            </a:r>
          </a:p>
        </p:txBody>
      </p:sp>
      <p:sp>
        <p:nvSpPr>
          <p:cNvPr id="5" name="Slide Number Placeholder 4">
            <a:extLst>
              <a:ext uri="{FF2B5EF4-FFF2-40B4-BE49-F238E27FC236}">
                <a16:creationId xmlns:a16="http://schemas.microsoft.com/office/drawing/2014/main" id="{AF5815F2-7A42-BCD7-F790-0BE114C140C6}"/>
              </a:ext>
            </a:extLst>
          </p:cNvPr>
          <p:cNvSpPr>
            <a:spLocks noGrp="1"/>
          </p:cNvSpPr>
          <p:nvPr>
            <p:ph type="sldNum" sz="quarter" idx="12"/>
          </p:nvPr>
        </p:nvSpPr>
        <p:spPr/>
        <p:txBody>
          <a:bodyPr/>
          <a:lstStyle/>
          <a:p>
            <a:fld id="{0B2D781D-8844-5940-92D1-06EF0A7F581E}" type="slidenum">
              <a:rPr lang="en-US" smtClean="0"/>
              <a:t>78</a:t>
            </a:fld>
            <a:endParaRPr lang="en-US"/>
          </a:p>
        </p:txBody>
      </p:sp>
    </p:spTree>
    <p:extLst>
      <p:ext uri="{BB962C8B-B14F-4D97-AF65-F5344CB8AC3E}">
        <p14:creationId xmlns:p14="http://schemas.microsoft.com/office/powerpoint/2010/main" val="2618729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uiExpand="1" build="p"/>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a:t>How Are Medicare &amp; Medicaid Different?</a:t>
            </a:r>
          </a:p>
        </p:txBody>
      </p:sp>
      <p:graphicFrame>
        <p:nvGraphicFramePr>
          <p:cNvPr id="9" name="Content Placeholder 8" descr="This table shows the main differences between Medicare and Medicaid">
            <a:extLst>
              <a:ext uri="{FF2B5EF4-FFF2-40B4-BE49-F238E27FC236}">
                <a16:creationId xmlns:a16="http://schemas.microsoft.com/office/drawing/2014/main" id="{F2EE59AA-B1E9-42F9-A724-72DDB292DA70}"/>
              </a:ext>
            </a:extLst>
          </p:cNvPr>
          <p:cNvGraphicFramePr>
            <a:graphicFrameLocks noGrp="1"/>
          </p:cNvGraphicFramePr>
          <p:nvPr>
            <p:ph sz="quarter" idx="13"/>
            <p:extLst>
              <p:ext uri="{D42A27DB-BD31-4B8C-83A1-F6EECF244321}">
                <p14:modId xmlns:p14="http://schemas.microsoft.com/office/powerpoint/2010/main" val="2202555078"/>
              </p:ext>
            </p:extLst>
          </p:nvPr>
        </p:nvGraphicFramePr>
        <p:xfrm>
          <a:off x="773043" y="1065007"/>
          <a:ext cx="10559167" cy="4873213"/>
        </p:xfrm>
        <a:graphic>
          <a:graphicData uri="http://schemas.openxmlformats.org/drawingml/2006/table">
            <a:tbl>
              <a:tblPr firstRow="1">
                <a:tableStyleId>{5FD0F851-EC5A-4D38-B0AD-8093EC10F338}</a:tableStyleId>
              </a:tblPr>
              <a:tblGrid>
                <a:gridCol w="5294400">
                  <a:extLst>
                    <a:ext uri="{9D8B030D-6E8A-4147-A177-3AD203B41FA5}">
                      <a16:colId xmlns:a16="http://schemas.microsoft.com/office/drawing/2014/main" val="2620817582"/>
                    </a:ext>
                  </a:extLst>
                </a:gridCol>
                <a:gridCol w="5264767">
                  <a:extLst>
                    <a:ext uri="{9D8B030D-6E8A-4147-A177-3AD203B41FA5}">
                      <a16:colId xmlns:a16="http://schemas.microsoft.com/office/drawing/2014/main" val="634243099"/>
                    </a:ext>
                  </a:extLst>
                </a:gridCol>
              </a:tblGrid>
              <a:tr h="490995">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847725" indent="0" algn="ctr">
                        <a:lnSpc>
                          <a:spcPct val="100000"/>
                        </a:lnSpc>
                        <a:spcBef>
                          <a:spcPts val="1200"/>
                        </a:spcBef>
                        <a:spcAft>
                          <a:spcPts val="0"/>
                        </a:spcAft>
                      </a:pPr>
                      <a:r>
                        <a:rPr lang="en-US" sz="2200" b="1" dirty="0">
                          <a:solidFill>
                            <a:srgbClr val="00529B"/>
                          </a:solidFill>
                          <a:effectLst/>
                          <a:latin typeface="Arial" panose="020B0604020202020204" pitchFamily="34" charset="0"/>
                          <a:cs typeface="Arial" panose="020B0604020202020204" pitchFamily="34" charset="0"/>
                        </a:rPr>
                        <a:t>Medi</a:t>
                      </a:r>
                      <a:r>
                        <a:rPr lang="en-US" sz="2200" b="1" spc="5" dirty="0">
                          <a:solidFill>
                            <a:srgbClr val="00529B"/>
                          </a:solidFill>
                          <a:effectLst/>
                          <a:latin typeface="Arial" panose="020B0604020202020204" pitchFamily="34" charset="0"/>
                          <a:cs typeface="Arial" panose="020B0604020202020204" pitchFamily="34" charset="0"/>
                        </a:rPr>
                        <a:t>c</a:t>
                      </a:r>
                      <a:r>
                        <a:rPr lang="en-US" sz="2200" b="1" dirty="0">
                          <a:solidFill>
                            <a:srgbClr val="00529B"/>
                          </a:solidFill>
                          <a:effectLst/>
                          <a:latin typeface="Arial" panose="020B0604020202020204" pitchFamily="34" charset="0"/>
                          <a:cs typeface="Arial" panose="020B0604020202020204" pitchFamily="34" charset="0"/>
                        </a:rPr>
                        <a:t>a</a:t>
                      </a:r>
                      <a:r>
                        <a:rPr lang="en-US" sz="2200" b="1" spc="-10" dirty="0">
                          <a:solidFill>
                            <a:srgbClr val="00529B"/>
                          </a:solidFill>
                          <a:effectLst/>
                          <a:latin typeface="Arial" panose="020B0604020202020204" pitchFamily="34" charset="0"/>
                          <a:cs typeface="Arial" panose="020B0604020202020204" pitchFamily="34" charset="0"/>
                        </a:rPr>
                        <a:t>r</a:t>
                      </a:r>
                      <a:r>
                        <a:rPr lang="en-US" sz="2200" b="1" dirty="0">
                          <a:solidFill>
                            <a:srgbClr val="00529B"/>
                          </a:solidFill>
                          <a:effectLst/>
                          <a:latin typeface="Arial" panose="020B0604020202020204" pitchFamily="34" charset="0"/>
                          <a:cs typeface="Arial" panose="020B0604020202020204" pitchFamily="34" charset="0"/>
                        </a:rPr>
                        <a:t>e</a:t>
                      </a:r>
                      <a:r>
                        <a:rPr lang="en-US" sz="2200" b="1" baseline="0" dirty="0">
                          <a:solidFill>
                            <a:srgbClr val="00529B"/>
                          </a:solidFill>
                          <a:effectLst/>
                          <a:latin typeface="Arial" panose="020B0604020202020204" pitchFamily="34" charset="0"/>
                          <a:cs typeface="Arial" panose="020B0604020202020204" pitchFamily="34" charset="0"/>
                        </a:rPr>
                        <a:t> </a:t>
                      </a:r>
                      <a:endParaRPr lang="en-US" sz="2200" b="1" dirty="0">
                        <a:solidFill>
                          <a:srgbClr val="00529B"/>
                        </a:solidFill>
                        <a:effectLst/>
                        <a:latin typeface="Arial" panose="020B0604020202020204" pitchFamily="34" charset="0"/>
                        <a:ea typeface="Calibri"/>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798830" indent="0" algn="ctr" defTabSz="914400" rtl="0" eaLnBrk="1" latinLnBrk="0" hangingPunct="1">
                        <a:lnSpc>
                          <a:spcPct val="100000"/>
                        </a:lnSpc>
                        <a:spcBef>
                          <a:spcPts val="1200"/>
                        </a:spcBef>
                        <a:spcAft>
                          <a:spcPts val="0"/>
                        </a:spcAft>
                      </a:pPr>
                      <a:r>
                        <a:rPr lang="en-US" sz="2200" b="1" kern="1200" spc="5" dirty="0">
                          <a:solidFill>
                            <a:srgbClr val="00529B"/>
                          </a:solidFill>
                          <a:effectLst/>
                          <a:latin typeface="Arial" panose="020B0604020202020204" pitchFamily="34" charset="0"/>
                          <a:cs typeface="Arial" panose="020B0604020202020204" pitchFamily="34" charset="0"/>
                        </a:rPr>
                        <a:t>Medicaid</a:t>
                      </a:r>
                      <a:endParaRPr lang="en-US" sz="2200" b="1" kern="1200" spc="5" dirty="0">
                        <a:solidFill>
                          <a:srgbClr val="00529B"/>
                        </a:solidFill>
                        <a:effectLst/>
                        <a:latin typeface="Arial" panose="020B0604020202020204" pitchFamily="34" charset="0"/>
                        <a:ea typeface="+mn-ea"/>
                        <a:cs typeface="Arial" panose="020B0604020202020204" pitchFamily="34" charset="0"/>
                      </a:endParaRPr>
                    </a:p>
                  </a:txBody>
                  <a:tcPr marL="0" marR="0" marT="0" marB="0" anchor="ctr">
                    <a:lnL w="12700" cap="flat" cmpd="sng" algn="ctr">
                      <a:solidFill>
                        <a:schemeClr val="accent5">
                          <a:lumMod val="40000"/>
                          <a:lumOff val="6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DEEBF7"/>
                    </a:solidFill>
                  </a:tcPr>
                </a:tc>
                <a:extLst>
                  <a:ext uri="{0D108BD9-81ED-4DB2-BD59-A6C34878D82A}">
                    <a16:rowId xmlns:a16="http://schemas.microsoft.com/office/drawing/2014/main" val="472430674"/>
                  </a:ext>
                </a:extLst>
              </a:tr>
              <a:tr h="1310131">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236538" marR="0" lvl="0" indent="0" algn="l" defTabSz="914400" rtl="0" eaLnBrk="1" fontAlgn="base" latinLnBrk="0" hangingPunct="1">
                        <a:lnSpc>
                          <a:spcPct val="100000"/>
                        </a:lnSpc>
                        <a:spcBef>
                          <a:spcPts val="600"/>
                        </a:spcBef>
                        <a:spcAft>
                          <a:spcPts val="1200"/>
                        </a:spcAft>
                        <a:buClrTx/>
                        <a:buSzTx/>
                        <a:buFontTx/>
                        <a:buNone/>
                        <a:tabLst/>
                        <a:defRPr/>
                      </a:pPr>
                      <a:r>
                        <a:rPr kumimoji="0" lang="en-US" sz="2000" b="0" u="none" strike="noStrike" cap="none" normalizeH="0" baseline="0" dirty="0">
                          <a:ln>
                            <a:noFill/>
                          </a:ln>
                          <a:solidFill>
                            <a:srgbClr val="00529B"/>
                          </a:solidFill>
                          <a:effectLst/>
                          <a:latin typeface="Arial" panose="020B0604020202020204" pitchFamily="34" charset="0"/>
                          <a:cs typeface="Arial" panose="020B0604020202020204" pitchFamily="34" charset="0"/>
                        </a:rPr>
                        <a:t>Federal health insurance administered by the federal government.</a:t>
                      </a:r>
                      <a:endParaRPr kumimoji="0" lang="en-US" sz="2000" b="0" i="0" u="none" strike="noStrike" cap="none" normalizeH="0" baseline="0" dirty="0">
                        <a:ln>
                          <a:noFill/>
                        </a:ln>
                        <a:solidFill>
                          <a:srgbClr val="00529B"/>
                        </a:solidFill>
                        <a:effectLst/>
                        <a:latin typeface="Arial" panose="020B0604020202020204" pitchFamily="34" charset="0"/>
                        <a:cs typeface="Arial" panose="020B0604020202020204" pitchFamily="34" charset="0"/>
                      </a:endParaRPr>
                    </a:p>
                    <a:p>
                      <a:pPr marL="236538" marR="0" lvl="0" indent="0" algn="l" defTabSz="914400" rtl="0" eaLnBrk="1" fontAlgn="base" latinLnBrk="0" hangingPunct="1">
                        <a:lnSpc>
                          <a:spcPct val="100000"/>
                        </a:lnSpc>
                        <a:spcBef>
                          <a:spcPts val="600"/>
                        </a:spcBef>
                        <a:spcAft>
                          <a:spcPts val="1200"/>
                        </a:spcAft>
                        <a:buClrTx/>
                        <a:buSzTx/>
                        <a:buFontTx/>
                        <a:buNone/>
                        <a:tabLst/>
                      </a:pPr>
                      <a:endParaRPr kumimoji="0" lang="en-US" sz="2000" b="0" i="0" u="none" strike="noStrike" cap="none" normalizeH="0" baseline="0" dirty="0">
                        <a:ln>
                          <a:noFill/>
                        </a:ln>
                        <a:solidFill>
                          <a:srgbClr val="00529B"/>
                        </a:solidFill>
                        <a:effectLst/>
                        <a:latin typeface="Arial" panose="020B0604020202020204" pitchFamily="34" charset="0"/>
                        <a:cs typeface="Arial" panose="020B0604020202020204" pitchFamily="34"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236538" marR="0" lvl="0" indent="0" algn="l" defTabSz="914400" rtl="0" eaLnBrk="1" fontAlgn="auto" latinLnBrk="0" hangingPunct="1">
                        <a:lnSpc>
                          <a:spcPct val="100000"/>
                        </a:lnSpc>
                        <a:spcBef>
                          <a:spcPts val="600"/>
                        </a:spcBef>
                        <a:spcAft>
                          <a:spcPts val="1200"/>
                        </a:spcAft>
                        <a:buClrTx/>
                        <a:buSzTx/>
                        <a:buFontTx/>
                        <a:buNone/>
                        <a:tabLst/>
                        <a:defRPr/>
                      </a:pPr>
                      <a:r>
                        <a:rPr kumimoji="0" lang="en-US" sz="2000" b="0" u="none" strike="noStrike" kern="1200" cap="none" normalizeH="0" baseline="0" dirty="0">
                          <a:ln>
                            <a:noFill/>
                          </a:ln>
                          <a:solidFill>
                            <a:srgbClr val="00529B"/>
                          </a:solidFill>
                          <a:effectLst/>
                          <a:latin typeface="Arial" panose="020B0604020202020204" pitchFamily="34" charset="0"/>
                          <a:cs typeface="Arial" panose="020B0604020202020204" pitchFamily="34" charset="0"/>
                        </a:rPr>
                        <a:t>Joint federal and state program administered by state governments within </a:t>
                      </a:r>
                      <a:r>
                        <a:rPr kumimoji="0" lang="en-US" sz="2000" b="0" u="none" strike="noStrike" kern="1200" cap="none" spc="-30" normalizeH="0" baseline="0" dirty="0">
                          <a:ln>
                            <a:noFill/>
                          </a:ln>
                          <a:solidFill>
                            <a:srgbClr val="00529B"/>
                          </a:solidFill>
                          <a:effectLst/>
                          <a:latin typeface="Arial" panose="020B0604020202020204" pitchFamily="34" charset="0"/>
                          <a:cs typeface="Arial" panose="020B0604020202020204" pitchFamily="34" charset="0"/>
                        </a:rPr>
                        <a:t>broad federal rules (federal/state partnership).</a:t>
                      </a:r>
                      <a:endParaRPr lang="en-US" sz="2000" b="0" kern="1200" spc="-30" baseline="0" dirty="0">
                        <a:solidFill>
                          <a:srgbClr val="00529B"/>
                        </a:solidFill>
                        <a:effectLst/>
                        <a:latin typeface="Arial" panose="020B0604020202020204" pitchFamily="34" charset="0"/>
                        <a:ea typeface="+mn-ea"/>
                        <a:cs typeface="Arial" panose="020B0604020202020204" pitchFamily="34"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DEEBF7"/>
                    </a:solidFill>
                  </a:tcPr>
                </a:tc>
                <a:extLst>
                  <a:ext uri="{0D108BD9-81ED-4DB2-BD59-A6C34878D82A}">
                    <a16:rowId xmlns:a16="http://schemas.microsoft.com/office/drawing/2014/main" val="2769080294"/>
                  </a:ext>
                </a:extLst>
              </a:tr>
              <a:tr h="1965196">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236538" marR="0" lvl="0" indent="0" algn="l" defTabSz="914400" rtl="0" eaLnBrk="1" fontAlgn="base" latinLnBrk="0" hangingPunct="1">
                        <a:lnSpc>
                          <a:spcPct val="100000"/>
                        </a:lnSpc>
                        <a:spcBef>
                          <a:spcPts val="600"/>
                        </a:spcBef>
                        <a:spcAft>
                          <a:spcPts val="1200"/>
                        </a:spcAft>
                        <a:buClrTx/>
                        <a:buSzTx/>
                        <a:buFontTx/>
                        <a:buNone/>
                        <a:tabLst/>
                      </a:pPr>
                      <a:r>
                        <a:rPr kumimoji="0" lang="en-US" sz="2000" b="0" u="none" strike="noStrike" cap="none" normalizeH="0" baseline="0" dirty="0">
                          <a:ln>
                            <a:noFill/>
                          </a:ln>
                          <a:solidFill>
                            <a:srgbClr val="00529B"/>
                          </a:solidFill>
                          <a:effectLst/>
                          <a:latin typeface="Arial" panose="020B0604020202020204" pitchFamily="34" charset="0"/>
                          <a:cs typeface="Arial" panose="020B0604020202020204" pitchFamily="34" charset="0"/>
                        </a:rPr>
                        <a:t>Health insurance for anyone 65 and older, certain younger people with disabilities, and people of any age with End-Stage Renal Disease (permanent kidney failure with dialysis or a transplant, sometimes called ESRD).</a:t>
                      </a:r>
                      <a:endParaRPr kumimoji="0" lang="en-US" sz="2000" b="0" i="0" u="none" strike="noStrike" cap="none" normalizeH="0" baseline="0" dirty="0">
                        <a:ln>
                          <a:noFill/>
                        </a:ln>
                        <a:solidFill>
                          <a:srgbClr val="00529B"/>
                        </a:solidFill>
                        <a:effectLst/>
                        <a:latin typeface="Arial" panose="020B0604020202020204" pitchFamily="34" charset="0"/>
                        <a:cs typeface="Arial" panose="020B0604020202020204" pitchFamily="34"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236538" marR="0" lvl="0" indent="0" algn="l" defTabSz="914400" rtl="0" eaLnBrk="1" fontAlgn="base" latinLnBrk="0" hangingPunct="1">
                        <a:lnSpc>
                          <a:spcPct val="100000"/>
                        </a:lnSpc>
                        <a:spcBef>
                          <a:spcPts val="0"/>
                        </a:spcBef>
                        <a:spcAft>
                          <a:spcPts val="1200"/>
                        </a:spcAft>
                        <a:buClrTx/>
                        <a:buSzTx/>
                        <a:buFontTx/>
                        <a:buNone/>
                        <a:tabLst/>
                      </a:pPr>
                      <a:r>
                        <a:rPr kumimoji="0" lang="en-US" sz="2000" b="0" u="none" strike="noStrike" kern="1200" cap="none" normalizeH="0" baseline="0" dirty="0">
                          <a:ln>
                            <a:noFill/>
                          </a:ln>
                          <a:solidFill>
                            <a:srgbClr val="00529B"/>
                          </a:solidFill>
                          <a:effectLst/>
                          <a:latin typeface="Arial" panose="020B0604020202020204" pitchFamily="34" charset="0"/>
                          <a:cs typeface="Arial" panose="020B0604020202020204" pitchFamily="34" charset="0"/>
                        </a:rPr>
                        <a:t>Health coverage for some people with limited income and resources.</a:t>
                      </a:r>
                      <a:endParaRPr kumimoji="0" lang="en-US" sz="2000" b="0" i="0" u="none" strike="noStrike" kern="1200" cap="none" normalizeH="0" baseline="0" dirty="0">
                        <a:ln>
                          <a:noFill/>
                        </a:ln>
                        <a:solidFill>
                          <a:srgbClr val="00529B"/>
                        </a:solidFill>
                        <a:effectLst/>
                        <a:latin typeface="Arial" panose="020B0604020202020204" pitchFamily="34" charset="0"/>
                        <a:ea typeface="+mn-ea"/>
                        <a:cs typeface="Arial" panose="020B0604020202020204" pitchFamily="34"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DEEBF7"/>
                    </a:solidFill>
                  </a:tcPr>
                </a:tc>
                <a:extLst>
                  <a:ext uri="{0D108BD9-81ED-4DB2-BD59-A6C34878D82A}">
                    <a16:rowId xmlns:a16="http://schemas.microsoft.com/office/drawing/2014/main" val="1217797421"/>
                  </a:ext>
                </a:extLst>
              </a:tr>
              <a:tr h="1106891">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236538" marR="0" lvl="0" indent="0" algn="l" defTabSz="914400" rtl="0" eaLnBrk="1" fontAlgn="base" latinLnBrk="0" hangingPunct="1">
                        <a:lnSpc>
                          <a:spcPct val="100000"/>
                        </a:lnSpc>
                        <a:spcBef>
                          <a:spcPts val="600"/>
                        </a:spcBef>
                        <a:spcAft>
                          <a:spcPts val="1200"/>
                        </a:spcAft>
                        <a:buClrTx/>
                        <a:buSzTx/>
                        <a:buFontTx/>
                        <a:buNone/>
                        <a:tabLst/>
                        <a:defRPr/>
                      </a:pPr>
                      <a:r>
                        <a:rPr kumimoji="0" lang="en-US" sz="2000" b="0" u="none" strike="noStrike" cap="none" normalizeH="0" baseline="0" dirty="0">
                          <a:ln>
                            <a:noFill/>
                          </a:ln>
                          <a:solidFill>
                            <a:srgbClr val="00529B"/>
                          </a:solidFill>
                          <a:effectLst/>
                          <a:latin typeface="Arial" panose="020B0604020202020204" pitchFamily="34" charset="0"/>
                          <a:cs typeface="Arial" panose="020B0604020202020204" pitchFamily="34" charset="0"/>
                        </a:rPr>
                        <a:t>Nation’s primary payer of inpatient hospital services to the disabled, elderly, and people with ESRD.</a:t>
                      </a:r>
                      <a:endParaRPr kumimoji="0" lang="en-US" sz="2000" b="0" i="0" u="none" strike="noStrike" cap="none" normalizeH="0" baseline="0" dirty="0">
                        <a:ln>
                          <a:noFill/>
                        </a:ln>
                        <a:solidFill>
                          <a:srgbClr val="00529B"/>
                        </a:solidFill>
                        <a:effectLst/>
                        <a:latin typeface="Arial" panose="020B0604020202020204" pitchFamily="34" charset="0"/>
                        <a:cs typeface="Arial" panose="020B0604020202020204" pitchFamily="34"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236538" marR="0" lvl="0" indent="0" algn="l" defTabSz="914400" rtl="0" eaLnBrk="1" fontAlgn="base" latinLnBrk="0" hangingPunct="1">
                        <a:lnSpc>
                          <a:spcPct val="100000"/>
                        </a:lnSpc>
                        <a:spcBef>
                          <a:spcPts val="600"/>
                        </a:spcBef>
                        <a:spcAft>
                          <a:spcPts val="1200"/>
                        </a:spcAft>
                        <a:buClrTx/>
                        <a:buSzTx/>
                        <a:buFontTx/>
                        <a:buNone/>
                        <a:tabLst/>
                      </a:pPr>
                      <a:r>
                        <a:rPr kumimoji="0" lang="en-US" sz="2000" b="0" i="0" u="none" strike="noStrike" cap="none" normalizeH="0" baseline="0" dirty="0">
                          <a:ln>
                            <a:noFill/>
                          </a:ln>
                          <a:solidFill>
                            <a:srgbClr val="00529B"/>
                          </a:solidFill>
                          <a:effectLst/>
                          <a:latin typeface="Arial" panose="020B0604020202020204" pitchFamily="34" charset="0"/>
                          <a:cs typeface="Arial" panose="020B0604020202020204" pitchFamily="34" charset="0"/>
                        </a:rPr>
                        <a:t>Nation’s primary public payer of acute health, mental health, and long-term care services.</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EEBF7"/>
                    </a:solidFill>
                  </a:tcPr>
                </a:tc>
                <a:extLst>
                  <a:ext uri="{0D108BD9-81ED-4DB2-BD59-A6C34878D82A}">
                    <a16:rowId xmlns:a16="http://schemas.microsoft.com/office/drawing/2014/main" val="2871519132"/>
                  </a:ext>
                </a:extLst>
              </a:tr>
            </a:tbl>
          </a:graphicData>
        </a:graphic>
      </p:graphicFrame>
      <p:sp>
        <p:nvSpPr>
          <p:cNvPr id="5" name="Slide Number Placeholder 4">
            <a:extLst>
              <a:ext uri="{FF2B5EF4-FFF2-40B4-BE49-F238E27FC236}">
                <a16:creationId xmlns:a16="http://schemas.microsoft.com/office/drawing/2014/main" id="{531BC649-DB12-4172-9D83-05F57C5A7573}"/>
              </a:ext>
            </a:extLst>
          </p:cNvPr>
          <p:cNvSpPr>
            <a:spLocks noGrp="1"/>
          </p:cNvSpPr>
          <p:nvPr>
            <p:ph type="sldNum" sz="quarter" idx="12"/>
          </p:nvPr>
        </p:nvSpPr>
        <p:spPr/>
        <p:txBody>
          <a:bodyPr/>
          <a:lstStyle/>
          <a:p>
            <a:fld id="{48F63A3B-78C7-47BE-AE5E-E10140E04643}" type="slidenum">
              <a:rPr lang="en-US" smtClean="0"/>
              <a:pPr/>
              <a:t>79</a:t>
            </a:fld>
            <a:endParaRPr lang="en-US"/>
          </a:p>
        </p:txBody>
      </p:sp>
    </p:spTree>
    <p:custDataLst>
      <p:tags r:id="rId1"/>
    </p:custDataLst>
    <p:extLst>
      <p:ext uri="{BB962C8B-B14F-4D97-AF65-F5344CB8AC3E}">
        <p14:creationId xmlns:p14="http://schemas.microsoft.com/office/powerpoint/2010/main" val="10687768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1E85AE-14E4-09E6-2F9A-1FCAA7E34710}"/>
              </a:ext>
            </a:extLst>
          </p:cNvPr>
          <p:cNvSpPr>
            <a:spLocks noGrp="1"/>
          </p:cNvSpPr>
          <p:nvPr>
            <p:ph type="title"/>
          </p:nvPr>
        </p:nvSpPr>
        <p:spPr/>
        <p:txBody>
          <a:bodyPr/>
          <a:lstStyle/>
          <a:p>
            <a:r>
              <a:rPr lang="en-US" dirty="0"/>
              <a:t>Your Medicare Options</a:t>
            </a:r>
          </a:p>
        </p:txBody>
      </p:sp>
      <p:sp>
        <p:nvSpPr>
          <p:cNvPr id="12" name="Content Placeholder 5">
            <a:extLst>
              <a:ext uri="{FF2B5EF4-FFF2-40B4-BE49-F238E27FC236}">
                <a16:creationId xmlns:a16="http://schemas.microsoft.com/office/drawing/2014/main" id="{910636CA-716A-9D42-9883-A349AE594A98}"/>
              </a:ext>
            </a:extLst>
          </p:cNvPr>
          <p:cNvSpPr>
            <a:spLocks noGrp="1"/>
          </p:cNvSpPr>
          <p:nvPr>
            <p:ph sz="quarter" idx="13"/>
          </p:nvPr>
        </p:nvSpPr>
        <p:spPr>
          <a:xfrm>
            <a:off x="1109862" y="1064332"/>
            <a:ext cx="3923127" cy="400110"/>
          </a:xfrm>
          <a:solidFill>
            <a:srgbClr val="DEEBF7"/>
          </a:solidFill>
        </p:spPr>
        <p:txBody>
          <a:bodyPr>
            <a:noAutofit/>
          </a:bodyPr>
          <a:lstStyle/>
          <a:p>
            <a:pPr marL="0" indent="0" algn="ctr">
              <a:buNone/>
            </a:pPr>
            <a:r>
              <a:rPr lang="en-US" sz="2000" b="1" kern="0" dirty="0"/>
              <a:t>Original Medicare</a:t>
            </a:r>
          </a:p>
        </p:txBody>
      </p:sp>
      <p:pic>
        <p:nvPicPr>
          <p:cNvPr id="7" name="Picture 6" descr="Part A&#10;Part B&#10;You can add:&#10;Part&#10;You can also add:&#10;Supplemental coverage.">
            <a:extLst>
              <a:ext uri="{FF2B5EF4-FFF2-40B4-BE49-F238E27FC236}">
                <a16:creationId xmlns:a16="http://schemas.microsoft.com/office/drawing/2014/main" id="{E25D7CBB-D509-4A10-55AC-21ADA7D4F337}"/>
              </a:ext>
            </a:extLst>
          </p:cNvPr>
          <p:cNvPicPr>
            <a:picLocks noChangeAspect="1"/>
          </p:cNvPicPr>
          <p:nvPr/>
        </p:nvPicPr>
        <p:blipFill>
          <a:blip r:embed="rId3"/>
          <a:srcRect/>
          <a:stretch/>
        </p:blipFill>
        <p:spPr>
          <a:xfrm>
            <a:off x="1411892" y="1556870"/>
            <a:ext cx="3481852" cy="3686667"/>
          </a:xfrm>
          <a:prstGeom prst="rect">
            <a:avLst/>
          </a:prstGeom>
        </p:spPr>
      </p:pic>
      <p:sp>
        <p:nvSpPr>
          <p:cNvPr id="8" name="Content Placeholder 6">
            <a:extLst>
              <a:ext uri="{FF2B5EF4-FFF2-40B4-BE49-F238E27FC236}">
                <a16:creationId xmlns:a16="http://schemas.microsoft.com/office/drawing/2014/main" id="{6AAC0C50-C73A-83D7-008F-A7A35391F321}"/>
              </a:ext>
            </a:extLst>
          </p:cNvPr>
          <p:cNvSpPr txBox="1">
            <a:spLocks/>
          </p:cNvSpPr>
          <p:nvPr/>
        </p:nvSpPr>
        <p:spPr>
          <a:xfrm>
            <a:off x="1085089" y="5270056"/>
            <a:ext cx="4657146" cy="1077218"/>
          </a:xfrm>
          <a:prstGeom prst="rect">
            <a:avLst/>
          </a:prstGeom>
        </p:spPr>
        <p:txBody>
          <a:bodyPr vert="horz" lIns="91440" tIns="45720" rIns="91440" bIns="45720" rtlCol="0">
            <a:normAutofit/>
          </a:bodyPr>
          <a:lstStyle>
            <a:lvl1pPr marL="274320" indent="-274320" algn="l" defTabSz="914400" rtl="0" eaLnBrk="1" latinLnBrk="0" hangingPunct="1">
              <a:lnSpc>
                <a:spcPct val="100000"/>
              </a:lnSpc>
              <a:spcBef>
                <a:spcPts val="0"/>
              </a:spcBef>
              <a:spcAft>
                <a:spcPts val="1200"/>
              </a:spcAft>
              <a:buClr>
                <a:srgbClr val="00539A"/>
              </a:buClr>
              <a:buFont typeface="Wingdings" pitchFamily="2" charset="2"/>
              <a:buChar char="§"/>
              <a:defRPr sz="2600" kern="1200">
                <a:solidFill>
                  <a:srgbClr val="00529B"/>
                </a:solidFill>
                <a:latin typeface="Arial" panose="020B0604020202020204" pitchFamily="34" charset="0"/>
                <a:ea typeface="+mn-ea"/>
                <a:cs typeface="Arial" panose="020B0604020202020204" pitchFamily="34" charset="0"/>
              </a:defRPr>
            </a:lvl1pPr>
            <a:lvl2pPr marL="822960" indent="-274320" algn="l" defTabSz="914400" rtl="0" eaLnBrk="1" latinLnBrk="0" hangingPunct="1">
              <a:lnSpc>
                <a:spcPct val="100000"/>
              </a:lnSpc>
              <a:spcBef>
                <a:spcPts val="0"/>
              </a:spcBef>
              <a:spcAft>
                <a:spcPts val="600"/>
              </a:spcAft>
              <a:buFont typeface="Arial" panose="020B0604020202020204" pitchFamily="34" charset="0"/>
              <a:buChar char="•"/>
              <a:defRPr sz="2200" kern="1200">
                <a:solidFill>
                  <a:srgbClr val="00529B"/>
                </a:solidFill>
                <a:latin typeface="Arial" panose="020B0604020202020204" pitchFamily="34" charset="0"/>
                <a:ea typeface="+mn-ea"/>
                <a:cs typeface="Arial" panose="020B0604020202020204" pitchFamily="34" charset="0"/>
              </a:defRPr>
            </a:lvl2pPr>
            <a:lvl3pPr marL="1371600" indent="-274320" algn="l" defTabSz="914400" rtl="0" eaLnBrk="1" latinLnBrk="0" hangingPunct="1">
              <a:lnSpc>
                <a:spcPct val="100000"/>
              </a:lnSpc>
              <a:spcBef>
                <a:spcPts val="0"/>
              </a:spcBef>
              <a:spcAft>
                <a:spcPts val="600"/>
              </a:spcAft>
              <a:buSzPct val="50000"/>
              <a:buFont typeface="Wingdings" panose="05000000000000000000" pitchFamily="2" charset="2"/>
              <a:buChar char="q"/>
              <a:defRPr sz="2000" kern="1200">
                <a:solidFill>
                  <a:srgbClr val="00529B"/>
                </a:solidFill>
                <a:latin typeface="+mn-lt"/>
                <a:ea typeface="+mn-ea"/>
                <a:cs typeface="+mn-cs"/>
              </a:defRPr>
            </a:lvl3pPr>
            <a:lvl4pPr marL="1920240" indent="-274320" algn="l" defTabSz="914400" rtl="0" eaLnBrk="1" latinLnBrk="0" hangingPunct="1">
              <a:lnSpc>
                <a:spcPct val="100000"/>
              </a:lnSpc>
              <a:spcBef>
                <a:spcPts val="0"/>
              </a:spcBef>
              <a:spcAft>
                <a:spcPts val="600"/>
              </a:spcAft>
              <a:buFont typeface="Courier New" panose="02070309020205020404" pitchFamily="49" charset="0"/>
              <a:buChar char="o"/>
              <a:defRPr sz="1800" kern="1200">
                <a:solidFill>
                  <a:srgbClr val="00529B"/>
                </a:solidFill>
                <a:latin typeface="+mn-lt"/>
                <a:ea typeface="+mn-ea"/>
                <a:cs typeface="+mn-cs"/>
              </a:defRPr>
            </a:lvl4pPr>
            <a:lvl5pPr marL="2057400" indent="-274320" algn="l" defTabSz="914400" rtl="0" eaLnBrk="1" latinLnBrk="0" hangingPunct="1">
              <a:lnSpc>
                <a:spcPct val="100000"/>
              </a:lnSpc>
              <a:spcBef>
                <a:spcPts val="0"/>
              </a:spcBef>
              <a:spcAft>
                <a:spcPts val="600"/>
              </a:spcAft>
              <a:buFont typeface="Arial" panose="020B0604020202020204" pitchFamily="34" charset="0"/>
              <a:buChar char="•"/>
              <a:defRPr sz="1800" kern="1200">
                <a:solidFill>
                  <a:srgbClr val="00529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Tx/>
              <a:buFont typeface="Wingdings" pitchFamily="2" charset="2"/>
              <a:buNone/>
            </a:pPr>
            <a:r>
              <a:rPr lang="en-US" sz="1300" dirty="0">
                <a:solidFill>
                  <a:schemeClr val="tx1"/>
                </a:solidFill>
              </a:rPr>
              <a:t>It can help pay some costs that other parts don’t cover. This includes Medicare Supplement Insurance (Medigap). Or you can use coverage from a current or former employer or union, or Medicaid (if you qualify).</a:t>
            </a:r>
          </a:p>
        </p:txBody>
      </p:sp>
      <p:cxnSp>
        <p:nvCxnSpPr>
          <p:cNvPr id="9" name="Straight Connector 8">
            <a:extLst>
              <a:ext uri="{FF2B5EF4-FFF2-40B4-BE49-F238E27FC236}">
                <a16:creationId xmlns:a16="http://schemas.microsoft.com/office/drawing/2014/main" id="{7BCD81A6-C2CE-B1F0-2B32-9D992FE8F942}"/>
              </a:ext>
              <a:ext uri="{C183D7F6-B498-43B3-948B-1728B52AA6E4}">
                <adec:decorative xmlns:adec="http://schemas.microsoft.com/office/drawing/2017/decorative" val="1"/>
              </a:ext>
            </a:extLst>
          </p:cNvPr>
          <p:cNvCxnSpPr>
            <a:cxnSpLocks/>
          </p:cNvCxnSpPr>
          <p:nvPr/>
        </p:nvCxnSpPr>
        <p:spPr>
          <a:xfrm>
            <a:off x="5742240" y="1495313"/>
            <a:ext cx="0" cy="4335332"/>
          </a:xfrm>
          <a:prstGeom prst="line">
            <a:avLst/>
          </a:prstGeom>
          <a:noFill/>
          <a:ln w="12700" cap="flat" cmpd="sng" algn="ctr">
            <a:solidFill>
              <a:schemeClr val="accent5">
                <a:lumMod val="60000"/>
                <a:lumOff val="40000"/>
              </a:schemeClr>
            </a:solidFill>
            <a:prstDash val="solid"/>
            <a:miter lim="800000"/>
          </a:ln>
          <a:effectLst/>
        </p:spPr>
      </p:cxnSp>
      <p:sp>
        <p:nvSpPr>
          <p:cNvPr id="15" name="Content Placeholder 5">
            <a:extLst>
              <a:ext uri="{FF2B5EF4-FFF2-40B4-BE49-F238E27FC236}">
                <a16:creationId xmlns:a16="http://schemas.microsoft.com/office/drawing/2014/main" id="{CB9EA8C7-403D-2FDD-2A51-12628F0369FF}"/>
              </a:ext>
            </a:extLst>
          </p:cNvPr>
          <p:cNvSpPr txBox="1">
            <a:spLocks/>
          </p:cNvSpPr>
          <p:nvPr/>
        </p:nvSpPr>
        <p:spPr>
          <a:xfrm>
            <a:off x="6299200" y="1064332"/>
            <a:ext cx="5524500" cy="400110"/>
          </a:xfrm>
          <a:prstGeom prst="rect">
            <a:avLst/>
          </a:prstGeom>
          <a:solidFill>
            <a:srgbClr val="DEEBF7"/>
          </a:solidFill>
        </p:spPr>
        <p:txBody>
          <a:bodyPr vert="horz" lIns="91440" tIns="45720" rIns="91440" bIns="45720" rtlCol="0">
            <a:noAutofit/>
          </a:bodyPr>
          <a:lstStyle>
            <a:lvl1pPr marL="274320" indent="-274320" algn="l" defTabSz="914400" rtl="0" eaLnBrk="1" latinLnBrk="0" hangingPunct="1">
              <a:lnSpc>
                <a:spcPct val="100000"/>
              </a:lnSpc>
              <a:spcBef>
                <a:spcPts val="0"/>
              </a:spcBef>
              <a:spcAft>
                <a:spcPts val="1200"/>
              </a:spcAft>
              <a:buClr>
                <a:srgbClr val="00539A"/>
              </a:buClr>
              <a:buFont typeface="Wingdings" pitchFamily="2" charset="2"/>
              <a:buChar char="§"/>
              <a:defRPr sz="2600" kern="1200">
                <a:solidFill>
                  <a:srgbClr val="00529B"/>
                </a:solidFill>
                <a:latin typeface="Arial" panose="020B0604020202020204" pitchFamily="34" charset="0"/>
                <a:ea typeface="+mn-ea"/>
                <a:cs typeface="Arial" panose="020B0604020202020204" pitchFamily="34" charset="0"/>
              </a:defRPr>
            </a:lvl1pPr>
            <a:lvl2pPr marL="822960" indent="-274320" algn="l" defTabSz="914400" rtl="0" eaLnBrk="1" latinLnBrk="0" hangingPunct="1">
              <a:lnSpc>
                <a:spcPct val="100000"/>
              </a:lnSpc>
              <a:spcBef>
                <a:spcPts val="0"/>
              </a:spcBef>
              <a:spcAft>
                <a:spcPts val="1200"/>
              </a:spcAft>
              <a:buFont typeface="Arial" panose="020B0604020202020204" pitchFamily="34" charset="0"/>
              <a:buChar char="•"/>
              <a:defRPr sz="2200" kern="1200">
                <a:solidFill>
                  <a:srgbClr val="00529B"/>
                </a:solidFill>
                <a:latin typeface="Arial" panose="020B0604020202020204" pitchFamily="34" charset="0"/>
                <a:ea typeface="+mn-ea"/>
                <a:cs typeface="Arial" panose="020B0604020202020204" pitchFamily="34" charset="0"/>
              </a:defRPr>
            </a:lvl2pPr>
            <a:lvl3pPr marL="1371600" indent="-274320" algn="l" defTabSz="914400" rtl="0" eaLnBrk="1" latinLnBrk="0" hangingPunct="1">
              <a:lnSpc>
                <a:spcPct val="100000"/>
              </a:lnSpc>
              <a:spcBef>
                <a:spcPts val="0"/>
              </a:spcBef>
              <a:spcAft>
                <a:spcPts val="1200"/>
              </a:spcAft>
              <a:buSzPct val="50000"/>
              <a:buFont typeface="Wingdings" panose="05000000000000000000" pitchFamily="2" charset="2"/>
              <a:buChar char="q"/>
              <a:defRPr sz="2000" kern="1200">
                <a:solidFill>
                  <a:srgbClr val="00529B"/>
                </a:solidFill>
                <a:latin typeface="+mn-lt"/>
                <a:ea typeface="+mn-ea"/>
                <a:cs typeface="+mn-cs"/>
              </a:defRPr>
            </a:lvl3pPr>
            <a:lvl4pPr marL="1920240" indent="-274320" algn="l" defTabSz="914400" rtl="0" eaLnBrk="1" latinLnBrk="0" hangingPunct="1">
              <a:lnSpc>
                <a:spcPct val="100000"/>
              </a:lnSpc>
              <a:spcBef>
                <a:spcPts val="0"/>
              </a:spcBef>
              <a:spcAft>
                <a:spcPts val="1200"/>
              </a:spcAft>
              <a:buFont typeface="Courier New" panose="02070309020205020404" pitchFamily="49" charset="0"/>
              <a:buChar char="o"/>
              <a:defRPr sz="1800" kern="1200">
                <a:solidFill>
                  <a:srgbClr val="00529B"/>
                </a:solidFill>
                <a:latin typeface="+mn-lt"/>
                <a:ea typeface="+mn-ea"/>
                <a:cs typeface="+mn-cs"/>
              </a:defRPr>
            </a:lvl4pPr>
            <a:lvl5pPr marL="2057400" indent="-274320" algn="l" defTabSz="914400" rtl="0" eaLnBrk="1" latinLnBrk="0" hangingPunct="1">
              <a:lnSpc>
                <a:spcPct val="100000"/>
              </a:lnSpc>
              <a:spcBef>
                <a:spcPts val="0"/>
              </a:spcBef>
              <a:spcAft>
                <a:spcPts val="600"/>
              </a:spcAft>
              <a:buFont typeface="Arial" panose="020B0604020202020204" pitchFamily="34" charset="0"/>
              <a:buChar char="•"/>
              <a:defRPr sz="1800" kern="1200">
                <a:solidFill>
                  <a:srgbClr val="00529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Wingdings" pitchFamily="2" charset="2"/>
              <a:buNone/>
            </a:pPr>
            <a:r>
              <a:rPr lang="en-US" sz="2000" b="1" kern="0" dirty="0"/>
              <a:t>Medicare Advantage (also known as Part C)</a:t>
            </a:r>
          </a:p>
        </p:txBody>
      </p:sp>
      <p:pic>
        <p:nvPicPr>
          <p:cNvPr id="5" name="Picture 4" descr="Part A&#10;Part B&#10;Most plans include:&#10;Part D&#10;Extra benefits.">
            <a:extLst>
              <a:ext uri="{FF2B5EF4-FFF2-40B4-BE49-F238E27FC236}">
                <a16:creationId xmlns:a16="http://schemas.microsoft.com/office/drawing/2014/main" id="{6E3BFFCE-E3C1-3F8D-115C-9B562C66A80A}"/>
              </a:ext>
            </a:extLst>
          </p:cNvPr>
          <p:cNvPicPr>
            <a:picLocks noChangeAspect="1"/>
          </p:cNvPicPr>
          <p:nvPr/>
        </p:nvPicPr>
        <p:blipFill>
          <a:blip r:embed="rId4"/>
          <a:srcRect/>
          <a:stretch/>
        </p:blipFill>
        <p:spPr>
          <a:xfrm>
            <a:off x="7203440" y="1591380"/>
            <a:ext cx="3967624" cy="2960299"/>
          </a:xfrm>
          <a:prstGeom prst="rect">
            <a:avLst/>
          </a:prstGeom>
        </p:spPr>
      </p:pic>
      <p:sp>
        <p:nvSpPr>
          <p:cNvPr id="6" name="Slide Number Placeholder 5">
            <a:extLst>
              <a:ext uri="{FF2B5EF4-FFF2-40B4-BE49-F238E27FC236}">
                <a16:creationId xmlns:a16="http://schemas.microsoft.com/office/drawing/2014/main" id="{3A3E45D3-260C-04A8-C9C3-41C4594CD637}"/>
              </a:ext>
            </a:extLst>
          </p:cNvPr>
          <p:cNvSpPr>
            <a:spLocks noGrp="1"/>
          </p:cNvSpPr>
          <p:nvPr>
            <p:ph type="sldNum" sz="quarter" idx="12"/>
          </p:nvPr>
        </p:nvSpPr>
        <p:spPr/>
        <p:txBody>
          <a:bodyPr/>
          <a:lstStyle/>
          <a:p>
            <a:fld id="{0B2D781D-8844-5940-92D1-06EF0A7F581E}" type="slidenum">
              <a:rPr lang="en-US" smtClean="0"/>
              <a:t>8</a:t>
            </a:fld>
            <a:endParaRPr lang="en-US"/>
          </a:p>
        </p:txBody>
      </p:sp>
    </p:spTree>
    <p:extLst>
      <p:ext uri="{BB962C8B-B14F-4D97-AF65-F5344CB8AC3E}">
        <p14:creationId xmlns:p14="http://schemas.microsoft.com/office/powerpoint/2010/main" val="72203827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What’s the Children’s Health Insurance Program (CHIP)?</a:t>
            </a:r>
          </a:p>
        </p:txBody>
      </p:sp>
      <p:pic>
        <p:nvPicPr>
          <p:cNvPr id="7" name="Picture 6" descr="Photo of doctor talking to a mother and child.">
            <a:extLst>
              <a:ext uri="{FF2B5EF4-FFF2-40B4-BE49-F238E27FC236}">
                <a16:creationId xmlns:a16="http://schemas.microsoft.com/office/drawing/2014/main" id="{A4B3D30A-B687-46BC-8154-285E839CA714}"/>
              </a:ext>
              <a:ext uri="{C183D7F6-B498-43B3-948B-1728B52AA6E4}">
                <adec:decorative xmlns:adec="http://schemas.microsoft.com/office/drawing/2017/decorative" val="0"/>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50007" y="1507642"/>
            <a:ext cx="5353786" cy="3569191"/>
          </a:xfrm>
          <a:prstGeom prst="rect">
            <a:avLst/>
          </a:prstGeom>
          <a:ln>
            <a:noFill/>
          </a:ln>
          <a:effectLst>
            <a:softEdge rad="112500"/>
          </a:effectLst>
        </p:spPr>
      </p:pic>
      <p:sp>
        <p:nvSpPr>
          <p:cNvPr id="10" name="Content Placeholder 9">
            <a:extLst>
              <a:ext uri="{FF2B5EF4-FFF2-40B4-BE49-F238E27FC236}">
                <a16:creationId xmlns:a16="http://schemas.microsoft.com/office/drawing/2014/main" id="{7F914BB5-D27E-AF45-FCDE-54846C1122CC}"/>
              </a:ext>
            </a:extLst>
          </p:cNvPr>
          <p:cNvSpPr>
            <a:spLocks noGrp="1"/>
          </p:cNvSpPr>
          <p:nvPr>
            <p:ph sz="quarter" idx="13"/>
          </p:nvPr>
        </p:nvSpPr>
        <p:spPr>
          <a:xfrm>
            <a:off x="6022461" y="1499707"/>
            <a:ext cx="6031164" cy="3244416"/>
          </a:xfrm>
        </p:spPr>
        <p:txBody>
          <a:bodyPr>
            <a:normAutofit/>
          </a:bodyPr>
          <a:lstStyle/>
          <a:p>
            <a:pPr marL="347472" indent="-347472" defTabSz="685800"/>
            <a:r>
              <a:rPr lang="en-US" sz="2400" dirty="0"/>
              <a:t>Health coverage for uninsured children in families earning too much to qualify for Medicaid, but too little for private insurance</a:t>
            </a:r>
          </a:p>
          <a:p>
            <a:pPr marL="347472" indent="-347472" defTabSz="685800"/>
            <a:r>
              <a:rPr lang="en-US" sz="2400" dirty="0"/>
              <a:t>Jointly funded by federal and state governments</a:t>
            </a:r>
          </a:p>
          <a:p>
            <a:pPr marL="347472" indent="-347472" defTabSz="685800"/>
            <a:r>
              <a:rPr lang="en-US" sz="2400" dirty="0"/>
              <a:t>Administered by states</a:t>
            </a:r>
          </a:p>
        </p:txBody>
      </p:sp>
      <p:sp>
        <p:nvSpPr>
          <p:cNvPr id="9" name="Content Placeholder 8">
            <a:extLst>
              <a:ext uri="{FF2B5EF4-FFF2-40B4-BE49-F238E27FC236}">
                <a16:creationId xmlns:a16="http://schemas.microsoft.com/office/drawing/2014/main" id="{B942D147-0849-7D55-881D-2C66BAEC0C70}"/>
              </a:ext>
            </a:extLst>
          </p:cNvPr>
          <p:cNvSpPr>
            <a:spLocks noGrp="1"/>
          </p:cNvSpPr>
          <p:nvPr>
            <p:ph sz="quarter" idx="15"/>
          </p:nvPr>
        </p:nvSpPr>
        <p:spPr>
          <a:xfrm>
            <a:off x="6361150" y="4684332"/>
            <a:ext cx="5353786" cy="1060253"/>
          </a:xfrm>
          <a:prstGeom prst="roundRect">
            <a:avLst/>
          </a:prstGeom>
          <a:solidFill>
            <a:srgbClr val="DEEBF7"/>
          </a:solidFill>
        </p:spPr>
        <p:txBody>
          <a:bodyPr anchor="ctr">
            <a:normAutofit/>
          </a:bodyPr>
          <a:lstStyle/>
          <a:p>
            <a:pPr marL="0" lvl="0" indent="0">
              <a:spcAft>
                <a:spcPts val="0"/>
              </a:spcAft>
              <a:buClrTx/>
              <a:buNone/>
              <a:defRPr/>
            </a:pPr>
            <a:r>
              <a:rPr lang="en-US" sz="1800" dirty="0"/>
              <a:t>For </a:t>
            </a:r>
            <a:r>
              <a:rPr lang="en-US" sz="1800" b="1" dirty="0"/>
              <a:t>CHIP </a:t>
            </a:r>
            <a:r>
              <a:rPr lang="en-US" sz="1800" dirty="0"/>
              <a:t>information by state:</a:t>
            </a:r>
          </a:p>
          <a:p>
            <a:pPr marL="0" lvl="0" indent="0">
              <a:spcAft>
                <a:spcPts val="0"/>
              </a:spcAft>
              <a:buClrTx/>
              <a:buNone/>
              <a:defRPr/>
            </a:pPr>
            <a:r>
              <a:rPr lang="en-US" sz="1800" b="1" dirty="0"/>
              <a:t>Visit </a:t>
            </a:r>
            <a:r>
              <a:rPr lang="en-US" sz="1800" dirty="0">
                <a:hlinkClick r:id="rId5"/>
              </a:rPr>
              <a:t>Medicaid.gov/chip/state-program-information</a:t>
            </a:r>
            <a:endParaRPr lang="en-US" sz="1800" dirty="0"/>
          </a:p>
        </p:txBody>
      </p:sp>
      <p:sp>
        <p:nvSpPr>
          <p:cNvPr id="5" name="Slide Number Placeholder 4">
            <a:extLst>
              <a:ext uri="{FF2B5EF4-FFF2-40B4-BE49-F238E27FC236}">
                <a16:creationId xmlns:a16="http://schemas.microsoft.com/office/drawing/2014/main" id="{F1BF4E81-2EC7-4BE6-A248-0F53000C55B4}"/>
              </a:ext>
            </a:extLst>
          </p:cNvPr>
          <p:cNvSpPr>
            <a:spLocks noGrp="1"/>
          </p:cNvSpPr>
          <p:nvPr>
            <p:ph type="sldNum" sz="quarter" idx="12"/>
          </p:nvPr>
        </p:nvSpPr>
        <p:spPr/>
        <p:txBody>
          <a:bodyPr/>
          <a:lstStyle/>
          <a:p>
            <a:fld id="{0B2D781D-8844-5940-92D1-06EF0A7F581E}" type="slidenum">
              <a:rPr lang="en-US" smtClean="0"/>
              <a:pPr/>
              <a:t>80</a:t>
            </a:fld>
            <a:endParaRPr lang="en-US"/>
          </a:p>
        </p:txBody>
      </p:sp>
    </p:spTree>
    <p:custDataLst>
      <p:tags r:id="rId1"/>
    </p:custDataLst>
    <p:extLst>
      <p:ext uri="{BB962C8B-B14F-4D97-AF65-F5344CB8AC3E}">
        <p14:creationId xmlns:p14="http://schemas.microsoft.com/office/powerpoint/2010/main" val="3675685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grpId="0" nodeType="afterEffect">
                                  <p:stCondLst>
                                    <p:cond delay="500"/>
                                  </p:stCondLst>
                                  <p:childTnLst>
                                    <p:set>
                                      <p:cBhvr>
                                        <p:cTn id="17" dur="1" fill="hold">
                                          <p:stCondLst>
                                            <p:cond delay="0"/>
                                          </p:stCondLst>
                                        </p:cTn>
                                        <p:tgtEl>
                                          <p:spTgt spid="9">
                                            <p:bg/>
                                          </p:spTgt>
                                        </p:tgtEl>
                                        <p:attrNameLst>
                                          <p:attrName>style.visibility</p:attrName>
                                        </p:attrNameLst>
                                      </p:cBhvr>
                                      <p:to>
                                        <p:strVal val="visible"/>
                                      </p:to>
                                    </p:set>
                                  </p:childTnLst>
                                </p:cTn>
                              </p:par>
                            </p:childTnLst>
                          </p:cTn>
                        </p:par>
                        <p:par>
                          <p:cTn id="18" fill="hold">
                            <p:stCondLst>
                              <p:cond delay="500"/>
                            </p:stCondLst>
                            <p:childTnLst>
                              <p:par>
                                <p:cTn id="19" presetID="1" presetClass="entr" presetSubtype="0" fill="hold" grpId="0" nodeType="afterEffect">
                                  <p:stCondLst>
                                    <p:cond delay="500"/>
                                  </p:stCondLst>
                                  <p:childTnLst>
                                    <p:set>
                                      <p:cBhvr>
                                        <p:cTn id="20" dur="1" fill="hold">
                                          <p:stCondLst>
                                            <p:cond delay="0"/>
                                          </p:stCondLst>
                                        </p:cTn>
                                        <p:tgtEl>
                                          <p:spTgt spid="9">
                                            <p:txEl>
                                              <p:pRg st="0" end="0"/>
                                            </p:txEl>
                                          </p:spTgt>
                                        </p:tgtEl>
                                        <p:attrNameLst>
                                          <p:attrName>style.visibility</p:attrName>
                                        </p:attrNameLst>
                                      </p:cBhvr>
                                      <p:to>
                                        <p:strVal val="visible"/>
                                      </p:to>
                                    </p:set>
                                  </p:childTnLst>
                                </p:cTn>
                              </p:par>
                            </p:childTnLst>
                          </p:cTn>
                        </p:par>
                        <p:par>
                          <p:cTn id="21" fill="hold">
                            <p:stCondLst>
                              <p:cond delay="1000"/>
                            </p:stCondLst>
                            <p:childTnLst>
                              <p:par>
                                <p:cTn id="22" presetID="1" presetClass="entr" presetSubtype="0" fill="hold" grpId="0" nodeType="afterEffect">
                                  <p:stCondLst>
                                    <p:cond delay="500"/>
                                  </p:stCondLst>
                                  <p:childTnLst>
                                    <p:set>
                                      <p:cBhvr>
                                        <p:cTn id="23"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Key Points to Remember</a:t>
            </a:r>
          </a:p>
        </p:txBody>
      </p:sp>
      <p:sp>
        <p:nvSpPr>
          <p:cNvPr id="6" name="Content Placeholder 5">
            <a:extLst>
              <a:ext uri="{FF2B5EF4-FFF2-40B4-BE49-F238E27FC236}">
                <a16:creationId xmlns:a16="http://schemas.microsoft.com/office/drawing/2014/main" id="{B845EDAB-07C6-9A22-9C09-1F1099183432}"/>
              </a:ext>
            </a:extLst>
          </p:cNvPr>
          <p:cNvSpPr>
            <a:spLocks noGrp="1"/>
          </p:cNvSpPr>
          <p:nvPr>
            <p:ph sz="quarter" idx="13"/>
          </p:nvPr>
        </p:nvSpPr>
        <p:spPr>
          <a:xfrm rot="5400000">
            <a:off x="2904252" y="-167172"/>
            <a:ext cx="1463040" cy="4114800"/>
          </a:xfrm>
          <a:prstGeom prst="round2SameRect">
            <a:avLst/>
          </a:prstGeom>
          <a:ln w="76200">
            <a:solidFill>
              <a:schemeClr val="accent5">
                <a:lumMod val="50000"/>
              </a:schemeClr>
            </a:solidFill>
          </a:ln>
        </p:spPr>
        <p:txBody>
          <a:bodyPr vert="vert270" anchor="ctr"/>
          <a:lstStyle/>
          <a:p>
            <a:pPr marL="822960" lvl="0" indent="0" defTabSz="685800">
              <a:spcAft>
                <a:spcPts val="0"/>
              </a:spcAft>
              <a:buClrTx/>
              <a:buNone/>
            </a:pPr>
            <a:r>
              <a:rPr lang="en-US" sz="2400" dirty="0">
                <a:latin typeface="Arial"/>
                <a:cs typeface="Arial"/>
              </a:rPr>
              <a:t>Medicare is a health insurance program</a:t>
            </a:r>
          </a:p>
        </p:txBody>
      </p:sp>
      <p:grpSp>
        <p:nvGrpSpPr>
          <p:cNvPr id="15" name="Group 14">
            <a:extLst>
              <a:ext uri="{FF2B5EF4-FFF2-40B4-BE49-F238E27FC236}">
                <a16:creationId xmlns:a16="http://schemas.microsoft.com/office/drawing/2014/main" id="{D3E80B73-50F4-053F-8761-2D4950B8AE43}"/>
              </a:ext>
              <a:ext uri="{C183D7F6-B498-43B3-948B-1728B52AA6E4}">
                <adec:decorative xmlns:adec="http://schemas.microsoft.com/office/drawing/2017/decorative" val="1"/>
              </a:ext>
            </a:extLst>
          </p:cNvPr>
          <p:cNvGrpSpPr/>
          <p:nvPr/>
        </p:nvGrpSpPr>
        <p:grpSpPr>
          <a:xfrm>
            <a:off x="952287" y="1271308"/>
            <a:ext cx="1269741" cy="1269741"/>
            <a:chOff x="952287" y="1271308"/>
            <a:chExt cx="1269741" cy="1269741"/>
          </a:xfrm>
        </p:grpSpPr>
        <p:sp>
          <p:nvSpPr>
            <p:cNvPr id="47" name="Oval 46">
              <a:extLst>
                <a:ext uri="{FF2B5EF4-FFF2-40B4-BE49-F238E27FC236}">
                  <a16:creationId xmlns:a16="http://schemas.microsoft.com/office/drawing/2014/main" id="{09DAF576-9724-4703-AAD9-AB275C6C5B4C}"/>
                </a:ext>
                <a:ext uri="{C183D7F6-B498-43B3-948B-1728B52AA6E4}">
                  <adec:decorative xmlns:adec="http://schemas.microsoft.com/office/drawing/2017/decorative" val="1"/>
                </a:ext>
              </a:extLst>
            </p:cNvPr>
            <p:cNvSpPr/>
            <p:nvPr/>
          </p:nvSpPr>
          <p:spPr bwMode="auto">
            <a:xfrm>
              <a:off x="952287" y="1271308"/>
              <a:ext cx="1269741" cy="1269741"/>
            </a:xfrm>
            <a:prstGeom prst="ellipse">
              <a:avLst/>
            </a:prstGeom>
            <a:solidFill>
              <a:schemeClr val="accent5">
                <a:lumMod val="75000"/>
              </a:schemeClr>
            </a:solidFill>
            <a:ln w="76200">
              <a:solidFill>
                <a:schemeClr val="accent5">
                  <a:lumMod val="50000"/>
                </a:schemeClr>
              </a:solidFill>
            </a:ln>
          </p:spPr>
          <p:txBody>
            <a:bodyPr vert="horz" wrap="square" lIns="91440" tIns="45720" rIns="91440" bIns="45720" numCol="1" rtlCol="0" anchor="t" anchorCtr="0" compatLnSpc="1">
              <a:prstTxWarp prst="textNoShape">
                <a:avLst/>
              </a:prstTxWarp>
            </a:bodyPr>
            <a:lstStyle/>
            <a:p>
              <a:pPr algn="ctr"/>
              <a:endParaRPr lang="en-IN"/>
            </a:p>
          </p:txBody>
        </p:sp>
        <p:pic>
          <p:nvPicPr>
            <p:cNvPr id="103" name="Picture 102">
              <a:extLst>
                <a:ext uri="{FF2B5EF4-FFF2-40B4-BE49-F238E27FC236}">
                  <a16:creationId xmlns:a16="http://schemas.microsoft.com/office/drawing/2014/main" id="{1A82045E-DD96-4D24-B217-E29C14A9DF8B}"/>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078994" y="1423641"/>
              <a:ext cx="1024217" cy="951058"/>
            </a:xfrm>
            <a:prstGeom prst="rect">
              <a:avLst/>
            </a:prstGeom>
          </p:spPr>
        </p:pic>
      </p:grpSp>
      <p:sp>
        <p:nvSpPr>
          <p:cNvPr id="9" name="Content Placeholder 8">
            <a:extLst>
              <a:ext uri="{FF2B5EF4-FFF2-40B4-BE49-F238E27FC236}">
                <a16:creationId xmlns:a16="http://schemas.microsoft.com/office/drawing/2014/main" id="{AC0DFA25-C43D-E7D9-FBFD-2366ED7F5FFB}"/>
              </a:ext>
            </a:extLst>
          </p:cNvPr>
          <p:cNvSpPr>
            <a:spLocks noGrp="1"/>
          </p:cNvSpPr>
          <p:nvPr>
            <p:ph sz="quarter" idx="15"/>
          </p:nvPr>
        </p:nvSpPr>
        <p:spPr>
          <a:xfrm rot="5400000">
            <a:off x="2889667" y="1533012"/>
            <a:ext cx="1463040" cy="4114800"/>
          </a:xfrm>
          <a:prstGeom prst="round2SameRect">
            <a:avLst/>
          </a:prstGeom>
          <a:ln w="76200">
            <a:solidFill>
              <a:srgbClr val="FFC000"/>
            </a:solidFill>
          </a:ln>
        </p:spPr>
        <p:txBody>
          <a:bodyPr vert="vert270" anchor="ctr"/>
          <a:lstStyle/>
          <a:p>
            <a:pPr marL="822960" lvl="0" indent="0" defTabSz="685800">
              <a:spcAft>
                <a:spcPts val="0"/>
              </a:spcAft>
              <a:buClrTx/>
              <a:buNone/>
            </a:pPr>
            <a:r>
              <a:rPr lang="en-US" sz="2400" dirty="0">
                <a:latin typeface="Arial"/>
                <a:cs typeface="Arial"/>
              </a:rPr>
              <a:t>Medicare doesn’t cover all your health care costs</a:t>
            </a:r>
          </a:p>
        </p:txBody>
      </p:sp>
      <p:grpSp>
        <p:nvGrpSpPr>
          <p:cNvPr id="20" name="Group 19">
            <a:extLst>
              <a:ext uri="{FF2B5EF4-FFF2-40B4-BE49-F238E27FC236}">
                <a16:creationId xmlns:a16="http://schemas.microsoft.com/office/drawing/2014/main" id="{5E5ABD52-CAC0-637B-5A36-67F7667C6E5E}"/>
              </a:ext>
              <a:ext uri="{C183D7F6-B498-43B3-948B-1728B52AA6E4}">
                <adec:decorative xmlns:adec="http://schemas.microsoft.com/office/drawing/2017/decorative" val="1"/>
              </a:ext>
            </a:extLst>
          </p:cNvPr>
          <p:cNvGrpSpPr/>
          <p:nvPr/>
        </p:nvGrpSpPr>
        <p:grpSpPr>
          <a:xfrm>
            <a:off x="943502" y="2919393"/>
            <a:ext cx="1269741" cy="1269741"/>
            <a:chOff x="943502" y="2919393"/>
            <a:chExt cx="1269741" cy="1269741"/>
          </a:xfrm>
        </p:grpSpPr>
        <p:sp>
          <p:nvSpPr>
            <p:cNvPr id="59" name="Oval 58">
              <a:extLst>
                <a:ext uri="{FF2B5EF4-FFF2-40B4-BE49-F238E27FC236}">
                  <a16:creationId xmlns:a16="http://schemas.microsoft.com/office/drawing/2014/main" id="{ABEBE831-F07F-42E7-B6EF-4CB1B4D8E085}"/>
                </a:ext>
                <a:ext uri="{C183D7F6-B498-43B3-948B-1728B52AA6E4}">
                  <adec:decorative xmlns:adec="http://schemas.microsoft.com/office/drawing/2017/decorative" val="1"/>
                </a:ext>
              </a:extLst>
            </p:cNvPr>
            <p:cNvSpPr/>
            <p:nvPr/>
          </p:nvSpPr>
          <p:spPr bwMode="auto">
            <a:xfrm>
              <a:off x="943502" y="2919393"/>
              <a:ext cx="1269741" cy="1269741"/>
            </a:xfrm>
            <a:prstGeom prst="ellipse">
              <a:avLst/>
            </a:prstGeom>
            <a:solidFill>
              <a:schemeClr val="accent4">
                <a:lumMod val="60000"/>
                <a:lumOff val="40000"/>
              </a:schemeClr>
            </a:solidFill>
            <a:ln w="76200">
              <a:solidFill>
                <a:srgbClr val="FFC000"/>
              </a:solidFill>
            </a:ln>
          </p:spPr>
          <p:txBody>
            <a:bodyPr vert="horz" wrap="square" lIns="91440" tIns="45720" rIns="91440" bIns="45720" numCol="1" rtlCol="0" anchor="t" anchorCtr="0" compatLnSpc="1">
              <a:prstTxWarp prst="textNoShape">
                <a:avLst/>
              </a:prstTxWarp>
            </a:bodyPr>
            <a:lstStyle/>
            <a:p>
              <a:pPr algn="ctr"/>
              <a:endParaRPr lang="en-IN"/>
            </a:p>
          </p:txBody>
        </p:sp>
        <p:pic>
          <p:nvPicPr>
            <p:cNvPr id="65" name="Picture 64">
              <a:extLst>
                <a:ext uri="{FF2B5EF4-FFF2-40B4-BE49-F238E27FC236}">
                  <a16:creationId xmlns:a16="http://schemas.microsoft.com/office/drawing/2014/main" id="{E141972B-108A-4917-9B73-07C5D3780043}"/>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179967" y="3174230"/>
              <a:ext cx="796810" cy="796810"/>
            </a:xfrm>
            <a:prstGeom prst="rect">
              <a:avLst/>
            </a:prstGeom>
          </p:spPr>
        </p:pic>
      </p:grpSp>
      <p:sp>
        <p:nvSpPr>
          <p:cNvPr id="11" name="Content Placeholder 10">
            <a:extLst>
              <a:ext uri="{FF2B5EF4-FFF2-40B4-BE49-F238E27FC236}">
                <a16:creationId xmlns:a16="http://schemas.microsoft.com/office/drawing/2014/main" id="{B507A112-0324-5602-3F59-9597E6B4AAA4}"/>
              </a:ext>
            </a:extLst>
          </p:cNvPr>
          <p:cNvSpPr>
            <a:spLocks noGrp="1"/>
          </p:cNvSpPr>
          <p:nvPr>
            <p:ph sz="quarter" idx="17"/>
          </p:nvPr>
        </p:nvSpPr>
        <p:spPr>
          <a:xfrm rot="5400000">
            <a:off x="2889667" y="3167909"/>
            <a:ext cx="1463040" cy="4114800"/>
          </a:xfrm>
          <a:prstGeom prst="round2SameRect">
            <a:avLst/>
          </a:prstGeom>
          <a:ln w="76200">
            <a:solidFill>
              <a:schemeClr val="accent5">
                <a:lumMod val="75000"/>
              </a:schemeClr>
            </a:solidFill>
          </a:ln>
        </p:spPr>
        <p:txBody>
          <a:bodyPr vert="vert270" anchor="ctr"/>
          <a:lstStyle/>
          <a:p>
            <a:pPr marL="822960" lvl="0" indent="0" defTabSz="685800">
              <a:spcAft>
                <a:spcPts val="0"/>
              </a:spcAft>
              <a:buClrTx/>
              <a:buNone/>
            </a:pPr>
            <a:r>
              <a:rPr lang="en-US" sz="2400" dirty="0">
                <a:latin typeface="Arial"/>
                <a:cs typeface="Arial"/>
              </a:rPr>
              <a:t>You have choices in how you get coverage</a:t>
            </a:r>
          </a:p>
        </p:txBody>
      </p:sp>
      <p:grpSp>
        <p:nvGrpSpPr>
          <p:cNvPr id="21" name="Group 20">
            <a:extLst>
              <a:ext uri="{FF2B5EF4-FFF2-40B4-BE49-F238E27FC236}">
                <a16:creationId xmlns:a16="http://schemas.microsoft.com/office/drawing/2014/main" id="{9F2966B9-B98B-9FBE-54C2-375927E30618}"/>
              </a:ext>
              <a:ext uri="{C183D7F6-B498-43B3-948B-1728B52AA6E4}">
                <adec:decorative xmlns:adec="http://schemas.microsoft.com/office/drawing/2017/decorative" val="1"/>
              </a:ext>
            </a:extLst>
          </p:cNvPr>
          <p:cNvGrpSpPr/>
          <p:nvPr/>
        </p:nvGrpSpPr>
        <p:grpSpPr>
          <a:xfrm>
            <a:off x="954413" y="4570621"/>
            <a:ext cx="1269741" cy="1269741"/>
            <a:chOff x="954413" y="4570621"/>
            <a:chExt cx="1269741" cy="1269741"/>
          </a:xfrm>
        </p:grpSpPr>
        <p:sp>
          <p:nvSpPr>
            <p:cNvPr id="70" name="Oval 69">
              <a:extLst>
                <a:ext uri="{FF2B5EF4-FFF2-40B4-BE49-F238E27FC236}">
                  <a16:creationId xmlns:a16="http://schemas.microsoft.com/office/drawing/2014/main" id="{4A7C10FA-5F54-411B-BA53-4BB559BF3510}"/>
                </a:ext>
                <a:ext uri="{C183D7F6-B498-43B3-948B-1728B52AA6E4}">
                  <adec:decorative xmlns:adec="http://schemas.microsoft.com/office/drawing/2017/decorative" val="1"/>
                </a:ext>
              </a:extLst>
            </p:cNvPr>
            <p:cNvSpPr/>
            <p:nvPr/>
          </p:nvSpPr>
          <p:spPr bwMode="auto">
            <a:xfrm>
              <a:off x="954413" y="4570621"/>
              <a:ext cx="1269741" cy="1269741"/>
            </a:xfrm>
            <a:prstGeom prst="ellipse">
              <a:avLst/>
            </a:prstGeom>
            <a:solidFill>
              <a:schemeClr val="accent5">
                <a:lumMod val="60000"/>
                <a:lumOff val="40000"/>
              </a:schemeClr>
            </a:solidFill>
            <a:ln w="76200">
              <a:solidFill>
                <a:srgbClr val="00529B"/>
              </a:solidFill>
            </a:ln>
          </p:spPr>
          <p:txBody>
            <a:bodyPr vert="horz" wrap="square" lIns="91440" tIns="45720" rIns="91440" bIns="45720" numCol="1" rtlCol="0" anchor="t" anchorCtr="0" compatLnSpc="1">
              <a:prstTxWarp prst="textNoShape">
                <a:avLst/>
              </a:prstTxWarp>
            </a:bodyPr>
            <a:lstStyle/>
            <a:p>
              <a:pPr algn="ctr"/>
              <a:endParaRPr lang="en-IN"/>
            </a:p>
          </p:txBody>
        </p:sp>
        <p:pic>
          <p:nvPicPr>
            <p:cNvPr id="74" name="Graphic 73">
              <a:extLst>
                <a:ext uri="{FF2B5EF4-FFF2-40B4-BE49-F238E27FC236}">
                  <a16:creationId xmlns:a16="http://schemas.microsoft.com/office/drawing/2014/main" id="{A557C5D1-B66A-4F96-AB3B-8A9A740F9869}"/>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06587" y="4742685"/>
              <a:ext cx="914400" cy="914400"/>
            </a:xfrm>
            <a:prstGeom prst="rect">
              <a:avLst/>
            </a:prstGeom>
          </p:spPr>
        </p:pic>
      </p:grpSp>
      <p:sp>
        <p:nvSpPr>
          <p:cNvPr id="8" name="Content Placeholder 7">
            <a:extLst>
              <a:ext uri="{FF2B5EF4-FFF2-40B4-BE49-F238E27FC236}">
                <a16:creationId xmlns:a16="http://schemas.microsoft.com/office/drawing/2014/main" id="{8FA86DC4-9270-B71A-AB3D-F76575ABD1B6}"/>
              </a:ext>
            </a:extLst>
          </p:cNvPr>
          <p:cNvSpPr>
            <a:spLocks noGrp="1"/>
          </p:cNvSpPr>
          <p:nvPr>
            <p:ph sz="quarter" idx="14"/>
          </p:nvPr>
        </p:nvSpPr>
        <p:spPr>
          <a:xfrm rot="5400000">
            <a:off x="8622109" y="-168988"/>
            <a:ext cx="1463040" cy="4114800"/>
          </a:xfrm>
          <a:prstGeom prst="round2SameRect">
            <a:avLst/>
          </a:prstGeom>
          <a:ln w="76200">
            <a:solidFill>
              <a:srgbClr val="4472C4"/>
            </a:solidFill>
          </a:ln>
        </p:spPr>
        <p:txBody>
          <a:bodyPr vert="vert270" anchor="ctr"/>
          <a:lstStyle/>
          <a:p>
            <a:pPr marL="822960" lvl="0" indent="0" defTabSz="685800">
              <a:spcAft>
                <a:spcPts val="0"/>
              </a:spcAft>
              <a:buClrTx/>
              <a:buNone/>
            </a:pPr>
            <a:r>
              <a:rPr lang="en-US" sz="2400" dirty="0">
                <a:latin typeface="Arial"/>
                <a:cs typeface="Arial"/>
              </a:rPr>
              <a:t>Decisions affect the type of coverage you get</a:t>
            </a:r>
          </a:p>
        </p:txBody>
      </p:sp>
      <p:grpSp>
        <p:nvGrpSpPr>
          <p:cNvPr id="23" name="Group 22">
            <a:extLst>
              <a:ext uri="{FF2B5EF4-FFF2-40B4-BE49-F238E27FC236}">
                <a16:creationId xmlns:a16="http://schemas.microsoft.com/office/drawing/2014/main" id="{A11E6D33-D239-0084-C2B6-C289E3FD3149}"/>
              </a:ext>
              <a:ext uri="{C183D7F6-B498-43B3-948B-1728B52AA6E4}">
                <adec:decorative xmlns:adec="http://schemas.microsoft.com/office/drawing/2017/decorative" val="1"/>
              </a:ext>
            </a:extLst>
          </p:cNvPr>
          <p:cNvGrpSpPr/>
          <p:nvPr/>
        </p:nvGrpSpPr>
        <p:grpSpPr>
          <a:xfrm>
            <a:off x="6661358" y="1237708"/>
            <a:ext cx="1269741" cy="1269741"/>
            <a:chOff x="6661358" y="1237708"/>
            <a:chExt cx="1269741" cy="1269741"/>
          </a:xfrm>
        </p:grpSpPr>
        <p:sp>
          <p:nvSpPr>
            <p:cNvPr id="81" name="Oval 80">
              <a:extLst>
                <a:ext uri="{FF2B5EF4-FFF2-40B4-BE49-F238E27FC236}">
                  <a16:creationId xmlns:a16="http://schemas.microsoft.com/office/drawing/2014/main" id="{163F871C-4959-429F-8DE4-50BF45277A4B}"/>
                </a:ext>
                <a:ext uri="{C183D7F6-B498-43B3-948B-1728B52AA6E4}">
                  <adec:decorative xmlns:adec="http://schemas.microsoft.com/office/drawing/2017/decorative" val="1"/>
                </a:ext>
              </a:extLst>
            </p:cNvPr>
            <p:cNvSpPr/>
            <p:nvPr/>
          </p:nvSpPr>
          <p:spPr bwMode="auto">
            <a:xfrm>
              <a:off x="6661358" y="1237708"/>
              <a:ext cx="1269741" cy="1269741"/>
            </a:xfrm>
            <a:prstGeom prst="ellipse">
              <a:avLst/>
            </a:prstGeom>
            <a:solidFill>
              <a:schemeClr val="accent1">
                <a:lumMod val="60000"/>
                <a:lumOff val="40000"/>
              </a:schemeClr>
            </a:solidFill>
            <a:ln w="76200">
              <a:solidFill>
                <a:srgbClr val="4472C4"/>
              </a:solidFill>
            </a:ln>
          </p:spPr>
          <p:txBody>
            <a:bodyPr vert="horz" wrap="square" lIns="91440" tIns="45720" rIns="91440" bIns="45720" numCol="1" rtlCol="0" anchor="t" anchorCtr="0" compatLnSpc="1">
              <a:prstTxWarp prst="textNoShape">
                <a:avLst/>
              </a:prstTxWarp>
            </a:bodyPr>
            <a:lstStyle/>
            <a:p>
              <a:pPr algn="ctr"/>
              <a:endParaRPr lang="en-IN"/>
            </a:p>
          </p:txBody>
        </p:sp>
        <p:pic>
          <p:nvPicPr>
            <p:cNvPr id="18" name="Picture 17">
              <a:extLst>
                <a:ext uri="{FF2B5EF4-FFF2-40B4-BE49-F238E27FC236}">
                  <a16:creationId xmlns:a16="http://schemas.microsoft.com/office/drawing/2014/main" id="{88E4219B-8B1A-4F16-DA5C-AD3ABFB5D4B8}"/>
                </a:ext>
              </a:extLst>
            </p:cNvPr>
            <p:cNvPicPr>
              <a:picLocks noChangeAspect="1"/>
            </p:cNvPicPr>
            <p:nvPr/>
          </p:nvPicPr>
          <p:blipFill>
            <a:blip r:embed="rId8"/>
            <a:stretch>
              <a:fillRect/>
            </a:stretch>
          </p:blipFill>
          <p:spPr>
            <a:xfrm>
              <a:off x="6827414" y="1397224"/>
              <a:ext cx="914479" cy="914479"/>
            </a:xfrm>
            <a:prstGeom prst="rect">
              <a:avLst/>
            </a:prstGeom>
          </p:spPr>
        </p:pic>
      </p:grpSp>
      <p:sp>
        <p:nvSpPr>
          <p:cNvPr id="10" name="Content Placeholder 9">
            <a:extLst>
              <a:ext uri="{FF2B5EF4-FFF2-40B4-BE49-F238E27FC236}">
                <a16:creationId xmlns:a16="http://schemas.microsoft.com/office/drawing/2014/main" id="{FD563088-8EAF-4C2E-3800-FD5BE6CEE52F}"/>
              </a:ext>
            </a:extLst>
          </p:cNvPr>
          <p:cNvSpPr>
            <a:spLocks noGrp="1"/>
          </p:cNvSpPr>
          <p:nvPr>
            <p:ph sz="quarter" idx="16"/>
          </p:nvPr>
        </p:nvSpPr>
        <p:spPr>
          <a:xfrm rot="5400000">
            <a:off x="8631329" y="1465831"/>
            <a:ext cx="1463040" cy="4114800"/>
          </a:xfrm>
          <a:prstGeom prst="round2SameRect">
            <a:avLst/>
          </a:prstGeom>
          <a:ln w="76200">
            <a:solidFill>
              <a:srgbClr val="0A5EC6"/>
            </a:solidFill>
          </a:ln>
        </p:spPr>
        <p:txBody>
          <a:bodyPr vert="vert270" anchor="ctr"/>
          <a:lstStyle/>
          <a:p>
            <a:pPr marL="822960" lvl="0" indent="0" defTabSz="685800">
              <a:spcAft>
                <a:spcPts val="0"/>
              </a:spcAft>
              <a:buClrTx/>
              <a:buNone/>
            </a:pPr>
            <a:r>
              <a:rPr lang="en-US" sz="2400" dirty="0">
                <a:latin typeface="Arial"/>
                <a:cs typeface="Arial"/>
              </a:rPr>
              <a:t>Certain decisions are </a:t>
            </a:r>
            <a:br>
              <a:rPr lang="en-US" sz="2400" dirty="0">
                <a:latin typeface="Arial"/>
                <a:cs typeface="Arial"/>
              </a:rPr>
            </a:br>
            <a:r>
              <a:rPr lang="en-US" sz="2400" dirty="0">
                <a:latin typeface="Arial"/>
                <a:cs typeface="Arial"/>
              </a:rPr>
              <a:t>time-sensitive</a:t>
            </a:r>
          </a:p>
        </p:txBody>
      </p:sp>
      <p:grpSp>
        <p:nvGrpSpPr>
          <p:cNvPr id="22" name="Group 21">
            <a:extLst>
              <a:ext uri="{FF2B5EF4-FFF2-40B4-BE49-F238E27FC236}">
                <a16:creationId xmlns:a16="http://schemas.microsoft.com/office/drawing/2014/main" id="{AA831691-39AD-5227-3A3D-1F8319D05890}"/>
              </a:ext>
              <a:ext uri="{C183D7F6-B498-43B3-948B-1728B52AA6E4}">
                <adec:decorative xmlns:adec="http://schemas.microsoft.com/office/drawing/2017/decorative" val="1"/>
              </a:ext>
            </a:extLst>
          </p:cNvPr>
          <p:cNvGrpSpPr/>
          <p:nvPr/>
        </p:nvGrpSpPr>
        <p:grpSpPr>
          <a:xfrm>
            <a:off x="6683107" y="2917952"/>
            <a:ext cx="1269741" cy="1269741"/>
            <a:chOff x="6683107" y="2917952"/>
            <a:chExt cx="1269741" cy="1269741"/>
          </a:xfrm>
        </p:grpSpPr>
        <p:sp>
          <p:nvSpPr>
            <p:cNvPr id="92" name="Oval 91">
              <a:extLst>
                <a:ext uri="{FF2B5EF4-FFF2-40B4-BE49-F238E27FC236}">
                  <a16:creationId xmlns:a16="http://schemas.microsoft.com/office/drawing/2014/main" id="{B183D877-681E-4BC3-A4D2-2255A9DD3D52}"/>
                </a:ext>
                <a:ext uri="{C183D7F6-B498-43B3-948B-1728B52AA6E4}">
                  <adec:decorative xmlns:adec="http://schemas.microsoft.com/office/drawing/2017/decorative" val="1"/>
                </a:ext>
              </a:extLst>
            </p:cNvPr>
            <p:cNvSpPr/>
            <p:nvPr/>
          </p:nvSpPr>
          <p:spPr bwMode="auto">
            <a:xfrm>
              <a:off x="6683107" y="2917952"/>
              <a:ext cx="1269741" cy="1269741"/>
            </a:xfrm>
            <a:prstGeom prst="ellipse">
              <a:avLst/>
            </a:prstGeom>
            <a:solidFill>
              <a:srgbClr val="507BC8"/>
            </a:solidFill>
            <a:ln w="76200">
              <a:solidFill>
                <a:srgbClr val="0A5EC6"/>
              </a:solidFill>
            </a:ln>
          </p:spPr>
          <p:txBody>
            <a:bodyPr vert="horz" wrap="square" lIns="91440" tIns="45720" rIns="91440" bIns="45720" numCol="1" rtlCol="0" anchor="t" anchorCtr="0" compatLnSpc="1">
              <a:prstTxWarp prst="textNoShape">
                <a:avLst/>
              </a:prstTxWarp>
            </a:bodyPr>
            <a:lstStyle/>
            <a:p>
              <a:pPr algn="ctr"/>
              <a:endParaRPr lang="en-IN"/>
            </a:p>
          </p:txBody>
        </p:sp>
        <p:pic>
          <p:nvPicPr>
            <p:cNvPr id="94" name="Graphic 93">
              <a:extLst>
                <a:ext uri="{FF2B5EF4-FFF2-40B4-BE49-F238E27FC236}">
                  <a16:creationId xmlns:a16="http://schemas.microsoft.com/office/drawing/2014/main" id="{2CE13486-4C44-40DF-B98D-8069C6A01D93}"/>
                </a:ext>
                <a:ext uri="{C183D7F6-B498-43B3-948B-1728B52AA6E4}">
                  <adec:decorative xmlns:adec="http://schemas.microsoft.com/office/drawing/2017/decorative" val="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866024" y="3105060"/>
              <a:ext cx="914400" cy="914400"/>
            </a:xfrm>
            <a:prstGeom prst="rect">
              <a:avLst/>
            </a:prstGeom>
          </p:spPr>
        </p:pic>
      </p:grpSp>
      <p:sp>
        <p:nvSpPr>
          <p:cNvPr id="12" name="Content Placeholder 11">
            <a:extLst>
              <a:ext uri="{FF2B5EF4-FFF2-40B4-BE49-F238E27FC236}">
                <a16:creationId xmlns:a16="http://schemas.microsoft.com/office/drawing/2014/main" id="{00A746DE-618B-B5B2-025B-ECBBBC27C1CB}"/>
              </a:ext>
            </a:extLst>
          </p:cNvPr>
          <p:cNvSpPr>
            <a:spLocks noGrp="1"/>
          </p:cNvSpPr>
          <p:nvPr>
            <p:ph sz="quarter" idx="18"/>
          </p:nvPr>
        </p:nvSpPr>
        <p:spPr>
          <a:xfrm rot="5400000">
            <a:off x="8622109" y="3142485"/>
            <a:ext cx="1463040" cy="4114800"/>
          </a:xfrm>
          <a:prstGeom prst="round2SameRect">
            <a:avLst/>
          </a:prstGeom>
          <a:ln w="76200">
            <a:solidFill>
              <a:srgbClr val="203864"/>
            </a:solidFill>
          </a:ln>
        </p:spPr>
        <p:txBody>
          <a:bodyPr vert="vert270" anchor="ctr"/>
          <a:lstStyle/>
          <a:p>
            <a:pPr marL="822960" lvl="0" indent="0" defTabSz="685800">
              <a:spcAft>
                <a:spcPts val="0"/>
              </a:spcAft>
              <a:buClrTx/>
              <a:buNone/>
            </a:pPr>
            <a:r>
              <a:rPr lang="en-US" sz="2400" dirty="0">
                <a:latin typeface="Arial"/>
                <a:cs typeface="Arial"/>
              </a:rPr>
              <a:t>There are programs for people with limited income and resources</a:t>
            </a:r>
          </a:p>
        </p:txBody>
      </p:sp>
      <p:grpSp>
        <p:nvGrpSpPr>
          <p:cNvPr id="24" name="Group 23">
            <a:extLst>
              <a:ext uri="{FF2B5EF4-FFF2-40B4-BE49-F238E27FC236}">
                <a16:creationId xmlns:a16="http://schemas.microsoft.com/office/drawing/2014/main" id="{EA2CABFF-0A37-4EDE-8FF2-5A5ABE9D153D}"/>
              </a:ext>
              <a:ext uri="{C183D7F6-B498-43B3-948B-1728B52AA6E4}">
                <adec:decorative xmlns:adec="http://schemas.microsoft.com/office/drawing/2017/decorative" val="1"/>
              </a:ext>
            </a:extLst>
          </p:cNvPr>
          <p:cNvGrpSpPr/>
          <p:nvPr/>
        </p:nvGrpSpPr>
        <p:grpSpPr>
          <a:xfrm>
            <a:off x="6683107" y="4574286"/>
            <a:ext cx="1269741" cy="1269741"/>
            <a:chOff x="6683107" y="4595802"/>
            <a:chExt cx="1269741" cy="1269741"/>
          </a:xfrm>
        </p:grpSpPr>
        <p:sp>
          <p:nvSpPr>
            <p:cNvPr id="98" name="Oval 97">
              <a:extLst>
                <a:ext uri="{FF2B5EF4-FFF2-40B4-BE49-F238E27FC236}">
                  <a16:creationId xmlns:a16="http://schemas.microsoft.com/office/drawing/2014/main" id="{609B9E22-0366-43A4-9841-281A9DF9A153}"/>
                </a:ext>
                <a:ext uri="{C183D7F6-B498-43B3-948B-1728B52AA6E4}">
                  <adec:decorative xmlns:adec="http://schemas.microsoft.com/office/drawing/2017/decorative" val="1"/>
                </a:ext>
              </a:extLst>
            </p:cNvPr>
            <p:cNvSpPr/>
            <p:nvPr/>
          </p:nvSpPr>
          <p:spPr bwMode="auto">
            <a:xfrm>
              <a:off x="6683107" y="4595802"/>
              <a:ext cx="1269741" cy="1269741"/>
            </a:xfrm>
            <a:prstGeom prst="ellipse">
              <a:avLst/>
            </a:prstGeom>
            <a:solidFill>
              <a:schemeClr val="tx2">
                <a:lumMod val="60000"/>
                <a:lumOff val="40000"/>
              </a:schemeClr>
            </a:solidFill>
            <a:ln w="76200">
              <a:solidFill>
                <a:srgbClr val="203864"/>
              </a:solidFill>
            </a:ln>
          </p:spPr>
          <p:txBody>
            <a:bodyPr vert="horz" wrap="square" lIns="91440" tIns="45720" rIns="91440" bIns="45720" numCol="1" rtlCol="0" anchor="t" anchorCtr="0" compatLnSpc="1">
              <a:prstTxWarp prst="textNoShape">
                <a:avLst/>
              </a:prstTxWarp>
            </a:bodyPr>
            <a:lstStyle/>
            <a:p>
              <a:pPr algn="ctr"/>
              <a:endParaRPr lang="en-IN"/>
            </a:p>
          </p:txBody>
        </p:sp>
        <p:pic>
          <p:nvPicPr>
            <p:cNvPr id="19" name="Picture 18">
              <a:extLst>
                <a:ext uri="{FF2B5EF4-FFF2-40B4-BE49-F238E27FC236}">
                  <a16:creationId xmlns:a16="http://schemas.microsoft.com/office/drawing/2014/main" id="{34D82DB9-6F4E-51A5-1FAA-9E842E6FAF07}"/>
                </a:ext>
              </a:extLst>
            </p:cNvPr>
            <p:cNvPicPr>
              <a:picLocks noChangeAspect="1"/>
            </p:cNvPicPr>
            <p:nvPr/>
          </p:nvPicPr>
          <p:blipFill>
            <a:blip r:embed="rId11"/>
            <a:stretch>
              <a:fillRect/>
            </a:stretch>
          </p:blipFill>
          <p:spPr>
            <a:xfrm>
              <a:off x="6862425" y="4774166"/>
              <a:ext cx="914479" cy="902286"/>
            </a:xfrm>
            <a:prstGeom prst="rect">
              <a:avLst/>
            </a:prstGeom>
          </p:spPr>
        </p:pic>
      </p:grpSp>
      <p:sp>
        <p:nvSpPr>
          <p:cNvPr id="5" name="Slide Number Placeholder 4">
            <a:extLst>
              <a:ext uri="{FF2B5EF4-FFF2-40B4-BE49-F238E27FC236}">
                <a16:creationId xmlns:a16="http://schemas.microsoft.com/office/drawing/2014/main" id="{66FADD55-948C-4B1E-994A-2E84EFD021AA}"/>
              </a:ext>
            </a:extLst>
          </p:cNvPr>
          <p:cNvSpPr>
            <a:spLocks noGrp="1"/>
          </p:cNvSpPr>
          <p:nvPr>
            <p:ph type="sldNum" sz="quarter" idx="12"/>
          </p:nvPr>
        </p:nvSpPr>
        <p:spPr/>
        <p:txBody>
          <a:bodyPr/>
          <a:lstStyle/>
          <a:p>
            <a:fld id="{0B2D781D-8844-5940-92D1-06EF0A7F581E}" type="slidenum">
              <a:rPr lang="en-US" smtClean="0"/>
              <a:pPr/>
              <a:t>81</a:t>
            </a:fld>
            <a:endParaRPr lang="en-US"/>
          </a:p>
        </p:txBody>
      </p:sp>
    </p:spTree>
    <p:custDataLst>
      <p:tags r:id="rId1"/>
    </p:custDataLst>
    <p:extLst>
      <p:ext uri="{BB962C8B-B14F-4D97-AF65-F5344CB8AC3E}">
        <p14:creationId xmlns:p14="http://schemas.microsoft.com/office/powerpoint/2010/main" val="1215157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animBg="1"/>
      <p:bldP spid="9" grpId="0" uiExpand="1" animBg="1"/>
      <p:bldP spid="11" grpId="0" uiExpand="1" animBg="1"/>
      <p:bldP spid="8" grpId="0" uiExpand="1" animBg="1"/>
      <p:bldP spid="10" grpId="0" uiExpand="1" animBg="1"/>
      <p:bldP spid="12" grpId="0" uiExpand="1"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6DAFAF-02CF-C37B-1B5D-06E74AC6C496}"/>
              </a:ext>
            </a:extLst>
          </p:cNvPr>
          <p:cNvSpPr>
            <a:spLocks noGrp="1"/>
          </p:cNvSpPr>
          <p:nvPr>
            <p:ph type="title"/>
          </p:nvPr>
        </p:nvSpPr>
        <p:spPr/>
        <p:txBody>
          <a:bodyPr/>
          <a:lstStyle/>
          <a:p>
            <a:r>
              <a:rPr lang="en-US" dirty="0"/>
              <a:t>Medicare Resources</a:t>
            </a:r>
          </a:p>
        </p:txBody>
      </p:sp>
      <p:graphicFrame>
        <p:nvGraphicFramePr>
          <p:cNvPr id="7" name="Table 6" descr="Medicare Resources&#10;&#10;Table listing Medicare resources related to Medicare rights and protections.">
            <a:extLst>
              <a:ext uri="{FF2B5EF4-FFF2-40B4-BE49-F238E27FC236}">
                <a16:creationId xmlns:a16="http://schemas.microsoft.com/office/drawing/2014/main" id="{FCDED1BF-DA43-5889-60F9-FAFE88093DC2}"/>
              </a:ext>
              <a:ext uri="{C183D7F6-B498-43B3-948B-1728B52AA6E4}">
                <adec:decorative xmlns:adec="http://schemas.microsoft.com/office/drawing/2017/decorative" val="0"/>
              </a:ext>
            </a:extLst>
          </p:cNvPr>
          <p:cNvGraphicFramePr>
            <a:graphicFrameLocks noGrp="1"/>
          </p:cNvGraphicFramePr>
          <p:nvPr>
            <p:extLst>
              <p:ext uri="{D42A27DB-BD31-4B8C-83A1-F6EECF244321}">
                <p14:modId xmlns:p14="http://schemas.microsoft.com/office/powerpoint/2010/main" val="3658171749"/>
              </p:ext>
            </p:extLst>
          </p:nvPr>
        </p:nvGraphicFramePr>
        <p:xfrm>
          <a:off x="1177383" y="1533493"/>
          <a:ext cx="9837234" cy="4140026"/>
        </p:xfrm>
        <a:graphic>
          <a:graphicData uri="http://schemas.openxmlformats.org/drawingml/2006/table">
            <a:tbl>
              <a:tblPr firstRow="1" bandRow="1">
                <a:tableStyleId>{5FD0F851-EC5A-4D38-B0AD-8093EC10F338}</a:tableStyleId>
              </a:tblPr>
              <a:tblGrid>
                <a:gridCol w="3179464">
                  <a:extLst>
                    <a:ext uri="{9D8B030D-6E8A-4147-A177-3AD203B41FA5}">
                      <a16:colId xmlns:a16="http://schemas.microsoft.com/office/drawing/2014/main" val="20000"/>
                    </a:ext>
                  </a:extLst>
                </a:gridCol>
                <a:gridCol w="6657770">
                  <a:extLst>
                    <a:ext uri="{9D8B030D-6E8A-4147-A177-3AD203B41FA5}">
                      <a16:colId xmlns:a16="http://schemas.microsoft.com/office/drawing/2014/main" val="20001"/>
                    </a:ext>
                  </a:extLst>
                </a:gridCol>
              </a:tblGrid>
              <a:tr h="1392591">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marL="0" marR="0" lvl="0" indent="0" algn="l" defTabSz="685800" rtl="0" eaLnBrk="1" fontAlgn="auto" latinLnBrk="0" hangingPunct="1">
                        <a:lnSpc>
                          <a:spcPct val="100000"/>
                        </a:lnSpc>
                        <a:spcBef>
                          <a:spcPts val="600"/>
                        </a:spcBef>
                        <a:spcAft>
                          <a:spcPts val="0"/>
                        </a:spcAft>
                        <a:buClrTx/>
                        <a:buSzTx/>
                        <a:buFontTx/>
                        <a:buNone/>
                        <a:tabLst/>
                        <a:defRPr/>
                      </a:pPr>
                      <a:r>
                        <a:rPr kumimoji="0" lang="en-US" sz="1800" b="1"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Centers for Medicare &amp; </a:t>
                      </a:r>
                      <a:br>
                        <a:rPr kumimoji="0" lang="en-US" sz="1800" b="1"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br>
                      <a:r>
                        <a:rPr kumimoji="0" lang="en-US" sz="1800" b="1"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Medicaid Services (CMS)</a:t>
                      </a:r>
                    </a:p>
                    <a:p>
                      <a:pPr>
                        <a:spcBef>
                          <a:spcPts val="600"/>
                        </a:spcBef>
                      </a:pPr>
                      <a:endParaRPr lang="en-US" sz="1800" b="1" dirty="0">
                        <a:solidFill>
                          <a:srgbClr val="00529B"/>
                        </a:solidFill>
                        <a:latin typeface="Arial" panose="020B0604020202020204" pitchFamily="34" charset="0"/>
                        <a:cs typeface="Arial" panose="020B0604020202020204" pitchFamily="34" charset="0"/>
                      </a:endParaRPr>
                    </a:p>
                  </a:txBody>
                  <a:tcPr>
                    <a:lnR w="12700" cap="flat" cmpd="sng" algn="ctr">
                      <a:solidFill>
                        <a:srgbClr val="8FAADC"/>
                      </a:solidFill>
                      <a:prstDash val="solid"/>
                      <a:round/>
                      <a:headEnd type="none" w="med" len="med"/>
                      <a:tailEnd type="none" w="med" len="med"/>
                    </a:lnR>
                  </a:tcPr>
                </a:tc>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marL="228600" marR="0" lvl="0" indent="-228600" algn="l" defTabSz="685800" rtl="0" eaLnBrk="1" fontAlgn="auto" latinLnBrk="0" hangingPunct="1">
                        <a:lnSpc>
                          <a:spcPct val="100000"/>
                        </a:lnSpc>
                        <a:spcBef>
                          <a:spcPts val="0"/>
                        </a:spcBef>
                        <a:spcAft>
                          <a:spcPts val="300"/>
                        </a:spcAft>
                        <a:buClr>
                          <a:srgbClr val="00529B"/>
                        </a:buClr>
                        <a:buSzTx/>
                        <a:buFont typeface="Wingdings" panose="05000000000000000000" pitchFamily="2" charset="2"/>
                        <a:buChar char="§"/>
                        <a:tabLst/>
                        <a:defRPr/>
                      </a:pPr>
                      <a:r>
                        <a:rPr kumimoji="0" lang="en-US" sz="1800" b="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1-800-MEDICARE (1-800-633-4227) (TTY: 1-877-486-2048)</a:t>
                      </a:r>
                      <a:endParaRPr lang="en-US" sz="1800" b="0" dirty="0">
                        <a:solidFill>
                          <a:srgbClr val="00529B"/>
                        </a:solidFill>
                        <a:latin typeface="Arial" panose="020B0604020202020204" pitchFamily="34" charset="0"/>
                        <a:cs typeface="Arial" panose="020B0604020202020204" pitchFamily="34" charset="0"/>
                      </a:endParaRPr>
                    </a:p>
                    <a:p>
                      <a:pPr marL="228600" marR="0" lvl="0" indent="-228600" algn="l" defTabSz="685800" rtl="0" eaLnBrk="1" fontAlgn="auto" latinLnBrk="0" hangingPunct="1">
                        <a:lnSpc>
                          <a:spcPct val="100000"/>
                        </a:lnSpc>
                        <a:spcBef>
                          <a:spcPts val="0"/>
                        </a:spcBef>
                        <a:spcAft>
                          <a:spcPts val="300"/>
                        </a:spcAft>
                        <a:buClr>
                          <a:srgbClr val="00529B"/>
                        </a:buClr>
                        <a:buSzTx/>
                        <a:buFont typeface="Wingdings" panose="05000000000000000000" pitchFamily="2" charset="2"/>
                        <a:buChar char="§"/>
                        <a:tabLst/>
                        <a:defRPr/>
                      </a:pPr>
                      <a:r>
                        <a:rPr kumimoji="0" lang="en-US" sz="1800" b="0" u="sng"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CMS.gov</a:t>
                      </a:r>
                      <a:endParaRPr kumimoji="0" lang="en-US" sz="1800" b="0" u="sng"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endParaRPr>
                    </a:p>
                    <a:p>
                      <a:pPr marL="228600" marR="0" lvl="0" indent="-228600" algn="l" defTabSz="685800" rtl="0" eaLnBrk="1" fontAlgn="auto" latinLnBrk="0" hangingPunct="1">
                        <a:lnSpc>
                          <a:spcPct val="100000"/>
                        </a:lnSpc>
                        <a:spcBef>
                          <a:spcPts val="0"/>
                        </a:spcBef>
                        <a:spcAft>
                          <a:spcPts val="300"/>
                        </a:spcAft>
                        <a:buClr>
                          <a:srgbClr val="00529B"/>
                        </a:buClr>
                        <a:buSzTx/>
                        <a:buFont typeface="Wingdings" panose="05000000000000000000" pitchFamily="2" charset="2"/>
                        <a:buChar char="§"/>
                        <a:tabLst/>
                        <a:defRPr/>
                      </a:pPr>
                      <a:r>
                        <a:rPr kumimoji="0" lang="en-US" sz="1800" b="0" u="sng"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Medicare.gov</a:t>
                      </a:r>
                      <a:endParaRPr kumimoji="0" lang="en-US" sz="1800" b="0" u="sng"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endParaRPr>
                    </a:p>
                    <a:p>
                      <a:pPr marL="228600" marR="0" lvl="0" indent="-228600" algn="l" defTabSz="685800" rtl="0" eaLnBrk="1" fontAlgn="auto" latinLnBrk="0" hangingPunct="1">
                        <a:lnSpc>
                          <a:spcPct val="100000"/>
                        </a:lnSpc>
                        <a:spcBef>
                          <a:spcPts val="0"/>
                        </a:spcBef>
                        <a:spcAft>
                          <a:spcPts val="300"/>
                        </a:spcAft>
                        <a:buClr>
                          <a:srgbClr val="00529B"/>
                        </a:buClr>
                        <a:buSzTx/>
                        <a:buFont typeface="Wingdings" panose="05000000000000000000" pitchFamily="2" charset="2"/>
                        <a:buChar char="§"/>
                        <a:tabLst/>
                        <a:defRPr/>
                      </a:pPr>
                      <a:r>
                        <a:rPr lang="en-US" sz="1800" b="0" u="sng" kern="1200" dirty="0">
                          <a:solidFill>
                            <a:schemeClr val="tx1"/>
                          </a:solidFill>
                          <a:effectLst/>
                          <a:latin typeface="Arial" panose="020B0604020202020204" pitchFamily="34" charset="0"/>
                          <a:ea typeface="+mn-ea"/>
                          <a:cs typeface="Arial" panose="020B0604020202020204" pitchFamily="34" charset="0"/>
                          <a:hlinkClick r:id="rId6"/>
                        </a:rPr>
                        <a:t>Medicare.gov/basics/get-started-with-</a:t>
                      </a:r>
                      <a:r>
                        <a:rPr lang="en-US" sz="1800" b="0" u="sng" kern="1200" dirty="0" err="1">
                          <a:solidFill>
                            <a:schemeClr val="tx1"/>
                          </a:solidFill>
                          <a:effectLst/>
                          <a:latin typeface="Arial" panose="020B0604020202020204" pitchFamily="34" charset="0"/>
                          <a:ea typeface="+mn-ea"/>
                          <a:cs typeface="Arial" panose="020B0604020202020204" pitchFamily="34" charset="0"/>
                          <a:hlinkClick r:id="rId6"/>
                        </a:rPr>
                        <a:t>medicare</a:t>
                      </a:r>
                      <a:endParaRPr lang="en-US" sz="1800" b="0" kern="1200" dirty="0">
                        <a:solidFill>
                          <a:schemeClr val="tx1"/>
                        </a:solidFill>
                        <a:effectLst/>
                        <a:latin typeface="Arial" panose="020B0604020202020204" pitchFamily="34" charset="0"/>
                        <a:ea typeface="+mn-ea"/>
                        <a:cs typeface="Arial" panose="020B0604020202020204" pitchFamily="34" charset="0"/>
                      </a:endParaRPr>
                    </a:p>
                  </a:txBody>
                  <a:tcPr>
                    <a:lnL w="12700" cap="flat" cmpd="sng" algn="ctr">
                      <a:solidFill>
                        <a:srgbClr val="8FAADC"/>
                      </a:solidFill>
                      <a:prstDash val="solid"/>
                      <a:round/>
                      <a:headEnd type="none" w="med" len="med"/>
                      <a:tailEnd type="none" w="med" len="med"/>
                    </a:lnL>
                  </a:tcPr>
                </a:tc>
                <a:extLst>
                  <a:ext uri="{0D108BD9-81ED-4DB2-BD59-A6C34878D82A}">
                    <a16:rowId xmlns:a16="http://schemas.microsoft.com/office/drawing/2014/main" val="10000"/>
                  </a:ext>
                </a:extLst>
              </a:tr>
              <a:tr h="720763">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685800" rtl="0" eaLnBrk="1" fontAlgn="auto" latinLnBrk="0" hangingPunct="1">
                        <a:lnSpc>
                          <a:spcPct val="100000"/>
                        </a:lnSpc>
                        <a:spcBef>
                          <a:spcPts val="600"/>
                        </a:spcBef>
                        <a:spcAft>
                          <a:spcPts val="0"/>
                        </a:spcAft>
                        <a:buClrTx/>
                        <a:buSzTx/>
                        <a:buFontTx/>
                        <a:buNone/>
                        <a:tabLst/>
                        <a:defRPr/>
                      </a:pPr>
                      <a:r>
                        <a:rPr kumimoji="0" lang="en-US" sz="1800" b="1"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Social Security</a:t>
                      </a:r>
                    </a:p>
                  </a:txBody>
                  <a:tcPr>
                    <a:lnR w="12700" cap="flat" cmpd="sng" algn="ctr">
                      <a:solidFill>
                        <a:srgbClr val="8FAADC"/>
                      </a:solidFill>
                      <a:prstDash val="solid"/>
                      <a:round/>
                      <a:headEnd type="none" w="med" len="med"/>
                      <a:tailEnd type="none" w="med" len="med"/>
                    </a:lnR>
                    <a:lnB w="12700" cap="flat" cmpd="sng" algn="ctr">
                      <a:solidFill>
                        <a:schemeClr val="accent1"/>
                      </a:solidFill>
                      <a:prstDash val="solid"/>
                      <a:round/>
                      <a:headEnd type="none" w="med" len="med"/>
                      <a:tailEnd type="none" w="med" len="med"/>
                    </a:lnB>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228600" marR="0" lvl="0" indent="-228600" algn="l" rtl="0" eaLnBrk="1" fontAlgn="auto" latinLnBrk="0" hangingPunct="1">
                        <a:lnSpc>
                          <a:spcPct val="100000"/>
                        </a:lnSpc>
                        <a:spcBef>
                          <a:spcPts val="0"/>
                        </a:spcBef>
                        <a:spcAft>
                          <a:spcPts val="300"/>
                        </a:spcAft>
                        <a:buClr>
                          <a:srgbClr val="00529B"/>
                        </a:buClr>
                        <a:buSzTx/>
                        <a:buFont typeface="Wingdings" panose="05000000000000000000" pitchFamily="2" charset="2"/>
                        <a:buChar char="§"/>
                      </a:pPr>
                      <a:r>
                        <a:rPr kumimoji="0" lang="en-US" sz="180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1‑800‑772‑1213 (TTY: </a:t>
                      </a:r>
                      <a:r>
                        <a:rPr lang="en-US" sz="180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1‑800‑325‑0778)</a:t>
                      </a:r>
                      <a:endParaRPr lang="en-US" sz="1800" u="sng"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endParaRPr>
                    </a:p>
                    <a:p>
                      <a:pPr marL="228600" marR="0" lvl="0" indent="-228600" algn="l" defTabSz="685800">
                        <a:lnSpc>
                          <a:spcPct val="100000"/>
                        </a:lnSpc>
                        <a:spcBef>
                          <a:spcPts val="0"/>
                        </a:spcBef>
                        <a:spcAft>
                          <a:spcPts val="300"/>
                        </a:spcAft>
                        <a:buClr>
                          <a:srgbClr val="00529B"/>
                        </a:buClr>
                        <a:buSzTx/>
                        <a:buFont typeface="Wingdings" panose="05000000000000000000" pitchFamily="2" charset="2"/>
                        <a:buChar char="§"/>
                        <a:tabLst/>
                        <a:defRPr/>
                      </a:pPr>
                      <a:r>
                        <a:rPr lang="en-US" sz="1800" u="sng"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SSA.gov</a:t>
                      </a:r>
                      <a:r>
                        <a:rPr lang="en-US" sz="1800" u="sng"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 </a:t>
                      </a:r>
                      <a:endParaRPr kumimoji="0" lang="en-US" sz="1800" b="0" i="0" u="sng" strike="noStrike" kern="1200" cap="none" spc="0" normalizeH="0" baseline="0" noProof="0" dirty="0">
                        <a:ln>
                          <a:noFill/>
                        </a:ln>
                        <a:solidFill>
                          <a:srgbClr val="00529B"/>
                        </a:solidFill>
                        <a:effectLst/>
                        <a:uLnTx/>
                        <a:uFillTx/>
                        <a:latin typeface="Arial" panose="020B0604020202020204" pitchFamily="34" charset="0"/>
                        <a:ea typeface="Calibri" panose="020F0502020204030204" pitchFamily="34" charset="0"/>
                        <a:cs typeface="Arial" panose="020B0604020202020204" pitchFamily="34" charset="0"/>
                      </a:endParaRPr>
                    </a:p>
                  </a:txBody>
                  <a:tcPr>
                    <a:lnL w="12700" cap="flat" cmpd="sng" algn="ctr">
                      <a:solidFill>
                        <a:srgbClr val="8FAADC"/>
                      </a:solidFill>
                      <a:prstDash val="solid"/>
                      <a:round/>
                      <a:headEnd type="none" w="med" len="med"/>
                      <a:tailEnd type="none" w="med" len="med"/>
                    </a:lnL>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353345908"/>
                  </a:ext>
                </a:extLst>
              </a:tr>
              <a:tr h="892884">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685800" rtl="0" eaLnBrk="1" fontAlgn="auto" latinLnBrk="0" hangingPunct="1">
                        <a:lnSpc>
                          <a:spcPct val="100000"/>
                        </a:lnSpc>
                        <a:spcBef>
                          <a:spcPts val="600"/>
                        </a:spcBef>
                        <a:spcAft>
                          <a:spcPts val="0"/>
                        </a:spcAft>
                        <a:buClrTx/>
                        <a:buSzTx/>
                        <a:buFontTx/>
                        <a:buNone/>
                        <a:tabLst/>
                        <a:defRPr/>
                      </a:pPr>
                      <a:r>
                        <a:rPr lang="en-US" sz="1800" b="1" dirty="0">
                          <a:solidFill>
                            <a:srgbClr val="2F5597"/>
                          </a:solidFill>
                          <a:effectLst/>
                          <a:latin typeface="Arial" panose="020B0604020202020204" pitchFamily="34" charset="0"/>
                          <a:cs typeface="Arial" panose="020B0604020202020204" pitchFamily="34" charset="0"/>
                        </a:rPr>
                        <a:t>State Health Insurance Assistance Programs (SHIP)</a:t>
                      </a:r>
                    </a:p>
                    <a:p>
                      <a:pPr marL="0" marR="0" lvl="0" indent="0" algn="l" defTabSz="685800" rtl="0" eaLnBrk="1" fontAlgn="auto" latinLnBrk="0" hangingPunct="1">
                        <a:lnSpc>
                          <a:spcPct val="100000"/>
                        </a:lnSpc>
                        <a:spcBef>
                          <a:spcPts val="600"/>
                        </a:spcBef>
                        <a:spcAft>
                          <a:spcPts val="0"/>
                        </a:spcAft>
                        <a:buClrTx/>
                        <a:buSzTx/>
                        <a:buFontTx/>
                        <a:buNone/>
                        <a:tabLst/>
                        <a:defRPr/>
                      </a:pPr>
                      <a:endParaRPr lang="en-US" sz="1800" b="1" dirty="0">
                        <a:solidFill>
                          <a:srgbClr val="2F5597"/>
                        </a:solidFill>
                        <a:effectLst/>
                        <a:latin typeface="Arial" panose="020B0604020202020204" pitchFamily="34" charset="0"/>
                        <a:cs typeface="Arial" panose="020B0604020202020204" pitchFamily="34" charset="0"/>
                      </a:endParaRPr>
                    </a:p>
                  </a:txBody>
                  <a:tcPr>
                    <a:lnR w="12700" cap="flat" cmpd="sng" algn="ctr">
                      <a:solidFill>
                        <a:srgbClr val="8FAADC"/>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228600" marR="0" lvl="0" indent="-228600" algn="l" defTabSz="685800"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lang="en-US" sz="1800" u="sng" kern="1200" dirty="0">
                          <a:solidFill>
                            <a:srgbClr val="2F5597"/>
                          </a:solidFill>
                          <a:effectLst/>
                          <a:latin typeface="Arial" panose="020B060402020202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shiphelp.org</a:t>
                      </a:r>
                      <a:r>
                        <a:rPr lang="en-US" sz="1800" kern="1200" dirty="0">
                          <a:solidFill>
                            <a:srgbClr val="2F5597"/>
                          </a:solidFill>
                          <a:effectLst/>
                          <a:latin typeface="Arial" panose="020B0604020202020204" pitchFamily="34" charset="0"/>
                          <a:cs typeface="Arial" panose="020B0604020202020204" pitchFamily="34" charset="0"/>
                        </a:rPr>
                        <a:t> </a:t>
                      </a:r>
                      <a:endParaRPr lang="en-US" sz="1800" kern="1200" dirty="0">
                        <a:solidFill>
                          <a:srgbClr val="2F5597"/>
                        </a:solidFill>
                        <a:effectLst/>
                        <a:latin typeface="Arial" panose="020B0604020202020204" pitchFamily="34" charset="0"/>
                        <a:ea typeface="+mn-ea"/>
                        <a:cs typeface="Arial" panose="020B0604020202020204" pitchFamily="34" charset="0"/>
                      </a:endParaRPr>
                    </a:p>
                  </a:txBody>
                  <a:tcPr>
                    <a:lnL w="12700" cap="flat" cmpd="sng" algn="ctr">
                      <a:solidFill>
                        <a:srgbClr val="8FAADC"/>
                      </a:solidFill>
                      <a:prstDash val="solid"/>
                      <a:round/>
                      <a:headEnd type="none" w="med" len="med"/>
                      <a:tailEnd type="none" w="med" len="med"/>
                    </a:lnL>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556399293"/>
                  </a:ext>
                </a:extLst>
              </a:tr>
              <a:tr h="761752">
                <a:tc>
                  <a:txBody>
                    <a:bodyPr/>
                    <a:lstStyle/>
                    <a:p>
                      <a:pPr marL="0" marR="0" lvl="0" indent="0" algn="l" defTabSz="685800" rtl="0" eaLnBrk="1" fontAlgn="auto" latinLnBrk="0" hangingPunct="1">
                        <a:lnSpc>
                          <a:spcPct val="100000"/>
                        </a:lnSpc>
                        <a:spcBef>
                          <a:spcPts val="600"/>
                        </a:spcBef>
                        <a:spcAft>
                          <a:spcPts val="0"/>
                        </a:spcAft>
                        <a:buClrTx/>
                        <a:buSzTx/>
                        <a:buFontTx/>
                        <a:buNone/>
                        <a:tabLst/>
                        <a:defRPr/>
                      </a:pPr>
                      <a:r>
                        <a:rPr kumimoji="0" lang="en-US" sz="1800" b="1"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Children’s Health Insurance Program</a:t>
                      </a:r>
                    </a:p>
                  </a:txBody>
                  <a:tcPr>
                    <a:lnR w="12700" cap="flat" cmpd="sng" algn="ctr">
                      <a:solidFill>
                        <a:srgbClr val="8FAADC"/>
                      </a:solidFill>
                      <a:prstDash val="solid"/>
                      <a:round/>
                      <a:headEnd type="none" w="med" len="med"/>
                      <a:tailEnd type="none" w="med" len="med"/>
                    </a:lnR>
                    <a:lnT w="12700" cap="flat" cmpd="sng" algn="ctr">
                      <a:solidFill>
                        <a:schemeClr val="accent1"/>
                      </a:solidFill>
                      <a:prstDash val="solid"/>
                      <a:round/>
                      <a:headEnd type="none" w="med" len="med"/>
                      <a:tailEnd type="none" w="med" len="med"/>
                    </a:lnT>
                  </a:tcPr>
                </a:tc>
                <a:tc>
                  <a:txBody>
                    <a:bodyPr/>
                    <a:lstStyle/>
                    <a:p>
                      <a:pPr marL="228600" marR="0" lvl="0" indent="-228600" algn="l" defTabSz="685800">
                        <a:lnSpc>
                          <a:spcPct val="100000"/>
                        </a:lnSpc>
                        <a:spcBef>
                          <a:spcPts val="600"/>
                        </a:spcBef>
                        <a:spcAft>
                          <a:spcPts val="0"/>
                        </a:spcAft>
                        <a:buClr>
                          <a:srgbClr val="00529B"/>
                        </a:buClr>
                        <a:buSzTx/>
                        <a:buFont typeface="Wingdings" panose="05000000000000000000" pitchFamily="2" charset="2"/>
                        <a:buChar char="§"/>
                        <a:tabLst/>
                        <a:defRPr/>
                      </a:pPr>
                      <a:r>
                        <a:rPr lang="en-US" dirty="0">
                          <a:solidFill>
                            <a:srgbClr val="00529B"/>
                          </a:solidFill>
                          <a:latin typeface="Arial" panose="020B0604020202020204" pitchFamily="34" charset="0"/>
                          <a:cs typeface="Arial" panose="020B0604020202020204" pitchFamily="34" charset="0"/>
                          <a:hlinkClick r:id="rId9">
                            <a:extLst>
                              <a:ext uri="{A12FA001-AC4F-418D-AE19-62706E023703}">
                                <ahyp:hlinkClr xmlns:ahyp="http://schemas.microsoft.com/office/drawing/2018/hyperlinkcolor" val="tx"/>
                              </a:ext>
                            </a:extLst>
                          </a:hlinkClick>
                        </a:rPr>
                        <a:t>InsureKidsNow.gov</a:t>
                      </a:r>
                      <a:endParaRPr kumimoji="0" lang="en-US" sz="1800" b="0" i="0" u="sng" strike="noStrike" kern="1200" cap="none" spc="0" normalizeH="0" baseline="0" noProof="0" dirty="0">
                        <a:ln>
                          <a:noFill/>
                        </a:ln>
                        <a:solidFill>
                          <a:srgbClr val="00529B"/>
                        </a:solidFill>
                        <a:effectLst/>
                        <a:uLnTx/>
                        <a:uFillTx/>
                        <a:latin typeface="Arial" panose="020B0604020202020204" pitchFamily="34" charset="0"/>
                        <a:ea typeface="Calibri" panose="020F0502020204030204" pitchFamily="34" charset="0"/>
                        <a:cs typeface="Arial" panose="020B0604020202020204" pitchFamily="34" charset="0"/>
                      </a:endParaRPr>
                    </a:p>
                  </a:txBody>
                  <a:tcPr>
                    <a:lnL w="12700" cap="flat" cmpd="sng" algn="ctr">
                      <a:solidFill>
                        <a:srgbClr val="8FAADC"/>
                      </a:solidFill>
                      <a:prstDash val="solid"/>
                      <a:round/>
                      <a:headEnd type="none" w="med" len="med"/>
                      <a:tailEnd type="none" w="med" len="med"/>
                    </a:lnL>
                    <a:lnT w="12700" cap="flat" cmpd="sng" algn="ctr">
                      <a:solidFill>
                        <a:schemeClr val="accent1"/>
                      </a:solidFill>
                      <a:prstDash val="solid"/>
                      <a:round/>
                      <a:headEnd type="none" w="med" len="med"/>
                      <a:tailEnd type="none" w="med" len="med"/>
                    </a:lnT>
                  </a:tcPr>
                </a:tc>
                <a:extLst>
                  <a:ext uri="{0D108BD9-81ED-4DB2-BD59-A6C34878D82A}">
                    <a16:rowId xmlns:a16="http://schemas.microsoft.com/office/drawing/2014/main" val="3615455542"/>
                  </a:ext>
                </a:extLst>
              </a:tr>
            </a:tbl>
          </a:graphicData>
        </a:graphic>
      </p:graphicFrame>
      <p:pic>
        <p:nvPicPr>
          <p:cNvPr id="8" name="Picture 7">
            <a:extLst>
              <a:ext uri="{FF2B5EF4-FFF2-40B4-BE49-F238E27FC236}">
                <a16:creationId xmlns:a16="http://schemas.microsoft.com/office/drawing/2014/main" id="{48D59E09-5446-F26D-0B22-BC0B34E2EDB8}"/>
              </a:ext>
              <a:ext uri="{C183D7F6-B498-43B3-948B-1728B52AA6E4}">
                <adec:decorative xmlns:adec="http://schemas.microsoft.com/office/drawing/2017/decorative" val="1"/>
              </a:ext>
            </a:extLst>
          </p:cNvPr>
          <p:cNvPicPr>
            <a:picLocks noChangeAspect="1"/>
          </p:cNvPicPr>
          <p:nvPr/>
        </p:nvPicPr>
        <p:blipFill>
          <a:blip r:embed="rId10"/>
          <a:stretch>
            <a:fillRect/>
          </a:stretch>
        </p:blipFill>
        <p:spPr>
          <a:xfrm>
            <a:off x="6096000" y="3707436"/>
            <a:ext cx="1511939" cy="731583"/>
          </a:xfrm>
          <a:prstGeom prst="rect">
            <a:avLst/>
          </a:prstGeom>
        </p:spPr>
      </p:pic>
      <p:sp>
        <p:nvSpPr>
          <p:cNvPr id="4" name="Slide Number Placeholder 3">
            <a:extLst>
              <a:ext uri="{FF2B5EF4-FFF2-40B4-BE49-F238E27FC236}">
                <a16:creationId xmlns:a16="http://schemas.microsoft.com/office/drawing/2014/main" id="{DD680EF7-A20E-1033-BBB9-809C73E90152}"/>
              </a:ext>
            </a:extLst>
          </p:cNvPr>
          <p:cNvSpPr>
            <a:spLocks noGrp="1"/>
          </p:cNvSpPr>
          <p:nvPr>
            <p:ph type="sldNum" sz="quarter" idx="12"/>
          </p:nvPr>
        </p:nvSpPr>
        <p:spPr/>
        <p:txBody>
          <a:bodyPr/>
          <a:lstStyle/>
          <a:p>
            <a:fld id="{0B2D781D-8844-5940-92D1-06EF0A7F581E}" type="slidenum">
              <a:rPr lang="en-US" smtClean="0"/>
              <a:t>82</a:t>
            </a:fld>
            <a:endParaRPr lang="en-US"/>
          </a:p>
        </p:txBody>
      </p:sp>
    </p:spTree>
    <p:custDataLst>
      <p:tags r:id="rId1"/>
    </p:custDataLst>
    <p:extLst>
      <p:ext uri="{BB962C8B-B14F-4D97-AF65-F5344CB8AC3E}">
        <p14:creationId xmlns:p14="http://schemas.microsoft.com/office/powerpoint/2010/main" val="26281259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BE7EEE-33F2-9CAD-5628-CC191329C339}"/>
              </a:ext>
            </a:extLst>
          </p:cNvPr>
          <p:cNvSpPr>
            <a:spLocks noGrp="1"/>
          </p:cNvSpPr>
          <p:nvPr>
            <p:ph type="title"/>
          </p:nvPr>
        </p:nvSpPr>
        <p:spPr/>
        <p:txBody>
          <a:bodyPr/>
          <a:lstStyle/>
          <a:p>
            <a:r>
              <a:rPr lang="en-US" dirty="0"/>
              <a:t>Medicare Products</a:t>
            </a:r>
          </a:p>
        </p:txBody>
      </p:sp>
      <p:sp>
        <p:nvSpPr>
          <p:cNvPr id="3" name="Content Placeholder 2">
            <a:extLst>
              <a:ext uri="{FF2B5EF4-FFF2-40B4-BE49-F238E27FC236}">
                <a16:creationId xmlns:a16="http://schemas.microsoft.com/office/drawing/2014/main" id="{7C2FA7A5-224C-D905-7D94-A8585A057AC9}"/>
              </a:ext>
            </a:extLst>
          </p:cNvPr>
          <p:cNvSpPr>
            <a:spLocks noGrp="1"/>
          </p:cNvSpPr>
          <p:nvPr>
            <p:ph sz="quarter" idx="13"/>
          </p:nvPr>
        </p:nvSpPr>
        <p:spPr>
          <a:xfrm>
            <a:off x="1177383" y="1264981"/>
            <a:ext cx="10810240" cy="1275715"/>
          </a:xfrm>
        </p:spPr>
        <p:txBody>
          <a:bodyPr/>
          <a:lstStyle/>
          <a:p>
            <a:pPr marL="0" lvl="0" indent="0">
              <a:buClrTx/>
              <a:buNone/>
            </a:pPr>
            <a:r>
              <a:rPr lang="en-US" sz="1800" b="1" dirty="0"/>
              <a:t>To review the Medicare products listed in this table and other helpful products, visit </a:t>
            </a:r>
            <a:r>
              <a:rPr lang="en-US" sz="1800" b="1" u="sng" dirty="0">
                <a:hlinkClick r:id="rId4">
                  <a:extLst>
                    <a:ext uri="{A12FA001-AC4F-418D-AE19-62706E023703}">
                      <ahyp:hlinkClr xmlns:ahyp="http://schemas.microsoft.com/office/drawing/2018/hyperlinkcolor" val="tx"/>
                    </a:ext>
                  </a:extLst>
                </a:hlinkClick>
              </a:rPr>
              <a:t>Medicare.gov/publications</a:t>
            </a:r>
            <a:r>
              <a:rPr lang="en-US" sz="1800" b="1" dirty="0"/>
              <a:t> and search by keyword or product number.</a:t>
            </a:r>
          </a:p>
        </p:txBody>
      </p:sp>
      <p:graphicFrame>
        <p:nvGraphicFramePr>
          <p:cNvPr id="8" name="Table 7" descr="Table listing Medicare products related to Medicare rights and protections." title="Medicare Products">
            <a:extLst>
              <a:ext uri="{FF2B5EF4-FFF2-40B4-BE49-F238E27FC236}">
                <a16:creationId xmlns:a16="http://schemas.microsoft.com/office/drawing/2014/main" id="{EDB4AE65-F7CB-1BF7-6418-CC10D5D086F9}"/>
              </a:ext>
            </a:extLst>
          </p:cNvPr>
          <p:cNvGraphicFramePr>
            <a:graphicFrameLocks noGrp="1"/>
          </p:cNvGraphicFramePr>
          <p:nvPr>
            <p:extLst>
              <p:ext uri="{D42A27DB-BD31-4B8C-83A1-F6EECF244321}">
                <p14:modId xmlns:p14="http://schemas.microsoft.com/office/powerpoint/2010/main" val="4103750148"/>
              </p:ext>
            </p:extLst>
          </p:nvPr>
        </p:nvGraphicFramePr>
        <p:xfrm>
          <a:off x="1177383" y="2147715"/>
          <a:ext cx="9837234" cy="3657600"/>
        </p:xfrm>
        <a:graphic>
          <a:graphicData uri="http://schemas.openxmlformats.org/drawingml/2006/table">
            <a:tbl>
              <a:tblPr firstRow="1" bandRow="1">
                <a:tableStyleId>{5FD0F851-EC5A-4D38-B0AD-8093EC10F338}</a:tableStyleId>
              </a:tblPr>
              <a:tblGrid>
                <a:gridCol w="4918617">
                  <a:extLst>
                    <a:ext uri="{9D8B030D-6E8A-4147-A177-3AD203B41FA5}">
                      <a16:colId xmlns:a16="http://schemas.microsoft.com/office/drawing/2014/main" val="20000"/>
                    </a:ext>
                  </a:extLst>
                </a:gridCol>
                <a:gridCol w="4918617">
                  <a:extLst>
                    <a:ext uri="{9D8B030D-6E8A-4147-A177-3AD203B41FA5}">
                      <a16:colId xmlns:a16="http://schemas.microsoft.com/office/drawing/2014/main" val="20001"/>
                    </a:ext>
                  </a:extLst>
                </a:gridCol>
              </a:tblGrid>
              <a:tr h="548640">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marL="0" marR="0" lvl="0" indent="0" algn="l" defTabSz="685800" rtl="0" eaLnBrk="1" fontAlgn="auto" latinLnBrk="0" hangingPunct="1">
                        <a:lnSpc>
                          <a:spcPct val="100000"/>
                        </a:lnSpc>
                        <a:spcBef>
                          <a:spcPts val="0"/>
                        </a:spcBef>
                        <a:spcAft>
                          <a:spcPts val="0"/>
                        </a:spcAft>
                        <a:buClrTx/>
                        <a:buSzTx/>
                        <a:buFont typeface="+mj-lt"/>
                        <a:buNone/>
                        <a:tabLst/>
                        <a:defRPr/>
                      </a:pPr>
                      <a:r>
                        <a:rPr kumimoji="0" lang="en-US" sz="1800" b="1" u="none" strike="noStrike" kern="1200" cap="none" spc="0" normalizeH="0" baseline="0" noProof="0">
                          <a:ln>
                            <a:noFill/>
                          </a:ln>
                          <a:solidFill>
                            <a:srgbClr val="00529B"/>
                          </a:solidFill>
                          <a:effectLst/>
                          <a:uLnTx/>
                          <a:uFillTx/>
                          <a:latin typeface="Arial" panose="020B0604020202020204" pitchFamily="34" charset="0"/>
                          <a:cs typeface="Arial" panose="020B0604020202020204" pitchFamily="34" charset="0"/>
                        </a:rPr>
                        <a:t>“Medicare &amp; You” </a:t>
                      </a:r>
                      <a:r>
                        <a:rPr lang="en-US" sz="1800" b="1" u="none" strike="noStrike" kern="1200" cap="none" spc="0" normalizeH="0" baseline="0" noProof="0">
                          <a:ln>
                            <a:noFill/>
                          </a:ln>
                          <a:solidFill>
                            <a:srgbClr val="00529B"/>
                          </a:solidFill>
                          <a:effectLst/>
                          <a:uLnTx/>
                          <a:uFillTx/>
                          <a:latin typeface="Arial" panose="020B0604020202020204" pitchFamily="34" charset="0"/>
                          <a:cs typeface="Arial" panose="020B0604020202020204" pitchFamily="34" charset="0"/>
                        </a:rPr>
                        <a:t>handbook</a:t>
                      </a:r>
                      <a:endParaRPr kumimoji="0" lang="en-US" sz="1800" b="1" u="none" strike="noStrike" kern="1200" cap="none" spc="0" normalizeH="0" baseline="0" noProof="0">
                        <a:ln>
                          <a:noFill/>
                        </a:ln>
                        <a:solidFill>
                          <a:srgbClr val="00529B"/>
                        </a:solidFill>
                        <a:effectLst/>
                        <a:uLnTx/>
                        <a:uFillTx/>
                        <a:latin typeface="Arial" panose="020B0604020202020204" pitchFamily="34" charset="0"/>
                        <a:cs typeface="Arial" panose="020B0604020202020204" pitchFamily="34" charset="0"/>
                      </a:endParaRPr>
                    </a:p>
                  </a:txBody>
                  <a:tcPr>
                    <a:lnR w="12700" cap="flat" cmpd="sng" algn="ctr">
                      <a:solidFill>
                        <a:schemeClr val="accent1">
                          <a:lumMod val="40000"/>
                          <a:lumOff val="60000"/>
                        </a:schemeClr>
                      </a:solidFill>
                      <a:prstDash val="solid"/>
                      <a:round/>
                      <a:headEnd type="none" w="med" len="med"/>
                      <a:tailEnd type="none" w="med" len="med"/>
                    </a:lnR>
                  </a:tcPr>
                </a:tc>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r>
                        <a:rPr kumimoji="0" lang="en-US" sz="1800" b="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CMS Product No. 10050</a:t>
                      </a:r>
                      <a:endParaRPr lang="en-US" sz="1800" b="0" dirty="0">
                        <a:solidFill>
                          <a:srgbClr val="00529B"/>
                        </a:solidFill>
                        <a:latin typeface="Arial" panose="020B0604020202020204" pitchFamily="34" charset="0"/>
                        <a:cs typeface="Arial" panose="020B0604020202020204" pitchFamily="34" charset="0"/>
                      </a:endParaRPr>
                    </a:p>
                  </a:txBody>
                  <a:tcPr>
                    <a:lnL w="12700" cap="flat" cmpd="sng" algn="ctr">
                      <a:solidFill>
                        <a:schemeClr val="accent1">
                          <a:lumMod val="40000"/>
                          <a:lumOff val="60000"/>
                        </a:schemeClr>
                      </a:solidFill>
                      <a:prstDash val="solid"/>
                      <a:round/>
                      <a:headEnd type="none" w="med" len="med"/>
                      <a:tailEnd type="none" w="med" len="med"/>
                    </a:lnL>
                  </a:tcPr>
                </a:tc>
                <a:extLst>
                  <a:ext uri="{0D108BD9-81ED-4DB2-BD59-A6C34878D82A}">
                    <a16:rowId xmlns:a16="http://schemas.microsoft.com/office/drawing/2014/main" val="10000"/>
                  </a:ext>
                </a:extLst>
              </a:tr>
              <a:tr h="54864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685800" rtl="0" eaLnBrk="1" fontAlgn="auto" latinLnBrk="0" hangingPunct="1">
                        <a:lnSpc>
                          <a:spcPct val="100000"/>
                        </a:lnSpc>
                        <a:spcBef>
                          <a:spcPts val="0"/>
                        </a:spcBef>
                        <a:spcAft>
                          <a:spcPts val="0"/>
                        </a:spcAft>
                        <a:buClrTx/>
                        <a:buSzTx/>
                        <a:buFont typeface="+mj-lt"/>
                        <a:buNone/>
                        <a:tabLst/>
                        <a:defRPr/>
                      </a:pPr>
                      <a:r>
                        <a:rPr kumimoji="0" lang="en-US" sz="1800" b="1"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“How Medicare Works with Other Insurance” </a:t>
                      </a:r>
                    </a:p>
                  </a:txBody>
                  <a:tcPr>
                    <a:lnR w="12700" cap="flat" cmpd="sng" algn="ctr">
                      <a:solidFill>
                        <a:schemeClr val="accent1">
                          <a:lumMod val="40000"/>
                          <a:lumOff val="60000"/>
                        </a:schemeClr>
                      </a:solidFill>
                      <a:prstDash val="solid"/>
                      <a:round/>
                      <a:headEnd type="none" w="med" len="med"/>
                      <a:tailEnd type="none" w="med" len="med"/>
                    </a:lnR>
                    <a:lnB w="12700" cap="flat" cmpd="sng" algn="ctr">
                      <a:solidFill>
                        <a:schemeClr val="accent1"/>
                      </a:solidFill>
                      <a:prstDash val="solid"/>
                      <a:round/>
                      <a:headEnd type="none" w="med" len="med"/>
                      <a:tailEnd type="none" w="med" len="med"/>
                    </a:lnB>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US" sz="1800" dirty="0">
                          <a:solidFill>
                            <a:srgbClr val="00529B"/>
                          </a:solidFill>
                          <a:latin typeface="Arial" panose="020B0604020202020204" pitchFamily="34" charset="0"/>
                          <a:cs typeface="Arial" panose="020B0604020202020204" pitchFamily="34" charset="0"/>
                        </a:rPr>
                        <a:t>CMS Product No. 02179</a:t>
                      </a:r>
                    </a:p>
                  </a:txBody>
                  <a:tcPr>
                    <a:lnL w="12700" cap="flat" cmpd="sng" algn="ctr">
                      <a:solidFill>
                        <a:schemeClr val="accent1">
                          <a:lumMod val="40000"/>
                          <a:lumOff val="60000"/>
                        </a:schemeClr>
                      </a:solidFill>
                      <a:prstDash val="solid"/>
                      <a:round/>
                      <a:headEnd type="none" w="med" len="med"/>
                      <a:tailEnd type="none" w="med" len="med"/>
                    </a:lnL>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0002"/>
                  </a:ext>
                </a:extLst>
              </a:tr>
              <a:tr h="548640">
                <a:tc>
                  <a:txBody>
                    <a:bodyPr/>
                    <a:lstStyle/>
                    <a:p>
                      <a:pPr marL="0" indent="0">
                        <a:buFont typeface="+mj-lt"/>
                        <a:buNone/>
                      </a:pPr>
                      <a:r>
                        <a:rPr lang="en-US" sz="1800" b="1" dirty="0">
                          <a:solidFill>
                            <a:srgbClr val="00529B"/>
                          </a:solidFill>
                          <a:latin typeface="Arial" panose="020B0604020202020204" pitchFamily="34" charset="0"/>
                          <a:cs typeface="Arial" panose="020B0604020202020204" pitchFamily="34" charset="0"/>
                        </a:rPr>
                        <a:t>“Choosing a Medigap Policy: A Guide to Health Insurance for People with Medicare”</a:t>
                      </a:r>
                    </a:p>
                  </a:txBody>
                  <a:tcPr>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r>
                        <a:rPr lang="en-US" sz="1800" dirty="0">
                          <a:solidFill>
                            <a:srgbClr val="00529B"/>
                          </a:solidFill>
                          <a:latin typeface="Arial" panose="020B0604020202020204" pitchFamily="34" charset="0"/>
                          <a:cs typeface="Arial" panose="020B0604020202020204" pitchFamily="34" charset="0"/>
                        </a:rPr>
                        <a:t>CMS Product No. 02110</a:t>
                      </a:r>
                    </a:p>
                  </a:txBody>
                  <a:tcPr>
                    <a:lnL w="12700" cap="flat" cmpd="sng" algn="ctr">
                      <a:solidFill>
                        <a:schemeClr val="accent1">
                          <a:lumMod val="40000"/>
                          <a:lumOff val="60000"/>
                        </a:schemeClr>
                      </a:solidFill>
                      <a:prstDash val="solid"/>
                      <a:round/>
                      <a:headEnd type="none" w="med" len="med"/>
                      <a:tailEnd type="none" w="med" len="med"/>
                    </a:lnL>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907338491"/>
                  </a:ext>
                </a:extLst>
              </a:tr>
              <a:tr h="548640">
                <a:tc>
                  <a:txBody>
                    <a:bodyPr/>
                    <a:lstStyle/>
                    <a:p>
                      <a:pPr marL="0" indent="0">
                        <a:buFont typeface="+mj-lt"/>
                        <a:buNone/>
                      </a:pPr>
                      <a:r>
                        <a:rPr lang="en-US" sz="1800" b="1" dirty="0">
                          <a:solidFill>
                            <a:srgbClr val="00529B"/>
                          </a:solidFill>
                          <a:latin typeface="Arial" panose="020B0604020202020204" pitchFamily="34" charset="0"/>
                          <a:cs typeface="Arial" panose="020B0604020202020204" pitchFamily="34" charset="0"/>
                        </a:rPr>
                        <a:t>“Understanding Medicare Advantage Plans”</a:t>
                      </a:r>
                    </a:p>
                  </a:txBody>
                  <a:tcPr>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529B"/>
                          </a:solidFill>
                          <a:latin typeface="Arial" panose="020B0604020202020204" pitchFamily="34" charset="0"/>
                          <a:cs typeface="Arial" panose="020B0604020202020204" pitchFamily="34" charset="0"/>
                        </a:rPr>
                        <a:t>CMS Product No. </a:t>
                      </a:r>
                      <a:r>
                        <a:rPr lang="en-US" sz="1800" b="1" i="0" kern="1200" dirty="0">
                          <a:solidFill>
                            <a:schemeClr val="tx1"/>
                          </a:solidFill>
                          <a:effectLst/>
                          <a:latin typeface="Arial" panose="020B0604020202020204" pitchFamily="34" charset="0"/>
                          <a:ea typeface="+mn-ea"/>
                          <a:cs typeface="Arial" panose="020B0604020202020204" pitchFamily="34" charset="0"/>
                        </a:rPr>
                        <a:t> </a:t>
                      </a:r>
                      <a:r>
                        <a:rPr lang="en-US" sz="1800" b="0" i="0" kern="1200" dirty="0">
                          <a:solidFill>
                            <a:srgbClr val="00529B"/>
                          </a:solidFill>
                          <a:effectLst/>
                          <a:latin typeface="Arial" panose="020B0604020202020204" pitchFamily="34" charset="0"/>
                          <a:ea typeface="+mn-ea"/>
                          <a:cs typeface="Arial" panose="020B0604020202020204" pitchFamily="34" charset="0"/>
                        </a:rPr>
                        <a:t>12026</a:t>
                      </a:r>
                    </a:p>
                  </a:txBody>
                  <a:tcPr>
                    <a:lnL w="12700" cap="flat" cmpd="sng" algn="ctr">
                      <a:solidFill>
                        <a:schemeClr val="accent1">
                          <a:lumMod val="40000"/>
                          <a:lumOff val="60000"/>
                        </a:schemeClr>
                      </a:solidFill>
                      <a:prstDash val="solid"/>
                      <a:round/>
                      <a:headEnd type="none" w="med" len="med"/>
                      <a:tailEnd type="none" w="med" len="med"/>
                    </a:lnL>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3324040637"/>
                  </a:ext>
                </a:extLst>
              </a:tr>
              <a:tr h="548640">
                <a:tc>
                  <a:txBody>
                    <a:bodyPr/>
                    <a:lstStyle/>
                    <a:p>
                      <a:pPr marL="0" indent="0">
                        <a:buFont typeface="+mj-lt"/>
                        <a:buNone/>
                      </a:pPr>
                      <a:r>
                        <a:rPr lang="en-US" sz="1800" b="1" dirty="0">
                          <a:solidFill>
                            <a:srgbClr val="00529B"/>
                          </a:solidFill>
                          <a:latin typeface="Arial" panose="020B0604020202020204" pitchFamily="34" charset="0"/>
                          <a:cs typeface="Arial" panose="020B0604020202020204" pitchFamily="34" charset="0"/>
                        </a:rPr>
                        <a:t>“Understanding Medicare Advantage &amp; Medicare Drug Plan Enrollment Periods”</a:t>
                      </a:r>
                    </a:p>
                  </a:txBody>
                  <a:tcPr>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r>
                        <a:rPr lang="en-US" sz="1800" dirty="0">
                          <a:solidFill>
                            <a:srgbClr val="00529B"/>
                          </a:solidFill>
                          <a:latin typeface="Arial" panose="020B0604020202020204" pitchFamily="34" charset="0"/>
                          <a:cs typeface="Arial" panose="020B0604020202020204" pitchFamily="34" charset="0"/>
                        </a:rPr>
                        <a:t>CMS Product No. 11219</a:t>
                      </a:r>
                    </a:p>
                  </a:txBody>
                  <a:tcPr>
                    <a:lnL w="12700" cap="flat" cmpd="sng" algn="ctr">
                      <a:solidFill>
                        <a:schemeClr val="accent1">
                          <a:lumMod val="40000"/>
                          <a:lumOff val="60000"/>
                        </a:schemeClr>
                      </a:solidFill>
                      <a:prstDash val="solid"/>
                      <a:round/>
                      <a:headEnd type="none" w="med" len="med"/>
                      <a:tailEnd type="none" w="med" len="med"/>
                    </a:lnL>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2442212289"/>
                  </a:ext>
                </a:extLst>
              </a:tr>
              <a:tr h="548640">
                <a:tc>
                  <a:txBody>
                    <a:bodyPr/>
                    <a:lstStyle/>
                    <a:p>
                      <a:pPr marL="0" indent="0">
                        <a:buFont typeface="+mj-lt"/>
                        <a:buNone/>
                      </a:pPr>
                      <a:r>
                        <a:rPr lang="en-US" sz="1800" b="1" dirty="0">
                          <a:solidFill>
                            <a:srgbClr val="00529B"/>
                          </a:solidFill>
                          <a:latin typeface="Arial" panose="020B0604020202020204" pitchFamily="34" charset="0"/>
                          <a:cs typeface="Arial" panose="020B0604020202020204" pitchFamily="34" charset="0"/>
                        </a:rPr>
                        <a:t>“Saving on Health Care Costs”</a:t>
                      </a:r>
                    </a:p>
                  </a:txBody>
                  <a:tcPr>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solidFill>
                      <a:prstDash val="solid"/>
                      <a:round/>
                      <a:headEnd type="none" w="med" len="med"/>
                      <a:tailEnd type="none" w="med" len="med"/>
                    </a:lnT>
                  </a:tcPr>
                </a:tc>
                <a:tc>
                  <a:txBody>
                    <a:bodyPr/>
                    <a:lstStyle/>
                    <a:p>
                      <a:r>
                        <a:rPr lang="en-US" sz="1800" dirty="0">
                          <a:solidFill>
                            <a:srgbClr val="00529B"/>
                          </a:solidFill>
                          <a:latin typeface="Arial" panose="020B0604020202020204" pitchFamily="34" charset="0"/>
                          <a:cs typeface="Arial" panose="020B0604020202020204" pitchFamily="34" charset="0"/>
                        </a:rPr>
                        <a:t>CMS Product No. 11417</a:t>
                      </a:r>
                    </a:p>
                  </a:txBody>
                  <a:tcPr>
                    <a:lnL w="12700" cap="flat" cmpd="sng" algn="ctr">
                      <a:solidFill>
                        <a:schemeClr val="accent1">
                          <a:lumMod val="40000"/>
                          <a:lumOff val="60000"/>
                        </a:schemeClr>
                      </a:solidFill>
                      <a:prstDash val="solid"/>
                      <a:round/>
                      <a:headEnd type="none" w="med" len="med"/>
                      <a:tailEnd type="none" w="med" len="med"/>
                    </a:lnL>
                    <a:lnT w="12700" cap="flat" cmpd="sng" algn="ctr">
                      <a:solidFill>
                        <a:schemeClr val="accent1"/>
                      </a:solidFill>
                      <a:prstDash val="solid"/>
                      <a:round/>
                      <a:headEnd type="none" w="med" len="med"/>
                      <a:tailEnd type="none" w="med" len="med"/>
                    </a:lnT>
                  </a:tcPr>
                </a:tc>
                <a:extLst>
                  <a:ext uri="{0D108BD9-81ED-4DB2-BD59-A6C34878D82A}">
                    <a16:rowId xmlns:a16="http://schemas.microsoft.com/office/drawing/2014/main" val="3436660793"/>
                  </a:ext>
                </a:extLst>
              </a:tr>
            </a:tbl>
          </a:graphicData>
        </a:graphic>
      </p:graphicFrame>
      <p:sp>
        <p:nvSpPr>
          <p:cNvPr id="4" name="Slide Number Placeholder 3">
            <a:extLst>
              <a:ext uri="{FF2B5EF4-FFF2-40B4-BE49-F238E27FC236}">
                <a16:creationId xmlns:a16="http://schemas.microsoft.com/office/drawing/2014/main" id="{40F534FF-DBF7-3ACA-C1FE-F24370BAE3C6}"/>
              </a:ext>
            </a:extLst>
          </p:cNvPr>
          <p:cNvSpPr>
            <a:spLocks noGrp="1"/>
          </p:cNvSpPr>
          <p:nvPr>
            <p:ph type="sldNum" sz="quarter" idx="12"/>
          </p:nvPr>
        </p:nvSpPr>
        <p:spPr/>
        <p:txBody>
          <a:bodyPr/>
          <a:lstStyle/>
          <a:p>
            <a:fld id="{0B2D781D-8844-5940-92D1-06EF0A7F581E}" type="slidenum">
              <a:rPr lang="en-US" smtClean="0"/>
              <a:t>83</a:t>
            </a:fld>
            <a:endParaRPr lang="en-US"/>
          </a:p>
        </p:txBody>
      </p:sp>
    </p:spTree>
    <p:custDataLst>
      <p:tags r:id="rId1"/>
    </p:custDataLst>
    <p:extLst>
      <p:ext uri="{BB962C8B-B14F-4D97-AF65-F5344CB8AC3E}">
        <p14:creationId xmlns:p14="http://schemas.microsoft.com/office/powerpoint/2010/main" val="339902142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DF39EA-2187-A269-3E87-24358FD36DE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E966412-4351-198C-9C93-4529D4781715}"/>
              </a:ext>
            </a:extLst>
          </p:cNvPr>
          <p:cNvSpPr>
            <a:spLocks noGrp="1"/>
          </p:cNvSpPr>
          <p:nvPr>
            <p:ph type="title"/>
          </p:nvPr>
        </p:nvSpPr>
        <p:spPr/>
        <p:txBody>
          <a:bodyPr/>
          <a:lstStyle/>
          <a:p>
            <a:r>
              <a:rPr lang="en-US" dirty="0"/>
              <a:t>Medicare Products (continued)</a:t>
            </a:r>
          </a:p>
        </p:txBody>
      </p:sp>
      <p:graphicFrame>
        <p:nvGraphicFramePr>
          <p:cNvPr id="8" name="Table 7" descr="Table listing Medicare products related to Medicare rights and protections." title="Medicare Products">
            <a:extLst>
              <a:ext uri="{FF2B5EF4-FFF2-40B4-BE49-F238E27FC236}">
                <a16:creationId xmlns:a16="http://schemas.microsoft.com/office/drawing/2014/main" id="{3FE0460B-EC95-AAB1-CC07-8E37D91B77BB}"/>
              </a:ext>
            </a:extLst>
          </p:cNvPr>
          <p:cNvGraphicFramePr>
            <a:graphicFrameLocks noGrp="1"/>
          </p:cNvGraphicFramePr>
          <p:nvPr>
            <p:extLst>
              <p:ext uri="{D42A27DB-BD31-4B8C-83A1-F6EECF244321}">
                <p14:modId xmlns:p14="http://schemas.microsoft.com/office/powerpoint/2010/main" val="3310535436"/>
              </p:ext>
            </p:extLst>
          </p:nvPr>
        </p:nvGraphicFramePr>
        <p:xfrm>
          <a:off x="718867" y="1710905"/>
          <a:ext cx="10943319" cy="2392341"/>
        </p:xfrm>
        <a:graphic>
          <a:graphicData uri="http://schemas.openxmlformats.org/drawingml/2006/table">
            <a:tbl>
              <a:tblPr firstRow="1" bandRow="1">
                <a:tableStyleId>{5FD0F851-EC5A-4D38-B0AD-8093EC10F338}</a:tableStyleId>
              </a:tblPr>
              <a:tblGrid>
                <a:gridCol w="5018702">
                  <a:extLst>
                    <a:ext uri="{9D8B030D-6E8A-4147-A177-3AD203B41FA5}">
                      <a16:colId xmlns:a16="http://schemas.microsoft.com/office/drawing/2014/main" val="20000"/>
                    </a:ext>
                  </a:extLst>
                </a:gridCol>
                <a:gridCol w="5924617">
                  <a:extLst>
                    <a:ext uri="{9D8B030D-6E8A-4147-A177-3AD203B41FA5}">
                      <a16:colId xmlns:a16="http://schemas.microsoft.com/office/drawing/2014/main" val="20001"/>
                    </a:ext>
                  </a:extLst>
                </a:gridCol>
              </a:tblGrid>
              <a:tr h="845315">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685800" rtl="0" eaLnBrk="1" fontAlgn="auto" latinLnBrk="0" hangingPunct="1">
                        <a:lnSpc>
                          <a:spcPct val="100000"/>
                        </a:lnSpc>
                        <a:spcBef>
                          <a:spcPts val="0"/>
                        </a:spcBef>
                        <a:spcAft>
                          <a:spcPts val="0"/>
                        </a:spcAft>
                        <a:buClrTx/>
                        <a:buSzTx/>
                        <a:buFont typeface="+mj-lt"/>
                        <a:buNone/>
                        <a:tabLst/>
                        <a:defRPr/>
                      </a:pPr>
                      <a:r>
                        <a:rPr kumimoji="0" lang="en-US" sz="1800" b="1"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“Get Ready for Medicare” package </a:t>
                      </a:r>
                      <a:br>
                        <a:rPr kumimoji="0" lang="en-US" sz="1800" b="1"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br>
                      <a:r>
                        <a:rPr kumimoji="0" lang="en-US" sz="1800" b="1"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(automatically enrolled)</a:t>
                      </a:r>
                    </a:p>
                  </a:txBody>
                  <a:tcPr>
                    <a:lnR w="12700" cap="flat" cmpd="sng" algn="ctr">
                      <a:solidFill>
                        <a:schemeClr val="accent1">
                          <a:lumMod val="40000"/>
                          <a:lumOff val="60000"/>
                        </a:schemeClr>
                      </a:solidFill>
                      <a:prstDash val="solid"/>
                      <a:round/>
                      <a:headEnd type="none" w="med" len="med"/>
                      <a:tailEnd type="none" w="med" len="med"/>
                    </a:lnR>
                    <a:lnB w="12700" cap="flat" cmpd="sng" algn="ctr">
                      <a:solidFill>
                        <a:schemeClr val="accent1"/>
                      </a:solidFill>
                      <a:prstDash val="solid"/>
                      <a:round/>
                      <a:headEnd type="none" w="med" len="med"/>
                      <a:tailEnd type="none" w="med" len="med"/>
                    </a:lnB>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US" sz="1800" b="0" u="sng" kern="1200" dirty="0">
                          <a:solidFill>
                            <a:schemeClr val="tx1"/>
                          </a:solidFill>
                          <a:effectLst/>
                          <a:latin typeface="Arial" panose="020B0604020202020204" pitchFamily="34" charset="0"/>
                          <a:ea typeface="+mn-ea"/>
                          <a:cs typeface="Arial" panose="020B0604020202020204" pitchFamily="34" charset="0"/>
                          <a:hlinkClick r:id="rId4"/>
                        </a:rPr>
                        <a:t>Medicare.gov/basics/forms-publications-mailings/mailings/signing-up/get-ready-for-medicare-package</a:t>
                      </a:r>
                      <a:endParaRPr lang="en-US" sz="1800" b="0" dirty="0">
                        <a:solidFill>
                          <a:srgbClr val="00529B"/>
                        </a:solidFill>
                        <a:latin typeface="Arial" panose="020B0604020202020204" pitchFamily="34" charset="0"/>
                        <a:cs typeface="Arial" panose="020B0604020202020204" pitchFamily="34" charset="0"/>
                      </a:endParaRPr>
                    </a:p>
                  </a:txBody>
                  <a:tcPr>
                    <a:lnL w="12700" cap="flat" cmpd="sng" algn="ctr">
                      <a:solidFill>
                        <a:schemeClr val="accent1">
                          <a:lumMod val="40000"/>
                          <a:lumOff val="60000"/>
                        </a:schemeClr>
                      </a:solidFill>
                      <a:prstDash val="solid"/>
                      <a:round/>
                      <a:headEnd type="none" w="med" len="med"/>
                      <a:tailEnd type="none" w="med" len="med"/>
                    </a:lnL>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543709248"/>
                  </a:ext>
                </a:extLst>
              </a:tr>
              <a:tr h="845315">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685800" rtl="0" eaLnBrk="1" fontAlgn="auto" latinLnBrk="0" hangingPunct="1">
                        <a:lnSpc>
                          <a:spcPct val="100000"/>
                        </a:lnSpc>
                        <a:spcBef>
                          <a:spcPts val="0"/>
                        </a:spcBef>
                        <a:spcAft>
                          <a:spcPts val="0"/>
                        </a:spcAft>
                        <a:buClrTx/>
                        <a:buSzTx/>
                        <a:buFont typeface="+mj-lt"/>
                        <a:buNone/>
                        <a:tabLst/>
                        <a:defRPr/>
                      </a:pPr>
                      <a:r>
                        <a:rPr kumimoji="0" lang="en-US" sz="1800" b="1"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“Welcome to Medicare” package </a:t>
                      </a:r>
                      <a:br>
                        <a:rPr kumimoji="0" lang="en-US" sz="1800" b="1"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br>
                      <a:r>
                        <a:rPr kumimoji="0" lang="en-US" sz="1800" b="1"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(not automatically enrolled)</a:t>
                      </a:r>
                    </a:p>
                  </a:txBody>
                  <a:tcPr>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US" sz="1800" u="sng" kern="1200" dirty="0">
                          <a:solidFill>
                            <a:schemeClr val="tx1"/>
                          </a:solidFill>
                          <a:effectLst/>
                          <a:latin typeface="Arial" panose="020B0604020202020204" pitchFamily="34" charset="0"/>
                          <a:ea typeface="+mn-ea"/>
                          <a:cs typeface="Arial" panose="020B0604020202020204" pitchFamily="34" charset="0"/>
                          <a:hlinkClick r:id="rId5"/>
                        </a:rPr>
                        <a:t>Medicare.gov/basics/forms-publications-mailings/mailings/signing-up/welcome-to-medicare-package</a:t>
                      </a:r>
                      <a:endParaRPr lang="en-US" sz="1800" dirty="0">
                        <a:solidFill>
                          <a:srgbClr val="00529B"/>
                        </a:solidFill>
                        <a:latin typeface="Arial" panose="020B0604020202020204" pitchFamily="34" charset="0"/>
                        <a:cs typeface="Arial" panose="020B0604020202020204" pitchFamily="34" charset="0"/>
                      </a:endParaRPr>
                    </a:p>
                  </a:txBody>
                  <a:tcPr>
                    <a:lnL w="12700" cap="flat" cmpd="sng" algn="ctr">
                      <a:solidFill>
                        <a:schemeClr val="accent1">
                          <a:lumMod val="40000"/>
                          <a:lumOff val="60000"/>
                        </a:schemeClr>
                      </a:solidFill>
                      <a:prstDash val="solid"/>
                      <a:round/>
                      <a:headEnd type="none" w="med" len="med"/>
                      <a:tailEnd type="none" w="med" len="med"/>
                    </a:lnL>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925164423"/>
                  </a:ext>
                </a:extLst>
              </a:tr>
              <a:tr h="563541">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marL="0" marR="0" lvl="0" indent="0" algn="l" defTabSz="685800" rtl="0" eaLnBrk="1" fontAlgn="auto" latinLnBrk="0" hangingPunct="1">
                        <a:lnSpc>
                          <a:spcPct val="100000"/>
                        </a:lnSpc>
                        <a:spcBef>
                          <a:spcPts val="0"/>
                        </a:spcBef>
                        <a:spcAft>
                          <a:spcPts val="0"/>
                        </a:spcAft>
                        <a:buClrTx/>
                        <a:buSzTx/>
                        <a:buFont typeface="+mj-lt"/>
                        <a:buNone/>
                        <a:tabLst/>
                        <a:defRPr/>
                      </a:pPr>
                      <a:r>
                        <a:rPr kumimoji="0" lang="en-US" sz="1800" b="1"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Medicare Amounts </a:t>
                      </a:r>
                    </a:p>
                  </a:txBody>
                  <a:tcPr>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solidFill>
                      <a:prstDash val="solid"/>
                      <a:round/>
                      <a:headEnd type="none" w="med" len="med"/>
                      <a:tailEnd type="none" w="med" len="med"/>
                    </a:lnT>
                  </a:tcPr>
                </a:tc>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lvl="0">
                        <a:buNone/>
                      </a:pPr>
                      <a:r>
                        <a:rPr lang="en-US" sz="1800" b="0" kern="1200" dirty="0">
                          <a:solidFill>
                            <a:srgbClr val="00529B"/>
                          </a:solidFill>
                          <a:latin typeface="Arial" panose="020B0604020202020204" pitchFamily="34" charset="0"/>
                          <a:ea typeface="+mn-ea"/>
                          <a:cs typeface="Arial" panose="020B0604020202020204" pitchFamily="34" charset="0"/>
                        </a:rPr>
                        <a:t>CMS Product No. 11579</a:t>
                      </a:r>
                      <a:endParaRPr lang="en-US" b="0" dirty="0">
                        <a:solidFill>
                          <a:srgbClr val="00529B"/>
                        </a:solidFill>
                        <a:latin typeface="Arial" panose="020B0604020202020204" pitchFamily="34" charset="0"/>
                        <a:cs typeface="Arial" panose="020B0604020202020204" pitchFamily="34" charset="0"/>
                      </a:endParaRPr>
                    </a:p>
                  </a:txBody>
                  <a:tcPr>
                    <a:lnL w="12700" cap="flat" cmpd="sng" algn="ctr">
                      <a:solidFill>
                        <a:schemeClr val="accent1">
                          <a:lumMod val="40000"/>
                          <a:lumOff val="60000"/>
                        </a:schemeClr>
                      </a:solidFill>
                      <a:prstDash val="solid"/>
                      <a:round/>
                      <a:headEnd type="none" w="med" len="med"/>
                      <a:tailEnd type="none" w="med" len="med"/>
                    </a:lnL>
                    <a:lnT w="12700" cap="flat" cmpd="sng" algn="ctr">
                      <a:solidFill>
                        <a:schemeClr val="accent1"/>
                      </a:solidFill>
                      <a:prstDash val="solid"/>
                      <a:round/>
                      <a:headEnd type="none" w="med" len="med"/>
                      <a:tailEnd type="none" w="med" len="med"/>
                    </a:lnT>
                  </a:tcPr>
                </a:tc>
                <a:extLst>
                  <a:ext uri="{0D108BD9-81ED-4DB2-BD59-A6C34878D82A}">
                    <a16:rowId xmlns:a16="http://schemas.microsoft.com/office/drawing/2014/main" val="10000"/>
                  </a:ext>
                </a:extLst>
              </a:tr>
            </a:tbl>
          </a:graphicData>
        </a:graphic>
      </p:graphicFrame>
      <p:sp>
        <p:nvSpPr>
          <p:cNvPr id="3" name="Content Placeholder 2">
            <a:extLst>
              <a:ext uri="{FF2B5EF4-FFF2-40B4-BE49-F238E27FC236}">
                <a16:creationId xmlns:a16="http://schemas.microsoft.com/office/drawing/2014/main" id="{DB12CD2A-E751-7109-A4CD-C6BC266AF3F6}"/>
              </a:ext>
            </a:extLst>
          </p:cNvPr>
          <p:cNvSpPr>
            <a:spLocks noGrp="1"/>
          </p:cNvSpPr>
          <p:nvPr>
            <p:ph sz="quarter" idx="13"/>
          </p:nvPr>
        </p:nvSpPr>
        <p:spPr>
          <a:xfrm>
            <a:off x="838200" y="4995423"/>
            <a:ext cx="10439400" cy="1241672"/>
          </a:xfrm>
        </p:spPr>
        <p:txBody>
          <a:bodyPr/>
          <a:lstStyle/>
          <a:p>
            <a:pPr marL="0" lvl="0" indent="0" defTabSz="685800">
              <a:buClrTx/>
              <a:buNone/>
              <a:defRPr/>
            </a:pPr>
            <a:r>
              <a:rPr lang="en-US" sz="1800" dirty="0">
                <a:ea typeface="Calibri"/>
              </a:rPr>
              <a:t>To order multiple copies (partners only), visit </a:t>
            </a:r>
            <a:r>
              <a:rPr lang="en-US" sz="1800" dirty="0">
                <a:ea typeface="Calibri"/>
                <a:hlinkClick r:id="rId6">
                  <a:extLst>
                    <a:ext uri="{A12FA001-AC4F-418D-AE19-62706E023703}">
                      <ahyp:hlinkClr xmlns:ahyp="http://schemas.microsoft.com/office/drawing/2018/hyperlinkcolor" val="tx"/>
                    </a:ext>
                  </a:extLst>
                </a:hlinkClick>
              </a:rPr>
              <a:t>Productordering.cms.hhs.gov</a:t>
            </a:r>
            <a:r>
              <a:rPr lang="en-US" sz="1800" dirty="0">
                <a:ea typeface="Calibri"/>
              </a:rPr>
              <a:t>. You must register your organization.</a:t>
            </a:r>
            <a:endParaRPr lang="en-US" sz="1800" dirty="0">
              <a:solidFill>
                <a:sysClr val="windowText" lastClr="000000">
                  <a:tint val="75000"/>
                </a:sysClr>
              </a:solidFill>
            </a:endParaRPr>
          </a:p>
        </p:txBody>
      </p:sp>
      <p:sp>
        <p:nvSpPr>
          <p:cNvPr id="4" name="Slide Number Placeholder 3">
            <a:extLst>
              <a:ext uri="{FF2B5EF4-FFF2-40B4-BE49-F238E27FC236}">
                <a16:creationId xmlns:a16="http://schemas.microsoft.com/office/drawing/2014/main" id="{A562D085-49A4-C749-B631-E23EBB99CF8E}"/>
              </a:ext>
            </a:extLst>
          </p:cNvPr>
          <p:cNvSpPr>
            <a:spLocks noGrp="1"/>
          </p:cNvSpPr>
          <p:nvPr>
            <p:ph type="sldNum" sz="quarter" idx="12"/>
          </p:nvPr>
        </p:nvSpPr>
        <p:spPr/>
        <p:txBody>
          <a:bodyPr/>
          <a:lstStyle/>
          <a:p>
            <a:fld id="{0B2D781D-8844-5940-92D1-06EF0A7F581E}" type="slidenum">
              <a:rPr lang="en-US" smtClean="0"/>
              <a:t>84</a:t>
            </a:fld>
            <a:endParaRPr lang="en-US"/>
          </a:p>
        </p:txBody>
      </p:sp>
    </p:spTree>
    <p:custDataLst>
      <p:tags r:id="rId1"/>
    </p:custDataLst>
    <p:extLst>
      <p:ext uri="{BB962C8B-B14F-4D97-AF65-F5344CB8AC3E}">
        <p14:creationId xmlns:p14="http://schemas.microsoft.com/office/powerpoint/2010/main" val="1081700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pPr>
              <a:lnSpc>
                <a:spcPct val="100000"/>
              </a:lnSpc>
            </a:pPr>
            <a:r>
              <a:rPr lang="en-US" dirty="0">
                <a:solidFill>
                  <a:prstClr val="white"/>
                </a:solidFill>
              </a:rPr>
              <a:t>Original Medicare vs. Medicare Advantage </a:t>
            </a:r>
            <a:r>
              <a:rPr lang="en-US" dirty="0"/>
              <a:t>Plan</a:t>
            </a:r>
            <a:r>
              <a:rPr lang="en-US" dirty="0">
                <a:solidFill>
                  <a:prstClr val="white"/>
                </a:solidFill>
              </a:rPr>
              <a:t>:</a:t>
            </a:r>
            <a:br>
              <a:rPr lang="en-US" dirty="0">
                <a:solidFill>
                  <a:prstClr val="white"/>
                </a:solidFill>
              </a:rPr>
            </a:br>
            <a:r>
              <a:rPr lang="en-US" dirty="0">
                <a:solidFill>
                  <a:prstClr val="white"/>
                </a:solidFill>
              </a:rPr>
              <a:t>Doctor &amp; Hospital Choice</a:t>
            </a:r>
            <a:endParaRPr lang="en-US" dirty="0"/>
          </a:p>
        </p:txBody>
      </p:sp>
      <p:graphicFrame>
        <p:nvGraphicFramePr>
          <p:cNvPr id="8" name="Table 7" descr="This table shows the differenced in doctor and hospital choices between Original Medicare versus Medicare Advantage in ">
            <a:extLst>
              <a:ext uri="{FF2B5EF4-FFF2-40B4-BE49-F238E27FC236}">
                <a16:creationId xmlns:a16="http://schemas.microsoft.com/office/drawing/2014/main" id="{F61E4D96-77F4-3A46-BE29-6C59253DF241}"/>
              </a:ext>
            </a:extLst>
          </p:cNvPr>
          <p:cNvGraphicFramePr>
            <a:graphicFrameLocks noGrp="1"/>
          </p:cNvGraphicFramePr>
          <p:nvPr>
            <p:extLst>
              <p:ext uri="{D42A27DB-BD31-4B8C-83A1-F6EECF244321}">
                <p14:modId xmlns:p14="http://schemas.microsoft.com/office/powerpoint/2010/main" val="2150246112"/>
              </p:ext>
            </p:extLst>
          </p:nvPr>
        </p:nvGraphicFramePr>
        <p:xfrm>
          <a:off x="612319" y="1447349"/>
          <a:ext cx="10967362" cy="4138666"/>
        </p:xfrm>
        <a:graphic>
          <a:graphicData uri="http://schemas.openxmlformats.org/drawingml/2006/table">
            <a:tbl>
              <a:tblPr firstRow="1" bandRow="1"/>
              <a:tblGrid>
                <a:gridCol w="5483681">
                  <a:extLst>
                    <a:ext uri="{9D8B030D-6E8A-4147-A177-3AD203B41FA5}">
                      <a16:colId xmlns:a16="http://schemas.microsoft.com/office/drawing/2014/main" val="3939814607"/>
                    </a:ext>
                  </a:extLst>
                </a:gridCol>
                <a:gridCol w="5483681">
                  <a:extLst>
                    <a:ext uri="{9D8B030D-6E8A-4147-A177-3AD203B41FA5}">
                      <a16:colId xmlns:a16="http://schemas.microsoft.com/office/drawing/2014/main" val="3510080372"/>
                    </a:ext>
                  </a:extLst>
                </a:gridCol>
              </a:tblGrid>
              <a:tr h="747558">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lvl="0"/>
                      <a:r>
                        <a:rPr lang="en-US" sz="2400" b="1" dirty="0">
                          <a:solidFill>
                            <a:srgbClr val="006CAA"/>
                          </a:solidFill>
                          <a:effectLst/>
                          <a:latin typeface="Arial" panose="020B0604020202020204" pitchFamily="34" charset="0"/>
                          <a:cs typeface="Arial" panose="020B0604020202020204" pitchFamily="34" charset="0"/>
                        </a:rPr>
                        <a:t>Original Medicare</a:t>
                      </a:r>
                      <a:endParaRPr lang="en-US" sz="2400" dirty="0">
                        <a:solidFill>
                          <a:srgbClr val="006CAA"/>
                        </a:solidFill>
                        <a:effectLst/>
                        <a:latin typeface="Arial" panose="020B0604020202020204" pitchFamily="34" charset="0"/>
                        <a:cs typeface="Arial" panose="020B0604020202020204" pitchFamily="34" charset="0"/>
                      </a:endParaRPr>
                    </a:p>
                  </a:txBody>
                  <a:tcPr marL="137160" marR="68580" marT="28575" marB="64294" anchor="ctr">
                    <a:lnL w="12700" cmpd="sng">
                      <a:noFill/>
                    </a:lnL>
                    <a:lnR w="12700" cap="flat" cmpd="sng" algn="ctr">
                      <a:solidFill>
                        <a:srgbClr val="006CAA"/>
                      </a:solidFill>
                      <a:prstDash val="solid"/>
                      <a:round/>
                      <a:headEnd type="none" w="med" len="med"/>
                      <a:tailEnd type="none" w="med" len="med"/>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r>
                        <a:rPr lang="en-US" sz="2400" b="1" dirty="0">
                          <a:solidFill>
                            <a:srgbClr val="006CAA"/>
                          </a:solidFill>
                          <a:effectLst/>
                          <a:latin typeface="Arial" panose="020B0604020202020204" pitchFamily="34" charset="0"/>
                          <a:cs typeface="Arial" panose="020B0604020202020204" pitchFamily="34" charset="0"/>
                        </a:rPr>
                        <a:t>Medicare Advantage (Part C)</a:t>
                      </a:r>
                      <a:endParaRPr lang="en-US" sz="2400" dirty="0">
                        <a:solidFill>
                          <a:srgbClr val="006CAA"/>
                        </a:solidFill>
                        <a:effectLst/>
                        <a:latin typeface="Arial" panose="020B0604020202020204" pitchFamily="34" charset="0"/>
                        <a:cs typeface="Arial" panose="020B0604020202020204" pitchFamily="34" charset="0"/>
                      </a:endParaRPr>
                    </a:p>
                  </a:txBody>
                  <a:tcPr marL="137160" marR="68580" marT="64294" marB="64294" anchor="ctr">
                    <a:lnL w="12700" cap="flat" cmpd="sng" algn="ctr">
                      <a:solidFill>
                        <a:srgbClr val="006CAA"/>
                      </a:solidFill>
                      <a:prstDash val="solid"/>
                      <a:round/>
                      <a:headEnd type="none" w="med" len="med"/>
                      <a:tailEnd type="none" w="med" len="med"/>
                    </a:lnL>
                    <a:lnR w="12700" cmpd="sng">
                      <a:noFill/>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solidFill>
                      <a:srgbClr val="006CAA">
                        <a:alpha val="5098"/>
                      </a:srgbClr>
                    </a:solidFill>
                  </a:tcPr>
                </a:tc>
                <a:extLst>
                  <a:ext uri="{0D108BD9-81ED-4DB2-BD59-A6C34878D82A}">
                    <a16:rowId xmlns:a16="http://schemas.microsoft.com/office/drawing/2014/main" val="1880237107"/>
                  </a:ext>
                </a:extLst>
              </a:tr>
              <a:tr h="2151855">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lvl="0"/>
                      <a:r>
                        <a:rPr lang="en-US" sz="1800" dirty="0">
                          <a:solidFill>
                            <a:srgbClr val="00529B"/>
                          </a:solidFill>
                          <a:effectLst/>
                          <a:latin typeface="Arial" panose="020B0604020202020204" pitchFamily="34" charset="0"/>
                          <a:cs typeface="Arial" panose="020B0604020202020204" pitchFamily="34" charset="0"/>
                        </a:rPr>
                        <a:t>You can use any doctor or hospital that takes Medicare, anywhere in the U.S.* You may pay more if your doctor doesn’t accept assignment. </a:t>
                      </a:r>
                    </a:p>
                    <a:p>
                      <a:pPr lvl="0"/>
                      <a:endParaRPr lang="en-US" sz="1800" dirty="0">
                        <a:solidFill>
                          <a:srgbClr val="00529B"/>
                        </a:solidFill>
                        <a:effectLst/>
                        <a:latin typeface="Arial" panose="020B0604020202020204" pitchFamily="34" charset="0"/>
                        <a:cs typeface="Arial" panose="020B0604020202020204" pitchFamily="34" charset="0"/>
                      </a:endParaRPr>
                    </a:p>
                    <a:p>
                      <a:pPr lvl="0"/>
                      <a:r>
                        <a:rPr lang="en-US" sz="1800" dirty="0">
                          <a:solidFill>
                            <a:srgbClr val="00529B"/>
                          </a:solidFill>
                          <a:effectLst/>
                          <a:latin typeface="Arial" panose="020B0604020202020204" pitchFamily="34" charset="0"/>
                          <a:cs typeface="Arial" panose="020B0604020202020204" pitchFamily="34" charset="0"/>
                        </a:rPr>
                        <a:t>* Includes the 50 states, the District of Columbia, Puerto Rico, the U.S. Virgin Islands, Guam, the Northern Mariana Islands, and American Samoa.</a:t>
                      </a:r>
                      <a:br>
                        <a:rPr lang="en-US" sz="1800" dirty="0">
                          <a:solidFill>
                            <a:srgbClr val="00529B"/>
                          </a:solidFill>
                          <a:effectLst/>
                          <a:latin typeface="Arial" panose="020B0604020202020204" pitchFamily="34" charset="0"/>
                          <a:cs typeface="Arial" panose="020B0604020202020204" pitchFamily="34" charset="0"/>
                        </a:rPr>
                      </a:br>
                      <a:endParaRPr lang="en-US" sz="1800" dirty="0">
                        <a:solidFill>
                          <a:srgbClr val="00529B"/>
                        </a:solidFill>
                        <a:effectLst/>
                        <a:latin typeface="Arial" panose="020B0604020202020204" pitchFamily="34" charset="0"/>
                        <a:cs typeface="Arial" panose="020B0604020202020204" pitchFamily="34" charset="0"/>
                      </a:endParaRPr>
                    </a:p>
                  </a:txBody>
                  <a:tcPr marL="137160" marR="137160" marT="68580" marB="137160">
                    <a:lnL w="12700" cmpd="sng">
                      <a:noFill/>
                    </a:lnL>
                    <a:lnR w="12700" cap="flat" cmpd="sng" algn="ctr">
                      <a:solidFill>
                        <a:srgbClr val="006CAA"/>
                      </a:solidFill>
                      <a:prstDash val="solid"/>
                      <a:round/>
                      <a:headEnd type="none" w="med" len="med"/>
                      <a:tailEnd type="none" w="med" len="med"/>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1800" dirty="0">
                          <a:solidFill>
                            <a:srgbClr val="00529B"/>
                          </a:solidFill>
                          <a:effectLst/>
                          <a:latin typeface="Arial" panose="020B0604020202020204" pitchFamily="34" charset="0"/>
                          <a:cs typeface="Arial" panose="020B0604020202020204" pitchFamily="34" charset="0"/>
                        </a:rPr>
                        <a:t>You may need to use doctors and other providers who are in the plan’s network and service area (for non-emergency care). Some plans offer non-emergency coverage out of network, but typically at a higher cost. </a:t>
                      </a:r>
                    </a:p>
                  </a:txBody>
                  <a:tcPr marL="137160" marR="137160" marT="68580" marB="137160">
                    <a:lnL w="12700" cap="flat" cmpd="sng" algn="ctr">
                      <a:solidFill>
                        <a:srgbClr val="006CAA"/>
                      </a:solidFill>
                      <a:prstDash val="solid"/>
                      <a:round/>
                      <a:headEnd type="none" w="med" len="med"/>
                      <a:tailEnd type="none" w="med" len="med"/>
                    </a:lnL>
                    <a:lnR w="12700" cmpd="sng">
                      <a:noFill/>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solidFill>
                      <a:srgbClr val="006CAA">
                        <a:alpha val="5098"/>
                      </a:srgbClr>
                    </a:solidFill>
                  </a:tcPr>
                </a:tc>
                <a:extLst>
                  <a:ext uri="{0D108BD9-81ED-4DB2-BD59-A6C34878D82A}">
                    <a16:rowId xmlns:a16="http://schemas.microsoft.com/office/drawing/2014/main" val="855204335"/>
                  </a:ext>
                </a:extLst>
              </a:tr>
              <a:tr h="990808">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lvl="0"/>
                      <a:r>
                        <a:rPr lang="en-US" sz="1800" dirty="0">
                          <a:solidFill>
                            <a:srgbClr val="00529B"/>
                          </a:solidFill>
                          <a:effectLst/>
                          <a:latin typeface="Arial" panose="020B0604020202020204" pitchFamily="34" charset="0"/>
                          <a:cs typeface="Arial" panose="020B0604020202020204" pitchFamily="34" charset="0"/>
                        </a:rPr>
                        <a:t>In most cases, you </a:t>
                      </a:r>
                      <a:r>
                        <a:rPr lang="en-US" sz="1800" b="1" dirty="0">
                          <a:solidFill>
                            <a:srgbClr val="00529B"/>
                          </a:solidFill>
                          <a:effectLst/>
                          <a:latin typeface="Arial" panose="020B0604020202020204" pitchFamily="34" charset="0"/>
                          <a:cs typeface="Arial" panose="020B0604020202020204" pitchFamily="34" charset="0"/>
                        </a:rPr>
                        <a:t>don’t need</a:t>
                      </a:r>
                      <a:r>
                        <a:rPr lang="en-US" sz="1800" dirty="0">
                          <a:solidFill>
                            <a:srgbClr val="00529B"/>
                          </a:solidFill>
                          <a:effectLst/>
                          <a:latin typeface="Arial" panose="020B0604020202020204" pitchFamily="34" charset="0"/>
                          <a:cs typeface="Arial" panose="020B0604020202020204" pitchFamily="34" charset="0"/>
                        </a:rPr>
                        <a:t> a referral to use a specialist.</a:t>
                      </a:r>
                    </a:p>
                  </a:txBody>
                  <a:tcPr marL="137160" marR="137160" marT="68580" marB="137160">
                    <a:lnL w="12700" cmpd="sng">
                      <a:noFill/>
                    </a:lnL>
                    <a:lnR w="12700" cap="flat" cmpd="sng" algn="ctr">
                      <a:solidFill>
                        <a:srgbClr val="006CAA"/>
                      </a:solidFill>
                      <a:prstDash val="solid"/>
                      <a:round/>
                      <a:headEnd type="none" w="med" len="med"/>
                      <a:tailEnd type="none" w="med" len="med"/>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spcAft>
                          <a:spcPts val="1200"/>
                        </a:spcAft>
                      </a:pPr>
                      <a:r>
                        <a:rPr lang="en-US" sz="1800" dirty="0">
                          <a:solidFill>
                            <a:srgbClr val="00529B"/>
                          </a:solidFill>
                          <a:effectLst/>
                          <a:latin typeface="Arial" panose="020B0604020202020204" pitchFamily="34" charset="0"/>
                          <a:cs typeface="Arial" panose="020B0604020202020204" pitchFamily="34" charset="0"/>
                        </a:rPr>
                        <a:t>You </a:t>
                      </a:r>
                      <a:r>
                        <a:rPr lang="en-US" sz="1800" b="1" dirty="0">
                          <a:solidFill>
                            <a:srgbClr val="00529B"/>
                          </a:solidFill>
                          <a:effectLst/>
                          <a:latin typeface="Arial" panose="020B0604020202020204" pitchFamily="34" charset="0"/>
                          <a:cs typeface="Arial" panose="020B0604020202020204" pitchFamily="34" charset="0"/>
                        </a:rPr>
                        <a:t>may need to get a referral </a:t>
                      </a:r>
                      <a:r>
                        <a:rPr lang="en-US" sz="1800" dirty="0">
                          <a:solidFill>
                            <a:srgbClr val="00529B"/>
                          </a:solidFill>
                          <a:effectLst/>
                          <a:latin typeface="Arial" panose="020B0604020202020204" pitchFamily="34" charset="0"/>
                          <a:cs typeface="Arial" panose="020B0604020202020204" pitchFamily="34" charset="0"/>
                        </a:rPr>
                        <a:t>to use a specialist.</a:t>
                      </a:r>
                    </a:p>
                  </a:txBody>
                  <a:tcPr marL="137160" marR="137160" marT="68580" marB="137160">
                    <a:lnL w="12700" cap="flat" cmpd="sng" algn="ctr">
                      <a:solidFill>
                        <a:srgbClr val="006CAA"/>
                      </a:solidFill>
                      <a:prstDash val="solid"/>
                      <a:round/>
                      <a:headEnd type="none" w="med" len="med"/>
                      <a:tailEnd type="none" w="med" len="med"/>
                    </a:lnL>
                    <a:lnR w="12700" cmpd="sng">
                      <a:noFill/>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solidFill>
                      <a:srgbClr val="006CAA">
                        <a:alpha val="5098"/>
                      </a:srgbClr>
                    </a:solidFill>
                  </a:tcPr>
                </a:tc>
                <a:extLst>
                  <a:ext uri="{0D108BD9-81ED-4DB2-BD59-A6C34878D82A}">
                    <a16:rowId xmlns:a16="http://schemas.microsoft.com/office/drawing/2014/main" val="1469587612"/>
                  </a:ext>
                </a:extLst>
              </a:tr>
            </a:tbl>
          </a:graphicData>
        </a:graphic>
      </p:graphicFrame>
      <p:sp>
        <p:nvSpPr>
          <p:cNvPr id="5" name="Slide Number Placeholder 4">
            <a:extLst>
              <a:ext uri="{FF2B5EF4-FFF2-40B4-BE49-F238E27FC236}">
                <a16:creationId xmlns:a16="http://schemas.microsoft.com/office/drawing/2014/main" id="{6B0F3956-9C1B-4BD6-B297-09FE1CECABD7}"/>
              </a:ext>
            </a:extLst>
          </p:cNvPr>
          <p:cNvSpPr>
            <a:spLocks noGrp="1"/>
          </p:cNvSpPr>
          <p:nvPr>
            <p:ph type="sldNum" sz="quarter" idx="12"/>
          </p:nvPr>
        </p:nvSpPr>
        <p:spPr/>
        <p:txBody>
          <a:bodyPr/>
          <a:lstStyle/>
          <a:p>
            <a:fld id="{48F63A3B-78C7-47BE-AE5E-E10140E04643}" type="slidenum">
              <a:rPr lang="en-US" smtClean="0"/>
              <a:pPr/>
              <a:t>9</a:t>
            </a:fld>
            <a:endParaRPr lang="en-US"/>
          </a:p>
        </p:txBody>
      </p:sp>
    </p:spTree>
    <p:custDataLst>
      <p:tags r:id="rId1"/>
    </p:custDataLst>
    <p:extLst>
      <p:ext uri="{BB962C8B-B14F-4D97-AF65-F5344CB8AC3E}">
        <p14:creationId xmlns:p14="http://schemas.microsoft.com/office/powerpoint/2010/main" val="47057090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1"/>
  <p:tag name="MMPROD_UIDATA" val="&lt;database version=&quot;11.0&quot;&gt;&lt;object type=&quot;1&quot; unique_id=&quot;10001&quot;&gt;&lt;object type=&quot;2&quot; unique_id=&quot;17349&quot;&gt;&lt;object type=&quot;3&quot; unique_id=&quot;17350&quot;&gt;&lt;property id=&quot;20148&quot; value=&quot;5&quot;/&gt;&lt;property id=&quot;20300&quot; value=&quot;Slide 1 - &amp;quot;Getting Started with Medicare&amp;quot;&quot;/&gt;&lt;property id=&quot;20307&quot; value=&quot;359&quot;/&gt;&lt;/object&gt;&lt;object type=&quot;3&quot; unique_id=&quot;17351&quot;&gt;&lt;property id=&quot;20148&quot; value=&quot;5&quot;/&gt;&lt;property id=&quot;20300&quot; value=&quot;Slide 2 - &amp;quot;Contents&amp;quot;&quot;/&gt;&lt;property id=&quot;20307&quot; value=&quot;360&quot;/&gt;&lt;/object&gt;&lt;object type=&quot;3&quot; unique_id=&quot;17352&quot;&gt;&lt;property id=&quot;20148&quot; value=&quot;5&quot;/&gt;&lt;property id=&quot;20300&quot; value=&quot;Slide 3 - &amp;quot;Session Objectives&amp;quot;&quot;/&gt;&lt;property id=&quot;20307&quot; value=&quot;378&quot;/&gt;&lt;/object&gt;&lt;object type=&quot;3&quot; unique_id=&quot;17353&quot;&gt;&lt;property id=&quot;20148&quot; value=&quot;5&quot;/&gt;&lt;property id=&quot;20300&quot; value=&quot;Slide 4 - &amp;quot;Lesson 1&amp;quot;&quot;/&gt;&lt;property id=&quot;20307&quot; value=&quot;363&quot;/&gt;&lt;/object&gt;&lt;object type=&quot;3&quot; unique_id=&quot;17355&quot;&gt;&lt;property id=&quot;20148&quot; value=&quot;5&quot;/&gt;&lt;property id=&quot;20300&quot; value=&quot;Slide 24 - &amp;quot;Check Your Knowledge—Question 1&amp;quot;&quot;/&gt;&lt;property id=&quot;20307&quot; value=&quot;371&quot;/&gt;&lt;/object&gt;&lt;object type=&quot;3&quot; unique_id=&quot;17356&quot;&gt;&lt;property id=&quot;20148&quot; value=&quot;5&quot;/&gt;&lt;property id=&quot;20300&quot; value=&quot;Slide 25 - &amp;quot;Lesson 2&amp;quot;&quot;/&gt;&lt;property id=&quot;20307&quot; value=&quot;365&quot;/&gt;&lt;/object&gt;&lt;object type=&quot;3&quot; unique_id=&quot;17358&quot;&gt;&lt;property id=&quot;20148&quot; value=&quot;5&quot;/&gt;&lt;property id=&quot;20300&quot; value=&quot;Slide 41 - &amp;quot;Check Your Knowledge—Question 2&amp;quot;&quot;/&gt;&lt;property id=&quot;20307&quot; value=&quot;372&quot;/&gt;&lt;/object&gt;&lt;object type=&quot;3&quot; unique_id=&quot;17359&quot;&gt;&lt;property id=&quot;20148&quot; value=&quot;5&quot;/&gt;&lt;property id=&quot;20300&quot; value=&quot;Slide 43 - &amp;quot;Lesson 3&amp;quot;&quot;/&gt;&lt;property id=&quot;20307&quot; value=&quot;367&quot;/&gt;&lt;/object&gt;&lt;object type=&quot;3&quot; unique_id=&quot;17361&quot;&gt;&lt;property id=&quot;20148&quot; value=&quot;5&quot;/&gt;&lt;property id=&quot;20300&quot; value=&quot;Slide 49 - &amp;quot;Check Your Knowledge—Question 4&amp;quot;&quot;/&gt;&lt;property id=&quot;20307&quot; value=&quot;373&quot;/&gt;&lt;/object&gt;&lt;object type=&quot;3&quot; unique_id=&quot;17362&quot;&gt;&lt;property id=&quot;20148&quot; value=&quot;5&quot;/&gt;&lt;property id=&quot;20300&quot; value=&quot;Slide 50 - &amp;quot;Lesson 4&amp;quot;&quot;/&gt;&lt;property id=&quot;20307&quot; value=&quot;369&quot;/&gt;&lt;/object&gt;&lt;object type=&quot;3&quot; unique_id=&quot;17364&quot;&gt;&lt;property id=&quot;20148&quot; value=&quot;5&quot;/&gt;&lt;property id=&quot;20300&quot; value=&quot;Slide 62 - &amp;quot;Check Your Knowledge—Question 5&amp;quot;&quot;/&gt;&lt;property id=&quot;20307&quot; value=&quot;374&quot;/&gt;&lt;/object&gt;&lt;object type=&quot;3&quot; unique_id=&quot;17365&quot;&gt;&lt;property id=&quot;20148&quot; value=&quot;5&quot;/&gt;&lt;property id=&quot;20300&quot; value=&quot;Slide 95 - &amp;quot;Acronyms (AB-IR)&amp;quot;&quot;/&gt;&lt;property id=&quot;20307&quot; value=&quot;375&quot;/&gt;&lt;/object&gt;&lt;object type=&quot;3&quot; unique_id=&quot;17366&quot;&gt;&lt;property id=&quot;20148&quot; value=&quot;5&quot;/&gt;&lt;property id=&quot;20300&quot; value=&quot;Slide 96 - &amp;quot;Acronyms (LI-RN)&amp;quot;&quot;/&gt;&lt;property id=&quot;20307&quot; value=&quot;377&quot;/&gt;&lt;/object&gt;&lt;object type=&quot;3&quot; unique_id=&quot;17367&quot;&gt;&lt;property id=&quot;20148&quot; value=&quot;5&quot;/&gt;&lt;property id=&quot;20300&quot; value=&quot;Slide 97 - &amp;quot;Acronyms (RR-VA)&amp;quot;&quot;/&gt;&lt;property id=&quot;20307&quot; value=&quot;376&quot;/&gt;&lt;/object&gt;&lt;object type=&quot;3&quot; unique_id=&quot;17434&quot;&gt;&lt;property id=&quot;20148&quot; value=&quot;5&quot;/&gt;&lt;property id=&quot;20300&quot; value=&quot;Slide 5 - &amp;quot;Medicare&amp;quot;&quot;/&gt;&lt;property id=&quot;20307&quot; value=&quot;391&quot;/&gt;&lt;/object&gt;&lt;object type=&quot;3&quot; unique_id=&quot;17435&quot;&gt;&lt;property id=&quot;20148&quot; value=&quot;5&quot;/&gt;&lt;property id=&quot;20300&quot; value=&quot;Slide 6 - &amp;quot;What Agencies are Responsible for Medicare?&amp;quot;&quot;/&gt;&lt;property id=&quot;20307&quot; value=&quot;392&quot;/&gt;&lt;/object&gt;&lt;object type=&quot;3&quot; unique_id=&quot;17436&quot;&gt;&lt;property id=&quot;20148&quot; value=&quot;5&quot;/&gt;&lt;property id=&quot;20300&quot; value=&quot;Slide 7 - &amp;quot;What are the Parts of Medicare?&amp;quot;&quot;/&gt;&lt;property id=&quot;20307&quot; value=&quot;393&quot;/&gt;&lt;/object&gt;&lt;object type=&quot;3&quot; unique_id=&quot;17437&quot;&gt;&lt;property id=&quot;20148&quot; value=&quot;5&quot;/&gt;&lt;property id=&quot;20300&quot; value=&quot;Slide 8 - &amp;quot;Your Medicare Options&amp;quot;&quot;/&gt;&lt;property id=&quot;20307&quot; value=&quot;394&quot;/&gt;&lt;/object&gt;&lt;object type=&quot;3&quot; unique_id=&quot;17438&quot;&gt;&lt;property id=&quot;20148&quot; value=&quot;5&quot;/&gt;&lt;property id=&quot;20300&quot; value=&quot;Slide 9 - &amp;quot;Original Medicare vs. Medicare Advantage— Doctor and Hospital Choice&amp;quot;&quot;/&gt;&lt;property id=&quot;20307&quot; value=&quot;395&quot;/&gt;&lt;/object&gt;&lt;object type=&quot;3&quot; unique_id=&quot;17439&quot;&gt;&lt;property id=&quot;20148&quot; value=&quot;5&quot;/&gt;&lt;property id=&quot;20300&quot; value=&quot;Slide 10 - &amp;quot;Original Medicare vs. Medicare Advantage—Cost &amp;quot;&quot;/&gt;&lt;property id=&quot;20307&quot; value=&quot;396&quot;/&gt;&lt;/object&gt;&lt;object type=&quot;3&quot; unique_id=&quot;17440&quot;&gt;&lt;property id=&quot;20148&quot; value=&quot;5&quot;/&gt;&lt;property id=&quot;20300&quot; value=&quot;Slide 11 - &amp;quot;Original Medicare vs. Medicare Advantage—Coverage &amp;quot;&quot;/&gt;&lt;property id=&quot;20307&quot; value=&quot;397&quot;/&gt;&lt;/object&gt;&lt;object type=&quot;3&quot; unique_id=&quot;17441&quot;&gt;&lt;property id=&quot;20148&quot; value=&quot;5&quot;/&gt;&lt;property id=&quot;20300&quot; value=&quot;Slide 12 - &amp;quot;Original Medicare vs.  Medicare Advantage—Foreign Travel &amp;quot;&quot;/&gt;&lt;property id=&quot;20307&quot; value=&quot;398&quot;/&gt;&lt;/object&gt;&lt;object type=&quot;3&quot; unique_id=&quot;17442&quot;&gt;&lt;property id=&quot;20148&quot; value=&quot;5&quot;/&gt;&lt;property id=&quot;20300&quot; value=&quot;Slide 13 - &amp;quot;Automatic Enrollment—Part A &amp;amp; Part B&amp;quot;&quot;/&gt;&lt;property id=&quot;20307&quot; value=&quot;399&quot;/&gt;&lt;/object&gt;&lt;object type=&quot;3&quot; unique_id=&quot;17443&quot;&gt;&lt;property id=&quot;20148&quot; value=&quot;5&quot;/&gt;&lt;property id=&quot;20300&quot; value=&quot;Slide 14 - &amp;quot;Your Medicare Card&amp;quot;&quot;/&gt;&lt;property id=&quot;20307&quot; value=&quot;400&quot;/&gt;&lt;/object&gt;&lt;object type=&quot;3&quot; unique_id=&quot;17444&quot;&gt;&lt;property id=&quot;20148&quot; value=&quot;5&quot;/&gt;&lt;property id=&quot;20300&quot; value=&quot;Slide 15 - &amp;quot;Some People Must Take Action to Enroll in Medicare&amp;quot;&quot;/&gt;&lt;property id=&quot;20307&quot; value=&quot;401&quot;/&gt;&lt;/object&gt;&lt;object type=&quot;3&quot; unique_id=&quot;17445&quot;&gt;&lt;property id=&quot;20148&quot; value=&quot;5&quot;/&gt;&lt;property id=&quot;20300&quot; value=&quot;Slide 16 - &amp;quot;When You Can Sign Up for Medicare&amp;quot;&quot;/&gt;&lt;property id=&quot;20307&quot; value=&quot;402&quot;/&gt;&lt;/object&gt;&lt;object type=&quot;3&quot; unique_id=&quot;17446&quot;&gt;&lt;property id=&quot;20148&quot; value=&quot;5&quot;/&gt;&lt;property id=&quot;20300&quot; value=&quot;Slide 17 - &amp;quot;Initial Enrollment Period (IEP)&amp;quot;&quot;/&gt;&lt;property id=&quot;20307&quot; value=&quot;403&quot;/&gt;&lt;/object&gt;&lt;object type=&quot;3&quot; unique_id=&quot;17447&quot;&gt;&lt;property id=&quot;20148&quot; value=&quot;5&quot;/&gt;&lt;property id=&quot;20300&quot; value=&quot;Slide 18 - &amp;quot;Special Enrollment Period (SEP)&amp;quot;&quot;/&gt;&lt;property id=&quot;20307&quot; value=&quot;404&quot;/&gt;&lt;/object&gt;&lt;object type=&quot;3&quot; unique_id=&quot;17448&quot;&gt;&lt;property id=&quot;20148&quot; value=&quot;5&quot;/&gt;&lt;property id=&quot;20300&quot; value=&quot;Slide 19 - &amp;quot;General Enrollment Period (GEP)&amp;quot;&quot;/&gt;&lt;property id=&quot;20307&quot; value=&quot;405&quot;/&gt;&lt;/object&gt;&lt;object type=&quot;3&quot; unique_id=&quot;17449&quot;&gt;&lt;property id=&quot;20148&quot; value=&quot;5&quot;/&gt;&lt;property id=&quot;20300&quot; value=&quot;Slide 20 - &amp;quot;Open Enrollment Period (OEP) for People with Medicare&amp;quot;&quot;/&gt;&lt;property id=&quot;20307&quot; value=&quot;406&quot;/&gt;&lt;/object&gt;&lt;object type=&quot;3&quot; unique_id=&quot;17450&quot;&gt;&lt;property id=&quot;20148&quot; value=&quot;5&quot;/&gt;&lt;property id=&quot;20300&quot; value=&quot;Slide 21 - &amp;quot;Medicare Advantage Open Enrollment Period (OEP)&amp;quot;&quot;/&gt;&lt;property id=&quot;20307&quot; value=&quot;407&quot;/&gt;&lt;/object&gt;&lt;object type=&quot;3&quot; unique_id=&quot;17451&quot;&gt;&lt;property id=&quot;20148&quot; value=&quot;5&quot;/&gt;&lt;property id=&quot;20300&quot; value=&quot;Slide 22 - &amp;quot;5-Star Special Enrollment Period (SEP)&amp;quot;&quot;/&gt;&lt;property id=&quot;20307&quot; value=&quot;408&quot;/&gt;&lt;/object&gt;&lt;object type=&quot;3&quot; unique_id=&quot;17452&quot;&gt;&lt;property id=&quot;20148&quot; value=&quot;5&quot;/&gt;&lt;property id=&quot;20300&quot; value=&quot;Slide 23 - &amp;quot;Other Medicare Special Enrollment Periods (SEPs)&amp;quot;&quot;/&gt;&lt;property id=&quot;20307&quot; value=&quot;409&quot;/&gt;&lt;/object&gt;&lt;object type=&quot;3&quot; unique_id=&quot;17453&quot;&gt;&lt;property id=&quot;20148&quot; value=&quot;5&quot;/&gt;&lt;property id=&quot;20300&quot; value=&quot;Slide 26 - &amp;quot;Part A (Hospital Insurance) Covers&amp;quot;&quot;/&gt;&lt;property id=&quot;20307&quot; value=&quot;387&quot;/&gt;&lt;/object&gt;&lt;object type=&quot;3&quot; unique_id=&quot;17454&quot;&gt;&lt;property id=&quot;20148&quot; value=&quot;5&quot;/&gt;&lt;property id=&quot;20300&quot; value=&quot;Slide 27 - &amp;quot;Part A (Hospital Insurance) Covers (continued)&amp;quot;&quot;/&gt;&lt;property id=&quot;20307&quot; value=&quot;410&quot;/&gt;&lt;/object&gt;&lt;object type=&quot;3&quot; unique_id=&quot;17455&quot;&gt;&lt;property id=&quot;20148&quot; value=&quot;5&quot;/&gt;&lt;property id=&quot;20300&quot; value=&quot;Slide 28 - &amp;quot;Paying for Part A&amp;quot;&quot;/&gt;&lt;property id=&quot;20307&quot; value=&quot;411&quot;/&gt;&lt;/object&gt;&lt;object type=&quot;3&quot; unique_id=&quot;17456&quot;&gt;&lt;property id=&quot;20148&quot; value=&quot;5&quot;/&gt;&lt;property id=&quot;20300&quot; value=&quot;Slide 29 - &amp;quot;2021 Part A—What You Pay in Original Medicare&amp;quot;&quot;/&gt;&lt;property id=&quot;20307&quot; value=&quot;412&quot;/&gt;&lt;/object&gt;&lt;object type=&quot;3&quot; unique_id=&quot;17457&quot;&gt;&lt;property id=&quot;20148&quot; value=&quot;5&quot;/&gt;&lt;property id=&quot;20300&quot; value=&quot;Slide 30 - &amp;quot;2021 Part A—What You Pay in Original Medicare (continued)&amp;quot;&quot;/&gt;&lt;property id=&quot;20307&quot; value=&quot;481&quot;/&gt;&lt;/object&gt;&lt;object type=&quot;3&quot; unique_id=&quot;17458&quot;&gt;&lt;property id=&quot;20148&quot; value=&quot;5&quot;/&gt;&lt;property id=&quot;20300&quot; value=&quot;Slide 31 - &amp;quot;Benefit Periods in Original Medicare&amp;quot;&quot;/&gt;&lt;property id=&quot;20307&quot; value=&quot;413&quot;/&gt;&lt;/object&gt;&lt;object type=&quot;3&quot; unique_id=&quot;17459&quot;&gt;&lt;property id=&quot;20148&quot; value=&quot;5&quot;/&gt;&lt;property id=&quot;20300&quot; value=&quot;Slide 32 - &amp;quot;Decision: Do I Need to Sign Up for Part A?&amp;quot;&quot;/&gt;&lt;property id=&quot;20307&quot; value=&quot;414&quot;/&gt;&lt;/object&gt;&lt;object type=&quot;3&quot; unique_id=&quot;17460&quot;&gt;&lt;property id=&quot;20148&quot; value=&quot;5&quot;/&gt;&lt;property id=&quot;20300&quot; value=&quot;Slide 33 - &amp;quot;Part B (Medical Insurance) Covers&amp;quot;&quot;/&gt;&lt;property id=&quot;20307&quot; value=&quot;415&quot;/&gt;&lt;/object&gt;&lt;object type=&quot;3&quot; unique_id=&quot;17461&quot;&gt;&lt;property id=&quot;20148&quot; value=&quot;5&quot;/&gt;&lt;property id=&quot;20300&quot; value=&quot;Slide 34 - &amp;quot;Part B—Preventive Services&amp;quot;&quot;/&gt;&lt;property id=&quot;20307&quot; value=&quot;416&quot;/&gt;&lt;/object&gt;&lt;object type=&quot;3&quot; unique_id=&quot;17462&quot;&gt;&lt;property id=&quot;20148&quot; value=&quot;5&quot;/&gt;&lt;property id=&quot;20300&quot; value=&quot;Slide 35 - &amp;quot;What’s Not Covered by Part A and Part B?&amp;quot;&quot;/&gt;&lt;property id=&quot;20307&quot; value=&quot;417&quot;/&gt;&lt;/object&gt;&lt;object type=&quot;3&quot; unique_id=&quot;17463&quot;&gt;&lt;property id=&quot;20148&quot; value=&quot;5&quot;/&gt;&lt;property id=&quot;20300&quot; value=&quot;Slide 36 - &amp;quot;What You Pay—2021 Part B Premiums&amp;quot;&quot;/&gt;&lt;property id=&quot;20307&quot; value=&quot;418&quot;/&gt;&lt;/object&gt;&lt;object type=&quot;3&quot; unique_id=&quot;17464&quot;&gt;&lt;property id=&quot;20148&quot; value=&quot;5&quot;/&gt;&lt;property id=&quot;20300&quot; value=&quot;Slide 37 - &amp;quot;Monthly Part B Standard Premium—Income-Related Monthly Adjustment Amount (IRMAA) for 2021&amp;quot;&quot;/&gt;&lt;property id=&quot;20307&quot; value=&quot;419&quot;/&gt;&lt;/object&gt;&lt;object type=&quot;3&quot; unique_id=&quot;17465&quot;&gt;&lt;property id=&quot;20148&quot; value=&quot;5&quot;/&gt;&lt;property id=&quot;20300&quot; value=&quot;Slide 38 - &amp;quot;Part B—What You Pay in Original Medicare in 2021&amp;quot;&quot;/&gt;&lt;property id=&quot;20307&quot; value=&quot;420&quot;/&gt;&lt;/object&gt;&lt;object type=&quot;3&quot; unique_id=&quot;17467&quot;&gt;&lt;property id=&quot;20148&quot; value=&quot;5&quot;/&gt;&lt;property id=&quot;20300&quot; value=&quot;Slide 39 - &amp;quot;Decision: Should I Keep/Sign Up for Part B?&amp;quot;&quot;/&gt;&lt;property id=&quot;20307&quot; value=&quot;422&quot;/&gt;&lt;/object&gt;&lt;object type=&quot;3&quot; unique_id=&quot;17468&quot;&gt;&lt;property id=&quot;20148&quot; value=&quot;5&quot;/&gt;&lt;property id=&quot;20300&quot; value=&quot;Slide 40 - &amp;quot;When You Must Have Part A and Part B&amp;quot;&quot;/&gt;&lt;property id=&quot;20307&quot; value=&quot;423&quot;/&gt;&lt;/object&gt;&lt;object type=&quot;3&quot; unique_id=&quot;17469&quot;&gt;&lt;property id=&quot;20148&quot; value=&quot;5&quot;/&gt;&lt;property id=&quot;20300&quot; value=&quot;Slide 42 - &amp;quot;Check Your Knowledge—Question 3&amp;quot;&quot;/&gt;&lt;property id=&quot;20307&quot; value=&quot;424&quot;/&gt;&lt;/object&gt;&lt;object type=&quot;3&quot; unique_id=&quot;17470&quot;&gt;&lt;property id=&quot;20148&quot; value=&quot;5&quot;/&gt;&lt;property id=&quot;20300&quot; value=&quot;Slide 44 - &amp;quot;Medigap Policies&amp;quot;&quot;/&gt;&lt;property id=&quot;20307&quot; value=&quot;388&quot;/&gt;&lt;/object&gt;&lt;object type=&quot;3&quot; unique_id=&quot;17471&quot;&gt;&lt;property id=&quot;20148&quot; value=&quot;5&quot;/&gt;&lt;property id=&quot;20300&quot; value=&quot;Slide 45 - &amp;quot;Medigap Plan Coverage&amp;quot;&quot;/&gt;&lt;property id=&quot;20307&quot; value=&quot;425&quot;/&gt;&lt;/object&gt;&lt;object type=&quot;3&quot; unique_id=&quot;17472&quot;&gt;&lt;property id=&quot;20148&quot; value=&quot;5&quot;/&gt;&lt;property id=&quot;20300&quot; value=&quot;Slide 46 - &amp;quot;Decision: Do I Need a Medigap Policy?&amp;quot;&quot;/&gt;&lt;property id=&quot;20307&quot; value=&quot;426&quot;/&gt;&lt;/object&gt;&lt;object type=&quot;3&quot; unique_id=&quot;17473&quot;&gt;&lt;property id=&quot;20148&quot; value=&quot;5&quot;/&gt;&lt;property id=&quot;20300&quot; value=&quot;Slide 47 - &amp;quot;When is the Best Time to Buy a Medigap Policy?&amp;quot;&quot;/&gt;&lt;property id=&quot;20307&quot; value=&quot;427&quot;/&gt;&lt;/object&gt;&lt;object type=&quot;3&quot; unique_id=&quot;17474&quot;&gt;&lt;property id=&quot;20148&quot; value=&quot;5&quot;/&gt;&lt;property id=&quot;20300&quot; value=&quot;Slide 48 - &amp;quot;How to Buy a Medigap Policy&amp;quot;&quot;/&gt;&lt;property id=&quot;20307&quot; value=&quot;428&quot;/&gt;&lt;/object&gt;&lt;object type=&quot;3&quot; unique_id=&quot;17475&quot;&gt;&lt;property id=&quot;20148&quot; value=&quot;5&quot;/&gt;&lt;property id=&quot;20300&quot; value=&quot;Slide 51 - &amp;quot;Medicare Drug Coverage (Part D)&amp;quot;&quot;/&gt;&lt;property id=&quot;20307&quot; value=&quot;389&quot;/&gt;&lt;/object&gt;&lt;object type=&quot;3&quot; unique_id=&quot;17476&quot;&gt;&lt;property id=&quot;20148&quot; value=&quot;5&quot;/&gt;&lt;property id=&quot;20300&quot; value=&quot;Slide 53 - &amp;quot;Medicare Drug Plan Costs—What You Pay in 2021&amp;quot;&quot;/&gt;&lt;property id=&quot;20307&quot; value=&quot;390&quot;/&gt;&lt;/object&gt;&lt;object type=&quot;3&quot; unique_id=&quot;17477&quot;&gt;&lt;property id=&quot;20148&quot; value=&quot;5&quot;/&gt;&lt;property id=&quot;20300&quot; value=&quot;Slide 54 - &amp;quot;Monthly Part D Standard Premium—Income-Related Monthly Adjustment Amount (IRMAA) for 2021&amp;quot;&quot;/&gt;&lt;property id=&quot;20307&quot; value=&quot;429&quot;/&gt;&lt;/object&gt;&lt;object type=&quot;3&quot; unique_id=&quot;17478&quot;&gt;&lt;property id=&quot;20148&quot; value=&quot;5&quot;/&gt;&lt;property id=&quot;20300&quot; value=&quot;Slide 52 - &amp;quot;How Part D Works&amp;quot;&quot;/&gt;&lt;property id=&quot;20307&quot; value=&quot;430&quot;/&gt;&lt;/object&gt;&lt;object type=&quot;3&quot; unique_id=&quot;17479&quot;&gt;&lt;property id=&quot;20148&quot; value=&quot;5&quot;/&gt;&lt;property id=&quot;20300&quot; value=&quot;Slide 58 - &amp;quot;Who Can Join Part D?&amp;quot;&quot;/&gt;&lt;property id=&quot;20307&quot; value=&quot;431&quot;/&gt;&lt;/object&gt;&lt;object type=&quot;3&quot; unique_id=&quot;17480&quot;&gt;&lt;property id=&quot;20148&quot; value=&quot;5&quot;/&gt;&lt;property id=&quot;20300&quot; value=&quot;Slide 55 - &amp;quot;Part D Late Enrollment Penalty&amp;quot;&quot;/&gt;&lt;property id=&quot;20307&quot; value=&quot;432&quot;/&gt;&lt;/object&gt;&lt;object type=&quot;3&quot; unique_id=&quot;17481&quot;&gt;&lt;property id=&quot;20148&quot; value=&quot;5&quot;/&gt;&lt;property id=&quot;20300&quot; value=&quot;Slide 56 - &amp;quot;Part D Cost Considerations&amp;quot;&quot;/&gt;&lt;property id=&quot;20307&quot; value=&quot;433&quot;/&gt;&lt;/object&gt;&lt;object type=&quot;3&quot; unique_id=&quot;17482&quot;&gt;&lt;property id=&quot;20148&quot; value=&quot;5&quot;/&gt;&lt;property id=&quot;20300&quot; value=&quot;Slide 59 - &amp;quot;When Can I Enroll in a Part D Plan?&amp;quot;&quot;/&gt;&lt;property id=&quot;20307&quot; value=&quot;434&quot;/&gt;&lt;/object&gt;&lt;object type=&quot;3&quot; unique_id=&quot;17483&quot;&gt;&lt;property id=&quot;20148&quot; value=&quot;5&quot;/&gt;&lt;property id=&quot;20300&quot; value=&quot;Slide 60 - &amp;quot;Choosing a Part D Plan&amp;quot;&quot;/&gt;&lt;property id=&quot;20307&quot; value=&quot;435&quot;/&gt;&lt;/object&gt;&lt;object type=&quot;3&quot; unique_id=&quot;17484&quot;&gt;&lt;property id=&quot;20148&quot; value=&quot;5&quot;/&gt;&lt;property id=&quot;20300&quot; value=&quot;Slide 61 - &amp;quot;Decision: Should I Enroll in a Part D Plan?&amp;quot;&quot;/&gt;&lt;property id=&quot;20307&quot; value=&quot;436&quot;/&gt;&lt;/object&gt;&lt;object type=&quot;3&quot; unique_id=&quot;17485&quot;&gt;&lt;property id=&quot;20148&quot; value=&quot;5&quot;/&gt;&lt;property id=&quot;20300&quot; value=&quot;Slide 63 - &amp;quot;Check Your Knowledge—Question 6&amp;quot;&quot;/&gt;&lt;property id=&quot;20307&quot; value=&quot;437&quot;/&gt;&lt;/object&gt;&lt;object type=&quot;3&quot; unique_id=&quot;17486&quot;&gt;&lt;property id=&quot;20148&quot; value=&quot;5&quot;/&gt;&lt;property id=&quot;20300&quot; value=&quot;Slide 64 - &amp;quot;Lesson 5&amp;quot;&quot;/&gt;&lt;property id=&quot;20307&quot; value=&quot;438&quot;/&gt;&lt;/object&gt;&lt;object type=&quot;3&quot; unique_id=&quot;17487&quot;&gt;&lt;property id=&quot;20148&quot; value=&quot;5&quot;/&gt;&lt;property id=&quot;20300&quot; value=&quot;Slide 65 - &amp;quot;Medicare Advantage Plans (Part C)&amp;quot;&quot;/&gt;&lt;property id=&quot;20307&quot; value=&quot;439&quot;/&gt;&lt;/object&gt;&lt;object type=&quot;3&quot; unique_id=&quot;17488&quot;&gt;&lt;property id=&quot;20148&quot; value=&quot;5&quot;/&gt;&lt;property id=&quot;20300&quot; value=&quot;Slide 66 - &amp;quot;How Medicare Advantage Plans Work&amp;quot;&quot;/&gt;&lt;property id=&quot;20307&quot; value=&quot;440&quot;/&gt;&lt;/object&gt;&lt;object type=&quot;3&quot; unique_id=&quot;17489&quot;&gt;&lt;property id=&quot;20148&quot; value=&quot;5&quot;/&gt;&lt;property id=&quot;20300&quot; value=&quot;Slide 67 - &amp;quot;How Medicare Advantage Plans Work (continued)&amp;quot;&quot;/&gt;&lt;property id=&quot;20307&quot; value=&quot;441&quot;/&gt;&lt;/object&gt;&lt;object type=&quot;3&quot; unique_id=&quot;17490&quot;&gt;&lt;property id=&quot;20148&quot; value=&quot;5&quot;/&gt;&lt;property id=&quot;20300&quot; value=&quot;Slide 68 - &amp;quot;When Can I Enroll in a Medicare Advantage Plan&amp;quot;&quot;/&gt;&lt;property id=&quot;20307&quot; value=&quot;442&quot;/&gt;&lt;/object&gt;&lt;object type=&quot;3&quot; unique_id=&quot;17491&quot;&gt;&lt;property id=&quot;20148&quot; value=&quot;5&quot;/&gt;&lt;property id=&quot;20300&quot; value=&quot;Slide 69 - &amp;quot;When Can I Enroll in a Medicare Advantage Plan (continued)&amp;quot;&quot;/&gt;&lt;property id=&quot;20307&quot; value=&quot;443&quot;/&gt;&lt;/object&gt;&lt;object type=&quot;3&quot; unique_id=&quot;17492&quot;&gt;&lt;property id=&quot;20148&quot; value=&quot;5&quot;/&gt;&lt;property id=&quot;20300&quot; value=&quot;Slide 70 - &amp;quot;How Do I Enroll in a Medicare Advantage Plan?&amp;quot;&quot;/&gt;&lt;property id=&quot;20307&quot; value=&quot;444&quot;/&gt;&lt;/object&gt;&lt;object type=&quot;3&quot; unique_id=&quot;17493&quot;&gt;&lt;property id=&quot;20148&quot; value=&quot;5&quot;/&gt;&lt;property id=&quot;20300&quot; value=&quot;Slide 71 - &amp;quot;Decision: Should I Join a Medicare Advantage Plan?&amp;quot;&quot;/&gt;&lt;property id=&quot;20307&quot; value=&quot;445&quot;/&gt;&lt;/object&gt;&lt;object type=&quot;3&quot; unique_id=&quot;17494&quot;&gt;&lt;property id=&quot;20148&quot; value=&quot;5&quot;/&gt;&lt;property id=&quot;20300&quot; value=&quot;Slide 72 - &amp;quot;Can I Join a Medicare Advantage Plan If I Have End-Stage Renal Disease (ESRD)?&amp;quot;&quot;/&gt;&lt;property id=&quot;20307&quot; value=&quot;446&quot;/&gt;&lt;/object&gt;&lt;object type=&quot;3&quot; unique_id=&quot;17495&quot;&gt;&lt;property id=&quot;20148&quot; value=&quot;5&quot;/&gt;&lt;property id=&quot;20300&quot; value=&quot;Slide 73 - &amp;quot;How are Medigap Policies and Medicare Advantage Plans Different?&amp;quot;&quot;/&gt;&lt;property id=&quot;20307&quot; value=&quot;447&quot;/&gt;&lt;/object&gt;&lt;object type=&quot;3&quot; unique_id=&quot;17496&quot;&gt;&lt;property id=&quot;20148&quot; value=&quot;5&quot;/&gt;&lt;property id=&quot;20300&quot; value=&quot;Slide 76 - &amp;quot;Check Your Knowledge—Question 7&amp;quot;&quot;/&gt;&lt;property id=&quot;20307&quot; value=&quot;448&quot;/&gt;&lt;/object&gt;&lt;object type=&quot;3&quot; unique_id=&quot;17497&quot;&gt;&lt;property id=&quot;20148&quot; value=&quot;5&quot;/&gt;&lt;property id=&quot;20300&quot; value=&quot;Slide 77 - &amp;quot;Lesson 6&amp;quot;&quot;/&gt;&lt;property id=&quot;20307&quot; value=&quot;449&quot;/&gt;&lt;/object&gt;&lt;object type=&quot;3&quot; unique_id=&quot;17498&quot;&gt;&lt;property id=&quot;20148&quot; value=&quot;5&quot;/&gt;&lt;property id=&quot;20300&quot; value=&quot;Slide 78 - &amp;quot;Medicare and the Marketplace&amp;quot;&quot;/&gt;&lt;property id=&quot;20307&quot; value=&quot;450&quot;/&gt;&lt;/object&gt;&lt;object type=&quot;3&quot; unique_id=&quot;17499&quot;&gt;&lt;property id=&quot;20148&quot; value=&quot;5&quot;/&gt;&lt;property id=&quot;20300&quot; value=&quot;Slide 79 - &amp;quot;Marketplace and Becoming Eligible for Medicare&amp;quot;&quot;/&gt;&lt;property id=&quot;20307&quot; value=&quot;451&quot;/&gt;&lt;/object&gt;&lt;object type=&quot;3&quot; unique_id=&quot;17500&quot;&gt;&lt;property id=&quot;20148&quot; value=&quot;5&quot;/&gt;&lt;property id=&quot;20300&quot; value=&quot;Slide 80 - &amp;quot;Medicare for People with Disabilities and the Marketplace&amp;quot;&quot;/&gt;&lt;property id=&quot;20307&quot; value=&quot;452&quot;/&gt;&lt;/object&gt;&lt;object type=&quot;3&quot; unique_id=&quot;17501&quot;&gt;&lt;property id=&quot;20148&quot; value=&quot;5&quot;/&gt;&lt;property id=&quot;20300&quot; value=&quot;Slide 81 - &amp;quot;Choosing Marketplace Coverage Instead of Medicare&amp;quot;&quot;/&gt;&lt;property id=&quot;20307&quot; value=&quot;453&quot;/&gt;&lt;/object&gt;&lt;object type=&quot;3&quot; unique_id=&quot;17502&quot;&gt;&lt;property id=&quot;20148&quot; value=&quot;5&quot;/&gt;&lt;property id=&quot;20300&quot; value=&quot;Slide 83 - &amp;quot;Check Your Knowledge—Question 8&amp;quot;&quot;/&gt;&lt;property id=&quot;20307&quot; value=&quot;454&quot;/&gt;&lt;/object&gt;&lt;object type=&quot;3&quot; unique_id=&quot;17503&quot;&gt;&lt;property id=&quot;20148&quot; value=&quot;5&quot;/&gt;&lt;property id=&quot;20300&quot; value=&quot;Slide 84 - &amp;quot;Lesson 7&amp;quot;&quot;/&gt;&lt;property id=&quot;20307&quot; value=&quot;455&quot;/&gt;&lt;/object&gt;&lt;object type=&quot;3&quot; unique_id=&quot;17504&quot;&gt;&lt;property id=&quot;20148&quot; value=&quot;5&quot;/&gt;&lt;property id=&quot;20300&quot; value=&quot;Slide 85 - &amp;quot;Help for People with Limited Income and Resources&amp;quot;&quot;/&gt;&lt;property id=&quot;20307&quot; value=&quot;456&quot;/&gt;&lt;/object&gt;&lt;object type=&quot;3&quot; unique_id=&quot;17505&quot;&gt;&lt;property id=&quot;20148&quot; value=&quot;5&quot;/&gt;&lt;property id=&quot;20300&quot; value=&quot;Slide 86 - &amp;quot;Minimum Federal Eligibility Requirements for the Medicare Savings Program&amp;quot;&quot;/&gt;&lt;property id=&quot;20307&quot; value=&quot;457&quot;/&gt;&lt;/object&gt;&lt;object type=&quot;3&quot; unique_id=&quot;17506&quot;&gt;&lt;property id=&quot;20148&quot; value=&quot;5&quot;/&gt;&lt;property id=&quot;20300&quot; value=&quot;Slide 87 - &amp;quot;What’s Extra Help?&amp;quot;&quot;/&gt;&lt;property id=&quot;20307&quot; value=&quot;458&quot;/&gt;&lt;/object&gt;&lt;object type=&quot;3&quot; unique_id=&quot;17507&quot;&gt;&lt;property id=&quot;20148&quot; value=&quot;5&quot;/&gt;&lt;property id=&quot;20300&quot; value=&quot;Slide 88 - &amp;quot;Qualifying for Extra Help&amp;quot;&quot;/&gt;&lt;property id=&quot;20307&quot; value=&quot;459&quot;/&gt;&lt;/object&gt;&lt;object type=&quot;3&quot; unique_id=&quot;17508&quot;&gt;&lt;property id=&quot;20148&quot; value=&quot;5&quot;/&gt;&lt;property id=&quot;20300&quot; value=&quot;Slide 89 - &amp;quot;What’s Medicaid?&amp;quot;&quot;/&gt;&lt;property id=&quot;20307&quot; value=&quot;460&quot;/&gt;&lt;/object&gt;&lt;object type=&quot;3&quot; unique_id=&quot;17509&quot;&gt;&lt;property id=&quot;20148&quot; value=&quot;5&quot;/&gt;&lt;property id=&quot;20300&quot; value=&quot;Slide 90 - &amp;quot;Qualifying for Medicaid&amp;quot;&quot;/&gt;&lt;property id=&quot;20307&quot; value=&quot;461&quot;/&gt;&lt;/object&gt;&lt;object type=&quot;3&quot; unique_id=&quot;17510&quot;&gt;&lt;property id=&quot;20148&quot; value=&quot;5&quot;/&gt;&lt;property id=&quot;20300&quot; value=&quot;Slide 91 - &amp;quot;How are Medicare and Medicaid Different?&amp;quot;&quot;/&gt;&lt;property id=&quot;20307&quot; value=&quot;462&quot;/&gt;&lt;/object&gt;&lt;object type=&quot;3&quot; unique_id=&quot;17511&quot;&gt;&lt;property id=&quot;20148&quot; value=&quot;5&quot;/&gt;&lt;property id=&quot;20300&quot; value=&quot;Slide 92 - &amp;quot;What is the Children’s Health Insurance Program (CHIP)?&amp;quot;&quot;/&gt;&lt;property id=&quot;20307&quot; value=&quot;464&quot;/&gt;&lt;/object&gt;&lt;object type=&quot;3&quot; unique_id=&quot;17512&quot;&gt;&lt;property id=&quot;20148&quot; value=&quot;5&quot;/&gt;&lt;property id=&quot;20300&quot; value=&quot;Slide 93 - &amp;quot;Helpful Websites&amp;quot;&quot;/&gt;&lt;property id=&quot;20307&quot; value=&quot;465&quot;/&gt;&lt;/object&gt;&lt;object type=&quot;3&quot; unique_id=&quot;17513&quot;&gt;&lt;property id=&quot;20148&quot; value=&quot;5&quot;/&gt;&lt;property id=&quot;20300&quot; value=&quot;Slide 94 - &amp;quot;Key Points to Remember&amp;quot;&quot;/&gt;&lt;property id=&quot;20307&quot; value=&quot;466&quot;/&gt;&lt;/object&gt;&lt;object type=&quot;3&quot; unique_id=&quot;17528&quot;&gt;&lt;property id=&quot;20148&quot; value=&quot;5&quot;/&gt;&lt;property id=&quot;20300&quot; value=&quot;Slide 98 - &amp;quot;CMS National Training Program (NTP)&amp;quot;&quot;/&gt;&lt;property id=&quot;20307&quot; value=&quot;482&quot;/&gt;&lt;/object&gt;&lt;object type=&quot;3&quot; unique_id=&quot;336775&quot;&gt;&lt;property id=&quot;20148&quot; value=&quot;5&quot;/&gt;&lt;property id=&quot;20300&quot; value=&quot;Slide 57 - &amp;quot;Part D Cost Considerations (continued)&amp;quot;&quot;/&gt;&lt;property id=&quot;20307&quot; value=&quot;486&quot;/&gt;&lt;/object&gt;&lt;object type=&quot;3&quot; unique_id=&quot;336776&quot;&gt;&lt;property id=&quot;20148&quot; value=&quot;5&quot;/&gt;&lt;property id=&quot;20300&quot; value=&quot;Slide 74 - &amp;quot;Other Health Plans—Medicare Cost Plans&amp;quot;&quot;/&gt;&lt;property id=&quot;20307&quot; value=&quot;483&quot;/&gt;&lt;/object&gt;&lt;object type=&quot;3&quot; unique_id=&quot;336777&quot;&gt;&lt;property id=&quot;20148&quot; value=&quot;5&quot;/&gt;&lt;property id=&quot;20300&quot; value=&quot;Slide 75 - &amp;quot;Other Health Plans—Programs of All-inclusive Care for the Elderly (PACE)&amp;quot;&quot;/&gt;&lt;property id=&quot;20307&quot; value=&quot;484&quot;/&gt;&lt;/object&gt;&lt;object type=&quot;3&quot; unique_id=&quot;336778&quot;&gt;&lt;property id=&quot;20148&quot; value=&quot;5&quot;/&gt;&lt;property id=&quot;20300&quot; value=&quot;Slide 82 - &amp;quot;Marketplace Special Enrollment Period—Overview and Background&amp;quot;&quot;/&gt;&lt;property id=&quot;20307&quot; value=&quot;485&quot;/&gt;&lt;/object&gt;&lt;/object&gt;&lt;object type=&quot;8&quot; unique_id=&quot;17389&quot;&gt;&lt;/object&gt;&lt;/object&gt;&lt;/database&gt;"/>
  <p:tag name="SECTOMILLISECCONVERTED" val="1"/>
  <p:tag name="ARTICULATE_DESIGN_ID_2_THEME1" val="z5EqcSXy"/>
  <p:tag name="ARTICULATE_DESIGN_ID_OFFICE THEME" val="6SVTvW2w"/>
  <p:tag name="ARTICULATE_SLIDE_THUMBNAIL_REFRESH" val="1"/>
  <p:tag name="ARTICULATE_SLIDE_COUNT" val="99"/>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2_Theme1">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1" id="{77254AEF-A684-4F02-B996-A0376BEE75CC}" vid="{54EDAF11-0903-443E-B1C4-CD357D6DF5B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D9DC2E4582D5D4982FF35358BA9F759" ma:contentTypeVersion="10" ma:contentTypeDescription="Create a new document." ma:contentTypeScope="" ma:versionID="78dde404ef07e78e79e76422616c8a53">
  <xsd:schema xmlns:xsd="http://www.w3.org/2001/XMLSchema" xmlns:xs="http://www.w3.org/2001/XMLSchema" xmlns:p="http://schemas.microsoft.com/office/2006/metadata/properties" xmlns:ns2="2f988a62-6330-4bf6-856a-0a838bb88c35" xmlns:ns3="f10d27d4-cb4b-47d3-9f3b-886ddac8491f" targetNamespace="http://schemas.microsoft.com/office/2006/metadata/properties" ma:root="true" ma:fieldsID="94588a58cd5cf7816ce81727dd5b53c8" ns2:_="" ns3:_="">
    <xsd:import namespace="2f988a62-6330-4bf6-856a-0a838bb88c35"/>
    <xsd:import namespace="f10d27d4-cb4b-47d3-9f3b-886ddac8491f"/>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f988a62-6330-4bf6-856a-0a838bb88c3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10d27d4-cb4b-47d3-9f3b-886ddac8491f"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1EC4A5C-6DEA-4FC6-BB32-983FB50750E4}">
  <ds:schemaRefs>
    <ds:schemaRef ds:uri="http://schemas.microsoft.com/sharepoint/v3/contenttype/forms"/>
  </ds:schemaRefs>
</ds:datastoreItem>
</file>

<file path=customXml/itemProps2.xml><?xml version="1.0" encoding="utf-8"?>
<ds:datastoreItem xmlns:ds="http://schemas.openxmlformats.org/officeDocument/2006/customXml" ds:itemID="{CC3F45F8-AE27-4641-B41C-ACC0EAD412F1}">
  <ds:schemaRefs>
    <ds:schemaRef ds:uri="2f988a62-6330-4bf6-856a-0a838bb88c35"/>
    <ds:schemaRef ds:uri="f10d27d4-cb4b-47d3-9f3b-886ddac8491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4E1DB2E2-7049-493F-80AE-249518FCA770}">
  <ds:schemaRefs>
    <ds:schemaRef ds:uri="2f988a62-6330-4bf6-856a-0a838bb88c35"/>
    <ds:schemaRef ds:uri="f10d27d4-cb4b-47d3-9f3b-886ddac8491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9317</TotalTime>
  <Words>26146</Words>
  <Application>Microsoft Office PowerPoint</Application>
  <PresentationFormat>Widescreen</PresentationFormat>
  <Paragraphs>1558</Paragraphs>
  <Slides>84</Slides>
  <Notes>84</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84</vt:i4>
      </vt:variant>
    </vt:vector>
  </HeadingPairs>
  <TitlesOfParts>
    <vt:vector size="94" baseType="lpstr">
      <vt:lpstr>Arial</vt:lpstr>
      <vt:lpstr>Arial Black</vt:lpstr>
      <vt:lpstr>Arial Rounded MT Bold</vt:lpstr>
      <vt:lpstr>Arial,Sans-Serif</vt:lpstr>
      <vt:lpstr>Calibri</vt:lpstr>
      <vt:lpstr>Courier New</vt:lpstr>
      <vt:lpstr>Wingdings</vt:lpstr>
      <vt:lpstr>Wingdings,Sans-Serif</vt:lpstr>
      <vt:lpstr>2_Theme1</vt:lpstr>
      <vt:lpstr>Office Theme</vt:lpstr>
      <vt:lpstr>Getting Started with Medicare</vt:lpstr>
      <vt:lpstr>Table of Contents</vt:lpstr>
      <vt:lpstr>Topic 1</vt:lpstr>
      <vt:lpstr>Topic 1 Objectives</vt:lpstr>
      <vt:lpstr>Medicare</vt:lpstr>
      <vt:lpstr>What Agencies Are Responsible for Medicare?</vt:lpstr>
      <vt:lpstr>What Are the Parts of Medicare?</vt:lpstr>
      <vt:lpstr>Your Medicare Options</vt:lpstr>
      <vt:lpstr>Original Medicare vs. Medicare Advantage Plan: Doctor &amp; Hospital Choice</vt:lpstr>
      <vt:lpstr>Original Medicare vs. Medicare Advantage Plan: Cost</vt:lpstr>
      <vt:lpstr>Original Medicare vs. Medicare Advantage Plan: Coverage</vt:lpstr>
      <vt:lpstr>Original Medicare vs. Medicare Advantage Plan: Foreign Travel </vt:lpstr>
      <vt:lpstr>Automatic Enrollment: Medicare Part A &amp; Part B</vt:lpstr>
      <vt:lpstr>Some People Must Take Action to Sign Up for Medicare</vt:lpstr>
      <vt:lpstr>Your Medicare Card</vt:lpstr>
      <vt:lpstr>When to Sign Up or  Make Changes to Your Medicare Coverage</vt:lpstr>
      <vt:lpstr>Initial Enrollment Period (IEP) </vt:lpstr>
      <vt:lpstr>Special Enrollment Period (SEP)</vt:lpstr>
      <vt:lpstr>General Enrollment Period (GEP)</vt:lpstr>
      <vt:lpstr>Yearly Open Enrollment Period (OEP)  for People with Medicare</vt:lpstr>
      <vt:lpstr>Medicare Advantage Open Enrollment Period </vt:lpstr>
      <vt:lpstr>Medicare Advantage &amp; Part D Special Enrollment Periods (SEPs)</vt:lpstr>
      <vt:lpstr>Open Enrollment Period for  Institutionalized Individuals (OEPI)</vt:lpstr>
      <vt:lpstr>Topic 2</vt:lpstr>
      <vt:lpstr>Topic 2 Objectives</vt:lpstr>
      <vt:lpstr>Part A (Hospital Insurance) Covers</vt:lpstr>
      <vt:lpstr>Part A (Hospital Insurance) Covers (continued)</vt:lpstr>
      <vt:lpstr>Paying for Part A (Hospital Insurance) in 2026</vt:lpstr>
      <vt:lpstr>Benefit Periods in Original Medicare</vt:lpstr>
      <vt:lpstr>What You Pay in Original Medicare in 2026: Part A</vt:lpstr>
      <vt:lpstr>Part A (Hospital Insurance) Costs in 2026 (continued)</vt:lpstr>
      <vt:lpstr>Decision: Do I Need to Sign Up for Part A?</vt:lpstr>
      <vt:lpstr>Medicare Part B (Medical Insurance) Covers</vt:lpstr>
      <vt:lpstr>Part B: Preventive Services</vt:lpstr>
      <vt:lpstr>What’s Not Covered by Part A &amp; Part B?</vt:lpstr>
      <vt:lpstr>What You Pay in 2026: Part B Monthly Premiums</vt:lpstr>
      <vt:lpstr>Monthly Part B Standard Premium: Income-Related  Monthly Adjustment Amount (IRMAA) for 2026</vt:lpstr>
      <vt:lpstr>What You Pay in Original Medicare in 2026: Part B</vt:lpstr>
      <vt:lpstr>Decision: Should I Keep/Sign Up for Part B?</vt:lpstr>
      <vt:lpstr>When You Must Have Part A &amp; Part B</vt:lpstr>
      <vt:lpstr>Topic 3</vt:lpstr>
      <vt:lpstr>Topic 3 Objectives</vt:lpstr>
      <vt:lpstr>Medicare Supplement Insurance (Medigap) Policies</vt:lpstr>
      <vt:lpstr>Medigap Plan Coverage in 2026</vt:lpstr>
      <vt:lpstr>When’s the Best Time to Buy a Medigap Policy?</vt:lpstr>
      <vt:lpstr>Decision: Do I Need a Medigap Policy?</vt:lpstr>
      <vt:lpstr>How to Buy a Medigap Policy</vt:lpstr>
      <vt:lpstr>Topic 4</vt:lpstr>
      <vt:lpstr>Topic 4 Objectives</vt:lpstr>
      <vt:lpstr>Medicare Drug Coverage (Part D)</vt:lpstr>
      <vt:lpstr>How Part D Works</vt:lpstr>
      <vt:lpstr>Medicare Drug Plan Costs:  What You Pay in 2026</vt:lpstr>
      <vt:lpstr>Income-Related Monthly Adjustment Amount (IRMAA):  Part D Premium for 2026</vt:lpstr>
      <vt:lpstr>Part D Late Enrollment Penalty 2026</vt:lpstr>
      <vt:lpstr>Who Can Join Part D?</vt:lpstr>
      <vt:lpstr>When Can I Join a Part D Plan?</vt:lpstr>
      <vt:lpstr>Decision: Should I Join a Part D Plan?</vt:lpstr>
      <vt:lpstr>Choosing a Part D Plan</vt:lpstr>
      <vt:lpstr>Topic 5</vt:lpstr>
      <vt:lpstr>Topic 5 Objectives</vt:lpstr>
      <vt:lpstr>Medicare Advantage Plans (Part C)</vt:lpstr>
      <vt:lpstr>How Medicare Advantage Plans Work</vt:lpstr>
      <vt:lpstr>How Medicare Advantage Plans Work (continued)</vt:lpstr>
      <vt:lpstr>Different Types of Medicare Advantage Plans</vt:lpstr>
      <vt:lpstr>When Can I Join a Medicare Advantage Plan?</vt:lpstr>
      <vt:lpstr>How Do I Join a Medicare Advantage Plan?</vt:lpstr>
      <vt:lpstr>Decision: Should I Join a Medicare Advantage Plan?</vt:lpstr>
      <vt:lpstr>How Are Medigap Policies &amp;  Medicare Advantage Plans Different?</vt:lpstr>
      <vt:lpstr>Other Health Plans: Medicare Cost Plans</vt:lpstr>
      <vt:lpstr>Other Health Plans: Program of All-inclusive Care for the Elderly (PACE) Plans</vt:lpstr>
      <vt:lpstr>Other Health Plans: Program of All-inclusive Care for the Elderly (PACE) (continued)</vt:lpstr>
      <vt:lpstr>Topic 6</vt:lpstr>
      <vt:lpstr>Topic 6 Objectives</vt:lpstr>
      <vt:lpstr>Help for People with Limited Income &amp; Resources</vt:lpstr>
      <vt:lpstr>2026* Minimum Federal Eligibility Requirements  for Medicare Savings Programs</vt:lpstr>
      <vt:lpstr>What’s Extra Help?</vt:lpstr>
      <vt:lpstr>Qualifying for Extra Help</vt:lpstr>
      <vt:lpstr>What’s Medicaid?</vt:lpstr>
      <vt:lpstr>How Are Medicare &amp; Medicaid Different?</vt:lpstr>
      <vt:lpstr>What’s the Children’s Health Insurance Program (CHIP)?</vt:lpstr>
      <vt:lpstr>Key Points to Remember</vt:lpstr>
      <vt:lpstr>Medicare Resources</vt:lpstr>
      <vt:lpstr>Medicare Products</vt:lpstr>
      <vt:lpstr>Medicare Products (continued)</vt:lpstr>
    </vt:vector>
  </TitlesOfParts>
  <Manager/>
  <Company>Centers for Medicare &amp; Medicaid Services</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Getting Started with Medicare</dc:title>
  <dc:subject>Getting Started with Medicare</dc:subject>
  <dc:creator>Centers for Medicare &amp; Medicaid Services</dc:creator>
  <cp:keywords>Medicare, Part A, Part B, Part C, Part D</cp:keywords>
  <dc:description/>
  <cp:lastModifiedBy>Owens, Shamara (CMS/OC)</cp:lastModifiedBy>
  <cp:revision>136</cp:revision>
  <cp:lastPrinted>2024-11-12T15:09:13Z</cp:lastPrinted>
  <dcterms:created xsi:type="dcterms:W3CDTF">2019-11-14T20:32:59Z</dcterms:created>
  <dcterms:modified xsi:type="dcterms:W3CDTF">2026-02-12T14:53:41Z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NewReviewCycle">
    <vt:lpwstr/>
  </property>
  <property fmtid="{D5CDD505-2E9C-101B-9397-08002B2CF9AE}" pid="3" name="ContentTypeId">
    <vt:lpwstr>0x0101007D9DC2E4582D5D4982FF35358BA9F759</vt:lpwstr>
  </property>
  <property fmtid="{D5CDD505-2E9C-101B-9397-08002B2CF9AE}" pid="4" name="ArticulateGUID">
    <vt:lpwstr>F607C671-5D09-4C5C-94ED-00CC51D9EC5E</vt:lpwstr>
  </property>
  <property fmtid="{D5CDD505-2E9C-101B-9397-08002B2CF9AE}" pid="5" name="ArticulatePath">
    <vt:lpwstr>https://synergye365.sharepoint.com/sites/CMS2018/Shared Documents/CMS PPT Redesign/PPT 6 - Getting Stared With Medicare/2021_Getting Started With Medicare_Original Graphics_DT Edits</vt:lpwstr>
  </property>
</Properties>
</file>