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14"/>
  </p:notesMasterIdLst>
  <p:sldIdLst>
    <p:sldId id="257" r:id="rId6"/>
    <p:sldId id="297" r:id="rId7"/>
    <p:sldId id="296" r:id="rId8"/>
    <p:sldId id="280" r:id="rId9"/>
    <p:sldId id="275" r:id="rId10"/>
    <p:sldId id="274" r:id="rId11"/>
    <p:sldId id="289" r:id="rId12"/>
    <p:sldId id="290" r:id="rId13"/>
  </p:sldIdLst>
  <p:sldSz cx="12192000" cy="6858000"/>
  <p:notesSz cx="6858000" cy="1514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rie Hartz" initials="VH" lastIdx="2" clrIdx="0">
    <p:extLst>
      <p:ext uri="{19B8F6BF-5375-455C-9EA6-DF929625EA0E}">
        <p15:presenceInfo xmlns:p15="http://schemas.microsoft.com/office/powerpoint/2012/main" userId="Valerie Hart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24" autoAdjust="0"/>
    <p:restoredTop sz="78596" autoAdjust="0"/>
  </p:normalViewPr>
  <p:slideViewPr>
    <p:cSldViewPr snapToGrid="0">
      <p:cViewPr varScale="1">
        <p:scale>
          <a:sx n="90" d="100"/>
          <a:sy n="90" d="100"/>
        </p:scale>
        <p:origin x="174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128D8-038E-4ADB-964A-A52B27618C13}" type="datetimeFigureOut">
              <a:rPr lang="en-US" smtClean="0"/>
              <a:t>06/21/2022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D720D-5DF5-48CB-8663-69E5E3303D43}" type="slidenum">
              <a:rPr lang="en-US" smtClean="0"/>
              <a:t>‹#›</a:t>
            </a:fld>
            <a:endParaRPr lang="en-US"/>
          </a:p>
        </p:txBody>
      </p:sp>
    </p:spTree>
    <p:extLst>
      <p:ext uri="{BB962C8B-B14F-4D97-AF65-F5344CB8AC3E}">
        <p14:creationId xmlns:p14="http://schemas.microsoft.com/office/powerpoint/2010/main" val="391764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IT_governance@cms.hhs.gov"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cms.gov/TLC"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Welcome to CMS IT Governance Training, Governance Overview. </a:t>
            </a:r>
            <a:endParaRPr lang="en-US"/>
          </a:p>
          <a:p>
            <a:pPr marL="285750" indent="-285750">
              <a:buChar char="•"/>
            </a:pPr>
            <a:r>
              <a:rPr lang="en-US" dirty="0"/>
              <a:t>What is governance? </a:t>
            </a:r>
            <a:endParaRPr lang="en-US" dirty="0">
              <a:cs typeface="Calibri"/>
            </a:endParaRPr>
          </a:p>
          <a:p>
            <a:pPr marL="285750" indent="-285750">
              <a:buChar char="•"/>
            </a:pPr>
            <a:r>
              <a:rPr lang="en-US" dirty="0"/>
              <a:t>Why is it important?  </a:t>
            </a:r>
            <a:endParaRPr lang="en-US" dirty="0">
              <a:cs typeface="Calibri"/>
            </a:endParaRPr>
          </a:p>
          <a:p>
            <a:r>
              <a:rPr lang="en-US" dirty="0"/>
              <a:t> </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29BD720D-5DF5-48CB-8663-69E5E3303D43}" type="slidenum">
              <a:rPr lang="en-US" smtClean="0"/>
              <a:t>1</a:t>
            </a:fld>
            <a:endParaRPr lang="en-US"/>
          </a:p>
        </p:txBody>
      </p:sp>
    </p:spTree>
    <p:extLst>
      <p:ext uri="{BB962C8B-B14F-4D97-AF65-F5344CB8AC3E}">
        <p14:creationId xmlns:p14="http://schemas.microsoft.com/office/powerpoint/2010/main" val="1083349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har char="•"/>
            </a:pPr>
            <a:r>
              <a:rPr lang="en-US" dirty="0"/>
              <a:t>CMS spends a great deal of money on IT and it’s taxpayer money.  In fiscal year 2021 CMS spent approximately $2.9 billion on information technology.</a:t>
            </a:r>
          </a:p>
          <a:p>
            <a:pPr marL="285750" indent="-285750">
              <a:buChar char="•"/>
            </a:pPr>
            <a:r>
              <a:rPr lang="en-US" dirty="0"/>
              <a:t>Overall HHS's IT spend is third only to the DOD and DHS.  So, a small percentage improvement in that number can make a big difference in our total expenditure.   </a:t>
            </a:r>
            <a:endParaRPr lang="en-US" dirty="0">
              <a:cs typeface="Calibri"/>
            </a:endParaRPr>
          </a:p>
          <a:p>
            <a:pPr marL="285750" indent="-285750">
              <a:buChar char="•"/>
            </a:pPr>
            <a:r>
              <a:rPr lang="en-US" dirty="0"/>
              <a:t>We as federal employees are bound to make the most effective and efficient use of taxpayer money that we can.   </a:t>
            </a:r>
            <a:endParaRPr lang="en-US" dirty="0">
              <a:cs typeface="Calibri"/>
            </a:endParaRPr>
          </a:p>
          <a:p>
            <a:pPr marL="285750" indent="-285750">
              <a:buChar char="•"/>
            </a:pPr>
            <a:r>
              <a:rPr lang="en-US" dirty="0"/>
              <a:t>This requires that we coordinate and plan these large expenditures, so we are not duplicating acquisitions and that we are moving together to modernize and improve our IT environment in accordance with our target system architecture.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9BD720D-5DF5-48CB-8663-69E5E3303D43}" type="slidenum">
              <a:rPr lang="en-US" smtClean="0"/>
              <a:t>2</a:t>
            </a:fld>
            <a:endParaRPr lang="en-US"/>
          </a:p>
        </p:txBody>
      </p:sp>
    </p:spTree>
    <p:extLst>
      <p:ext uri="{BB962C8B-B14F-4D97-AF65-F5344CB8AC3E}">
        <p14:creationId xmlns:p14="http://schemas.microsoft.com/office/powerpoint/2010/main" val="31524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har char="•"/>
            </a:pPr>
            <a:r>
              <a:rPr lang="en-US" dirty="0"/>
              <a:t>Historically, federal government IT projects have not gone very well. Large government IT projects are notorious for failure and for cost overruns. </a:t>
            </a:r>
          </a:p>
          <a:p>
            <a:pPr marL="285750" indent="-285750">
              <a:buChar char="•"/>
            </a:pPr>
            <a:r>
              <a:rPr lang="en-US" dirty="0"/>
              <a:t>As a result, the response from the Government Accountability Office in Congress has been to impose greater and greater governance requirements on IT projects.  </a:t>
            </a:r>
            <a:endParaRPr lang="en-US" dirty="0">
              <a:cs typeface="Calibri"/>
            </a:endParaRPr>
          </a:p>
          <a:p>
            <a:pPr marL="285750" indent="-285750">
              <a:buChar char="•"/>
            </a:pPr>
            <a:r>
              <a:rPr lang="en-US" dirty="0"/>
              <a:t>In one example, the GAO identified $1.1 billion in wasted spending on two major projects from 2011 to 2016 for electronic health records and health information systems. </a:t>
            </a:r>
            <a:endParaRPr lang="en-US" dirty="0">
              <a:cs typeface="Calibri"/>
            </a:endParaRPr>
          </a:p>
          <a:p>
            <a:pPr marL="285750" indent="-285750">
              <a:buChar char="•"/>
            </a:pPr>
            <a:r>
              <a:rPr lang="en-US" dirty="0"/>
              <a:t>A current health record modernization effort initiated in 2020 is budgeted for $10 billion dollars over 10 years.  Effective governance can help ensure that this money is not wasted as well.  In order to make the best use of our budget dollars, as well as remain in accordance with all of our governing oversight, we need to communicate about our business needs and plans up front so we can leverage areas of common need. Besides just keeping track of how much is being spent on specific projects, there are guidelines in place for project management, risk assessment, disaster recovery and other areas.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9BD720D-5DF5-48CB-8663-69E5E3303D43}" type="slidenum">
              <a:rPr lang="en-US" smtClean="0"/>
              <a:t>3</a:t>
            </a:fld>
            <a:endParaRPr lang="en-US"/>
          </a:p>
        </p:txBody>
      </p:sp>
    </p:spTree>
    <p:extLst>
      <p:ext uri="{BB962C8B-B14F-4D97-AF65-F5344CB8AC3E}">
        <p14:creationId xmlns:p14="http://schemas.microsoft.com/office/powerpoint/2010/main" val="142965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har char="•"/>
            </a:pPr>
            <a:r>
              <a:rPr lang="en-US" dirty="0"/>
              <a:t>Governance is the means by which CMS supports the planning for various IT initiatives around the agency in order to follow the legislation and guidance that is set by the federal government and by Health and Human Services, and to help project teams be successful</a:t>
            </a:r>
          </a:p>
          <a:p>
            <a:pPr marL="171450" indent="-171450">
              <a:buChar char="•"/>
            </a:pPr>
            <a:r>
              <a:rPr lang="en-US" dirty="0"/>
              <a:t>CMS has technical expertise in place to plan where we want to be in the future, what we want our technical platform to look like and what technical tools we want in our portfolio.   </a:t>
            </a:r>
            <a:endParaRPr lang="en-US" dirty="0">
              <a:cs typeface="Calibri"/>
            </a:endParaRPr>
          </a:p>
          <a:p>
            <a:pPr marL="171450" indent="-171450">
              <a:buChar char="•"/>
            </a:pPr>
            <a:r>
              <a:rPr lang="en-US" dirty="0"/>
              <a:t>There is no magic in transitioning to new platforms.  It can be a disruptive process and can take a long time.  But if we use our forecasting capabilities and apply them to projects when they are in the planning stages we can build in some of these capabilities so that the disruption is minimized. </a:t>
            </a:r>
            <a:endParaRPr lang="en-US" dirty="0">
              <a:cs typeface="Calibri"/>
            </a:endParaRPr>
          </a:p>
          <a:p>
            <a:pPr marL="171450" indent="-171450">
              <a:buChar char="•"/>
            </a:pPr>
            <a:r>
              <a:rPr lang="en-US" dirty="0"/>
              <a:t>However, we can't do that unless we make the connections between the teams planning the project, and the teams that are designing our strategic future for CMS, very early in the process.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32F4037-46CC-6045-BE7A-CA09502B4830}" type="slidenum">
              <a:rPr lang="en-US" smtClean="0"/>
              <a:t>4</a:t>
            </a:fld>
            <a:endParaRPr lang="en-US"/>
          </a:p>
        </p:txBody>
      </p:sp>
    </p:spTree>
    <p:extLst>
      <p:ext uri="{BB962C8B-B14F-4D97-AF65-F5344CB8AC3E}">
        <p14:creationId xmlns:p14="http://schemas.microsoft.com/office/powerpoint/2010/main" val="520823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CMS has IT resources in place that can be easily reused. But often, components planning a project are unaware of the resources that we already have, or are not familiar with updated capabilities.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The CMS specialists who work with these resources every day have a much better knowledge of what the marketplace can offer.</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And we have a lot of great in-house technical resources at CMS</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dirty="0">
                <a:solidFill>
                  <a:srgbClr val="000000"/>
                </a:solidFill>
                <a:effectLst/>
                <a:latin typeface="Times New Roman" panose="02020603050405020304" pitchFamily="18" charset="0"/>
                <a:ea typeface="Calibri" panose="020F0502020204030204" pitchFamily="34" charset="0"/>
              </a:rPr>
              <a:t>Frequently they are overlooked in favor of the technical expertise that is already in the component's office and that is all too often the contractors. We have many great partnerships with contractors, but ultimately, they are not pledged to the federal government, the way federal employees are and aren’t always aware of all of the available resources</a:t>
            </a:r>
            <a:endParaRPr lang="en-US" sz="18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32F4037-46CC-6045-BE7A-CA09502B4830}" type="slidenum">
              <a:rPr lang="en-US" smtClean="0"/>
              <a:t>5</a:t>
            </a:fld>
            <a:endParaRPr lang="en-US"/>
          </a:p>
        </p:txBody>
      </p:sp>
    </p:spTree>
    <p:extLst>
      <p:ext uri="{BB962C8B-B14F-4D97-AF65-F5344CB8AC3E}">
        <p14:creationId xmlns:p14="http://schemas.microsoft.com/office/powerpoint/2010/main" val="3048202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In order to leverage our in-house technical resources, our Target Life Cycle Governance process relies on the Governance Review Team, or GRT, to review projects in the planning process.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The GRT helps project teams explore potential solutions, both in-house and those that will need to be acquired in the markets.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Working with the GRT is a collaborative process. It can provide the project team with alternatives and direction they may not have considered before, or point them toward a solution that is already in-house and may take less time to implement, and cost less.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The GRT will also assist and ensure that the project team is performing their due diligence in researching potential solutions and concepts which is a key part of acquisition planning and part of the governance process.</a:t>
            </a:r>
            <a:endParaRPr lang="en-US" sz="18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32F4037-46CC-6045-BE7A-CA09502B4830}" type="slidenum">
              <a:rPr lang="en-US" smtClean="0"/>
              <a:t>6</a:t>
            </a:fld>
            <a:endParaRPr lang="en-US"/>
          </a:p>
        </p:txBody>
      </p:sp>
    </p:spTree>
    <p:extLst>
      <p:ext uri="{BB962C8B-B14F-4D97-AF65-F5344CB8AC3E}">
        <p14:creationId xmlns:p14="http://schemas.microsoft.com/office/powerpoint/2010/main" val="2890980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3000"/>
              </a:lnSpc>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Congress isn't going out of its way to make new laws and regulations without reason.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03000"/>
              </a:lnSpc>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Many of them were developed in response to IT projects that did not turn out the way they were intended, cost much more than originally expected, or did not turn out at all and were scrapped without the public seeing any benefit from the tax dollars that were spent on them.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03000"/>
              </a:lnSpc>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We may consider some of the laws and regulations as onerous, but they are still in place to govern the way we spend our IT dollars and to increase our chances of developing an IT system successfully.</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03000"/>
              </a:lnSpc>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CMS’ IT spending is governed by legislation and regulation.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03000"/>
              </a:lnSpc>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As a federal employee, you are responsible for following these rules and laws.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03000"/>
              </a:lnSpc>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As a guardian of taxpayer dollars, you are responsible for spending them wisely.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03000"/>
              </a:lnSpc>
              <a:spcBef>
                <a:spcPts val="0"/>
              </a:spcBef>
              <a:spcAft>
                <a:spcPts val="0"/>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You have many resources available to help you plan your IT projects.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03000"/>
              </a:lnSpc>
              <a:spcBef>
                <a:spcPts val="0"/>
              </a:spcBef>
              <a:spcAft>
                <a:spcPts val="745"/>
              </a:spcAft>
              <a:buFont typeface="Symbol" panose="05050102010706020507" pitchFamily="18" charset="2"/>
              <a:buChar char=""/>
            </a:pPr>
            <a:r>
              <a:rPr lang="en-US" sz="1200" dirty="0">
                <a:solidFill>
                  <a:srgbClr val="000000"/>
                </a:solidFill>
                <a:effectLst/>
                <a:latin typeface="Times New Roman" panose="02020603050405020304" pitchFamily="18" charset="0"/>
                <a:ea typeface="Calibri" panose="020F0502020204030204" pitchFamily="34" charset="0"/>
              </a:rPr>
              <a:t>One of the roles of the TLC is to make the connection between you and these technical resources. </a:t>
            </a:r>
            <a:endParaRPr lang="en-US" sz="18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32F4037-46CC-6045-BE7A-CA09502B4830}" type="slidenum">
              <a:rPr lang="en-US" smtClean="0"/>
              <a:t>7</a:t>
            </a:fld>
            <a:endParaRPr lang="en-US"/>
          </a:p>
        </p:txBody>
      </p:sp>
    </p:spTree>
    <p:extLst>
      <p:ext uri="{BB962C8B-B14F-4D97-AF65-F5344CB8AC3E}">
        <p14:creationId xmlns:p14="http://schemas.microsoft.com/office/powerpoint/2010/main" val="460313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about the CMS governance process, the Target Life Cycle, how to start planning a project, or how to make changes to a project that is already in operation, feel free to reach out to us at </a:t>
            </a:r>
            <a:r>
              <a:rPr lang="en-US" dirty="0">
                <a:hlinkClick r:id="rId3"/>
              </a:rPr>
              <a:t>IT_governance@cms.hhs.gov</a:t>
            </a:r>
            <a:r>
              <a:rPr lang="en-US" dirty="0"/>
              <a:t>. Or visit our website at </a:t>
            </a:r>
            <a:r>
              <a:rPr lang="en-US" dirty="0">
                <a:hlinkClick r:id="rId4"/>
              </a:rPr>
              <a:t>www.cms.gov/TLC</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29BD720D-5DF5-48CB-8663-69E5E3303D43}" type="slidenum">
              <a:rPr lang="en-US" smtClean="0"/>
              <a:t>8</a:t>
            </a:fld>
            <a:endParaRPr lang="en-US"/>
          </a:p>
        </p:txBody>
      </p:sp>
    </p:spTree>
    <p:extLst>
      <p:ext uri="{BB962C8B-B14F-4D97-AF65-F5344CB8AC3E}">
        <p14:creationId xmlns:p14="http://schemas.microsoft.com/office/powerpoint/2010/main" val="2910166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A589FC-04D2-489B-8352-D5ED2424626C}" type="datetimeFigureOut">
              <a:rPr lang="en-US" smtClean="0"/>
              <a:t>06/21/2022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86839-1874-4304-A8AB-F34CA49D66DD}" type="slidenum">
              <a:rPr lang="en-US" smtClean="0"/>
              <a:t>‹#›</a:t>
            </a:fld>
            <a:endParaRPr lang="en-US"/>
          </a:p>
        </p:txBody>
      </p:sp>
    </p:spTree>
    <p:extLst>
      <p:ext uri="{BB962C8B-B14F-4D97-AF65-F5344CB8AC3E}">
        <p14:creationId xmlns:p14="http://schemas.microsoft.com/office/powerpoint/2010/main" val="2004289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A589FC-04D2-489B-8352-D5ED2424626C}" type="datetimeFigureOut">
              <a:rPr lang="en-US" smtClean="0"/>
              <a:t>06/21/2022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86839-1874-4304-A8AB-F34CA49D66DD}" type="slidenum">
              <a:rPr lang="en-US" smtClean="0"/>
              <a:t>‹#›</a:t>
            </a:fld>
            <a:endParaRPr lang="en-US"/>
          </a:p>
        </p:txBody>
      </p:sp>
    </p:spTree>
    <p:extLst>
      <p:ext uri="{BB962C8B-B14F-4D97-AF65-F5344CB8AC3E}">
        <p14:creationId xmlns:p14="http://schemas.microsoft.com/office/powerpoint/2010/main" val="1087919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A589FC-04D2-489B-8352-D5ED2424626C}" type="datetimeFigureOut">
              <a:rPr lang="en-US" smtClean="0"/>
              <a:t>06/21/2022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86839-1874-4304-A8AB-F34CA49D66DD}" type="slidenum">
              <a:rPr lang="en-US" smtClean="0"/>
              <a:t>‹#›</a:t>
            </a:fld>
            <a:endParaRPr lang="en-US"/>
          </a:p>
        </p:txBody>
      </p:sp>
    </p:spTree>
    <p:extLst>
      <p:ext uri="{BB962C8B-B14F-4D97-AF65-F5344CB8AC3E}">
        <p14:creationId xmlns:p14="http://schemas.microsoft.com/office/powerpoint/2010/main" val="3380449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Rectangle 8"/>
          <p:cNvSpPr/>
          <p:nvPr userDrawn="1"/>
        </p:nvSpPr>
        <p:spPr>
          <a:xfrm>
            <a:off x="0" y="5489576"/>
            <a:ext cx="12192000" cy="1368425"/>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ctrTitle" hasCustomPrompt="1"/>
          </p:nvPr>
        </p:nvSpPr>
        <p:spPr>
          <a:xfrm>
            <a:off x="928255" y="441383"/>
            <a:ext cx="9144000" cy="745048"/>
          </a:xfrm>
        </p:spPr>
        <p:txBody>
          <a:bodyPr anchor="b"/>
          <a:lstStyle>
            <a:lvl1pPr algn="l">
              <a:defRPr sz="5000">
                <a:solidFill>
                  <a:srgbClr val="004986"/>
                </a:solidFill>
              </a:defRPr>
            </a:lvl1pPr>
          </a:lstStyle>
          <a:p>
            <a:r>
              <a:rPr lang="en-US" dirty="0"/>
              <a:t>Click to edit master title style</a:t>
            </a:r>
          </a:p>
        </p:txBody>
      </p:sp>
      <p:sp>
        <p:nvSpPr>
          <p:cNvPr id="8" name="Text Placeholder 10"/>
          <p:cNvSpPr>
            <a:spLocks noGrp="1"/>
          </p:cNvSpPr>
          <p:nvPr>
            <p:ph type="body" sz="quarter" idx="10"/>
          </p:nvPr>
        </p:nvSpPr>
        <p:spPr>
          <a:xfrm>
            <a:off x="928255" y="1313847"/>
            <a:ext cx="9144000" cy="3922296"/>
          </a:xfrm>
          <a:prstGeom prst="rect">
            <a:avLst/>
          </a:prstGeom>
        </p:spPr>
        <p:txBody>
          <a:bodyPr/>
          <a:lstStyle>
            <a:lvl1pPr>
              <a:defRPr b="0"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descr="Centers for Medicare &amp; Medicaid Service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96501" y="5871337"/>
            <a:ext cx="1841500" cy="640843"/>
          </a:xfrm>
          <a:prstGeom prst="rect">
            <a:avLst/>
          </a:prstGeom>
        </p:spPr>
      </p:pic>
      <p:sp>
        <p:nvSpPr>
          <p:cNvPr id="13" name="Slide Number Placeholder 11">
            <a:extLst>
              <a:ext uri="{FF2B5EF4-FFF2-40B4-BE49-F238E27FC236}">
                <a16:creationId xmlns:a16="http://schemas.microsoft.com/office/drawing/2014/main" id="{08C1CF7C-DA1A-9048-96D3-65FAA26B0560}"/>
              </a:ext>
            </a:extLst>
          </p:cNvPr>
          <p:cNvSpPr txBox="1">
            <a:spLocks/>
          </p:cNvSpPr>
          <p:nvPr userDrawn="1"/>
        </p:nvSpPr>
        <p:spPr>
          <a:xfrm>
            <a:off x="11684000" y="86783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1" name="Slide Number Placeholder 11">
            <a:extLst>
              <a:ext uri="{FF2B5EF4-FFF2-40B4-BE49-F238E27FC236}">
                <a16:creationId xmlns:a16="http://schemas.microsoft.com/office/drawing/2014/main" id="{4CFDC215-D833-8540-8BFB-0127BAA005AC}"/>
              </a:ext>
            </a:extLst>
          </p:cNvPr>
          <p:cNvSpPr txBox="1">
            <a:spLocks/>
          </p:cNvSpPr>
          <p:nvPr userDrawn="1"/>
        </p:nvSpPr>
        <p:spPr>
          <a:xfrm>
            <a:off x="11887200" y="88815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3" name="Slide Number Placeholder 11">
            <a:extLst>
              <a:ext uri="{FF2B5EF4-FFF2-40B4-BE49-F238E27FC236}">
                <a16:creationId xmlns:a16="http://schemas.microsoft.com/office/drawing/2014/main" id="{832E31FA-E8D8-7C45-B8FD-B59CA11ECBD5}"/>
              </a:ext>
            </a:extLst>
          </p:cNvPr>
          <p:cNvSpPr txBox="1">
            <a:spLocks/>
          </p:cNvSpPr>
          <p:nvPr userDrawn="1"/>
        </p:nvSpPr>
        <p:spPr>
          <a:xfrm>
            <a:off x="12090400" y="90847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5" name="Footer Placeholder 10">
            <a:extLst>
              <a:ext uri="{FF2B5EF4-FFF2-40B4-BE49-F238E27FC236}">
                <a16:creationId xmlns:a16="http://schemas.microsoft.com/office/drawing/2014/main" id="{14E83814-5EA9-C949-932B-64096ABC107C}"/>
              </a:ext>
            </a:extLst>
          </p:cNvPr>
          <p:cNvSpPr>
            <a:spLocks noGrp="1"/>
          </p:cNvSpPr>
          <p:nvPr/>
        </p:nvSpPr>
        <p:spPr>
          <a:xfrm>
            <a:off x="4777339" y="6025348"/>
            <a:ext cx="5486400" cy="486833"/>
          </a:xfrm>
          <a:prstGeom prst="rect">
            <a:avLst/>
          </a:prstGeom>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sz="2400" dirty="0"/>
          </a:p>
        </p:txBody>
      </p:sp>
      <p:sp>
        <p:nvSpPr>
          <p:cNvPr id="27" name="Date Placeholder 3">
            <a:extLst>
              <a:ext uri="{FF2B5EF4-FFF2-40B4-BE49-F238E27FC236}">
                <a16:creationId xmlns:a16="http://schemas.microsoft.com/office/drawing/2014/main" id="{6154B9DD-26C6-7D40-9996-2C42CA136E00}"/>
              </a:ext>
            </a:extLst>
          </p:cNvPr>
          <p:cNvSpPr>
            <a:spLocks noGrp="1"/>
          </p:cNvSpPr>
          <p:nvPr>
            <p:ph type="dt" sz="half" idx="11"/>
          </p:nvPr>
        </p:nvSpPr>
        <p:spPr>
          <a:xfrm>
            <a:off x="838200" y="6356351"/>
            <a:ext cx="2743200" cy="365125"/>
          </a:xfrm>
          <a:prstGeom prst="rect">
            <a:avLst/>
          </a:prstGeom>
        </p:spPr>
        <p:txBody>
          <a:bodyPr/>
          <a:lstStyle/>
          <a:p>
            <a:endParaRPr lang="en-US" dirty="0"/>
          </a:p>
        </p:txBody>
      </p:sp>
      <p:sp>
        <p:nvSpPr>
          <p:cNvPr id="28" name="Footer Placeholder 4">
            <a:extLst>
              <a:ext uri="{FF2B5EF4-FFF2-40B4-BE49-F238E27FC236}">
                <a16:creationId xmlns:a16="http://schemas.microsoft.com/office/drawing/2014/main" id="{F7A32B59-52F2-1D4E-8130-7FC2452037F0}"/>
              </a:ext>
            </a:extLst>
          </p:cNvPr>
          <p:cNvSpPr>
            <a:spLocks noGrp="1"/>
          </p:cNvSpPr>
          <p:nvPr>
            <p:ph type="ftr" sz="quarter" idx="12"/>
          </p:nvPr>
        </p:nvSpPr>
        <p:spPr>
          <a:xfrm>
            <a:off x="4038600" y="6356351"/>
            <a:ext cx="4114800" cy="365125"/>
          </a:xfrm>
          <a:prstGeom prst="rect">
            <a:avLst/>
          </a:prstGeom>
        </p:spPr>
        <p:txBody>
          <a:bodyPr/>
          <a:lstStyle/>
          <a:p>
            <a:endParaRPr lang="en-US" dirty="0"/>
          </a:p>
        </p:txBody>
      </p:sp>
      <p:pic>
        <p:nvPicPr>
          <p:cNvPr id="12" name="Picture" descr="TLC Banne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05953" y="2"/>
            <a:ext cx="2476424" cy="1469570"/>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9FCF8D2C-F720-E04C-8BAA-8E3D608222C5}"/>
              </a:ext>
            </a:extLst>
          </p:cNvPr>
          <p:cNvSpPr>
            <a:spLocks noGrp="1"/>
          </p:cNvSpPr>
          <p:nvPr>
            <p:ph type="sldNum" sz="quarter" idx="4"/>
          </p:nvPr>
        </p:nvSpPr>
        <p:spPr>
          <a:xfrm>
            <a:off x="9637486" y="6356351"/>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76762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Rectangle 8"/>
          <p:cNvSpPr/>
          <p:nvPr userDrawn="1"/>
        </p:nvSpPr>
        <p:spPr>
          <a:xfrm>
            <a:off x="0" y="5507182"/>
            <a:ext cx="12192000" cy="1368425"/>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ctrTitle" hasCustomPrompt="1"/>
          </p:nvPr>
        </p:nvSpPr>
        <p:spPr>
          <a:xfrm>
            <a:off x="928255" y="441383"/>
            <a:ext cx="9877859" cy="745048"/>
          </a:xfrm>
        </p:spPr>
        <p:txBody>
          <a:bodyPr anchor="b"/>
          <a:lstStyle>
            <a:lvl1pPr algn="l">
              <a:defRPr sz="5000">
                <a:solidFill>
                  <a:srgbClr val="004986"/>
                </a:solidFill>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96501" y="5871337"/>
            <a:ext cx="1841500" cy="640843"/>
          </a:xfrm>
          <a:prstGeom prst="rect">
            <a:avLst/>
          </a:prstGeom>
        </p:spPr>
      </p:pic>
      <p:sp>
        <p:nvSpPr>
          <p:cNvPr id="4" name="Table Placeholder 3">
            <a:extLst>
              <a:ext uri="{FF2B5EF4-FFF2-40B4-BE49-F238E27FC236}">
                <a16:creationId xmlns:a16="http://schemas.microsoft.com/office/drawing/2014/main" id="{04E1EECE-B442-2B40-AE12-01C2243E511D}"/>
              </a:ext>
            </a:extLst>
          </p:cNvPr>
          <p:cNvSpPr>
            <a:spLocks noGrp="1"/>
          </p:cNvSpPr>
          <p:nvPr>
            <p:ph type="tbl" sz="quarter" idx="10"/>
          </p:nvPr>
        </p:nvSpPr>
        <p:spPr>
          <a:xfrm>
            <a:off x="928689" y="1339851"/>
            <a:ext cx="9877425" cy="3824288"/>
          </a:xfrm>
          <a:prstGeom prst="rect">
            <a:avLst/>
          </a:prstGeom>
        </p:spPr>
        <p:txBody>
          <a:bodyPr/>
          <a:lstStyle/>
          <a:p>
            <a:endParaRPr lang="en-US"/>
          </a:p>
        </p:txBody>
      </p:sp>
      <p:sp>
        <p:nvSpPr>
          <p:cNvPr id="8" name="Footer Placeholder 10">
            <a:extLst>
              <a:ext uri="{FF2B5EF4-FFF2-40B4-BE49-F238E27FC236}">
                <a16:creationId xmlns:a16="http://schemas.microsoft.com/office/drawing/2014/main" id="{11BDECC5-A2D2-AF4C-AAA5-A3BCBDD7686C}"/>
              </a:ext>
            </a:extLst>
          </p:cNvPr>
          <p:cNvSpPr>
            <a:spLocks noGrp="1"/>
          </p:cNvSpPr>
          <p:nvPr userDrawn="1"/>
        </p:nvSpPr>
        <p:spPr>
          <a:xfrm>
            <a:off x="4777339" y="6025348"/>
            <a:ext cx="5486400" cy="486833"/>
          </a:xfrm>
          <a:prstGeom prst="rect">
            <a:avLst/>
          </a:prstGeom>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sz="2400" dirty="0"/>
          </a:p>
        </p:txBody>
      </p:sp>
      <p:sp>
        <p:nvSpPr>
          <p:cNvPr id="11" name="Date Placeholder 3">
            <a:extLst>
              <a:ext uri="{FF2B5EF4-FFF2-40B4-BE49-F238E27FC236}">
                <a16:creationId xmlns:a16="http://schemas.microsoft.com/office/drawing/2014/main" id="{176CEDFF-6B9B-A741-BA79-C3C971A1CC67}"/>
              </a:ext>
            </a:extLst>
          </p:cNvPr>
          <p:cNvSpPr>
            <a:spLocks noGrp="1"/>
          </p:cNvSpPr>
          <p:nvPr>
            <p:ph type="dt" sz="half" idx="11"/>
          </p:nvPr>
        </p:nvSpPr>
        <p:spPr>
          <a:xfrm>
            <a:off x="838200" y="6356351"/>
            <a:ext cx="2743200" cy="365125"/>
          </a:xfrm>
          <a:prstGeom prst="rect">
            <a:avLst/>
          </a:prstGeom>
        </p:spPr>
        <p:txBody>
          <a:bodyPr/>
          <a:lstStyle/>
          <a:p>
            <a:endParaRPr lang="en-US" dirty="0"/>
          </a:p>
        </p:txBody>
      </p:sp>
      <p:sp>
        <p:nvSpPr>
          <p:cNvPr id="12" name="Footer Placeholder 4">
            <a:extLst>
              <a:ext uri="{FF2B5EF4-FFF2-40B4-BE49-F238E27FC236}">
                <a16:creationId xmlns:a16="http://schemas.microsoft.com/office/drawing/2014/main" id="{CEE5D163-1CF3-154C-BF7D-0CA5A4F4F1C3}"/>
              </a:ext>
            </a:extLst>
          </p:cNvPr>
          <p:cNvSpPr>
            <a:spLocks noGrp="1"/>
          </p:cNvSpPr>
          <p:nvPr>
            <p:ph type="ftr" sz="quarter" idx="12"/>
          </p:nvPr>
        </p:nvSpPr>
        <p:spPr>
          <a:xfrm>
            <a:off x="4038600" y="6356351"/>
            <a:ext cx="41148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FE044AB7-FD65-C94B-BEC6-5EBBD51832E5}"/>
              </a:ext>
            </a:extLst>
          </p:cNvPr>
          <p:cNvSpPr>
            <a:spLocks noGrp="1"/>
          </p:cNvSpPr>
          <p:nvPr>
            <p:ph type="sldNum" sz="quarter" idx="4"/>
          </p:nvPr>
        </p:nvSpPr>
        <p:spPr>
          <a:xfrm>
            <a:off x="9637486" y="6356351"/>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pic>
        <p:nvPicPr>
          <p:cNvPr id="14" name="Picture" descr="TLC Banne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05953" y="2"/>
            <a:ext cx="2476424" cy="1469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707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9" name="Rectangle 8"/>
          <p:cNvSpPr/>
          <p:nvPr userDrawn="1"/>
        </p:nvSpPr>
        <p:spPr>
          <a:xfrm>
            <a:off x="0" y="5507182"/>
            <a:ext cx="12192000" cy="1368425"/>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ctrTitle" hasCustomPrompt="1"/>
          </p:nvPr>
        </p:nvSpPr>
        <p:spPr>
          <a:xfrm>
            <a:off x="928255" y="441383"/>
            <a:ext cx="9877859" cy="745048"/>
          </a:xfrm>
        </p:spPr>
        <p:txBody>
          <a:bodyPr anchor="b"/>
          <a:lstStyle>
            <a:lvl1pPr algn="l">
              <a:defRPr sz="5000">
                <a:solidFill>
                  <a:srgbClr val="004986"/>
                </a:solidFill>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96501" y="5871337"/>
            <a:ext cx="1841500" cy="640843"/>
          </a:xfrm>
          <a:prstGeom prst="rect">
            <a:avLst/>
          </a:prstGeom>
        </p:spPr>
      </p:pic>
      <p:sp>
        <p:nvSpPr>
          <p:cNvPr id="5" name="Picture Placeholder 4">
            <a:extLst>
              <a:ext uri="{FF2B5EF4-FFF2-40B4-BE49-F238E27FC236}">
                <a16:creationId xmlns:a16="http://schemas.microsoft.com/office/drawing/2014/main" id="{3D6ACE7E-5779-2749-A63F-69BA099D0957}"/>
              </a:ext>
            </a:extLst>
          </p:cNvPr>
          <p:cNvSpPr>
            <a:spLocks noGrp="1"/>
          </p:cNvSpPr>
          <p:nvPr>
            <p:ph type="pic" sz="quarter" idx="10"/>
          </p:nvPr>
        </p:nvSpPr>
        <p:spPr>
          <a:xfrm>
            <a:off x="929218" y="1309036"/>
            <a:ext cx="3369733" cy="4041897"/>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F2474F26-DC81-CE4A-9849-AD502DCD63CE}"/>
              </a:ext>
            </a:extLst>
          </p:cNvPr>
          <p:cNvSpPr>
            <a:spLocks noGrp="1"/>
          </p:cNvSpPr>
          <p:nvPr>
            <p:ph type="body" sz="quarter" idx="11"/>
          </p:nvPr>
        </p:nvSpPr>
        <p:spPr>
          <a:xfrm>
            <a:off x="4453467" y="1308101"/>
            <a:ext cx="6352117" cy="404283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0">
            <a:extLst>
              <a:ext uri="{FF2B5EF4-FFF2-40B4-BE49-F238E27FC236}">
                <a16:creationId xmlns:a16="http://schemas.microsoft.com/office/drawing/2014/main" id="{02DE0AC4-BCC0-7747-8E35-F754FCC287E2}"/>
              </a:ext>
            </a:extLst>
          </p:cNvPr>
          <p:cNvSpPr>
            <a:spLocks noGrp="1"/>
          </p:cNvSpPr>
          <p:nvPr userDrawn="1"/>
        </p:nvSpPr>
        <p:spPr>
          <a:xfrm>
            <a:off x="4777339" y="6025348"/>
            <a:ext cx="5486400" cy="486833"/>
          </a:xfrm>
          <a:prstGeom prst="rect">
            <a:avLst/>
          </a:prstGeom>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sz="2400" dirty="0"/>
          </a:p>
        </p:txBody>
      </p:sp>
      <p:sp>
        <p:nvSpPr>
          <p:cNvPr id="12" name="Date Placeholder 3">
            <a:extLst>
              <a:ext uri="{FF2B5EF4-FFF2-40B4-BE49-F238E27FC236}">
                <a16:creationId xmlns:a16="http://schemas.microsoft.com/office/drawing/2014/main" id="{96209D1D-CF5F-FA43-BB59-F1E677BAD40D}"/>
              </a:ext>
            </a:extLst>
          </p:cNvPr>
          <p:cNvSpPr>
            <a:spLocks noGrp="1"/>
          </p:cNvSpPr>
          <p:nvPr>
            <p:ph type="dt" sz="half" idx="12"/>
          </p:nvPr>
        </p:nvSpPr>
        <p:spPr>
          <a:xfrm>
            <a:off x="838200" y="6356351"/>
            <a:ext cx="2743200" cy="365125"/>
          </a:xfrm>
          <a:prstGeom prst="rect">
            <a:avLst/>
          </a:prstGeom>
        </p:spPr>
        <p:txBody>
          <a:bodyPr/>
          <a:lstStyle/>
          <a:p>
            <a:endParaRPr lang="en-US" dirty="0"/>
          </a:p>
        </p:txBody>
      </p:sp>
      <p:sp>
        <p:nvSpPr>
          <p:cNvPr id="13" name="Footer Placeholder 4">
            <a:extLst>
              <a:ext uri="{FF2B5EF4-FFF2-40B4-BE49-F238E27FC236}">
                <a16:creationId xmlns:a16="http://schemas.microsoft.com/office/drawing/2014/main" id="{CBBCAD72-2B27-1E4B-B3DB-432D006729DE}"/>
              </a:ext>
            </a:extLst>
          </p:cNvPr>
          <p:cNvSpPr>
            <a:spLocks noGrp="1"/>
          </p:cNvSpPr>
          <p:nvPr>
            <p:ph type="ftr" sz="quarter" idx="13"/>
          </p:nvPr>
        </p:nvSpPr>
        <p:spPr>
          <a:xfrm>
            <a:off x="4038600" y="6356351"/>
            <a:ext cx="4114800" cy="365125"/>
          </a:xfrm>
          <a:prstGeom prst="rect">
            <a:avLst/>
          </a:prstGeom>
        </p:spPr>
        <p:txBody>
          <a:bodyPr/>
          <a:lstStyle/>
          <a:p>
            <a:endParaRPr lang="en-US" dirty="0"/>
          </a:p>
        </p:txBody>
      </p:sp>
      <p:sp>
        <p:nvSpPr>
          <p:cNvPr id="11" name="Slide Number Placeholder 5">
            <a:extLst>
              <a:ext uri="{FF2B5EF4-FFF2-40B4-BE49-F238E27FC236}">
                <a16:creationId xmlns:a16="http://schemas.microsoft.com/office/drawing/2014/main" id="{9FCF8D2C-F720-E04C-8BAA-8E3D608222C5}"/>
              </a:ext>
            </a:extLst>
          </p:cNvPr>
          <p:cNvSpPr>
            <a:spLocks noGrp="1"/>
          </p:cNvSpPr>
          <p:nvPr>
            <p:ph type="sldNum" sz="quarter" idx="4"/>
          </p:nvPr>
        </p:nvSpPr>
        <p:spPr>
          <a:xfrm>
            <a:off x="9637486" y="6356351"/>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pic>
        <p:nvPicPr>
          <p:cNvPr id="15" name="Picture" descr="TLC Banne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05953" y="2"/>
            <a:ext cx="2476424" cy="1469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528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A980158-E38B-4638-B1D1-7CA26B198FCF}" type="datetimeFigureOut">
              <a:rPr lang="en-US" smtClean="0"/>
              <a:t>06/21/2022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E710-FD6D-4325-94DE-4674AFC68AE1}" type="slidenum">
              <a:rPr lang="en-US" smtClean="0"/>
              <a:t>‹#›</a:t>
            </a:fld>
            <a:endParaRPr lang="en-US"/>
          </a:p>
        </p:txBody>
      </p:sp>
    </p:spTree>
    <p:extLst>
      <p:ext uri="{BB962C8B-B14F-4D97-AF65-F5344CB8AC3E}">
        <p14:creationId xmlns:p14="http://schemas.microsoft.com/office/powerpoint/2010/main" val="391834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980158-E38B-4638-B1D1-7CA26B198FCF}" type="datetimeFigureOut">
              <a:rPr lang="en-US" smtClean="0"/>
              <a:t>06/21/2022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E710-FD6D-4325-94DE-4674AFC68AE1}" type="slidenum">
              <a:rPr lang="en-US" smtClean="0"/>
              <a:t>‹#›</a:t>
            </a:fld>
            <a:endParaRPr lang="en-US"/>
          </a:p>
        </p:txBody>
      </p:sp>
    </p:spTree>
    <p:extLst>
      <p:ext uri="{BB962C8B-B14F-4D97-AF65-F5344CB8AC3E}">
        <p14:creationId xmlns:p14="http://schemas.microsoft.com/office/powerpoint/2010/main" val="2097545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980158-E38B-4638-B1D1-7CA26B198FCF}" type="datetimeFigureOut">
              <a:rPr lang="en-US" smtClean="0"/>
              <a:t>06/21/2022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E710-FD6D-4325-94DE-4674AFC68AE1}" type="slidenum">
              <a:rPr lang="en-US" smtClean="0"/>
              <a:t>‹#›</a:t>
            </a:fld>
            <a:endParaRPr lang="en-US"/>
          </a:p>
        </p:txBody>
      </p:sp>
    </p:spTree>
    <p:extLst>
      <p:ext uri="{BB962C8B-B14F-4D97-AF65-F5344CB8AC3E}">
        <p14:creationId xmlns:p14="http://schemas.microsoft.com/office/powerpoint/2010/main" val="1678392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980158-E38B-4638-B1D1-7CA26B198FCF}" type="datetimeFigureOut">
              <a:rPr lang="en-US" smtClean="0"/>
              <a:t>06/21/2022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E710-FD6D-4325-94DE-4674AFC68AE1}" type="slidenum">
              <a:rPr lang="en-US" smtClean="0"/>
              <a:t>‹#›</a:t>
            </a:fld>
            <a:endParaRPr lang="en-US"/>
          </a:p>
        </p:txBody>
      </p:sp>
    </p:spTree>
    <p:extLst>
      <p:ext uri="{BB962C8B-B14F-4D97-AF65-F5344CB8AC3E}">
        <p14:creationId xmlns:p14="http://schemas.microsoft.com/office/powerpoint/2010/main" val="2843851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980158-E38B-4638-B1D1-7CA26B198FCF}" type="datetimeFigureOut">
              <a:rPr lang="en-US" smtClean="0"/>
              <a:t>06/21/2022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C0E710-FD6D-4325-94DE-4674AFC68AE1}" type="slidenum">
              <a:rPr lang="en-US" smtClean="0"/>
              <a:t>‹#›</a:t>
            </a:fld>
            <a:endParaRPr lang="en-US"/>
          </a:p>
        </p:txBody>
      </p:sp>
    </p:spTree>
    <p:extLst>
      <p:ext uri="{BB962C8B-B14F-4D97-AF65-F5344CB8AC3E}">
        <p14:creationId xmlns:p14="http://schemas.microsoft.com/office/powerpoint/2010/main" val="3541584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A589FC-04D2-489B-8352-D5ED2424626C}" type="datetimeFigureOut">
              <a:rPr lang="en-US" smtClean="0"/>
              <a:t>06/21/2022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86839-1874-4304-A8AB-F34CA49D66DD}" type="slidenum">
              <a:rPr lang="en-US" smtClean="0"/>
              <a:t>‹#›</a:t>
            </a:fld>
            <a:endParaRPr lang="en-US"/>
          </a:p>
        </p:txBody>
      </p:sp>
    </p:spTree>
    <p:extLst>
      <p:ext uri="{BB962C8B-B14F-4D97-AF65-F5344CB8AC3E}">
        <p14:creationId xmlns:p14="http://schemas.microsoft.com/office/powerpoint/2010/main" val="2259083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980158-E38B-4638-B1D1-7CA26B198FCF}" type="datetimeFigureOut">
              <a:rPr lang="en-US" smtClean="0"/>
              <a:t>06/21/2022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C0E710-FD6D-4325-94DE-4674AFC68AE1}" type="slidenum">
              <a:rPr lang="en-US" smtClean="0"/>
              <a:t>‹#›</a:t>
            </a:fld>
            <a:endParaRPr lang="en-US"/>
          </a:p>
        </p:txBody>
      </p:sp>
    </p:spTree>
    <p:extLst>
      <p:ext uri="{BB962C8B-B14F-4D97-AF65-F5344CB8AC3E}">
        <p14:creationId xmlns:p14="http://schemas.microsoft.com/office/powerpoint/2010/main" val="2478336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980158-E38B-4638-B1D1-7CA26B198FCF}" type="datetimeFigureOut">
              <a:rPr lang="en-US" smtClean="0"/>
              <a:t>06/21/2022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C0E710-FD6D-4325-94DE-4674AFC68AE1}" type="slidenum">
              <a:rPr lang="en-US" smtClean="0"/>
              <a:t>‹#›</a:t>
            </a:fld>
            <a:endParaRPr lang="en-US"/>
          </a:p>
        </p:txBody>
      </p:sp>
    </p:spTree>
    <p:extLst>
      <p:ext uri="{BB962C8B-B14F-4D97-AF65-F5344CB8AC3E}">
        <p14:creationId xmlns:p14="http://schemas.microsoft.com/office/powerpoint/2010/main" val="193621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980158-E38B-4638-B1D1-7CA26B198FCF}" type="datetimeFigureOut">
              <a:rPr lang="en-US" smtClean="0"/>
              <a:t>06/21/2022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E710-FD6D-4325-94DE-4674AFC68AE1}" type="slidenum">
              <a:rPr lang="en-US" smtClean="0"/>
              <a:t>‹#›</a:t>
            </a:fld>
            <a:endParaRPr lang="en-US"/>
          </a:p>
        </p:txBody>
      </p:sp>
    </p:spTree>
    <p:extLst>
      <p:ext uri="{BB962C8B-B14F-4D97-AF65-F5344CB8AC3E}">
        <p14:creationId xmlns:p14="http://schemas.microsoft.com/office/powerpoint/2010/main" val="3224953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980158-E38B-4638-B1D1-7CA26B198FCF}" type="datetimeFigureOut">
              <a:rPr lang="en-US" smtClean="0"/>
              <a:t>06/21/2022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E710-FD6D-4325-94DE-4674AFC68AE1}" type="slidenum">
              <a:rPr lang="en-US" smtClean="0"/>
              <a:t>‹#›</a:t>
            </a:fld>
            <a:endParaRPr lang="en-US"/>
          </a:p>
        </p:txBody>
      </p:sp>
    </p:spTree>
    <p:extLst>
      <p:ext uri="{BB962C8B-B14F-4D97-AF65-F5344CB8AC3E}">
        <p14:creationId xmlns:p14="http://schemas.microsoft.com/office/powerpoint/2010/main" val="3137760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980158-E38B-4638-B1D1-7CA26B198FCF}" type="datetimeFigureOut">
              <a:rPr lang="en-US" smtClean="0"/>
              <a:t>06/21/2022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E710-FD6D-4325-94DE-4674AFC68AE1}" type="slidenum">
              <a:rPr lang="en-US" smtClean="0"/>
              <a:t>‹#›</a:t>
            </a:fld>
            <a:endParaRPr lang="en-US"/>
          </a:p>
        </p:txBody>
      </p:sp>
    </p:spTree>
    <p:extLst>
      <p:ext uri="{BB962C8B-B14F-4D97-AF65-F5344CB8AC3E}">
        <p14:creationId xmlns:p14="http://schemas.microsoft.com/office/powerpoint/2010/main" val="573645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980158-E38B-4638-B1D1-7CA26B198FCF}" type="datetimeFigureOut">
              <a:rPr lang="en-US" smtClean="0"/>
              <a:t>06/21/2022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E710-FD6D-4325-94DE-4674AFC68AE1}" type="slidenum">
              <a:rPr lang="en-US" smtClean="0"/>
              <a:t>‹#›</a:t>
            </a:fld>
            <a:endParaRPr lang="en-US"/>
          </a:p>
        </p:txBody>
      </p:sp>
    </p:spTree>
    <p:extLst>
      <p:ext uri="{BB962C8B-B14F-4D97-AF65-F5344CB8AC3E}">
        <p14:creationId xmlns:p14="http://schemas.microsoft.com/office/powerpoint/2010/main" val="471177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A589FC-04D2-489B-8352-D5ED2424626C}" type="datetimeFigureOut">
              <a:rPr lang="en-US" smtClean="0"/>
              <a:t>06/21/2022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86839-1874-4304-A8AB-F34CA49D66DD}" type="slidenum">
              <a:rPr lang="en-US" smtClean="0"/>
              <a:t>‹#›</a:t>
            </a:fld>
            <a:endParaRPr lang="en-US"/>
          </a:p>
        </p:txBody>
      </p:sp>
    </p:spTree>
    <p:extLst>
      <p:ext uri="{BB962C8B-B14F-4D97-AF65-F5344CB8AC3E}">
        <p14:creationId xmlns:p14="http://schemas.microsoft.com/office/powerpoint/2010/main" val="283208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A589FC-04D2-489B-8352-D5ED2424626C}" type="datetimeFigureOut">
              <a:rPr lang="en-US" smtClean="0"/>
              <a:t>06/21/2022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586839-1874-4304-A8AB-F34CA49D66DD}" type="slidenum">
              <a:rPr lang="en-US" smtClean="0"/>
              <a:t>‹#›</a:t>
            </a:fld>
            <a:endParaRPr lang="en-US"/>
          </a:p>
        </p:txBody>
      </p:sp>
    </p:spTree>
    <p:extLst>
      <p:ext uri="{BB962C8B-B14F-4D97-AF65-F5344CB8AC3E}">
        <p14:creationId xmlns:p14="http://schemas.microsoft.com/office/powerpoint/2010/main" val="4090667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A589FC-04D2-489B-8352-D5ED2424626C}" type="datetimeFigureOut">
              <a:rPr lang="en-US" smtClean="0"/>
              <a:t>06/21/2022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586839-1874-4304-A8AB-F34CA49D66DD}" type="slidenum">
              <a:rPr lang="en-US" smtClean="0"/>
              <a:t>‹#›</a:t>
            </a:fld>
            <a:endParaRPr lang="en-US"/>
          </a:p>
        </p:txBody>
      </p:sp>
    </p:spTree>
    <p:extLst>
      <p:ext uri="{BB962C8B-B14F-4D97-AF65-F5344CB8AC3E}">
        <p14:creationId xmlns:p14="http://schemas.microsoft.com/office/powerpoint/2010/main" val="3652683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A589FC-04D2-489B-8352-D5ED2424626C}" type="datetimeFigureOut">
              <a:rPr lang="en-US" smtClean="0"/>
              <a:t>06/21/2022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586839-1874-4304-A8AB-F34CA49D66DD}" type="slidenum">
              <a:rPr lang="en-US" smtClean="0"/>
              <a:t>‹#›</a:t>
            </a:fld>
            <a:endParaRPr lang="en-US"/>
          </a:p>
        </p:txBody>
      </p:sp>
    </p:spTree>
    <p:extLst>
      <p:ext uri="{BB962C8B-B14F-4D97-AF65-F5344CB8AC3E}">
        <p14:creationId xmlns:p14="http://schemas.microsoft.com/office/powerpoint/2010/main" val="3171281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589FC-04D2-489B-8352-D5ED2424626C}" type="datetimeFigureOut">
              <a:rPr lang="en-US" smtClean="0"/>
              <a:t>06/21/2022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586839-1874-4304-A8AB-F34CA49D66DD}" type="slidenum">
              <a:rPr lang="en-US" smtClean="0"/>
              <a:t>‹#›</a:t>
            </a:fld>
            <a:endParaRPr lang="en-US"/>
          </a:p>
        </p:txBody>
      </p:sp>
    </p:spTree>
    <p:extLst>
      <p:ext uri="{BB962C8B-B14F-4D97-AF65-F5344CB8AC3E}">
        <p14:creationId xmlns:p14="http://schemas.microsoft.com/office/powerpoint/2010/main" val="105529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A589FC-04D2-489B-8352-D5ED2424626C}" type="datetimeFigureOut">
              <a:rPr lang="en-US" smtClean="0"/>
              <a:t>06/21/2022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586839-1874-4304-A8AB-F34CA49D66DD}" type="slidenum">
              <a:rPr lang="en-US" smtClean="0"/>
              <a:t>‹#›</a:t>
            </a:fld>
            <a:endParaRPr lang="en-US"/>
          </a:p>
        </p:txBody>
      </p:sp>
    </p:spTree>
    <p:extLst>
      <p:ext uri="{BB962C8B-B14F-4D97-AF65-F5344CB8AC3E}">
        <p14:creationId xmlns:p14="http://schemas.microsoft.com/office/powerpoint/2010/main" val="2187665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A589FC-04D2-489B-8352-D5ED2424626C}" type="datetimeFigureOut">
              <a:rPr lang="en-US" smtClean="0"/>
              <a:t>06/21/2022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586839-1874-4304-A8AB-F34CA49D66DD}" type="slidenum">
              <a:rPr lang="en-US" smtClean="0"/>
              <a:t>‹#›</a:t>
            </a:fld>
            <a:endParaRPr lang="en-US"/>
          </a:p>
        </p:txBody>
      </p:sp>
    </p:spTree>
    <p:extLst>
      <p:ext uri="{BB962C8B-B14F-4D97-AF65-F5344CB8AC3E}">
        <p14:creationId xmlns:p14="http://schemas.microsoft.com/office/powerpoint/2010/main" val="213328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A589FC-04D2-489B-8352-D5ED2424626C}" type="datetimeFigureOut">
              <a:rPr lang="en-US" smtClean="0"/>
              <a:t>06/21/2022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86839-1874-4304-A8AB-F34CA49D66DD}" type="slidenum">
              <a:rPr lang="en-US" smtClean="0"/>
              <a:t>‹#›</a:t>
            </a:fld>
            <a:endParaRPr lang="en-US"/>
          </a:p>
        </p:txBody>
      </p:sp>
    </p:spTree>
    <p:extLst>
      <p:ext uri="{BB962C8B-B14F-4D97-AF65-F5344CB8AC3E}">
        <p14:creationId xmlns:p14="http://schemas.microsoft.com/office/powerpoint/2010/main" val="2787862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980158-E38B-4638-B1D1-7CA26B198FCF}" type="datetimeFigureOut">
              <a:rPr lang="en-US" smtClean="0"/>
              <a:t>06/21/2022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0E710-FD6D-4325-94DE-4674AFC68AE1}" type="slidenum">
              <a:rPr lang="en-US" smtClean="0"/>
              <a:t>‹#›</a:t>
            </a:fld>
            <a:endParaRPr lang="en-US"/>
          </a:p>
        </p:txBody>
      </p:sp>
    </p:spTree>
    <p:extLst>
      <p:ext uri="{BB962C8B-B14F-4D97-AF65-F5344CB8AC3E}">
        <p14:creationId xmlns:p14="http://schemas.microsoft.com/office/powerpoint/2010/main" val="11065842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hyperlink" Target="https://www.cms.gov/TLC"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mailto:ITunderscoreGovernance@cmsdothhsdotgov" TargetMode="External"/><Relationship Id="rId5" Type="http://schemas.openxmlformats.org/officeDocument/2006/relationships/hyperlink" Target="mailto:IT_Governance@cms.hhs.gov"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759889-41E2-0144-9DF6-29FFD801F7BF}"/>
              </a:ext>
            </a:extLst>
          </p:cNvPr>
          <p:cNvSpPr>
            <a:spLocks noGrp="1"/>
          </p:cNvSpPr>
          <p:nvPr>
            <p:ph type="ctrTitle"/>
          </p:nvPr>
        </p:nvSpPr>
        <p:spPr>
          <a:xfrm>
            <a:off x="1425944" y="1235792"/>
            <a:ext cx="9144000" cy="745048"/>
          </a:xfrm>
        </p:spPr>
        <p:txBody>
          <a:bodyPr>
            <a:noAutofit/>
          </a:bodyPr>
          <a:lstStyle/>
          <a:p>
            <a:pPr algn="ctr"/>
            <a:r>
              <a:rPr lang="en-US" sz="4000"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CMS IT Governance Training</a:t>
            </a:r>
            <a:endParaRPr lang="en-US" sz="4000" strike="sngStrike" dirty="0">
              <a:solidFill>
                <a:srgbClr val="FF0000"/>
              </a:solidFill>
              <a:effectLst>
                <a:outerShdw blurRad="38100" dist="38100" dir="2700000" algn="tl">
                  <a:srgbClr val="000000">
                    <a:alpha val="43137"/>
                  </a:srgbClr>
                </a:outerShdw>
              </a:effectLst>
            </a:endParaRPr>
          </a:p>
        </p:txBody>
      </p:sp>
      <p:sp>
        <p:nvSpPr>
          <p:cNvPr id="15" name="Content Placeholder 2">
            <a:extLst>
              <a:ext uri="{FF2B5EF4-FFF2-40B4-BE49-F238E27FC236}">
                <a16:creationId xmlns:a16="http://schemas.microsoft.com/office/drawing/2014/main" id="{0B4DEF07-DE18-D14A-86E0-6C6D7DDCC57B}"/>
              </a:ext>
            </a:extLst>
          </p:cNvPr>
          <p:cNvSpPr>
            <a:spLocks noGrp="1"/>
          </p:cNvSpPr>
          <p:nvPr>
            <p:ph type="body" sz="quarter" idx="10"/>
          </p:nvPr>
        </p:nvSpPr>
        <p:spPr>
          <a:xfrm>
            <a:off x="665612" y="2731954"/>
            <a:ext cx="10860775" cy="1974684"/>
          </a:xfrm>
        </p:spPr>
        <p:txBody>
          <a:bodyPr>
            <a:noAutofit/>
          </a:bodyPr>
          <a:lstStyle/>
          <a:p>
            <a:pPr marL="0" indent="0" algn="ctr">
              <a:buNone/>
            </a:pPr>
            <a:r>
              <a:rPr lang="en-US" sz="4400" dirty="0">
                <a:effectLst>
                  <a:outerShdw blurRad="38100" dist="38100" dir="2700000" algn="tl">
                    <a:srgbClr val="000000">
                      <a:alpha val="43137"/>
                    </a:srgbClr>
                  </a:outerShdw>
                </a:effectLst>
              </a:rPr>
              <a:t>Governance Overview: </a:t>
            </a:r>
          </a:p>
          <a:p>
            <a:pPr marL="0" indent="0" algn="ctr">
              <a:buNone/>
            </a:pPr>
            <a:r>
              <a:rPr lang="en-US" sz="4400" dirty="0">
                <a:effectLst>
                  <a:outerShdw blurRad="38100" dist="38100" dir="2700000" algn="tl">
                    <a:srgbClr val="000000">
                      <a:alpha val="43137"/>
                    </a:srgbClr>
                  </a:outerShdw>
                </a:effectLst>
              </a:rPr>
              <a:t>What is Governance? Why is it important?</a:t>
            </a:r>
          </a:p>
        </p:txBody>
      </p:sp>
      <p:sp>
        <p:nvSpPr>
          <p:cNvPr id="4" name="Rectangle 3">
            <a:extLst>
              <a:ext uri="{FF2B5EF4-FFF2-40B4-BE49-F238E27FC236}">
                <a16:creationId xmlns:a16="http://schemas.microsoft.com/office/drawing/2014/main" id="{E4A16696-0724-4D15-BE35-116EF4D23425}"/>
              </a:ext>
            </a:extLst>
          </p:cNvPr>
          <p:cNvSpPr/>
          <p:nvPr/>
        </p:nvSpPr>
        <p:spPr>
          <a:xfrm>
            <a:off x="55178" y="4934532"/>
            <a:ext cx="11885530" cy="523220"/>
          </a:xfrm>
          <a:prstGeom prst="rect">
            <a:avLst/>
          </a:prstGeom>
        </p:spPr>
        <p:txBody>
          <a:bodyPr wrap="square">
            <a:spAutoFit/>
          </a:bodyPr>
          <a:lstStyle/>
          <a:p>
            <a:pPr algn="ctr"/>
            <a:r>
              <a:rPr lang="en-US" sz="2800" i="1" dirty="0">
                <a:effectLst>
                  <a:outerShdw blurRad="38100" dist="38100" dir="2700000" algn="tl">
                    <a:srgbClr val="000000">
                      <a:alpha val="43137"/>
                    </a:srgbClr>
                  </a:outerShdw>
                </a:effectLst>
                <a:highlight>
                  <a:srgbClr val="FFFF00"/>
                </a:highlight>
              </a:rPr>
              <a:t>Click the Slide Show image        in bottom right bar to begin presentation.</a:t>
            </a:r>
          </a:p>
        </p:txBody>
      </p:sp>
      <p:pic>
        <p:nvPicPr>
          <p:cNvPr id="5" name="Picture 4" descr="Slide Show image in bottom menu">
            <a:extLst>
              <a:ext uri="{FF2B5EF4-FFF2-40B4-BE49-F238E27FC236}">
                <a16:creationId xmlns:a16="http://schemas.microsoft.com/office/drawing/2014/main" id="{84D7D6CE-E3CC-4C0C-8E73-C6E3916C9760}"/>
              </a:ext>
            </a:extLst>
          </p:cNvPr>
          <p:cNvPicPr>
            <a:picLocks noChangeAspect="1"/>
          </p:cNvPicPr>
          <p:nvPr/>
        </p:nvPicPr>
        <p:blipFill>
          <a:blip r:embed="rId5"/>
          <a:stretch>
            <a:fillRect/>
          </a:stretch>
        </p:blipFill>
        <p:spPr>
          <a:xfrm>
            <a:off x="4715030" y="5029454"/>
            <a:ext cx="333375" cy="333375"/>
          </a:xfrm>
          <a:prstGeom prst="rect">
            <a:avLst/>
          </a:prstGeom>
        </p:spPr>
      </p:pic>
      <p:pic>
        <p:nvPicPr>
          <p:cNvPr id="2" name="Audio 1">
            <a:hlinkClick r:id="" action="ppaction://media"/>
            <a:extLst>
              <a:ext uri="{FF2B5EF4-FFF2-40B4-BE49-F238E27FC236}">
                <a16:creationId xmlns:a16="http://schemas.microsoft.com/office/drawing/2014/main" id="{296BCFD9-E905-4382-BA01-93D4FDBA47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9448370"/>
      </p:ext>
    </p:extLst>
  </p:cSld>
  <p:clrMapOvr>
    <a:masterClrMapping/>
  </p:clrMapOvr>
  <mc:AlternateContent xmlns:mc="http://schemas.openxmlformats.org/markup-compatibility/2006" xmlns:p14="http://schemas.microsoft.com/office/powerpoint/2010/main">
    <mc:Choice Requires="p14">
      <p:transition spd="slow" p14:dur="2000" advTm="10147"/>
    </mc:Choice>
    <mc:Fallback xmlns="">
      <p:transition spd="slow" advTm="1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y does CMS have a governance process?" title="Slide Title">
            <a:extLst>
              <a:ext uri="{FF2B5EF4-FFF2-40B4-BE49-F238E27FC236}">
                <a16:creationId xmlns:a16="http://schemas.microsoft.com/office/drawing/2014/main" id="{A2A807E5-CFF1-6F42-8163-49672C6D0289}"/>
              </a:ext>
            </a:extLst>
          </p:cNvPr>
          <p:cNvSpPr>
            <a:spLocks noGrp="1"/>
          </p:cNvSpPr>
          <p:nvPr>
            <p:ph type="ctrTitle"/>
          </p:nvPr>
        </p:nvSpPr>
        <p:spPr>
          <a:xfrm>
            <a:off x="13060" y="178296"/>
            <a:ext cx="9730030" cy="745048"/>
          </a:xfrm>
        </p:spPr>
        <p:txBody>
          <a:bodyPr>
            <a:noAutofit/>
          </a:bodyPr>
          <a:lstStyle/>
          <a:p>
            <a:pPr algn="ctr"/>
            <a:r>
              <a:rPr lang="en-US" sz="4000" b="1" dirty="0">
                <a:effectLst>
                  <a:outerShdw blurRad="38100" dist="38100" dir="2700000" algn="tl">
                    <a:srgbClr val="000000">
                      <a:alpha val="43137"/>
                    </a:srgbClr>
                  </a:outerShdw>
                </a:effectLst>
              </a:rPr>
              <a:t>Why does CMS have a governance process?</a:t>
            </a:r>
          </a:p>
        </p:txBody>
      </p:sp>
      <p:pic>
        <p:nvPicPr>
          <p:cNvPr id="7" name="Picture 2" descr="Image of several wrapped dollar bills "/>
          <p:cNvPicPr>
            <a:picLocks noChangeAspect="1"/>
          </p:cNvPicPr>
          <p:nvPr/>
        </p:nvPicPr>
        <p:blipFill>
          <a:blip r:embed="rId5"/>
          <a:stretch>
            <a:fillRect/>
          </a:stretch>
        </p:blipFill>
        <p:spPr>
          <a:xfrm>
            <a:off x="0" y="1588266"/>
            <a:ext cx="12202510" cy="3918974"/>
          </a:xfrm>
          <a:prstGeom prst="rect">
            <a:avLst/>
          </a:prstGeom>
        </p:spPr>
      </p:pic>
      <p:sp>
        <p:nvSpPr>
          <p:cNvPr id="10" name="Content Placeholder 3"/>
          <p:cNvSpPr txBox="1"/>
          <p:nvPr/>
        </p:nvSpPr>
        <p:spPr>
          <a:xfrm>
            <a:off x="7035122" y="2140414"/>
            <a:ext cx="2981237" cy="1938992"/>
          </a:xfrm>
          <a:prstGeom prst="rect">
            <a:avLst/>
          </a:prstGeom>
          <a:solidFill>
            <a:schemeClr val="bg1"/>
          </a:solidFill>
          <a:ln>
            <a:solidFill>
              <a:schemeClr val="bg2">
                <a:lumMod val="50000"/>
              </a:schemeClr>
            </a:solidFill>
          </a:ln>
        </p:spPr>
        <p:txBody>
          <a:bodyPr wrap="square" rtlCol="0">
            <a:spAutoFit/>
          </a:bodyPr>
          <a:lstStyle/>
          <a:p>
            <a:pPr algn="ctr"/>
            <a:r>
              <a:rPr lang="en-US" sz="4000" b="1" dirty="0"/>
              <a:t>It’s about the </a:t>
            </a:r>
          </a:p>
          <a:p>
            <a:pPr algn="ctr"/>
            <a:r>
              <a:rPr lang="en-US" sz="4000" b="1" dirty="0"/>
              <a:t>Money</a:t>
            </a:r>
          </a:p>
        </p:txBody>
      </p:sp>
      <p:sp>
        <p:nvSpPr>
          <p:cNvPr id="3" name="Content Placeholder 4"/>
          <p:cNvSpPr txBox="1"/>
          <p:nvPr/>
        </p:nvSpPr>
        <p:spPr>
          <a:xfrm>
            <a:off x="1965434" y="2140414"/>
            <a:ext cx="3495021" cy="1938992"/>
          </a:xfrm>
          <a:prstGeom prst="rect">
            <a:avLst/>
          </a:prstGeom>
          <a:solidFill>
            <a:schemeClr val="bg1"/>
          </a:solidFill>
          <a:ln>
            <a:solidFill>
              <a:schemeClr val="bg2">
                <a:lumMod val="50000"/>
              </a:schemeClr>
            </a:solidFill>
          </a:ln>
        </p:spPr>
        <p:txBody>
          <a:bodyPr wrap="square" rtlCol="0">
            <a:spAutoFit/>
          </a:bodyPr>
          <a:lstStyle/>
          <a:p>
            <a:pPr algn="ctr"/>
            <a:r>
              <a:rPr lang="en-US" sz="4000" b="1" dirty="0"/>
              <a:t>$2.9 Billion in IT Expenditures in FY 2021</a:t>
            </a:r>
          </a:p>
        </p:txBody>
      </p:sp>
      <p:pic>
        <p:nvPicPr>
          <p:cNvPr id="11" name="Audio 10">
            <a:hlinkClick r:id="" action="ppaction://media"/>
            <a:extLst>
              <a:ext uri="{FF2B5EF4-FFF2-40B4-BE49-F238E27FC236}">
                <a16:creationId xmlns:a16="http://schemas.microsoft.com/office/drawing/2014/main" id="{DDC853C9-F4F8-4E0F-A386-5A5F3ACA3E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2529444"/>
      </p:ext>
    </p:extLst>
  </p:cSld>
  <p:clrMapOvr>
    <a:masterClrMapping/>
  </p:clrMapOvr>
  <mc:AlternateContent xmlns:mc="http://schemas.openxmlformats.org/markup-compatibility/2006" xmlns:p14="http://schemas.microsoft.com/office/powerpoint/2010/main">
    <mc:Choice Requires="p14">
      <p:transition spd="slow" p14:dur="2000" advTm="55648"/>
    </mc:Choice>
    <mc:Fallback xmlns="">
      <p:transition spd="slow" advTm="55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84" y="405253"/>
            <a:ext cx="11056509" cy="745048"/>
          </a:xfrm>
        </p:spPr>
        <p:txBody>
          <a:bodyPr>
            <a:normAutofit/>
          </a:bodyPr>
          <a:lstStyle/>
          <a:p>
            <a:pPr algn="ctr"/>
            <a:r>
              <a:rPr lang="en-US" sz="4000" b="1" dirty="0">
                <a:effectLst>
                  <a:outerShdw blurRad="38100" dist="38100" dir="2700000" algn="tl">
                    <a:srgbClr val="000000">
                      <a:alpha val="43137"/>
                    </a:srgbClr>
                  </a:outerShdw>
                </a:effectLst>
              </a:rPr>
              <a:t>Some Governance Laws and Regulations</a:t>
            </a:r>
          </a:p>
        </p:txBody>
      </p:sp>
      <p:pic>
        <p:nvPicPr>
          <p:cNvPr id="10" name="Picture 9" descr="14 laws related to IT Governance&#10;&#10;Federal Information Security Modernization Act (FISMA)&#10;Clinger Cohen Act&#10;Megabyte Act&#10;Federal IT Acquisition Reform (FITARA) &#10;Americans with Disabilities Act&#10;Federal Cloud Computing Strategy&#10;OMB Capital Programming Guide&#10;E Government Act&#10;Open Data Government Act&#10;Office of Management and Budget Regulations&#10;Title 36 Code of Federal Regulations&#10;Modernizing Government IT (MGT) Act&#10;Federal Risk and Authorization Management Program (FedRAMP) &#10;Paperwork Reduction Ac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17" y="266362"/>
            <a:ext cx="13075376" cy="6258914"/>
          </a:xfrm>
          <a:prstGeom prst="rect">
            <a:avLst/>
          </a:prstGeom>
        </p:spPr>
      </p:pic>
      <p:pic>
        <p:nvPicPr>
          <p:cNvPr id="8" name="Audio 7">
            <a:hlinkClick r:id="" action="ppaction://media"/>
            <a:extLst>
              <a:ext uri="{FF2B5EF4-FFF2-40B4-BE49-F238E27FC236}">
                <a16:creationId xmlns:a16="http://schemas.microsoft.com/office/drawing/2014/main" id="{744DA1AC-D6DF-41B1-813B-34FAC7890F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0365346"/>
      </p:ext>
    </p:extLst>
  </p:cSld>
  <p:clrMapOvr>
    <a:masterClrMapping/>
  </p:clrMapOvr>
  <mc:AlternateContent xmlns:mc="http://schemas.openxmlformats.org/markup-compatibility/2006" xmlns:p14="http://schemas.microsoft.com/office/powerpoint/2010/main">
    <mc:Choice Requires="p14">
      <p:transition spd="slow" p14:dur="2000" advTm="84811"/>
    </mc:Choice>
    <mc:Fallback xmlns="">
      <p:transition spd="slow" advTm="84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0022"/>
            <a:ext cx="12192000" cy="745048"/>
          </a:xfrm>
        </p:spPr>
        <p:txBody>
          <a:bodyPr>
            <a:normAutofit/>
          </a:bodyPr>
          <a:lstStyle/>
          <a:p>
            <a:pPr algn="ctr"/>
            <a:r>
              <a:rPr lang="en-US" sz="4000" b="1" dirty="0">
                <a:effectLst>
                  <a:outerShdw blurRad="38100" dist="38100" dir="2700000" algn="tl">
                    <a:srgbClr val="000000">
                      <a:alpha val="43137"/>
                    </a:srgbClr>
                  </a:outerShdw>
                </a:effectLst>
              </a:rPr>
              <a:t>A Strategic Vision for IT</a:t>
            </a:r>
          </a:p>
        </p:txBody>
      </p:sp>
      <p:sp>
        <p:nvSpPr>
          <p:cNvPr id="3" name="Content Placeholder 2" descr="A Strategic Vision for IT" title="Slide Title"/>
          <p:cNvSpPr/>
          <p:nvPr/>
        </p:nvSpPr>
        <p:spPr>
          <a:xfrm>
            <a:off x="388883" y="1385337"/>
            <a:ext cx="10762594" cy="3724096"/>
          </a:xfrm>
          <a:prstGeom prst="rect">
            <a:avLst/>
          </a:prstGeom>
        </p:spPr>
        <p:txBody>
          <a:bodyPr wrap="square">
            <a:spAutoFit/>
          </a:bodyPr>
          <a:lstStyle/>
          <a:p>
            <a:pPr algn="ctr"/>
            <a:endParaRPr lang="en-US" sz="1200" b="1" dirty="0"/>
          </a:p>
          <a:p>
            <a:pPr marL="400050" lvl="1"/>
            <a:r>
              <a:rPr lang="en-US" sz="3200" b="1" dirty="0">
                <a:ea typeface="ＭＳ Ｐゴシック" pitchFamily="34" charset="-128"/>
              </a:rPr>
              <a:t>We want our decisions to reflect CMS long-term capital planning goals, and our vision for the future technical portfolio and architecture.</a:t>
            </a:r>
          </a:p>
          <a:p>
            <a:pPr marL="914400" lvl="1" indent="-514350">
              <a:buFont typeface="Wingdings" panose="05000000000000000000" pitchFamily="2" charset="2"/>
              <a:buChar char="Ø"/>
            </a:pPr>
            <a:endParaRPr lang="en-US" sz="1200" dirty="0">
              <a:ea typeface="ＭＳ Ｐゴシック" pitchFamily="34" charset="-128"/>
            </a:endParaRPr>
          </a:p>
          <a:p>
            <a:pPr marL="1828800" lvl="3" indent="-514350">
              <a:buFont typeface="Wingdings" panose="05000000000000000000" pitchFamily="2" charset="2"/>
              <a:buChar char="Ø"/>
            </a:pPr>
            <a:r>
              <a:rPr lang="en-US" sz="2800" dirty="0">
                <a:ea typeface="ＭＳ Ｐゴシック" pitchFamily="34" charset="-128"/>
              </a:rPr>
              <a:t>How do we want CMS’ IT Portfolio to evolve?</a:t>
            </a:r>
          </a:p>
          <a:p>
            <a:pPr marL="1828800" lvl="3" indent="-514350">
              <a:buFont typeface="Wingdings" panose="05000000000000000000" pitchFamily="2" charset="2"/>
              <a:buChar char="Ø"/>
            </a:pPr>
            <a:endParaRPr lang="en-US" sz="1000" dirty="0">
              <a:ea typeface="ＭＳ Ｐゴシック" pitchFamily="34" charset="-128"/>
            </a:endParaRPr>
          </a:p>
          <a:p>
            <a:pPr marL="1828800" lvl="3" indent="-514350">
              <a:buFont typeface="Wingdings" panose="05000000000000000000" pitchFamily="2" charset="2"/>
              <a:buChar char="Ø"/>
            </a:pPr>
            <a:r>
              <a:rPr lang="en-US" sz="2800" dirty="0">
                <a:ea typeface="ＭＳ Ｐゴシック" pitchFamily="34" charset="-128"/>
              </a:rPr>
              <a:t>What technical postures would we like to see adopted?</a:t>
            </a:r>
          </a:p>
          <a:p>
            <a:pPr marL="1828800" lvl="3" indent="-514350">
              <a:buFont typeface="Wingdings" panose="05000000000000000000" pitchFamily="2" charset="2"/>
              <a:buChar char="Ø"/>
            </a:pPr>
            <a:endParaRPr lang="en-US" sz="1000" dirty="0">
              <a:ea typeface="ＭＳ Ｐゴシック" pitchFamily="34" charset="-128"/>
            </a:endParaRPr>
          </a:p>
          <a:p>
            <a:pPr marL="1828800" lvl="3" indent="-514350">
              <a:buFont typeface="Wingdings" panose="05000000000000000000" pitchFamily="2" charset="2"/>
              <a:buChar char="Ø"/>
            </a:pPr>
            <a:r>
              <a:rPr lang="en-US" sz="2800" dirty="0">
                <a:ea typeface="ＭＳ Ｐゴシック" pitchFamily="34" charset="-128"/>
              </a:rPr>
              <a:t>What acquisition strategies should we pursue?</a:t>
            </a:r>
          </a:p>
          <a:p>
            <a:pPr marL="914400" lvl="1" indent="-514350">
              <a:buFont typeface="Wingdings" panose="05000000000000000000" pitchFamily="2" charset="2"/>
              <a:buChar char="Ø"/>
            </a:pPr>
            <a:endParaRPr lang="en-US" sz="1200" dirty="0">
              <a:ea typeface="ＭＳ Ｐゴシック" pitchFamily="34" charset="-128"/>
            </a:endParaRPr>
          </a:p>
        </p:txBody>
      </p:sp>
      <p:pic>
        <p:nvPicPr>
          <p:cNvPr id="12" name="Audio 11">
            <a:hlinkClick r:id="" action="ppaction://media"/>
            <a:extLst>
              <a:ext uri="{FF2B5EF4-FFF2-40B4-BE49-F238E27FC236}">
                <a16:creationId xmlns:a16="http://schemas.microsoft.com/office/drawing/2014/main" id="{32C69C3C-0DBE-4AFF-8B1F-42EACFCFC0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2414312"/>
      </p:ext>
    </p:extLst>
  </p:cSld>
  <p:clrMapOvr>
    <a:masterClrMapping/>
  </p:clrMapOvr>
  <mc:AlternateContent xmlns:mc="http://schemas.openxmlformats.org/markup-compatibility/2006" xmlns:p14="http://schemas.microsoft.com/office/powerpoint/2010/main">
    <mc:Choice Requires="p14">
      <p:transition spd="slow" p14:dur="2000" advTm="68860"/>
    </mc:Choice>
    <mc:Fallback xmlns="">
      <p:transition spd="slow" advTm="68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4514F7-A5BA-084B-864C-C1C9ADA0C634}"/>
              </a:ext>
            </a:extLst>
          </p:cNvPr>
          <p:cNvSpPr>
            <a:spLocks noGrp="1"/>
          </p:cNvSpPr>
          <p:nvPr>
            <p:ph type="ctrTitle"/>
          </p:nvPr>
        </p:nvSpPr>
        <p:spPr>
          <a:xfrm>
            <a:off x="0" y="166011"/>
            <a:ext cx="9722069" cy="745048"/>
          </a:xfrm>
        </p:spPr>
        <p:txBody>
          <a:bodyPr>
            <a:normAutofit/>
          </a:bodyPr>
          <a:lstStyle/>
          <a:p>
            <a:pPr lvl="1" algn="ctr" rtl="0">
              <a:lnSpc>
                <a:spcPct val="90000"/>
              </a:lnSpc>
              <a:spcBef>
                <a:spcPct val="0"/>
              </a:spcBef>
            </a:pPr>
            <a:r>
              <a:rPr lang="en-US" sz="4000" b="1" kern="1200" dirty="0">
                <a:solidFill>
                  <a:srgbClr val="004986"/>
                </a:solidFill>
                <a:effectLst>
                  <a:outerShdw blurRad="38100" dist="38100" dir="2700000" algn="tl">
                    <a:srgbClr val="000000">
                      <a:alpha val="43137"/>
                    </a:srgbClr>
                  </a:outerShdw>
                </a:effectLst>
                <a:latin typeface="+mj-lt"/>
                <a:ea typeface="+mj-ea"/>
                <a:cs typeface="+mj-cs"/>
              </a:rPr>
              <a:t>You don’t have to re-invent the wheel</a:t>
            </a:r>
          </a:p>
        </p:txBody>
      </p:sp>
      <p:sp>
        <p:nvSpPr>
          <p:cNvPr id="2" name="Content Placeholder 2"/>
          <p:cNvSpPr/>
          <p:nvPr/>
        </p:nvSpPr>
        <p:spPr>
          <a:xfrm>
            <a:off x="73572" y="1445653"/>
            <a:ext cx="12023835" cy="3046988"/>
          </a:xfrm>
          <a:prstGeom prst="rect">
            <a:avLst/>
          </a:prstGeom>
        </p:spPr>
        <p:txBody>
          <a:bodyPr wrap="square">
            <a:spAutoFit/>
          </a:bodyPr>
          <a:lstStyle/>
          <a:p>
            <a:pPr marL="1371600" lvl="2" indent="-457200">
              <a:buFont typeface="Wingdings" panose="05000000000000000000" pitchFamily="2" charset="2"/>
              <a:buChar char="Ø"/>
            </a:pPr>
            <a:r>
              <a:rPr lang="en-US" sz="3200" dirty="0">
                <a:ea typeface="ＭＳ Ｐゴシック" pitchFamily="34" charset="-128"/>
              </a:rPr>
              <a:t>Existing CMS expertise</a:t>
            </a:r>
          </a:p>
          <a:p>
            <a:pPr marL="1371600" lvl="2" indent="-457200">
              <a:buFont typeface="Wingdings" panose="05000000000000000000" pitchFamily="2" charset="2"/>
              <a:buChar char="Ø"/>
            </a:pPr>
            <a:r>
              <a:rPr lang="en-US" sz="3200" dirty="0">
                <a:ea typeface="ＭＳ Ｐゴシック" pitchFamily="34" charset="-128"/>
              </a:rPr>
              <a:t>Existing Enterprise Licenses</a:t>
            </a:r>
          </a:p>
          <a:p>
            <a:pPr marL="1371600" lvl="2" indent="-457200">
              <a:buFont typeface="Wingdings" panose="05000000000000000000" pitchFamily="2" charset="2"/>
              <a:buChar char="Ø"/>
            </a:pPr>
            <a:r>
              <a:rPr lang="en-US" sz="3200" dirty="0">
                <a:ea typeface="ＭＳ Ｐゴシック" pitchFamily="34" charset="-128"/>
              </a:rPr>
              <a:t>Enterprise infrastructure</a:t>
            </a:r>
          </a:p>
          <a:p>
            <a:pPr lvl="2"/>
            <a:endParaRPr lang="en-US" sz="3200" dirty="0">
              <a:ea typeface="ＭＳ Ｐゴシック" pitchFamily="34" charset="-128"/>
            </a:endParaRPr>
          </a:p>
          <a:p>
            <a:pPr lvl="1"/>
            <a:r>
              <a:rPr lang="en-US" sz="3200" dirty="0">
                <a:ea typeface="ＭＳ Ｐゴシック" pitchFamily="34" charset="-128"/>
              </a:rPr>
              <a:t>Our problem in the past has been finding out about these resources.</a:t>
            </a:r>
          </a:p>
          <a:p>
            <a:pPr lvl="2"/>
            <a:endParaRPr lang="en-US" sz="3200" dirty="0">
              <a:ea typeface="ＭＳ Ｐゴシック" pitchFamily="34" charset="-128"/>
            </a:endParaRPr>
          </a:p>
        </p:txBody>
      </p:sp>
      <p:pic>
        <p:nvPicPr>
          <p:cNvPr id="7" name="Audio 6">
            <a:hlinkClick r:id="" action="ppaction://media"/>
            <a:extLst>
              <a:ext uri="{FF2B5EF4-FFF2-40B4-BE49-F238E27FC236}">
                <a16:creationId xmlns:a16="http://schemas.microsoft.com/office/drawing/2014/main" id="{1434B1E7-C807-4BCE-B907-F051943514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3825158"/>
      </p:ext>
    </p:extLst>
  </p:cSld>
  <p:clrMapOvr>
    <a:masterClrMapping/>
  </p:clrMapOvr>
  <mc:AlternateContent xmlns:mc="http://schemas.openxmlformats.org/markup-compatibility/2006" xmlns:p14="http://schemas.microsoft.com/office/powerpoint/2010/main">
    <mc:Choice Requires="p14">
      <p:transition spd="slow" p14:dur="2000" advTm="117724"/>
    </mc:Choice>
    <mc:Fallback xmlns="">
      <p:transition spd="slow" advTm="117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4514F7-A5BA-084B-864C-C1C9ADA0C634}"/>
              </a:ext>
            </a:extLst>
          </p:cNvPr>
          <p:cNvSpPr>
            <a:spLocks noGrp="1"/>
          </p:cNvSpPr>
          <p:nvPr>
            <p:ph type="ctrTitle"/>
          </p:nvPr>
        </p:nvSpPr>
        <p:spPr>
          <a:xfrm>
            <a:off x="0" y="196281"/>
            <a:ext cx="12107917" cy="745048"/>
          </a:xfrm>
        </p:spPr>
        <p:txBody>
          <a:bodyPr>
            <a:normAutofit/>
          </a:bodyPr>
          <a:lstStyle/>
          <a:p>
            <a:pPr algn="ctr"/>
            <a:r>
              <a:rPr lang="en-US" sz="4000" b="1" dirty="0">
                <a:effectLst>
                  <a:outerShdw blurRad="38100" dist="38100" dir="2700000" algn="tl">
                    <a:srgbClr val="000000">
                      <a:alpha val="43137"/>
                    </a:srgbClr>
                  </a:outerShdw>
                </a:effectLst>
              </a:rPr>
              <a:t>We want to leverage CMS resources</a:t>
            </a:r>
          </a:p>
        </p:txBody>
      </p:sp>
      <p:sp>
        <p:nvSpPr>
          <p:cNvPr id="55" name="Content Placeholder 2"/>
          <p:cNvSpPr/>
          <p:nvPr/>
        </p:nvSpPr>
        <p:spPr>
          <a:xfrm>
            <a:off x="8572500" y="1649492"/>
            <a:ext cx="3440823" cy="3108543"/>
          </a:xfrm>
          <a:prstGeom prst="rect">
            <a:avLst/>
          </a:prstGeom>
        </p:spPr>
        <p:txBody>
          <a:bodyPr wrap="square">
            <a:spAutoFit/>
          </a:bodyPr>
          <a:lstStyle/>
          <a:p>
            <a:r>
              <a:rPr lang="en-US" sz="3200" dirty="0"/>
              <a:t>Components of the Governance Review Team (GRT)</a:t>
            </a:r>
          </a:p>
          <a:p>
            <a:endParaRPr lang="en-US" sz="2800"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Component representatives who have expertise in particular technical solutions may join the GRT as needed.</a:t>
            </a:r>
            <a:endParaRPr lang="en-US" dirty="0">
              <a:solidFill>
                <a:srgbClr val="FF0000"/>
              </a:solidFill>
              <a:latin typeface="Cambria" panose="02040503050406030204" pitchFamily="18" charset="0"/>
              <a:ea typeface="Cambria" panose="02040503050406030204" pitchFamily="18" charset="0"/>
            </a:endParaRPr>
          </a:p>
        </p:txBody>
      </p:sp>
      <p:pic>
        <p:nvPicPr>
          <p:cNvPr id="28" name="Picture 3" descr="Image of the teams and organizations in a diagram representing the G R T. The teams and organizations are:&#10;&#10;Enterprise Architecture.&#10;Technical Review Board.&#10;Security &amp; Privacy.&#10;Shared Services.&#10;I T governance.&#10;Infrastructure.&#10;C P I C.&#10;O A G M.&#10;O F M.&#10;OSOR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288" y="1175819"/>
            <a:ext cx="7645047" cy="4170025"/>
          </a:xfrm>
          <a:prstGeom prst="rect">
            <a:avLst/>
          </a:prstGeom>
        </p:spPr>
      </p:pic>
      <p:pic>
        <p:nvPicPr>
          <p:cNvPr id="14" name="Audio 13">
            <a:hlinkClick r:id="" action="ppaction://media"/>
            <a:extLst>
              <a:ext uri="{FF2B5EF4-FFF2-40B4-BE49-F238E27FC236}">
                <a16:creationId xmlns:a16="http://schemas.microsoft.com/office/drawing/2014/main" id="{291A83D4-815E-43EF-90CC-CB3090AEBD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9768502"/>
      </p:ext>
    </p:extLst>
  </p:cSld>
  <p:clrMapOvr>
    <a:masterClrMapping/>
  </p:clrMapOvr>
  <mc:AlternateContent xmlns:mc="http://schemas.openxmlformats.org/markup-compatibility/2006">
    <mc:Choice xmlns:p14="http://schemas.microsoft.com/office/powerpoint/2010/main" Requires="p14">
      <p:transition spd="slow" p14:dur="2000" advTm="60026"/>
    </mc:Choice>
    <mc:Fallback>
      <p:transition spd="slow" advTm="60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4514F7-A5BA-084B-864C-C1C9ADA0C634}"/>
              </a:ext>
            </a:extLst>
          </p:cNvPr>
          <p:cNvSpPr>
            <a:spLocks noGrp="1"/>
          </p:cNvSpPr>
          <p:nvPr>
            <p:ph type="ctrTitle"/>
          </p:nvPr>
        </p:nvSpPr>
        <p:spPr>
          <a:xfrm>
            <a:off x="19977" y="192106"/>
            <a:ext cx="12177485" cy="745048"/>
          </a:xfrm>
        </p:spPr>
        <p:txBody>
          <a:bodyPr>
            <a:normAutofit/>
          </a:bodyPr>
          <a:lstStyle/>
          <a:p>
            <a:pPr algn="ctr"/>
            <a:r>
              <a:rPr lang="en-US" sz="4000" b="1" dirty="0">
                <a:effectLst>
                  <a:outerShdw blurRad="38100" dist="38100" dir="2700000" algn="tl">
                    <a:srgbClr val="000000">
                      <a:alpha val="43137"/>
                    </a:srgbClr>
                  </a:outerShdw>
                </a:effectLst>
              </a:rPr>
              <a:t>Why is Governance important?</a:t>
            </a:r>
          </a:p>
        </p:txBody>
      </p:sp>
      <p:sp>
        <p:nvSpPr>
          <p:cNvPr id="2" name="Content Placeholder 2"/>
          <p:cNvSpPr/>
          <p:nvPr/>
        </p:nvSpPr>
        <p:spPr>
          <a:xfrm>
            <a:off x="912542" y="1356235"/>
            <a:ext cx="10392354" cy="3970318"/>
          </a:xfrm>
          <a:prstGeom prst="rect">
            <a:avLst/>
          </a:prstGeom>
        </p:spPr>
        <p:txBody>
          <a:bodyPr wrap="square">
            <a:spAutoFit/>
          </a:bodyPr>
          <a:lstStyle/>
          <a:p>
            <a:r>
              <a:rPr lang="en-US" sz="2800" dirty="0">
                <a:ea typeface="ＭＳ Ｐゴシック" pitchFamily="34" charset="-128"/>
              </a:rPr>
              <a:t>It’s part of our jobs as Federal Employees to make the best use of  taxpayer money that we can.  </a:t>
            </a:r>
          </a:p>
          <a:p>
            <a:endParaRPr lang="en-US" sz="2800" dirty="0">
              <a:ea typeface="ＭＳ Ｐゴシック" pitchFamily="34" charset="-128"/>
            </a:endParaRPr>
          </a:p>
          <a:p>
            <a:pPr marL="514350" indent="-514350">
              <a:buFont typeface="Wingdings" panose="05000000000000000000" pitchFamily="2" charset="2"/>
              <a:buChar char="Ø"/>
            </a:pPr>
            <a:r>
              <a:rPr lang="en-US" sz="2400" dirty="0"/>
              <a:t>Governance focuses on helping IT teams achieve their intended outcomes, while simultaneously reducing risk, ensuring technical acceptability, and promoting fiduciary responsibility.</a:t>
            </a:r>
            <a:endParaRPr lang="en-US" sz="2400" dirty="0">
              <a:ea typeface="ＭＳ Ｐゴシック" pitchFamily="34" charset="-128"/>
            </a:endParaRPr>
          </a:p>
          <a:p>
            <a:pPr marL="514350" indent="-514350">
              <a:buFont typeface="Wingdings" panose="05000000000000000000" pitchFamily="2" charset="2"/>
              <a:buChar char="Ø"/>
            </a:pPr>
            <a:r>
              <a:rPr lang="en-US" sz="2400" dirty="0">
                <a:ea typeface="ＭＳ Ｐゴシック" pitchFamily="34" charset="-128"/>
              </a:rPr>
              <a:t>It’s part of our jobs as Federal Employees to make the best use of  taxpayer money that we can.</a:t>
            </a:r>
          </a:p>
          <a:p>
            <a:pPr marL="514350" indent="-514350">
              <a:buFont typeface="Wingdings" panose="05000000000000000000" pitchFamily="2" charset="2"/>
              <a:buChar char="Ø"/>
            </a:pPr>
            <a:r>
              <a:rPr lang="en-US" sz="2400" dirty="0">
                <a:ea typeface="ＭＳ Ｐゴシック" pitchFamily="34" charset="-128"/>
              </a:rPr>
              <a:t>So why not make use of the resources that we already have here at CMS to help follow this guidance?</a:t>
            </a:r>
            <a:endParaRPr lang="en-US" sz="2800" dirty="0"/>
          </a:p>
        </p:txBody>
      </p:sp>
      <p:pic>
        <p:nvPicPr>
          <p:cNvPr id="14" name="Audio 13">
            <a:hlinkClick r:id="" action="ppaction://media"/>
            <a:extLst>
              <a:ext uri="{FF2B5EF4-FFF2-40B4-BE49-F238E27FC236}">
                <a16:creationId xmlns:a16="http://schemas.microsoft.com/office/drawing/2014/main" id="{89184C70-3DEF-46F3-A35E-EB74238719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319976"/>
      </p:ext>
    </p:extLst>
  </p:cSld>
  <p:clrMapOvr>
    <a:masterClrMapping/>
  </p:clrMapOvr>
  <mc:AlternateContent xmlns:mc="http://schemas.openxmlformats.org/markup-compatibility/2006">
    <mc:Choice xmlns:p14="http://schemas.microsoft.com/office/powerpoint/2010/main" Requires="p14">
      <p:transition spd="slow" p14:dur="2000" advTm="69757"/>
    </mc:Choice>
    <mc:Fallback>
      <p:transition spd="slow" advTm="69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0" y="210210"/>
            <a:ext cx="12191999" cy="745048"/>
          </a:xfrm>
        </p:spPr>
        <p:txBody>
          <a:bodyPr>
            <a:normAutofit/>
          </a:bodyPr>
          <a:lstStyle/>
          <a:p>
            <a:pPr lvl="1" algn="ctr" rtl="0">
              <a:lnSpc>
                <a:spcPct val="90000"/>
              </a:lnSpc>
              <a:spcBef>
                <a:spcPct val="0"/>
              </a:spcBef>
            </a:pPr>
            <a:r>
              <a:rPr lang="en-US" sz="4000" b="1" kern="1200" dirty="0">
                <a:solidFill>
                  <a:srgbClr val="004986"/>
                </a:solidFill>
                <a:effectLst>
                  <a:outerShdw blurRad="38100" dist="38100" dir="2700000" algn="tl">
                    <a:srgbClr val="000000">
                      <a:alpha val="43137"/>
                    </a:srgbClr>
                  </a:outerShdw>
                </a:effectLst>
                <a:latin typeface="+mj-lt"/>
                <a:ea typeface="+mj-ea"/>
                <a:cs typeface="+mj-cs"/>
              </a:rPr>
              <a:t>Contact Us</a:t>
            </a:r>
          </a:p>
        </p:txBody>
      </p:sp>
      <p:sp>
        <p:nvSpPr>
          <p:cNvPr id="4" name="Content Placeholder 2">
            <a:extLst>
              <a:ext uri="{FF2B5EF4-FFF2-40B4-BE49-F238E27FC236}">
                <a16:creationId xmlns:a16="http://schemas.microsoft.com/office/drawing/2014/main" id="{CB86A120-DB6E-D24B-9BC3-72B991C07DC4}"/>
              </a:ext>
            </a:extLst>
          </p:cNvPr>
          <p:cNvSpPr>
            <a:spLocks noGrp="1"/>
          </p:cNvSpPr>
          <p:nvPr>
            <p:ph type="body" sz="quarter" idx="11"/>
          </p:nvPr>
        </p:nvSpPr>
        <p:spPr>
          <a:xfrm>
            <a:off x="1208690" y="1308101"/>
            <a:ext cx="10338875" cy="2090707"/>
          </a:xfrm>
        </p:spPr>
        <p:txBody>
          <a:bodyPr>
            <a:normAutofit/>
          </a:bodyPr>
          <a:lstStyle/>
          <a:p>
            <a:pPr marL="0" indent="0">
              <a:buNone/>
            </a:pPr>
            <a:endParaRPr lang="en-US" dirty="0"/>
          </a:p>
          <a:p>
            <a:endParaRPr lang="en-US" dirty="0"/>
          </a:p>
          <a:p>
            <a:pPr marL="0" indent="0">
              <a:buNone/>
            </a:pPr>
            <a:r>
              <a:rPr lang="en-US" dirty="0"/>
              <a:t>For questions about Governance or more information contact </a:t>
            </a:r>
            <a:r>
              <a:rPr lang="en-US" dirty="0">
                <a:hlinkClick r:id="rId5"/>
              </a:rPr>
              <a:t>IT_Governance@cms.hhs.gov</a:t>
            </a:r>
            <a:r>
              <a:rPr lang="en-US" dirty="0">
                <a:hlinkClick r:id="rId6"/>
              </a:rPr>
              <a:t> </a:t>
            </a:r>
            <a:r>
              <a:rPr lang="en-US" dirty="0"/>
              <a:t>or visit </a:t>
            </a:r>
            <a:r>
              <a:rPr lang="en-US" dirty="0">
                <a:hlinkClick r:id="rId7"/>
              </a:rPr>
              <a:t>https://www.cms.gov/TLC</a:t>
            </a:r>
            <a:endParaRPr lang="en-US" dirty="0"/>
          </a:p>
          <a:p>
            <a:pPr marL="0" indent="0">
              <a:buNone/>
            </a:pPr>
            <a:endParaRPr lang="en-US" dirty="0"/>
          </a:p>
          <a:p>
            <a:endParaRPr lang="en-US" dirty="0"/>
          </a:p>
        </p:txBody>
      </p:sp>
      <p:pic>
        <p:nvPicPr>
          <p:cNvPr id="6" name="Audio 5">
            <a:hlinkClick r:id="" action="ppaction://media"/>
            <a:extLst>
              <a:ext uri="{FF2B5EF4-FFF2-40B4-BE49-F238E27FC236}">
                <a16:creationId xmlns:a16="http://schemas.microsoft.com/office/drawing/2014/main" id="{4B51AC10-6D6C-40CC-B585-1E6AA8A656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9577832"/>
      </p:ext>
    </p:extLst>
  </p:cSld>
  <p:clrMapOvr>
    <a:masterClrMapping/>
  </p:clrMapOvr>
  <mc:AlternateContent xmlns:mc="http://schemas.openxmlformats.org/markup-compatibility/2006">
    <mc:Choice xmlns:p14="http://schemas.microsoft.com/office/powerpoint/2010/main" Requires="p14">
      <p:transition spd="slow" p14:dur="2000" advTm="32328"/>
    </mc:Choice>
    <mc:Fallback>
      <p:transition spd="slow" advTm="32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19176A8582484295D4C8F33EF0727F" ma:contentTypeVersion="1" ma:contentTypeDescription="Create a new document." ma:contentTypeScope="" ma:versionID="b708fddacf0dd660c45ac9cf4f168e54">
  <xsd:schema xmlns:xsd="http://www.w3.org/2001/XMLSchema" xmlns:xs="http://www.w3.org/2001/XMLSchema" xmlns:p="http://schemas.microsoft.com/office/2006/metadata/properties" xmlns:ns2="6eb43cd6-116b-430e-ac87-d38073d6c794" targetNamespace="http://schemas.microsoft.com/office/2006/metadata/properties" ma:root="true" ma:fieldsID="aeb03777259222b529c08321b26473c9" ns2:_="">
    <xsd:import namespace="6eb43cd6-116b-430e-ac87-d38073d6c79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b43cd6-116b-430e-ac87-d38073d6c79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2D8931-8982-4306-9D80-7C3AEE28F3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b43cd6-116b-430e-ac87-d38073d6c7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FF5DC5-88B0-45C2-ADCF-95D59AE81724}">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6eb43cd6-116b-430e-ac87-d38073d6c794"/>
    <ds:schemaRef ds:uri="http://www.w3.org/XML/1998/namespace"/>
    <ds:schemaRef ds:uri="http://purl.org/dc/terms/"/>
  </ds:schemaRefs>
</ds:datastoreItem>
</file>

<file path=customXml/itemProps3.xml><?xml version="1.0" encoding="utf-8"?>
<ds:datastoreItem xmlns:ds="http://schemas.openxmlformats.org/officeDocument/2006/customXml" ds:itemID="{B37352CE-6787-480B-B75E-3174D16583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11808</TotalTime>
  <Words>1364</Words>
  <Application>Microsoft Office PowerPoint</Application>
  <PresentationFormat>Widescreen</PresentationFormat>
  <Paragraphs>78</Paragraphs>
  <Slides>8</Slides>
  <Notes>8</Notes>
  <HiddenSlides>0</HiddenSlides>
  <MMClips>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vt:i4>
      </vt:variant>
    </vt:vector>
  </HeadingPairs>
  <TitlesOfParts>
    <vt:vector size="18" baseType="lpstr">
      <vt:lpstr>ＭＳ Ｐゴシック</vt:lpstr>
      <vt:lpstr>Arial</vt:lpstr>
      <vt:lpstr>Calibri</vt:lpstr>
      <vt:lpstr>Calibri Light</vt:lpstr>
      <vt:lpstr>Cambria</vt:lpstr>
      <vt:lpstr>Symbol</vt:lpstr>
      <vt:lpstr>Times New Roman</vt:lpstr>
      <vt:lpstr>Wingdings</vt:lpstr>
      <vt:lpstr>Office Theme</vt:lpstr>
      <vt:lpstr>Custom Design</vt:lpstr>
      <vt:lpstr>CMS IT Governance Training</vt:lpstr>
      <vt:lpstr>Why does CMS have a governance process?</vt:lpstr>
      <vt:lpstr>Some Governance Laws and Regulations</vt:lpstr>
      <vt:lpstr>A Strategic Vision for IT</vt:lpstr>
      <vt:lpstr>You don’t have to re-invent the wheel</vt:lpstr>
      <vt:lpstr>We want to leverage CMS resources</vt:lpstr>
      <vt:lpstr>Why is Governance important?</vt:lpstr>
      <vt:lpstr>Contact Us</vt:lpstr>
    </vt:vector>
  </TitlesOfParts>
  <Company>CMS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RUDOLPH</dc:creator>
  <cp:lastModifiedBy>LORI NAUDEN</cp:lastModifiedBy>
  <cp:revision>167</cp:revision>
  <dcterms:created xsi:type="dcterms:W3CDTF">2021-03-02T17:33:01Z</dcterms:created>
  <dcterms:modified xsi:type="dcterms:W3CDTF">2022-06-22T01:14:42Z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0x0101003319176A8582484295D4C8F33EF0727F</vt:lpwstr>
  </property>
</Properties>
</file>