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8"/>
  </p:notesMasterIdLst>
  <p:handoutMasterIdLst>
    <p:handoutMasterId r:id="rId39"/>
  </p:handoutMasterIdLst>
  <p:sldIdLst>
    <p:sldId id="526" r:id="rId6"/>
    <p:sldId id="672" r:id="rId7"/>
    <p:sldId id="636" r:id="rId8"/>
    <p:sldId id="722" r:id="rId9"/>
    <p:sldId id="726" r:id="rId10"/>
    <p:sldId id="710" r:id="rId11"/>
    <p:sldId id="725" r:id="rId12"/>
    <p:sldId id="724" r:id="rId13"/>
    <p:sldId id="728" r:id="rId14"/>
    <p:sldId id="712" r:id="rId15"/>
    <p:sldId id="711" r:id="rId16"/>
    <p:sldId id="727" r:id="rId17"/>
    <p:sldId id="714" r:id="rId18"/>
    <p:sldId id="713" r:id="rId19"/>
    <p:sldId id="716" r:id="rId20"/>
    <p:sldId id="729" r:id="rId21"/>
    <p:sldId id="717" r:id="rId22"/>
    <p:sldId id="700" r:id="rId23"/>
    <p:sldId id="692" r:id="rId24"/>
    <p:sldId id="666" r:id="rId25"/>
    <p:sldId id="615" r:id="rId26"/>
    <p:sldId id="630" r:id="rId27"/>
    <p:sldId id="644" r:id="rId28"/>
    <p:sldId id="683" r:id="rId29"/>
    <p:sldId id="723" r:id="rId30"/>
    <p:sldId id="718" r:id="rId31"/>
    <p:sldId id="705" r:id="rId32"/>
    <p:sldId id="719" r:id="rId33"/>
    <p:sldId id="707" r:id="rId34"/>
    <p:sldId id="720" r:id="rId35"/>
    <p:sldId id="721" r:id="rId36"/>
    <p:sldId id="584" r:id="rId37"/>
  </p:sldIdLst>
  <p:sldSz cx="9144000" cy="6858000" type="screen4x3"/>
  <p:notesSz cx="7010400" cy="92964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chmid" initials="MS" lastIdx="1" clrIdx="0">
    <p:extLst>
      <p:ext uri="{19B8F6BF-5375-455C-9EA6-DF929625EA0E}">
        <p15:presenceInfo xmlns:p15="http://schemas.microsoft.com/office/powerpoint/2012/main" userId="S-1-5-21-4095628063-3556742122-3606576086-140459" providerId="AD"/>
      </p:ext>
    </p:extLst>
  </p:cmAuthor>
  <p:cmAuthor id="2" name="Aaron Pleines" initials="AP" lastIdx="1" clrIdx="1">
    <p:extLst>
      <p:ext uri="{19B8F6BF-5375-455C-9EA6-DF929625EA0E}">
        <p15:presenceInfo xmlns:p15="http://schemas.microsoft.com/office/powerpoint/2012/main" userId="S-1-5-21-4095628063-3556742122-3606576086-19024" providerId="AD"/>
      </p:ext>
    </p:extLst>
  </p:cmAuthor>
  <p:cmAuthor id="3" name="Brian Jennings" initials="BTJ" lastIdx="10" clrIdx="2">
    <p:extLst>
      <p:ext uri="{19B8F6BF-5375-455C-9EA6-DF929625EA0E}">
        <p15:presenceInfo xmlns:p15="http://schemas.microsoft.com/office/powerpoint/2012/main" userId="Brian Jennings" providerId="None"/>
      </p:ext>
    </p:extLst>
  </p:cmAuthor>
  <p:cmAuthor id="4" name="JAIME CADWELL" initials="JC" lastIdx="7" clrIdx="3">
    <p:extLst>
      <p:ext uri="{19B8F6BF-5375-455C-9EA6-DF929625EA0E}">
        <p15:presenceInfo xmlns:p15="http://schemas.microsoft.com/office/powerpoint/2012/main" userId="S-1-5-21-4095628063-3556742122-3606576086-21926" providerId="AD"/>
      </p:ext>
    </p:extLst>
  </p:cmAuthor>
  <p:cmAuthor id="5" name="Matthew Schmid" initials="MS [2]" lastIdx="13" clrIdx="4">
    <p:extLst>
      <p:ext uri="{19B8F6BF-5375-455C-9EA6-DF929625EA0E}">
        <p15:presenceInfo xmlns:p15="http://schemas.microsoft.com/office/powerpoint/2012/main" userId="Matthew Schmid" providerId="None"/>
      </p:ext>
    </p:extLst>
  </p:cmAuthor>
  <p:cmAuthor id="6" name="Valerie Hartz" initials="VH" lastIdx="12" clrIdx="5">
    <p:extLst>
      <p:ext uri="{19B8F6BF-5375-455C-9EA6-DF929625EA0E}">
        <p15:presenceInfo xmlns:p15="http://schemas.microsoft.com/office/powerpoint/2012/main" userId="Valerie Hart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DBEAF1"/>
    <a:srgbClr val="CCECFF"/>
    <a:srgbClr val="FFC000"/>
    <a:srgbClr val="0F4B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0460" autoAdjust="0"/>
  </p:normalViewPr>
  <p:slideViewPr>
    <p:cSldViewPr>
      <p:cViewPr>
        <p:scale>
          <a:sx n="60" d="100"/>
          <a:sy n="60" d="100"/>
        </p:scale>
        <p:origin x="1292" y="76"/>
      </p:cViewPr>
      <p:guideLst>
        <p:guide orient="horz" pos="2160"/>
        <p:guide pos="2880"/>
      </p:guideLst>
    </p:cSldViewPr>
  </p:slideViewPr>
  <p:outlineViewPr>
    <p:cViewPr>
      <p:scale>
        <a:sx n="33" d="100"/>
        <a:sy n="33" d="100"/>
      </p:scale>
      <p:origin x="0" y="-21108"/>
    </p:cViewPr>
  </p:outlineViewPr>
  <p:notesTextViewPr>
    <p:cViewPr>
      <p:scale>
        <a:sx n="1" d="1"/>
        <a:sy n="1" d="1"/>
      </p:scale>
      <p:origin x="0" y="0"/>
    </p:cViewPr>
  </p:notesTextViewPr>
  <p:sorterViewPr>
    <p:cViewPr>
      <p:scale>
        <a:sx n="140" d="100"/>
        <a:sy n="140" d="100"/>
      </p:scale>
      <p:origin x="0" y="3168"/>
    </p:cViewPr>
  </p:sorterViewPr>
  <p:notesViewPr>
    <p:cSldViewPr>
      <p:cViewPr>
        <p:scale>
          <a:sx n="100" d="100"/>
          <a:sy n="100" d="100"/>
        </p:scale>
        <p:origin x="1062" y="-10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55" tIns="46578" rIns="93155" bIns="46578" rtlCol="0"/>
          <a:lstStyle>
            <a:lvl1pPr algn="r">
              <a:defRPr sz="1200"/>
            </a:lvl1pPr>
          </a:lstStyle>
          <a:p>
            <a:fld id="{3F9A1B0A-1385-44B1-A715-C805C7DAF66B}" type="datetimeFigureOut">
              <a:rPr lang="en-US" smtClean="0"/>
              <a:t>09/07/2023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5" tIns="46578" rIns="93155" bIns="46578" rtlCol="0" anchor="b"/>
          <a:lstStyle>
            <a:lvl1pPr algn="r">
              <a:defRPr sz="1200"/>
            </a:lvl1pPr>
          </a:lstStyle>
          <a:p>
            <a:fld id="{F260B92C-04C1-46EF-B493-7E01325DC290}" type="slidenum">
              <a:rPr lang="en-US" smtClean="0"/>
              <a:t>‹#›</a:t>
            </a:fld>
            <a:endParaRPr lang="en-US" dirty="0"/>
          </a:p>
        </p:txBody>
      </p:sp>
    </p:spTree>
    <p:extLst>
      <p:ext uri="{BB962C8B-B14F-4D97-AF65-F5344CB8AC3E}">
        <p14:creationId xmlns:p14="http://schemas.microsoft.com/office/powerpoint/2010/main" val="2584519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55" tIns="46578" rIns="93155" bIns="46578" rtlCol="0"/>
          <a:lstStyle>
            <a:lvl1pPr algn="r">
              <a:defRPr sz="1200"/>
            </a:lvl1pPr>
          </a:lstStyle>
          <a:p>
            <a:fld id="{B0F781F7-5234-4A1D-8DF8-4A12A6D2BCF5}" type="datetimeFigureOut">
              <a:rPr lang="en-US" smtClean="0"/>
              <a:t>09/07/2023</a:t>
            </a:fld>
            <a:endParaRPr lang="en-US" dirty="0"/>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55" tIns="46578" rIns="93155" bIns="46578" rtlCol="0" anchor="ctr"/>
          <a:lstStyle/>
          <a:p>
            <a:endParaRPr lang="en-US" dirty="0"/>
          </a:p>
        </p:txBody>
      </p:sp>
      <p:sp>
        <p:nvSpPr>
          <p:cNvPr id="5" name="Notes Placeholder 4"/>
          <p:cNvSpPr>
            <a:spLocks noGrp="1"/>
          </p:cNvSpPr>
          <p:nvPr>
            <p:ph type="body" sz="quarter" idx="3"/>
          </p:nvPr>
        </p:nvSpPr>
        <p:spPr>
          <a:xfrm>
            <a:off x="233047" y="4415790"/>
            <a:ext cx="6468211" cy="4183380"/>
          </a:xfrm>
          <a:prstGeom prst="rect">
            <a:avLst/>
          </a:prstGeom>
        </p:spPr>
        <p:txBody>
          <a:bodyPr vert="horz" lIns="93155" tIns="46578" rIns="93155" bIns="46578" rtlCol="0"/>
          <a:lstStyle/>
          <a:p>
            <a:pPr lvl="0"/>
            <a:r>
              <a:rPr lang="en-US" dirty="0"/>
              <a:t>This is a big concept and outside the scope of the TLC.</a:t>
            </a:r>
          </a:p>
          <a:p>
            <a:pPr lvl="0"/>
            <a:endParaRPr lang="en-US" dirty="0"/>
          </a:p>
          <a:p>
            <a:pPr lvl="0"/>
            <a:r>
              <a:rPr lang="en-US" dirty="0"/>
              <a:t>Mainly, the point needs to be made that the TLC System Profile will be housed in </a:t>
            </a:r>
            <a:r>
              <a:rPr lang="en-US" dirty="0" err="1"/>
              <a:t>EASi</a:t>
            </a:r>
            <a:r>
              <a:rPr lang="en-US" dirty="0"/>
              <a:t> and that there will be automated interfaces with other systems to pull current info in. They System Census will be the biggest beneficiary of this process, and the TLC profile will follow along with that.</a:t>
            </a:r>
          </a:p>
          <a:p>
            <a:pPr lvl="0"/>
            <a:endParaRPr lang="en-US" dirty="0"/>
          </a:p>
          <a:p>
            <a:pPr lvl="0"/>
            <a:endParaRPr lang="en-US" dirty="0"/>
          </a:p>
          <a:p>
            <a:pPr lvl="0"/>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5" tIns="46578" rIns="93155" bIns="46578" rtlCol="0" anchor="b"/>
          <a:lstStyle>
            <a:lvl1pPr algn="r">
              <a:defRPr sz="1200"/>
            </a:lvl1pPr>
          </a:lstStyle>
          <a:p>
            <a:fld id="{B85F00A1-C84F-4874-9081-55CD92359B60}" type="slidenum">
              <a:rPr lang="en-US" smtClean="0"/>
              <a:t>‹#›</a:t>
            </a:fld>
            <a:endParaRPr lang="en-US" dirty="0"/>
          </a:p>
        </p:txBody>
      </p:sp>
    </p:spTree>
    <p:extLst>
      <p:ext uri="{BB962C8B-B14F-4D97-AF65-F5344CB8AC3E}">
        <p14:creationId xmlns:p14="http://schemas.microsoft.com/office/powerpoint/2010/main" val="3215906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image" Target="../media/image15.emf"/></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ea typeface="ＭＳ Ｐゴシック" pitchFamily="34" charset="-128"/>
              </a:defRPr>
            </a:lvl1pPr>
            <a:lvl2pPr marL="756889" indent="-291110" eaLnBrk="0" hangingPunct="0">
              <a:defRPr>
                <a:solidFill>
                  <a:schemeClr val="tx1"/>
                </a:solidFill>
                <a:latin typeface="Arial" pitchFamily="34" charset="0"/>
                <a:ea typeface="ＭＳ Ｐゴシック" pitchFamily="34" charset="-128"/>
              </a:defRPr>
            </a:lvl2pPr>
            <a:lvl3pPr marL="1164444" indent="-232889" eaLnBrk="0" hangingPunct="0">
              <a:defRPr>
                <a:solidFill>
                  <a:schemeClr val="tx1"/>
                </a:solidFill>
                <a:latin typeface="Arial" pitchFamily="34" charset="0"/>
                <a:ea typeface="ＭＳ Ｐゴシック" pitchFamily="34" charset="-128"/>
              </a:defRPr>
            </a:lvl3pPr>
            <a:lvl4pPr marL="1630220" indent="-232889" eaLnBrk="0" hangingPunct="0">
              <a:defRPr>
                <a:solidFill>
                  <a:schemeClr val="tx1"/>
                </a:solidFill>
                <a:latin typeface="Arial" pitchFamily="34" charset="0"/>
                <a:ea typeface="ＭＳ Ｐゴシック" pitchFamily="34" charset="-128"/>
              </a:defRPr>
            </a:lvl4pPr>
            <a:lvl5pPr marL="2095997" indent="-232889" eaLnBrk="0" hangingPunct="0">
              <a:defRPr>
                <a:solidFill>
                  <a:schemeClr val="tx1"/>
                </a:solidFill>
                <a:latin typeface="Arial" pitchFamily="34" charset="0"/>
                <a:ea typeface="ＭＳ Ｐゴシック" pitchFamily="34" charset="-128"/>
              </a:defRPr>
            </a:lvl5pPr>
            <a:lvl6pPr marL="2561775"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6pPr>
            <a:lvl7pPr marL="3027551"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7pPr>
            <a:lvl8pPr marL="3493328"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8pPr>
            <a:lvl9pPr marL="3959104"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fld id="{BAE9B798-0691-44B9-B49A-5A6188DF6BF5}" type="slidenum">
              <a:rPr lang="en-US" smtClean="0"/>
              <a:pPr eaLnBrk="1" hangingPunct="1"/>
              <a:t>1</a:t>
            </a:fld>
            <a:endParaRPr lang="en-US" dirty="0"/>
          </a:p>
        </p:txBody>
      </p:sp>
    </p:spTree>
    <p:extLst>
      <p:ext uri="{BB962C8B-B14F-4D97-AF65-F5344CB8AC3E}">
        <p14:creationId xmlns:p14="http://schemas.microsoft.com/office/powerpoint/2010/main" val="59940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10</a:t>
            </a:fld>
            <a:endParaRPr lang="en-US" dirty="0"/>
          </a:p>
        </p:txBody>
      </p:sp>
    </p:spTree>
    <p:extLst>
      <p:ext uri="{BB962C8B-B14F-4D97-AF65-F5344CB8AC3E}">
        <p14:creationId xmlns:p14="http://schemas.microsoft.com/office/powerpoint/2010/main" val="1835568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700088"/>
            <a:ext cx="4645025" cy="3484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11</a:t>
            </a:fld>
            <a:endParaRPr lang="en-US" dirty="0"/>
          </a:p>
        </p:txBody>
      </p:sp>
    </p:spTree>
    <p:extLst>
      <p:ext uri="{BB962C8B-B14F-4D97-AF65-F5344CB8AC3E}">
        <p14:creationId xmlns:p14="http://schemas.microsoft.com/office/powerpoint/2010/main" val="3286616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12</a:t>
            </a:fld>
            <a:endParaRPr lang="en-US" dirty="0"/>
          </a:p>
        </p:txBody>
      </p:sp>
    </p:spTree>
    <p:extLst>
      <p:ext uri="{BB962C8B-B14F-4D97-AF65-F5344CB8AC3E}">
        <p14:creationId xmlns:p14="http://schemas.microsoft.com/office/powerpoint/2010/main" val="2350019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13</a:t>
            </a:fld>
            <a:endParaRPr lang="en-US" dirty="0"/>
          </a:p>
        </p:txBody>
      </p:sp>
    </p:spTree>
    <p:extLst>
      <p:ext uri="{BB962C8B-B14F-4D97-AF65-F5344CB8AC3E}">
        <p14:creationId xmlns:p14="http://schemas.microsoft.com/office/powerpoint/2010/main" val="10167370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14</a:t>
            </a:fld>
            <a:endParaRPr lang="en-US" dirty="0"/>
          </a:p>
        </p:txBody>
      </p:sp>
      <p:graphicFrame>
        <p:nvGraphicFrame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GraphicFramePr>
            <a:graphicFrameLocks noChangeAspect="1"/>
          </p:cNvGraphicFramePr>
          <p:nvPr/>
        </p:nvGraphicFramePr>
        <p:xfrm>
          <a:off x="351438" y="5181600"/>
          <a:ext cx="5668362" cy="2912237"/>
        </p:xfrm>
        <a:graphic>
          <a:graphicData uri="http://schemas.openxmlformats.org/presentationml/2006/ole">
            <mc:AlternateContent xmlns:mc="http://schemas.openxmlformats.org/markup-compatibility/2006">
              <mc:Choice xmlns:v="urn:schemas-microsoft-com:vml" Requires="v">
                <p:oleObj name="Worksheet" r:id="rId3" imgW="4629258" imgH="1971848" progId="Excel.Sheet.12">
                  <p:embed/>
                </p:oleObj>
              </mc:Choice>
              <mc:Fallback>
                <p:oleObj name="Worksheet" r:id="rId3" imgW="4629258" imgH="1971848" progId="Excel.Sheet.12">
                  <p:embed/>
                  <p:pic>
                    <p:nvPic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PicPr/>
                      <p:nvPr/>
                    </p:nvPicPr>
                    <p:blipFill>
                      <a:blip r:embed="rId4"/>
                      <a:stretch>
                        <a:fillRect/>
                      </a:stretch>
                    </p:blipFill>
                    <p:spPr>
                      <a:xfrm>
                        <a:off x="351438" y="5181600"/>
                        <a:ext cx="5668362" cy="2912237"/>
                      </a:xfrm>
                      <a:prstGeom prst="rect">
                        <a:avLst/>
                      </a:prstGeom>
                    </p:spPr>
                  </p:pic>
                </p:oleObj>
              </mc:Fallback>
            </mc:AlternateContent>
          </a:graphicData>
        </a:graphic>
      </p:graphicFrame>
    </p:spTree>
    <p:extLst>
      <p:ext uri="{BB962C8B-B14F-4D97-AF65-F5344CB8AC3E}">
        <p14:creationId xmlns:p14="http://schemas.microsoft.com/office/powerpoint/2010/main" val="1127344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15</a:t>
            </a:fld>
            <a:endParaRPr lang="en-US" dirty="0"/>
          </a:p>
        </p:txBody>
      </p:sp>
    </p:spTree>
    <p:extLst>
      <p:ext uri="{BB962C8B-B14F-4D97-AF65-F5344CB8AC3E}">
        <p14:creationId xmlns:p14="http://schemas.microsoft.com/office/powerpoint/2010/main" val="895655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16</a:t>
            </a:fld>
            <a:endParaRPr lang="en-US" dirty="0"/>
          </a:p>
        </p:txBody>
      </p:sp>
    </p:spTree>
    <p:extLst>
      <p:ext uri="{BB962C8B-B14F-4D97-AF65-F5344CB8AC3E}">
        <p14:creationId xmlns:p14="http://schemas.microsoft.com/office/powerpoint/2010/main" val="1313859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illustrates the four phases of all SDLC’s. Note the Security and Authorization bar, which is continuous from project inception to end.</a:t>
            </a:r>
          </a:p>
        </p:txBody>
      </p:sp>
      <p:sp>
        <p:nvSpPr>
          <p:cNvPr id="4" name="Slide Number Placeholder 3"/>
          <p:cNvSpPr>
            <a:spLocks noGrp="1"/>
          </p:cNvSpPr>
          <p:nvPr>
            <p:ph type="sldNum" sz="quarter" idx="10"/>
          </p:nvPr>
        </p:nvSpPr>
        <p:spPr/>
        <p:txBody>
          <a:bodyPr/>
          <a:lstStyle/>
          <a:p>
            <a:fld id="{B85F00A1-C84F-4874-9081-55CD92359B60}" type="slidenum">
              <a:rPr lang="en-US" smtClean="0"/>
              <a:t>18</a:t>
            </a:fld>
            <a:endParaRPr lang="en-US" dirty="0"/>
          </a:p>
        </p:txBody>
      </p:sp>
    </p:spTree>
    <p:extLst>
      <p:ext uri="{BB962C8B-B14F-4D97-AF65-F5344CB8AC3E}">
        <p14:creationId xmlns:p14="http://schemas.microsoft.com/office/powerpoint/2010/main" val="3941795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20</a:t>
            </a:fld>
            <a:endParaRPr lang="en-US" dirty="0"/>
          </a:p>
        </p:txBody>
      </p:sp>
    </p:spTree>
    <p:extLst>
      <p:ext uri="{BB962C8B-B14F-4D97-AF65-F5344CB8AC3E}">
        <p14:creationId xmlns:p14="http://schemas.microsoft.com/office/powerpoint/2010/main" val="35630469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21</a:t>
            </a:fld>
            <a:endParaRPr lang="en-US" dirty="0"/>
          </a:p>
        </p:txBody>
      </p:sp>
    </p:spTree>
    <p:extLst>
      <p:ext uri="{BB962C8B-B14F-4D97-AF65-F5344CB8AC3E}">
        <p14:creationId xmlns:p14="http://schemas.microsoft.com/office/powerpoint/2010/main" val="3855478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endParaRPr lang="en-US" i="0" dirty="0"/>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2</a:t>
            </a:fld>
            <a:endParaRPr lang="en-US" dirty="0"/>
          </a:p>
        </p:txBody>
      </p:sp>
    </p:spTree>
    <p:extLst>
      <p:ext uri="{BB962C8B-B14F-4D97-AF65-F5344CB8AC3E}">
        <p14:creationId xmlns:p14="http://schemas.microsoft.com/office/powerpoint/2010/main" val="4155675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22</a:t>
            </a:fld>
            <a:endParaRPr lang="en-US" dirty="0"/>
          </a:p>
        </p:txBody>
      </p:sp>
    </p:spTree>
    <p:extLst>
      <p:ext uri="{BB962C8B-B14F-4D97-AF65-F5344CB8AC3E}">
        <p14:creationId xmlns:p14="http://schemas.microsoft.com/office/powerpoint/2010/main" val="1038745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25</a:t>
            </a:fld>
            <a:endParaRPr lang="en-US" dirty="0"/>
          </a:p>
        </p:txBody>
      </p:sp>
    </p:spTree>
    <p:extLst>
      <p:ext uri="{BB962C8B-B14F-4D97-AF65-F5344CB8AC3E}">
        <p14:creationId xmlns:p14="http://schemas.microsoft.com/office/powerpoint/2010/main" val="2014841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27</a:t>
            </a:fld>
            <a:endParaRPr lang="en-US" dirty="0"/>
          </a:p>
        </p:txBody>
      </p:sp>
    </p:spTree>
    <p:extLst>
      <p:ext uri="{BB962C8B-B14F-4D97-AF65-F5344CB8AC3E}">
        <p14:creationId xmlns:p14="http://schemas.microsoft.com/office/powerpoint/2010/main" val="3527554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29</a:t>
            </a:fld>
            <a:endParaRPr lang="en-US" dirty="0"/>
          </a:p>
        </p:txBody>
      </p:sp>
    </p:spTree>
    <p:extLst>
      <p:ext uri="{BB962C8B-B14F-4D97-AF65-F5344CB8AC3E}">
        <p14:creationId xmlns:p14="http://schemas.microsoft.com/office/powerpoint/2010/main" val="17681099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31</a:t>
            </a:fld>
            <a:endParaRPr lang="en-US" dirty="0"/>
          </a:p>
        </p:txBody>
      </p:sp>
    </p:spTree>
    <p:extLst>
      <p:ext uri="{BB962C8B-B14F-4D97-AF65-F5344CB8AC3E}">
        <p14:creationId xmlns:p14="http://schemas.microsoft.com/office/powerpoint/2010/main" val="38705490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9193" eaLnBrk="0" fontAlgn="base" hangingPunct="0">
              <a:spcBef>
                <a:spcPct val="30000"/>
              </a:spcBef>
              <a:spcAft>
                <a:spcPct val="0"/>
              </a:spcAft>
              <a:defRPr/>
            </a:pPr>
            <a:endParaRPr lang="en-US" i="0" dirty="0"/>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32</a:t>
            </a:fld>
            <a:endParaRPr lang="en-US" dirty="0"/>
          </a:p>
        </p:txBody>
      </p:sp>
    </p:spTree>
    <p:extLst>
      <p:ext uri="{BB962C8B-B14F-4D97-AF65-F5344CB8AC3E}">
        <p14:creationId xmlns:p14="http://schemas.microsoft.com/office/powerpoint/2010/main" val="452201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3</a:t>
            </a:fld>
            <a:endParaRPr lang="en-US" dirty="0"/>
          </a:p>
        </p:txBody>
      </p:sp>
    </p:spTree>
    <p:extLst>
      <p:ext uri="{BB962C8B-B14F-4D97-AF65-F5344CB8AC3E}">
        <p14:creationId xmlns:p14="http://schemas.microsoft.com/office/powerpoint/2010/main" val="1836518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r>
              <a:rPr lang="en-US" i="0" dirty="0"/>
              <a:t>We want to leverage the Systems Development Lifecycle and Project Management methodologies that you are already using, not impose new ones.</a:t>
            </a:r>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4</a:t>
            </a:fld>
            <a:endParaRPr lang="en-US" dirty="0"/>
          </a:p>
        </p:txBody>
      </p:sp>
    </p:spTree>
    <p:extLst>
      <p:ext uri="{BB962C8B-B14F-4D97-AF65-F5344CB8AC3E}">
        <p14:creationId xmlns:p14="http://schemas.microsoft.com/office/powerpoint/2010/main" val="332385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r>
              <a:rPr lang="en-US" i="0" dirty="0"/>
              <a:t>We want to leverage the Systems Development Lifecycle and Project Management methodologies that you are already using, not impose new ones.</a:t>
            </a:r>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5</a:t>
            </a:fld>
            <a:endParaRPr lang="en-US" dirty="0"/>
          </a:p>
        </p:txBody>
      </p:sp>
    </p:spTree>
    <p:extLst>
      <p:ext uri="{BB962C8B-B14F-4D97-AF65-F5344CB8AC3E}">
        <p14:creationId xmlns:p14="http://schemas.microsoft.com/office/powerpoint/2010/main" val="3142774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6</a:t>
            </a:fld>
            <a:endParaRPr lang="en-US" dirty="0"/>
          </a:p>
        </p:txBody>
      </p:sp>
    </p:spTree>
    <p:extLst>
      <p:ext uri="{BB962C8B-B14F-4D97-AF65-F5344CB8AC3E}">
        <p14:creationId xmlns:p14="http://schemas.microsoft.com/office/powerpoint/2010/main" val="1493248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7</a:t>
            </a:fld>
            <a:endParaRPr lang="en-US" dirty="0"/>
          </a:p>
        </p:txBody>
      </p:sp>
    </p:spTree>
    <p:extLst>
      <p:ext uri="{BB962C8B-B14F-4D97-AF65-F5344CB8AC3E}">
        <p14:creationId xmlns:p14="http://schemas.microsoft.com/office/powerpoint/2010/main" val="801169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8</a:t>
            </a:fld>
            <a:endParaRPr lang="en-US" dirty="0"/>
          </a:p>
        </p:txBody>
      </p:sp>
    </p:spTree>
    <p:extLst>
      <p:ext uri="{BB962C8B-B14F-4D97-AF65-F5344CB8AC3E}">
        <p14:creationId xmlns:p14="http://schemas.microsoft.com/office/powerpoint/2010/main" val="3310525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9</a:t>
            </a:fld>
            <a:endParaRPr lang="en-US" dirty="0"/>
          </a:p>
        </p:txBody>
      </p:sp>
    </p:spTree>
    <p:extLst>
      <p:ext uri="{BB962C8B-B14F-4D97-AF65-F5344CB8AC3E}">
        <p14:creationId xmlns:p14="http://schemas.microsoft.com/office/powerpoint/2010/main" val="1237268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a:solidFill>
            <a:srgbClr val="002060"/>
          </a:solidFill>
          <a:effectLst>
            <a:outerShdw dist="76200" dir="5400000" algn="t" rotWithShape="0">
              <a:srgbClr val="FFC000"/>
            </a:outerShdw>
          </a:effectLst>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EE7FAE-0B8A-4C84-8721-A183D659CE71}" type="datetime1">
              <a:rPr lang="en-US" smtClean="0"/>
              <a:t>09/07/2023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21103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A62147-3CB7-4DC6-9DF7-5937DCF3E74D}" type="datetime1">
              <a:rPr lang="en-US" smtClean="0"/>
              <a:t>09/07/2023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79968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393548-6BFD-40F4-BFAB-61A37E8358FB}" type="datetime1">
              <a:rPr lang="en-US" smtClean="0"/>
              <a:t>09/07/2023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92744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2060"/>
          </a:solidFill>
        </p:spPr>
        <p:txBody>
          <a:bodyPr/>
          <a:lstStyle>
            <a:lvl1pPr algn="l">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CE63175-5294-4EDE-BE47-55F092E70140}" type="datetime1">
              <a:rPr lang="en-US" smtClean="0"/>
              <a:t>09/07/2023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33691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Cambria" panose="02040503050406030204" pitchFamily="18" charset="0"/>
              </a:defRPr>
            </a:lvl1pPr>
          </a:lstStyle>
          <a:p>
            <a:fld id="{9BCC217F-E76D-4CBF-AD12-D61E1A1A2272}" type="datetime1">
              <a:rPr lang="en-US" smtClean="0"/>
              <a:t>09/07/2023</a:t>
            </a:fld>
            <a:endParaRPr lang="en-US" dirty="0"/>
          </a:p>
        </p:txBody>
      </p:sp>
      <p:sp>
        <p:nvSpPr>
          <p:cNvPr id="5" name="Footer Placeholder 4"/>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3849361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atin typeface="Cambria" panose="02040503050406030204" pitchFamily="18" charset="0"/>
              </a:defRPr>
            </a:lvl1pPr>
          </a:lstStyle>
          <a:p>
            <a:fld id="{468D2698-2593-421B-B2CD-8D961A705028}" type="datetime1">
              <a:rPr lang="en-US" smtClean="0"/>
              <a:t>09/07/2023</a:t>
            </a:fld>
            <a:endParaRPr lang="en-US" dirty="0"/>
          </a:p>
        </p:txBody>
      </p:sp>
      <p:sp>
        <p:nvSpPr>
          <p:cNvPr id="6" name="Footer Placeholder 5"/>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275148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085A5A-13CF-435D-8646-918AD66B665D}" type="datetime1">
              <a:rPr lang="en-US" smtClean="0"/>
              <a:t>09/07/2023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88531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9378AE-7CC1-4828-A9D2-0AE603428316}" type="datetime1">
              <a:rPr lang="en-US" smtClean="0"/>
              <a:t>09/07/2023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315046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8F37AD-35CC-4905-B4AB-09280D6AFFA2}" type="datetime1">
              <a:rPr lang="en-US" smtClean="0"/>
              <a:t>09/07/2023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8039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D3F5E2-8C5E-4A3E-B844-A2C58308B628}" type="datetime1">
              <a:rPr lang="en-US" smtClean="0"/>
              <a:t>09/07/2023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10142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F84C55-5DEE-415F-9017-23E158515890}" type="datetime1">
              <a:rPr lang="en-US" smtClean="0"/>
              <a:t>09/07/2023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714591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1143000"/>
          </a:xfrm>
          <a:prstGeom prst="rect">
            <a:avLst/>
          </a:prstGeom>
          <a:solidFill>
            <a:srgbClr val="0F4B9A"/>
          </a:solidFill>
          <a:effectLst>
            <a:outerShdw dist="76200" dir="5400000" algn="t" rotWithShape="0">
              <a:srgbClr val="FFC000"/>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0E601-4D5A-4AEF-8328-D9F413D1AFCF}" type="datetime1">
              <a:rPr lang="en-US" smtClean="0"/>
              <a:t>09/07/2023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71247-108F-4781-8913-319514F6F075}" type="slidenum">
              <a:rPr lang="en-US" smtClean="0"/>
              <a:t>‹#›</a:t>
            </a:fld>
            <a:endParaRPr lang="en-US" dirty="0"/>
          </a:p>
        </p:txBody>
      </p:sp>
      <p:sp>
        <p:nvSpPr>
          <p:cNvPr id="7" name="TextBox 6"/>
          <p:cNvSpPr txBox="1"/>
          <p:nvPr userDrawn="1"/>
        </p:nvSpPr>
        <p:spPr>
          <a:xfrm rot="1210970">
            <a:off x="1549789" y="2502776"/>
            <a:ext cx="6586573" cy="2646878"/>
          </a:xfrm>
          <a:prstGeom prst="rect">
            <a:avLst/>
          </a:prstGeom>
          <a:noFill/>
        </p:spPr>
        <p:txBody>
          <a:bodyPr wrap="square" rtlCol="0">
            <a:spAutoFit/>
          </a:bodyPr>
          <a:lstStyle/>
          <a:p>
            <a:r>
              <a:rPr lang="en-US" sz="16600" dirty="0">
                <a:gradFill flip="none" rotWithShape="1">
                  <a:gsLst>
                    <a:gs pos="0">
                      <a:schemeClr val="accent1">
                        <a:lumMod val="56000"/>
                        <a:lumOff val="4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rPr>
              <a:t>DRAFT</a:t>
            </a:r>
          </a:p>
        </p:txBody>
      </p:sp>
    </p:spTree>
    <p:extLst>
      <p:ext uri="{BB962C8B-B14F-4D97-AF65-F5344CB8AC3E}">
        <p14:creationId xmlns:p14="http://schemas.microsoft.com/office/powerpoint/2010/main" val="1382783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3600" b="0" i="0" u="none" kern="1200">
          <a:solidFill>
            <a:schemeClr val="bg1"/>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hare.cms.gov/Office/OIT/CIOCorner/SitePages/ITGovernance.asp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21.tmp"/></Relationships>
</file>

<file path=ppt/slides/_rels/slide21.xml.rels><?xml version="1.0" encoding="UTF-8" standalone="yes"?>
<Relationships xmlns="http://schemas.openxmlformats.org/package/2006/relationships"><Relationship Id="rId3" Type="http://schemas.openxmlformats.org/officeDocument/2006/relationships/image" Target="../media/image22.tmp"/><Relationship Id="rId7"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5.tmp"/><Relationship Id="rId5" Type="http://schemas.openxmlformats.org/officeDocument/2006/relationships/image" Target="../media/image24.tmp"/><Relationship Id="rId4" Type="http://schemas.openxmlformats.org/officeDocument/2006/relationships/image" Target="../media/image23.tmp"/></Relationships>
</file>

<file path=ppt/slides/_rels/slide22.xml.rels><?xml version="1.0" encoding="UTF-8" standalone="yes"?>
<Relationships xmlns="http://schemas.openxmlformats.org/package/2006/relationships"><Relationship Id="rId3" Type="http://schemas.openxmlformats.org/officeDocument/2006/relationships/image" Target="../media/image26.tmp"/><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IT_Governance@cms.hhs.gov" TargetMode="External"/><Relationship Id="rId7" Type="http://schemas.openxmlformats.org/officeDocument/2006/relationships/hyperlink" Target="mailto:NavigatorInquiries@cms.hhs.gov"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mailto:EnterpriseArchitecture@cms.hhs.gov" TargetMode="External"/><Relationship Id="rId5" Type="http://schemas.openxmlformats.org/officeDocument/2006/relationships/hyperlink" Target="https://www.cms.gov/TLC" TargetMode="External"/><Relationship Id="rId4" Type="http://schemas.openxmlformats.org/officeDocument/2006/relationships/hyperlink" Target="mailto:CMS-TRB@cms.hhs.gov"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cms.gov/TLC" TargetMode="External"/><Relationship Id="rId5" Type="http://schemas.openxmlformats.org/officeDocument/2006/relationships/hyperlink" Target="mailto:ITunderscoreGovernance@cmsdothhsdotgov" TargetMode="External"/><Relationship Id="rId4" Type="http://schemas.openxmlformats.org/officeDocument/2006/relationships/hyperlink" Target="mailto:IT_Governance@cms.hhs.gov"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0.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 M S Logo - This is a graphic of the C M S logo for the Office of Information Services."/>
          <p:cNvPicPr>
            <a:picLocks noChangeAspect="1"/>
          </p:cNvPicPr>
          <p:nvPr/>
        </p:nvPicPr>
        <p:blipFill rotWithShape="1">
          <a:blip r:embed="rId3" cstate="print">
            <a:extLst>
              <a:ext uri="{28A0092B-C50C-407E-A947-70E740481C1C}">
                <a14:useLocalDpi xmlns:a14="http://schemas.microsoft.com/office/drawing/2010/main" val="0"/>
              </a:ext>
            </a:extLst>
          </a:blip>
          <a:srcRect b="10737"/>
          <a:stretch/>
        </p:blipFill>
        <p:spPr>
          <a:xfrm>
            <a:off x="152399" y="228600"/>
            <a:ext cx="1884337" cy="680190"/>
          </a:xfrm>
          <a:prstGeom prst="rect">
            <a:avLst/>
          </a:prstGeom>
        </p:spPr>
      </p:pic>
      <p:pic>
        <p:nvPicPr>
          <p:cNvPr id="5" name="Picture 2" descr="Design Element for T L C - Graphic Design Image for the Target Life Cycle Proces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35610" y="3066231"/>
            <a:ext cx="3908390" cy="2438465"/>
          </a:xfrm>
          <a:prstGeom prst="rect">
            <a:avLst/>
          </a:prstGeom>
          <a:blipFill dpi="0" rotWithShape="1">
            <a:blip r:embed="rId5">
              <a:alphaModFix amt="0"/>
            </a:blip>
            <a:srcRect/>
            <a:tile tx="0" ty="0" sx="100000" sy="100000" flip="none" algn="tl"/>
          </a:blipFill>
        </p:spPr>
      </p:pic>
      <p:sp>
        <p:nvSpPr>
          <p:cNvPr id="12" name="Content Placeholder 4"/>
          <p:cNvSpPr>
            <a:spLocks noChangeArrowheads="1"/>
          </p:cNvSpPr>
          <p:nvPr/>
        </p:nvSpPr>
        <p:spPr bwMode="auto">
          <a:xfrm>
            <a:off x="914401" y="6277188"/>
            <a:ext cx="7086598" cy="4154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a:ln>
                  <a:noFill/>
                </a:ln>
                <a:effectLst/>
                <a:latin typeface="Cambria" panose="02040503050406030204" pitchFamily="18" charset="0"/>
                <a:ea typeface="Calibri" pitchFamily="34" charset="0"/>
                <a:cs typeface="Times New Roman" pitchFamily="18" charset="0"/>
              </a:rPr>
              <a:t> </a:t>
            </a:r>
            <a:r>
              <a:rPr kumimoji="0" lang="en-US" sz="700" b="1" i="1" u="none" strike="noStrike" cap="none" normalizeH="0" baseline="0" dirty="0">
                <a:ln>
                  <a:noFill/>
                </a:ln>
                <a:effectLst/>
                <a:latin typeface="Cambria" panose="02040503050406030204" pitchFamily="18" charset="0"/>
                <a:ea typeface="Calibri" pitchFamily="34" charset="0"/>
                <a:cs typeface="Courier New" pitchFamily="49" charset="0"/>
              </a:rPr>
              <a:t>INFORMATION NOT RELEASABLE TO THE PUBLIC UNLESS AUTHORIZED BY LAW:  </a:t>
            </a:r>
            <a:r>
              <a:rPr kumimoji="0" lang="en-US" sz="700" b="0" i="1" u="none" strike="noStrike" cap="none" normalizeH="0" baseline="0" dirty="0">
                <a:ln>
                  <a:noFill/>
                </a:ln>
                <a:effectLst/>
                <a:latin typeface="Cambria" panose="02040503050406030204" pitchFamily="18" charset="0"/>
                <a:ea typeface="Calibri" pitchFamily="34" charset="0"/>
                <a:cs typeface="Courier New" pitchFamily="49"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kumimoji="0" lang="en-US" sz="700" b="0" i="0" u="none" strike="noStrike" cap="none" normalizeH="0" baseline="0" dirty="0">
              <a:ln>
                <a:noFill/>
              </a:ln>
              <a:effectLst/>
              <a:latin typeface="Cambria" panose="02040503050406030204" pitchFamily="18" charset="0"/>
            </a:endParaRPr>
          </a:p>
        </p:txBody>
      </p:sp>
      <p:sp>
        <p:nvSpPr>
          <p:cNvPr id="4" name="Title 3"/>
          <p:cNvSpPr>
            <a:spLocks noGrp="1"/>
          </p:cNvSpPr>
          <p:nvPr>
            <p:ph type="ctrTitle"/>
          </p:nvPr>
        </p:nvSpPr>
        <p:spPr>
          <a:xfrm>
            <a:off x="0" y="1577975"/>
            <a:ext cx="9144000" cy="1470025"/>
          </a:xfrm>
        </p:spPr>
        <p:txBody>
          <a:bodyPr>
            <a:normAutofit/>
          </a:bodyPr>
          <a:lstStyle/>
          <a:p>
            <a:r>
              <a:rPr lang="en-US" b="0" dirty="0"/>
              <a:t>CMS IT Governance Process:</a:t>
            </a:r>
            <a:br>
              <a:rPr lang="en-US" b="0" dirty="0">
                <a:ea typeface="Cambria"/>
              </a:rPr>
            </a:br>
            <a:r>
              <a:rPr lang="en-US" b="0" dirty="0"/>
              <a:t>Intro to the Target Lifecycle</a:t>
            </a:r>
            <a:endParaRPr lang="en-US"/>
          </a:p>
        </p:txBody>
      </p:sp>
      <p:sp>
        <p:nvSpPr>
          <p:cNvPr id="2" name="Slide Number Placeholder 5"/>
          <p:cNvSpPr>
            <a:spLocks noGrp="1"/>
          </p:cNvSpPr>
          <p:nvPr>
            <p:ph type="sldNum" sz="quarter" idx="12"/>
          </p:nvPr>
        </p:nvSpPr>
        <p:spPr/>
        <p:txBody>
          <a:bodyPr/>
          <a:lstStyle/>
          <a:p>
            <a:fld id="{C5971247-108F-4781-8913-319514F6F075}" type="slidenum">
              <a:rPr lang="en-US" smtClean="0"/>
              <a:pPr/>
              <a:t>1</a:t>
            </a:fld>
            <a:endParaRPr lang="en-US" dirty="0"/>
          </a:p>
        </p:txBody>
      </p:sp>
    </p:spTree>
    <p:extLst>
      <p:ext uri="{BB962C8B-B14F-4D97-AF65-F5344CB8AC3E}">
        <p14:creationId xmlns:p14="http://schemas.microsoft.com/office/powerpoint/2010/main" val="256022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GRT Purpose &amp; Goals</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
        <p:nvSpPr>
          <p:cNvPr id="6" name="Content Placeholder 3"/>
          <p:cNvSpPr txBox="1">
            <a:spLocks noChangeArrowheads="1"/>
          </p:cNvSpPr>
          <p:nvPr/>
        </p:nvSpPr>
        <p:spPr>
          <a:xfrm>
            <a:off x="619538" y="2456114"/>
            <a:ext cx="7904922" cy="24462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Char char="Ø"/>
            </a:pPr>
            <a:r>
              <a:rPr lang="en-US" sz="2400" dirty="0">
                <a:ea typeface="ＭＳ Ｐゴシック" pitchFamily="34" charset="-128"/>
              </a:rPr>
              <a:t>Advises Project Teams:</a:t>
            </a:r>
          </a:p>
          <a:p>
            <a:pPr lvl="1">
              <a:lnSpc>
                <a:spcPct val="90000"/>
              </a:lnSpc>
              <a:buFont typeface="Arial" panose="020B0604020202020204" pitchFamily="34" charset="0"/>
              <a:buChar char="•"/>
            </a:pPr>
            <a:r>
              <a:rPr lang="en-US" sz="2400" dirty="0">
                <a:ea typeface="ＭＳ Ｐゴシック" pitchFamily="34" charset="-128"/>
              </a:rPr>
              <a:t>How to proceed through the IT Governance process</a:t>
            </a:r>
          </a:p>
          <a:p>
            <a:pPr lvl="1">
              <a:lnSpc>
                <a:spcPct val="90000"/>
              </a:lnSpc>
              <a:buFont typeface="Arial" panose="020B0604020202020204" pitchFamily="34" charset="0"/>
              <a:buChar char="•"/>
            </a:pPr>
            <a:r>
              <a:rPr lang="en-US" sz="2400" dirty="0">
                <a:ea typeface="ＭＳ Ｐゴシック" pitchFamily="34" charset="-128"/>
              </a:rPr>
              <a:t>What resources are available to help</a:t>
            </a:r>
          </a:p>
          <a:p>
            <a:pPr lvl="1">
              <a:lnSpc>
                <a:spcPct val="90000"/>
              </a:lnSpc>
              <a:buFont typeface="Arial" panose="020B0604020202020204" pitchFamily="34" charset="0"/>
              <a:buChar char="•"/>
            </a:pPr>
            <a:r>
              <a:rPr lang="en-US" sz="2400" dirty="0">
                <a:ea typeface="ＭＳ Ｐゴシック" pitchFamily="34" charset="-128"/>
              </a:rPr>
              <a:t>How to properly develop and document their Business Case and Alternatives Analysis</a:t>
            </a:r>
          </a:p>
          <a:p>
            <a:pPr lvl="1">
              <a:lnSpc>
                <a:spcPct val="90000"/>
              </a:lnSpc>
              <a:buFont typeface="Arial" panose="020B0604020202020204" pitchFamily="34" charset="0"/>
              <a:buChar char="•"/>
            </a:pPr>
            <a:r>
              <a:rPr lang="en-US" sz="2400" dirty="0">
                <a:ea typeface="ＭＳ Ｐゴシック" pitchFamily="34" charset="-128"/>
              </a:rPr>
              <a:t>How to adhere to required governance oversight</a:t>
            </a:r>
            <a:endParaRPr lang="en-US" sz="2000" dirty="0">
              <a:ea typeface="ＭＳ Ｐゴシック" pitchFamily="34" charset="-128"/>
            </a:endParaRPr>
          </a:p>
        </p:txBody>
      </p:sp>
      <p:sp>
        <p:nvSpPr>
          <p:cNvPr id="10" name="Content Placeholder 4">
            <a:extLst>
              <a:ext uri="{FF2B5EF4-FFF2-40B4-BE49-F238E27FC236}">
                <a16:creationId xmlns:a16="http://schemas.microsoft.com/office/drawing/2014/main" id="{C508182F-7B91-47DF-925D-718004D689FE}"/>
              </a:ext>
            </a:extLst>
          </p:cNvPr>
          <p:cNvSpPr/>
          <p:nvPr/>
        </p:nvSpPr>
        <p:spPr>
          <a:xfrm rot="5400000">
            <a:off x="4029124" y="2557727"/>
            <a:ext cx="1085750" cy="6981715"/>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000" dirty="0">
                <a:solidFill>
                  <a:schemeClr val="tx1"/>
                </a:solidFill>
                <a:latin typeface="Cambria" panose="02040503050406030204" pitchFamily="18" charset="0"/>
                <a:ea typeface="Cambria" panose="02040503050406030204" pitchFamily="18" charset="0"/>
              </a:rPr>
              <a:t>The Project Team is responsible for documenting the proposed solutions in their Business Case, for presentation to the Governance Review Board (GRB)</a:t>
            </a:r>
          </a:p>
        </p:txBody>
      </p:sp>
      <p:sp>
        <p:nvSpPr>
          <p:cNvPr id="4" name="Slide Number Placeholder 5"/>
          <p:cNvSpPr>
            <a:spLocks noGrp="1"/>
          </p:cNvSpPr>
          <p:nvPr>
            <p:ph type="sldNum" sz="quarter" idx="12"/>
          </p:nvPr>
        </p:nvSpPr>
        <p:spPr/>
        <p:txBody>
          <a:bodyPr/>
          <a:lstStyle/>
          <a:p>
            <a:fld id="{C5971247-108F-4781-8913-319514F6F075}" type="slidenum">
              <a:rPr lang="en-US" smtClean="0"/>
              <a:t>10</a:t>
            </a:fld>
            <a:endParaRPr lang="en-US" dirty="0"/>
          </a:p>
        </p:txBody>
      </p:sp>
      <p:sp>
        <p:nvSpPr>
          <p:cNvPr id="5" name="Rectangle 4"/>
          <p:cNvSpPr/>
          <p:nvPr/>
        </p:nvSpPr>
        <p:spPr>
          <a:xfrm>
            <a:off x="619538" y="1543882"/>
            <a:ext cx="5802486" cy="584775"/>
          </a:xfrm>
          <a:prstGeom prst="rect">
            <a:avLst/>
          </a:prstGeom>
        </p:spPr>
        <p:txBody>
          <a:bodyPr wrap="none">
            <a:spAutoFit/>
          </a:bodyPr>
          <a:lstStyle/>
          <a:p>
            <a:r>
              <a:rPr lang="en-US" sz="3200" b="1" dirty="0">
                <a:latin typeface="Cambria" panose="02040503050406030204" pitchFamily="18" charset="0"/>
                <a:ea typeface="Cambria" panose="02040503050406030204" pitchFamily="18" charset="0"/>
              </a:rPr>
              <a:t>The Governance Review Team</a:t>
            </a:r>
          </a:p>
        </p:txBody>
      </p:sp>
    </p:spTree>
    <p:extLst>
      <p:ext uri="{BB962C8B-B14F-4D97-AF65-F5344CB8AC3E}">
        <p14:creationId xmlns:p14="http://schemas.microsoft.com/office/powerpoint/2010/main" val="1211312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Governance Review Team (GRT)</a:t>
            </a:r>
            <a:endParaRPr lang="en-US" dirty="0"/>
          </a:p>
        </p:txBody>
      </p:sp>
      <p:sp>
        <p:nvSpPr>
          <p:cNvPr id="4" name="Slide Number Placeholder 5"/>
          <p:cNvSpPr>
            <a:spLocks noGrp="1"/>
          </p:cNvSpPr>
          <p:nvPr>
            <p:ph type="sldNum" sz="quarter" idx="12"/>
          </p:nvPr>
        </p:nvSpPr>
        <p:spPr/>
        <p:txBody>
          <a:bodyPr/>
          <a:lstStyle/>
          <a:p>
            <a:fld id="{C5971247-108F-4781-8913-319514F6F075}" type="slidenum">
              <a:rPr lang="en-US" smtClean="0"/>
              <a:t>11</a:t>
            </a:fld>
            <a:endParaRPr lang="en-US" dirty="0"/>
          </a:p>
        </p:txBody>
      </p:sp>
      <p:sp>
        <p:nvSpPr>
          <p:cNvPr id="31" name="Content Placeholder 4">
            <a:extLst>
              <a:ext uri="{FF2B5EF4-FFF2-40B4-BE49-F238E27FC236}">
                <a16:creationId xmlns:a16="http://schemas.microsoft.com/office/drawing/2014/main" id="{C508182F-7B91-47DF-925D-718004D689FE}"/>
              </a:ext>
            </a:extLst>
          </p:cNvPr>
          <p:cNvSpPr/>
          <p:nvPr/>
        </p:nvSpPr>
        <p:spPr>
          <a:xfrm rot="5400000">
            <a:off x="4022675" y="2270075"/>
            <a:ext cx="761999" cy="7956651"/>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en-US" sz="2000" dirty="0">
                <a:solidFill>
                  <a:prstClr val="black"/>
                </a:solidFill>
                <a:latin typeface="Cambria" panose="02040503050406030204" pitchFamily="18" charset="0"/>
                <a:ea typeface="Cambria" panose="02040503050406030204" pitchFamily="18" charset="0"/>
              </a:rPr>
              <a:t>Component representatives who have expertise in particular technical solutions may join the GRT as needed</a:t>
            </a:r>
          </a:p>
        </p:txBody>
      </p:sp>
      <p:grpSp>
        <p:nvGrpSpPr>
          <p:cNvPr id="32" name="Group 3" descr="Icon of the teams and organizations in a diagram representing the G R T. The teams and organizations are:&#10;&#10;Enterprise Architecture.&#10;Technical Review Board.&#10;Security &amp; Privacy.&#10;Shared Services.&#10;I T governance.&#10;Infrastructure.&#10;C P I C.&#10;O A G M.&#10;O F M.&#10;OSORA."/>
          <p:cNvGrpSpPr/>
          <p:nvPr/>
        </p:nvGrpSpPr>
        <p:grpSpPr>
          <a:xfrm>
            <a:off x="125528" y="1300686"/>
            <a:ext cx="7619998" cy="4474641"/>
            <a:chOff x="491892" y="1489613"/>
            <a:chExt cx="7652178" cy="4323490"/>
          </a:xfrm>
        </p:grpSpPr>
        <p:sp>
          <p:nvSpPr>
            <p:cNvPr id="33" name="Oval 4">
              <a:extLst>
                <a:ext uri="{FF2B5EF4-FFF2-40B4-BE49-F238E27FC236}">
                  <a16:creationId xmlns:a16="http://schemas.microsoft.com/office/drawing/2014/main" id="{DAE2094D-A2AE-4A39-8B39-0CBE9384463D}"/>
                </a:ext>
              </a:extLst>
            </p:cNvPr>
            <p:cNvSpPr/>
            <p:nvPr/>
          </p:nvSpPr>
          <p:spPr>
            <a:xfrm>
              <a:off x="2907318" y="3284800"/>
              <a:ext cx="2396304" cy="857950"/>
            </a:xfrm>
            <a:prstGeom prst="ellipse">
              <a:avLst/>
            </a:prstGeom>
            <a:solidFill>
              <a:srgbClr val="3D3E58"/>
            </a:solidFill>
            <a:ln w="9525" cap="flat" cmpd="sng" algn="ctr">
              <a:noFill/>
              <a:prstDash val="solid"/>
            </a:ln>
            <a:effectLst/>
          </p:spPr>
          <p:txBody>
            <a:bodyPr rtlCol="0" anchor="ctr"/>
            <a:lstStyle/>
            <a:p>
              <a:pPr algn="ctr" defTabSz="457200">
                <a:defRPr/>
              </a:pPr>
              <a:r>
                <a:rPr lang="en-US" sz="2000" b="1" kern="0" dirty="0">
                  <a:solidFill>
                    <a:srgbClr val="FFFFFF"/>
                  </a:solidFill>
                  <a:latin typeface="Cambria" panose="02040503050406030204" pitchFamily="18" charset="0"/>
                  <a:ea typeface="Cambria" panose="02040503050406030204" pitchFamily="18" charset="0"/>
                </a:rPr>
                <a:t>GRT   </a:t>
              </a:r>
              <a:r>
                <a:rPr lang="en-US" sz="1400" b="1" kern="0" dirty="0">
                  <a:solidFill>
                    <a:srgbClr val="FFFFFF"/>
                  </a:solidFill>
                  <a:latin typeface="Cambria" panose="02040503050406030204" pitchFamily="18" charset="0"/>
                  <a:ea typeface="Cambria" panose="02040503050406030204" pitchFamily="18" charset="0"/>
                </a:rPr>
                <a:t>Governance Review Team</a:t>
              </a:r>
            </a:p>
          </p:txBody>
        </p:sp>
        <p:sp>
          <p:nvSpPr>
            <p:cNvPr id="34" name="Oval 5">
              <a:extLst>
                <a:ext uri="{FF2B5EF4-FFF2-40B4-BE49-F238E27FC236}">
                  <a16:creationId xmlns:a16="http://schemas.microsoft.com/office/drawing/2014/main" id="{CEC8CCBA-1FB6-44AF-8422-0693933EE1E9}"/>
                </a:ext>
              </a:extLst>
            </p:cNvPr>
            <p:cNvSpPr/>
            <p:nvPr/>
          </p:nvSpPr>
          <p:spPr>
            <a:xfrm>
              <a:off x="2938994" y="1489613"/>
              <a:ext cx="2332954"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Enterprise Architecture</a:t>
              </a:r>
            </a:p>
          </p:txBody>
        </p:sp>
        <p:sp>
          <p:nvSpPr>
            <p:cNvPr id="35" name="Oval 6">
              <a:extLst>
                <a:ext uri="{FF2B5EF4-FFF2-40B4-BE49-F238E27FC236}">
                  <a16:creationId xmlns:a16="http://schemas.microsoft.com/office/drawing/2014/main" id="{1287E6D8-1FD1-4F24-BE15-E69EFC5F262C}"/>
                </a:ext>
              </a:extLst>
            </p:cNvPr>
            <p:cNvSpPr/>
            <p:nvPr/>
          </p:nvSpPr>
          <p:spPr>
            <a:xfrm>
              <a:off x="4720821" y="2036701"/>
              <a:ext cx="2427453"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Technical Review Board</a:t>
              </a:r>
            </a:p>
          </p:txBody>
        </p:sp>
        <p:sp>
          <p:nvSpPr>
            <p:cNvPr id="36" name="Oval 7">
              <a:extLst>
                <a:ext uri="{FF2B5EF4-FFF2-40B4-BE49-F238E27FC236}">
                  <a16:creationId xmlns:a16="http://schemas.microsoft.com/office/drawing/2014/main" id="{BAC13DEB-F0E8-4538-9FCB-11D1EB44F24A}"/>
                </a:ext>
              </a:extLst>
            </p:cNvPr>
            <p:cNvSpPr/>
            <p:nvPr/>
          </p:nvSpPr>
          <p:spPr>
            <a:xfrm>
              <a:off x="6031618" y="2913336"/>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Security &amp; Privacy</a:t>
              </a:r>
            </a:p>
          </p:txBody>
        </p:sp>
        <p:sp>
          <p:nvSpPr>
            <p:cNvPr id="40" name="Oval 8">
              <a:extLst>
                <a:ext uri="{FF2B5EF4-FFF2-40B4-BE49-F238E27FC236}">
                  <a16:creationId xmlns:a16="http://schemas.microsoft.com/office/drawing/2014/main" id="{E27BC51E-D247-4FE2-B320-7695227E205A}"/>
                </a:ext>
              </a:extLst>
            </p:cNvPr>
            <p:cNvSpPr/>
            <p:nvPr/>
          </p:nvSpPr>
          <p:spPr>
            <a:xfrm>
              <a:off x="5955418" y="3829071"/>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Shared Services</a:t>
              </a:r>
            </a:p>
          </p:txBody>
        </p:sp>
        <p:sp>
          <p:nvSpPr>
            <p:cNvPr id="41" name="Oval 9">
              <a:extLst>
                <a:ext uri="{FF2B5EF4-FFF2-40B4-BE49-F238E27FC236}">
                  <a16:creationId xmlns:a16="http://schemas.microsoft.com/office/drawing/2014/main" id="{176E7F34-91FE-41DF-81B5-7308C8568619}"/>
                </a:ext>
              </a:extLst>
            </p:cNvPr>
            <p:cNvSpPr/>
            <p:nvPr/>
          </p:nvSpPr>
          <p:spPr>
            <a:xfrm>
              <a:off x="5351568" y="4743471"/>
              <a:ext cx="2331338"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Accessibility</a:t>
              </a:r>
            </a:p>
          </p:txBody>
        </p:sp>
        <p:sp>
          <p:nvSpPr>
            <p:cNvPr id="42" name="Oval 10">
              <a:extLst>
                <a:ext uri="{FF2B5EF4-FFF2-40B4-BE49-F238E27FC236}">
                  <a16:creationId xmlns:a16="http://schemas.microsoft.com/office/drawing/2014/main" id="{355FE240-A088-4D32-8F1F-398FE3759983}"/>
                </a:ext>
              </a:extLst>
            </p:cNvPr>
            <p:cNvSpPr/>
            <p:nvPr/>
          </p:nvSpPr>
          <p:spPr>
            <a:xfrm>
              <a:off x="2903838" y="5070174"/>
              <a:ext cx="2447730"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Infrastructure</a:t>
              </a:r>
            </a:p>
          </p:txBody>
        </p:sp>
        <p:sp>
          <p:nvSpPr>
            <p:cNvPr id="43" name="Oval 11">
              <a:extLst>
                <a:ext uri="{FF2B5EF4-FFF2-40B4-BE49-F238E27FC236}">
                  <a16:creationId xmlns:a16="http://schemas.microsoft.com/office/drawing/2014/main" id="{49E57A9D-58E1-4B6E-B2AE-D7D4E4761898}"/>
                </a:ext>
              </a:extLst>
            </p:cNvPr>
            <p:cNvSpPr/>
            <p:nvPr/>
          </p:nvSpPr>
          <p:spPr>
            <a:xfrm>
              <a:off x="842812" y="4743471"/>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Investment Management</a:t>
              </a:r>
            </a:p>
          </p:txBody>
        </p:sp>
        <p:sp>
          <p:nvSpPr>
            <p:cNvPr id="44" name="Oval 12">
              <a:extLst>
                <a:ext uri="{FF2B5EF4-FFF2-40B4-BE49-F238E27FC236}">
                  <a16:creationId xmlns:a16="http://schemas.microsoft.com/office/drawing/2014/main" id="{F4A8CF57-224D-4DCC-B040-E68AA42E562E}"/>
                </a:ext>
              </a:extLst>
            </p:cNvPr>
            <p:cNvSpPr/>
            <p:nvPr/>
          </p:nvSpPr>
          <p:spPr>
            <a:xfrm>
              <a:off x="491892" y="3771285"/>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Acquisitions</a:t>
              </a:r>
            </a:p>
          </p:txBody>
        </p:sp>
        <p:sp>
          <p:nvSpPr>
            <p:cNvPr id="62" name="Oval 13">
              <a:extLst>
                <a:ext uri="{FF2B5EF4-FFF2-40B4-BE49-F238E27FC236}">
                  <a16:creationId xmlns:a16="http://schemas.microsoft.com/office/drawing/2014/main" id="{6C2BB4C1-9706-4B21-BBC2-6ACB3E352872}"/>
                </a:ext>
              </a:extLst>
            </p:cNvPr>
            <p:cNvSpPr/>
            <p:nvPr/>
          </p:nvSpPr>
          <p:spPr>
            <a:xfrm>
              <a:off x="498280" y="2913336"/>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Financial Management</a:t>
              </a:r>
            </a:p>
          </p:txBody>
        </p:sp>
        <p:sp>
          <p:nvSpPr>
            <p:cNvPr id="63" name="Oval 14">
              <a:extLst>
                <a:ext uri="{FF2B5EF4-FFF2-40B4-BE49-F238E27FC236}">
                  <a16:creationId xmlns:a16="http://schemas.microsoft.com/office/drawing/2014/main" id="{D41B5C9C-0142-4C63-919E-671FAE932866}"/>
                </a:ext>
              </a:extLst>
            </p:cNvPr>
            <p:cNvSpPr/>
            <p:nvPr/>
          </p:nvSpPr>
          <p:spPr>
            <a:xfrm>
              <a:off x="1062667" y="1961477"/>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Records Management</a:t>
              </a:r>
            </a:p>
          </p:txBody>
        </p:sp>
        <p:cxnSp>
          <p:nvCxnSpPr>
            <p:cNvPr id="64" name="Straight Connector 15" descr="Decorative line">
              <a:extLst>
                <a:ext uri="{FF2B5EF4-FFF2-40B4-BE49-F238E27FC236}">
                  <a16:creationId xmlns:a16="http://schemas.microsoft.com/office/drawing/2014/main" id="{7DE9F282-C554-47D5-9A38-27943B071FD2}"/>
                </a:ext>
                <a:ext uri="{C183D7F6-B498-43B3-948B-1728B52AA6E4}">
                  <adec:decorative xmlns:adec="http://schemas.microsoft.com/office/drawing/2017/decorative" val="1"/>
                </a:ext>
              </a:extLst>
            </p:cNvPr>
            <p:cNvCxnSpPr>
              <a:cxnSpLocks/>
              <a:stCxn id="34" idx="4"/>
              <a:endCxn id="33" idx="0"/>
            </p:cNvCxnSpPr>
            <p:nvPr/>
          </p:nvCxnSpPr>
          <p:spPr>
            <a:xfrm flipH="1">
              <a:off x="4105470" y="2232542"/>
              <a:ext cx="1" cy="1052258"/>
            </a:xfrm>
            <a:prstGeom prst="line">
              <a:avLst/>
            </a:prstGeom>
            <a:noFill/>
            <a:ln w="9525" cap="flat" cmpd="sng" algn="ctr">
              <a:solidFill>
                <a:srgbClr val="FFFFFF">
                  <a:lumMod val="50000"/>
                </a:srgbClr>
              </a:solidFill>
              <a:prstDash val="solid"/>
            </a:ln>
            <a:effectLst/>
          </p:spPr>
        </p:cxnSp>
        <p:cxnSp>
          <p:nvCxnSpPr>
            <p:cNvPr id="65" name="Straight Connector 16" descr="Decorative line">
              <a:extLst>
                <a:ext uri="{FF2B5EF4-FFF2-40B4-BE49-F238E27FC236}">
                  <a16:creationId xmlns:a16="http://schemas.microsoft.com/office/drawing/2014/main" id="{624465E6-603B-4D81-87A1-6B132D645A19}"/>
                </a:ext>
                <a:ext uri="{C183D7F6-B498-43B3-948B-1728B52AA6E4}">
                  <adec:decorative xmlns:adec="http://schemas.microsoft.com/office/drawing/2017/decorative" val="1"/>
                </a:ext>
              </a:extLst>
            </p:cNvPr>
            <p:cNvCxnSpPr>
              <a:cxnSpLocks/>
              <a:stCxn id="33" idx="7"/>
              <a:endCxn id="35" idx="3"/>
            </p:cNvCxnSpPr>
            <p:nvPr/>
          </p:nvCxnSpPr>
          <p:spPr>
            <a:xfrm flipV="1">
              <a:off x="4952691" y="2670830"/>
              <a:ext cx="123622" cy="739613"/>
            </a:xfrm>
            <a:prstGeom prst="line">
              <a:avLst/>
            </a:prstGeom>
            <a:noFill/>
            <a:ln w="9525" cap="flat" cmpd="sng" algn="ctr">
              <a:solidFill>
                <a:srgbClr val="FFFFFF">
                  <a:lumMod val="50000"/>
                </a:srgbClr>
              </a:solidFill>
              <a:prstDash val="solid"/>
            </a:ln>
            <a:effectLst/>
          </p:spPr>
        </p:cxnSp>
        <p:cxnSp>
          <p:nvCxnSpPr>
            <p:cNvPr id="66" name="Straight Connector 17" descr="Decorative line">
              <a:extLst>
                <a:ext uri="{FF2B5EF4-FFF2-40B4-BE49-F238E27FC236}">
                  <a16:creationId xmlns:a16="http://schemas.microsoft.com/office/drawing/2014/main" id="{5B0F5727-31C6-4281-A304-814B4007F2DA}"/>
                </a:ext>
                <a:ext uri="{C183D7F6-B498-43B3-948B-1728B52AA6E4}">
                  <adec:decorative xmlns:adec="http://schemas.microsoft.com/office/drawing/2017/decorative" val="1"/>
                </a:ext>
              </a:extLst>
            </p:cNvPr>
            <p:cNvCxnSpPr>
              <a:cxnSpLocks/>
              <a:stCxn id="33" idx="6"/>
              <a:endCxn id="36" idx="2"/>
            </p:cNvCxnSpPr>
            <p:nvPr/>
          </p:nvCxnSpPr>
          <p:spPr>
            <a:xfrm flipV="1">
              <a:off x="5303622" y="3284801"/>
              <a:ext cx="727996" cy="428974"/>
            </a:xfrm>
            <a:prstGeom prst="line">
              <a:avLst/>
            </a:prstGeom>
            <a:noFill/>
            <a:ln w="9525" cap="flat" cmpd="sng" algn="ctr">
              <a:solidFill>
                <a:srgbClr val="FFFFFF">
                  <a:lumMod val="50000"/>
                </a:srgbClr>
              </a:solidFill>
              <a:prstDash val="solid"/>
            </a:ln>
            <a:effectLst/>
          </p:spPr>
        </p:cxnSp>
        <p:cxnSp>
          <p:nvCxnSpPr>
            <p:cNvPr id="67" name="Straight Connector 18" descr="Decorative line">
              <a:extLst>
                <a:ext uri="{FF2B5EF4-FFF2-40B4-BE49-F238E27FC236}">
                  <a16:creationId xmlns:a16="http://schemas.microsoft.com/office/drawing/2014/main" id="{4BFA789F-4C3B-47F8-8EC9-3E02DBAD21FD}"/>
                </a:ext>
                <a:ext uri="{C183D7F6-B498-43B3-948B-1728B52AA6E4}">
                  <adec:decorative xmlns:adec="http://schemas.microsoft.com/office/drawing/2017/decorative" val="1"/>
                </a:ext>
              </a:extLst>
            </p:cNvPr>
            <p:cNvCxnSpPr>
              <a:cxnSpLocks/>
              <a:stCxn id="33" idx="5"/>
              <a:endCxn id="40" idx="2"/>
            </p:cNvCxnSpPr>
            <p:nvPr/>
          </p:nvCxnSpPr>
          <p:spPr>
            <a:xfrm>
              <a:off x="4952691" y="4017106"/>
              <a:ext cx="1002727" cy="183430"/>
            </a:xfrm>
            <a:prstGeom prst="line">
              <a:avLst/>
            </a:prstGeom>
            <a:noFill/>
            <a:ln w="9525" cap="flat" cmpd="sng" algn="ctr">
              <a:solidFill>
                <a:srgbClr val="FFFFFF">
                  <a:lumMod val="50000"/>
                </a:srgbClr>
              </a:solidFill>
              <a:prstDash val="solid"/>
            </a:ln>
            <a:effectLst/>
          </p:spPr>
        </p:cxnSp>
        <p:cxnSp>
          <p:nvCxnSpPr>
            <p:cNvPr id="68" name="Straight Connector 19" descr="Decorative line">
              <a:extLst>
                <a:ext uri="{FF2B5EF4-FFF2-40B4-BE49-F238E27FC236}">
                  <a16:creationId xmlns:a16="http://schemas.microsoft.com/office/drawing/2014/main" id="{E084D5C4-9BC8-4119-9195-E39D12D4F64D}"/>
                </a:ext>
                <a:ext uri="{C183D7F6-B498-43B3-948B-1728B52AA6E4}">
                  <adec:decorative xmlns:adec="http://schemas.microsoft.com/office/drawing/2017/decorative" val="1"/>
                </a:ext>
              </a:extLst>
            </p:cNvPr>
            <p:cNvCxnSpPr>
              <a:cxnSpLocks/>
              <a:stCxn id="41" idx="1"/>
            </p:cNvCxnSpPr>
            <p:nvPr/>
          </p:nvCxnSpPr>
          <p:spPr>
            <a:xfrm flipH="1" flipV="1">
              <a:off x="4500767" y="4153641"/>
              <a:ext cx="1192218" cy="698629"/>
            </a:xfrm>
            <a:prstGeom prst="line">
              <a:avLst/>
            </a:prstGeom>
            <a:noFill/>
            <a:ln w="9525" cap="flat" cmpd="sng" algn="ctr">
              <a:solidFill>
                <a:srgbClr val="FFFFFF">
                  <a:lumMod val="50000"/>
                </a:srgbClr>
              </a:solidFill>
              <a:prstDash val="solid"/>
            </a:ln>
            <a:effectLst/>
          </p:spPr>
        </p:cxnSp>
        <p:cxnSp>
          <p:nvCxnSpPr>
            <p:cNvPr id="69" name="Straight Connector 20" descr="Decorative line">
              <a:extLst>
                <a:ext uri="{FF2B5EF4-FFF2-40B4-BE49-F238E27FC236}">
                  <a16:creationId xmlns:a16="http://schemas.microsoft.com/office/drawing/2014/main" id="{0E3344CB-E076-4CCB-ABB1-4D6EBF46B8C2}"/>
                </a:ext>
                <a:ext uri="{C183D7F6-B498-43B3-948B-1728B52AA6E4}">
                  <adec:decorative xmlns:adec="http://schemas.microsoft.com/office/drawing/2017/decorative" val="1"/>
                </a:ext>
              </a:extLst>
            </p:cNvPr>
            <p:cNvCxnSpPr>
              <a:cxnSpLocks/>
              <a:stCxn id="42" idx="0"/>
              <a:endCxn id="33" idx="4"/>
            </p:cNvCxnSpPr>
            <p:nvPr/>
          </p:nvCxnSpPr>
          <p:spPr>
            <a:xfrm flipH="1" flipV="1">
              <a:off x="4105470" y="4142749"/>
              <a:ext cx="22232" cy="927425"/>
            </a:xfrm>
            <a:prstGeom prst="line">
              <a:avLst/>
            </a:prstGeom>
            <a:noFill/>
            <a:ln w="9525" cap="flat" cmpd="sng" algn="ctr">
              <a:solidFill>
                <a:srgbClr val="FFFFFF">
                  <a:lumMod val="50000"/>
                </a:srgbClr>
              </a:solidFill>
              <a:prstDash val="solid"/>
            </a:ln>
            <a:effectLst/>
          </p:spPr>
        </p:cxnSp>
        <p:cxnSp>
          <p:nvCxnSpPr>
            <p:cNvPr id="70" name="Straight Connector 21" descr="Decorative line">
              <a:extLst>
                <a:ext uri="{FF2B5EF4-FFF2-40B4-BE49-F238E27FC236}">
                  <a16:creationId xmlns:a16="http://schemas.microsoft.com/office/drawing/2014/main" id="{415515E7-EAFA-40D7-8A14-0111DE658CB1}"/>
                </a:ext>
                <a:ext uri="{C183D7F6-B498-43B3-948B-1728B52AA6E4}">
                  <adec:decorative xmlns:adec="http://schemas.microsoft.com/office/drawing/2017/decorative" val="1"/>
                </a:ext>
              </a:extLst>
            </p:cNvPr>
            <p:cNvCxnSpPr>
              <a:cxnSpLocks/>
              <a:stCxn id="43" idx="7"/>
            </p:cNvCxnSpPr>
            <p:nvPr/>
          </p:nvCxnSpPr>
          <p:spPr>
            <a:xfrm flipV="1">
              <a:off x="2645903" y="4134273"/>
              <a:ext cx="1023245" cy="717997"/>
            </a:xfrm>
            <a:prstGeom prst="line">
              <a:avLst/>
            </a:prstGeom>
            <a:noFill/>
            <a:ln w="9525" cap="flat" cmpd="sng" algn="ctr">
              <a:solidFill>
                <a:srgbClr val="FFFFFF">
                  <a:lumMod val="50000"/>
                </a:srgbClr>
              </a:solidFill>
              <a:prstDash val="solid"/>
            </a:ln>
            <a:effectLst/>
          </p:spPr>
        </p:cxnSp>
        <p:cxnSp>
          <p:nvCxnSpPr>
            <p:cNvPr id="71" name="Straight Connector 22" descr="Decorative line">
              <a:extLst>
                <a:ext uri="{FF2B5EF4-FFF2-40B4-BE49-F238E27FC236}">
                  <a16:creationId xmlns:a16="http://schemas.microsoft.com/office/drawing/2014/main" id="{567DF3C0-A0B9-4CA0-B244-DF47FAFC8D0F}"/>
                </a:ext>
                <a:ext uri="{C183D7F6-B498-43B3-948B-1728B52AA6E4}">
                  <adec:decorative xmlns:adec="http://schemas.microsoft.com/office/drawing/2017/decorative" val="1"/>
                </a:ext>
              </a:extLst>
            </p:cNvPr>
            <p:cNvCxnSpPr>
              <a:cxnSpLocks/>
              <a:stCxn id="44" idx="6"/>
              <a:endCxn id="33" idx="3"/>
            </p:cNvCxnSpPr>
            <p:nvPr/>
          </p:nvCxnSpPr>
          <p:spPr>
            <a:xfrm flipV="1">
              <a:off x="2604344" y="4017106"/>
              <a:ext cx="653905" cy="125644"/>
            </a:xfrm>
            <a:prstGeom prst="line">
              <a:avLst/>
            </a:prstGeom>
            <a:noFill/>
            <a:ln w="9525" cap="flat" cmpd="sng" algn="ctr">
              <a:solidFill>
                <a:srgbClr val="FFFFFF">
                  <a:lumMod val="50000"/>
                </a:srgbClr>
              </a:solidFill>
              <a:prstDash val="solid"/>
            </a:ln>
            <a:effectLst/>
          </p:spPr>
        </p:cxnSp>
        <p:cxnSp>
          <p:nvCxnSpPr>
            <p:cNvPr id="73" name="Straight Connector 23" descr="Decorative line">
              <a:extLst>
                <a:ext uri="{FF2B5EF4-FFF2-40B4-BE49-F238E27FC236}">
                  <a16:creationId xmlns:a16="http://schemas.microsoft.com/office/drawing/2014/main" id="{F301FDF1-BC79-4140-856B-90B9ECF47FC8}"/>
                </a:ext>
                <a:ext uri="{C183D7F6-B498-43B3-948B-1728B52AA6E4}">
                  <adec:decorative xmlns:adec="http://schemas.microsoft.com/office/drawing/2017/decorative" val="1"/>
                </a:ext>
              </a:extLst>
            </p:cNvPr>
            <p:cNvCxnSpPr>
              <a:cxnSpLocks/>
              <a:stCxn id="62" idx="5"/>
              <a:endCxn id="33" idx="2"/>
            </p:cNvCxnSpPr>
            <p:nvPr/>
          </p:nvCxnSpPr>
          <p:spPr>
            <a:xfrm>
              <a:off x="2301371" y="3547466"/>
              <a:ext cx="605947" cy="166309"/>
            </a:xfrm>
            <a:prstGeom prst="line">
              <a:avLst/>
            </a:prstGeom>
            <a:noFill/>
            <a:ln w="9525" cap="flat" cmpd="sng" algn="ctr">
              <a:solidFill>
                <a:srgbClr val="FFFFFF">
                  <a:lumMod val="50000"/>
                </a:srgbClr>
              </a:solidFill>
              <a:prstDash val="solid"/>
            </a:ln>
            <a:effectLst/>
          </p:spPr>
        </p:cxnSp>
        <p:cxnSp>
          <p:nvCxnSpPr>
            <p:cNvPr id="74" name="Straight Connector 24" descr="Decorative line">
              <a:extLst>
                <a:ext uri="{FF2B5EF4-FFF2-40B4-BE49-F238E27FC236}">
                  <a16:creationId xmlns:a16="http://schemas.microsoft.com/office/drawing/2014/main" id="{EE53F67B-1753-43C6-966D-B2177C40D907}"/>
                </a:ext>
                <a:ext uri="{C183D7F6-B498-43B3-948B-1728B52AA6E4}">
                  <adec:decorative xmlns:adec="http://schemas.microsoft.com/office/drawing/2017/decorative" val="1"/>
                </a:ext>
              </a:extLst>
            </p:cNvPr>
            <p:cNvCxnSpPr>
              <a:cxnSpLocks/>
              <a:stCxn id="63" idx="5"/>
              <a:endCxn id="33" idx="1"/>
            </p:cNvCxnSpPr>
            <p:nvPr/>
          </p:nvCxnSpPr>
          <p:spPr>
            <a:xfrm>
              <a:off x="2865758" y="2595607"/>
              <a:ext cx="392491" cy="814836"/>
            </a:xfrm>
            <a:prstGeom prst="line">
              <a:avLst/>
            </a:prstGeom>
            <a:noFill/>
            <a:ln w="9525" cap="flat" cmpd="sng" algn="ctr">
              <a:solidFill>
                <a:srgbClr val="FFFFFF">
                  <a:lumMod val="50000"/>
                </a:srgbClr>
              </a:solidFill>
              <a:prstDash val="solid"/>
            </a:ln>
            <a:effectLst/>
          </p:spPr>
        </p:cxnSp>
      </p:grpSp>
      <p:grpSp>
        <p:nvGrpSpPr>
          <p:cNvPr id="37" name="Group 36" descr="Icon representing a magnifying lens focusing on the governance review team."/>
          <p:cNvGrpSpPr/>
          <p:nvPr/>
        </p:nvGrpSpPr>
        <p:grpSpPr>
          <a:xfrm>
            <a:off x="7315201" y="1219200"/>
            <a:ext cx="1828800" cy="1295400"/>
            <a:chOff x="7315201" y="1219200"/>
            <a:chExt cx="1828800" cy="1295400"/>
          </a:xfrm>
        </p:grpSpPr>
        <p:sp>
          <p:nvSpPr>
            <p:cNvPr id="38"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39"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4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Tree>
    <p:extLst>
      <p:ext uri="{BB962C8B-B14F-4D97-AF65-F5344CB8AC3E}">
        <p14:creationId xmlns:p14="http://schemas.microsoft.com/office/powerpoint/2010/main" val="152238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GRT Purpose &amp; </a:t>
            </a:r>
            <a:r>
              <a:rPr lang="en-US">
                <a:ea typeface="Cambria" panose="02040503050406030204" pitchFamily="18" charset="0"/>
              </a:rPr>
              <a:t>Goals </a:t>
            </a:r>
            <a:r>
              <a:rPr lang="en-US"/>
              <a:t>(cont’d.)</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
        <p:nvSpPr>
          <p:cNvPr id="6" name="Content Placeholder 3"/>
          <p:cNvSpPr txBox="1">
            <a:spLocks noChangeArrowheads="1"/>
          </p:cNvSpPr>
          <p:nvPr/>
        </p:nvSpPr>
        <p:spPr>
          <a:xfrm>
            <a:off x="342900" y="2200481"/>
            <a:ext cx="7848600" cy="4338431"/>
          </a:xfrm>
          <a:prstGeom prst="rect">
            <a:avLst/>
          </a:prstGeom>
        </p:spPr>
        <p:txBody>
          <a:bodyPr vert="horz" lIns="91440" tIns="45720" rIns="91440" bIns="45720" rtlCol="0" anchor="t">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Char char="Ø"/>
            </a:pPr>
            <a:r>
              <a:rPr lang="en-US" sz="2400" dirty="0">
                <a:ea typeface="Cambria" panose="02040503050406030204" pitchFamily="18" charset="0"/>
              </a:rPr>
              <a:t>Reviews the business case and alternatives </a:t>
            </a:r>
          </a:p>
          <a:p>
            <a:pPr marL="400050" lvl="1" indent="0">
              <a:lnSpc>
                <a:spcPct val="90000"/>
              </a:lnSpc>
              <a:buNone/>
            </a:pPr>
            <a:r>
              <a:rPr lang="en-US" sz="2400" dirty="0">
                <a:ea typeface="Cambria" panose="02040503050406030204" pitchFamily="18" charset="0"/>
              </a:rPr>
              <a:t>analysis to ensure the application/ functionality is:</a:t>
            </a:r>
          </a:p>
          <a:p>
            <a:pPr marL="914400" lvl="1" indent="-280988">
              <a:lnSpc>
                <a:spcPct val="90000"/>
              </a:lnSpc>
              <a:buFont typeface="Arial" panose="020B0604020202020204" pitchFamily="34" charset="0"/>
              <a:buChar char="•"/>
            </a:pPr>
            <a:r>
              <a:rPr lang="en-US" sz="2400" dirty="0">
                <a:ea typeface="Cambria" panose="02040503050406030204" pitchFamily="18" charset="0"/>
              </a:rPr>
              <a:t>Not duplicative of another effort</a:t>
            </a:r>
          </a:p>
          <a:p>
            <a:pPr marL="914400" lvl="1" indent="-280670">
              <a:lnSpc>
                <a:spcPct val="90000"/>
              </a:lnSpc>
              <a:buFont typeface="Arial" panose="020B0604020202020204" pitchFamily="34" charset="0"/>
              <a:buChar char="•"/>
            </a:pPr>
            <a:r>
              <a:rPr lang="en-US" sz="2400" dirty="0">
                <a:ea typeface="Cambria" panose="02040503050406030204" pitchFamily="18" charset="0"/>
              </a:rPr>
              <a:t>Fills a need that's not addressed</a:t>
            </a:r>
          </a:p>
          <a:p>
            <a:pPr marL="914400" lvl="1" indent="-280988">
              <a:lnSpc>
                <a:spcPct val="90000"/>
              </a:lnSpc>
              <a:buFont typeface="Arial" panose="020B0604020202020204" pitchFamily="34" charset="0"/>
              <a:buChar char="•"/>
            </a:pPr>
            <a:r>
              <a:rPr lang="en-US" sz="2400" dirty="0">
                <a:ea typeface="Cambria" panose="02040503050406030204" pitchFamily="18" charset="0"/>
              </a:rPr>
              <a:t>Aligns with the CMS IT Portfolio goals</a:t>
            </a:r>
          </a:p>
          <a:p>
            <a:pPr marL="457200" lvl="1" indent="0">
              <a:lnSpc>
                <a:spcPct val="90000"/>
              </a:lnSpc>
              <a:buNone/>
            </a:pPr>
            <a:endParaRPr lang="en-US" sz="1200" dirty="0">
              <a:ea typeface="Cambria" panose="02040503050406030204" pitchFamily="18" charset="0"/>
            </a:endParaRPr>
          </a:p>
          <a:p>
            <a:pPr>
              <a:lnSpc>
                <a:spcPct val="90000"/>
              </a:lnSpc>
              <a:buFont typeface="Wingdings" panose="05000000000000000000" pitchFamily="2" charset="2"/>
              <a:buChar char="Ø"/>
            </a:pPr>
            <a:r>
              <a:rPr lang="en-US" sz="2400" dirty="0">
                <a:ea typeface="ＭＳ Ｐゴシック" pitchFamily="34" charset="-128"/>
              </a:rPr>
              <a:t>Discusses alternative approaches for implementation (if any) of the desired system functionality or new application</a:t>
            </a:r>
          </a:p>
          <a:p>
            <a:pPr>
              <a:lnSpc>
                <a:spcPct val="90000"/>
              </a:lnSpc>
              <a:buFont typeface="Wingdings" panose="05000000000000000000" pitchFamily="2" charset="2"/>
              <a:buChar char="Ø"/>
            </a:pPr>
            <a:endParaRPr lang="en-US" sz="1200" dirty="0">
              <a:ea typeface="ＭＳ Ｐゴシック" pitchFamily="34" charset="-128"/>
            </a:endParaRPr>
          </a:p>
          <a:p>
            <a:pPr>
              <a:lnSpc>
                <a:spcPct val="90000"/>
              </a:lnSpc>
              <a:buFont typeface="Wingdings" panose="05000000000000000000" pitchFamily="2" charset="2"/>
              <a:buChar char="Ø"/>
            </a:pPr>
            <a:r>
              <a:rPr lang="en-US" sz="2400" dirty="0">
                <a:ea typeface="ＭＳ Ｐゴシック" pitchFamily="34" charset="-128"/>
              </a:rPr>
              <a:t>Makes recommendations to the Governance Review Board (GRB) </a:t>
            </a:r>
          </a:p>
          <a:p>
            <a:pPr lvl="1">
              <a:lnSpc>
                <a:spcPct val="90000"/>
              </a:lnSpc>
              <a:buFont typeface="Arial" panose="020B0604020202020204" pitchFamily="34" charset="0"/>
              <a:buChar char="•"/>
            </a:pPr>
            <a:endParaRPr lang="en-US" sz="2400" dirty="0">
              <a:ea typeface="Cambria" panose="02040503050406030204" pitchFamily="18" charset="0"/>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12</a:t>
            </a:fld>
            <a:endParaRPr lang="en-US" dirty="0"/>
          </a:p>
        </p:txBody>
      </p:sp>
      <p:sp>
        <p:nvSpPr>
          <p:cNvPr id="10" name="Rectangle 9"/>
          <p:cNvSpPr/>
          <p:nvPr/>
        </p:nvSpPr>
        <p:spPr>
          <a:xfrm>
            <a:off x="342900" y="1495389"/>
            <a:ext cx="1889043" cy="584775"/>
          </a:xfrm>
          <a:prstGeom prst="rect">
            <a:avLst/>
          </a:prstGeom>
        </p:spPr>
        <p:txBody>
          <a:bodyPr wrap="none">
            <a:spAutoFit/>
          </a:bodyPr>
          <a:lstStyle/>
          <a:p>
            <a:r>
              <a:rPr lang="en-US" sz="3200" b="1" dirty="0">
                <a:latin typeface="Cambria" panose="02040503050406030204" pitchFamily="18" charset="0"/>
                <a:ea typeface="Cambria" panose="02040503050406030204" pitchFamily="18" charset="0"/>
              </a:rPr>
              <a:t>The GRT:</a:t>
            </a:r>
          </a:p>
        </p:txBody>
      </p:sp>
    </p:spTree>
    <p:extLst>
      <p:ext uri="{BB962C8B-B14F-4D97-AF65-F5344CB8AC3E}">
        <p14:creationId xmlns:p14="http://schemas.microsoft.com/office/powerpoint/2010/main" val="290668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Governance Review Board (GRB)</a:t>
            </a:r>
            <a:endParaRPr lang="en-US" dirty="0"/>
          </a:p>
        </p:txBody>
      </p:sp>
      <p:sp>
        <p:nvSpPr>
          <p:cNvPr id="6" name="Content Placeholder 3"/>
          <p:cNvSpPr txBox="1">
            <a:spLocks noChangeArrowheads="1"/>
          </p:cNvSpPr>
          <p:nvPr/>
        </p:nvSpPr>
        <p:spPr>
          <a:xfrm>
            <a:off x="381001" y="1752600"/>
            <a:ext cx="8070644" cy="37412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The Project Team will present the Business </a:t>
            </a:r>
          </a:p>
          <a:p>
            <a:pPr marL="400050" lvl="1" indent="0">
              <a:buNone/>
            </a:pPr>
            <a:r>
              <a:rPr lang="en-US" sz="2400" dirty="0"/>
              <a:t>Case and Alternatives Analysis to the Governance</a:t>
            </a:r>
          </a:p>
          <a:p>
            <a:pPr marL="400050" lvl="1" indent="0">
              <a:buNone/>
            </a:pPr>
            <a:r>
              <a:rPr lang="en-US" sz="2400" dirty="0"/>
              <a:t>Review Board (GRB</a:t>
            </a:r>
            <a:r>
              <a:rPr lang="en-US" sz="2400" dirty="0">
                <a:ea typeface="ＭＳ Ｐゴシック" pitchFamily="34" charset="-128"/>
              </a:rPr>
              <a:t>)</a:t>
            </a:r>
          </a:p>
          <a:p>
            <a:pPr marL="400050" lvl="1" indent="0">
              <a:buNone/>
            </a:pPr>
            <a:endParaRPr lang="en-US" sz="1200" dirty="0"/>
          </a:p>
          <a:p>
            <a:pPr>
              <a:buFont typeface="Wingdings" panose="05000000000000000000" pitchFamily="2" charset="2"/>
              <a:buChar char="Ø"/>
            </a:pPr>
            <a:r>
              <a:rPr lang="en-US" sz="2400" dirty="0"/>
              <a:t>This should be a high level presentation of the Business Case and Alternatives, presented by the Business Owner or Manager</a:t>
            </a:r>
          </a:p>
          <a:p>
            <a:pPr>
              <a:buFont typeface="Wingdings" panose="05000000000000000000" pitchFamily="2" charset="2"/>
              <a:buChar char="Ø"/>
            </a:pPr>
            <a:endParaRPr lang="en-US" sz="1200" dirty="0"/>
          </a:p>
          <a:p>
            <a:pPr>
              <a:buFont typeface="Wingdings" panose="05000000000000000000" pitchFamily="2" charset="2"/>
              <a:buChar char="Ø"/>
            </a:pPr>
            <a:r>
              <a:rPr lang="en-US" sz="2400" dirty="0"/>
              <a:t>The GRB may ask technical questions, so there should be technical staff available at the presentation as well</a:t>
            </a:r>
          </a:p>
        </p:txBody>
      </p:sp>
      <p:sp>
        <p:nvSpPr>
          <p:cNvPr id="4" name="Slide Number Placeholder 5"/>
          <p:cNvSpPr>
            <a:spLocks noGrp="1"/>
          </p:cNvSpPr>
          <p:nvPr>
            <p:ph type="sldNum" sz="quarter" idx="12"/>
          </p:nvPr>
        </p:nvSpPr>
        <p:spPr/>
        <p:txBody>
          <a:bodyPr/>
          <a:lstStyle/>
          <a:p>
            <a:fld id="{C5971247-108F-4781-8913-319514F6F075}" type="slidenum">
              <a:rPr lang="en-US" smtClean="0"/>
              <a:t>13</a:t>
            </a:fld>
            <a:endParaRPr lang="en-US" dirty="0"/>
          </a:p>
        </p:txBody>
      </p:sp>
      <p:sp>
        <p:nvSpPr>
          <p:cNvPr id="14" name="Content Placeholder 4">
            <a:extLst>
              <a:ext uri="{FF2B5EF4-FFF2-40B4-BE49-F238E27FC236}">
                <a16:creationId xmlns:a16="http://schemas.microsoft.com/office/drawing/2014/main" id="{C508182F-7B91-47DF-925D-718004D689FE}"/>
              </a:ext>
            </a:extLst>
          </p:cNvPr>
          <p:cNvSpPr/>
          <p:nvPr/>
        </p:nvSpPr>
        <p:spPr>
          <a:xfrm rot="5400000">
            <a:off x="4007669" y="2356599"/>
            <a:ext cx="823913" cy="7759291"/>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en-US" sz="2400" dirty="0">
                <a:solidFill>
                  <a:prstClr val="black"/>
                </a:solidFill>
                <a:latin typeface="Cambria" panose="02040503050406030204" pitchFamily="18" charset="0"/>
                <a:ea typeface="ＭＳ Ｐゴシック" pitchFamily="34" charset="-128"/>
              </a:rPr>
              <a:t>The GRB does not approve funding for a project, but is a prerequisite for requesting funding. </a:t>
            </a:r>
            <a:endParaRPr lang="en-US" sz="2400" dirty="0">
              <a:solidFill>
                <a:schemeClr val="tx1"/>
              </a:solidFill>
              <a:latin typeface="Cambria" panose="02040503050406030204" pitchFamily="18" charset="0"/>
              <a:ea typeface="Cambria" panose="02040503050406030204" pitchFamily="18" charset="0"/>
            </a:endParaRPr>
          </a:p>
        </p:txBody>
      </p:sp>
      <p:grpSp>
        <p:nvGrpSpPr>
          <p:cNvPr id="13" name="Group 12" descr="Icon representing a magnifying lens focusing on the governance review team."/>
          <p:cNvGrpSpPr/>
          <p:nvPr/>
        </p:nvGrpSpPr>
        <p:grpSpPr>
          <a:xfrm>
            <a:off x="7315201" y="1219200"/>
            <a:ext cx="1828800" cy="1295400"/>
            <a:chOff x="7315201" y="1219200"/>
            <a:chExt cx="1828800" cy="1295400"/>
          </a:xfrm>
        </p:grpSpPr>
        <p:sp>
          <p:nvSpPr>
            <p:cNvPr id="15"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8"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pic>
        <p:nvPicPr>
          <p:cNvPr id="19" name="Graphic 3"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772400" y="1447800"/>
            <a:ext cx="837802" cy="437910"/>
          </a:xfrm>
          <a:prstGeom prst="rect">
            <a:avLst/>
          </a:prstGeom>
        </p:spPr>
      </p:pic>
    </p:spTree>
    <p:extLst>
      <p:ext uri="{BB962C8B-B14F-4D97-AF65-F5344CB8AC3E}">
        <p14:creationId xmlns:p14="http://schemas.microsoft.com/office/powerpoint/2010/main" val="1173593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ctr"/>
            <a:r>
              <a:rPr lang="en-US" dirty="0">
                <a:ea typeface="Cambria" panose="02040503050406030204" pitchFamily="18" charset="0"/>
              </a:rPr>
              <a:t>GRB Membership</a:t>
            </a:r>
          </a:p>
        </p:txBody>
      </p:sp>
      <p:sp>
        <p:nvSpPr>
          <p:cNvPr id="4"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971247-108F-4781-8913-319514F6F075}"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grpSp>
        <p:nvGrpSpPr>
          <p:cNvPr id="16" name="Group 15" descr="Icon representing a magnifying lens focusing on the governance review team."/>
          <p:cNvGrpSpPr/>
          <p:nvPr/>
        </p:nvGrpSpPr>
        <p:grpSpPr>
          <a:xfrm>
            <a:off x="7315201" y="1219200"/>
            <a:ext cx="1828800" cy="1295400"/>
            <a:chOff x="7315201" y="1219200"/>
            <a:chExt cx="1828800" cy="1295400"/>
          </a:xfrm>
        </p:grpSpPr>
        <p:sp>
          <p:nvSpPr>
            <p:cNvPr id="17"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9"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Board</a:t>
              </a:r>
            </a:p>
          </p:txBody>
        </p:sp>
      </p:grpSp>
      <p:pic>
        <p:nvPicPr>
          <p:cNvPr id="20" name="Graphic 3"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772400" y="1447800"/>
            <a:ext cx="837802" cy="437910"/>
          </a:xfrm>
          <a:prstGeom prst="rect">
            <a:avLst/>
          </a:prstGeom>
        </p:spPr>
      </p:pic>
      <p:graphicFrame>
        <p:nvGraphicFramePr>
          <p:cNvPr id="22" name="Table 21" descr="Chief Information Officer, OIT&#10;CMS Chief Financial Officer, OFM&#10;Head of Contracting Activity, OAGM&#10;Chief Technology Officer, OIT" title="Non-Voting Members, Office Director or Designee"/>
          <p:cNvGraphicFramePr>
            <a:graphicFrameLocks noGrp="1"/>
          </p:cNvGraphicFramePr>
          <p:nvPr>
            <p:extLst>
              <p:ext uri="{D42A27DB-BD31-4B8C-83A1-F6EECF244321}">
                <p14:modId xmlns:p14="http://schemas.microsoft.com/office/powerpoint/2010/main" val="385154400"/>
              </p:ext>
            </p:extLst>
          </p:nvPr>
        </p:nvGraphicFramePr>
        <p:xfrm>
          <a:off x="419528" y="1459787"/>
          <a:ext cx="6744137" cy="1579720"/>
        </p:xfrm>
        <a:graphic>
          <a:graphicData uri="http://schemas.openxmlformats.org/drawingml/2006/table">
            <a:tbl>
              <a:tblPr firstRow="1" firstCol="1" bandRow="1">
                <a:tableStyleId>{5C22544A-7EE6-4342-B048-85BDC9FD1C3A}</a:tableStyleId>
              </a:tblPr>
              <a:tblGrid>
                <a:gridCol w="5268033">
                  <a:extLst>
                    <a:ext uri="{9D8B030D-6E8A-4147-A177-3AD203B41FA5}">
                      <a16:colId xmlns:a16="http://schemas.microsoft.com/office/drawing/2014/main" val="3520314377"/>
                    </a:ext>
                  </a:extLst>
                </a:gridCol>
                <a:gridCol w="1476104">
                  <a:extLst>
                    <a:ext uri="{9D8B030D-6E8A-4147-A177-3AD203B41FA5}">
                      <a16:colId xmlns:a16="http://schemas.microsoft.com/office/drawing/2014/main" val="3369297915"/>
                    </a:ext>
                  </a:extLst>
                </a:gridCol>
              </a:tblGrid>
              <a:tr h="373690">
                <a:tc>
                  <a:txBody>
                    <a:bodyPr/>
                    <a:lstStyle/>
                    <a:p>
                      <a:pPr marL="0" marR="0" algn="l">
                        <a:lnSpc>
                          <a:spcPct val="107000"/>
                        </a:lnSpc>
                        <a:spcBef>
                          <a:spcPts val="0"/>
                        </a:spcBef>
                        <a:spcAft>
                          <a:spcPts val="0"/>
                        </a:spcAft>
                      </a:pPr>
                      <a:r>
                        <a:rPr lang="en-US" sz="2000" dirty="0">
                          <a:solidFill>
                            <a:schemeClr val="tx1"/>
                          </a:solidFill>
                          <a:effectLst/>
                          <a:latin typeface="Cambria" panose="02040503050406030204" pitchFamily="18" charset="0"/>
                          <a:ea typeface="Cambria" panose="02040503050406030204" pitchFamily="18" charset="0"/>
                        </a:rPr>
                        <a:t>Co-Chairs</a:t>
                      </a:r>
                      <a:r>
                        <a:rPr lang="en-US" sz="1600" dirty="0">
                          <a:solidFill>
                            <a:schemeClr val="tx1"/>
                          </a:solidFill>
                          <a:effectLst/>
                          <a:latin typeface="Cambria" panose="02040503050406030204" pitchFamily="18" charset="0"/>
                          <a:ea typeface="Cambria" panose="02040503050406030204" pitchFamily="18" charset="0"/>
                        </a:rPr>
                        <a:t>, Office Director or Designee</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600" b="1" kern="1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0529310"/>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Information Officer (CIO)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OIT</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3939894"/>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Financial Officer (CFO)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OFM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7068726"/>
                  </a:ext>
                </a:extLst>
              </a:tr>
              <a:tr h="317188">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Head of Contracting Activity (HCA)</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OAGM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5825751"/>
                  </a:ext>
                </a:extLst>
              </a:tr>
              <a:tr h="278618">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Technology Officer (CTO)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709396"/>
                  </a:ext>
                </a:extLst>
              </a:tr>
            </a:tbl>
          </a:graphicData>
        </a:graphic>
      </p:graphicFrame>
      <p:graphicFrame>
        <p:nvGraphicFramePr>
          <p:cNvPr id="23" name="Table 22" descr="ACA 3021 Rep&#10;Marketplace Rep&#10;Program Operations BDG Chair&#10;Program Operations BDG Chair&#10;Medicaid / SCHIP Rep&#10;Fed Admin BDG Chair&#10;Program Integrity BDG Chair&#10;Program Operations BDG Chair&#10;QIO Rep" title="Voting Members, Group Level or Above"/>
          <p:cNvGraphicFramePr>
            <a:graphicFrameLocks noGrp="1"/>
          </p:cNvGraphicFramePr>
          <p:nvPr>
            <p:extLst>
              <p:ext uri="{D42A27DB-BD31-4B8C-83A1-F6EECF244321}">
                <p14:modId xmlns:p14="http://schemas.microsoft.com/office/powerpoint/2010/main" val="189069031"/>
              </p:ext>
            </p:extLst>
          </p:nvPr>
        </p:nvGraphicFramePr>
        <p:xfrm>
          <a:off x="419528" y="3335061"/>
          <a:ext cx="6744138" cy="3001096"/>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33031948"/>
                    </a:ext>
                  </a:extLst>
                </a:gridCol>
                <a:gridCol w="1486338">
                  <a:extLst>
                    <a:ext uri="{9D8B030D-6E8A-4147-A177-3AD203B41FA5}">
                      <a16:colId xmlns:a16="http://schemas.microsoft.com/office/drawing/2014/main" val="1051691534"/>
                    </a:ext>
                  </a:extLst>
                </a:gridCol>
              </a:tblGrid>
              <a:tr h="381001">
                <a:tc>
                  <a:txBody>
                    <a:bodyPr/>
                    <a:lstStyle/>
                    <a:p>
                      <a:pPr marL="0" marR="0" algn="l">
                        <a:lnSpc>
                          <a:spcPct val="107000"/>
                        </a:lnSpc>
                        <a:spcBef>
                          <a:spcPts val="0"/>
                        </a:spcBef>
                        <a:spcAft>
                          <a:spcPts val="0"/>
                        </a:spcAft>
                      </a:pPr>
                      <a:r>
                        <a:rPr lang="en-US" sz="2000" b="1" dirty="0">
                          <a:solidFill>
                            <a:schemeClr val="tx1"/>
                          </a:solidFill>
                          <a:effectLst/>
                          <a:latin typeface="Cambria" panose="02040503050406030204" pitchFamily="18" charset="0"/>
                          <a:ea typeface="Cambria" panose="02040503050406030204" pitchFamily="18" charset="0"/>
                        </a:rPr>
                        <a:t>Voting Members</a:t>
                      </a:r>
                      <a:r>
                        <a:rPr lang="en-US" sz="1800" b="1" dirty="0">
                          <a:solidFill>
                            <a:schemeClr val="tx1"/>
                          </a:solidFill>
                          <a:effectLst/>
                          <a:latin typeface="Cambria" panose="02040503050406030204" pitchFamily="18" charset="0"/>
                          <a:ea typeface="Cambria" panose="02040503050406030204" pitchFamily="18" charset="0"/>
                        </a:rPr>
                        <a:t>, </a:t>
                      </a:r>
                      <a:r>
                        <a:rPr lang="en-US" sz="1600" b="1" dirty="0">
                          <a:solidFill>
                            <a:schemeClr val="tx1"/>
                          </a:solidFill>
                          <a:effectLst/>
                          <a:latin typeface="Cambria" panose="02040503050406030204" pitchFamily="18" charset="0"/>
                          <a:ea typeface="Cambria" panose="02040503050406030204" pitchFamily="18" charset="0"/>
                        </a:rPr>
                        <a:t>Group Level or Above</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574993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ACA 3021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8962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Exchanges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CCIIO</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047983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619188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OC</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815515"/>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Medicaid / CHIP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CMCS</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660939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Fed Admin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OIT/IUSG</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346905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Integrity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CPI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0858184"/>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05743"/>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QIO Rep</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CCSQ</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9278515"/>
                  </a:ext>
                </a:extLst>
              </a:tr>
            </a:tbl>
          </a:graphicData>
        </a:graphic>
      </p:graphicFrame>
    </p:spTree>
    <p:extLst>
      <p:ext uri="{BB962C8B-B14F-4D97-AF65-F5344CB8AC3E}">
        <p14:creationId xmlns:p14="http://schemas.microsoft.com/office/powerpoint/2010/main" val="1599351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descr="Valid I T Lifecycle I D."/>
          <p:cNvPicPr>
            <a:picLocks noChangeAspect="1"/>
          </p:cNvPicPr>
          <p:nvPr/>
        </p:nvPicPr>
        <p:blipFill>
          <a:blip r:embed="rId3"/>
          <a:stretch>
            <a:fillRect/>
          </a:stretch>
        </p:blipFill>
        <p:spPr>
          <a:xfrm>
            <a:off x="0" y="0"/>
            <a:ext cx="9143999" cy="1225402"/>
          </a:xfrm>
          <a:prstGeom prst="rect">
            <a:avLst/>
          </a:prstGeom>
        </p:spPr>
      </p:pic>
      <p:sp>
        <p:nvSpPr>
          <p:cNvPr id="3" name="Content Placeholder 3"/>
          <p:cNvSpPr>
            <a:spLocks noGrp="1"/>
          </p:cNvSpPr>
          <p:nvPr>
            <p:ph idx="1"/>
          </p:nvPr>
        </p:nvSpPr>
        <p:spPr>
          <a:xfrm>
            <a:off x="419099" y="2372335"/>
            <a:ext cx="8305800" cy="3505200"/>
          </a:xfrm>
        </p:spPr>
        <p:txBody>
          <a:bodyPr vert="horz" lIns="91440" tIns="45720" rIns="91440" bIns="45720" rtlCol="0" anchor="t">
            <a:normAutofit lnSpcReduction="10000"/>
          </a:bodyPr>
          <a:lstStyle/>
          <a:p>
            <a:pPr>
              <a:buFont typeface="Wingdings" panose="05000000000000000000" pitchFamily="2" charset="2"/>
              <a:buChar char="Ø"/>
            </a:pPr>
            <a:r>
              <a:rPr lang="en-US" sz="2600" dirty="0">
                <a:ea typeface="ＭＳ Ｐゴシック" pitchFamily="34" charset="-128"/>
              </a:rPr>
              <a:t>If the GRB approves a project, it will be </a:t>
            </a:r>
          </a:p>
          <a:p>
            <a:pPr marL="400050" lvl="1" indent="0">
              <a:buNone/>
            </a:pPr>
            <a:r>
              <a:rPr lang="en-US" sz="2600" dirty="0">
                <a:ea typeface="ＭＳ Ｐゴシック" pitchFamily="34" charset="-128"/>
              </a:rPr>
              <a:t>issued a Life Cycle ID (LCID)</a:t>
            </a:r>
          </a:p>
          <a:p>
            <a:pPr marL="400050" lvl="1" indent="0">
              <a:buNone/>
            </a:pPr>
            <a:endParaRPr lang="en-US" sz="1200" dirty="0">
              <a:ea typeface="ＭＳ Ｐゴシック" pitchFamily="34" charset="-128"/>
            </a:endParaRPr>
          </a:p>
          <a:p>
            <a:pPr>
              <a:buFont typeface="Wingdings" panose="05000000000000000000" pitchFamily="2" charset="2"/>
              <a:buChar char="Ø"/>
            </a:pPr>
            <a:r>
              <a:rPr lang="en-US" sz="2600" dirty="0">
                <a:ea typeface="ＭＳ Ｐゴシック" pitchFamily="34" charset="-128"/>
              </a:rPr>
              <a:t>The LCID signifies that the project/investment was both reviewed and approved by the GRB</a:t>
            </a:r>
            <a:endParaRPr lang="en-US" sz="2600" dirty="0">
              <a:ea typeface="Cambria"/>
            </a:endParaRPr>
          </a:p>
          <a:p>
            <a:pPr marL="0" indent="0">
              <a:buNone/>
            </a:pPr>
            <a:endParaRPr lang="en-US" sz="1300" dirty="0">
              <a:ea typeface="Cambria" panose="02040503050406030204" pitchFamily="18" charset="0"/>
            </a:endParaRPr>
          </a:p>
          <a:p>
            <a:pPr>
              <a:buFont typeface="Wingdings" panose="05000000000000000000" pitchFamily="2" charset="2"/>
              <a:buChar char="Ø"/>
            </a:pPr>
            <a:r>
              <a:rPr lang="en-US" sz="2600" dirty="0">
                <a:ea typeface="Cambria" panose="02040503050406030204" pitchFamily="18" charset="0"/>
              </a:rPr>
              <a:t>If projects do not have a valid IT Life Cycle ID:</a:t>
            </a:r>
          </a:p>
          <a:p>
            <a:pPr marL="857250" lvl="1" indent="-457200">
              <a:buFont typeface="Arial" panose="020B0604020202020204" pitchFamily="34" charset="0"/>
              <a:buChar char="•"/>
            </a:pPr>
            <a:r>
              <a:rPr lang="en-US" sz="2600" dirty="0">
                <a:ea typeface="Cambria" panose="02040503050406030204" pitchFamily="18" charset="0"/>
              </a:rPr>
              <a:t>OFM will not allocate funding to the project</a:t>
            </a:r>
          </a:p>
          <a:p>
            <a:pPr marL="857250" lvl="1" indent="-457200">
              <a:buFont typeface="Arial" panose="020B0604020202020204" pitchFamily="34" charset="0"/>
              <a:buChar char="•"/>
            </a:pPr>
            <a:r>
              <a:rPr lang="en-US" sz="2600" dirty="0">
                <a:ea typeface="Cambria" panose="02040503050406030204" pitchFamily="18" charset="0"/>
              </a:rPr>
              <a:t>OAGM will not process contract actions</a:t>
            </a:r>
            <a:endParaRPr lang="en-US" sz="2600" dirty="0">
              <a:ea typeface="ＭＳ Ｐゴシック" pitchFamily="34" charset="-128"/>
            </a:endParaRPr>
          </a:p>
        </p:txBody>
      </p:sp>
      <p:sp>
        <p:nvSpPr>
          <p:cNvPr id="4" name="Slide Number Placeholder 4"/>
          <p:cNvSpPr>
            <a:spLocks noGrp="1"/>
          </p:cNvSpPr>
          <p:nvPr>
            <p:ph type="sldNum" sz="quarter" idx="12"/>
          </p:nvPr>
        </p:nvSpPr>
        <p:spPr/>
        <p:txBody>
          <a:bodyPr/>
          <a:lstStyle/>
          <a:p>
            <a:fld id="{C5971247-108F-4781-8913-319514F6F075}" type="slidenum">
              <a:rPr lang="en-US" smtClean="0"/>
              <a:t>15</a:t>
            </a:fld>
            <a:endParaRPr lang="en-US" dirty="0"/>
          </a:p>
        </p:txBody>
      </p:sp>
      <p:sp>
        <p:nvSpPr>
          <p:cNvPr id="9" name="Title 1"/>
          <p:cNvSpPr>
            <a:spLocks noGrp="1"/>
          </p:cNvSpPr>
          <p:nvPr>
            <p:ph type="title"/>
          </p:nvPr>
        </p:nvSpPr>
        <p:spPr>
          <a:xfrm>
            <a:off x="0" y="0"/>
            <a:ext cx="9144000" cy="1143000"/>
          </a:xfrm>
        </p:spPr>
        <p:txBody>
          <a:bodyPr/>
          <a:lstStyle/>
          <a:p>
            <a:pPr algn="ctr"/>
            <a:r>
              <a:rPr lang="en-US" dirty="0">
                <a:ea typeface="Cambria" panose="02040503050406030204" pitchFamily="18" charset="0"/>
              </a:rPr>
              <a:t>Life Cycle ID (LCID)</a:t>
            </a:r>
          </a:p>
        </p:txBody>
      </p:sp>
      <p:grpSp>
        <p:nvGrpSpPr>
          <p:cNvPr id="14" name="Group 13" descr="Icon representing a magnifying lens focusing on the governance review team."/>
          <p:cNvGrpSpPr/>
          <p:nvPr/>
        </p:nvGrpSpPr>
        <p:grpSpPr>
          <a:xfrm>
            <a:off x="7315201" y="1219200"/>
            <a:ext cx="1828800" cy="1295400"/>
            <a:chOff x="7315201" y="1219200"/>
            <a:chExt cx="1828800" cy="1295400"/>
          </a:xfrm>
        </p:grpSpPr>
        <p:sp>
          <p:nvSpPr>
            <p:cNvPr id="15"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6"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Process</a:t>
              </a:r>
            </a:p>
          </p:txBody>
        </p:sp>
      </p:grpSp>
      <p:pic>
        <p:nvPicPr>
          <p:cNvPr id="13" name="Picture 12" descr="process flow"/>
          <p:cNvPicPr>
            <a:picLocks noChangeAspect="1"/>
          </p:cNvPicPr>
          <p:nvPr/>
        </p:nvPicPr>
        <p:blipFill>
          <a:blip r:embed="rId4"/>
          <a:stretch>
            <a:fillRect/>
          </a:stretch>
        </p:blipFill>
        <p:spPr>
          <a:xfrm>
            <a:off x="7524750" y="1371600"/>
            <a:ext cx="1466850" cy="447675"/>
          </a:xfrm>
          <a:prstGeom prst="rect">
            <a:avLst/>
          </a:prstGeom>
        </p:spPr>
      </p:pic>
    </p:spTree>
    <p:extLst>
      <p:ext uri="{BB962C8B-B14F-4D97-AF65-F5344CB8AC3E}">
        <p14:creationId xmlns:p14="http://schemas.microsoft.com/office/powerpoint/2010/main" val="2702183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Project Team</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2008541"/>
              <a:ext cx="1601071"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Project Team</a:t>
              </a:r>
            </a:p>
          </p:txBody>
        </p:sp>
      </p:grpSp>
      <p:sp>
        <p:nvSpPr>
          <p:cNvPr id="6" name="Content Placeholder 3"/>
          <p:cNvSpPr txBox="1">
            <a:spLocks noChangeArrowheads="1"/>
          </p:cNvSpPr>
          <p:nvPr/>
        </p:nvSpPr>
        <p:spPr>
          <a:xfrm>
            <a:off x="381000" y="1676400"/>
            <a:ext cx="8001000" cy="4536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90000"/>
              </a:lnSpc>
              <a:buNone/>
            </a:pPr>
            <a:endParaRPr lang="en-US" sz="1200" dirty="0">
              <a:ea typeface="ＭＳ Ｐゴシック" pitchFamily="34" charset="-128"/>
            </a:endParaRPr>
          </a:p>
          <a:p>
            <a:pPr>
              <a:lnSpc>
                <a:spcPct val="90000"/>
              </a:lnSpc>
              <a:buFont typeface="Wingdings" panose="05000000000000000000" pitchFamily="2" charset="2"/>
              <a:buChar char="Ø"/>
            </a:pPr>
            <a:r>
              <a:rPr lang="en-US" sz="2400" dirty="0">
                <a:ea typeface="ＭＳ Ｐゴシック" pitchFamily="34" charset="-128"/>
              </a:rPr>
              <a:t>The Project or Program Team:</a:t>
            </a:r>
          </a:p>
          <a:p>
            <a:pPr lvl="1">
              <a:lnSpc>
                <a:spcPct val="90000"/>
              </a:lnSpc>
              <a:buFont typeface="Arial" panose="020B0604020202020204" pitchFamily="34" charset="0"/>
              <a:buChar char="•"/>
            </a:pPr>
            <a:r>
              <a:rPr lang="en-US" sz="2400" dirty="0">
                <a:ea typeface="ＭＳ Ｐゴシック" pitchFamily="34" charset="-128"/>
              </a:rPr>
              <a:t>Is led by CMS employee(s) as Project Sponsor/ Business Owner/Manager</a:t>
            </a:r>
          </a:p>
          <a:p>
            <a:pPr lvl="1">
              <a:lnSpc>
                <a:spcPct val="90000"/>
              </a:lnSpc>
              <a:buFont typeface="Arial" panose="020B0604020202020204" pitchFamily="34" charset="0"/>
              <a:buChar char="•"/>
            </a:pPr>
            <a:r>
              <a:rPr lang="en-US" sz="2400" dirty="0">
                <a:ea typeface="ＭＳ Ｐゴシック" pitchFamily="34" charset="-128"/>
              </a:rPr>
              <a:t>Must have an ISSO (Information Systems Security Officer) </a:t>
            </a:r>
          </a:p>
          <a:p>
            <a:pPr lvl="1">
              <a:lnSpc>
                <a:spcPct val="90000"/>
              </a:lnSpc>
              <a:buFont typeface="Arial" panose="020B0604020202020204" pitchFamily="34" charset="0"/>
              <a:buChar char="•"/>
            </a:pPr>
            <a:r>
              <a:rPr lang="en-US" sz="2400" dirty="0">
                <a:ea typeface="ＭＳ Ｐゴシック" pitchFamily="34" charset="-128"/>
              </a:rPr>
              <a:t>Will be responsible for developing and maintaining systems documentation that satisfies governance requirements</a:t>
            </a:r>
          </a:p>
          <a:p>
            <a:pPr lvl="1">
              <a:lnSpc>
                <a:spcPct val="90000"/>
              </a:lnSpc>
              <a:buFont typeface="Arial" panose="020B0604020202020204" pitchFamily="34" charset="0"/>
              <a:buChar char="•"/>
            </a:pPr>
            <a:r>
              <a:rPr lang="en-US" sz="2400" dirty="0">
                <a:ea typeface="ＭＳ Ｐゴシック" pitchFamily="34" charset="-128"/>
              </a:rPr>
              <a:t>Is encouraged to maintain the documentation on CMS infrastructure so that it is not lost when contractors change</a:t>
            </a:r>
            <a:endParaRPr lang="en-US" sz="2000" dirty="0">
              <a:ea typeface="ＭＳ Ｐゴシック" pitchFamily="34" charset="-128"/>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16</a:t>
            </a:fld>
            <a:endParaRPr lang="en-US" dirty="0"/>
          </a:p>
        </p:txBody>
      </p:sp>
    </p:spTree>
    <p:extLst>
      <p:ext uri="{BB962C8B-B14F-4D97-AF65-F5344CB8AC3E}">
        <p14:creationId xmlns:p14="http://schemas.microsoft.com/office/powerpoint/2010/main" val="705288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Phases - Section III</a:t>
            </a:r>
          </a:p>
        </p:txBody>
      </p:sp>
      <p:pic>
        <p:nvPicPr>
          <p:cNvPr id="5" name="Picture 2" descr="T L C Design Element  - Graphic Design Image for the Target Life Cycle Proces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p:cNvSpPr>
            <a:spLocks noGrp="1"/>
          </p:cNvSpPr>
          <p:nvPr>
            <p:ph idx="1"/>
          </p:nvPr>
        </p:nvSpPr>
        <p:spPr>
          <a:xfrm>
            <a:off x="457200" y="3130174"/>
            <a:ext cx="8229600" cy="1809353"/>
          </a:xfrm>
        </p:spPr>
        <p:txBody>
          <a:bodyPr>
            <a:normAutofit/>
          </a:bodyPr>
          <a:lstStyle/>
          <a:p>
            <a:pPr marL="0" indent="0" algn="ctr">
              <a:buNone/>
            </a:pPr>
            <a:r>
              <a:rPr lang="en-US" b="1"/>
              <a:t>Section </a:t>
            </a:r>
            <a:r>
              <a:rPr lang="en-US" b="1" dirty="0"/>
              <a:t>III  </a:t>
            </a:r>
          </a:p>
          <a:p>
            <a:pPr marL="0" indent="0" algn="ctr">
              <a:buNone/>
            </a:pPr>
            <a:endParaRPr lang="en-US" sz="1800" b="1" dirty="0">
              <a:ea typeface="Cambria" panose="02040503050406030204" pitchFamily="18" charset="0"/>
            </a:endParaRPr>
          </a:p>
          <a:p>
            <a:pPr marL="0" indent="0" algn="ctr">
              <a:buNone/>
            </a:pPr>
            <a:r>
              <a:rPr lang="en-US" b="1" dirty="0">
                <a:ea typeface="Cambria" panose="02040503050406030204" pitchFamily="18" charset="0"/>
              </a:rPr>
              <a:t>A brief overview of the Four TLC Phases</a:t>
            </a:r>
            <a:endParaRPr lang="en-US" b="1" dirty="0"/>
          </a:p>
          <a:p>
            <a:pPr marL="0" indent="0" algn="ctr">
              <a:buNone/>
            </a:pPr>
            <a:endParaRPr lang="en-US" dirty="0"/>
          </a:p>
        </p:txBody>
      </p:sp>
      <p:sp>
        <p:nvSpPr>
          <p:cNvPr id="4" name="Slide Number Placeholder 4"/>
          <p:cNvSpPr>
            <a:spLocks noGrp="1"/>
          </p:cNvSpPr>
          <p:nvPr>
            <p:ph type="sldNum" sz="quarter" idx="12"/>
          </p:nvPr>
        </p:nvSpPr>
        <p:spPr/>
        <p:txBody>
          <a:bodyPr/>
          <a:lstStyle/>
          <a:p>
            <a:fld id="{C5971247-108F-4781-8913-319514F6F075}" type="slidenum">
              <a:rPr lang="en-US" smtClean="0"/>
              <a:t>17</a:t>
            </a:fld>
            <a:endParaRPr lang="en-US" dirty="0"/>
          </a:p>
        </p:txBody>
      </p:sp>
    </p:spTree>
    <p:extLst>
      <p:ext uri="{BB962C8B-B14F-4D97-AF65-F5344CB8AC3E}">
        <p14:creationId xmlns:p14="http://schemas.microsoft.com/office/powerpoint/2010/main" val="1279013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Phase Summary</a:t>
            </a:r>
          </a:p>
        </p:txBody>
      </p:sp>
      <p:pic>
        <p:nvPicPr>
          <p:cNvPr id="5" name="Picture 2" descr="T L C Design Element  - Graphic Design Image for the Target Life Cycle Process."/>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936865" y="1219200"/>
            <a:ext cx="2207135" cy="1375823"/>
          </a:xfrm>
          <a:prstGeom prst="rect">
            <a:avLst/>
          </a:prstGeom>
        </p:spPr>
      </p:pic>
      <p:sp>
        <p:nvSpPr>
          <p:cNvPr id="6" name="Content Placeholder 3"/>
          <p:cNvSpPr txBox="1"/>
          <p:nvPr/>
        </p:nvSpPr>
        <p:spPr>
          <a:xfrm>
            <a:off x="457200" y="1769249"/>
            <a:ext cx="7772400" cy="1077218"/>
          </a:xfrm>
          <a:prstGeom prst="rect">
            <a:avLst/>
          </a:prstGeom>
          <a:noFill/>
        </p:spPr>
        <p:txBody>
          <a:bodyPr wrap="square" rtlCol="0">
            <a:spAutoFit/>
          </a:bodyPr>
          <a:lstStyle/>
          <a:p>
            <a:pPr algn="ctr"/>
            <a:r>
              <a:rPr lang="en-US" sz="3200" b="1" dirty="0">
                <a:latin typeface="Cambria" panose="02040503050406030204" pitchFamily="18" charset="0"/>
                <a:ea typeface="Cambria" panose="02040503050406030204" pitchFamily="18" charset="0"/>
              </a:rPr>
              <a:t>CMS Target Life Cycle </a:t>
            </a:r>
          </a:p>
          <a:p>
            <a:pPr algn="ctr"/>
            <a:r>
              <a:rPr lang="en-US" sz="3200" b="1" dirty="0">
                <a:latin typeface="Cambria" panose="02040503050406030204" pitchFamily="18" charset="0"/>
                <a:ea typeface="Cambria" panose="02040503050406030204" pitchFamily="18" charset="0"/>
              </a:rPr>
              <a:t>Phase Summary</a:t>
            </a:r>
          </a:p>
        </p:txBody>
      </p:sp>
      <p:pic>
        <p:nvPicPr>
          <p:cNvPr id="3" name="Picture 4" descr="Image depicting the phases of the Target Life Cycle."/>
          <p:cNvPicPr>
            <a:picLocks noChangeAspect="1"/>
          </p:cNvPicPr>
          <p:nvPr/>
        </p:nvPicPr>
        <p:blipFill rotWithShape="1">
          <a:blip r:embed="rId4"/>
          <a:srcRect t="-1" b="38621"/>
          <a:stretch/>
        </p:blipFill>
        <p:spPr>
          <a:xfrm>
            <a:off x="1104900" y="3581400"/>
            <a:ext cx="6477000" cy="2148701"/>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18</a:t>
            </a:fld>
            <a:endParaRPr lang="en-US" dirty="0"/>
          </a:p>
        </p:txBody>
      </p:sp>
    </p:spTree>
    <p:extLst>
      <p:ext uri="{BB962C8B-B14F-4D97-AF65-F5344CB8AC3E}">
        <p14:creationId xmlns:p14="http://schemas.microsoft.com/office/powerpoint/2010/main" val="2896124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Initiate Phase Process Flow</a:t>
            </a:r>
          </a:p>
        </p:txBody>
      </p:sp>
      <p:sp>
        <p:nvSpPr>
          <p:cNvPr id="3" name="Rounded Rectangle 2" descr="Image depicting the 7 Steps of the TLC Initiate Phase " title="TLC Initiate Phase Process Flow"/>
          <p:cNvSpPr/>
          <p:nvPr/>
        </p:nvSpPr>
        <p:spPr>
          <a:xfrm>
            <a:off x="0" y="1905000"/>
            <a:ext cx="9144000" cy="4648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p:cNvSpPr>
            <a:spLocks noGrp="1"/>
          </p:cNvSpPr>
          <p:nvPr>
            <p:ph type="sldNum" sz="quarter" idx="12"/>
          </p:nvPr>
        </p:nvSpPr>
        <p:spPr/>
        <p:txBody>
          <a:bodyPr/>
          <a:lstStyle/>
          <a:p>
            <a:fld id="{C5971247-108F-4781-8913-319514F6F075}" type="slidenum">
              <a:rPr lang="en-US" smtClean="0"/>
              <a:t>19</a:t>
            </a:fld>
            <a:endParaRPr lang="en-US" dirty="0"/>
          </a:p>
        </p:txBody>
      </p:sp>
      <p:pic>
        <p:nvPicPr>
          <p:cNvPr id="54274" name="Picture 2">
            <a:extLst>
              <a:ext uri="{FF2B5EF4-FFF2-40B4-BE49-F238E27FC236}">
                <a16:creationId xmlns:a16="http://schemas.microsoft.com/office/drawing/2014/main" id="{328F8F52-979D-0798-7C01-E9057AA3F4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23670"/>
            <a:ext cx="9144000" cy="314166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Icon of the T L C flowchart with the phase Initiate emphasized.">
            <a:extLst>
              <a:ext uri="{FF2B5EF4-FFF2-40B4-BE49-F238E27FC236}">
                <a16:creationId xmlns:a16="http://schemas.microsoft.com/office/drawing/2014/main" id="{4AFE1528-E76F-1E22-DAAE-8897DFE6BA5E}"/>
              </a:ext>
            </a:extLst>
          </p:cNvPr>
          <p:cNvPicPr>
            <a:picLocks noChangeAspect="1"/>
          </p:cNvPicPr>
          <p:nvPr/>
        </p:nvPicPr>
        <p:blipFill>
          <a:blip r:embed="rId3"/>
          <a:stretch>
            <a:fillRect/>
          </a:stretch>
        </p:blipFill>
        <p:spPr>
          <a:xfrm>
            <a:off x="6086475" y="1213478"/>
            <a:ext cx="3057525" cy="1019175"/>
          </a:xfrm>
          <a:prstGeom prst="rect">
            <a:avLst/>
          </a:prstGeom>
        </p:spPr>
      </p:pic>
    </p:spTree>
    <p:extLst>
      <p:ext uri="{BB962C8B-B14F-4D97-AF65-F5344CB8AC3E}">
        <p14:creationId xmlns:p14="http://schemas.microsoft.com/office/powerpoint/2010/main" val="3172583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
        <p:nvSpPr>
          <p:cNvPr id="15" name="Title 14"/>
          <p:cNvSpPr>
            <a:spLocks noGrp="1"/>
          </p:cNvSpPr>
          <p:nvPr>
            <p:ph type="title"/>
          </p:nvPr>
        </p:nvSpPr>
        <p:spPr/>
        <p:txBody>
          <a:bodyPr>
            <a:normAutofit/>
          </a:bodyPr>
          <a:lstStyle/>
          <a:p>
            <a:pPr algn="ctr"/>
            <a:r>
              <a:rPr lang="en-US" dirty="0">
                <a:ea typeface="Cambria" panose="02040503050406030204" pitchFamily="18" charset="0"/>
              </a:rPr>
              <a:t>Target Life Cycle Governance Process</a:t>
            </a:r>
          </a:p>
        </p:txBody>
      </p:sp>
      <p:sp>
        <p:nvSpPr>
          <p:cNvPr id="10" name="Content Placeholder 6"/>
          <p:cNvSpPr>
            <a:spLocks noGrp="1" noChangeArrowheads="1"/>
          </p:cNvSpPr>
          <p:nvPr>
            <p:ph idx="1"/>
          </p:nvPr>
        </p:nvSpPr>
        <p:spPr>
          <a:xfrm>
            <a:off x="647700" y="2589114"/>
            <a:ext cx="7848600" cy="2743200"/>
          </a:xfrm>
        </p:spPr>
        <p:txBody>
          <a:bodyPr>
            <a:normAutofit/>
          </a:bodyPr>
          <a:lstStyle/>
          <a:p>
            <a:pPr marL="457200" lvl="1" indent="0">
              <a:buNone/>
            </a:pPr>
            <a:r>
              <a:rPr lang="en-US" sz="3900" dirty="0"/>
              <a:t>What this course covers:</a:t>
            </a:r>
          </a:p>
          <a:p>
            <a:pPr marL="457200" lvl="1" indent="0">
              <a:buNone/>
            </a:pPr>
            <a:endParaRPr lang="en-US" sz="1600" dirty="0"/>
          </a:p>
          <a:p>
            <a:pPr lvl="1"/>
            <a:endParaRPr lang="en-US" sz="500" dirty="0"/>
          </a:p>
          <a:p>
            <a:pPr marL="857250" lvl="2" indent="0">
              <a:buNone/>
            </a:pPr>
            <a:r>
              <a:rPr lang="en-US"/>
              <a:t>Section </a:t>
            </a:r>
            <a:r>
              <a:rPr lang="en-US" dirty="0"/>
              <a:t>I: What is the TLC?</a:t>
            </a:r>
          </a:p>
          <a:p>
            <a:pPr lvl="2"/>
            <a:endParaRPr lang="en-US" sz="400" dirty="0"/>
          </a:p>
          <a:p>
            <a:pPr marL="857250" lvl="2" indent="0">
              <a:buNone/>
            </a:pPr>
            <a:r>
              <a:rPr lang="en-US" dirty="0"/>
              <a:t>Section II: Who is the TLC?</a:t>
            </a:r>
          </a:p>
          <a:p>
            <a:pPr lvl="2"/>
            <a:endParaRPr lang="en-US" sz="400" dirty="0"/>
          </a:p>
          <a:p>
            <a:pPr marL="857250" lvl="2" indent="0">
              <a:buNone/>
            </a:pPr>
            <a:r>
              <a:rPr lang="en-US" dirty="0"/>
              <a:t>Section III: A brief overview of the Four TLC phases</a:t>
            </a:r>
          </a:p>
        </p:txBody>
      </p:sp>
      <p:sp>
        <p:nvSpPr>
          <p:cNvPr id="3" name="Slide Number Placeholder 7"/>
          <p:cNvSpPr>
            <a:spLocks noGrp="1"/>
          </p:cNvSpPr>
          <p:nvPr>
            <p:ph type="sldNum" sz="quarter" idx="12"/>
          </p:nvPr>
        </p:nvSpPr>
        <p:spPr/>
        <p:txBody>
          <a:bodyPr/>
          <a:lstStyle/>
          <a:p>
            <a:fld id="{C5971247-108F-4781-8913-319514F6F075}" type="slidenum">
              <a:rPr lang="en-US" smtClean="0"/>
              <a:pPr/>
              <a:t>2</a:t>
            </a:fld>
            <a:endParaRPr lang="en-US" dirty="0"/>
          </a:p>
        </p:txBody>
      </p:sp>
    </p:spTree>
    <p:extLst>
      <p:ext uri="{BB962C8B-B14F-4D97-AF65-F5344CB8AC3E}">
        <p14:creationId xmlns:p14="http://schemas.microsoft.com/office/powerpoint/2010/main" val="715530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pPr algn="ctr">
              <a:lnSpc>
                <a:spcPct val="90000"/>
              </a:lnSpc>
            </a:pPr>
            <a:r>
              <a:rPr lang="en-US" dirty="0">
                <a:ea typeface="Cambria" panose="02040503050406030204" pitchFamily="18" charset="0"/>
              </a:rPr>
              <a:t>TLC Initiate Phase – How do I start?</a:t>
            </a:r>
            <a:endParaRPr lang="en-US" sz="3200" dirty="0">
              <a:ea typeface="Cambria" panose="02040503050406030204" pitchFamily="18" charset="0"/>
            </a:endParaRPr>
          </a:p>
        </p:txBody>
      </p:sp>
      <p:sp>
        <p:nvSpPr>
          <p:cNvPr id="3" name="Rectangle 2"/>
          <p:cNvSpPr/>
          <p:nvPr/>
        </p:nvSpPr>
        <p:spPr>
          <a:xfrm>
            <a:off x="457200" y="2980082"/>
            <a:ext cx="5491018" cy="3551742"/>
          </a:xfrm>
          <a:prstGeom prst="rect">
            <a:avLst/>
          </a:prstGeom>
        </p:spPr>
        <p:txBody>
          <a:bodyPr wrap="square">
            <a:spAutoFit/>
          </a:bodyPr>
          <a:lstStyle/>
          <a:p>
            <a:pPr marL="342900" indent="-342900">
              <a:lnSpc>
                <a:spcPct val="90000"/>
              </a:lnSpc>
              <a:spcAft>
                <a:spcPts val="6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Intake Form will ask:</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If your request is for a new system or service, changes/upgrades to an existing system, or a contract re-compete </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Your business need and how you are thinking of solving it</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Cost changes, </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Funding number &amp; source, and</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Contract information</a:t>
            </a:r>
          </a:p>
        </p:txBody>
      </p:sp>
      <p:sp>
        <p:nvSpPr>
          <p:cNvPr id="6" name="TextBox 5"/>
          <p:cNvSpPr txBox="1"/>
          <p:nvPr/>
        </p:nvSpPr>
        <p:spPr>
          <a:xfrm>
            <a:off x="457201" y="1447800"/>
            <a:ext cx="5491018" cy="1323439"/>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solidFill>
                  <a:prstClr val="black"/>
                </a:solidFill>
                <a:latin typeface="Cambria" panose="02040503050406030204" pitchFamily="18" charset="0"/>
                <a:ea typeface="Cambria" panose="02040503050406030204" pitchFamily="18" charset="0"/>
              </a:rPr>
              <a:t>To begin, complete the </a:t>
            </a:r>
            <a:r>
              <a:rPr lang="en-US" sz="2800" b="1" dirty="0">
                <a:solidFill>
                  <a:prstClr val="black"/>
                </a:solidFill>
                <a:latin typeface="Cambria" panose="02040503050406030204" pitchFamily="18" charset="0"/>
                <a:ea typeface="Cambria" panose="02040503050406030204" pitchFamily="18" charset="0"/>
              </a:rPr>
              <a:t>IT Intake Form </a:t>
            </a:r>
            <a:r>
              <a:rPr lang="en-US" sz="2400" dirty="0">
                <a:solidFill>
                  <a:prstClr val="black"/>
                </a:solidFill>
                <a:latin typeface="Cambria" panose="02040503050406030204" pitchFamily="18" charset="0"/>
                <a:ea typeface="Cambria" panose="02040503050406030204" pitchFamily="18" charset="0"/>
              </a:rPr>
              <a:t>located on the </a:t>
            </a:r>
            <a:r>
              <a:rPr lang="en-US" sz="2400" dirty="0">
                <a:solidFill>
                  <a:prstClr val="black"/>
                </a:solidFill>
                <a:latin typeface="Cambria" panose="02040503050406030204" pitchFamily="18" charset="0"/>
                <a:ea typeface="Cambria" panose="02040503050406030204" pitchFamily="18" charset="0"/>
                <a:hlinkClick r:id="rId3"/>
              </a:rPr>
              <a:t>CMS IT Governance SharePoint site</a:t>
            </a:r>
            <a:endParaRPr lang="en-US" sz="2400" dirty="0">
              <a:solidFill>
                <a:prstClr val="black"/>
              </a:solidFill>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C5971247-108F-4781-8913-319514F6F075}" type="slidenum">
              <a:rPr lang="en-US" smtClean="0"/>
              <a:t>20</a:t>
            </a:fld>
            <a:endParaRPr lang="en-US" dirty="0"/>
          </a:p>
        </p:txBody>
      </p:sp>
      <p:pic>
        <p:nvPicPr>
          <p:cNvPr id="11" name="Picture 10" descr="Icon&#10;&#10;Description automatically generated with medium confidence">
            <a:extLst>
              <a:ext uri="{FF2B5EF4-FFF2-40B4-BE49-F238E27FC236}">
                <a16:creationId xmlns:a16="http://schemas.microsoft.com/office/drawing/2014/main" id="{5B9919E5-86DC-50F9-358F-ED9B0B5F4E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95793" y="3561790"/>
            <a:ext cx="1722791" cy="2219361"/>
          </a:xfrm>
          <a:prstGeom prst="rect">
            <a:avLst/>
          </a:prstGeom>
        </p:spPr>
      </p:pic>
      <p:pic>
        <p:nvPicPr>
          <p:cNvPr id="5" name="Picture 2" descr="Icon of the T L C flowchart with the phase Initiate emphasized.">
            <a:extLst>
              <a:ext uri="{FF2B5EF4-FFF2-40B4-BE49-F238E27FC236}">
                <a16:creationId xmlns:a16="http://schemas.microsoft.com/office/drawing/2014/main" id="{611CF007-C200-FF55-A89E-FCA36B3B34A3}"/>
              </a:ext>
            </a:extLst>
          </p:cNvPr>
          <p:cNvPicPr>
            <a:picLocks noChangeAspect="1"/>
          </p:cNvPicPr>
          <p:nvPr/>
        </p:nvPicPr>
        <p:blipFill>
          <a:blip r:embed="rId5"/>
          <a:stretch>
            <a:fillRect/>
          </a:stretch>
        </p:blipFill>
        <p:spPr>
          <a:xfrm>
            <a:off x="6086475" y="1213478"/>
            <a:ext cx="3057525" cy="1019175"/>
          </a:xfrm>
          <a:prstGeom prst="rect">
            <a:avLst/>
          </a:prstGeom>
        </p:spPr>
      </p:pic>
    </p:spTree>
    <p:extLst>
      <p:ext uri="{BB962C8B-B14F-4D97-AF65-F5344CB8AC3E}">
        <p14:creationId xmlns:p14="http://schemas.microsoft.com/office/powerpoint/2010/main" val="2221598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21</a:t>
            </a:fld>
            <a:endParaRPr lang="en-US" dirty="0"/>
          </a:p>
        </p:txBody>
      </p:sp>
      <p:sp>
        <p:nvSpPr>
          <p:cNvPr id="2" name="Title 1"/>
          <p:cNvSpPr>
            <a:spLocks noGrp="1"/>
          </p:cNvSpPr>
          <p:nvPr>
            <p:ph type="title"/>
          </p:nvPr>
        </p:nvSpPr>
        <p:spPr/>
        <p:txBody>
          <a:bodyPr>
            <a:normAutofit/>
          </a:bodyPr>
          <a:lstStyle/>
          <a:p>
            <a:pPr algn="ctr"/>
            <a:r>
              <a:rPr lang="en-US" dirty="0">
                <a:ea typeface="Cambria" panose="02040503050406030204" pitchFamily="18" charset="0"/>
              </a:rPr>
              <a:t>TLC Initiate Phase </a:t>
            </a:r>
            <a:r>
              <a:rPr lang="en-US" dirty="0"/>
              <a:t>– What’s Next?</a:t>
            </a:r>
          </a:p>
        </p:txBody>
      </p:sp>
      <p:sp>
        <p:nvSpPr>
          <p:cNvPr id="3" name="Rectangle 2"/>
          <p:cNvSpPr/>
          <p:nvPr/>
        </p:nvSpPr>
        <p:spPr>
          <a:xfrm>
            <a:off x="494292" y="1671292"/>
            <a:ext cx="5400675" cy="1421928"/>
          </a:xfrm>
          <a:prstGeom prst="rect">
            <a:avLst/>
          </a:prstGeom>
        </p:spPr>
        <p:txBody>
          <a:bodyPr wrap="square" anchor="t">
            <a:spAutoFit/>
          </a:bodyPr>
          <a:lstStyle/>
          <a:p>
            <a:pPr>
              <a:lnSpc>
                <a:spcPct val="90000"/>
              </a:lnSpc>
            </a:pPr>
            <a:r>
              <a:rPr lang="en-US" sz="2400" dirty="0">
                <a:latin typeface="Cambria" panose="02040503050406030204" pitchFamily="18" charset="0"/>
                <a:ea typeface="Cambria" panose="02040503050406030204" pitchFamily="18" charset="0"/>
              </a:rPr>
              <a:t>Based on the information provided, and an established set of triggers, such as cost and complexity, we will review and determine next steps.</a:t>
            </a:r>
          </a:p>
        </p:txBody>
      </p:sp>
      <p:sp>
        <p:nvSpPr>
          <p:cNvPr id="8" name="TextBox 7"/>
          <p:cNvSpPr txBox="1"/>
          <p:nvPr/>
        </p:nvSpPr>
        <p:spPr>
          <a:xfrm>
            <a:off x="3534199" y="3392157"/>
            <a:ext cx="5455629" cy="923330"/>
          </a:xfrm>
          <a:prstGeom prst="rect">
            <a:avLst/>
          </a:prstGeom>
          <a:noFill/>
        </p:spPr>
        <p:txBody>
          <a:bodyPr wrap="square" rtlCol="0" anchor="t">
            <a:spAutoFit/>
          </a:bodyPr>
          <a:lstStyle/>
          <a:p>
            <a:r>
              <a:rPr lang="en-US" dirty="0">
                <a:latin typeface="Cambria" panose="02040503050406030204" pitchFamily="18" charset="0"/>
                <a:ea typeface="Cambria" panose="02040503050406030204" pitchFamily="18" charset="0"/>
              </a:rPr>
              <a:t>For existing projects that do not reach trigger thresholds, the Governance Team will issue a LCID with recommendations. No further approval required.</a:t>
            </a:r>
            <a:endParaRPr lang="en-US" dirty="0"/>
          </a:p>
        </p:txBody>
      </p:sp>
      <p:sp>
        <p:nvSpPr>
          <p:cNvPr id="10" name="TextBox 9"/>
          <p:cNvSpPr txBox="1"/>
          <p:nvPr/>
        </p:nvSpPr>
        <p:spPr>
          <a:xfrm>
            <a:off x="3569641" y="4602153"/>
            <a:ext cx="5505031" cy="1754326"/>
          </a:xfrm>
          <a:prstGeom prst="rect">
            <a:avLst/>
          </a:prstGeom>
          <a:noFill/>
        </p:spPr>
        <p:txBody>
          <a:bodyPr wrap="square" rtlCol="0" anchor="t">
            <a:spAutoFit/>
          </a:bodyPr>
          <a:lstStyle/>
          <a:p>
            <a:r>
              <a:rPr lang="en-US" dirty="0">
                <a:latin typeface="Cambria" panose="02040503050406030204" pitchFamily="18" charset="0"/>
                <a:ea typeface="Cambria" panose="02040503050406030204" pitchFamily="18" charset="0"/>
              </a:rPr>
              <a:t>For new or existing projects with costs and/or complexity that exceed established thresholds, the project will continue through the full governance review process. The CMS Governance Review Board (GRB) must approve the project before the Governance team can issue an LCID. </a:t>
            </a:r>
            <a:endParaRPr lang="en-US" dirty="0">
              <a:latin typeface="Cambria"/>
              <a:ea typeface="Cambria"/>
            </a:endParaRPr>
          </a:p>
        </p:txBody>
      </p:sp>
      <p:pic>
        <p:nvPicPr>
          <p:cNvPr id="14" name="Picture 13" descr="Graphical user interface, application&#10;&#10;Description automatically generated">
            <a:extLst>
              <a:ext uri="{FF2B5EF4-FFF2-40B4-BE49-F238E27FC236}">
                <a16:creationId xmlns:a16="http://schemas.microsoft.com/office/drawing/2014/main" id="{55137F97-5C06-5CEA-FEF7-857524C4A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480" y="3429000"/>
            <a:ext cx="2204738" cy="631072"/>
          </a:xfrm>
          <a:prstGeom prst="rect">
            <a:avLst/>
          </a:prstGeom>
        </p:spPr>
      </p:pic>
      <p:grpSp>
        <p:nvGrpSpPr>
          <p:cNvPr id="16" name="Group 15">
            <a:extLst>
              <a:ext uri="{FF2B5EF4-FFF2-40B4-BE49-F238E27FC236}">
                <a16:creationId xmlns:a16="http://schemas.microsoft.com/office/drawing/2014/main" id="{60ECFA79-3EE0-F357-F878-F69FB575E11D}"/>
              </a:ext>
            </a:extLst>
          </p:cNvPr>
          <p:cNvGrpSpPr/>
          <p:nvPr/>
        </p:nvGrpSpPr>
        <p:grpSpPr>
          <a:xfrm>
            <a:off x="208516" y="4660047"/>
            <a:ext cx="3307371" cy="1565870"/>
            <a:chOff x="622632" y="266954"/>
            <a:chExt cx="2928749" cy="1378965"/>
          </a:xfrm>
        </p:grpSpPr>
        <p:pic>
          <p:nvPicPr>
            <p:cNvPr id="17" name="Picture 16" descr="Icon&#10;&#10;Description automatically generated">
              <a:extLst>
                <a:ext uri="{FF2B5EF4-FFF2-40B4-BE49-F238E27FC236}">
                  <a16:creationId xmlns:a16="http://schemas.microsoft.com/office/drawing/2014/main" id="{57EC9E39-9619-18B2-EF94-D1AA77E3D1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632" y="266954"/>
              <a:ext cx="2874667" cy="1378965"/>
            </a:xfrm>
            <a:prstGeom prst="rect">
              <a:avLst/>
            </a:prstGeom>
          </p:spPr>
        </p:pic>
        <p:sp>
          <p:nvSpPr>
            <p:cNvPr id="18" name="Oval 17">
              <a:extLst>
                <a:ext uri="{FF2B5EF4-FFF2-40B4-BE49-F238E27FC236}">
                  <a16:creationId xmlns:a16="http://schemas.microsoft.com/office/drawing/2014/main" id="{E5BBB570-6B0F-0E5C-CD1D-4F65D49425D1}"/>
                </a:ext>
              </a:extLst>
            </p:cNvPr>
            <p:cNvSpPr/>
            <p:nvPr/>
          </p:nvSpPr>
          <p:spPr>
            <a:xfrm>
              <a:off x="3266901" y="266954"/>
              <a:ext cx="284480" cy="545845"/>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A03DE0B-FECC-03FB-20AB-625325B2E292}"/>
                </a:ext>
              </a:extLst>
            </p:cNvPr>
            <p:cNvSpPr/>
            <p:nvPr/>
          </p:nvSpPr>
          <p:spPr>
            <a:xfrm>
              <a:off x="3266901" y="1059212"/>
              <a:ext cx="284480" cy="545845"/>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1" name="Picture 20">
            <a:extLst>
              <a:ext uri="{FF2B5EF4-FFF2-40B4-BE49-F238E27FC236}">
                <a16:creationId xmlns:a16="http://schemas.microsoft.com/office/drawing/2014/main" id="{40CAFF5C-5FF3-837B-4958-17CD0040A9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6489" y="3628323"/>
            <a:ext cx="333389" cy="504849"/>
          </a:xfrm>
          <a:prstGeom prst="rect">
            <a:avLst/>
          </a:prstGeom>
        </p:spPr>
      </p:pic>
      <p:pic>
        <p:nvPicPr>
          <p:cNvPr id="25" name="Picture 24">
            <a:extLst>
              <a:ext uri="{FF2B5EF4-FFF2-40B4-BE49-F238E27FC236}">
                <a16:creationId xmlns:a16="http://schemas.microsoft.com/office/drawing/2014/main" id="{C5E02CB0-98A0-3179-E079-0DF8EE2B4F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590538" y="4236367"/>
            <a:ext cx="831893" cy="120656"/>
          </a:xfrm>
          <a:prstGeom prst="rect">
            <a:avLst/>
          </a:prstGeom>
        </p:spPr>
      </p:pic>
      <p:pic>
        <p:nvPicPr>
          <p:cNvPr id="5" name="Picture 2" descr="Icon of the T L C flowchart with the phase Initiate emphasized.">
            <a:extLst>
              <a:ext uri="{FF2B5EF4-FFF2-40B4-BE49-F238E27FC236}">
                <a16:creationId xmlns:a16="http://schemas.microsoft.com/office/drawing/2014/main" id="{334138E9-E149-1FF2-7626-CEFDCF4BE7AD}"/>
              </a:ext>
            </a:extLst>
          </p:cNvPr>
          <p:cNvPicPr>
            <a:picLocks noChangeAspect="1"/>
          </p:cNvPicPr>
          <p:nvPr/>
        </p:nvPicPr>
        <p:blipFill>
          <a:blip r:embed="rId7"/>
          <a:stretch>
            <a:fillRect/>
          </a:stretch>
        </p:blipFill>
        <p:spPr>
          <a:xfrm>
            <a:off x="6086475" y="1213478"/>
            <a:ext cx="3057525" cy="1019175"/>
          </a:xfrm>
          <a:prstGeom prst="rect">
            <a:avLst/>
          </a:prstGeom>
        </p:spPr>
      </p:pic>
    </p:spTree>
    <p:extLst>
      <p:ext uri="{BB962C8B-B14F-4D97-AF65-F5344CB8AC3E}">
        <p14:creationId xmlns:p14="http://schemas.microsoft.com/office/powerpoint/2010/main" val="921182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22</a:t>
            </a:fld>
            <a:endParaRPr lang="en-US" dirty="0"/>
          </a:p>
        </p:txBody>
      </p:sp>
      <p:sp>
        <p:nvSpPr>
          <p:cNvPr id="2" name="Title 1"/>
          <p:cNvSpPr>
            <a:spLocks noGrp="1"/>
          </p:cNvSpPr>
          <p:nvPr>
            <p:ph type="title"/>
          </p:nvPr>
        </p:nvSpPr>
        <p:spPr/>
        <p:txBody>
          <a:bodyPr/>
          <a:lstStyle/>
          <a:p>
            <a:pPr algn="ctr">
              <a:lnSpc>
                <a:spcPct val="90000"/>
              </a:lnSpc>
            </a:pPr>
            <a:r>
              <a:rPr lang="en-US" dirty="0">
                <a:ea typeface="Cambria" panose="02040503050406030204" pitchFamily="18" charset="0"/>
              </a:rPr>
              <a:t>Business Case</a:t>
            </a:r>
            <a:endParaRPr lang="en-US" sz="3200" dirty="0">
              <a:ea typeface="Cambria" panose="02040503050406030204" pitchFamily="18" charset="0"/>
            </a:endParaRPr>
          </a:p>
        </p:txBody>
      </p:sp>
      <p:sp>
        <p:nvSpPr>
          <p:cNvPr id="3" name="Rectangle 2"/>
          <p:cNvSpPr/>
          <p:nvPr/>
        </p:nvSpPr>
        <p:spPr>
          <a:xfrm>
            <a:off x="609600" y="1688222"/>
            <a:ext cx="7620000" cy="3770263"/>
          </a:xfrm>
          <a:prstGeom prst="rect">
            <a:avLst/>
          </a:prstGeom>
        </p:spPr>
        <p:txBody>
          <a:bodyPr wrap="square">
            <a:spAutoFit/>
          </a:bodyPr>
          <a:lstStyle/>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General Project Information</a:t>
            </a:r>
            <a:endParaRPr lang="en-US" altLang="en-US" sz="2400" dirty="0">
              <a:latin typeface="Cambria" panose="02040503050406030204" pitchFamily="18" charset="0"/>
              <a:ea typeface="Cambria" panose="02040503050406030204" pitchFamily="18" charset="0"/>
            </a:endParaRPr>
          </a:p>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Business Need and Justification</a:t>
            </a:r>
            <a:endParaRPr lang="en-US" altLang="en-US" sz="2400" dirty="0">
              <a:latin typeface="Cambria" panose="02040503050406030204" pitchFamily="18" charset="0"/>
              <a:ea typeface="Cambria" panose="02040503050406030204" pitchFamily="18" charset="0"/>
            </a:endParaRPr>
          </a:p>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Alternatives Analysis</a:t>
            </a:r>
            <a:endParaRPr lang="en-US" altLang="en-US" sz="2400" dirty="0">
              <a:latin typeface="Cambria" panose="02040503050406030204" pitchFamily="18" charset="0"/>
              <a:ea typeface="Cambria" panose="02040503050406030204" pitchFamily="18" charset="0"/>
            </a:endParaRPr>
          </a:p>
          <a:p>
            <a:pPr marL="914400" lvl="1" indent="-457200">
              <a:spcBef>
                <a:spcPts val="600"/>
              </a:spcBef>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Include an outline/description of each alternative.</a:t>
            </a:r>
          </a:p>
          <a:p>
            <a:pPr marL="914400" lvl="1" indent="-457200">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Each option should document the unique advantages, disadvantages, and risks for that specific option. </a:t>
            </a:r>
          </a:p>
          <a:p>
            <a:pPr marL="914400" lvl="1" indent="-457200">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Each alternative should include a five-year cost estimate for development and operations </a:t>
            </a:r>
            <a:endParaRPr lang="en-US" sz="2400" dirty="0">
              <a:latin typeface="Cambria" panose="02040503050406030204" pitchFamily="18" charset="0"/>
              <a:ea typeface="Cambria" panose="02040503050406030204" pitchFamily="18" charset="0"/>
            </a:endParaRPr>
          </a:p>
          <a:p>
            <a:pPr marL="457200" indent="-457200">
              <a:spcAft>
                <a:spcPts val="600"/>
              </a:spcAft>
              <a:buFont typeface="Wingdings" panose="05000000000000000000" pitchFamily="2" charset="2"/>
              <a:buChar char="Ø"/>
            </a:pPr>
            <a:r>
              <a:rPr lang="en-US" altLang="en-US" sz="2400" dirty="0">
                <a:latin typeface="Cambria" panose="02040503050406030204" pitchFamily="18" charset="0"/>
                <a:ea typeface="Cambria" panose="02040503050406030204" pitchFamily="18" charset="0"/>
                <a:cs typeface="Arial" panose="020B0604020202020204" pitchFamily="34" charset="0"/>
              </a:rPr>
              <a:t>Governance Review Team Recommendations</a:t>
            </a:r>
            <a:endParaRPr lang="en-US" sz="2400" dirty="0">
              <a:latin typeface="Cambria" panose="02040503050406030204" pitchFamily="18" charset="0"/>
              <a:ea typeface="Cambria" panose="02040503050406030204" pitchFamily="18" charset="0"/>
            </a:endParaRPr>
          </a:p>
        </p:txBody>
      </p:sp>
      <p:sp>
        <p:nvSpPr>
          <p:cNvPr id="6" name="Rectangle 5"/>
          <p:cNvSpPr/>
          <p:nvPr/>
        </p:nvSpPr>
        <p:spPr>
          <a:xfrm>
            <a:off x="800100" y="5638800"/>
            <a:ext cx="7543800" cy="941794"/>
          </a:xfrm>
          <a:prstGeom prst="rect">
            <a:avLst/>
          </a:prstGeom>
          <a:solidFill>
            <a:schemeClr val="bg1">
              <a:lumMod val="8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n w="0"/>
                <a:solidFill>
                  <a:schemeClr val="tx1"/>
                </a:solidFill>
                <a:latin typeface="Cambria" panose="02040503050406030204" pitchFamily="18" charset="0"/>
                <a:ea typeface="Cambria" panose="02040503050406030204" pitchFamily="18" charset="0"/>
              </a:rPr>
              <a:t>*Creation of the Business Case and Alternatives Analysis is inherently governmental work.  Contractors may provide assistance in supplying content for the Business Case, but a Federal Employee must write it. </a:t>
            </a:r>
          </a:p>
        </p:txBody>
      </p:sp>
      <p:pic>
        <p:nvPicPr>
          <p:cNvPr id="7" name="Picture 6" descr="Icon&#10;&#10;Description automatically generated">
            <a:extLst>
              <a:ext uri="{FF2B5EF4-FFF2-40B4-BE49-F238E27FC236}">
                <a16:creationId xmlns:a16="http://schemas.microsoft.com/office/drawing/2014/main" id="{A38462D9-5B55-1DB3-A9BD-A44AC60AE4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15237" y="2490915"/>
            <a:ext cx="1371600" cy="1427866"/>
          </a:xfrm>
          <a:prstGeom prst="rect">
            <a:avLst/>
          </a:prstGeom>
        </p:spPr>
      </p:pic>
      <p:pic>
        <p:nvPicPr>
          <p:cNvPr id="5" name="Picture 2" descr="Icon of the T L C flowchart with the phase Initiate emphasized.">
            <a:extLst>
              <a:ext uri="{FF2B5EF4-FFF2-40B4-BE49-F238E27FC236}">
                <a16:creationId xmlns:a16="http://schemas.microsoft.com/office/drawing/2014/main" id="{E8AB2B99-63A3-AED0-904E-A0F09081B339}"/>
              </a:ext>
            </a:extLst>
          </p:cNvPr>
          <p:cNvPicPr>
            <a:picLocks noChangeAspect="1"/>
          </p:cNvPicPr>
          <p:nvPr/>
        </p:nvPicPr>
        <p:blipFill>
          <a:blip r:embed="rId4"/>
          <a:stretch>
            <a:fillRect/>
          </a:stretch>
        </p:blipFill>
        <p:spPr>
          <a:xfrm>
            <a:off x="6086475" y="1213478"/>
            <a:ext cx="3057525" cy="1019175"/>
          </a:xfrm>
          <a:prstGeom prst="rect">
            <a:avLst/>
          </a:prstGeom>
        </p:spPr>
      </p:pic>
    </p:spTree>
    <p:extLst>
      <p:ext uri="{BB962C8B-B14F-4D97-AF65-F5344CB8AC3E}">
        <p14:creationId xmlns:p14="http://schemas.microsoft.com/office/powerpoint/2010/main" val="666133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23</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Acquisition Planning</a:t>
            </a:r>
            <a:endParaRPr lang="en-US" dirty="0"/>
          </a:p>
        </p:txBody>
      </p:sp>
      <p:sp>
        <p:nvSpPr>
          <p:cNvPr id="6" name="Rectangle 5"/>
          <p:cNvSpPr/>
          <p:nvPr/>
        </p:nvSpPr>
        <p:spPr>
          <a:xfrm>
            <a:off x="685800" y="2047478"/>
            <a:ext cx="7353300" cy="4308872"/>
          </a:xfrm>
          <a:prstGeom prst="rect">
            <a:avLst/>
          </a:prstGeom>
        </p:spPr>
        <p:txBody>
          <a:bodyPr wrap="square">
            <a:spAutoFit/>
          </a:bodyPr>
          <a:lstStyle/>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IT Governance must sign off on                             IT Acquisition Plans (APs).</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The IT Governance team will verify that your project has a valid LCID before signing your AP.</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If you have a valid LCID, a member of the IT Governance team will sign and return your AP within 1-2 business days.</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If your AP does not include a valid LCID, we will reach out to you to submit an Intake Form to begin the IT Governance process. </a:t>
            </a:r>
          </a:p>
        </p:txBody>
      </p:sp>
      <p:pic>
        <p:nvPicPr>
          <p:cNvPr id="3" name="Picture 2" descr="Icon of the T L C flowchart with the phase Initiate emphasized.">
            <a:extLst>
              <a:ext uri="{FF2B5EF4-FFF2-40B4-BE49-F238E27FC236}">
                <a16:creationId xmlns:a16="http://schemas.microsoft.com/office/drawing/2014/main" id="{A9B57A67-CFE1-0F8D-397E-104FBF86E14E}"/>
              </a:ext>
            </a:extLst>
          </p:cNvPr>
          <p:cNvPicPr>
            <a:picLocks noChangeAspect="1"/>
          </p:cNvPicPr>
          <p:nvPr/>
        </p:nvPicPr>
        <p:blipFill>
          <a:blip r:embed="rId2"/>
          <a:stretch>
            <a:fillRect/>
          </a:stretch>
        </p:blipFill>
        <p:spPr>
          <a:xfrm>
            <a:off x="6086475" y="1213478"/>
            <a:ext cx="3057525" cy="1019175"/>
          </a:xfrm>
          <a:prstGeom prst="rect">
            <a:avLst/>
          </a:prstGeom>
        </p:spPr>
      </p:pic>
    </p:spTree>
    <p:extLst>
      <p:ext uri="{BB962C8B-B14F-4D97-AF65-F5344CB8AC3E}">
        <p14:creationId xmlns:p14="http://schemas.microsoft.com/office/powerpoint/2010/main" val="4205962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Initiate Phase Summary</a:t>
            </a:r>
          </a:p>
        </p:txBody>
      </p:sp>
      <p:pic>
        <p:nvPicPr>
          <p:cNvPr id="10" name="Picture 2" descr="Icon of the T L C flowchart with the phase Initiate emphasized."/>
          <p:cNvPicPr>
            <a:picLocks noChangeAspect="1"/>
          </p:cNvPicPr>
          <p:nvPr/>
        </p:nvPicPr>
        <p:blipFill>
          <a:blip r:embed="rId2"/>
          <a:stretch>
            <a:fillRect/>
          </a:stretch>
        </p:blipFill>
        <p:spPr>
          <a:xfrm>
            <a:off x="6086475" y="1213478"/>
            <a:ext cx="3057525" cy="1019175"/>
          </a:xfrm>
          <a:prstGeom prst="rect">
            <a:avLst/>
          </a:prstGeom>
        </p:spPr>
      </p:pic>
      <p:sp>
        <p:nvSpPr>
          <p:cNvPr id="3" name="Content Placeholder 4"/>
          <p:cNvSpPr/>
          <p:nvPr/>
        </p:nvSpPr>
        <p:spPr>
          <a:xfrm>
            <a:off x="685800" y="1723065"/>
            <a:ext cx="7581900" cy="4647426"/>
          </a:xfrm>
          <a:prstGeom prst="rect">
            <a:avLst/>
          </a:prstGeom>
        </p:spPr>
        <p:txBody>
          <a:bodyPr wrap="square" anchor="t">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Clarify business needs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Incorporate GRT input on alternatives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Present Business Case to GRB</a:t>
            </a:r>
          </a:p>
          <a:p>
            <a:pPr lvl="1"/>
            <a:endParaRPr lang="en-US" dirty="0">
              <a:latin typeface="Cambria" panose="02040503050406030204" pitchFamily="18" charset="0"/>
            </a:endParaRPr>
          </a:p>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Exit Criteria</a:t>
            </a:r>
          </a:p>
          <a:p>
            <a:pPr marL="914400" lvl="1" indent="-280670">
              <a:buFont typeface="Arial" panose="020B0604020202020204" pitchFamily="34" charset="0"/>
              <a:buChar char="•"/>
            </a:pPr>
            <a:r>
              <a:rPr lang="en-US" sz="2400" dirty="0">
                <a:latin typeface="Cambria" panose="02040503050406030204" pitchFamily="18" charset="0"/>
                <a:ea typeface="Cambria" panose="02040503050406030204" pitchFamily="18" charset="0"/>
              </a:rPr>
              <a:t>The Business Case and Alternatives Analysis gets documented</a:t>
            </a:r>
          </a:p>
          <a:p>
            <a:pPr marL="914400" lvl="1" indent="-280670">
              <a:buFont typeface="Arial" panose="020B0604020202020204" pitchFamily="34" charset="0"/>
              <a:buChar char="•"/>
            </a:pPr>
            <a:r>
              <a:rPr lang="en-US" sz="2400" dirty="0">
                <a:latin typeface="Cambria" panose="02040503050406030204" pitchFamily="18" charset="0"/>
                <a:ea typeface="Cambria" panose="02040503050406030204" pitchFamily="18" charset="0"/>
              </a:rPr>
              <a:t>An approved solution gets selected by the Project Team</a:t>
            </a:r>
          </a:p>
          <a:p>
            <a:pPr marL="914400" lvl="1" indent="-280670">
              <a:buFont typeface="Arial" panose="020B0604020202020204" pitchFamily="34" charset="0"/>
              <a:buChar char="•"/>
            </a:pPr>
            <a:r>
              <a:rPr lang="en-US" sz="2400" dirty="0">
                <a:latin typeface="Cambria" panose="02040503050406030204" pitchFamily="18" charset="0"/>
                <a:ea typeface="Cambria" panose="02040503050406030204" pitchFamily="18" charset="0"/>
              </a:rPr>
              <a:t>A Life Cycle ID gets issued </a:t>
            </a:r>
          </a:p>
          <a:p>
            <a:pPr marL="914400" lvl="1" indent="-280670">
              <a:buFont typeface="Arial" panose="020B0604020202020204" pitchFamily="34" charset="0"/>
              <a:buChar char="•"/>
            </a:pPr>
            <a:r>
              <a:rPr lang="en-US" sz="2400" dirty="0">
                <a:latin typeface="Cambria" panose="02040503050406030204" pitchFamily="18" charset="0"/>
                <a:ea typeface="Cambria" panose="02040503050406030204" pitchFamily="18" charset="0"/>
              </a:rPr>
              <a:t>AP signed by IT Governance</a:t>
            </a:r>
          </a:p>
        </p:txBody>
      </p:sp>
      <p:sp>
        <p:nvSpPr>
          <p:cNvPr id="4" name="Slide Number Placeholder 5"/>
          <p:cNvSpPr>
            <a:spLocks noGrp="1"/>
          </p:cNvSpPr>
          <p:nvPr>
            <p:ph type="sldNum" sz="quarter" idx="12"/>
          </p:nvPr>
        </p:nvSpPr>
        <p:spPr/>
        <p:txBody>
          <a:bodyPr/>
          <a:lstStyle/>
          <a:p>
            <a:fld id="{C5971247-108F-4781-8913-319514F6F075}" type="slidenum">
              <a:rPr lang="en-US" smtClean="0"/>
              <a:t>24</a:t>
            </a:fld>
            <a:endParaRPr lang="en-US" dirty="0"/>
          </a:p>
        </p:txBody>
      </p:sp>
    </p:spTree>
    <p:extLst>
      <p:ext uri="{BB962C8B-B14F-4D97-AF65-F5344CB8AC3E}">
        <p14:creationId xmlns:p14="http://schemas.microsoft.com/office/powerpoint/2010/main" val="3239674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Develop Phase</a:t>
            </a:r>
          </a:p>
        </p:txBody>
      </p:sp>
      <p:pic>
        <p:nvPicPr>
          <p:cNvPr id="7" name="Picture 2" descr="Icon of the T L C flowchart with the phase Develop emphasized."/>
          <p:cNvPicPr>
            <a:picLocks noChangeAspect="1"/>
          </p:cNvPicPr>
          <p:nvPr/>
        </p:nvPicPr>
        <p:blipFill>
          <a:blip r:embed="rId3"/>
          <a:stretch>
            <a:fillRect/>
          </a:stretch>
        </p:blipFill>
        <p:spPr>
          <a:xfrm>
            <a:off x="6134100" y="1192280"/>
            <a:ext cx="3009900" cy="971550"/>
          </a:xfrm>
          <a:prstGeom prst="rect">
            <a:avLst/>
          </a:prstGeom>
        </p:spPr>
      </p:pic>
      <p:sp>
        <p:nvSpPr>
          <p:cNvPr id="3" name="Content Placeholder 4"/>
          <p:cNvSpPr/>
          <p:nvPr/>
        </p:nvSpPr>
        <p:spPr>
          <a:xfrm>
            <a:off x="571500" y="2333765"/>
            <a:ext cx="8001000" cy="4025717"/>
          </a:xfrm>
          <a:prstGeom prst="rect">
            <a:avLst/>
          </a:prstGeom>
        </p:spPr>
        <p:txBody>
          <a:bodyPr wrap="square">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When the Project Team has executed a contract action for development, the Develop Phase begins </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defines the chosen project/product management methodology and Systems Development Lifecycle Methodology in their contract and planning documentation </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creates the detailed user stories or requirements, designs and develops the solution, deploys it to a non-production environment, and tests it for compliance with technical and other Federal IT standards and requirements</a:t>
            </a:r>
          </a:p>
        </p:txBody>
      </p:sp>
      <p:sp>
        <p:nvSpPr>
          <p:cNvPr id="4" name="Slide Number Placeholder 5"/>
          <p:cNvSpPr>
            <a:spLocks noGrp="1"/>
          </p:cNvSpPr>
          <p:nvPr>
            <p:ph type="sldNum" sz="quarter" idx="12"/>
          </p:nvPr>
        </p:nvSpPr>
        <p:spPr/>
        <p:txBody>
          <a:bodyPr/>
          <a:lstStyle/>
          <a:p>
            <a:fld id="{C5971247-108F-4781-8913-319514F6F075}" type="slidenum">
              <a:rPr lang="en-US" smtClean="0"/>
              <a:t>25</a:t>
            </a:fld>
            <a:endParaRPr lang="en-US" dirty="0"/>
          </a:p>
        </p:txBody>
      </p:sp>
    </p:spTree>
    <p:extLst>
      <p:ext uri="{BB962C8B-B14F-4D97-AF65-F5344CB8AC3E}">
        <p14:creationId xmlns:p14="http://schemas.microsoft.com/office/powerpoint/2010/main" val="486206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Icon of the T L C flowchart with the phase Develop emphasized."/>
          <p:cNvPicPr>
            <a:picLocks noChangeAspect="1"/>
          </p:cNvPicPr>
          <p:nvPr/>
        </p:nvPicPr>
        <p:blipFill>
          <a:blip r:embed="rId2"/>
          <a:stretch>
            <a:fillRect/>
          </a:stretch>
        </p:blipFill>
        <p:spPr>
          <a:xfrm>
            <a:off x="6134100" y="1143000"/>
            <a:ext cx="3009900" cy="971550"/>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26</a:t>
            </a:fld>
            <a:endParaRPr lang="en-US" dirty="0"/>
          </a:p>
        </p:txBody>
      </p:sp>
      <p:sp>
        <p:nvSpPr>
          <p:cNvPr id="8" name="Content Placeholder 4"/>
          <p:cNvSpPr/>
          <p:nvPr/>
        </p:nvSpPr>
        <p:spPr>
          <a:xfrm>
            <a:off x="819150" y="2438400"/>
            <a:ext cx="7505700" cy="2800767"/>
          </a:xfrm>
          <a:prstGeom prst="rect">
            <a:avLst/>
          </a:prstGeom>
        </p:spPr>
        <p:txBody>
          <a:bodyPr wrap="square">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Satisfy information security, privacy, and Section 508 requirements </a:t>
            </a:r>
          </a:p>
          <a:p>
            <a:pPr lvl="1"/>
            <a:endParaRPr lang="en-US" sz="24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  </a:t>
            </a:r>
            <a:r>
              <a:rPr lang="en-US" sz="2800" dirty="0">
                <a:latin typeface="Cambria" panose="02040503050406030204" pitchFamily="18" charset="0"/>
                <a:ea typeface="Cambria" panose="02040503050406030204" pitchFamily="18" charset="0"/>
              </a:rPr>
              <a:t>Exit Criteria</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Obtain an Authorization to Operate (ATO)</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Successful Testing</a:t>
            </a:r>
          </a:p>
        </p:txBody>
      </p:sp>
      <p:sp>
        <p:nvSpPr>
          <p:cNvPr id="6" name="Title 5"/>
          <p:cNvSpPr>
            <a:spLocks noGrp="1"/>
          </p:cNvSpPr>
          <p:nvPr>
            <p:ph type="title"/>
          </p:nvPr>
        </p:nvSpPr>
        <p:spPr/>
        <p:txBody>
          <a:bodyPr/>
          <a:lstStyle/>
          <a:p>
            <a:pPr algn="ctr"/>
            <a:r>
              <a:rPr lang="en-US" dirty="0"/>
              <a:t>Develop Phase Summary</a:t>
            </a:r>
          </a:p>
        </p:txBody>
      </p:sp>
    </p:spTree>
    <p:extLst>
      <p:ext uri="{BB962C8B-B14F-4D97-AF65-F5344CB8AC3E}">
        <p14:creationId xmlns:p14="http://schemas.microsoft.com/office/powerpoint/2010/main" val="1796760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con of the T L C flowchart with the phase Operate emphasized."/>
          <p:cNvPicPr>
            <a:picLocks noChangeAspect="1"/>
          </p:cNvPicPr>
          <p:nvPr/>
        </p:nvPicPr>
        <p:blipFill>
          <a:blip r:embed="rId3"/>
          <a:stretch>
            <a:fillRect/>
          </a:stretch>
        </p:blipFill>
        <p:spPr>
          <a:xfrm>
            <a:off x="6091237" y="1085850"/>
            <a:ext cx="3057525" cy="1047750"/>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27</a:t>
            </a:fld>
            <a:endParaRPr lang="en-US" dirty="0"/>
          </a:p>
        </p:txBody>
      </p:sp>
      <p:sp>
        <p:nvSpPr>
          <p:cNvPr id="10" name="Content Placeholder 4"/>
          <p:cNvSpPr/>
          <p:nvPr/>
        </p:nvSpPr>
        <p:spPr>
          <a:xfrm>
            <a:off x="571500" y="2302933"/>
            <a:ext cx="7810500" cy="4662815"/>
          </a:xfrm>
          <a:prstGeom prst="rect">
            <a:avLst/>
          </a:prstGeom>
        </p:spPr>
        <p:txBody>
          <a:bodyPr wrap="square" anchor="t">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Once deployed into Production, the Project Team is responsible for maintaining the availability and reliability of the system by ensuring that routine maintenance gets performed and sound security practices get followed</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Most projects will be in Development and Operate phases at the same time for most of their life</a:t>
            </a:r>
          </a:p>
          <a:p>
            <a:pPr marL="457200" indent="-457200">
              <a:lnSpc>
                <a:spcPct val="90000"/>
              </a:lnSpc>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a:latin typeface="Cambria" panose="02040503050406030204" pitchFamily="18" charset="0"/>
                <a:ea typeface="Cambria" panose="02040503050406030204" pitchFamily="18" charset="0"/>
              </a:rPr>
              <a:t>Any</a:t>
            </a:r>
            <a:r>
              <a:rPr lang="en-US" sz="2400" dirty="0">
                <a:latin typeface="Cambria" panose="02040503050406030204" pitchFamily="18" charset="0"/>
                <a:ea typeface="Cambria" panose="02040503050406030204" pitchFamily="18" charset="0"/>
              </a:rPr>
              <a:t> necessary changes or development that are major may require the project to go back to the Initiate Phase to get approval for the additional scope</a:t>
            </a:r>
            <a:endParaRPr lang="en-US">
              <a:cs typeface="Calibri"/>
            </a:endParaRPr>
          </a:p>
          <a:p>
            <a:pPr>
              <a:buFont typeface="Wingdings" panose="05000000000000000000" pitchFamily="2" charset="2"/>
              <a:buChar char="Ø"/>
            </a:pPr>
            <a:endParaRPr lang="en-US"/>
          </a:p>
          <a:p>
            <a:pPr marL="457200" indent="-457200">
              <a:lnSpc>
                <a:spcPct val="90000"/>
              </a:lnSpc>
              <a:buFont typeface="Wingdings" panose="05000000000000000000" pitchFamily="2" charset="2"/>
              <a:buChar char="Ø"/>
            </a:pPr>
            <a:endParaRPr lang="en-US" sz="24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endParaRPr lang="en-US" sz="2400" dirty="0">
              <a:latin typeface="Cambria" panose="02040503050406030204" pitchFamily="18" charset="0"/>
              <a:ea typeface="Cambria" panose="02040503050406030204" pitchFamily="18" charset="0"/>
            </a:endParaRPr>
          </a:p>
        </p:txBody>
      </p:sp>
      <p:sp>
        <p:nvSpPr>
          <p:cNvPr id="7" name="Title 6"/>
          <p:cNvSpPr>
            <a:spLocks noGrp="1"/>
          </p:cNvSpPr>
          <p:nvPr>
            <p:ph type="title"/>
          </p:nvPr>
        </p:nvSpPr>
        <p:spPr/>
        <p:txBody>
          <a:bodyPr/>
          <a:lstStyle/>
          <a:p>
            <a:pPr algn="ctr"/>
            <a:r>
              <a:rPr lang="en-US" dirty="0"/>
              <a:t>Operate Phase</a:t>
            </a:r>
          </a:p>
        </p:txBody>
      </p:sp>
    </p:spTree>
    <p:extLst>
      <p:ext uri="{BB962C8B-B14F-4D97-AF65-F5344CB8AC3E}">
        <p14:creationId xmlns:p14="http://schemas.microsoft.com/office/powerpoint/2010/main" val="3664922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Icon of the T L C flowchart with the phase Operate emphasized."/>
          <p:cNvPicPr>
            <a:picLocks noChangeAspect="1"/>
          </p:cNvPicPr>
          <p:nvPr/>
        </p:nvPicPr>
        <p:blipFill>
          <a:blip r:embed="rId2"/>
          <a:stretch>
            <a:fillRect/>
          </a:stretch>
        </p:blipFill>
        <p:spPr>
          <a:xfrm>
            <a:off x="6091237" y="1085850"/>
            <a:ext cx="3057525" cy="1047750"/>
          </a:xfrm>
          <a:prstGeom prst="rect">
            <a:avLst/>
          </a:prstGeom>
        </p:spPr>
      </p:pic>
      <p:sp>
        <p:nvSpPr>
          <p:cNvPr id="2" name="Title 1"/>
          <p:cNvSpPr>
            <a:spLocks noGrp="1"/>
          </p:cNvSpPr>
          <p:nvPr>
            <p:ph type="title"/>
          </p:nvPr>
        </p:nvSpPr>
        <p:spPr/>
        <p:txBody>
          <a:bodyPr/>
          <a:lstStyle/>
          <a:p>
            <a:pPr algn="ctr"/>
            <a:r>
              <a:rPr lang="en-US" dirty="0"/>
              <a:t>Operate Phase Summary</a:t>
            </a:r>
          </a:p>
        </p:txBody>
      </p:sp>
      <p:sp>
        <p:nvSpPr>
          <p:cNvPr id="4" name="Slide Number Placeholder 5"/>
          <p:cNvSpPr>
            <a:spLocks noGrp="1"/>
          </p:cNvSpPr>
          <p:nvPr>
            <p:ph type="sldNum" sz="quarter" idx="12"/>
          </p:nvPr>
        </p:nvSpPr>
        <p:spPr/>
        <p:txBody>
          <a:bodyPr/>
          <a:lstStyle/>
          <a:p>
            <a:fld id="{C5971247-108F-4781-8913-319514F6F075}" type="slidenum">
              <a:rPr lang="en-US" smtClean="0"/>
              <a:t>28</a:t>
            </a:fld>
            <a:endParaRPr lang="en-US" dirty="0"/>
          </a:p>
        </p:txBody>
      </p:sp>
      <p:sp>
        <p:nvSpPr>
          <p:cNvPr id="10" name="Content Placeholder 4"/>
          <p:cNvSpPr/>
          <p:nvPr/>
        </p:nvSpPr>
        <p:spPr>
          <a:xfrm>
            <a:off x="1276350" y="2743200"/>
            <a:ext cx="6591300" cy="2431435"/>
          </a:xfrm>
          <a:prstGeom prst="rect">
            <a:avLst/>
          </a:prstGeom>
        </p:spPr>
        <p:txBody>
          <a:bodyPr wrap="square">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Maintain solution availability and performance</a:t>
            </a:r>
          </a:p>
          <a:p>
            <a:pPr lvl="1"/>
            <a:endParaRPr lang="en-US" sz="24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  </a:t>
            </a:r>
            <a:r>
              <a:rPr lang="en-US" sz="2800" dirty="0">
                <a:latin typeface="Cambria" panose="02040503050406030204" pitchFamily="18" charset="0"/>
                <a:ea typeface="Cambria" panose="02040503050406030204" pitchFamily="18" charset="0"/>
              </a:rPr>
              <a:t>Exit Criteria</a:t>
            </a:r>
          </a:p>
          <a:p>
            <a:pPr marL="742950" lvl="1"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Decommission Decision</a:t>
            </a:r>
          </a:p>
        </p:txBody>
      </p:sp>
    </p:spTree>
    <p:extLst>
      <p:ext uri="{BB962C8B-B14F-4D97-AF65-F5344CB8AC3E}">
        <p14:creationId xmlns:p14="http://schemas.microsoft.com/office/powerpoint/2010/main" val="661949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Retire Phase</a:t>
            </a:r>
          </a:p>
        </p:txBody>
      </p:sp>
      <p:pic>
        <p:nvPicPr>
          <p:cNvPr id="10" name="Picture 2" descr="Icon of the T L C flowchart with the phase Retire emphasized."/>
          <p:cNvPicPr>
            <a:picLocks noChangeAspect="1"/>
          </p:cNvPicPr>
          <p:nvPr/>
        </p:nvPicPr>
        <p:blipFill>
          <a:blip r:embed="rId3"/>
          <a:stretch>
            <a:fillRect/>
          </a:stretch>
        </p:blipFill>
        <p:spPr>
          <a:xfrm>
            <a:off x="6194323" y="1210592"/>
            <a:ext cx="2949677" cy="962025"/>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29</a:t>
            </a:fld>
            <a:endParaRPr lang="en-US" dirty="0"/>
          </a:p>
        </p:txBody>
      </p:sp>
      <p:sp>
        <p:nvSpPr>
          <p:cNvPr id="7" name="Content Placeholder 4"/>
          <p:cNvSpPr/>
          <p:nvPr/>
        </p:nvSpPr>
        <p:spPr>
          <a:xfrm>
            <a:off x="704850" y="2362200"/>
            <a:ext cx="7734300" cy="3804118"/>
          </a:xfrm>
          <a:prstGeom prst="rect">
            <a:avLst/>
          </a:prstGeom>
        </p:spPr>
        <p:txBody>
          <a:bodyPr wrap="square" anchor="t">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creates and executes a decommissioning plan that complies with Federal guidelines for data disposition, hardware disposition, and any other considerations necessary based on the individual system, </a:t>
            </a:r>
          </a:p>
          <a:p>
            <a:pPr marL="1031875" lvl="1" indent="-398145">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Ensure consultation with Records Management (OSORA) </a:t>
            </a:r>
          </a:p>
          <a:p>
            <a:pPr marL="1031875" lvl="1" indent="-398463">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Other GRT resources are available for consultation on the planning and execution of the plan</a:t>
            </a:r>
          </a:p>
          <a:p>
            <a:pPr marL="800100" lvl="1" indent="-342900">
              <a:lnSpc>
                <a:spcPct val="90000"/>
              </a:lnSpc>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Manager attests to the completion of the disposition plan when operations cease</a:t>
            </a:r>
          </a:p>
        </p:txBody>
      </p:sp>
    </p:spTree>
    <p:extLst>
      <p:ext uri="{BB962C8B-B14F-4D97-AF65-F5344CB8AC3E}">
        <p14:creationId xmlns:p14="http://schemas.microsoft.com/office/powerpoint/2010/main" val="464304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TLC Overview – Section I</a:t>
            </a:r>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descr="Section I – TLC Introduction"/>
          <p:cNvSpPr>
            <a:spLocks noGrp="1"/>
          </p:cNvSpPr>
          <p:nvPr>
            <p:ph idx="1"/>
          </p:nvPr>
        </p:nvSpPr>
        <p:spPr>
          <a:xfrm>
            <a:off x="2057400" y="2835275"/>
            <a:ext cx="5029200" cy="1828800"/>
          </a:xfrm>
        </p:spPr>
        <p:txBody>
          <a:bodyPr>
            <a:noAutofit/>
          </a:bodyPr>
          <a:lstStyle/>
          <a:p>
            <a:pPr marL="0" indent="0" algn="ctr">
              <a:buNone/>
            </a:pPr>
            <a:r>
              <a:rPr lang="en-US" sz="3600" b="1"/>
              <a:t>Section </a:t>
            </a:r>
            <a:r>
              <a:rPr lang="en-US" sz="3600" b="1" dirty="0"/>
              <a:t>I </a:t>
            </a:r>
          </a:p>
          <a:p>
            <a:pPr marL="0" indent="0" algn="ctr">
              <a:buNone/>
            </a:pPr>
            <a:endParaRPr lang="en-US" sz="1800" b="1" dirty="0"/>
          </a:p>
          <a:p>
            <a:pPr marL="0" indent="0" algn="ctr">
              <a:buNone/>
            </a:pPr>
            <a:r>
              <a:rPr lang="en-US" sz="3600" b="1" dirty="0"/>
              <a:t>What is the TLC?</a:t>
            </a:r>
          </a:p>
        </p:txBody>
      </p:sp>
      <p:sp>
        <p:nvSpPr>
          <p:cNvPr id="4" name="Slide Number Placeholder 4"/>
          <p:cNvSpPr>
            <a:spLocks noGrp="1"/>
          </p:cNvSpPr>
          <p:nvPr>
            <p:ph type="sldNum" sz="quarter" idx="12"/>
          </p:nvPr>
        </p:nvSpPr>
        <p:spPr/>
        <p:txBody>
          <a:bodyPr/>
          <a:lstStyle/>
          <a:p>
            <a:fld id="{C5971247-108F-4781-8913-319514F6F075}" type="slidenum">
              <a:rPr lang="en-US" smtClean="0"/>
              <a:t>3</a:t>
            </a:fld>
            <a:endParaRPr lang="en-US" dirty="0"/>
          </a:p>
        </p:txBody>
      </p:sp>
    </p:spTree>
    <p:extLst>
      <p:ext uri="{BB962C8B-B14F-4D97-AF65-F5344CB8AC3E}">
        <p14:creationId xmlns:p14="http://schemas.microsoft.com/office/powerpoint/2010/main" val="957897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lstStyle/>
          <a:p>
            <a:pPr algn="ctr"/>
            <a:r>
              <a:rPr lang="en-US" dirty="0"/>
              <a:t>Retire Phase Summary</a:t>
            </a:r>
          </a:p>
        </p:txBody>
      </p:sp>
      <p:sp>
        <p:nvSpPr>
          <p:cNvPr id="4" name="Slide Number Placeholder 5"/>
          <p:cNvSpPr>
            <a:spLocks noGrp="1"/>
          </p:cNvSpPr>
          <p:nvPr>
            <p:ph type="sldNum" sz="quarter" idx="12"/>
          </p:nvPr>
        </p:nvSpPr>
        <p:spPr/>
        <p:txBody>
          <a:bodyPr/>
          <a:lstStyle/>
          <a:p>
            <a:fld id="{C5971247-108F-4781-8913-319514F6F075}" type="slidenum">
              <a:rPr lang="en-US" smtClean="0"/>
              <a:t>30</a:t>
            </a:fld>
            <a:endParaRPr lang="en-US" dirty="0"/>
          </a:p>
        </p:txBody>
      </p:sp>
      <p:sp>
        <p:nvSpPr>
          <p:cNvPr id="7" name="Content Placeholder 4"/>
          <p:cNvSpPr/>
          <p:nvPr/>
        </p:nvSpPr>
        <p:spPr>
          <a:xfrm>
            <a:off x="476250" y="2082061"/>
            <a:ext cx="8191500" cy="4185761"/>
          </a:xfrm>
          <a:prstGeom prst="rect">
            <a:avLst/>
          </a:prstGeom>
        </p:spPr>
        <p:txBody>
          <a:bodyPr wrap="square">
            <a:spAutoFit/>
          </a:bodyPr>
          <a:lstStyle/>
          <a:p>
            <a:pPr marL="457200" indent="-457200">
              <a:buFont typeface="Wingdings" panose="05000000000000000000" pitchFamily="2" charset="2"/>
              <a:buChar char="Ø"/>
            </a:pPr>
            <a:r>
              <a:rPr lang="en-US" sz="2400" dirty="0">
                <a:latin typeface="Cambria" panose="02040503050406030204" pitchFamily="18" charset="0"/>
                <a:ea typeface="Cambria" panose="02040503050406030204" pitchFamily="18" charset="0"/>
              </a:rPr>
              <a:t>Key Objectives</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Properly retain or dispose of any system materials according to the appropriate retention schedule, including but not limited to: System data, software, hardware, and any other necessary system requirements &amp; configurations</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Close out all related contractual actions and agreements</a:t>
            </a:r>
          </a:p>
          <a:p>
            <a:pPr marL="800100" lvl="1"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Ø"/>
            </a:pPr>
            <a:r>
              <a:rPr lang="en-US" sz="2400" dirty="0">
                <a:latin typeface="Cambria" panose="02040503050406030204" pitchFamily="18" charset="0"/>
                <a:ea typeface="Cambria" panose="02040503050406030204" pitchFamily="18" charset="0"/>
              </a:rPr>
              <a:t>Exit Criteria</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Project Manager attestation to the completion of the  decommissioning checklist</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The Project Manager/Business Owner sends the attestation to the Governance Team</a:t>
            </a:r>
          </a:p>
        </p:txBody>
      </p:sp>
      <p:pic>
        <p:nvPicPr>
          <p:cNvPr id="8" name="Picture 2" descr="Icon of the T L C flowchart with the phase Retire emphasized."/>
          <p:cNvPicPr>
            <a:picLocks noChangeAspect="1"/>
          </p:cNvPicPr>
          <p:nvPr/>
        </p:nvPicPr>
        <p:blipFill>
          <a:blip r:embed="rId2"/>
          <a:stretch>
            <a:fillRect/>
          </a:stretch>
        </p:blipFill>
        <p:spPr>
          <a:xfrm>
            <a:off x="6194323" y="1143000"/>
            <a:ext cx="2949677" cy="962025"/>
          </a:xfrm>
          <a:prstGeom prst="rect">
            <a:avLst/>
          </a:prstGeom>
        </p:spPr>
      </p:pic>
    </p:spTree>
    <p:extLst>
      <p:ext uri="{BB962C8B-B14F-4D97-AF65-F5344CB8AC3E}">
        <p14:creationId xmlns:p14="http://schemas.microsoft.com/office/powerpoint/2010/main" val="2268224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TLC Resources</a:t>
            </a:r>
          </a:p>
        </p:txBody>
      </p:sp>
      <p:sp>
        <p:nvSpPr>
          <p:cNvPr id="13" name="Content Placeholder 2">
            <a:extLst>
              <a:ext uri="{FF2B5EF4-FFF2-40B4-BE49-F238E27FC236}">
                <a16:creationId xmlns:a16="http://schemas.microsoft.com/office/drawing/2014/main" id="{41C55F6E-E50B-40D1-BA21-5746797D5310}"/>
              </a:ext>
            </a:extLst>
          </p:cNvPr>
          <p:cNvSpPr/>
          <p:nvPr/>
        </p:nvSpPr>
        <p:spPr>
          <a:xfrm>
            <a:off x="457200" y="1466576"/>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Governance Review Team</a:t>
            </a:r>
          </a:p>
        </p:txBody>
      </p:sp>
      <p:sp>
        <p:nvSpPr>
          <p:cNvPr id="8" name="Content Placeholder 3"/>
          <p:cNvSpPr txBox="1"/>
          <p:nvPr/>
        </p:nvSpPr>
        <p:spPr>
          <a:xfrm>
            <a:off x="1890117" y="1725652"/>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3"/>
              </a:rPr>
              <a:t>IT_Governance@cms.hhs.gov</a:t>
            </a:r>
            <a:endParaRPr lang="en-US" sz="2000" dirty="0">
              <a:latin typeface="Cambria" panose="02040503050406030204" pitchFamily="18" charset="0"/>
            </a:endParaRPr>
          </a:p>
        </p:txBody>
      </p:sp>
      <p:sp>
        <p:nvSpPr>
          <p:cNvPr id="14" name="Content Placeholder 4">
            <a:extLst>
              <a:ext uri="{FF2B5EF4-FFF2-40B4-BE49-F238E27FC236}">
                <a16:creationId xmlns:a16="http://schemas.microsoft.com/office/drawing/2014/main" id="{57347635-C559-4709-85EF-30F62DC55F54}"/>
              </a:ext>
            </a:extLst>
          </p:cNvPr>
          <p:cNvSpPr/>
          <p:nvPr/>
        </p:nvSpPr>
        <p:spPr>
          <a:xfrm>
            <a:off x="457200" y="2490582"/>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Technical Review Board</a:t>
            </a:r>
          </a:p>
        </p:txBody>
      </p:sp>
      <p:sp>
        <p:nvSpPr>
          <p:cNvPr id="9" name="Content Placeholder 5"/>
          <p:cNvSpPr txBox="1"/>
          <p:nvPr/>
        </p:nvSpPr>
        <p:spPr>
          <a:xfrm>
            <a:off x="1890117" y="2704553"/>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4"/>
              </a:rPr>
              <a:t>CMS-TRB@cms.hhs.gov</a:t>
            </a:r>
            <a:endParaRPr lang="en-US" sz="2000" dirty="0">
              <a:latin typeface="Cambria" panose="02040503050406030204" pitchFamily="18" charset="0"/>
            </a:endParaRPr>
          </a:p>
        </p:txBody>
      </p:sp>
      <p:sp>
        <p:nvSpPr>
          <p:cNvPr id="15" name="Content Placeholder 6">
            <a:extLst>
              <a:ext uri="{FF2B5EF4-FFF2-40B4-BE49-F238E27FC236}">
                <a16:creationId xmlns:a16="http://schemas.microsoft.com/office/drawing/2014/main" id="{0EEB881C-EBD0-4A22-8A80-B27782FCE9DD}"/>
              </a:ext>
            </a:extLst>
          </p:cNvPr>
          <p:cNvSpPr/>
          <p:nvPr/>
        </p:nvSpPr>
        <p:spPr>
          <a:xfrm>
            <a:off x="457200" y="3514588"/>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TLC Website</a:t>
            </a:r>
          </a:p>
        </p:txBody>
      </p:sp>
      <p:sp>
        <p:nvSpPr>
          <p:cNvPr id="10" name="Content Placeholder 7"/>
          <p:cNvSpPr txBox="1"/>
          <p:nvPr/>
        </p:nvSpPr>
        <p:spPr>
          <a:xfrm>
            <a:off x="1890117" y="3733800"/>
            <a:ext cx="5196484"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ea typeface="Cambria" panose="02040503050406030204" pitchFamily="18" charset="0"/>
                <a:hlinkClick r:id="rId5"/>
              </a:rPr>
              <a:t>IT Governance - https://www.cms.gov/TLC</a:t>
            </a:r>
            <a:endParaRPr lang="en-US" sz="2000" dirty="0">
              <a:latin typeface="Cambria" panose="02040503050406030204" pitchFamily="18" charset="0"/>
              <a:ea typeface="Cambria" panose="02040503050406030204" pitchFamily="18" charset="0"/>
            </a:endParaRPr>
          </a:p>
        </p:txBody>
      </p:sp>
      <p:sp>
        <p:nvSpPr>
          <p:cNvPr id="16" name="Content Placeholder 8">
            <a:extLst>
              <a:ext uri="{FF2B5EF4-FFF2-40B4-BE49-F238E27FC236}">
                <a16:creationId xmlns:a16="http://schemas.microsoft.com/office/drawing/2014/main" id="{4955EF57-A21C-464F-BDD4-7194146E0C4E}"/>
              </a:ext>
            </a:extLst>
          </p:cNvPr>
          <p:cNvSpPr/>
          <p:nvPr/>
        </p:nvSpPr>
        <p:spPr>
          <a:xfrm>
            <a:off x="457200" y="4538594"/>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Enterprise Architecture</a:t>
            </a:r>
          </a:p>
        </p:txBody>
      </p:sp>
      <p:sp>
        <p:nvSpPr>
          <p:cNvPr id="11" name="Content Placeholder 9"/>
          <p:cNvSpPr txBox="1"/>
          <p:nvPr/>
        </p:nvSpPr>
        <p:spPr>
          <a:xfrm>
            <a:off x="1890117" y="4817607"/>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6"/>
              </a:rPr>
              <a:t>EnterpriseArchitecture@cms.hhs.gov</a:t>
            </a:r>
            <a:endParaRPr lang="en-US" sz="2000" dirty="0">
              <a:latin typeface="Cambria" panose="02040503050406030204" pitchFamily="18" charset="0"/>
            </a:endParaRPr>
          </a:p>
        </p:txBody>
      </p:sp>
      <p:sp>
        <p:nvSpPr>
          <p:cNvPr id="18" name="Content Placeholder 10">
            <a:extLst>
              <a:ext uri="{FF2B5EF4-FFF2-40B4-BE49-F238E27FC236}">
                <a16:creationId xmlns:a16="http://schemas.microsoft.com/office/drawing/2014/main" id="{8C4CE169-FCA0-45E9-B8E2-1DD264C351E8}"/>
              </a:ext>
            </a:extLst>
          </p:cNvPr>
          <p:cNvSpPr/>
          <p:nvPr/>
        </p:nvSpPr>
        <p:spPr>
          <a:xfrm>
            <a:off x="457200" y="5562600"/>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Navigator</a:t>
            </a:r>
          </a:p>
        </p:txBody>
      </p:sp>
      <p:sp>
        <p:nvSpPr>
          <p:cNvPr id="12" name="Content Placeholder 11"/>
          <p:cNvSpPr txBox="1"/>
          <p:nvPr/>
        </p:nvSpPr>
        <p:spPr>
          <a:xfrm>
            <a:off x="1890117" y="5791200"/>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7"/>
              </a:rPr>
              <a:t>NavigatorInquiries@cms.hhs.gov</a:t>
            </a:r>
            <a:endParaRPr lang="en-US" sz="2000" dirty="0">
              <a:latin typeface="Cambria" panose="02040503050406030204" pitchFamily="18" charset="0"/>
            </a:endParaRPr>
          </a:p>
        </p:txBody>
      </p:sp>
      <p:sp>
        <p:nvSpPr>
          <p:cNvPr id="4" name="Slide Number Placeholder 12"/>
          <p:cNvSpPr>
            <a:spLocks noGrp="1"/>
          </p:cNvSpPr>
          <p:nvPr>
            <p:ph type="sldNum" sz="quarter" idx="12"/>
          </p:nvPr>
        </p:nvSpPr>
        <p:spPr/>
        <p:txBody>
          <a:bodyPr/>
          <a:lstStyle/>
          <a:p>
            <a:fld id="{C5971247-108F-4781-8913-319514F6F075}" type="slidenum">
              <a:rPr lang="en-US" smtClean="0"/>
              <a:t>31</a:t>
            </a:fld>
            <a:endParaRPr lang="en-US" dirty="0"/>
          </a:p>
        </p:txBody>
      </p:sp>
      <p:pic>
        <p:nvPicPr>
          <p:cNvPr id="17" name="Picture 2" descr="T L C Design Element  - Graphic Design Image for the Target Life Cycle Process."/>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Tree>
    <p:extLst>
      <p:ext uri="{BB962C8B-B14F-4D97-AF65-F5344CB8AC3E}">
        <p14:creationId xmlns:p14="http://schemas.microsoft.com/office/powerpoint/2010/main" val="24880606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descr="Questions? For more Information, contact: IT_Governance@cms.hhs.gov &#10;"/>
          <p:cNvSpPr txBox="1"/>
          <p:nvPr/>
        </p:nvSpPr>
        <p:spPr>
          <a:xfrm>
            <a:off x="2614934" y="2110907"/>
            <a:ext cx="3685532" cy="1569660"/>
          </a:xfrm>
          <a:prstGeom prst="rect">
            <a:avLst/>
          </a:prstGeom>
          <a:noFill/>
        </p:spPr>
        <p:txBody>
          <a:bodyPr wrap="square" rtlCol="0">
            <a:spAutoFit/>
          </a:bodyPr>
          <a:lstStyle/>
          <a:p>
            <a:pPr algn="ctr"/>
            <a:r>
              <a:rPr lang="en-US" sz="9600" b="1" dirty="0">
                <a:latin typeface="Cambria" panose="02040503050406030204" pitchFamily="18" charset="0"/>
              </a:rPr>
              <a:t>?</a:t>
            </a:r>
            <a:endParaRPr lang="en-US" sz="2400" dirty="0">
              <a:latin typeface="Cambria" panose="02040503050406030204" pitchFamily="18" charset="0"/>
            </a:endParaRPr>
          </a:p>
        </p:txBody>
      </p:sp>
      <p:sp>
        <p:nvSpPr>
          <p:cNvPr id="5" name="Slide Number Placeholder 4"/>
          <p:cNvSpPr>
            <a:spLocks noGrp="1"/>
          </p:cNvSpPr>
          <p:nvPr>
            <p:ph type="sldNum" sz="quarter" idx="12"/>
          </p:nvPr>
        </p:nvSpPr>
        <p:spPr/>
        <p:txBody>
          <a:bodyPr/>
          <a:lstStyle/>
          <a:p>
            <a:fld id="{C5971247-108F-4781-8913-319514F6F075}" type="slidenum">
              <a:rPr lang="en-US" smtClean="0"/>
              <a:t>32</a:t>
            </a:fld>
            <a:endParaRPr lang="en-US" dirty="0"/>
          </a:p>
        </p:txBody>
      </p:sp>
      <p:sp>
        <p:nvSpPr>
          <p:cNvPr id="7" name="Title 6"/>
          <p:cNvSpPr>
            <a:spLocks noGrp="1"/>
          </p:cNvSpPr>
          <p:nvPr>
            <p:ph type="title"/>
          </p:nvPr>
        </p:nvSpPr>
        <p:spPr/>
        <p:txBody>
          <a:bodyPr/>
          <a:lstStyle/>
          <a:p>
            <a:pPr algn="ctr"/>
            <a:r>
              <a:rPr lang="en-US" dirty="0"/>
              <a:t>Questions</a:t>
            </a:r>
          </a:p>
        </p:txBody>
      </p:sp>
      <p:pic>
        <p:nvPicPr>
          <p:cNvPr id="8" name="Picture 2" descr="T L C Design Element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
        <p:nvSpPr>
          <p:cNvPr id="10" name="Content Placeholder 2">
            <a:extLst>
              <a:ext uri="{FF2B5EF4-FFF2-40B4-BE49-F238E27FC236}">
                <a16:creationId xmlns:a16="http://schemas.microsoft.com/office/drawing/2014/main" id="{CB86A120-DB6E-D24B-9BC3-72B991C07DC4}"/>
              </a:ext>
            </a:extLst>
          </p:cNvPr>
          <p:cNvSpPr txBox="1">
            <a:spLocks/>
          </p:cNvSpPr>
          <p:nvPr/>
        </p:nvSpPr>
        <p:spPr>
          <a:xfrm>
            <a:off x="304799" y="3680567"/>
            <a:ext cx="8382001" cy="2090707"/>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800" dirty="0"/>
          </a:p>
          <a:p>
            <a:endParaRPr lang="en-US" sz="2800" dirty="0"/>
          </a:p>
          <a:p>
            <a:pPr algn="l"/>
            <a:r>
              <a:rPr lang="en-US" sz="2800" dirty="0">
                <a:solidFill>
                  <a:schemeClr val="tx1"/>
                </a:solidFill>
              </a:rPr>
              <a:t>For questions about Governance or more information contact </a:t>
            </a:r>
            <a:r>
              <a:rPr lang="en-US" sz="2800" dirty="0">
                <a:hlinkClick r:id="rId4"/>
              </a:rPr>
              <a:t>via Mail – IT_Governance@cms.hhs.gov</a:t>
            </a:r>
            <a:r>
              <a:rPr lang="en-US" sz="2800" dirty="0">
                <a:hlinkClick r:id="rId5"/>
              </a:rPr>
              <a:t> </a:t>
            </a:r>
            <a:r>
              <a:rPr lang="en-US" sz="2800" dirty="0">
                <a:solidFill>
                  <a:schemeClr val="tx1"/>
                </a:solidFill>
              </a:rPr>
              <a:t>or visit </a:t>
            </a:r>
            <a:r>
              <a:rPr lang="en-US" sz="2800" dirty="0">
                <a:hlinkClick r:id="rId6"/>
              </a:rPr>
              <a:t>IT Governance - https://www.cms.gov/TLC</a:t>
            </a:r>
            <a:endParaRPr lang="en-US" sz="2800" dirty="0"/>
          </a:p>
          <a:p>
            <a:endParaRPr lang="en-US" sz="2800" dirty="0"/>
          </a:p>
          <a:p>
            <a:endParaRPr lang="en-US" sz="2800" dirty="0"/>
          </a:p>
        </p:txBody>
      </p:sp>
    </p:spTree>
    <p:extLst>
      <p:ext uri="{BB962C8B-B14F-4D97-AF65-F5344CB8AC3E}">
        <p14:creationId xmlns:p14="http://schemas.microsoft.com/office/powerpoint/2010/main" val="191226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2412"/>
          </a:xfrm>
          <a:solidFill>
            <a:srgbClr val="002060"/>
          </a:solidFill>
        </p:spPr>
        <p:txBody>
          <a:bodyPr>
            <a:normAutofit/>
          </a:bodyPr>
          <a:lstStyle/>
          <a:p>
            <a:pPr algn="ctr">
              <a:lnSpc>
                <a:spcPct val="90000"/>
              </a:lnSpc>
            </a:pPr>
            <a:r>
              <a:rPr lang="en-US" dirty="0">
                <a:ea typeface="ＭＳ Ｐゴシック" pitchFamily="34" charset="-128"/>
              </a:rPr>
              <a:t>Governance Framework</a:t>
            </a:r>
          </a:p>
        </p:txBody>
      </p:sp>
      <p:pic>
        <p:nvPicPr>
          <p:cNvPr id="4"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pic>
        <p:nvPicPr>
          <p:cNvPr id="44" name="Picture 4" descr="Icon of a Teacher">
            <a:extLst>
              <a:ext uri="{FF2B5EF4-FFF2-40B4-BE49-F238E27FC236}">
                <a16:creationId xmlns:a16="http://schemas.microsoft.com/office/drawing/2014/main" id="{00FF1FA6-CD7B-4412-BE1E-72FBDCE6CE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64335" y="2081100"/>
            <a:ext cx="914400" cy="914400"/>
          </a:xfrm>
          <a:prstGeom prst="rect">
            <a:avLst/>
          </a:prstGeom>
        </p:spPr>
      </p:pic>
      <p:sp>
        <p:nvSpPr>
          <p:cNvPr id="21" name="Content Placeholder 5">
            <a:extLst>
              <a:ext uri="{FF2B5EF4-FFF2-40B4-BE49-F238E27FC236}">
                <a16:creationId xmlns:a16="http://schemas.microsoft.com/office/drawing/2014/main" id="{2A2ADD52-7AF1-4501-8FD2-D12C07A3E47D}"/>
              </a:ext>
            </a:extLst>
          </p:cNvPr>
          <p:cNvSpPr/>
          <p:nvPr/>
        </p:nvSpPr>
        <p:spPr>
          <a:xfrm>
            <a:off x="2743200" y="2166068"/>
            <a:ext cx="4572000" cy="424732"/>
          </a:xfrm>
          <a:prstGeom prst="rect">
            <a:avLst/>
          </a:prstGeom>
        </p:spPr>
        <p:txBody>
          <a:bodyPr>
            <a:spAutoFit/>
          </a:bodyPr>
          <a:lstStyle/>
          <a:p>
            <a:pPr>
              <a:lnSpc>
                <a:spcPct val="90000"/>
              </a:lnSpc>
            </a:pPr>
            <a:r>
              <a:rPr lang="en-US" sz="2400" dirty="0">
                <a:latin typeface="Cambria" panose="02040503050406030204" pitchFamily="18" charset="0"/>
                <a:ea typeface="Cambria" panose="02040503050406030204" pitchFamily="18" charset="0"/>
              </a:rPr>
              <a:t>Promotes business flexibility</a:t>
            </a:r>
          </a:p>
        </p:txBody>
      </p:sp>
      <p:grpSp>
        <p:nvGrpSpPr>
          <p:cNvPr id="45" name="Group 6" descr="Icon of Collaboration">
            <a:extLst>
              <a:ext uri="{FF2B5EF4-FFF2-40B4-BE49-F238E27FC236}">
                <a16:creationId xmlns:a16="http://schemas.microsoft.com/office/drawing/2014/main" id="{ECCB6692-3B09-412B-9182-0A5B686CAE4C}"/>
              </a:ext>
              <a:ext uri="{C183D7F6-B498-43B3-948B-1728B52AA6E4}">
                <adec:decorative xmlns:adec="http://schemas.microsoft.com/office/drawing/2017/decorative" val="1"/>
              </a:ext>
            </a:extLst>
          </p:cNvPr>
          <p:cNvGrpSpPr/>
          <p:nvPr/>
        </p:nvGrpSpPr>
        <p:grpSpPr>
          <a:xfrm>
            <a:off x="1578735" y="2726041"/>
            <a:ext cx="685814" cy="849282"/>
            <a:chOff x="5148810" y="4950087"/>
            <a:chExt cx="685814" cy="849282"/>
          </a:xfrm>
        </p:grpSpPr>
        <p:sp>
          <p:nvSpPr>
            <p:cNvPr id="46" name="Freeform: Shape 6">
              <a:extLst>
                <a:ext uri="{FF2B5EF4-FFF2-40B4-BE49-F238E27FC236}">
                  <a16:creationId xmlns:a16="http://schemas.microsoft.com/office/drawing/2014/main" id="{EF56A85F-7EA9-404F-99E3-38E34774384B}"/>
                </a:ext>
              </a:extLst>
            </p:cNvPr>
            <p:cNvSpPr/>
            <p:nvPr/>
          </p:nvSpPr>
          <p:spPr>
            <a:xfrm>
              <a:off x="5405999" y="4950087"/>
              <a:ext cx="428625" cy="447675"/>
            </a:xfrm>
            <a:custGeom>
              <a:avLst/>
              <a:gdLst>
                <a:gd name="connsiteX0" fmla="*/ 414435 w 428625"/>
                <a:gd name="connsiteY0" fmla="*/ 0 h 447675"/>
                <a:gd name="connsiteX1" fmla="*/ 22957 w 428625"/>
                <a:gd name="connsiteY1" fmla="*/ 0 h 447675"/>
                <a:gd name="connsiteX2" fmla="*/ 2 w 428625"/>
                <a:gd name="connsiteY2" fmla="*/ 23241 h 447675"/>
                <a:gd name="connsiteX3" fmla="*/ 2 w 428625"/>
                <a:gd name="connsiteY3" fmla="*/ 329184 h 447675"/>
                <a:gd name="connsiteX4" fmla="*/ 22668 w 428625"/>
                <a:gd name="connsiteY4" fmla="*/ 352424 h 447675"/>
                <a:gd name="connsiteX5" fmla="*/ 22767 w 428625"/>
                <a:gd name="connsiteY5" fmla="*/ 352425 h 447675"/>
                <a:gd name="connsiteX6" fmla="*/ 95157 w 428625"/>
                <a:gd name="connsiteY6" fmla="*/ 352425 h 447675"/>
                <a:gd name="connsiteX7" fmla="*/ 95157 w 428625"/>
                <a:gd name="connsiteY7" fmla="*/ 448532 h 447675"/>
                <a:gd name="connsiteX8" fmla="*/ 182501 w 428625"/>
                <a:gd name="connsiteY8" fmla="*/ 352425 h 447675"/>
                <a:gd name="connsiteX9" fmla="*/ 413958 w 428625"/>
                <a:gd name="connsiteY9" fmla="*/ 352425 h 447675"/>
                <a:gd name="connsiteX10" fmla="*/ 436915 w 428625"/>
                <a:gd name="connsiteY10" fmla="*/ 329280 h 447675"/>
                <a:gd name="connsiteX11" fmla="*/ 436914 w 428625"/>
                <a:gd name="connsiteY11" fmla="*/ 329184 h 447675"/>
                <a:gd name="connsiteX12" fmla="*/ 437390 w 428625"/>
                <a:gd name="connsiteY12" fmla="*/ 23527 h 447675"/>
                <a:gd name="connsiteX13" fmla="*/ 414820 w 428625"/>
                <a:gd name="connsiteY13" fmla="*/ 5 h 447675"/>
                <a:gd name="connsiteX14" fmla="*/ 414435 w 428625"/>
                <a:gd name="connsiteY14" fmla="*/ 0 h 447675"/>
                <a:gd name="connsiteX15" fmla="*/ 281085 w 428625"/>
                <a:gd name="connsiteY15" fmla="*/ 89440 h 447675"/>
                <a:gd name="connsiteX16" fmla="*/ 295848 w 428625"/>
                <a:gd name="connsiteY16" fmla="*/ 74676 h 447675"/>
                <a:gd name="connsiteX17" fmla="*/ 304284 w 428625"/>
                <a:gd name="connsiteY17" fmla="*/ 75607 h 447675"/>
                <a:gd name="connsiteX18" fmla="*/ 304326 w 428625"/>
                <a:gd name="connsiteY18" fmla="*/ 83058 h 447675"/>
                <a:gd name="connsiteX19" fmla="*/ 289562 w 428625"/>
                <a:gd name="connsiteY19" fmla="*/ 97822 h 447675"/>
                <a:gd name="connsiteX20" fmla="*/ 285371 w 428625"/>
                <a:gd name="connsiteY20" fmla="*/ 99536 h 447675"/>
                <a:gd name="connsiteX21" fmla="*/ 281085 w 428625"/>
                <a:gd name="connsiteY21" fmla="*/ 97822 h 447675"/>
                <a:gd name="connsiteX22" fmla="*/ 281370 w 428625"/>
                <a:gd name="connsiteY22" fmla="*/ 89821 h 447675"/>
                <a:gd name="connsiteX23" fmla="*/ 212790 w 428625"/>
                <a:gd name="connsiteY23" fmla="*/ 43720 h 447675"/>
                <a:gd name="connsiteX24" fmla="*/ 217989 w 428625"/>
                <a:gd name="connsiteY24" fmla="*/ 37012 h 447675"/>
                <a:gd name="connsiteX25" fmla="*/ 224697 w 428625"/>
                <a:gd name="connsiteY25" fmla="*/ 42211 h 447675"/>
                <a:gd name="connsiteX26" fmla="*/ 224697 w 428625"/>
                <a:gd name="connsiteY26" fmla="*/ 43720 h 447675"/>
                <a:gd name="connsiteX27" fmla="*/ 224697 w 428625"/>
                <a:gd name="connsiteY27" fmla="*/ 64484 h 447675"/>
                <a:gd name="connsiteX28" fmla="*/ 219498 w 428625"/>
                <a:gd name="connsiteY28" fmla="*/ 71192 h 447675"/>
                <a:gd name="connsiteX29" fmla="*/ 212790 w 428625"/>
                <a:gd name="connsiteY29" fmla="*/ 65993 h 447675"/>
                <a:gd name="connsiteX30" fmla="*/ 212790 w 428625"/>
                <a:gd name="connsiteY30" fmla="*/ 64484 h 447675"/>
                <a:gd name="connsiteX31" fmla="*/ 133352 w 428625"/>
                <a:gd name="connsiteY31" fmla="*/ 73533 h 447675"/>
                <a:gd name="connsiteX32" fmla="*/ 141567 w 428625"/>
                <a:gd name="connsiteY32" fmla="*/ 73366 h 447675"/>
                <a:gd name="connsiteX33" fmla="*/ 141734 w 428625"/>
                <a:gd name="connsiteY33" fmla="*/ 73533 h 447675"/>
                <a:gd name="connsiteX34" fmla="*/ 156498 w 428625"/>
                <a:gd name="connsiteY34" fmla="*/ 88297 h 447675"/>
                <a:gd name="connsiteX35" fmla="*/ 156498 w 428625"/>
                <a:gd name="connsiteY35" fmla="*/ 96679 h 447675"/>
                <a:gd name="connsiteX36" fmla="*/ 152307 w 428625"/>
                <a:gd name="connsiteY36" fmla="*/ 98393 h 447675"/>
                <a:gd name="connsiteX37" fmla="*/ 148020 w 428625"/>
                <a:gd name="connsiteY37" fmla="*/ 96679 h 447675"/>
                <a:gd name="connsiteX38" fmla="*/ 133352 w 428625"/>
                <a:gd name="connsiteY38" fmla="*/ 81915 h 447675"/>
                <a:gd name="connsiteX39" fmla="*/ 133638 w 428625"/>
                <a:gd name="connsiteY39" fmla="*/ 73914 h 447675"/>
                <a:gd name="connsiteX40" fmla="*/ 126113 w 428625"/>
                <a:gd name="connsiteY40" fmla="*/ 161925 h 447675"/>
                <a:gd name="connsiteX41" fmla="*/ 105634 w 428625"/>
                <a:gd name="connsiteY41" fmla="*/ 161925 h 447675"/>
                <a:gd name="connsiteX42" fmla="*/ 100435 w 428625"/>
                <a:gd name="connsiteY42" fmla="*/ 155217 h 447675"/>
                <a:gd name="connsiteX43" fmla="*/ 105634 w 428625"/>
                <a:gd name="connsiteY43" fmla="*/ 150019 h 447675"/>
                <a:gd name="connsiteX44" fmla="*/ 126113 w 428625"/>
                <a:gd name="connsiteY44" fmla="*/ 150019 h 447675"/>
                <a:gd name="connsiteX45" fmla="*/ 132820 w 428625"/>
                <a:gd name="connsiteY45" fmla="*/ 155217 h 447675"/>
                <a:gd name="connsiteX46" fmla="*/ 127622 w 428625"/>
                <a:gd name="connsiteY46" fmla="*/ 161925 h 447675"/>
                <a:gd name="connsiteX47" fmla="*/ 126113 w 428625"/>
                <a:gd name="connsiteY47" fmla="*/ 161925 h 447675"/>
                <a:gd name="connsiteX48" fmla="*/ 156402 w 428625"/>
                <a:gd name="connsiteY48" fmla="*/ 222885 h 447675"/>
                <a:gd name="connsiteX49" fmla="*/ 141639 w 428625"/>
                <a:gd name="connsiteY49" fmla="*/ 237649 h 447675"/>
                <a:gd name="connsiteX50" fmla="*/ 133215 w 428625"/>
                <a:gd name="connsiteY50" fmla="*/ 236623 h 447675"/>
                <a:gd name="connsiteX51" fmla="*/ 133257 w 428625"/>
                <a:gd name="connsiteY51" fmla="*/ 229172 h 447675"/>
                <a:gd name="connsiteX52" fmla="*/ 147925 w 428625"/>
                <a:gd name="connsiteY52" fmla="*/ 214503 h 447675"/>
                <a:gd name="connsiteX53" fmla="*/ 156360 w 428625"/>
                <a:gd name="connsiteY53" fmla="*/ 215434 h 447675"/>
                <a:gd name="connsiteX54" fmla="*/ 156402 w 428625"/>
                <a:gd name="connsiteY54" fmla="*/ 222885 h 447675"/>
                <a:gd name="connsiteX55" fmla="*/ 218505 w 428625"/>
                <a:gd name="connsiteY55" fmla="*/ 290513 h 447675"/>
                <a:gd name="connsiteX56" fmla="*/ 199455 w 428625"/>
                <a:gd name="connsiteY56" fmla="*/ 273272 h 447675"/>
                <a:gd name="connsiteX57" fmla="*/ 236698 w 428625"/>
                <a:gd name="connsiteY57" fmla="*/ 273272 h 447675"/>
                <a:gd name="connsiteX58" fmla="*/ 218505 w 428625"/>
                <a:gd name="connsiteY58" fmla="*/ 290513 h 447675"/>
                <a:gd name="connsiteX59" fmla="*/ 241746 w 428625"/>
                <a:gd name="connsiteY59" fmla="*/ 261366 h 447675"/>
                <a:gd name="connsiteX60" fmla="*/ 195169 w 428625"/>
                <a:gd name="connsiteY60" fmla="*/ 261366 h 447675"/>
                <a:gd name="connsiteX61" fmla="*/ 186597 w 428625"/>
                <a:gd name="connsiteY61" fmla="*/ 252794 h 447675"/>
                <a:gd name="connsiteX62" fmla="*/ 195169 w 428625"/>
                <a:gd name="connsiteY62" fmla="*/ 244221 h 447675"/>
                <a:gd name="connsiteX63" fmla="*/ 241746 w 428625"/>
                <a:gd name="connsiteY63" fmla="*/ 244221 h 447675"/>
                <a:gd name="connsiteX64" fmla="*/ 250319 w 428625"/>
                <a:gd name="connsiteY64" fmla="*/ 252794 h 447675"/>
                <a:gd name="connsiteX65" fmla="*/ 241746 w 428625"/>
                <a:gd name="connsiteY65" fmla="*/ 261366 h 447675"/>
                <a:gd name="connsiteX66" fmla="*/ 253081 w 428625"/>
                <a:gd name="connsiteY66" fmla="*/ 231743 h 447675"/>
                <a:gd name="connsiteX67" fmla="*/ 252224 w 428625"/>
                <a:gd name="connsiteY67" fmla="*/ 232315 h 447675"/>
                <a:gd name="connsiteX68" fmla="*/ 184692 w 428625"/>
                <a:gd name="connsiteY68" fmla="*/ 232315 h 447675"/>
                <a:gd name="connsiteX69" fmla="*/ 183834 w 428625"/>
                <a:gd name="connsiteY69" fmla="*/ 232315 h 447675"/>
                <a:gd name="connsiteX70" fmla="*/ 165737 w 428625"/>
                <a:gd name="connsiteY70" fmla="*/ 202883 h 447675"/>
                <a:gd name="connsiteX71" fmla="*/ 153735 w 428625"/>
                <a:gd name="connsiteY71" fmla="*/ 183166 h 447675"/>
                <a:gd name="connsiteX72" fmla="*/ 148782 w 428625"/>
                <a:gd name="connsiteY72" fmla="*/ 159163 h 447675"/>
                <a:gd name="connsiteX73" fmla="*/ 148782 w 428625"/>
                <a:gd name="connsiteY73" fmla="*/ 156210 h 447675"/>
                <a:gd name="connsiteX74" fmla="*/ 221034 w 428625"/>
                <a:gd name="connsiteY74" fmla="*/ 89111 h 447675"/>
                <a:gd name="connsiteX75" fmla="*/ 288133 w 428625"/>
                <a:gd name="connsiteY75" fmla="*/ 156210 h 447675"/>
                <a:gd name="connsiteX76" fmla="*/ 288133 w 428625"/>
                <a:gd name="connsiteY76" fmla="*/ 158687 h 447675"/>
                <a:gd name="connsiteX77" fmla="*/ 283275 w 428625"/>
                <a:gd name="connsiteY77" fmla="*/ 182785 h 447675"/>
                <a:gd name="connsiteX78" fmla="*/ 271274 w 428625"/>
                <a:gd name="connsiteY78" fmla="*/ 202502 h 447675"/>
                <a:gd name="connsiteX79" fmla="*/ 253081 w 428625"/>
                <a:gd name="connsiteY79" fmla="*/ 231743 h 447675"/>
                <a:gd name="connsiteX80" fmla="*/ 304611 w 428625"/>
                <a:gd name="connsiteY80" fmla="*/ 236315 h 447675"/>
                <a:gd name="connsiteX81" fmla="*/ 300420 w 428625"/>
                <a:gd name="connsiteY81" fmla="*/ 238030 h 447675"/>
                <a:gd name="connsiteX82" fmla="*/ 296134 w 428625"/>
                <a:gd name="connsiteY82" fmla="*/ 236315 h 447675"/>
                <a:gd name="connsiteX83" fmla="*/ 281370 w 428625"/>
                <a:gd name="connsiteY83" fmla="*/ 221551 h 447675"/>
                <a:gd name="connsiteX84" fmla="*/ 282396 w 428625"/>
                <a:gd name="connsiteY84" fmla="*/ 213128 h 447675"/>
                <a:gd name="connsiteX85" fmla="*/ 289848 w 428625"/>
                <a:gd name="connsiteY85" fmla="*/ 213169 h 447675"/>
                <a:gd name="connsiteX86" fmla="*/ 304611 w 428625"/>
                <a:gd name="connsiteY86" fmla="*/ 227838 h 447675"/>
                <a:gd name="connsiteX87" fmla="*/ 304611 w 428625"/>
                <a:gd name="connsiteY87" fmla="*/ 236315 h 447675"/>
                <a:gd name="connsiteX88" fmla="*/ 331281 w 428625"/>
                <a:gd name="connsiteY88" fmla="*/ 161925 h 447675"/>
                <a:gd name="connsiteX89" fmla="*/ 310517 w 428625"/>
                <a:gd name="connsiteY89" fmla="*/ 161925 h 447675"/>
                <a:gd name="connsiteX90" fmla="*/ 303809 w 428625"/>
                <a:gd name="connsiteY90" fmla="*/ 156726 h 447675"/>
                <a:gd name="connsiteX91" fmla="*/ 309008 w 428625"/>
                <a:gd name="connsiteY91" fmla="*/ 150019 h 447675"/>
                <a:gd name="connsiteX92" fmla="*/ 310517 w 428625"/>
                <a:gd name="connsiteY92" fmla="*/ 150019 h 447675"/>
                <a:gd name="connsiteX93" fmla="*/ 331281 w 428625"/>
                <a:gd name="connsiteY93" fmla="*/ 150019 h 447675"/>
                <a:gd name="connsiteX94" fmla="*/ 337989 w 428625"/>
                <a:gd name="connsiteY94" fmla="*/ 155217 h 447675"/>
                <a:gd name="connsiteX95" fmla="*/ 332790 w 428625"/>
                <a:gd name="connsiteY95" fmla="*/ 161925 h 447675"/>
                <a:gd name="connsiteX96" fmla="*/ 331281 w 428625"/>
                <a:gd name="connsiteY96" fmla="*/ 161925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28625" h="447675">
                  <a:moveTo>
                    <a:pt x="414435" y="0"/>
                  </a:moveTo>
                  <a:lnTo>
                    <a:pt x="22957" y="0"/>
                  </a:lnTo>
                  <a:cubicBezTo>
                    <a:pt x="10212" y="105"/>
                    <a:pt x="-52" y="10495"/>
                    <a:pt x="2" y="23241"/>
                  </a:cubicBezTo>
                  <a:lnTo>
                    <a:pt x="2" y="329184"/>
                  </a:lnTo>
                  <a:cubicBezTo>
                    <a:pt x="-156" y="341861"/>
                    <a:pt x="9992" y="352266"/>
                    <a:pt x="22668" y="352424"/>
                  </a:cubicBezTo>
                  <a:cubicBezTo>
                    <a:pt x="22702" y="352424"/>
                    <a:pt x="22734" y="352425"/>
                    <a:pt x="22767" y="352425"/>
                  </a:cubicBezTo>
                  <a:lnTo>
                    <a:pt x="95157" y="352425"/>
                  </a:lnTo>
                  <a:lnTo>
                    <a:pt x="95157" y="448532"/>
                  </a:lnTo>
                  <a:lnTo>
                    <a:pt x="182501" y="352425"/>
                  </a:lnTo>
                  <a:lnTo>
                    <a:pt x="413958" y="352425"/>
                  </a:lnTo>
                  <a:cubicBezTo>
                    <a:pt x="426689" y="352373"/>
                    <a:pt x="436966" y="342010"/>
                    <a:pt x="436915" y="329280"/>
                  </a:cubicBezTo>
                  <a:cubicBezTo>
                    <a:pt x="436915" y="329248"/>
                    <a:pt x="436914" y="329216"/>
                    <a:pt x="436914" y="329184"/>
                  </a:cubicBezTo>
                  <a:lnTo>
                    <a:pt x="437390" y="23527"/>
                  </a:lnTo>
                  <a:cubicBezTo>
                    <a:pt x="437653" y="10799"/>
                    <a:pt x="427549" y="268"/>
                    <a:pt x="414820" y="5"/>
                  </a:cubicBezTo>
                  <a:cubicBezTo>
                    <a:pt x="414692" y="2"/>
                    <a:pt x="414563" y="0"/>
                    <a:pt x="414435" y="0"/>
                  </a:cubicBezTo>
                  <a:close/>
                  <a:moveTo>
                    <a:pt x="281085" y="89440"/>
                  </a:moveTo>
                  <a:lnTo>
                    <a:pt x="295848" y="74676"/>
                  </a:lnTo>
                  <a:cubicBezTo>
                    <a:pt x="298434" y="72603"/>
                    <a:pt x="302211" y="73021"/>
                    <a:pt x="304284" y="75607"/>
                  </a:cubicBezTo>
                  <a:cubicBezTo>
                    <a:pt x="306025" y="77780"/>
                    <a:pt x="306042" y="80865"/>
                    <a:pt x="304326" y="83058"/>
                  </a:cubicBezTo>
                  <a:lnTo>
                    <a:pt x="289562" y="97822"/>
                  </a:lnTo>
                  <a:cubicBezTo>
                    <a:pt x="288448" y="98928"/>
                    <a:pt x="286941" y="99544"/>
                    <a:pt x="285371" y="99536"/>
                  </a:cubicBezTo>
                  <a:cubicBezTo>
                    <a:pt x="283776" y="99529"/>
                    <a:pt x="282244" y="98916"/>
                    <a:pt x="281085" y="97822"/>
                  </a:cubicBezTo>
                  <a:cubicBezTo>
                    <a:pt x="279127" y="95472"/>
                    <a:pt x="279250" y="92025"/>
                    <a:pt x="281370" y="89821"/>
                  </a:cubicBezTo>
                  <a:close/>
                  <a:moveTo>
                    <a:pt x="212790" y="43720"/>
                  </a:moveTo>
                  <a:cubicBezTo>
                    <a:pt x="212373" y="40432"/>
                    <a:pt x="214701" y="37428"/>
                    <a:pt x="217989" y="37012"/>
                  </a:cubicBezTo>
                  <a:cubicBezTo>
                    <a:pt x="221277" y="36595"/>
                    <a:pt x="224279" y="38923"/>
                    <a:pt x="224697" y="42211"/>
                  </a:cubicBezTo>
                  <a:cubicBezTo>
                    <a:pt x="224760" y="42712"/>
                    <a:pt x="224760" y="43219"/>
                    <a:pt x="224697" y="43720"/>
                  </a:cubicBezTo>
                  <a:lnTo>
                    <a:pt x="224697" y="64484"/>
                  </a:lnTo>
                  <a:cubicBezTo>
                    <a:pt x="225113" y="67772"/>
                    <a:pt x="222786" y="70776"/>
                    <a:pt x="219498" y="71192"/>
                  </a:cubicBezTo>
                  <a:cubicBezTo>
                    <a:pt x="216210" y="71609"/>
                    <a:pt x="213207" y="69281"/>
                    <a:pt x="212790" y="65993"/>
                  </a:cubicBezTo>
                  <a:cubicBezTo>
                    <a:pt x="212727" y="65492"/>
                    <a:pt x="212727" y="64985"/>
                    <a:pt x="212790" y="64484"/>
                  </a:cubicBezTo>
                  <a:close/>
                  <a:moveTo>
                    <a:pt x="133352" y="73533"/>
                  </a:moveTo>
                  <a:cubicBezTo>
                    <a:pt x="135574" y="71218"/>
                    <a:pt x="139253" y="71144"/>
                    <a:pt x="141567" y="73366"/>
                  </a:cubicBezTo>
                  <a:cubicBezTo>
                    <a:pt x="141623" y="73421"/>
                    <a:pt x="141680" y="73476"/>
                    <a:pt x="141734" y="73533"/>
                  </a:cubicBezTo>
                  <a:lnTo>
                    <a:pt x="156498" y="88297"/>
                  </a:lnTo>
                  <a:cubicBezTo>
                    <a:pt x="158772" y="90628"/>
                    <a:pt x="158772" y="94348"/>
                    <a:pt x="156498" y="96679"/>
                  </a:cubicBezTo>
                  <a:cubicBezTo>
                    <a:pt x="155384" y="97785"/>
                    <a:pt x="153876" y="98401"/>
                    <a:pt x="152307" y="98393"/>
                  </a:cubicBezTo>
                  <a:cubicBezTo>
                    <a:pt x="150712" y="98386"/>
                    <a:pt x="149180" y="97773"/>
                    <a:pt x="148020" y="96679"/>
                  </a:cubicBezTo>
                  <a:lnTo>
                    <a:pt x="133352" y="81915"/>
                  </a:lnTo>
                  <a:cubicBezTo>
                    <a:pt x="131301" y="79598"/>
                    <a:pt x="131427" y="76079"/>
                    <a:pt x="133638" y="73914"/>
                  </a:cubicBezTo>
                  <a:close/>
                  <a:moveTo>
                    <a:pt x="126113" y="161925"/>
                  </a:moveTo>
                  <a:lnTo>
                    <a:pt x="105634" y="161925"/>
                  </a:lnTo>
                  <a:cubicBezTo>
                    <a:pt x="102346" y="161509"/>
                    <a:pt x="100019" y="158506"/>
                    <a:pt x="100435" y="155217"/>
                  </a:cubicBezTo>
                  <a:cubicBezTo>
                    <a:pt x="100780" y="152502"/>
                    <a:pt x="102919" y="150363"/>
                    <a:pt x="105634" y="150019"/>
                  </a:cubicBezTo>
                  <a:lnTo>
                    <a:pt x="126113" y="150019"/>
                  </a:lnTo>
                  <a:cubicBezTo>
                    <a:pt x="129401" y="149603"/>
                    <a:pt x="132404" y="151929"/>
                    <a:pt x="132820" y="155217"/>
                  </a:cubicBezTo>
                  <a:cubicBezTo>
                    <a:pt x="133238" y="158506"/>
                    <a:pt x="130910" y="161509"/>
                    <a:pt x="127622" y="161925"/>
                  </a:cubicBezTo>
                  <a:cubicBezTo>
                    <a:pt x="127121" y="161989"/>
                    <a:pt x="126614" y="161989"/>
                    <a:pt x="126113" y="161925"/>
                  </a:cubicBezTo>
                  <a:close/>
                  <a:moveTo>
                    <a:pt x="156402" y="222885"/>
                  </a:moveTo>
                  <a:lnTo>
                    <a:pt x="141639" y="237649"/>
                  </a:lnTo>
                  <a:cubicBezTo>
                    <a:pt x="139029" y="239692"/>
                    <a:pt x="135258" y="239233"/>
                    <a:pt x="133215" y="236623"/>
                  </a:cubicBezTo>
                  <a:cubicBezTo>
                    <a:pt x="131498" y="234430"/>
                    <a:pt x="131515" y="231345"/>
                    <a:pt x="133257" y="229172"/>
                  </a:cubicBezTo>
                  <a:lnTo>
                    <a:pt x="147925" y="214503"/>
                  </a:lnTo>
                  <a:cubicBezTo>
                    <a:pt x="150511" y="212430"/>
                    <a:pt x="154288" y="212848"/>
                    <a:pt x="156360" y="215434"/>
                  </a:cubicBezTo>
                  <a:cubicBezTo>
                    <a:pt x="158102" y="217607"/>
                    <a:pt x="158119" y="220692"/>
                    <a:pt x="156402" y="222885"/>
                  </a:cubicBezTo>
                  <a:close/>
                  <a:moveTo>
                    <a:pt x="218505" y="290513"/>
                  </a:moveTo>
                  <a:cubicBezTo>
                    <a:pt x="208653" y="290557"/>
                    <a:pt x="200392" y="283081"/>
                    <a:pt x="199455" y="273272"/>
                  </a:cubicBezTo>
                  <a:lnTo>
                    <a:pt x="236698" y="273272"/>
                  </a:lnTo>
                  <a:cubicBezTo>
                    <a:pt x="235801" y="282761"/>
                    <a:pt x="228028" y="290126"/>
                    <a:pt x="218505" y="290513"/>
                  </a:cubicBezTo>
                  <a:close/>
                  <a:moveTo>
                    <a:pt x="241746" y="261366"/>
                  </a:moveTo>
                  <a:lnTo>
                    <a:pt x="195169" y="261366"/>
                  </a:lnTo>
                  <a:cubicBezTo>
                    <a:pt x="190434" y="261366"/>
                    <a:pt x="186597" y="257528"/>
                    <a:pt x="186597" y="252794"/>
                  </a:cubicBezTo>
                  <a:cubicBezTo>
                    <a:pt x="186597" y="248059"/>
                    <a:pt x="190434" y="244221"/>
                    <a:pt x="195169" y="244221"/>
                  </a:cubicBezTo>
                  <a:lnTo>
                    <a:pt x="241746" y="244221"/>
                  </a:lnTo>
                  <a:cubicBezTo>
                    <a:pt x="246481" y="244221"/>
                    <a:pt x="250319" y="248059"/>
                    <a:pt x="250319" y="252794"/>
                  </a:cubicBezTo>
                  <a:cubicBezTo>
                    <a:pt x="250319" y="257528"/>
                    <a:pt x="246481" y="261366"/>
                    <a:pt x="241746" y="261366"/>
                  </a:cubicBezTo>
                  <a:close/>
                  <a:moveTo>
                    <a:pt x="253081" y="231743"/>
                  </a:moveTo>
                  <a:cubicBezTo>
                    <a:pt x="252932" y="232085"/>
                    <a:pt x="252597" y="232309"/>
                    <a:pt x="252224" y="232315"/>
                  </a:cubicBezTo>
                  <a:lnTo>
                    <a:pt x="184692" y="232315"/>
                  </a:lnTo>
                  <a:cubicBezTo>
                    <a:pt x="184416" y="232426"/>
                    <a:pt x="184110" y="232426"/>
                    <a:pt x="183834" y="232315"/>
                  </a:cubicBezTo>
                  <a:cubicBezTo>
                    <a:pt x="179022" y="221804"/>
                    <a:pt x="172944" y="211920"/>
                    <a:pt x="165737" y="202883"/>
                  </a:cubicBezTo>
                  <a:cubicBezTo>
                    <a:pt x="160583" y="197086"/>
                    <a:pt x="156518" y="190407"/>
                    <a:pt x="153735" y="183166"/>
                  </a:cubicBezTo>
                  <a:cubicBezTo>
                    <a:pt x="150724" y="175507"/>
                    <a:pt x="149050" y="167388"/>
                    <a:pt x="148782" y="159163"/>
                  </a:cubicBezTo>
                  <a:lnTo>
                    <a:pt x="148782" y="156210"/>
                  </a:lnTo>
                  <a:cubicBezTo>
                    <a:pt x="150205" y="117729"/>
                    <a:pt x="182553" y="87688"/>
                    <a:pt x="221034" y="89111"/>
                  </a:cubicBezTo>
                  <a:cubicBezTo>
                    <a:pt x="257519" y="90461"/>
                    <a:pt x="286784" y="119725"/>
                    <a:pt x="288133" y="156210"/>
                  </a:cubicBezTo>
                  <a:lnTo>
                    <a:pt x="288133" y="158687"/>
                  </a:lnTo>
                  <a:cubicBezTo>
                    <a:pt x="287862" y="166933"/>
                    <a:pt x="286220" y="175077"/>
                    <a:pt x="283275" y="182785"/>
                  </a:cubicBezTo>
                  <a:cubicBezTo>
                    <a:pt x="280451" y="190005"/>
                    <a:pt x="276391" y="196677"/>
                    <a:pt x="271274" y="202502"/>
                  </a:cubicBezTo>
                  <a:cubicBezTo>
                    <a:pt x="264067" y="211489"/>
                    <a:pt x="257960" y="221307"/>
                    <a:pt x="253081" y="231743"/>
                  </a:cubicBezTo>
                  <a:close/>
                  <a:moveTo>
                    <a:pt x="304611" y="236315"/>
                  </a:moveTo>
                  <a:cubicBezTo>
                    <a:pt x="303498" y="237421"/>
                    <a:pt x="301990" y="238037"/>
                    <a:pt x="300420" y="238030"/>
                  </a:cubicBezTo>
                  <a:cubicBezTo>
                    <a:pt x="298826" y="238022"/>
                    <a:pt x="297293" y="237410"/>
                    <a:pt x="296134" y="236315"/>
                  </a:cubicBezTo>
                  <a:lnTo>
                    <a:pt x="281370" y="221551"/>
                  </a:lnTo>
                  <a:cubicBezTo>
                    <a:pt x="279327" y="218942"/>
                    <a:pt x="279786" y="215171"/>
                    <a:pt x="282396" y="213128"/>
                  </a:cubicBezTo>
                  <a:cubicBezTo>
                    <a:pt x="284589" y="211411"/>
                    <a:pt x="287675" y="211428"/>
                    <a:pt x="289848" y="213169"/>
                  </a:cubicBezTo>
                  <a:lnTo>
                    <a:pt x="304611" y="227838"/>
                  </a:lnTo>
                  <a:cubicBezTo>
                    <a:pt x="306897" y="230201"/>
                    <a:pt x="306897" y="233952"/>
                    <a:pt x="304611" y="236315"/>
                  </a:cubicBezTo>
                  <a:close/>
                  <a:moveTo>
                    <a:pt x="331281" y="161925"/>
                  </a:moveTo>
                  <a:lnTo>
                    <a:pt x="310517" y="161925"/>
                  </a:lnTo>
                  <a:cubicBezTo>
                    <a:pt x="307229" y="162341"/>
                    <a:pt x="304226" y="160014"/>
                    <a:pt x="303809" y="156726"/>
                  </a:cubicBezTo>
                  <a:cubicBezTo>
                    <a:pt x="303392" y="153438"/>
                    <a:pt x="305720" y="150435"/>
                    <a:pt x="309008" y="150019"/>
                  </a:cubicBezTo>
                  <a:cubicBezTo>
                    <a:pt x="309509" y="149955"/>
                    <a:pt x="310016" y="149955"/>
                    <a:pt x="310517" y="150019"/>
                  </a:cubicBezTo>
                  <a:lnTo>
                    <a:pt x="331281" y="150019"/>
                  </a:lnTo>
                  <a:cubicBezTo>
                    <a:pt x="334569" y="149603"/>
                    <a:pt x="337573" y="151929"/>
                    <a:pt x="337989" y="155217"/>
                  </a:cubicBezTo>
                  <a:cubicBezTo>
                    <a:pt x="338406" y="158506"/>
                    <a:pt x="336078" y="161509"/>
                    <a:pt x="332790" y="161925"/>
                  </a:cubicBezTo>
                  <a:cubicBezTo>
                    <a:pt x="332289" y="161989"/>
                    <a:pt x="331782" y="161989"/>
                    <a:pt x="331281" y="1619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47" name="Graphic 19" descr="Questions">
              <a:extLst>
                <a:ext uri="{FF2B5EF4-FFF2-40B4-BE49-F238E27FC236}">
                  <a16:creationId xmlns:a16="http://schemas.microsoft.com/office/drawing/2014/main" id="{5FFE1EAE-4D95-4394-97F3-B10DDE8753C2}"/>
                </a:ext>
              </a:extLst>
            </p:cNvPr>
            <p:cNvGrpSpPr/>
            <p:nvPr/>
          </p:nvGrpSpPr>
          <p:grpSpPr>
            <a:xfrm>
              <a:off x="5148810" y="5300259"/>
              <a:ext cx="571514" cy="499110"/>
              <a:chOff x="5148810" y="5300259"/>
              <a:chExt cx="571514" cy="499110"/>
            </a:xfrm>
          </p:grpSpPr>
          <p:sp>
            <p:nvSpPr>
              <p:cNvPr id="48" name="Freeform: Shape 7">
                <a:extLst>
                  <a:ext uri="{FF2B5EF4-FFF2-40B4-BE49-F238E27FC236}">
                    <a16:creationId xmlns:a16="http://schemas.microsoft.com/office/drawing/2014/main" id="{0A0051BC-139C-40C8-8811-F224E9EEB48B}"/>
                  </a:ext>
                </a:extLst>
              </p:cNvPr>
              <p:cNvSpPr/>
              <p:nvPr/>
            </p:nvSpPr>
            <p:spPr>
              <a:xfrm>
                <a:off x="5234549" y="5300259"/>
                <a:ext cx="171450" cy="171450"/>
              </a:xfrm>
              <a:custGeom>
                <a:avLst/>
                <a:gdLst>
                  <a:gd name="connsiteX0" fmla="*/ 171450 w 171450"/>
                  <a:gd name="connsiteY0" fmla="*/ 85725 h 171450"/>
                  <a:gd name="connsiteX1" fmla="*/ 85725 w 171450"/>
                  <a:gd name="connsiteY1" fmla="*/ 171450 h 171450"/>
                  <a:gd name="connsiteX2" fmla="*/ 0 w 171450"/>
                  <a:gd name="connsiteY2" fmla="*/ 85725 h 171450"/>
                  <a:gd name="connsiteX3" fmla="*/ 85725 w 171450"/>
                  <a:gd name="connsiteY3" fmla="*/ 0 h 171450"/>
                  <a:gd name="connsiteX4" fmla="*/ 171450 w 171450"/>
                  <a:gd name="connsiteY4" fmla="*/ 85725 h 171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71450">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9" name="Freeform: Shape 8">
                <a:extLst>
                  <a:ext uri="{FF2B5EF4-FFF2-40B4-BE49-F238E27FC236}">
                    <a16:creationId xmlns:a16="http://schemas.microsoft.com/office/drawing/2014/main" id="{C7BDAB8A-225E-45F3-97A3-EE5E69EC7A16}"/>
                  </a:ext>
                </a:extLst>
              </p:cNvPr>
              <p:cNvSpPr/>
              <p:nvPr/>
            </p:nvSpPr>
            <p:spPr>
              <a:xfrm>
                <a:off x="5377424" y="5627919"/>
                <a:ext cx="342900" cy="171450"/>
              </a:xfrm>
              <a:custGeom>
                <a:avLst/>
                <a:gdLst>
                  <a:gd name="connsiteX0" fmla="*/ 342900 w 342900"/>
                  <a:gd name="connsiteY0" fmla="*/ 171450 h 171450"/>
                  <a:gd name="connsiteX1" fmla="*/ 342900 w 342900"/>
                  <a:gd name="connsiteY1" fmla="*/ 85725 h 171450"/>
                  <a:gd name="connsiteX2" fmla="*/ 325755 w 342900"/>
                  <a:gd name="connsiteY2" fmla="*/ 51435 h 171450"/>
                  <a:gd name="connsiteX3" fmla="*/ 241935 w 342900"/>
                  <a:gd name="connsiteY3" fmla="*/ 11430 h 171450"/>
                  <a:gd name="connsiteX4" fmla="*/ 171450 w 342900"/>
                  <a:gd name="connsiteY4" fmla="*/ 0 h 171450"/>
                  <a:gd name="connsiteX5" fmla="*/ 100965 w 342900"/>
                  <a:gd name="connsiteY5" fmla="*/ 11430 h 171450"/>
                  <a:gd name="connsiteX6" fmla="*/ 17145 w 342900"/>
                  <a:gd name="connsiteY6" fmla="*/ 51435 h 171450"/>
                  <a:gd name="connsiteX7" fmla="*/ 0 w 342900"/>
                  <a:gd name="connsiteY7" fmla="*/ 85725 h 171450"/>
                  <a:gd name="connsiteX8" fmla="*/ 0 w 342900"/>
                  <a:gd name="connsiteY8" fmla="*/ 17145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171450">
                    <a:moveTo>
                      <a:pt x="342900" y="171450"/>
                    </a:moveTo>
                    <a:lnTo>
                      <a:pt x="342900" y="85725"/>
                    </a:lnTo>
                    <a:cubicBezTo>
                      <a:pt x="343252" y="72153"/>
                      <a:pt x="336823" y="59297"/>
                      <a:pt x="325755" y="51435"/>
                    </a:cubicBezTo>
                    <a:cubicBezTo>
                      <a:pt x="301081" y="32123"/>
                      <a:pt x="272467" y="18466"/>
                      <a:pt x="241935" y="11430"/>
                    </a:cubicBezTo>
                    <a:cubicBezTo>
                      <a:pt x="219043" y="4548"/>
                      <a:pt x="195344" y="706"/>
                      <a:pt x="171450" y="0"/>
                    </a:cubicBezTo>
                    <a:cubicBezTo>
                      <a:pt x="147499" y="74"/>
                      <a:pt x="123712" y="3931"/>
                      <a:pt x="100965" y="11430"/>
                    </a:cubicBezTo>
                    <a:cubicBezTo>
                      <a:pt x="70866" y="19669"/>
                      <a:pt x="42481" y="33217"/>
                      <a:pt x="17145" y="51435"/>
                    </a:cubicBezTo>
                    <a:cubicBezTo>
                      <a:pt x="6399" y="59568"/>
                      <a:pt x="59" y="72248"/>
                      <a:pt x="0" y="85725"/>
                    </a:cubicBezTo>
                    <a:lnTo>
                      <a:pt x="0" y="17145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0" name="Freeform: Shape 9">
                <a:extLst>
                  <a:ext uri="{FF2B5EF4-FFF2-40B4-BE49-F238E27FC236}">
                    <a16:creationId xmlns:a16="http://schemas.microsoft.com/office/drawing/2014/main" id="{A41852ED-D1BF-44B0-A0B8-227CCF819EA5}"/>
                  </a:ext>
                </a:extLst>
              </p:cNvPr>
              <p:cNvSpPr/>
              <p:nvPr/>
            </p:nvSpPr>
            <p:spPr>
              <a:xfrm>
                <a:off x="5463149" y="5433609"/>
                <a:ext cx="171450" cy="161925"/>
              </a:xfrm>
              <a:custGeom>
                <a:avLst/>
                <a:gdLst>
                  <a:gd name="connsiteX0" fmla="*/ 171450 w 171450"/>
                  <a:gd name="connsiteY0" fmla="*/ 85725 h 161925"/>
                  <a:gd name="connsiteX1" fmla="*/ 85725 w 171450"/>
                  <a:gd name="connsiteY1" fmla="*/ 171450 h 161925"/>
                  <a:gd name="connsiteX2" fmla="*/ 0 w 171450"/>
                  <a:gd name="connsiteY2" fmla="*/ 85725 h 161925"/>
                  <a:gd name="connsiteX3" fmla="*/ 85725 w 171450"/>
                  <a:gd name="connsiteY3" fmla="*/ 0 h 161925"/>
                  <a:gd name="connsiteX4" fmla="*/ 171450 w 171450"/>
                  <a:gd name="connsiteY4" fmla="*/ 85725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61925">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1" name="Freeform: Shape 10">
                <a:extLst>
                  <a:ext uri="{FF2B5EF4-FFF2-40B4-BE49-F238E27FC236}">
                    <a16:creationId xmlns:a16="http://schemas.microsoft.com/office/drawing/2014/main" id="{23AEDEFB-BF6C-4E58-A7F9-7DF4CD40082A}"/>
                  </a:ext>
                </a:extLst>
              </p:cNvPr>
              <p:cNvSpPr/>
              <p:nvPr/>
            </p:nvSpPr>
            <p:spPr>
              <a:xfrm>
                <a:off x="5148810" y="5494569"/>
                <a:ext cx="304800" cy="171450"/>
              </a:xfrm>
              <a:custGeom>
                <a:avLst/>
                <a:gdLst>
                  <a:gd name="connsiteX0" fmla="*/ 222899 w 304800"/>
                  <a:gd name="connsiteY0" fmla="*/ 154305 h 171450"/>
                  <a:gd name="connsiteX1" fmla="*/ 222899 w 304800"/>
                  <a:gd name="connsiteY1" fmla="*/ 154305 h 171450"/>
                  <a:gd name="connsiteX2" fmla="*/ 310529 w 304800"/>
                  <a:gd name="connsiteY2" fmla="*/ 110490 h 171450"/>
                  <a:gd name="connsiteX3" fmla="*/ 276239 w 304800"/>
                  <a:gd name="connsiteY3" fmla="*/ 26670 h 171450"/>
                  <a:gd name="connsiteX4" fmla="*/ 276239 w 304800"/>
                  <a:gd name="connsiteY4" fmla="*/ 22860 h 171450"/>
                  <a:gd name="connsiteX5" fmla="*/ 241949 w 304800"/>
                  <a:gd name="connsiteY5" fmla="*/ 11430 h 171450"/>
                  <a:gd name="connsiteX6" fmla="*/ 171464 w 304800"/>
                  <a:gd name="connsiteY6" fmla="*/ 0 h 171450"/>
                  <a:gd name="connsiteX7" fmla="*/ 100979 w 304800"/>
                  <a:gd name="connsiteY7" fmla="*/ 11430 h 171450"/>
                  <a:gd name="connsiteX8" fmla="*/ 17159 w 304800"/>
                  <a:gd name="connsiteY8" fmla="*/ 51435 h 171450"/>
                  <a:gd name="connsiteX9" fmla="*/ 14 w 304800"/>
                  <a:gd name="connsiteY9" fmla="*/ 85725 h 171450"/>
                  <a:gd name="connsiteX10" fmla="*/ 14 w 304800"/>
                  <a:gd name="connsiteY10" fmla="*/ 171450 h 171450"/>
                  <a:gd name="connsiteX11" fmla="*/ 205754 w 304800"/>
                  <a:gd name="connsiteY11" fmla="*/ 171450 h 171450"/>
                  <a:gd name="connsiteX12" fmla="*/ 222899 w 304800"/>
                  <a:gd name="connsiteY12" fmla="*/ 15430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4800" h="171450">
                    <a:moveTo>
                      <a:pt x="222899" y="154305"/>
                    </a:moveTo>
                    <a:lnTo>
                      <a:pt x="222899" y="154305"/>
                    </a:lnTo>
                    <a:cubicBezTo>
                      <a:pt x="249644" y="135218"/>
                      <a:pt x="279211" y="120434"/>
                      <a:pt x="310529" y="110490"/>
                    </a:cubicBezTo>
                    <a:cubicBezTo>
                      <a:pt x="288868" y="87919"/>
                      <a:pt x="276608" y="57951"/>
                      <a:pt x="276239" y="26670"/>
                    </a:cubicBezTo>
                    <a:lnTo>
                      <a:pt x="276239" y="22860"/>
                    </a:lnTo>
                    <a:cubicBezTo>
                      <a:pt x="265111" y="18198"/>
                      <a:pt x="253648" y="14377"/>
                      <a:pt x="241949" y="11430"/>
                    </a:cubicBezTo>
                    <a:cubicBezTo>
                      <a:pt x="219056" y="4548"/>
                      <a:pt x="195358" y="705"/>
                      <a:pt x="171464" y="0"/>
                    </a:cubicBezTo>
                    <a:cubicBezTo>
                      <a:pt x="147513" y="73"/>
                      <a:pt x="123725" y="3931"/>
                      <a:pt x="100979" y="11430"/>
                    </a:cubicBezTo>
                    <a:cubicBezTo>
                      <a:pt x="71185" y="20474"/>
                      <a:pt x="42928" y="33960"/>
                      <a:pt x="17159" y="51435"/>
                    </a:cubicBezTo>
                    <a:cubicBezTo>
                      <a:pt x="6091" y="59297"/>
                      <a:pt x="-338" y="72153"/>
                      <a:pt x="14" y="85725"/>
                    </a:cubicBezTo>
                    <a:lnTo>
                      <a:pt x="14" y="171450"/>
                    </a:lnTo>
                    <a:lnTo>
                      <a:pt x="205754" y="171450"/>
                    </a:lnTo>
                    <a:cubicBezTo>
                      <a:pt x="210476" y="164823"/>
                      <a:pt x="216271" y="159028"/>
                      <a:pt x="222899" y="15430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grpSp>
      <p:sp>
        <p:nvSpPr>
          <p:cNvPr id="24" name="Content Placeholder 7">
            <a:extLst>
              <a:ext uri="{FF2B5EF4-FFF2-40B4-BE49-F238E27FC236}">
                <a16:creationId xmlns:a16="http://schemas.microsoft.com/office/drawing/2014/main" id="{00D36EEC-3259-4634-A321-60755723CBC2}"/>
              </a:ext>
            </a:extLst>
          </p:cNvPr>
          <p:cNvSpPr/>
          <p:nvPr/>
        </p:nvSpPr>
        <p:spPr>
          <a:xfrm>
            <a:off x="2751551" y="4603887"/>
            <a:ext cx="5236335"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Requires self governance by Project Teams</a:t>
            </a:r>
          </a:p>
        </p:txBody>
      </p:sp>
      <p:grpSp>
        <p:nvGrpSpPr>
          <p:cNvPr id="5" name="Group 8" descr="Icon of Clock">
            <a:extLst>
              <a:ext uri="{FF2B5EF4-FFF2-40B4-BE49-F238E27FC236}">
                <a16:creationId xmlns:a16="http://schemas.microsoft.com/office/drawing/2014/main" id="{424C473B-EB4E-40F7-BFE7-B0A53C5D5EE1}"/>
              </a:ext>
            </a:extLst>
          </p:cNvPr>
          <p:cNvGrpSpPr/>
          <p:nvPr/>
        </p:nvGrpSpPr>
        <p:grpSpPr>
          <a:xfrm>
            <a:off x="598086" y="3672651"/>
            <a:ext cx="723900" cy="723900"/>
            <a:chOff x="621152" y="3872564"/>
            <a:chExt cx="723900" cy="723900"/>
          </a:xfrm>
        </p:grpSpPr>
        <p:grpSp>
          <p:nvGrpSpPr>
            <p:cNvPr id="54" name="Graphic 38" descr="Clock">
              <a:extLst>
                <a:ext uri="{FF2B5EF4-FFF2-40B4-BE49-F238E27FC236}">
                  <a16:creationId xmlns:a16="http://schemas.microsoft.com/office/drawing/2014/main" id="{B7CCD4FB-F1AA-4C10-8428-F8994824D84D}"/>
                </a:ext>
              </a:extLst>
            </p:cNvPr>
            <p:cNvGrpSpPr/>
            <p:nvPr/>
          </p:nvGrpSpPr>
          <p:grpSpPr>
            <a:xfrm>
              <a:off x="621152" y="3872564"/>
              <a:ext cx="723900" cy="723900"/>
              <a:chOff x="1695910" y="4539952"/>
              <a:chExt cx="723900" cy="723900"/>
            </a:xfrm>
          </p:grpSpPr>
          <p:sp>
            <p:nvSpPr>
              <p:cNvPr id="55" name="Freeform: Shape 8">
                <a:extLst>
                  <a:ext uri="{FF2B5EF4-FFF2-40B4-BE49-F238E27FC236}">
                    <a16:creationId xmlns:a16="http://schemas.microsoft.com/office/drawing/2014/main" id="{6673DC60-5C0C-4C3E-A92F-C41E3FF43265}"/>
                  </a:ext>
                </a:extLst>
              </p:cNvPr>
              <p:cNvSpPr/>
              <p:nvPr/>
            </p:nvSpPr>
            <p:spPr>
              <a:xfrm>
                <a:off x="1695910" y="4539952"/>
                <a:ext cx="723900" cy="723900"/>
              </a:xfrm>
              <a:custGeom>
                <a:avLst/>
                <a:gdLst>
                  <a:gd name="connsiteX0" fmla="*/ 361950 w 723900"/>
                  <a:gd name="connsiteY0" fmla="*/ 666750 h 723900"/>
                  <a:gd name="connsiteX1" fmla="*/ 57150 w 723900"/>
                  <a:gd name="connsiteY1" fmla="*/ 361950 h 723900"/>
                  <a:gd name="connsiteX2" fmla="*/ 361950 w 723900"/>
                  <a:gd name="connsiteY2" fmla="*/ 57150 h 723900"/>
                  <a:gd name="connsiteX3" fmla="*/ 666750 w 723900"/>
                  <a:gd name="connsiteY3" fmla="*/ 361950 h 723900"/>
                  <a:gd name="connsiteX4" fmla="*/ 361950 w 723900"/>
                  <a:gd name="connsiteY4" fmla="*/ 666750 h 723900"/>
                  <a:gd name="connsiteX5" fmla="*/ 361950 w 723900"/>
                  <a:gd name="connsiteY5" fmla="*/ 0 h 723900"/>
                  <a:gd name="connsiteX6" fmla="*/ 0 w 723900"/>
                  <a:gd name="connsiteY6" fmla="*/ 361950 h 723900"/>
                  <a:gd name="connsiteX7" fmla="*/ 361950 w 723900"/>
                  <a:gd name="connsiteY7" fmla="*/ 723900 h 723900"/>
                  <a:gd name="connsiteX8" fmla="*/ 723900 w 723900"/>
                  <a:gd name="connsiteY8" fmla="*/ 361950 h 723900"/>
                  <a:gd name="connsiteX9" fmla="*/ 361950 w 723900"/>
                  <a:gd name="connsiteY9" fmla="*/ 0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3900" h="723900">
                    <a:moveTo>
                      <a:pt x="361950" y="666750"/>
                    </a:moveTo>
                    <a:cubicBezTo>
                      <a:pt x="194310" y="666750"/>
                      <a:pt x="57150" y="529590"/>
                      <a:pt x="57150" y="361950"/>
                    </a:cubicBezTo>
                    <a:cubicBezTo>
                      <a:pt x="57150" y="194310"/>
                      <a:pt x="194310" y="57150"/>
                      <a:pt x="361950" y="57150"/>
                    </a:cubicBezTo>
                    <a:cubicBezTo>
                      <a:pt x="529590" y="57150"/>
                      <a:pt x="666750" y="194310"/>
                      <a:pt x="666750" y="361950"/>
                    </a:cubicBezTo>
                    <a:cubicBezTo>
                      <a:pt x="666750" y="529590"/>
                      <a:pt x="529590" y="666750"/>
                      <a:pt x="361950" y="666750"/>
                    </a:cubicBezTo>
                    <a:close/>
                    <a:moveTo>
                      <a:pt x="361950" y="0"/>
                    </a:moveTo>
                    <a:cubicBezTo>
                      <a:pt x="161925" y="0"/>
                      <a:pt x="0" y="161925"/>
                      <a:pt x="0" y="361950"/>
                    </a:cubicBezTo>
                    <a:cubicBezTo>
                      <a:pt x="0" y="561975"/>
                      <a:pt x="161925" y="723900"/>
                      <a:pt x="361950" y="723900"/>
                    </a:cubicBezTo>
                    <a:cubicBezTo>
                      <a:pt x="561975" y="723900"/>
                      <a:pt x="723900" y="561975"/>
                      <a:pt x="723900" y="361950"/>
                    </a:cubicBezTo>
                    <a:cubicBezTo>
                      <a:pt x="723900" y="161925"/>
                      <a:pt x="561975" y="0"/>
                      <a:pt x="361950" y="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6" name="Freeform: Shape 9">
                <a:extLst>
                  <a:ext uri="{FF2B5EF4-FFF2-40B4-BE49-F238E27FC236}">
                    <a16:creationId xmlns:a16="http://schemas.microsoft.com/office/drawing/2014/main" id="{FD12636F-018D-49A4-9145-614C29B8475B}"/>
                  </a:ext>
                </a:extLst>
              </p:cNvPr>
              <p:cNvSpPr/>
              <p:nvPr/>
            </p:nvSpPr>
            <p:spPr>
              <a:xfrm>
                <a:off x="2038810" y="46352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7" name="Freeform: Shape 10">
                <a:extLst>
                  <a:ext uri="{FF2B5EF4-FFF2-40B4-BE49-F238E27FC236}">
                    <a16:creationId xmlns:a16="http://schemas.microsoft.com/office/drawing/2014/main" id="{5EA32F2D-17EF-4D1D-9D45-7117FE50E096}"/>
                  </a:ext>
                </a:extLst>
              </p:cNvPr>
              <p:cNvSpPr/>
              <p:nvPr/>
            </p:nvSpPr>
            <p:spPr>
              <a:xfrm>
                <a:off x="2038810" y="51305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8" name="Freeform: Shape 11">
                <a:extLst>
                  <a:ext uri="{FF2B5EF4-FFF2-40B4-BE49-F238E27FC236}">
                    <a16:creationId xmlns:a16="http://schemas.microsoft.com/office/drawing/2014/main" id="{40DA35D2-6E66-4E82-857E-3E9AE0134A3A}"/>
                  </a:ext>
                </a:extLst>
              </p:cNvPr>
              <p:cNvSpPr/>
              <p:nvPr/>
            </p:nvSpPr>
            <p:spPr>
              <a:xfrm>
                <a:off x="17911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9" name="Freeform: Shape 12">
                <a:extLst>
                  <a:ext uri="{FF2B5EF4-FFF2-40B4-BE49-F238E27FC236}">
                    <a16:creationId xmlns:a16="http://schemas.microsoft.com/office/drawing/2014/main" id="{AAC0C004-0FBF-467A-AB2F-140442F64763}"/>
                  </a:ext>
                </a:extLst>
              </p:cNvPr>
              <p:cNvSpPr/>
              <p:nvPr/>
            </p:nvSpPr>
            <p:spPr>
              <a:xfrm>
                <a:off x="22864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sp>
          <p:nvSpPr>
            <p:cNvPr id="60" name="Freeform: Shape 13">
              <a:extLst>
                <a:ext uri="{FF2B5EF4-FFF2-40B4-BE49-F238E27FC236}">
                  <a16:creationId xmlns:a16="http://schemas.microsoft.com/office/drawing/2014/main" id="{841D3CA1-9FB5-45ED-999A-B55C8621CA80}"/>
                </a:ext>
              </a:extLst>
            </p:cNvPr>
            <p:cNvSpPr/>
            <p:nvPr/>
          </p:nvSpPr>
          <p:spPr>
            <a:xfrm flipH="1">
              <a:off x="850164" y="4086876"/>
              <a:ext cx="156682" cy="333375"/>
            </a:xfrm>
            <a:custGeom>
              <a:avLst/>
              <a:gdLst>
                <a:gd name="connsiteX0" fmla="*/ 38100 w 161925"/>
                <a:gd name="connsiteY0" fmla="*/ 0 h 333375"/>
                <a:gd name="connsiteX1" fmla="*/ 0 w 161925"/>
                <a:gd name="connsiteY1" fmla="*/ 0 h 333375"/>
                <a:gd name="connsiteX2" fmla="*/ 0 w 161925"/>
                <a:gd name="connsiteY2" fmla="*/ 190500 h 333375"/>
                <a:gd name="connsiteX3" fmla="*/ 5715 w 161925"/>
                <a:gd name="connsiteY3" fmla="*/ 203835 h 333375"/>
                <a:gd name="connsiteX4" fmla="*/ 140018 w 161925"/>
                <a:gd name="connsiteY4" fmla="*/ 338138 h 333375"/>
                <a:gd name="connsiteX5" fmla="*/ 166688 w 161925"/>
                <a:gd name="connsiteY5" fmla="*/ 311468 h 333375"/>
                <a:gd name="connsiteX6" fmla="*/ 38100 w 161925"/>
                <a:gd name="connsiteY6" fmla="*/ 182880 h 333375"/>
                <a:gd name="connsiteX7" fmla="*/ 38100 w 161925"/>
                <a:gd name="connsiteY7" fmla="*/ 0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925" h="333375">
                  <a:moveTo>
                    <a:pt x="38100" y="0"/>
                  </a:moveTo>
                  <a:lnTo>
                    <a:pt x="0" y="0"/>
                  </a:lnTo>
                  <a:lnTo>
                    <a:pt x="0" y="190500"/>
                  </a:lnTo>
                  <a:cubicBezTo>
                    <a:pt x="0" y="196215"/>
                    <a:pt x="1905" y="200977"/>
                    <a:pt x="5715" y="203835"/>
                  </a:cubicBezTo>
                  <a:lnTo>
                    <a:pt x="140018" y="338138"/>
                  </a:lnTo>
                  <a:lnTo>
                    <a:pt x="166688" y="311468"/>
                  </a:lnTo>
                  <a:lnTo>
                    <a:pt x="38100" y="182880"/>
                  </a:lnTo>
                  <a:lnTo>
                    <a:pt x="38100" y="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pic>
        <p:nvPicPr>
          <p:cNvPr id="53" name="Picture 9" descr="Icon of Pencil">
            <a:extLst>
              <a:ext uri="{FF2B5EF4-FFF2-40B4-BE49-F238E27FC236}">
                <a16:creationId xmlns:a16="http://schemas.microsoft.com/office/drawing/2014/main" id="{AA8E6DC8-CB81-4836-B8C4-B4897AB2D0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921649" y="4161548"/>
            <a:ext cx="457200" cy="457200"/>
          </a:xfrm>
          <a:prstGeom prst="rect">
            <a:avLst/>
          </a:prstGeom>
        </p:spPr>
      </p:pic>
      <p:pic>
        <p:nvPicPr>
          <p:cNvPr id="52" name="Picture 10" descr="Icon of Open book">
            <a:extLst>
              <a:ext uri="{FF2B5EF4-FFF2-40B4-BE49-F238E27FC236}">
                <a16:creationId xmlns:a16="http://schemas.microsoft.com/office/drawing/2014/main" id="{B661BFF5-B356-477C-9C96-D8B6E8C09F4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162685" y="4732136"/>
            <a:ext cx="668510" cy="668510"/>
          </a:xfrm>
          <a:prstGeom prst="rect">
            <a:avLst/>
          </a:prstGeom>
        </p:spPr>
      </p:pic>
      <p:sp>
        <p:nvSpPr>
          <p:cNvPr id="26" name="Content Placeholder 12">
            <a:extLst>
              <a:ext uri="{FF2B5EF4-FFF2-40B4-BE49-F238E27FC236}">
                <a16:creationId xmlns:a16="http://schemas.microsoft.com/office/drawing/2014/main" id="{931C276D-8F18-4692-A6F2-F8F4AEA9F05A}"/>
              </a:ext>
            </a:extLst>
          </p:cNvPr>
          <p:cNvSpPr/>
          <p:nvPr/>
        </p:nvSpPr>
        <p:spPr>
          <a:xfrm>
            <a:off x="2743200" y="3633018"/>
            <a:ext cx="49530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Provides minimal disruption to the system development process</a:t>
            </a:r>
          </a:p>
        </p:txBody>
      </p:sp>
      <p:sp>
        <p:nvSpPr>
          <p:cNvPr id="3" name="Slide Number Placeholder 14"/>
          <p:cNvSpPr>
            <a:spLocks noGrp="1"/>
          </p:cNvSpPr>
          <p:nvPr>
            <p:ph type="sldNum" sz="quarter" idx="12"/>
          </p:nvPr>
        </p:nvSpPr>
        <p:spPr/>
        <p:txBody>
          <a:bodyPr/>
          <a:lstStyle/>
          <a:p>
            <a:fld id="{C5971247-108F-4781-8913-319514F6F075}" type="slidenum">
              <a:rPr lang="en-US" smtClean="0"/>
              <a:t>4</a:t>
            </a:fld>
            <a:endParaRPr lang="en-US" dirty="0"/>
          </a:p>
        </p:txBody>
      </p:sp>
      <p:cxnSp>
        <p:nvCxnSpPr>
          <p:cNvPr id="6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2819400" y="266700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17" title=".">
            <a:extLst>
              <a:ext uri="{FF2B5EF4-FFF2-40B4-BE49-F238E27FC236}">
                <a16:creationId xmlns:a16="http://schemas.microsoft.com/office/drawing/2014/main" id="{B07CCAAF-BB6B-4167-9153-E320F5DF9286}"/>
              </a:ext>
              <a:ext uri="{C183D7F6-B498-43B3-948B-1728B52AA6E4}">
                <adec:decorative xmlns:adec="http://schemas.microsoft.com/office/drawing/2017/decorative" val="1"/>
              </a:ext>
            </a:extLst>
          </p:cNvPr>
          <p:cNvCxnSpPr/>
          <p:nvPr/>
        </p:nvCxnSpPr>
        <p:spPr>
          <a:xfrm>
            <a:off x="2819400" y="358140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2819400" y="455184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Content Placeholder 7">
            <a:extLst>
              <a:ext uri="{FF2B5EF4-FFF2-40B4-BE49-F238E27FC236}">
                <a16:creationId xmlns:a16="http://schemas.microsoft.com/office/drawing/2014/main" id="{00D36EEC-3259-4634-A321-60755723CBC2}"/>
              </a:ext>
            </a:extLst>
          </p:cNvPr>
          <p:cNvSpPr/>
          <p:nvPr/>
        </p:nvSpPr>
        <p:spPr>
          <a:xfrm>
            <a:off x="2743200" y="2753018"/>
            <a:ext cx="5236335"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Applies situational governance reviews instead of gate reviews</a:t>
            </a:r>
          </a:p>
        </p:txBody>
      </p:sp>
      <p:sp>
        <p:nvSpPr>
          <p:cNvPr id="34" name="Content Placeholder 13" descr="Governance through Enablement">
            <a:extLst>
              <a:ext uri="{FF2B5EF4-FFF2-40B4-BE49-F238E27FC236}">
                <a16:creationId xmlns:a16="http://schemas.microsoft.com/office/drawing/2014/main" id="{0FC4CE37-E3DC-4594-B296-21D738875C13}"/>
              </a:ext>
            </a:extLst>
          </p:cNvPr>
          <p:cNvSpPr/>
          <p:nvPr/>
        </p:nvSpPr>
        <p:spPr>
          <a:xfrm rot="5400000">
            <a:off x="4319373" y="2123016"/>
            <a:ext cx="570308" cy="8058807"/>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tx1"/>
                </a:solidFill>
                <a:latin typeface="Cambria" panose="02040503050406030204" pitchFamily="18" charset="0"/>
                <a:ea typeface="Cambria" panose="02040503050406030204" pitchFamily="18" charset="0"/>
              </a:rPr>
              <a:t>Project Team Responsibility</a:t>
            </a:r>
          </a:p>
        </p:txBody>
      </p:sp>
      <p:sp>
        <p:nvSpPr>
          <p:cNvPr id="35"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a:latin typeface="Cambria" panose="02040503050406030204" pitchFamily="18" charset="0"/>
                <a:ea typeface="Cambria" panose="02040503050406030204" pitchFamily="18" charset="0"/>
              </a:rPr>
              <a:t>A framework </a:t>
            </a:r>
            <a:r>
              <a:rPr lang="en-US" sz="3200" b="1" dirty="0">
                <a:latin typeface="Cambria" panose="02040503050406030204" pitchFamily="18" charset="0"/>
                <a:ea typeface="Cambria" panose="02040503050406030204" pitchFamily="18" charset="0"/>
              </a:rPr>
              <a:t>that:</a:t>
            </a:r>
          </a:p>
        </p:txBody>
      </p:sp>
    </p:spTree>
    <p:extLst>
      <p:ext uri="{BB962C8B-B14F-4D97-AF65-F5344CB8AC3E}">
        <p14:creationId xmlns:p14="http://schemas.microsoft.com/office/powerpoint/2010/main" val="33850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2412"/>
          </a:xfrm>
          <a:solidFill>
            <a:srgbClr val="002060"/>
          </a:solidFill>
        </p:spPr>
        <p:txBody>
          <a:bodyPr>
            <a:normAutofit/>
          </a:bodyPr>
          <a:lstStyle/>
          <a:p>
            <a:pPr algn="ctr">
              <a:lnSpc>
                <a:spcPct val="90000"/>
              </a:lnSpc>
            </a:pPr>
            <a:r>
              <a:rPr lang="en-US" dirty="0">
                <a:ea typeface="ＭＳ Ｐゴシック" pitchFamily="34" charset="-128"/>
              </a:rPr>
              <a:t>Target Life Cycle (TLC) </a:t>
            </a:r>
          </a:p>
        </p:txBody>
      </p:sp>
      <p:pic>
        <p:nvPicPr>
          <p:cNvPr id="4"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pic>
        <p:nvPicPr>
          <p:cNvPr id="44" name="Picture 4" descr="Icon of a Teacher">
            <a:extLst>
              <a:ext uri="{FF2B5EF4-FFF2-40B4-BE49-F238E27FC236}">
                <a16:creationId xmlns:a16="http://schemas.microsoft.com/office/drawing/2014/main" id="{00FF1FA6-CD7B-4412-BE1E-72FBDCE6CE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90612" y="4596963"/>
            <a:ext cx="914400" cy="914400"/>
          </a:xfrm>
          <a:prstGeom prst="rect">
            <a:avLst/>
          </a:prstGeom>
        </p:spPr>
      </p:pic>
      <p:sp>
        <p:nvSpPr>
          <p:cNvPr id="21" name="Content Placeholder 5">
            <a:extLst>
              <a:ext uri="{FF2B5EF4-FFF2-40B4-BE49-F238E27FC236}">
                <a16:creationId xmlns:a16="http://schemas.microsoft.com/office/drawing/2014/main" id="{2A2ADD52-7AF1-4501-8FD2-D12C07A3E47D}"/>
              </a:ext>
            </a:extLst>
          </p:cNvPr>
          <p:cNvSpPr/>
          <p:nvPr/>
        </p:nvSpPr>
        <p:spPr>
          <a:xfrm>
            <a:off x="539524" y="2284805"/>
            <a:ext cx="5251676"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We’ve moved most of the external </a:t>
            </a:r>
          </a:p>
          <a:p>
            <a:pPr>
              <a:lnSpc>
                <a:spcPct val="90000"/>
              </a:lnSpc>
            </a:pPr>
            <a:r>
              <a:rPr lang="en-US" sz="2400" dirty="0">
                <a:latin typeface="Cambria" panose="02040503050406030204" pitchFamily="18" charset="0"/>
                <a:ea typeface="Cambria" panose="02040503050406030204" pitchFamily="18" charset="0"/>
              </a:rPr>
              <a:t>oversight up front</a:t>
            </a:r>
          </a:p>
        </p:txBody>
      </p:sp>
      <p:grpSp>
        <p:nvGrpSpPr>
          <p:cNvPr id="45" name="Group 6" descr="Icon of Collaboration">
            <a:extLst>
              <a:ext uri="{FF2B5EF4-FFF2-40B4-BE49-F238E27FC236}">
                <a16:creationId xmlns:a16="http://schemas.microsoft.com/office/drawing/2014/main" id="{ECCB6692-3B09-412B-9182-0A5B686CAE4C}"/>
              </a:ext>
              <a:ext uri="{C183D7F6-B498-43B3-948B-1728B52AA6E4}">
                <adec:decorative xmlns:adec="http://schemas.microsoft.com/office/drawing/2017/decorative" val="1"/>
              </a:ext>
            </a:extLst>
          </p:cNvPr>
          <p:cNvGrpSpPr/>
          <p:nvPr/>
        </p:nvGrpSpPr>
        <p:grpSpPr>
          <a:xfrm>
            <a:off x="6585704" y="4071898"/>
            <a:ext cx="685814" cy="849282"/>
            <a:chOff x="5148810" y="4950087"/>
            <a:chExt cx="685814" cy="849282"/>
          </a:xfrm>
        </p:grpSpPr>
        <p:sp>
          <p:nvSpPr>
            <p:cNvPr id="46" name="Freeform: Shape 6">
              <a:extLst>
                <a:ext uri="{FF2B5EF4-FFF2-40B4-BE49-F238E27FC236}">
                  <a16:creationId xmlns:a16="http://schemas.microsoft.com/office/drawing/2014/main" id="{EF56A85F-7EA9-404F-99E3-38E34774384B}"/>
                </a:ext>
              </a:extLst>
            </p:cNvPr>
            <p:cNvSpPr/>
            <p:nvPr/>
          </p:nvSpPr>
          <p:spPr>
            <a:xfrm>
              <a:off x="5405999" y="4950087"/>
              <a:ext cx="428625" cy="447675"/>
            </a:xfrm>
            <a:custGeom>
              <a:avLst/>
              <a:gdLst>
                <a:gd name="connsiteX0" fmla="*/ 414435 w 428625"/>
                <a:gd name="connsiteY0" fmla="*/ 0 h 447675"/>
                <a:gd name="connsiteX1" fmla="*/ 22957 w 428625"/>
                <a:gd name="connsiteY1" fmla="*/ 0 h 447675"/>
                <a:gd name="connsiteX2" fmla="*/ 2 w 428625"/>
                <a:gd name="connsiteY2" fmla="*/ 23241 h 447675"/>
                <a:gd name="connsiteX3" fmla="*/ 2 w 428625"/>
                <a:gd name="connsiteY3" fmla="*/ 329184 h 447675"/>
                <a:gd name="connsiteX4" fmla="*/ 22668 w 428625"/>
                <a:gd name="connsiteY4" fmla="*/ 352424 h 447675"/>
                <a:gd name="connsiteX5" fmla="*/ 22767 w 428625"/>
                <a:gd name="connsiteY5" fmla="*/ 352425 h 447675"/>
                <a:gd name="connsiteX6" fmla="*/ 95157 w 428625"/>
                <a:gd name="connsiteY6" fmla="*/ 352425 h 447675"/>
                <a:gd name="connsiteX7" fmla="*/ 95157 w 428625"/>
                <a:gd name="connsiteY7" fmla="*/ 448532 h 447675"/>
                <a:gd name="connsiteX8" fmla="*/ 182501 w 428625"/>
                <a:gd name="connsiteY8" fmla="*/ 352425 h 447675"/>
                <a:gd name="connsiteX9" fmla="*/ 413958 w 428625"/>
                <a:gd name="connsiteY9" fmla="*/ 352425 h 447675"/>
                <a:gd name="connsiteX10" fmla="*/ 436915 w 428625"/>
                <a:gd name="connsiteY10" fmla="*/ 329280 h 447675"/>
                <a:gd name="connsiteX11" fmla="*/ 436914 w 428625"/>
                <a:gd name="connsiteY11" fmla="*/ 329184 h 447675"/>
                <a:gd name="connsiteX12" fmla="*/ 437390 w 428625"/>
                <a:gd name="connsiteY12" fmla="*/ 23527 h 447675"/>
                <a:gd name="connsiteX13" fmla="*/ 414820 w 428625"/>
                <a:gd name="connsiteY13" fmla="*/ 5 h 447675"/>
                <a:gd name="connsiteX14" fmla="*/ 414435 w 428625"/>
                <a:gd name="connsiteY14" fmla="*/ 0 h 447675"/>
                <a:gd name="connsiteX15" fmla="*/ 281085 w 428625"/>
                <a:gd name="connsiteY15" fmla="*/ 89440 h 447675"/>
                <a:gd name="connsiteX16" fmla="*/ 295848 w 428625"/>
                <a:gd name="connsiteY16" fmla="*/ 74676 h 447675"/>
                <a:gd name="connsiteX17" fmla="*/ 304284 w 428625"/>
                <a:gd name="connsiteY17" fmla="*/ 75607 h 447675"/>
                <a:gd name="connsiteX18" fmla="*/ 304326 w 428625"/>
                <a:gd name="connsiteY18" fmla="*/ 83058 h 447675"/>
                <a:gd name="connsiteX19" fmla="*/ 289562 w 428625"/>
                <a:gd name="connsiteY19" fmla="*/ 97822 h 447675"/>
                <a:gd name="connsiteX20" fmla="*/ 285371 w 428625"/>
                <a:gd name="connsiteY20" fmla="*/ 99536 h 447675"/>
                <a:gd name="connsiteX21" fmla="*/ 281085 w 428625"/>
                <a:gd name="connsiteY21" fmla="*/ 97822 h 447675"/>
                <a:gd name="connsiteX22" fmla="*/ 281370 w 428625"/>
                <a:gd name="connsiteY22" fmla="*/ 89821 h 447675"/>
                <a:gd name="connsiteX23" fmla="*/ 212790 w 428625"/>
                <a:gd name="connsiteY23" fmla="*/ 43720 h 447675"/>
                <a:gd name="connsiteX24" fmla="*/ 217989 w 428625"/>
                <a:gd name="connsiteY24" fmla="*/ 37012 h 447675"/>
                <a:gd name="connsiteX25" fmla="*/ 224697 w 428625"/>
                <a:gd name="connsiteY25" fmla="*/ 42211 h 447675"/>
                <a:gd name="connsiteX26" fmla="*/ 224697 w 428625"/>
                <a:gd name="connsiteY26" fmla="*/ 43720 h 447675"/>
                <a:gd name="connsiteX27" fmla="*/ 224697 w 428625"/>
                <a:gd name="connsiteY27" fmla="*/ 64484 h 447675"/>
                <a:gd name="connsiteX28" fmla="*/ 219498 w 428625"/>
                <a:gd name="connsiteY28" fmla="*/ 71192 h 447675"/>
                <a:gd name="connsiteX29" fmla="*/ 212790 w 428625"/>
                <a:gd name="connsiteY29" fmla="*/ 65993 h 447675"/>
                <a:gd name="connsiteX30" fmla="*/ 212790 w 428625"/>
                <a:gd name="connsiteY30" fmla="*/ 64484 h 447675"/>
                <a:gd name="connsiteX31" fmla="*/ 133352 w 428625"/>
                <a:gd name="connsiteY31" fmla="*/ 73533 h 447675"/>
                <a:gd name="connsiteX32" fmla="*/ 141567 w 428625"/>
                <a:gd name="connsiteY32" fmla="*/ 73366 h 447675"/>
                <a:gd name="connsiteX33" fmla="*/ 141734 w 428625"/>
                <a:gd name="connsiteY33" fmla="*/ 73533 h 447675"/>
                <a:gd name="connsiteX34" fmla="*/ 156498 w 428625"/>
                <a:gd name="connsiteY34" fmla="*/ 88297 h 447675"/>
                <a:gd name="connsiteX35" fmla="*/ 156498 w 428625"/>
                <a:gd name="connsiteY35" fmla="*/ 96679 h 447675"/>
                <a:gd name="connsiteX36" fmla="*/ 152307 w 428625"/>
                <a:gd name="connsiteY36" fmla="*/ 98393 h 447675"/>
                <a:gd name="connsiteX37" fmla="*/ 148020 w 428625"/>
                <a:gd name="connsiteY37" fmla="*/ 96679 h 447675"/>
                <a:gd name="connsiteX38" fmla="*/ 133352 w 428625"/>
                <a:gd name="connsiteY38" fmla="*/ 81915 h 447675"/>
                <a:gd name="connsiteX39" fmla="*/ 133638 w 428625"/>
                <a:gd name="connsiteY39" fmla="*/ 73914 h 447675"/>
                <a:gd name="connsiteX40" fmla="*/ 126113 w 428625"/>
                <a:gd name="connsiteY40" fmla="*/ 161925 h 447675"/>
                <a:gd name="connsiteX41" fmla="*/ 105634 w 428625"/>
                <a:gd name="connsiteY41" fmla="*/ 161925 h 447675"/>
                <a:gd name="connsiteX42" fmla="*/ 100435 w 428625"/>
                <a:gd name="connsiteY42" fmla="*/ 155217 h 447675"/>
                <a:gd name="connsiteX43" fmla="*/ 105634 w 428625"/>
                <a:gd name="connsiteY43" fmla="*/ 150019 h 447675"/>
                <a:gd name="connsiteX44" fmla="*/ 126113 w 428625"/>
                <a:gd name="connsiteY44" fmla="*/ 150019 h 447675"/>
                <a:gd name="connsiteX45" fmla="*/ 132820 w 428625"/>
                <a:gd name="connsiteY45" fmla="*/ 155217 h 447675"/>
                <a:gd name="connsiteX46" fmla="*/ 127622 w 428625"/>
                <a:gd name="connsiteY46" fmla="*/ 161925 h 447675"/>
                <a:gd name="connsiteX47" fmla="*/ 126113 w 428625"/>
                <a:gd name="connsiteY47" fmla="*/ 161925 h 447675"/>
                <a:gd name="connsiteX48" fmla="*/ 156402 w 428625"/>
                <a:gd name="connsiteY48" fmla="*/ 222885 h 447675"/>
                <a:gd name="connsiteX49" fmla="*/ 141639 w 428625"/>
                <a:gd name="connsiteY49" fmla="*/ 237649 h 447675"/>
                <a:gd name="connsiteX50" fmla="*/ 133215 w 428625"/>
                <a:gd name="connsiteY50" fmla="*/ 236623 h 447675"/>
                <a:gd name="connsiteX51" fmla="*/ 133257 w 428625"/>
                <a:gd name="connsiteY51" fmla="*/ 229172 h 447675"/>
                <a:gd name="connsiteX52" fmla="*/ 147925 w 428625"/>
                <a:gd name="connsiteY52" fmla="*/ 214503 h 447675"/>
                <a:gd name="connsiteX53" fmla="*/ 156360 w 428625"/>
                <a:gd name="connsiteY53" fmla="*/ 215434 h 447675"/>
                <a:gd name="connsiteX54" fmla="*/ 156402 w 428625"/>
                <a:gd name="connsiteY54" fmla="*/ 222885 h 447675"/>
                <a:gd name="connsiteX55" fmla="*/ 218505 w 428625"/>
                <a:gd name="connsiteY55" fmla="*/ 290513 h 447675"/>
                <a:gd name="connsiteX56" fmla="*/ 199455 w 428625"/>
                <a:gd name="connsiteY56" fmla="*/ 273272 h 447675"/>
                <a:gd name="connsiteX57" fmla="*/ 236698 w 428625"/>
                <a:gd name="connsiteY57" fmla="*/ 273272 h 447675"/>
                <a:gd name="connsiteX58" fmla="*/ 218505 w 428625"/>
                <a:gd name="connsiteY58" fmla="*/ 290513 h 447675"/>
                <a:gd name="connsiteX59" fmla="*/ 241746 w 428625"/>
                <a:gd name="connsiteY59" fmla="*/ 261366 h 447675"/>
                <a:gd name="connsiteX60" fmla="*/ 195169 w 428625"/>
                <a:gd name="connsiteY60" fmla="*/ 261366 h 447675"/>
                <a:gd name="connsiteX61" fmla="*/ 186597 w 428625"/>
                <a:gd name="connsiteY61" fmla="*/ 252794 h 447675"/>
                <a:gd name="connsiteX62" fmla="*/ 195169 w 428625"/>
                <a:gd name="connsiteY62" fmla="*/ 244221 h 447675"/>
                <a:gd name="connsiteX63" fmla="*/ 241746 w 428625"/>
                <a:gd name="connsiteY63" fmla="*/ 244221 h 447675"/>
                <a:gd name="connsiteX64" fmla="*/ 250319 w 428625"/>
                <a:gd name="connsiteY64" fmla="*/ 252794 h 447675"/>
                <a:gd name="connsiteX65" fmla="*/ 241746 w 428625"/>
                <a:gd name="connsiteY65" fmla="*/ 261366 h 447675"/>
                <a:gd name="connsiteX66" fmla="*/ 253081 w 428625"/>
                <a:gd name="connsiteY66" fmla="*/ 231743 h 447675"/>
                <a:gd name="connsiteX67" fmla="*/ 252224 w 428625"/>
                <a:gd name="connsiteY67" fmla="*/ 232315 h 447675"/>
                <a:gd name="connsiteX68" fmla="*/ 184692 w 428625"/>
                <a:gd name="connsiteY68" fmla="*/ 232315 h 447675"/>
                <a:gd name="connsiteX69" fmla="*/ 183834 w 428625"/>
                <a:gd name="connsiteY69" fmla="*/ 232315 h 447675"/>
                <a:gd name="connsiteX70" fmla="*/ 165737 w 428625"/>
                <a:gd name="connsiteY70" fmla="*/ 202883 h 447675"/>
                <a:gd name="connsiteX71" fmla="*/ 153735 w 428625"/>
                <a:gd name="connsiteY71" fmla="*/ 183166 h 447675"/>
                <a:gd name="connsiteX72" fmla="*/ 148782 w 428625"/>
                <a:gd name="connsiteY72" fmla="*/ 159163 h 447675"/>
                <a:gd name="connsiteX73" fmla="*/ 148782 w 428625"/>
                <a:gd name="connsiteY73" fmla="*/ 156210 h 447675"/>
                <a:gd name="connsiteX74" fmla="*/ 221034 w 428625"/>
                <a:gd name="connsiteY74" fmla="*/ 89111 h 447675"/>
                <a:gd name="connsiteX75" fmla="*/ 288133 w 428625"/>
                <a:gd name="connsiteY75" fmla="*/ 156210 h 447675"/>
                <a:gd name="connsiteX76" fmla="*/ 288133 w 428625"/>
                <a:gd name="connsiteY76" fmla="*/ 158687 h 447675"/>
                <a:gd name="connsiteX77" fmla="*/ 283275 w 428625"/>
                <a:gd name="connsiteY77" fmla="*/ 182785 h 447675"/>
                <a:gd name="connsiteX78" fmla="*/ 271274 w 428625"/>
                <a:gd name="connsiteY78" fmla="*/ 202502 h 447675"/>
                <a:gd name="connsiteX79" fmla="*/ 253081 w 428625"/>
                <a:gd name="connsiteY79" fmla="*/ 231743 h 447675"/>
                <a:gd name="connsiteX80" fmla="*/ 304611 w 428625"/>
                <a:gd name="connsiteY80" fmla="*/ 236315 h 447675"/>
                <a:gd name="connsiteX81" fmla="*/ 300420 w 428625"/>
                <a:gd name="connsiteY81" fmla="*/ 238030 h 447675"/>
                <a:gd name="connsiteX82" fmla="*/ 296134 w 428625"/>
                <a:gd name="connsiteY82" fmla="*/ 236315 h 447675"/>
                <a:gd name="connsiteX83" fmla="*/ 281370 w 428625"/>
                <a:gd name="connsiteY83" fmla="*/ 221551 h 447675"/>
                <a:gd name="connsiteX84" fmla="*/ 282396 w 428625"/>
                <a:gd name="connsiteY84" fmla="*/ 213128 h 447675"/>
                <a:gd name="connsiteX85" fmla="*/ 289848 w 428625"/>
                <a:gd name="connsiteY85" fmla="*/ 213169 h 447675"/>
                <a:gd name="connsiteX86" fmla="*/ 304611 w 428625"/>
                <a:gd name="connsiteY86" fmla="*/ 227838 h 447675"/>
                <a:gd name="connsiteX87" fmla="*/ 304611 w 428625"/>
                <a:gd name="connsiteY87" fmla="*/ 236315 h 447675"/>
                <a:gd name="connsiteX88" fmla="*/ 331281 w 428625"/>
                <a:gd name="connsiteY88" fmla="*/ 161925 h 447675"/>
                <a:gd name="connsiteX89" fmla="*/ 310517 w 428625"/>
                <a:gd name="connsiteY89" fmla="*/ 161925 h 447675"/>
                <a:gd name="connsiteX90" fmla="*/ 303809 w 428625"/>
                <a:gd name="connsiteY90" fmla="*/ 156726 h 447675"/>
                <a:gd name="connsiteX91" fmla="*/ 309008 w 428625"/>
                <a:gd name="connsiteY91" fmla="*/ 150019 h 447675"/>
                <a:gd name="connsiteX92" fmla="*/ 310517 w 428625"/>
                <a:gd name="connsiteY92" fmla="*/ 150019 h 447675"/>
                <a:gd name="connsiteX93" fmla="*/ 331281 w 428625"/>
                <a:gd name="connsiteY93" fmla="*/ 150019 h 447675"/>
                <a:gd name="connsiteX94" fmla="*/ 337989 w 428625"/>
                <a:gd name="connsiteY94" fmla="*/ 155217 h 447675"/>
                <a:gd name="connsiteX95" fmla="*/ 332790 w 428625"/>
                <a:gd name="connsiteY95" fmla="*/ 161925 h 447675"/>
                <a:gd name="connsiteX96" fmla="*/ 331281 w 428625"/>
                <a:gd name="connsiteY96" fmla="*/ 161925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28625" h="447675">
                  <a:moveTo>
                    <a:pt x="414435" y="0"/>
                  </a:moveTo>
                  <a:lnTo>
                    <a:pt x="22957" y="0"/>
                  </a:lnTo>
                  <a:cubicBezTo>
                    <a:pt x="10212" y="105"/>
                    <a:pt x="-52" y="10495"/>
                    <a:pt x="2" y="23241"/>
                  </a:cubicBezTo>
                  <a:lnTo>
                    <a:pt x="2" y="329184"/>
                  </a:lnTo>
                  <a:cubicBezTo>
                    <a:pt x="-156" y="341861"/>
                    <a:pt x="9992" y="352266"/>
                    <a:pt x="22668" y="352424"/>
                  </a:cubicBezTo>
                  <a:cubicBezTo>
                    <a:pt x="22702" y="352424"/>
                    <a:pt x="22734" y="352425"/>
                    <a:pt x="22767" y="352425"/>
                  </a:cubicBezTo>
                  <a:lnTo>
                    <a:pt x="95157" y="352425"/>
                  </a:lnTo>
                  <a:lnTo>
                    <a:pt x="95157" y="448532"/>
                  </a:lnTo>
                  <a:lnTo>
                    <a:pt x="182501" y="352425"/>
                  </a:lnTo>
                  <a:lnTo>
                    <a:pt x="413958" y="352425"/>
                  </a:lnTo>
                  <a:cubicBezTo>
                    <a:pt x="426689" y="352373"/>
                    <a:pt x="436966" y="342010"/>
                    <a:pt x="436915" y="329280"/>
                  </a:cubicBezTo>
                  <a:cubicBezTo>
                    <a:pt x="436915" y="329248"/>
                    <a:pt x="436914" y="329216"/>
                    <a:pt x="436914" y="329184"/>
                  </a:cubicBezTo>
                  <a:lnTo>
                    <a:pt x="437390" y="23527"/>
                  </a:lnTo>
                  <a:cubicBezTo>
                    <a:pt x="437653" y="10799"/>
                    <a:pt x="427549" y="268"/>
                    <a:pt x="414820" y="5"/>
                  </a:cubicBezTo>
                  <a:cubicBezTo>
                    <a:pt x="414692" y="2"/>
                    <a:pt x="414563" y="0"/>
                    <a:pt x="414435" y="0"/>
                  </a:cubicBezTo>
                  <a:close/>
                  <a:moveTo>
                    <a:pt x="281085" y="89440"/>
                  </a:moveTo>
                  <a:lnTo>
                    <a:pt x="295848" y="74676"/>
                  </a:lnTo>
                  <a:cubicBezTo>
                    <a:pt x="298434" y="72603"/>
                    <a:pt x="302211" y="73021"/>
                    <a:pt x="304284" y="75607"/>
                  </a:cubicBezTo>
                  <a:cubicBezTo>
                    <a:pt x="306025" y="77780"/>
                    <a:pt x="306042" y="80865"/>
                    <a:pt x="304326" y="83058"/>
                  </a:cubicBezTo>
                  <a:lnTo>
                    <a:pt x="289562" y="97822"/>
                  </a:lnTo>
                  <a:cubicBezTo>
                    <a:pt x="288448" y="98928"/>
                    <a:pt x="286941" y="99544"/>
                    <a:pt x="285371" y="99536"/>
                  </a:cubicBezTo>
                  <a:cubicBezTo>
                    <a:pt x="283776" y="99529"/>
                    <a:pt x="282244" y="98916"/>
                    <a:pt x="281085" y="97822"/>
                  </a:cubicBezTo>
                  <a:cubicBezTo>
                    <a:pt x="279127" y="95472"/>
                    <a:pt x="279250" y="92025"/>
                    <a:pt x="281370" y="89821"/>
                  </a:cubicBezTo>
                  <a:close/>
                  <a:moveTo>
                    <a:pt x="212790" y="43720"/>
                  </a:moveTo>
                  <a:cubicBezTo>
                    <a:pt x="212373" y="40432"/>
                    <a:pt x="214701" y="37428"/>
                    <a:pt x="217989" y="37012"/>
                  </a:cubicBezTo>
                  <a:cubicBezTo>
                    <a:pt x="221277" y="36595"/>
                    <a:pt x="224279" y="38923"/>
                    <a:pt x="224697" y="42211"/>
                  </a:cubicBezTo>
                  <a:cubicBezTo>
                    <a:pt x="224760" y="42712"/>
                    <a:pt x="224760" y="43219"/>
                    <a:pt x="224697" y="43720"/>
                  </a:cubicBezTo>
                  <a:lnTo>
                    <a:pt x="224697" y="64484"/>
                  </a:lnTo>
                  <a:cubicBezTo>
                    <a:pt x="225113" y="67772"/>
                    <a:pt x="222786" y="70776"/>
                    <a:pt x="219498" y="71192"/>
                  </a:cubicBezTo>
                  <a:cubicBezTo>
                    <a:pt x="216210" y="71609"/>
                    <a:pt x="213207" y="69281"/>
                    <a:pt x="212790" y="65993"/>
                  </a:cubicBezTo>
                  <a:cubicBezTo>
                    <a:pt x="212727" y="65492"/>
                    <a:pt x="212727" y="64985"/>
                    <a:pt x="212790" y="64484"/>
                  </a:cubicBezTo>
                  <a:close/>
                  <a:moveTo>
                    <a:pt x="133352" y="73533"/>
                  </a:moveTo>
                  <a:cubicBezTo>
                    <a:pt x="135574" y="71218"/>
                    <a:pt x="139253" y="71144"/>
                    <a:pt x="141567" y="73366"/>
                  </a:cubicBezTo>
                  <a:cubicBezTo>
                    <a:pt x="141623" y="73421"/>
                    <a:pt x="141680" y="73476"/>
                    <a:pt x="141734" y="73533"/>
                  </a:cubicBezTo>
                  <a:lnTo>
                    <a:pt x="156498" y="88297"/>
                  </a:lnTo>
                  <a:cubicBezTo>
                    <a:pt x="158772" y="90628"/>
                    <a:pt x="158772" y="94348"/>
                    <a:pt x="156498" y="96679"/>
                  </a:cubicBezTo>
                  <a:cubicBezTo>
                    <a:pt x="155384" y="97785"/>
                    <a:pt x="153876" y="98401"/>
                    <a:pt x="152307" y="98393"/>
                  </a:cubicBezTo>
                  <a:cubicBezTo>
                    <a:pt x="150712" y="98386"/>
                    <a:pt x="149180" y="97773"/>
                    <a:pt x="148020" y="96679"/>
                  </a:cubicBezTo>
                  <a:lnTo>
                    <a:pt x="133352" y="81915"/>
                  </a:lnTo>
                  <a:cubicBezTo>
                    <a:pt x="131301" y="79598"/>
                    <a:pt x="131427" y="76079"/>
                    <a:pt x="133638" y="73914"/>
                  </a:cubicBezTo>
                  <a:close/>
                  <a:moveTo>
                    <a:pt x="126113" y="161925"/>
                  </a:moveTo>
                  <a:lnTo>
                    <a:pt x="105634" y="161925"/>
                  </a:lnTo>
                  <a:cubicBezTo>
                    <a:pt x="102346" y="161509"/>
                    <a:pt x="100019" y="158506"/>
                    <a:pt x="100435" y="155217"/>
                  </a:cubicBezTo>
                  <a:cubicBezTo>
                    <a:pt x="100780" y="152502"/>
                    <a:pt x="102919" y="150363"/>
                    <a:pt x="105634" y="150019"/>
                  </a:cubicBezTo>
                  <a:lnTo>
                    <a:pt x="126113" y="150019"/>
                  </a:lnTo>
                  <a:cubicBezTo>
                    <a:pt x="129401" y="149603"/>
                    <a:pt x="132404" y="151929"/>
                    <a:pt x="132820" y="155217"/>
                  </a:cubicBezTo>
                  <a:cubicBezTo>
                    <a:pt x="133238" y="158506"/>
                    <a:pt x="130910" y="161509"/>
                    <a:pt x="127622" y="161925"/>
                  </a:cubicBezTo>
                  <a:cubicBezTo>
                    <a:pt x="127121" y="161989"/>
                    <a:pt x="126614" y="161989"/>
                    <a:pt x="126113" y="161925"/>
                  </a:cubicBezTo>
                  <a:close/>
                  <a:moveTo>
                    <a:pt x="156402" y="222885"/>
                  </a:moveTo>
                  <a:lnTo>
                    <a:pt x="141639" y="237649"/>
                  </a:lnTo>
                  <a:cubicBezTo>
                    <a:pt x="139029" y="239692"/>
                    <a:pt x="135258" y="239233"/>
                    <a:pt x="133215" y="236623"/>
                  </a:cubicBezTo>
                  <a:cubicBezTo>
                    <a:pt x="131498" y="234430"/>
                    <a:pt x="131515" y="231345"/>
                    <a:pt x="133257" y="229172"/>
                  </a:cubicBezTo>
                  <a:lnTo>
                    <a:pt x="147925" y="214503"/>
                  </a:lnTo>
                  <a:cubicBezTo>
                    <a:pt x="150511" y="212430"/>
                    <a:pt x="154288" y="212848"/>
                    <a:pt x="156360" y="215434"/>
                  </a:cubicBezTo>
                  <a:cubicBezTo>
                    <a:pt x="158102" y="217607"/>
                    <a:pt x="158119" y="220692"/>
                    <a:pt x="156402" y="222885"/>
                  </a:cubicBezTo>
                  <a:close/>
                  <a:moveTo>
                    <a:pt x="218505" y="290513"/>
                  </a:moveTo>
                  <a:cubicBezTo>
                    <a:pt x="208653" y="290557"/>
                    <a:pt x="200392" y="283081"/>
                    <a:pt x="199455" y="273272"/>
                  </a:cubicBezTo>
                  <a:lnTo>
                    <a:pt x="236698" y="273272"/>
                  </a:lnTo>
                  <a:cubicBezTo>
                    <a:pt x="235801" y="282761"/>
                    <a:pt x="228028" y="290126"/>
                    <a:pt x="218505" y="290513"/>
                  </a:cubicBezTo>
                  <a:close/>
                  <a:moveTo>
                    <a:pt x="241746" y="261366"/>
                  </a:moveTo>
                  <a:lnTo>
                    <a:pt x="195169" y="261366"/>
                  </a:lnTo>
                  <a:cubicBezTo>
                    <a:pt x="190434" y="261366"/>
                    <a:pt x="186597" y="257528"/>
                    <a:pt x="186597" y="252794"/>
                  </a:cubicBezTo>
                  <a:cubicBezTo>
                    <a:pt x="186597" y="248059"/>
                    <a:pt x="190434" y="244221"/>
                    <a:pt x="195169" y="244221"/>
                  </a:cubicBezTo>
                  <a:lnTo>
                    <a:pt x="241746" y="244221"/>
                  </a:lnTo>
                  <a:cubicBezTo>
                    <a:pt x="246481" y="244221"/>
                    <a:pt x="250319" y="248059"/>
                    <a:pt x="250319" y="252794"/>
                  </a:cubicBezTo>
                  <a:cubicBezTo>
                    <a:pt x="250319" y="257528"/>
                    <a:pt x="246481" y="261366"/>
                    <a:pt x="241746" y="261366"/>
                  </a:cubicBezTo>
                  <a:close/>
                  <a:moveTo>
                    <a:pt x="253081" y="231743"/>
                  </a:moveTo>
                  <a:cubicBezTo>
                    <a:pt x="252932" y="232085"/>
                    <a:pt x="252597" y="232309"/>
                    <a:pt x="252224" y="232315"/>
                  </a:cubicBezTo>
                  <a:lnTo>
                    <a:pt x="184692" y="232315"/>
                  </a:lnTo>
                  <a:cubicBezTo>
                    <a:pt x="184416" y="232426"/>
                    <a:pt x="184110" y="232426"/>
                    <a:pt x="183834" y="232315"/>
                  </a:cubicBezTo>
                  <a:cubicBezTo>
                    <a:pt x="179022" y="221804"/>
                    <a:pt x="172944" y="211920"/>
                    <a:pt x="165737" y="202883"/>
                  </a:cubicBezTo>
                  <a:cubicBezTo>
                    <a:pt x="160583" y="197086"/>
                    <a:pt x="156518" y="190407"/>
                    <a:pt x="153735" y="183166"/>
                  </a:cubicBezTo>
                  <a:cubicBezTo>
                    <a:pt x="150724" y="175507"/>
                    <a:pt x="149050" y="167388"/>
                    <a:pt x="148782" y="159163"/>
                  </a:cubicBezTo>
                  <a:lnTo>
                    <a:pt x="148782" y="156210"/>
                  </a:lnTo>
                  <a:cubicBezTo>
                    <a:pt x="150205" y="117729"/>
                    <a:pt x="182553" y="87688"/>
                    <a:pt x="221034" y="89111"/>
                  </a:cubicBezTo>
                  <a:cubicBezTo>
                    <a:pt x="257519" y="90461"/>
                    <a:pt x="286784" y="119725"/>
                    <a:pt x="288133" y="156210"/>
                  </a:cubicBezTo>
                  <a:lnTo>
                    <a:pt x="288133" y="158687"/>
                  </a:lnTo>
                  <a:cubicBezTo>
                    <a:pt x="287862" y="166933"/>
                    <a:pt x="286220" y="175077"/>
                    <a:pt x="283275" y="182785"/>
                  </a:cubicBezTo>
                  <a:cubicBezTo>
                    <a:pt x="280451" y="190005"/>
                    <a:pt x="276391" y="196677"/>
                    <a:pt x="271274" y="202502"/>
                  </a:cubicBezTo>
                  <a:cubicBezTo>
                    <a:pt x="264067" y="211489"/>
                    <a:pt x="257960" y="221307"/>
                    <a:pt x="253081" y="231743"/>
                  </a:cubicBezTo>
                  <a:close/>
                  <a:moveTo>
                    <a:pt x="304611" y="236315"/>
                  </a:moveTo>
                  <a:cubicBezTo>
                    <a:pt x="303498" y="237421"/>
                    <a:pt x="301990" y="238037"/>
                    <a:pt x="300420" y="238030"/>
                  </a:cubicBezTo>
                  <a:cubicBezTo>
                    <a:pt x="298826" y="238022"/>
                    <a:pt x="297293" y="237410"/>
                    <a:pt x="296134" y="236315"/>
                  </a:cubicBezTo>
                  <a:lnTo>
                    <a:pt x="281370" y="221551"/>
                  </a:lnTo>
                  <a:cubicBezTo>
                    <a:pt x="279327" y="218942"/>
                    <a:pt x="279786" y="215171"/>
                    <a:pt x="282396" y="213128"/>
                  </a:cubicBezTo>
                  <a:cubicBezTo>
                    <a:pt x="284589" y="211411"/>
                    <a:pt x="287675" y="211428"/>
                    <a:pt x="289848" y="213169"/>
                  </a:cubicBezTo>
                  <a:lnTo>
                    <a:pt x="304611" y="227838"/>
                  </a:lnTo>
                  <a:cubicBezTo>
                    <a:pt x="306897" y="230201"/>
                    <a:pt x="306897" y="233952"/>
                    <a:pt x="304611" y="236315"/>
                  </a:cubicBezTo>
                  <a:close/>
                  <a:moveTo>
                    <a:pt x="331281" y="161925"/>
                  </a:moveTo>
                  <a:lnTo>
                    <a:pt x="310517" y="161925"/>
                  </a:lnTo>
                  <a:cubicBezTo>
                    <a:pt x="307229" y="162341"/>
                    <a:pt x="304226" y="160014"/>
                    <a:pt x="303809" y="156726"/>
                  </a:cubicBezTo>
                  <a:cubicBezTo>
                    <a:pt x="303392" y="153438"/>
                    <a:pt x="305720" y="150435"/>
                    <a:pt x="309008" y="150019"/>
                  </a:cubicBezTo>
                  <a:cubicBezTo>
                    <a:pt x="309509" y="149955"/>
                    <a:pt x="310016" y="149955"/>
                    <a:pt x="310517" y="150019"/>
                  </a:cubicBezTo>
                  <a:lnTo>
                    <a:pt x="331281" y="150019"/>
                  </a:lnTo>
                  <a:cubicBezTo>
                    <a:pt x="334569" y="149603"/>
                    <a:pt x="337573" y="151929"/>
                    <a:pt x="337989" y="155217"/>
                  </a:cubicBezTo>
                  <a:cubicBezTo>
                    <a:pt x="338406" y="158506"/>
                    <a:pt x="336078" y="161509"/>
                    <a:pt x="332790" y="161925"/>
                  </a:cubicBezTo>
                  <a:cubicBezTo>
                    <a:pt x="332289" y="161989"/>
                    <a:pt x="331782" y="161989"/>
                    <a:pt x="331281" y="1619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47" name="Graphic 19" descr="Questions">
              <a:extLst>
                <a:ext uri="{FF2B5EF4-FFF2-40B4-BE49-F238E27FC236}">
                  <a16:creationId xmlns:a16="http://schemas.microsoft.com/office/drawing/2014/main" id="{5FFE1EAE-4D95-4394-97F3-B10DDE8753C2}"/>
                </a:ext>
              </a:extLst>
            </p:cNvPr>
            <p:cNvGrpSpPr/>
            <p:nvPr/>
          </p:nvGrpSpPr>
          <p:grpSpPr>
            <a:xfrm>
              <a:off x="5148810" y="5300259"/>
              <a:ext cx="571514" cy="499110"/>
              <a:chOff x="5148810" y="5300259"/>
              <a:chExt cx="571514" cy="499110"/>
            </a:xfrm>
          </p:grpSpPr>
          <p:sp>
            <p:nvSpPr>
              <p:cNvPr id="48" name="Freeform: Shape 7">
                <a:extLst>
                  <a:ext uri="{FF2B5EF4-FFF2-40B4-BE49-F238E27FC236}">
                    <a16:creationId xmlns:a16="http://schemas.microsoft.com/office/drawing/2014/main" id="{0A0051BC-139C-40C8-8811-F224E9EEB48B}"/>
                  </a:ext>
                </a:extLst>
              </p:cNvPr>
              <p:cNvSpPr/>
              <p:nvPr/>
            </p:nvSpPr>
            <p:spPr>
              <a:xfrm>
                <a:off x="5234549" y="5300259"/>
                <a:ext cx="171450" cy="171450"/>
              </a:xfrm>
              <a:custGeom>
                <a:avLst/>
                <a:gdLst>
                  <a:gd name="connsiteX0" fmla="*/ 171450 w 171450"/>
                  <a:gd name="connsiteY0" fmla="*/ 85725 h 171450"/>
                  <a:gd name="connsiteX1" fmla="*/ 85725 w 171450"/>
                  <a:gd name="connsiteY1" fmla="*/ 171450 h 171450"/>
                  <a:gd name="connsiteX2" fmla="*/ 0 w 171450"/>
                  <a:gd name="connsiteY2" fmla="*/ 85725 h 171450"/>
                  <a:gd name="connsiteX3" fmla="*/ 85725 w 171450"/>
                  <a:gd name="connsiteY3" fmla="*/ 0 h 171450"/>
                  <a:gd name="connsiteX4" fmla="*/ 171450 w 171450"/>
                  <a:gd name="connsiteY4" fmla="*/ 85725 h 171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71450">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9" name="Freeform: Shape 8">
                <a:extLst>
                  <a:ext uri="{FF2B5EF4-FFF2-40B4-BE49-F238E27FC236}">
                    <a16:creationId xmlns:a16="http://schemas.microsoft.com/office/drawing/2014/main" id="{C7BDAB8A-225E-45F3-97A3-EE5E69EC7A16}"/>
                  </a:ext>
                </a:extLst>
              </p:cNvPr>
              <p:cNvSpPr/>
              <p:nvPr/>
            </p:nvSpPr>
            <p:spPr>
              <a:xfrm>
                <a:off x="5377424" y="5627919"/>
                <a:ext cx="342900" cy="171450"/>
              </a:xfrm>
              <a:custGeom>
                <a:avLst/>
                <a:gdLst>
                  <a:gd name="connsiteX0" fmla="*/ 342900 w 342900"/>
                  <a:gd name="connsiteY0" fmla="*/ 171450 h 171450"/>
                  <a:gd name="connsiteX1" fmla="*/ 342900 w 342900"/>
                  <a:gd name="connsiteY1" fmla="*/ 85725 h 171450"/>
                  <a:gd name="connsiteX2" fmla="*/ 325755 w 342900"/>
                  <a:gd name="connsiteY2" fmla="*/ 51435 h 171450"/>
                  <a:gd name="connsiteX3" fmla="*/ 241935 w 342900"/>
                  <a:gd name="connsiteY3" fmla="*/ 11430 h 171450"/>
                  <a:gd name="connsiteX4" fmla="*/ 171450 w 342900"/>
                  <a:gd name="connsiteY4" fmla="*/ 0 h 171450"/>
                  <a:gd name="connsiteX5" fmla="*/ 100965 w 342900"/>
                  <a:gd name="connsiteY5" fmla="*/ 11430 h 171450"/>
                  <a:gd name="connsiteX6" fmla="*/ 17145 w 342900"/>
                  <a:gd name="connsiteY6" fmla="*/ 51435 h 171450"/>
                  <a:gd name="connsiteX7" fmla="*/ 0 w 342900"/>
                  <a:gd name="connsiteY7" fmla="*/ 85725 h 171450"/>
                  <a:gd name="connsiteX8" fmla="*/ 0 w 342900"/>
                  <a:gd name="connsiteY8" fmla="*/ 17145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171450">
                    <a:moveTo>
                      <a:pt x="342900" y="171450"/>
                    </a:moveTo>
                    <a:lnTo>
                      <a:pt x="342900" y="85725"/>
                    </a:lnTo>
                    <a:cubicBezTo>
                      <a:pt x="343252" y="72153"/>
                      <a:pt x="336823" y="59297"/>
                      <a:pt x="325755" y="51435"/>
                    </a:cubicBezTo>
                    <a:cubicBezTo>
                      <a:pt x="301081" y="32123"/>
                      <a:pt x="272467" y="18466"/>
                      <a:pt x="241935" y="11430"/>
                    </a:cubicBezTo>
                    <a:cubicBezTo>
                      <a:pt x="219043" y="4548"/>
                      <a:pt x="195344" y="706"/>
                      <a:pt x="171450" y="0"/>
                    </a:cubicBezTo>
                    <a:cubicBezTo>
                      <a:pt x="147499" y="74"/>
                      <a:pt x="123712" y="3931"/>
                      <a:pt x="100965" y="11430"/>
                    </a:cubicBezTo>
                    <a:cubicBezTo>
                      <a:pt x="70866" y="19669"/>
                      <a:pt x="42481" y="33217"/>
                      <a:pt x="17145" y="51435"/>
                    </a:cubicBezTo>
                    <a:cubicBezTo>
                      <a:pt x="6399" y="59568"/>
                      <a:pt x="59" y="72248"/>
                      <a:pt x="0" y="85725"/>
                    </a:cubicBezTo>
                    <a:lnTo>
                      <a:pt x="0" y="17145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0" name="Freeform: Shape 9">
                <a:extLst>
                  <a:ext uri="{FF2B5EF4-FFF2-40B4-BE49-F238E27FC236}">
                    <a16:creationId xmlns:a16="http://schemas.microsoft.com/office/drawing/2014/main" id="{A41852ED-D1BF-44B0-A0B8-227CCF819EA5}"/>
                  </a:ext>
                </a:extLst>
              </p:cNvPr>
              <p:cNvSpPr/>
              <p:nvPr/>
            </p:nvSpPr>
            <p:spPr>
              <a:xfrm>
                <a:off x="5463149" y="5433609"/>
                <a:ext cx="171450" cy="161925"/>
              </a:xfrm>
              <a:custGeom>
                <a:avLst/>
                <a:gdLst>
                  <a:gd name="connsiteX0" fmla="*/ 171450 w 171450"/>
                  <a:gd name="connsiteY0" fmla="*/ 85725 h 161925"/>
                  <a:gd name="connsiteX1" fmla="*/ 85725 w 171450"/>
                  <a:gd name="connsiteY1" fmla="*/ 171450 h 161925"/>
                  <a:gd name="connsiteX2" fmla="*/ 0 w 171450"/>
                  <a:gd name="connsiteY2" fmla="*/ 85725 h 161925"/>
                  <a:gd name="connsiteX3" fmla="*/ 85725 w 171450"/>
                  <a:gd name="connsiteY3" fmla="*/ 0 h 161925"/>
                  <a:gd name="connsiteX4" fmla="*/ 171450 w 171450"/>
                  <a:gd name="connsiteY4" fmla="*/ 85725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61925">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1" name="Freeform: Shape 10">
                <a:extLst>
                  <a:ext uri="{FF2B5EF4-FFF2-40B4-BE49-F238E27FC236}">
                    <a16:creationId xmlns:a16="http://schemas.microsoft.com/office/drawing/2014/main" id="{23AEDEFB-BF6C-4E58-A7F9-7DF4CD40082A}"/>
                  </a:ext>
                </a:extLst>
              </p:cNvPr>
              <p:cNvSpPr/>
              <p:nvPr/>
            </p:nvSpPr>
            <p:spPr>
              <a:xfrm>
                <a:off x="5148810" y="5494569"/>
                <a:ext cx="304800" cy="171450"/>
              </a:xfrm>
              <a:custGeom>
                <a:avLst/>
                <a:gdLst>
                  <a:gd name="connsiteX0" fmla="*/ 222899 w 304800"/>
                  <a:gd name="connsiteY0" fmla="*/ 154305 h 171450"/>
                  <a:gd name="connsiteX1" fmla="*/ 222899 w 304800"/>
                  <a:gd name="connsiteY1" fmla="*/ 154305 h 171450"/>
                  <a:gd name="connsiteX2" fmla="*/ 310529 w 304800"/>
                  <a:gd name="connsiteY2" fmla="*/ 110490 h 171450"/>
                  <a:gd name="connsiteX3" fmla="*/ 276239 w 304800"/>
                  <a:gd name="connsiteY3" fmla="*/ 26670 h 171450"/>
                  <a:gd name="connsiteX4" fmla="*/ 276239 w 304800"/>
                  <a:gd name="connsiteY4" fmla="*/ 22860 h 171450"/>
                  <a:gd name="connsiteX5" fmla="*/ 241949 w 304800"/>
                  <a:gd name="connsiteY5" fmla="*/ 11430 h 171450"/>
                  <a:gd name="connsiteX6" fmla="*/ 171464 w 304800"/>
                  <a:gd name="connsiteY6" fmla="*/ 0 h 171450"/>
                  <a:gd name="connsiteX7" fmla="*/ 100979 w 304800"/>
                  <a:gd name="connsiteY7" fmla="*/ 11430 h 171450"/>
                  <a:gd name="connsiteX8" fmla="*/ 17159 w 304800"/>
                  <a:gd name="connsiteY8" fmla="*/ 51435 h 171450"/>
                  <a:gd name="connsiteX9" fmla="*/ 14 w 304800"/>
                  <a:gd name="connsiteY9" fmla="*/ 85725 h 171450"/>
                  <a:gd name="connsiteX10" fmla="*/ 14 w 304800"/>
                  <a:gd name="connsiteY10" fmla="*/ 171450 h 171450"/>
                  <a:gd name="connsiteX11" fmla="*/ 205754 w 304800"/>
                  <a:gd name="connsiteY11" fmla="*/ 171450 h 171450"/>
                  <a:gd name="connsiteX12" fmla="*/ 222899 w 304800"/>
                  <a:gd name="connsiteY12" fmla="*/ 15430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4800" h="171450">
                    <a:moveTo>
                      <a:pt x="222899" y="154305"/>
                    </a:moveTo>
                    <a:lnTo>
                      <a:pt x="222899" y="154305"/>
                    </a:lnTo>
                    <a:cubicBezTo>
                      <a:pt x="249644" y="135218"/>
                      <a:pt x="279211" y="120434"/>
                      <a:pt x="310529" y="110490"/>
                    </a:cubicBezTo>
                    <a:cubicBezTo>
                      <a:pt x="288868" y="87919"/>
                      <a:pt x="276608" y="57951"/>
                      <a:pt x="276239" y="26670"/>
                    </a:cubicBezTo>
                    <a:lnTo>
                      <a:pt x="276239" y="22860"/>
                    </a:lnTo>
                    <a:cubicBezTo>
                      <a:pt x="265111" y="18198"/>
                      <a:pt x="253648" y="14377"/>
                      <a:pt x="241949" y="11430"/>
                    </a:cubicBezTo>
                    <a:cubicBezTo>
                      <a:pt x="219056" y="4548"/>
                      <a:pt x="195358" y="705"/>
                      <a:pt x="171464" y="0"/>
                    </a:cubicBezTo>
                    <a:cubicBezTo>
                      <a:pt x="147513" y="73"/>
                      <a:pt x="123725" y="3931"/>
                      <a:pt x="100979" y="11430"/>
                    </a:cubicBezTo>
                    <a:cubicBezTo>
                      <a:pt x="71185" y="20474"/>
                      <a:pt x="42928" y="33960"/>
                      <a:pt x="17159" y="51435"/>
                    </a:cubicBezTo>
                    <a:cubicBezTo>
                      <a:pt x="6091" y="59297"/>
                      <a:pt x="-338" y="72153"/>
                      <a:pt x="14" y="85725"/>
                    </a:cubicBezTo>
                    <a:lnTo>
                      <a:pt x="14" y="171450"/>
                    </a:lnTo>
                    <a:lnTo>
                      <a:pt x="205754" y="171450"/>
                    </a:lnTo>
                    <a:cubicBezTo>
                      <a:pt x="210476" y="164823"/>
                      <a:pt x="216271" y="159028"/>
                      <a:pt x="222899" y="15430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grpSp>
      <p:sp>
        <p:nvSpPr>
          <p:cNvPr id="24" name="Content Placeholder 7">
            <a:extLst>
              <a:ext uri="{FF2B5EF4-FFF2-40B4-BE49-F238E27FC236}">
                <a16:creationId xmlns:a16="http://schemas.microsoft.com/office/drawing/2014/main" id="{00D36EEC-3259-4634-A321-60755723CBC2}"/>
              </a:ext>
            </a:extLst>
          </p:cNvPr>
          <p:cNvSpPr/>
          <p:nvPr/>
        </p:nvSpPr>
        <p:spPr>
          <a:xfrm>
            <a:off x="516430" y="3260829"/>
            <a:ext cx="60960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You must develop your ideas and direction prior to Acquisition Planning</a:t>
            </a:r>
          </a:p>
        </p:txBody>
      </p:sp>
      <p:grpSp>
        <p:nvGrpSpPr>
          <p:cNvPr id="5" name="Group 8" descr="Icon of Clock">
            <a:extLst>
              <a:ext uri="{FF2B5EF4-FFF2-40B4-BE49-F238E27FC236}">
                <a16:creationId xmlns:a16="http://schemas.microsoft.com/office/drawing/2014/main" id="{424C473B-EB4E-40F7-BFE7-B0A53C5D5EE1}"/>
              </a:ext>
            </a:extLst>
          </p:cNvPr>
          <p:cNvGrpSpPr/>
          <p:nvPr/>
        </p:nvGrpSpPr>
        <p:grpSpPr>
          <a:xfrm>
            <a:off x="7871825" y="3147709"/>
            <a:ext cx="723900" cy="723900"/>
            <a:chOff x="621152" y="3872564"/>
            <a:chExt cx="723900" cy="723900"/>
          </a:xfrm>
        </p:grpSpPr>
        <p:grpSp>
          <p:nvGrpSpPr>
            <p:cNvPr id="54" name="Graphic 38" descr="Clock">
              <a:extLst>
                <a:ext uri="{FF2B5EF4-FFF2-40B4-BE49-F238E27FC236}">
                  <a16:creationId xmlns:a16="http://schemas.microsoft.com/office/drawing/2014/main" id="{B7CCD4FB-F1AA-4C10-8428-F8994824D84D}"/>
                </a:ext>
              </a:extLst>
            </p:cNvPr>
            <p:cNvGrpSpPr/>
            <p:nvPr/>
          </p:nvGrpSpPr>
          <p:grpSpPr>
            <a:xfrm>
              <a:off x="621152" y="3872564"/>
              <a:ext cx="723900" cy="723900"/>
              <a:chOff x="1695910" y="4539952"/>
              <a:chExt cx="723900" cy="723900"/>
            </a:xfrm>
          </p:grpSpPr>
          <p:sp>
            <p:nvSpPr>
              <p:cNvPr id="55" name="Freeform: Shape 8">
                <a:extLst>
                  <a:ext uri="{FF2B5EF4-FFF2-40B4-BE49-F238E27FC236}">
                    <a16:creationId xmlns:a16="http://schemas.microsoft.com/office/drawing/2014/main" id="{6673DC60-5C0C-4C3E-A92F-C41E3FF43265}"/>
                  </a:ext>
                </a:extLst>
              </p:cNvPr>
              <p:cNvSpPr/>
              <p:nvPr/>
            </p:nvSpPr>
            <p:spPr>
              <a:xfrm>
                <a:off x="1695910" y="4539952"/>
                <a:ext cx="723900" cy="723900"/>
              </a:xfrm>
              <a:custGeom>
                <a:avLst/>
                <a:gdLst>
                  <a:gd name="connsiteX0" fmla="*/ 361950 w 723900"/>
                  <a:gd name="connsiteY0" fmla="*/ 666750 h 723900"/>
                  <a:gd name="connsiteX1" fmla="*/ 57150 w 723900"/>
                  <a:gd name="connsiteY1" fmla="*/ 361950 h 723900"/>
                  <a:gd name="connsiteX2" fmla="*/ 361950 w 723900"/>
                  <a:gd name="connsiteY2" fmla="*/ 57150 h 723900"/>
                  <a:gd name="connsiteX3" fmla="*/ 666750 w 723900"/>
                  <a:gd name="connsiteY3" fmla="*/ 361950 h 723900"/>
                  <a:gd name="connsiteX4" fmla="*/ 361950 w 723900"/>
                  <a:gd name="connsiteY4" fmla="*/ 666750 h 723900"/>
                  <a:gd name="connsiteX5" fmla="*/ 361950 w 723900"/>
                  <a:gd name="connsiteY5" fmla="*/ 0 h 723900"/>
                  <a:gd name="connsiteX6" fmla="*/ 0 w 723900"/>
                  <a:gd name="connsiteY6" fmla="*/ 361950 h 723900"/>
                  <a:gd name="connsiteX7" fmla="*/ 361950 w 723900"/>
                  <a:gd name="connsiteY7" fmla="*/ 723900 h 723900"/>
                  <a:gd name="connsiteX8" fmla="*/ 723900 w 723900"/>
                  <a:gd name="connsiteY8" fmla="*/ 361950 h 723900"/>
                  <a:gd name="connsiteX9" fmla="*/ 361950 w 723900"/>
                  <a:gd name="connsiteY9" fmla="*/ 0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3900" h="723900">
                    <a:moveTo>
                      <a:pt x="361950" y="666750"/>
                    </a:moveTo>
                    <a:cubicBezTo>
                      <a:pt x="194310" y="666750"/>
                      <a:pt x="57150" y="529590"/>
                      <a:pt x="57150" y="361950"/>
                    </a:cubicBezTo>
                    <a:cubicBezTo>
                      <a:pt x="57150" y="194310"/>
                      <a:pt x="194310" y="57150"/>
                      <a:pt x="361950" y="57150"/>
                    </a:cubicBezTo>
                    <a:cubicBezTo>
                      <a:pt x="529590" y="57150"/>
                      <a:pt x="666750" y="194310"/>
                      <a:pt x="666750" y="361950"/>
                    </a:cubicBezTo>
                    <a:cubicBezTo>
                      <a:pt x="666750" y="529590"/>
                      <a:pt x="529590" y="666750"/>
                      <a:pt x="361950" y="666750"/>
                    </a:cubicBezTo>
                    <a:close/>
                    <a:moveTo>
                      <a:pt x="361950" y="0"/>
                    </a:moveTo>
                    <a:cubicBezTo>
                      <a:pt x="161925" y="0"/>
                      <a:pt x="0" y="161925"/>
                      <a:pt x="0" y="361950"/>
                    </a:cubicBezTo>
                    <a:cubicBezTo>
                      <a:pt x="0" y="561975"/>
                      <a:pt x="161925" y="723900"/>
                      <a:pt x="361950" y="723900"/>
                    </a:cubicBezTo>
                    <a:cubicBezTo>
                      <a:pt x="561975" y="723900"/>
                      <a:pt x="723900" y="561975"/>
                      <a:pt x="723900" y="361950"/>
                    </a:cubicBezTo>
                    <a:cubicBezTo>
                      <a:pt x="723900" y="161925"/>
                      <a:pt x="561975" y="0"/>
                      <a:pt x="361950" y="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6" name="Freeform: Shape 9">
                <a:extLst>
                  <a:ext uri="{FF2B5EF4-FFF2-40B4-BE49-F238E27FC236}">
                    <a16:creationId xmlns:a16="http://schemas.microsoft.com/office/drawing/2014/main" id="{FD12636F-018D-49A4-9145-614C29B8475B}"/>
                  </a:ext>
                </a:extLst>
              </p:cNvPr>
              <p:cNvSpPr/>
              <p:nvPr/>
            </p:nvSpPr>
            <p:spPr>
              <a:xfrm>
                <a:off x="2038810" y="46352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7" name="Freeform: Shape 10">
                <a:extLst>
                  <a:ext uri="{FF2B5EF4-FFF2-40B4-BE49-F238E27FC236}">
                    <a16:creationId xmlns:a16="http://schemas.microsoft.com/office/drawing/2014/main" id="{5EA32F2D-17EF-4D1D-9D45-7117FE50E096}"/>
                  </a:ext>
                </a:extLst>
              </p:cNvPr>
              <p:cNvSpPr/>
              <p:nvPr/>
            </p:nvSpPr>
            <p:spPr>
              <a:xfrm>
                <a:off x="2038810" y="51305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8" name="Freeform: Shape 11">
                <a:extLst>
                  <a:ext uri="{FF2B5EF4-FFF2-40B4-BE49-F238E27FC236}">
                    <a16:creationId xmlns:a16="http://schemas.microsoft.com/office/drawing/2014/main" id="{40DA35D2-6E66-4E82-857E-3E9AE0134A3A}"/>
                  </a:ext>
                </a:extLst>
              </p:cNvPr>
              <p:cNvSpPr/>
              <p:nvPr/>
            </p:nvSpPr>
            <p:spPr>
              <a:xfrm>
                <a:off x="17911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9" name="Freeform: Shape 12">
                <a:extLst>
                  <a:ext uri="{FF2B5EF4-FFF2-40B4-BE49-F238E27FC236}">
                    <a16:creationId xmlns:a16="http://schemas.microsoft.com/office/drawing/2014/main" id="{AAC0C004-0FBF-467A-AB2F-140442F64763}"/>
                  </a:ext>
                </a:extLst>
              </p:cNvPr>
              <p:cNvSpPr/>
              <p:nvPr/>
            </p:nvSpPr>
            <p:spPr>
              <a:xfrm>
                <a:off x="22864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sp>
          <p:nvSpPr>
            <p:cNvPr id="60" name="Freeform: Shape 13">
              <a:extLst>
                <a:ext uri="{FF2B5EF4-FFF2-40B4-BE49-F238E27FC236}">
                  <a16:creationId xmlns:a16="http://schemas.microsoft.com/office/drawing/2014/main" id="{841D3CA1-9FB5-45ED-999A-B55C8621CA80}"/>
                </a:ext>
              </a:extLst>
            </p:cNvPr>
            <p:cNvSpPr/>
            <p:nvPr/>
          </p:nvSpPr>
          <p:spPr>
            <a:xfrm flipH="1">
              <a:off x="850164" y="4086876"/>
              <a:ext cx="156682" cy="333375"/>
            </a:xfrm>
            <a:custGeom>
              <a:avLst/>
              <a:gdLst>
                <a:gd name="connsiteX0" fmla="*/ 38100 w 161925"/>
                <a:gd name="connsiteY0" fmla="*/ 0 h 333375"/>
                <a:gd name="connsiteX1" fmla="*/ 0 w 161925"/>
                <a:gd name="connsiteY1" fmla="*/ 0 h 333375"/>
                <a:gd name="connsiteX2" fmla="*/ 0 w 161925"/>
                <a:gd name="connsiteY2" fmla="*/ 190500 h 333375"/>
                <a:gd name="connsiteX3" fmla="*/ 5715 w 161925"/>
                <a:gd name="connsiteY3" fmla="*/ 203835 h 333375"/>
                <a:gd name="connsiteX4" fmla="*/ 140018 w 161925"/>
                <a:gd name="connsiteY4" fmla="*/ 338138 h 333375"/>
                <a:gd name="connsiteX5" fmla="*/ 166688 w 161925"/>
                <a:gd name="connsiteY5" fmla="*/ 311468 h 333375"/>
                <a:gd name="connsiteX6" fmla="*/ 38100 w 161925"/>
                <a:gd name="connsiteY6" fmla="*/ 182880 h 333375"/>
                <a:gd name="connsiteX7" fmla="*/ 38100 w 161925"/>
                <a:gd name="connsiteY7" fmla="*/ 0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925" h="333375">
                  <a:moveTo>
                    <a:pt x="38100" y="0"/>
                  </a:moveTo>
                  <a:lnTo>
                    <a:pt x="0" y="0"/>
                  </a:lnTo>
                  <a:lnTo>
                    <a:pt x="0" y="190500"/>
                  </a:lnTo>
                  <a:cubicBezTo>
                    <a:pt x="0" y="196215"/>
                    <a:pt x="1905" y="200977"/>
                    <a:pt x="5715" y="203835"/>
                  </a:cubicBezTo>
                  <a:lnTo>
                    <a:pt x="140018" y="338138"/>
                  </a:lnTo>
                  <a:lnTo>
                    <a:pt x="166688" y="311468"/>
                  </a:lnTo>
                  <a:lnTo>
                    <a:pt x="38100" y="182880"/>
                  </a:lnTo>
                  <a:lnTo>
                    <a:pt x="38100" y="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pic>
        <p:nvPicPr>
          <p:cNvPr id="52" name="Picture 10" descr="Icon of Open book">
            <a:extLst>
              <a:ext uri="{FF2B5EF4-FFF2-40B4-BE49-F238E27FC236}">
                <a16:creationId xmlns:a16="http://schemas.microsoft.com/office/drawing/2014/main" id="{B661BFF5-B356-477C-9C96-D8B6E8C09F4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486561" y="2741508"/>
            <a:ext cx="668510" cy="668510"/>
          </a:xfrm>
          <a:prstGeom prst="rect">
            <a:avLst/>
          </a:prstGeom>
        </p:spPr>
      </p:pic>
      <p:sp>
        <p:nvSpPr>
          <p:cNvPr id="25" name="Content Placeholder 11">
            <a:extLst>
              <a:ext uri="{FF2B5EF4-FFF2-40B4-BE49-F238E27FC236}">
                <a16:creationId xmlns:a16="http://schemas.microsoft.com/office/drawing/2014/main" id="{0A9CC602-5A1D-4182-A5E5-59902F9948D9}"/>
              </a:ext>
            </a:extLst>
          </p:cNvPr>
          <p:cNvSpPr/>
          <p:nvPr/>
        </p:nvSpPr>
        <p:spPr>
          <a:xfrm>
            <a:off x="568077" y="5083951"/>
            <a:ext cx="7204323" cy="424732"/>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Ensures due diligence and sound IT Planning</a:t>
            </a:r>
          </a:p>
        </p:txBody>
      </p:sp>
      <p:sp>
        <p:nvSpPr>
          <p:cNvPr id="26" name="Content Placeholder 12">
            <a:extLst>
              <a:ext uri="{FF2B5EF4-FFF2-40B4-BE49-F238E27FC236}">
                <a16:creationId xmlns:a16="http://schemas.microsoft.com/office/drawing/2014/main" id="{931C276D-8F18-4692-A6F2-F8F4AEA9F05A}"/>
              </a:ext>
            </a:extLst>
          </p:cNvPr>
          <p:cNvSpPr/>
          <p:nvPr/>
        </p:nvSpPr>
        <p:spPr>
          <a:xfrm>
            <a:off x="533400" y="4211290"/>
            <a:ext cx="58674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We’ve developed a team of IT SMEs to act as your consultants for IT planning</a:t>
            </a:r>
          </a:p>
        </p:txBody>
      </p:sp>
      <p:sp>
        <p:nvSpPr>
          <p:cNvPr id="3" name="Slide Number Placeholder 14"/>
          <p:cNvSpPr>
            <a:spLocks noGrp="1"/>
          </p:cNvSpPr>
          <p:nvPr>
            <p:ph type="sldNum" sz="quarter" idx="12"/>
          </p:nvPr>
        </p:nvSpPr>
        <p:spPr/>
        <p:txBody>
          <a:bodyPr/>
          <a:lstStyle/>
          <a:p>
            <a:fld id="{C5971247-108F-4781-8913-319514F6F075}" type="slidenum">
              <a:rPr lang="en-US" smtClean="0"/>
              <a:t>5</a:t>
            </a:fld>
            <a:endParaRPr lang="en-US" dirty="0"/>
          </a:p>
        </p:txBody>
      </p:sp>
      <p:cxnSp>
        <p:nvCxnSpPr>
          <p:cNvPr id="6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562488" y="3121765"/>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16" title=".">
            <a:extLst>
              <a:ext uri="{FF2B5EF4-FFF2-40B4-BE49-F238E27FC236}">
                <a16:creationId xmlns:a16="http://schemas.microsoft.com/office/drawing/2014/main" id="{BE39D2CD-A50F-4E78-BFE0-EA900FA59749}"/>
              </a:ext>
              <a:ext uri="{C183D7F6-B498-43B3-948B-1728B52AA6E4}">
                <adec:decorative xmlns:adec="http://schemas.microsoft.com/office/drawing/2017/decorative" val="1"/>
              </a:ext>
            </a:extLst>
          </p:cNvPr>
          <p:cNvCxnSpPr/>
          <p:nvPr/>
        </p:nvCxnSpPr>
        <p:spPr>
          <a:xfrm>
            <a:off x="562488" y="4071898"/>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17" title=".">
            <a:extLst>
              <a:ext uri="{FF2B5EF4-FFF2-40B4-BE49-F238E27FC236}">
                <a16:creationId xmlns:a16="http://schemas.microsoft.com/office/drawing/2014/main" id="{B07CCAAF-BB6B-4167-9153-E320F5DF9286}"/>
              </a:ext>
              <a:ext uri="{C183D7F6-B498-43B3-948B-1728B52AA6E4}">
                <adec:decorative xmlns:adec="http://schemas.microsoft.com/office/drawing/2017/decorative" val="1"/>
              </a:ext>
            </a:extLst>
          </p:cNvPr>
          <p:cNvCxnSpPr/>
          <p:nvPr/>
        </p:nvCxnSpPr>
        <p:spPr>
          <a:xfrm>
            <a:off x="562488" y="504825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Content Placeholder 13" descr="Governance through Enablement">
            <a:extLst>
              <a:ext uri="{FF2B5EF4-FFF2-40B4-BE49-F238E27FC236}">
                <a16:creationId xmlns:a16="http://schemas.microsoft.com/office/drawing/2014/main" id="{0FC4CE37-E3DC-4594-B296-21D738875C13}"/>
              </a:ext>
            </a:extLst>
          </p:cNvPr>
          <p:cNvSpPr/>
          <p:nvPr/>
        </p:nvSpPr>
        <p:spPr>
          <a:xfrm rot="5400000">
            <a:off x="4147817" y="2146964"/>
            <a:ext cx="570308" cy="8058807"/>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tx1"/>
                </a:solidFill>
                <a:latin typeface="Cambria" panose="02040503050406030204" pitchFamily="18" charset="0"/>
                <a:ea typeface="Cambria" panose="02040503050406030204" pitchFamily="18" charset="0"/>
              </a:rPr>
              <a:t>Governance through Enablement</a:t>
            </a:r>
          </a:p>
        </p:txBody>
      </p:sp>
      <p:sp>
        <p:nvSpPr>
          <p:cNvPr id="31"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Planning Your Project</a:t>
            </a:r>
          </a:p>
        </p:txBody>
      </p:sp>
    </p:spTree>
    <p:extLst>
      <p:ext uri="{BB962C8B-B14F-4D97-AF65-F5344CB8AC3E}">
        <p14:creationId xmlns:p14="http://schemas.microsoft.com/office/powerpoint/2010/main" val="3896785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Team Responsibility</a:t>
            </a:r>
            <a:endParaRPr lang="en-US" dirty="0"/>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9"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Methodology Based</a:t>
            </a:r>
          </a:p>
        </p:txBody>
      </p:sp>
      <p:sp>
        <p:nvSpPr>
          <p:cNvPr id="4" name="Slide Number Placeholder 5"/>
          <p:cNvSpPr>
            <a:spLocks noGrp="1"/>
          </p:cNvSpPr>
          <p:nvPr>
            <p:ph type="sldNum" sz="quarter" idx="12"/>
          </p:nvPr>
        </p:nvSpPr>
        <p:spPr/>
        <p:txBody>
          <a:bodyPr/>
          <a:lstStyle/>
          <a:p>
            <a:fld id="{C5971247-108F-4781-8913-319514F6F075}" type="slidenum">
              <a:rPr lang="en-US" smtClean="0"/>
              <a:t>6</a:t>
            </a:fld>
            <a:endParaRPr lang="en-US" dirty="0"/>
          </a:p>
        </p:txBody>
      </p:sp>
      <p:sp>
        <p:nvSpPr>
          <p:cNvPr id="7" name="Content Placeholder 4">
            <a:extLst>
              <a:ext uri="{FF2B5EF4-FFF2-40B4-BE49-F238E27FC236}">
                <a16:creationId xmlns:a16="http://schemas.microsoft.com/office/drawing/2014/main" id="{C020D8C5-E2AD-47B9-B752-60890FC107FB}"/>
              </a:ext>
            </a:extLst>
          </p:cNvPr>
          <p:cNvSpPr txBox="1"/>
          <p:nvPr/>
        </p:nvSpPr>
        <p:spPr>
          <a:xfrm>
            <a:off x="415183" y="2564435"/>
            <a:ext cx="8313629" cy="3785652"/>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There are an almost overwhelming number of governance laws and guidelines with which project teams must comply. Some areas in CMS have dedicated groups to ensure compliance with their particular scope, such as: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Security</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Accessibility</a:t>
            </a:r>
          </a:p>
          <a:p>
            <a:pPr marL="800100" lvl="1"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For other areas, project teams should follow processes in their specific methodology to fulfill the IT governance requirements </a:t>
            </a:r>
          </a:p>
          <a:p>
            <a:pPr marL="342900"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51635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8" name="Content Placeholder 4">
            <a:extLst>
              <a:ext uri="{FF2B5EF4-FFF2-40B4-BE49-F238E27FC236}">
                <a16:creationId xmlns:a16="http://schemas.microsoft.com/office/drawing/2014/main" id="{C020D8C5-E2AD-47B9-B752-60890FC107FB}"/>
              </a:ext>
            </a:extLst>
          </p:cNvPr>
          <p:cNvSpPr txBox="1"/>
          <p:nvPr/>
        </p:nvSpPr>
        <p:spPr>
          <a:xfrm>
            <a:off x="376484" y="2133600"/>
            <a:ext cx="8313629" cy="4524315"/>
          </a:xfrm>
          <a:prstGeom prst="rect">
            <a:avLst/>
          </a:prstGeom>
          <a:noFill/>
        </p:spPr>
        <p:txBody>
          <a:bodyPr wrap="square" rtlCol="0" anchor="t">
            <a:spAutoFit/>
          </a:bodyPr>
          <a:lstStyle/>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Artifacts and documentation to support the design and development of the system must be available for Audit purposes, preferably on CMS infrastructure, so Project Teams must maintain and track it</a:t>
            </a:r>
          </a:p>
          <a:p>
            <a:pPr marL="342900" indent="-3429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Interfacing with other systems, either within or outside of CMS, will require documentation acceptable to both parties  </a:t>
            </a:r>
          </a:p>
          <a:p>
            <a:pPr marL="342900" indent="-3429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Developing a comprehensive set of templates for CMS’ previous governance framework are perfectly acceptable to use for the TLC</a:t>
            </a:r>
            <a:endParaRPr lang="en-US" dirty="0"/>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Those optional templates are available on the TLC website, CMS.gov/TLC</a:t>
            </a:r>
          </a:p>
          <a:p>
            <a:pPr marL="633412" lvl="1"/>
            <a:r>
              <a:rPr lang="en-US" sz="1200" dirty="0">
                <a:latin typeface="Cambria" panose="02040503050406030204" pitchFamily="18" charset="0"/>
                <a:ea typeface="Cambria" panose="02040503050406030204" pitchFamily="18" charset="0"/>
              </a:rPr>
              <a:t> </a:t>
            </a:r>
          </a:p>
          <a:p>
            <a:pPr marL="342900" indent="-342900">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7</a:t>
            </a:fld>
            <a:endParaRPr lang="en-US" dirty="0"/>
          </a:p>
        </p:txBody>
      </p:sp>
      <p:sp>
        <p:nvSpPr>
          <p:cNvPr id="6" name="Title 5"/>
          <p:cNvSpPr>
            <a:spLocks noGrp="1"/>
          </p:cNvSpPr>
          <p:nvPr>
            <p:ph type="title"/>
          </p:nvPr>
        </p:nvSpPr>
        <p:spPr/>
        <p:txBody>
          <a:bodyPr/>
          <a:lstStyle/>
          <a:p>
            <a:pPr algn="ctr"/>
            <a:r>
              <a:rPr lang="en-US" dirty="0"/>
              <a:t>Potential for Audit</a:t>
            </a:r>
          </a:p>
        </p:txBody>
      </p:sp>
      <p:sp>
        <p:nvSpPr>
          <p:cNvPr id="11"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Many paths to success</a:t>
            </a:r>
          </a:p>
        </p:txBody>
      </p:sp>
    </p:spTree>
    <p:extLst>
      <p:ext uri="{BB962C8B-B14F-4D97-AF65-F5344CB8AC3E}">
        <p14:creationId xmlns:p14="http://schemas.microsoft.com/office/powerpoint/2010/main" val="2766137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Proactive Governance</a:t>
            </a:r>
            <a:endParaRPr lang="en-US" dirty="0"/>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8" name="Content Placeholder 4">
            <a:extLst>
              <a:ext uri="{FF2B5EF4-FFF2-40B4-BE49-F238E27FC236}">
                <a16:creationId xmlns:a16="http://schemas.microsoft.com/office/drawing/2014/main" id="{C020D8C5-E2AD-47B9-B752-60890FC107FB}"/>
              </a:ext>
            </a:extLst>
          </p:cNvPr>
          <p:cNvSpPr txBox="1"/>
          <p:nvPr/>
        </p:nvSpPr>
        <p:spPr>
          <a:xfrm>
            <a:off x="483636" y="2400319"/>
            <a:ext cx="8176727" cy="3785652"/>
          </a:xfrm>
          <a:prstGeom prst="rect">
            <a:avLst/>
          </a:prstGeom>
          <a:noFill/>
        </p:spPr>
        <p:txBody>
          <a:bodyPr wrap="square" rtlCol="0" anchor="t">
            <a:spAutoFit/>
          </a:bodyPr>
          <a:lstStyle/>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We cannot do this without business and </a:t>
            </a:r>
            <a:endParaRPr lang="en-US"/>
          </a:p>
          <a:p>
            <a:pPr lvl="1"/>
            <a:r>
              <a:rPr lang="en-US" sz="2400" dirty="0">
                <a:latin typeface="Cambria" panose="02040503050406030204" pitchFamily="18" charset="0"/>
                <a:ea typeface="Cambria" panose="02040503050406030204" pitchFamily="18" charset="0"/>
              </a:rPr>
              <a:t>system owner cooperation</a:t>
            </a:r>
            <a:endParaRPr lang="en-US"/>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Eliminating formal periodic reviews does not remove the need for the supporting work needed</a:t>
            </a:r>
            <a:endParaRPr lang="en-US" dirty="0">
              <a:cs typeface="Calibri"/>
            </a:endParaRP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Every Systems Development Life Cycle (SDLC) has its own process of planning and documenting systems development</a:t>
            </a:r>
            <a:endParaRPr lang="en-US"/>
          </a:p>
          <a:p>
            <a:pPr marL="800100" lvl="1" indent="-342900">
              <a:buFont typeface="Arial" panose="020B0604020202020204" pitchFamily="34" charset="0"/>
              <a:buChar char="•"/>
            </a:pPr>
            <a:r>
              <a:rPr lang="en-US" sz="2400" dirty="0">
                <a:latin typeface="Cambria"/>
                <a:ea typeface="Cambria"/>
              </a:rPr>
              <a:t>Project Managers are now responsible for adherence to the standards of their chosen Project Management Methodology and SDLC that support governance goals</a:t>
            </a:r>
          </a:p>
        </p:txBody>
      </p:sp>
      <p:sp>
        <p:nvSpPr>
          <p:cNvPr id="4" name="Slide Number Placeholder 5"/>
          <p:cNvSpPr>
            <a:spLocks noGrp="1"/>
          </p:cNvSpPr>
          <p:nvPr>
            <p:ph type="sldNum" sz="quarter" idx="12"/>
          </p:nvPr>
        </p:nvSpPr>
        <p:spPr/>
        <p:txBody>
          <a:bodyPr/>
          <a:lstStyle/>
          <a:p>
            <a:fld id="{C5971247-108F-4781-8913-319514F6F075}" type="slidenum">
              <a:rPr lang="en-US" smtClean="0"/>
              <a:t>8</a:t>
            </a:fld>
            <a:endParaRPr lang="en-US" dirty="0"/>
          </a:p>
        </p:txBody>
      </p:sp>
      <p:sp>
        <p:nvSpPr>
          <p:cNvPr id="7" name="Content Placeholder 3">
            <a:extLst>
              <a:ext uri="{FF2B5EF4-FFF2-40B4-BE49-F238E27FC236}">
                <a16:creationId xmlns:a16="http://schemas.microsoft.com/office/drawing/2014/main" id="{788B50B6-0A0D-4347-B60D-FC31EBF1FB2E}"/>
              </a:ext>
            </a:extLst>
          </p:cNvPr>
          <p:cNvSpPr txBox="1"/>
          <p:nvPr/>
        </p:nvSpPr>
        <p:spPr>
          <a:xfrm>
            <a:off x="762001" y="1458900"/>
            <a:ext cx="6285984"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Proactive governance is the key!</a:t>
            </a:r>
          </a:p>
        </p:txBody>
      </p:sp>
    </p:spTree>
    <p:extLst>
      <p:ext uri="{BB962C8B-B14F-4D97-AF65-F5344CB8AC3E}">
        <p14:creationId xmlns:p14="http://schemas.microsoft.com/office/powerpoint/2010/main" val="2582275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Overview – Section II</a:t>
            </a:r>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descr="Section I – TLC Introduction"/>
          <p:cNvSpPr>
            <a:spLocks noGrp="1"/>
          </p:cNvSpPr>
          <p:nvPr>
            <p:ph idx="1"/>
          </p:nvPr>
        </p:nvSpPr>
        <p:spPr>
          <a:xfrm>
            <a:off x="2514600" y="2835275"/>
            <a:ext cx="4114800" cy="1828800"/>
          </a:xfrm>
        </p:spPr>
        <p:txBody>
          <a:bodyPr>
            <a:normAutofit/>
          </a:bodyPr>
          <a:lstStyle/>
          <a:p>
            <a:pPr marL="0" indent="0" algn="ctr">
              <a:buNone/>
            </a:pPr>
            <a:r>
              <a:rPr lang="en-US" sz="3600" b="1"/>
              <a:t>Section </a:t>
            </a:r>
            <a:r>
              <a:rPr lang="en-US" sz="3600" b="1" dirty="0"/>
              <a:t>II</a:t>
            </a:r>
          </a:p>
          <a:p>
            <a:pPr marL="0" indent="0" algn="ctr">
              <a:buNone/>
            </a:pPr>
            <a:endParaRPr lang="en-US" sz="1800" b="1" dirty="0"/>
          </a:p>
          <a:p>
            <a:pPr marL="0" indent="0" algn="ctr">
              <a:buNone/>
            </a:pPr>
            <a:r>
              <a:rPr lang="en-US" sz="3600" b="1" dirty="0"/>
              <a:t>Who is the TLC?</a:t>
            </a:r>
          </a:p>
        </p:txBody>
      </p:sp>
      <p:sp>
        <p:nvSpPr>
          <p:cNvPr id="4" name="Slide Number Placeholder 4"/>
          <p:cNvSpPr>
            <a:spLocks noGrp="1"/>
          </p:cNvSpPr>
          <p:nvPr>
            <p:ph type="sldNum" sz="quarter" idx="12"/>
          </p:nvPr>
        </p:nvSpPr>
        <p:spPr/>
        <p:txBody>
          <a:bodyPr/>
          <a:lstStyle/>
          <a:p>
            <a:fld id="{C5971247-108F-4781-8913-319514F6F075}" type="slidenum">
              <a:rPr lang="en-US" smtClean="0"/>
              <a:t>9</a:t>
            </a:fld>
            <a:endParaRPr lang="en-US" dirty="0"/>
          </a:p>
        </p:txBody>
      </p:sp>
    </p:spTree>
    <p:extLst>
      <p:ext uri="{BB962C8B-B14F-4D97-AF65-F5344CB8AC3E}">
        <p14:creationId xmlns:p14="http://schemas.microsoft.com/office/powerpoint/2010/main" val="22470365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4925&quot;&gt;&lt;object type=&quot;3&quot; unique_id=&quot;16002&quot;&gt;&lt;property id=&quot;20148&quot; value=&quot;5&quot;/&gt;&lt;property id=&quot;20300&quot; value=&quot;Slide 1 - &amp;quot;CIO Information Technology  Policy Review&amp;quot;&quot;/&gt;&lt;property id=&quot;20307&quot; value=&quot;257&quot;/&gt;&lt;/object&gt;&lt;object type=&quot;3&quot; unique_id=&quot;21414&quot;&gt;&lt;property id=&quot;20148&quot; value=&quot;5&quot;/&gt;&lt;property id=&quot;20300&quot; value=&quot;Slide 6 - &amp;quot;Recommendations (Long-Term)&amp;quot;&quot;/&gt;&lt;property id=&quot;20307&quot; value=&quot;362&quot;/&gt;&lt;/object&gt;&lt;object type=&quot;3&quot; unique_id=&quot;27182&quot;&gt;&lt;property id=&quot;20148&quot; value=&quot;5&quot;/&gt;&lt;property id=&quot;20300&quot; value=&quot;Slide 2 - &amp;quot;Introduction&amp;amp;#x09;&amp;amp;#x09;&amp;quot;&quot;/&gt;&lt;property id=&quot;20307&quot; value=&quot;389&quot;/&gt;&lt;/object&gt;&lt;object type=&quot;3&quot; unique_id=&quot;27741&quot;&gt;&lt;property id=&quot;20148&quot; value=&quot;5&quot;/&gt;&lt;property id=&quot;20300&quot; value=&quot;Slide 9 - &amp;quot;References&amp;quot;&quot;/&gt;&lt;property id=&quot;20307&quot; value=&quot;393&quot;/&gt;&lt;/object&gt;&lt;object type=&quot;3&quot; unique_id=&quot;50896&quot;&gt;&lt;property id=&quot;20148&quot; value=&quot;5&quot;/&gt;&lt;property id=&quot;20300&quot; value=&quot;Slide 3 - &amp;quot;Policies, Processes, TRA, and Directives&amp;quot;&quot;/&gt;&lt;property id=&quot;20307&quot; value=&quot;464&quot;/&gt;&lt;/object&gt;&lt;object type=&quot;3&quot; unique_id=&quot;50899&quot;&gt;&lt;property id=&quot;20148&quot; value=&quot;5&quot;/&gt;&lt;property id=&quot;20300&quot; value=&quot;Slide 4 - &amp;quot;Snapshot&amp;quot;&quot;/&gt;&lt;property id=&quot;20307&quot; value=&quot;465&quot;/&gt;&lt;/object&gt;&lt;object type=&quot;3&quot; unique_id=&quot;51015&quot;&gt;&lt;property id=&quot;20148&quot; value=&quot;5&quot;/&gt;&lt;property id=&quot;20300&quot; value=&quot;Slide 5 - &amp;quot;Gaps/Inconsistencies and Recommendations&amp;quot;&quot;/&gt;&lt;property id=&quot;20307&quot; value=&quot;468&quot;/&gt;&lt;/object&gt;&lt;object type=&quot;3&quot; unique_id=&quot;51018&quot;&gt;&lt;property id=&quot;20148&quot; value=&quot;5&quot;/&gt;&lt;property id=&quot;20300&quot; value=&quot;Slide 7 - &amp;quot;Resource Recommendations&amp;quot;&quot;/&gt;&lt;property id=&quot;20307&quot; value=&quot;470&quot;/&gt;&lt;/object&gt;&lt;object type=&quot;3&quot; unique_id=&quot;51155&quot;&gt;&lt;property id=&quot;20148&quot; value=&quot;5&quot;/&gt;&lt;property id=&quot;20300&quot; value=&quot;Slide 8 - &amp;quot;Back Matter&amp;quot;&quot;/&gt;&lt;property id=&quot;20307&quot; value=&quot;475&quot;/&gt;&lt;/object&gt;&lt;object type=&quot;3&quot; unique_id=&quot;51156&quot;&gt;&lt;property id=&quot;20148&quot; value=&quot;5&quot;/&gt;&lt;property id=&quot;20300&quot; value=&quot;Slide 10 - &amp;quot;Policies (22) - Ownership&amp;quot;&quot;/&gt;&lt;property id=&quot;20307&quot; value=&quot;471&quot;/&gt;&lt;/object&gt;&lt;object type=&quot;3&quot; unique_id=&quot;51157&quot;&gt;&lt;property id=&quot;20148&quot; value=&quot;5&quot;/&gt;&lt;property id=&quot;20300&quot; value=&quot;Slide 11 - &amp;quot;CIO Directives (16) – Ownership&amp;quot;&quot;/&gt;&lt;property id=&quot;20307&quot; value=&quot;472&quot;/&gt;&lt;/object&gt;&lt;object type=&quot;3&quot; unique_id=&quot;51158&quot;&gt;&lt;property id=&quot;20148&quot; value=&quot;5&quot;/&gt;&lt;property id=&quot;20300&quot; value=&quot;Slide 12 - &amp;quot;Procedures (10) - Ownership&amp;quot;&quot;/&gt;&lt;property id=&quot;20307&quot; value=&quot;473&quot;/&gt;&lt;/object&gt;&lt;object type=&quot;3&quot; unique_id=&quot;51159&quot;&gt;&lt;property id=&quot;20148&quot; value=&quot;5&quot;/&gt;&lt;property id=&quot;20300&quot; value=&quot;Slide 13 - &amp;quot;TRA (38) – Ownership&amp;quot;&quot;/&gt;&lt;property id=&quot;20307&quot; value=&quot;474&quot;/&gt;&lt;/object&gt;&lt;/object&gt;&lt;object type=&quot;8&quot; unique_id=&quot;14929&quot;&gt;&lt;/object&gt;&lt;/object&gt;&lt;/database&gt;"/>
  <p:tag name="SECTOMILLISECCONVERTED" val="1"/>
</p:tagLst>
</file>

<file path=ppt/theme/theme1.xml><?xml version="1.0" encoding="utf-8"?>
<a:theme xmlns:a="http://schemas.openxmlformats.org/drawingml/2006/main" name="TRB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86a8e296-5f29-4af2-954b-0de0d1e1f8bc"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19176A8582484295D4C8F33EF0727F" ma:contentTypeVersion="1" ma:contentTypeDescription="Create a new document." ma:contentTypeScope="" ma:versionID="eba6e9374e3d37a400e69c75848a1edf">
  <xsd:schema xmlns:xsd="http://www.w3.org/2001/XMLSchema" xmlns:xs="http://www.w3.org/2001/XMLSchema" xmlns:p="http://schemas.microsoft.com/office/2006/metadata/properties" xmlns:ns2="6eb43cd6-116b-430e-ac87-d38073d6c794" targetNamespace="http://schemas.microsoft.com/office/2006/metadata/properties" ma:root="true" ma:fieldsID="621e5674db507e407e8f0acc83381d72" ns2:_="">
    <xsd:import namespace="6eb43cd6-116b-430e-ac87-d38073d6c79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b43cd6-116b-430e-ac87-d38073d6c7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6FDFA1-4E49-4C3E-9045-12FE4EBECDFC}">
  <ds:schemaRefs>
    <ds:schemaRef ds:uri="Microsoft.SharePoint.Taxonomy.ContentTypeSync"/>
  </ds:schemaRefs>
</ds:datastoreItem>
</file>

<file path=customXml/itemProps2.xml><?xml version="1.0" encoding="utf-8"?>
<ds:datastoreItem xmlns:ds="http://schemas.openxmlformats.org/officeDocument/2006/customXml" ds:itemID="{853F6AB8-BD9B-408E-A5D0-2B711C5D6943}">
  <ds:schemaRefs>
    <ds:schemaRef ds:uri="http://purl.org/dc/terms/"/>
    <ds:schemaRef ds:uri="http://www.w3.org/XML/1998/namespace"/>
    <ds:schemaRef ds:uri="http://schemas.microsoft.com/office/2006/documentManagement/types"/>
    <ds:schemaRef ds:uri="http://schemas.microsoft.com/office/2006/metadata/properties"/>
    <ds:schemaRef ds:uri="http://purl.org/dc/dcmitype/"/>
    <ds:schemaRef ds:uri="6eb43cd6-116b-430e-ac87-d38073d6c794"/>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F1FBEDFE-F208-46BA-89EF-B8E426A16E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b43cd6-116b-430e-ac87-d38073d6c7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0CAA7945-27A2-4B2F-8BD7-61146F75B4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TRBTemplate</Template>
  <TotalTime>40115</TotalTime>
  <Words>1959</Words>
  <Application>Microsoft Office PowerPoint</Application>
  <PresentationFormat>On-screen Show (4:3)</PresentationFormat>
  <Paragraphs>321</Paragraphs>
  <Slides>32</Slides>
  <Notes>25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9" baseType="lpstr">
      <vt:lpstr>Arial</vt:lpstr>
      <vt:lpstr>Calibri</vt:lpstr>
      <vt:lpstr>Cambria</vt:lpstr>
      <vt:lpstr>Century Gothic</vt:lpstr>
      <vt:lpstr>Wingdings</vt:lpstr>
      <vt:lpstr>TRBTemplate</vt:lpstr>
      <vt:lpstr>Worksheet</vt:lpstr>
      <vt:lpstr>CMS IT Governance Process: Intro to the Target Lifecycle</vt:lpstr>
      <vt:lpstr>Target Life Cycle Governance Process</vt:lpstr>
      <vt:lpstr>TLC Overview – Section I</vt:lpstr>
      <vt:lpstr>Governance Framework</vt:lpstr>
      <vt:lpstr>Target Life Cycle (TLC) </vt:lpstr>
      <vt:lpstr>Team Responsibility</vt:lpstr>
      <vt:lpstr>Potential for Audit</vt:lpstr>
      <vt:lpstr>Proactive Governance</vt:lpstr>
      <vt:lpstr>TLC Overview – Section II</vt:lpstr>
      <vt:lpstr>GRT Purpose &amp; Goals</vt:lpstr>
      <vt:lpstr>Governance Review Team (GRT)</vt:lpstr>
      <vt:lpstr>GRT Purpose &amp; Goals (cont’d.)</vt:lpstr>
      <vt:lpstr>Governance Review Board (GRB)</vt:lpstr>
      <vt:lpstr>GRB Membership</vt:lpstr>
      <vt:lpstr>Life Cycle ID (LCID)</vt:lpstr>
      <vt:lpstr>Project Team</vt:lpstr>
      <vt:lpstr>TLC Phases - Section III</vt:lpstr>
      <vt:lpstr>TLC Phase Summary</vt:lpstr>
      <vt:lpstr>TLC Initiate Phase Process Flow</vt:lpstr>
      <vt:lpstr>TLC Initiate Phase – How do I start?</vt:lpstr>
      <vt:lpstr>TLC Initiate Phase – What’s Next?</vt:lpstr>
      <vt:lpstr>Business Case</vt:lpstr>
      <vt:lpstr>Acquisition Planning</vt:lpstr>
      <vt:lpstr>Initiate Phase Summary</vt:lpstr>
      <vt:lpstr> Develop Phase</vt:lpstr>
      <vt:lpstr>Develop Phase Summary</vt:lpstr>
      <vt:lpstr>Operate Phase</vt:lpstr>
      <vt:lpstr>Operate Phase Summary</vt:lpstr>
      <vt:lpstr>Retire Phase</vt:lpstr>
      <vt:lpstr>Retire Phase Summary</vt:lpstr>
      <vt:lpstr>Additional TLC Resources</vt:lpstr>
      <vt:lpstr>Questions</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Cadwell, Jaime (CMS/OIT)</cp:lastModifiedBy>
  <cp:revision>1103</cp:revision>
  <cp:lastPrinted>2019-05-15T14:19:44Z</cp:lastPrinted>
  <dcterms:created xsi:type="dcterms:W3CDTF">2014-04-28T18:44:39Z</dcterms:created>
  <dcterms:modified xsi:type="dcterms:W3CDTF">2023-09-07T17:55:03Z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0x0101003319176A8582484295D4C8F33EF0727F</vt:lpwstr>
  </property>
  <property fmtid="{D5CDD505-2E9C-101B-9397-08002B2CF9AE}" pid="3" name="Status">
    <vt:lpwstr>Current (Published)</vt:lpwstr>
  </property>
  <property fmtid="{D5CDD505-2E9C-101B-9397-08002B2CF9AE}" pid="4" name="Document Type">
    <vt:lpwstr>Life Cycle Document or Template</vt:lpwstr>
  </property>
  <property fmtid="{D5CDD505-2E9C-101B-9397-08002B2CF9AE}" pid="5" name="_NewReviewCycle">
    <vt:lpwstr/>
  </property>
</Properties>
</file>