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520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pos="3816" userDrawn="1">
          <p15:clr>
            <a:srgbClr val="A4A3A4"/>
          </p15:clr>
        </p15:guide>
        <p15:guide id="5" orient="horz" pos="3864" userDrawn="1">
          <p15:clr>
            <a:srgbClr val="A4A3A4"/>
          </p15:clr>
        </p15:guide>
        <p15:guide id="6" orient="horz" pos="1200" userDrawn="1">
          <p15:clr>
            <a:srgbClr val="A4A3A4"/>
          </p15:clr>
        </p15:guide>
        <p15:guide id="7" pos="4560" userDrawn="1">
          <p15:clr>
            <a:srgbClr val="A4A3A4"/>
          </p15:clr>
        </p15:guide>
        <p15:guide id="8" orient="horz" pos="72" userDrawn="1">
          <p15:clr>
            <a:srgbClr val="A4A3A4"/>
          </p15:clr>
        </p15:guide>
        <p15:guide id="9" pos="1200" userDrawn="1">
          <p15:clr>
            <a:srgbClr val="A4A3A4"/>
          </p15:clr>
        </p15:guide>
        <p15:guide id="10" orient="horz" pos="264" userDrawn="1">
          <p15:clr>
            <a:srgbClr val="A4A3A4"/>
          </p15:clr>
        </p15:guide>
        <p15:guide id="11" orient="horz" pos="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3"/>
    <a:srgbClr val="203864"/>
    <a:srgbClr val="F4CB4A"/>
    <a:srgbClr val="2C68B1"/>
    <a:srgbClr val="E96124"/>
    <a:srgbClr val="4789C8"/>
    <a:srgbClr val="D1D2D4"/>
    <a:srgbClr val="E96323"/>
    <a:srgbClr val="ECA027"/>
    <a:srgbClr val="368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1F607-11FD-4797-9F08-5250653F7E5E}" v="13" dt="2023-12-14T00:09:45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/>
    <p:restoredTop sz="94720"/>
  </p:normalViewPr>
  <p:slideViewPr>
    <p:cSldViewPr snapToGrid="0">
      <p:cViewPr varScale="1">
        <p:scale>
          <a:sx n="102" d="100"/>
          <a:sy n="102" d="100"/>
        </p:scale>
        <p:origin x="1048" y="176"/>
      </p:cViewPr>
      <p:guideLst>
        <p:guide pos="2520"/>
        <p:guide pos="7008"/>
        <p:guide pos="3816"/>
        <p:guide orient="horz" pos="3864"/>
        <p:guide orient="horz" pos="1200"/>
        <p:guide pos="4560"/>
        <p:guide orient="horz" pos="72"/>
        <p:guide pos="1200"/>
        <p:guide orient="horz" pos="264"/>
        <p:guide orient="horz" pos="7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6B288-181E-481E-9AFB-6D594F7FEB7E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91F17-E49E-452B-9BCD-2A4BAA9E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91F17-E49E-452B-9BCD-2A4BAA9EAE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6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869" y="1467189"/>
            <a:ext cx="3685309" cy="1909789"/>
          </a:xfrm>
        </p:spPr>
        <p:txBody>
          <a:bodyPr anchor="t">
            <a:normAutofit/>
          </a:bodyPr>
          <a:lstStyle>
            <a:lvl1pPr marL="0" marR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4400" b="0" i="0" u="none" strike="noStrike" kern="0" cap="none" dirty="0">
                <a:solidFill>
                  <a:srgbClr val="0059A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504" y="3925366"/>
            <a:ext cx="2251364" cy="1655762"/>
          </a:xfrm>
        </p:spPr>
        <p:txBody>
          <a:bodyPr anchor="b">
            <a:normAutofit/>
          </a:bodyPr>
          <a:lstStyle>
            <a:lvl1pPr marL="0" indent="0" algn="ctr">
              <a:buNone/>
              <a:defRPr kumimoji="0" lang="en-US" sz="1800" i="0" u="none" strike="noStrike" kern="1200" cap="none" spc="0" normalizeH="0" baseline="0" dirty="0">
                <a:ln>
                  <a:noFill/>
                </a:ln>
                <a:solidFill>
                  <a:srgbClr val="1B2B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05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 marL="685800" indent="-228600">
              <a:lnSpc>
                <a:spcPct val="110000"/>
              </a:lnSpc>
              <a:buFont typeface="System Font Regular"/>
              <a:buChar char="—"/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2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FA2E90-28A6-4524-BCAD-6333ADB44897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70703B-76CF-8A4A-B303-E9877C7A6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6894" y="6169683"/>
            <a:ext cx="802044" cy="3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0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FA2E90-28A6-4524-BCAD-6333ADB44897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45068B-050E-564B-9765-935DDE430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6894" y="6169683"/>
            <a:ext cx="802044" cy="3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7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FA2E90-28A6-4524-BCAD-6333ADB44897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E00447-CF70-A14A-9F10-9546C754F8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6894" y="6169683"/>
            <a:ext cx="802044" cy="3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4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FA2E90-28A6-4524-BCAD-6333ADB44897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4EED1B-7322-8E4E-A91A-8DA3B0A34C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6894" y="6169683"/>
            <a:ext cx="802044" cy="3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6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FA2E90-28A6-4524-BCAD-6333ADB44897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29FBD2-1D6B-1341-92C4-E090E6AE47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6894" y="6169683"/>
            <a:ext cx="802044" cy="3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5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359F7C5A-8169-944C-AC12-D2AFF3A71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94835-8391-C541-9836-D0ED6BDC2F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3248239"/>
            <a:ext cx="5706140" cy="2387600"/>
          </a:xfrm>
        </p:spPr>
        <p:txBody>
          <a:bodyPr anchor="t"/>
          <a:lstStyle>
            <a:lvl1pPr algn="l">
              <a:lnSpc>
                <a:spcPct val="100000"/>
              </a:lnSpc>
              <a:defRPr lang="en-US" sz="3600" b="0" i="0" kern="1200" spc="-100" baseline="0" dirty="0">
                <a:solidFill>
                  <a:srgbClr val="0051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3311E-854D-5942-BD74-94D4D1ECD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62402"/>
            <a:ext cx="5706140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1800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CD439E6-7154-B84D-9AB0-447CA31422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385" y="5610315"/>
            <a:ext cx="717812" cy="722797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F91A8A8-0AB5-98E8-C618-020A840AE6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25539"/>
            <a:ext cx="2397749" cy="10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58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58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C2B075-F177-486E-A23D-2CB68372A548}"/>
              </a:ext>
            </a:extLst>
          </p:cNvPr>
          <p:cNvSpPr/>
          <p:nvPr userDrawn="1"/>
        </p:nvSpPr>
        <p:spPr>
          <a:xfrm>
            <a:off x="0" y="5955323"/>
            <a:ext cx="12192000" cy="902677"/>
          </a:xfrm>
          <a:prstGeom prst="rect">
            <a:avLst/>
          </a:prstGeom>
          <a:solidFill>
            <a:srgbClr val="005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94E00F7-8705-F24E-B248-C6A24307D054}"/>
              </a:ext>
            </a:extLst>
          </p:cNvPr>
          <p:cNvSpPr txBox="1">
            <a:spLocks/>
          </p:cNvSpPr>
          <p:nvPr userDrawn="1"/>
        </p:nvSpPr>
        <p:spPr>
          <a:xfrm>
            <a:off x="11398940" y="6234993"/>
            <a:ext cx="793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000" b="0" i="0" u="none" strike="noStrike" kern="1200" cap="none" smtClean="0">
                <a:solidFill>
                  <a:srgbClr val="1B2B67"/>
                </a:solidFill>
                <a:latin typeface="Arial" panose="020B0604020202020204" pitchFamily="34" charset="0"/>
                <a:ea typeface="Roboto Condensed Light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612181-08A8-5D49-AB9D-2C26E5884C22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13462-4596-DAC3-1395-4D083A5761A6}"/>
              </a:ext>
            </a:extLst>
          </p:cNvPr>
          <p:cNvSpPr txBox="1">
            <a:spLocks/>
          </p:cNvSpPr>
          <p:nvPr userDrawn="1"/>
        </p:nvSpPr>
        <p:spPr>
          <a:xfrm>
            <a:off x="691862" y="6234993"/>
            <a:ext cx="4256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000" b="0" i="0" u="none" strike="noStrike" kern="1200" cap="none" smtClean="0">
                <a:solidFill>
                  <a:srgbClr val="1B2B67"/>
                </a:solidFill>
                <a:latin typeface="Arial" panose="020B0604020202020204" pitchFamily="34" charset="0"/>
                <a:ea typeface="Roboto Condensed Light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Coverage to Care       </a:t>
            </a:r>
            <a:r>
              <a:rPr lang="en-US" dirty="0">
                <a:solidFill>
                  <a:schemeClr val="bg1"/>
                </a:solidFill>
              </a:rPr>
              <a:t>GESTIÓN  DE CONDICIONES CRÓNICAS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3E85C-0AAC-A23F-7C21-681277E8CD3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633087" y="6642100"/>
            <a:ext cx="29543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 - Not for Public Consumption 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0572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9A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rgbClr val="0059A3"/>
        </a:buClr>
        <a:buFont typeface="Arial" panose="020B0604020202020204" pitchFamily="34" charset="0"/>
        <a:buChar char="•"/>
        <a:defRPr sz="1600" kern="1200">
          <a:solidFill>
            <a:srgbClr val="1B2B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0059A3"/>
        </a:buClr>
        <a:buFont typeface="Arial" panose="020B0604020202020204" pitchFamily="34" charset="0"/>
        <a:buChar char="•"/>
        <a:defRPr sz="1600" kern="1200">
          <a:solidFill>
            <a:srgbClr val="1B2B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0059A3"/>
        </a:buClr>
        <a:buFont typeface="Arial" panose="020B0604020202020204" pitchFamily="34" charset="0"/>
        <a:buChar char="•"/>
        <a:defRPr sz="1600" kern="1200">
          <a:solidFill>
            <a:srgbClr val="1B2B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0059A3"/>
        </a:buClr>
        <a:buFont typeface="Arial" panose="020B0604020202020204" pitchFamily="34" charset="0"/>
        <a:buChar char="•"/>
        <a:defRPr sz="1600" kern="1200">
          <a:solidFill>
            <a:srgbClr val="1B2B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0059A3"/>
        </a:buClr>
        <a:buFont typeface="Arial" panose="020B0604020202020204" pitchFamily="34" charset="0"/>
        <a:buChar char="•"/>
        <a:defRPr sz="1600" kern="1200">
          <a:solidFill>
            <a:srgbClr val="1B2B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04" userDrawn="1">
          <p15:clr>
            <a:srgbClr val="F26B43"/>
          </p15:clr>
        </p15:guide>
        <p15:guide id="3" pos="71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840827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Write here subtitle</a:t>
            </a:r>
          </a:p>
          <a:p>
            <a:pPr lvl="1"/>
            <a:r>
              <a:rPr lang="en-US"/>
              <a:t>Write here subtitle</a:t>
            </a:r>
          </a:p>
          <a:p>
            <a:pPr lvl="2"/>
            <a:r>
              <a:rPr lang="en-US"/>
              <a:t>Write here text</a:t>
            </a:r>
          </a:p>
        </p:txBody>
      </p: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0" y="6376228"/>
            <a:ext cx="1003852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rgbClr val="2B77B7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‹#›</a:t>
            </a:fld>
            <a:endParaRPr lang="en-US" sz="800" b="1" i="0">
              <a:solidFill>
                <a:srgbClr val="2B77B7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9448B-8270-D345-84B5-D0FF014362FF}"/>
              </a:ext>
            </a:extLst>
          </p:cNvPr>
          <p:cNvSpPr txBox="1"/>
          <p:nvPr userDrawn="1"/>
        </p:nvSpPr>
        <p:spPr>
          <a:xfrm>
            <a:off x="465667" y="1270000"/>
            <a:ext cx="218174" cy="330146"/>
          </a:xfrm>
          <a:prstGeom prst="rect">
            <a:avLst/>
          </a:prstGeom>
          <a:noFill/>
          <a:effectLst/>
        </p:spPr>
        <p:txBody>
          <a:bodyPr wrap="non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4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178B9-ED66-99CF-7004-A962BB0516F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633087" y="6642100"/>
            <a:ext cx="29543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 - Not for Public Consumption 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263808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914318" rtl="0" eaLnBrk="1" latinLnBrk="0" hangingPunct="1">
        <a:lnSpc>
          <a:spcPct val="100000"/>
        </a:lnSpc>
        <a:spcBef>
          <a:spcPct val="0"/>
        </a:spcBef>
        <a:buNone/>
        <a:defRPr sz="3600" b="0" i="0" kern="1200" spc="-100" baseline="0">
          <a:solidFill>
            <a:srgbClr val="005199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5D5D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rgbClr val="5D5D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5D5D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ms.gov/Outreach-and-Education/MedicareLearning-Network-MLN/MLNGenInfo" TargetMode="External"/><Relationship Id="rId3" Type="http://schemas.openxmlformats.org/officeDocument/2006/relationships/hyperlink" Target="https://www.cdc.gov/nchs/fastats/leading-causes-of-death.htm" TargetMode="External"/><Relationship Id="rId7" Type="http://schemas.openxmlformats.org/officeDocument/2006/relationships/hyperlink" Target="https://www.cms.gov/training-education/medicare-learning-network/resources-training" TargetMode="External"/><Relationship Id="rId2" Type="http://schemas.openxmlformats.org/officeDocument/2006/relationships/hyperlink" Target="https://www.cdc.gov/chronic-disease/?CDC_AAref_Val=https://www.cdc.gov/chronicdisease/about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5888/pcd10.120137" TargetMode="External"/><Relationship Id="rId5" Type="http://schemas.openxmlformats.org/officeDocument/2006/relationships/hyperlink" Target="https://www.kff.org/medicare/issue-brief/what-to-know-about-medicare-spending-and-financing/" TargetMode="External"/><Relationship Id="rId4" Type="http://schemas.openxmlformats.org/officeDocument/2006/relationships/hyperlink" Target="https://doi.org/10.1370/afm.257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Medicare/Medicare-Fee-for-Service-Payment/PhysicianFeeSched/Care-Management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86DE5-C748-6A39-0422-EB70BCBDA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82024"/>
            <a:ext cx="12192000" cy="4575976"/>
          </a:xfrm>
          <a:prstGeom prst="rect">
            <a:avLst/>
          </a:prstGeom>
          <a:solidFill>
            <a:srgbClr val="005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FB9E8-3B38-844D-A89E-67FE4416A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587" y="3344566"/>
            <a:ext cx="6325716" cy="864884"/>
          </a:xfrm>
        </p:spPr>
        <p:txBody>
          <a:bodyPr>
            <a:noAutofit/>
          </a:bodyPr>
          <a:lstStyle/>
          <a:p>
            <a:r>
              <a:rPr lang="es-419" sz="3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GESTIÓN DE CONDICIONES </a:t>
            </a:r>
            <a:br>
              <a:rPr lang="es-419" sz="3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</a:br>
            <a:r>
              <a:rPr lang="es-419" sz="3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CRÓNICAS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89C00-8CDE-6945-B0AE-D7A4E0B2C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503" y="5363915"/>
            <a:ext cx="5942130" cy="861890"/>
          </a:xfrm>
        </p:spPr>
        <p:txBody>
          <a:bodyPr/>
          <a:lstStyle/>
          <a:p>
            <a:pPr lvl="0" algn="l">
              <a:lnSpc>
                <a:spcPct val="110000"/>
              </a:lnSpc>
              <a:spcBef>
                <a:spcPts val="0"/>
              </a:spcBef>
              <a:buClrTx/>
              <a:defRPr/>
            </a:pPr>
            <a:r>
              <a:rPr lang="es-419" dirty="0">
                <a:solidFill>
                  <a:srgbClr val="F4CB4A"/>
                </a:solidFill>
              </a:rPr>
              <a:t>Presentación para profesionales de la atención médica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A81BDD-DF8E-7987-97E3-AC01D92F9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47" y="632194"/>
            <a:ext cx="6757619" cy="5593611"/>
          </a:xfrm>
          <a:prstGeom prst="rect">
            <a:avLst/>
          </a:prstGeom>
        </p:spPr>
      </p:pic>
      <p:pic>
        <p:nvPicPr>
          <p:cNvPr id="9" name="Picture 8" descr="Coverage to Care Logo">
            <a:extLst>
              <a:ext uri="{FF2B5EF4-FFF2-40B4-BE49-F238E27FC236}">
                <a16:creationId xmlns:a16="http://schemas.microsoft.com/office/drawing/2014/main" id="{2325CF47-8AA8-5178-A821-20BDDDF3C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648897"/>
            <a:ext cx="2428807" cy="10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8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39BD2-3A11-DFED-9338-CA82F4D1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REFERENCIAS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AD303-2E3A-D58D-C4F2-84BDB829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0030" indent="-240030">
              <a:buFont typeface="+mj-lt"/>
              <a:buAutoNum type="arabicPeriod"/>
            </a:pPr>
            <a:r>
              <a:rPr lang="es-419" sz="1200" dirty="0">
                <a:latin typeface="Arial"/>
                <a:cs typeface="Arial"/>
              </a:rPr>
              <a:t>About Chronic Diseases. Centro Nacional para la Prevención de Enfermedades Crónicas y Promoción de la Salud. </a:t>
            </a:r>
            <a:r>
              <a:rPr lang="es-419" sz="1200" dirty="0">
                <a:latin typeface="Arial"/>
                <a:cs typeface="Arial"/>
                <a:hlinkClick r:id="rId2"/>
              </a:rPr>
              <a:t>https://www.cdc.gov/chronic-disease/?CDC_AAref_Val=https://www.cdc.gov/chronicdisease/about/index.htm</a:t>
            </a:r>
            <a:r>
              <a:rPr lang="es-419" sz="1200" dirty="0">
                <a:latin typeface="Arial"/>
                <a:cs typeface="Arial"/>
              </a:rPr>
              <a:t>  </a:t>
            </a:r>
          </a:p>
          <a:p>
            <a:pPr marL="240030" indent="-240030">
              <a:buFont typeface="+mj-lt"/>
              <a:buAutoNum type="arabicPeriod"/>
            </a:pPr>
            <a:r>
              <a:rPr lang="es-419" sz="1200" dirty="0">
                <a:latin typeface="Arial"/>
                <a:cs typeface="Arial"/>
              </a:rPr>
              <a:t>Leading Causes of Death. Centro Nacional para Estadísticas Médicas. </a:t>
            </a:r>
            <a:r>
              <a:rPr lang="es-419" sz="1200" dirty="0">
                <a:latin typeface="Arial"/>
                <a:cs typeface="Arial"/>
                <a:hlinkClick r:id="rId3"/>
              </a:rPr>
              <a:t>https://www.cdc.gov/nchs/fastats/leading-causes-of-death.htm</a:t>
            </a:r>
            <a:r>
              <a:rPr lang="es-419" sz="1200" dirty="0">
                <a:latin typeface="Arial"/>
                <a:cs typeface="Arial"/>
              </a:rPr>
              <a:t> </a:t>
            </a:r>
          </a:p>
          <a:p>
            <a:pPr marL="240030" indent="-240030">
              <a:buFont typeface="+mj-lt"/>
              <a:buAutoNum type="arabicPeriod"/>
            </a:pPr>
            <a:r>
              <a:rPr lang="es-419" sz="1200" b="0" i="0" dirty="0">
                <a:effectLst/>
                <a:latin typeface="Arial"/>
                <a:cs typeface="Arial"/>
              </a:rPr>
              <a:t>Reddy A, Marcotte LM, Zhou L, Fihn SD, Liao JM. Use of Chronic Care Management Among Primary Care Clinicians. Ann Fam Med. Sep. de 2020; 18(5):455-457. doi: </a:t>
            </a:r>
            <a:r>
              <a:rPr lang="es-419" sz="1200" b="0" i="0" dirty="0">
                <a:effectLst/>
                <a:latin typeface="Arial"/>
                <a:cs typeface="Arial"/>
                <a:hlinkClick r:id="rId4"/>
              </a:rPr>
              <a:t>10.1370/afm.2573</a:t>
            </a:r>
            <a:r>
              <a:rPr lang="es-419" sz="1200" b="0" i="0" dirty="0">
                <a:effectLst/>
                <a:latin typeface="Arial"/>
                <a:cs typeface="Arial"/>
              </a:rPr>
              <a:t>. </a:t>
            </a:r>
          </a:p>
          <a:p>
            <a:pPr marL="240030" indent="-240030">
              <a:buFont typeface="+mj-lt"/>
              <a:buAutoNum type="arabicPeriod"/>
            </a:pPr>
            <a:r>
              <a:rPr lang="es-419" sz="1200" b="0" i="0" dirty="0">
                <a:effectLst/>
                <a:latin typeface="Arial"/>
                <a:cs typeface="Arial"/>
              </a:rPr>
              <a:t>2019 National Healthcare Quality and Disparities Report [Internet]. Rockville (MD): Agencia para la Investigación y la Calidad de la Atención Médica (EE. UU.); DISPARITIES IN HEALTHCARE diciembre de 2020</a:t>
            </a:r>
          </a:p>
          <a:p>
            <a:pPr marL="240030" indent="-240030">
              <a:buFont typeface="+mj-lt"/>
              <a:buAutoNum type="arabicPeriod"/>
            </a:pPr>
            <a:r>
              <a:rPr lang="es-419" sz="1200" dirty="0">
                <a:latin typeface="Arial"/>
                <a:cs typeface="Arial"/>
              </a:rPr>
              <a:t>What to Know about Medicare Spending and Financing. Kaiser Family Foundation.</a:t>
            </a:r>
            <a:r>
              <a:rPr lang="es-419" sz="1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s-419" sz="1200" dirty="0">
                <a:solidFill>
                  <a:srgbClr val="222222"/>
                </a:solidFill>
                <a:latin typeface="Arial"/>
                <a:cs typeface="Arial"/>
                <a:hlinkClick r:id="rId5"/>
              </a:rPr>
              <a:t>https://www.kff.org/medicare/issue-brief/what-to-know-about-medicare-spending-and-financing/</a:t>
            </a:r>
            <a:r>
              <a:rPr lang="es-419" sz="1200" dirty="0">
                <a:solidFill>
                  <a:srgbClr val="222222"/>
                </a:solidFill>
                <a:latin typeface="Arial"/>
                <a:cs typeface="Arial"/>
              </a:rPr>
              <a:t> </a:t>
            </a:r>
          </a:p>
          <a:p>
            <a:pPr marL="240030" indent="-240030">
              <a:buFont typeface="+mj-lt"/>
              <a:buAutoNum type="arabicPeriod"/>
            </a:pPr>
            <a:r>
              <a:rPr lang="es-419" sz="1200" b="0" i="0" dirty="0">
                <a:effectLst/>
                <a:latin typeface="Arial"/>
                <a:cs typeface="Arial"/>
              </a:rPr>
              <a:t>Lochner KA, Cox CS. Prevalence of multiple chronic conditions among Medicare beneficiaries, Estados Unidos, 2010. Prev Chronic Dis. 25 de abril de 2013; 10:E61. doi: </a:t>
            </a:r>
            <a:r>
              <a:rPr lang="es-419" sz="1200" b="0" i="0" dirty="0">
                <a:effectLst/>
                <a:latin typeface="Arial"/>
                <a:cs typeface="Arial"/>
                <a:hlinkClick r:id="rId6"/>
              </a:rPr>
              <a:t>10.5888/pcd10.120137</a:t>
            </a:r>
            <a:r>
              <a:rPr lang="es-419" sz="1200" b="0" i="0" dirty="0">
                <a:effectLst/>
                <a:latin typeface="Arial"/>
                <a:cs typeface="Arial"/>
              </a:rPr>
              <a:t>.</a:t>
            </a:r>
          </a:p>
          <a:p>
            <a:pPr marL="240030" indent="-240030">
              <a:buFont typeface="+mj-lt"/>
              <a:buAutoNum type="arabicPeriod"/>
            </a:pPr>
            <a:r>
              <a:rPr lang="es-419" sz="1200" dirty="0">
                <a:latin typeface="Arial"/>
                <a:cs typeface="Arial"/>
              </a:rPr>
              <a:t>The Medicare Learning Network. Centros para los Servicios de Medicare y Medicaid. </a:t>
            </a:r>
            <a:r>
              <a:rPr lang="es-419" sz="1200" dirty="0">
                <a:latin typeface="Arial"/>
                <a:cs typeface="Arial"/>
                <a:hlinkClick r:id="rId7"/>
              </a:rPr>
              <a:t>https://www.cms.gov/training-education/medicare-learning-network/resources-training</a:t>
            </a:r>
            <a:r>
              <a:rPr lang="es-419" sz="1200" dirty="0">
                <a:latin typeface="Arial"/>
                <a:cs typeface="Arial"/>
              </a:rPr>
              <a:t> </a:t>
            </a:r>
            <a:endParaRPr lang="es-419" sz="1200" dirty="0">
              <a:latin typeface="Arial"/>
              <a:cs typeface="Arial"/>
              <a:hlinkClick r:id="rId8"/>
            </a:endParaRPr>
          </a:p>
        </p:txBody>
      </p:sp>
    </p:spTree>
    <p:extLst>
      <p:ext uri="{BB962C8B-B14F-4D97-AF65-F5344CB8AC3E}">
        <p14:creationId xmlns:p14="http://schemas.microsoft.com/office/powerpoint/2010/main" val="88670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618F-DE33-9BC5-BE8F-18A63002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4" y="402400"/>
            <a:ext cx="7261759" cy="1325563"/>
          </a:xfrm>
        </p:spPr>
        <p:txBody>
          <a:bodyPr>
            <a:normAutofit fontScale="90000"/>
          </a:bodyPr>
          <a:lstStyle/>
          <a:p>
            <a:r>
              <a:rPr lang="es-419" dirty="0"/>
              <a:t>CARGA DE ENFERMEDADES CRÓNICAS EN LOS ESTADOS UNIDOS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2E77C-26AB-08FD-A348-08A0E0F3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4" y="1825625"/>
            <a:ext cx="5726300" cy="4351338"/>
          </a:xfrm>
        </p:spPr>
        <p:txBody>
          <a:bodyPr>
            <a:normAutofit/>
          </a:bodyPr>
          <a:lstStyle/>
          <a:p>
            <a:r>
              <a:rPr lang="es-419" dirty="0"/>
              <a:t>6 de cada 10 adultos estadounidenses tienen una condición crónica (117 millones de personas)</a:t>
            </a:r>
            <a:r>
              <a:rPr lang="es-419" baseline="30000" dirty="0"/>
              <a:t>1</a:t>
            </a:r>
            <a:r>
              <a:rPr lang="es-419" dirty="0"/>
              <a:t>.</a:t>
            </a:r>
          </a:p>
          <a:p>
            <a:r>
              <a:rPr lang="es-419" dirty="0"/>
              <a:t>El 40% de estadounidenses tienen 2+ condiciones crónicas</a:t>
            </a:r>
            <a:r>
              <a:rPr lang="es-419" baseline="30000" dirty="0"/>
              <a:t>1</a:t>
            </a:r>
            <a:r>
              <a:rPr lang="es-419" dirty="0"/>
              <a:t>.</a:t>
            </a:r>
          </a:p>
          <a:p>
            <a:r>
              <a:rPr lang="es-419" dirty="0"/>
              <a:t>8 de las 10 causas principales de muerte en 2021 fueron por enfermedades crónicas</a:t>
            </a:r>
            <a:r>
              <a:rPr lang="es-419" baseline="30000" dirty="0"/>
              <a:t>2</a:t>
            </a:r>
            <a:r>
              <a:rPr lang="es-419" dirty="0"/>
              <a:t>.</a:t>
            </a:r>
          </a:p>
          <a:p>
            <a:r>
              <a:rPr lang="es-419" dirty="0"/>
              <a:t>Las personas con condiciones crónicas representan el 90% de todo el gasto en atención médica</a:t>
            </a:r>
            <a:r>
              <a:rPr lang="es-419" baseline="30000" dirty="0"/>
              <a:t>3</a:t>
            </a:r>
            <a:r>
              <a:rPr lang="es-419" dirty="0"/>
              <a:t>.</a:t>
            </a:r>
          </a:p>
          <a:p>
            <a:r>
              <a:rPr lang="es-419" dirty="0"/>
              <a:t>Las personas de minorías raciales y étnicas reciben una atención inferior que las personas blancas en el 40% de las medidas de calidad, incluida la coordinación de la atención crónica y la atención centrada en los pacientes</a:t>
            </a:r>
            <a:r>
              <a:rPr lang="es-419" baseline="30000" dirty="0"/>
              <a:t>4</a:t>
            </a:r>
            <a:r>
              <a:rPr lang="es-419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C8AEB-1EC0-4B4C-B0C5-BA60298B3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296" y="1506549"/>
            <a:ext cx="3081142" cy="32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3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10CD-0DCD-D1DD-3C85-FFDE58E9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CMS Y ATENCIÓN CRÓNICA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A8AD8-CA79-7668-8567-262CE2F04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3" y="1825625"/>
            <a:ext cx="5569171" cy="4351338"/>
          </a:xfrm>
        </p:spPr>
        <p:txBody>
          <a:bodyPr/>
          <a:lstStyle/>
          <a:p>
            <a:r>
              <a:rPr lang="es-419"/>
              <a:t>Los pagos de beneficios de Medicare sumaron $829 mil millones en 2021</a:t>
            </a:r>
            <a:r>
              <a:rPr lang="es-419" baseline="30000"/>
              <a:t>5</a:t>
            </a:r>
            <a:r>
              <a:rPr lang="es-419"/>
              <a:t>.</a:t>
            </a:r>
          </a:p>
          <a:p>
            <a:r>
              <a:rPr lang="es-419"/>
              <a:t>Dos tercios de los inscritos en Medicare tienen 2+ condiciones crónicas</a:t>
            </a:r>
            <a:r>
              <a:rPr lang="es-419" baseline="30000"/>
              <a:t>6</a:t>
            </a:r>
            <a:r>
              <a:rPr lang="es-419"/>
              <a:t>.</a:t>
            </a:r>
          </a:p>
          <a:p>
            <a:r>
              <a:rPr lang="es-419"/>
              <a:t>Más del 90% del gasto de Medicare es en pacientes con condiciones crónicas</a:t>
            </a:r>
            <a:r>
              <a:rPr lang="es-419" baseline="30000"/>
              <a:t>7</a:t>
            </a:r>
            <a:r>
              <a:rPr lang="es-419"/>
              <a:t>.</a:t>
            </a:r>
          </a:p>
          <a:p>
            <a:r>
              <a:rPr lang="es-419"/>
              <a:t>El gasto anual per cápita de Medicare aumenta con la cantidad de condiciones crónicas de los inscritos</a:t>
            </a:r>
            <a:r>
              <a:rPr lang="es-419" baseline="30000"/>
              <a:t>3</a:t>
            </a:r>
            <a:r>
              <a:rPr lang="es-419"/>
              <a:t>.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B471E2-B517-813D-FCE7-0EE34A8D0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97" y="1383397"/>
            <a:ext cx="3707587" cy="370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6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B768-B5C8-D03E-66BD-808FDDB9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4" y="540785"/>
            <a:ext cx="7073838" cy="1325563"/>
          </a:xfrm>
        </p:spPr>
        <p:txBody>
          <a:bodyPr>
            <a:normAutofit/>
          </a:bodyPr>
          <a:lstStyle/>
          <a:p>
            <a:r>
              <a:rPr lang="es-419" dirty="0"/>
              <a:t>¿QUÉ ES LA GESTIÓN DE CONDICIONES CRÓNICAS (GCC)?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10848-CBC5-AA2C-CCF7-F55FC990C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4" y="2141537"/>
            <a:ext cx="5694217" cy="3834720"/>
          </a:xfrm>
        </p:spPr>
        <p:txBody>
          <a:bodyPr/>
          <a:lstStyle/>
          <a:p>
            <a:r>
              <a:rPr lang="es-419" dirty="0"/>
              <a:t>GCC es la coordinación de la atención fuera de una consulta médica normal para los pacientes con 2+ condiciones crónicas que se espera que duren al menos 12 meses o hasta la muerte del paciente, y que pongan al paciente en un riesgo significativo de muerte, exacerbación o descompensación aguda, o debilitamiento funcional. </a:t>
            </a:r>
          </a:p>
          <a:p>
            <a:r>
              <a:rPr lang="es-419" dirty="0"/>
              <a:t>Proporciona acceso a la atención médica fuera y entre las visitas al médico.</a:t>
            </a:r>
          </a:p>
          <a:p>
            <a:r>
              <a:rPr lang="es-419" dirty="0"/>
              <a:t>Los servicios de GCC también pueden ayudar a reducir las disparidades geográficas y raciales o étnicas en la atención médica.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7390FC-EAB6-32FE-7705-A1FC3F603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61" y="1203567"/>
            <a:ext cx="3712309" cy="371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4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4CF7-AB7B-98D4-55F2-056547F8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156578"/>
            <a:ext cx="10515600" cy="1325563"/>
          </a:xfrm>
        </p:spPr>
        <p:txBody>
          <a:bodyPr/>
          <a:lstStyle/>
          <a:p>
            <a:r>
              <a:rPr lang="es-419" dirty="0"/>
              <a:t>¿QUÉ ES GCC? (CONTINUACIÓN)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53EDE-B83E-84B8-F717-10D9D339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3" y="1253331"/>
            <a:ext cx="10515600" cy="4351338"/>
          </a:xfrm>
        </p:spPr>
        <p:txBody>
          <a:bodyPr>
            <a:normAutofit/>
          </a:bodyPr>
          <a:lstStyle/>
          <a:p>
            <a:r>
              <a:rPr lang="es-419" dirty="0"/>
              <a:t>El esfuerzo continuo de los CMS para pagar con mayor precisión por GCC en Medicare "tradicional" mediante la identificación de vacíos en la codificación y el pago de Medicare Parte B (especialmente, el Programa de Honorarios Médicos de Medicare o PFS ).</a:t>
            </a:r>
          </a:p>
          <a:p>
            <a:r>
              <a:rPr lang="es-419" dirty="0"/>
              <a:t>Inicialmente se adoptó el código CPT 99490 a partir del 1 de enero de 2015 para identificar y valorar por separado el tiempo del personal clínico y otros recursos utilizados en la provisión de GCC. </a:t>
            </a:r>
          </a:p>
          <a:p>
            <a:r>
              <a:rPr lang="es-419" dirty="0"/>
              <a:t>A partir del 1 de enero de 2017, CMS adoptó 3 códigos de facturación adicionales (G0506, CPT 99487, CPT 99489). </a:t>
            </a:r>
          </a:p>
          <a:p>
            <a:r>
              <a:rPr lang="es-419" dirty="0"/>
              <a:t>A partir de 2022, las Clínicas Médicas Rurales (RHCs) y los Centros Médicos Federalmente Calificados (FQHCs) pueden facturar los servicios de Gestión de Condiciones Crónicas (GCC) y la Gestión de la Atención Transicional (TCM) para el mismo paciente durante el mismo periodo de tiempo. </a:t>
            </a:r>
          </a:p>
          <a:p>
            <a:r>
              <a:rPr lang="es-419" dirty="0"/>
              <a:t>La guía detallada sobre GCC y los servicios relacionados con la administración de la atención para médicos está disponible en la página web de PFS en </a:t>
            </a:r>
            <a:r>
              <a:rPr lang="es-419" dirty="0">
                <a:hlinkClick r:id="rId2"/>
              </a:rPr>
              <a:t>https://www.cms.gov/Medicare/Medicare-Fee-for-Service-Payment/PhysicianFeeSched/Care-Management.html</a:t>
            </a:r>
            <a:r>
              <a:rPr lang="es-419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81909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AC00-E46F-50AA-797F-AF7346A9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ELEMENTOS DE LOS SERVICIOS DE GCC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B73B9-C670-EB61-89F1-51CD1E9D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3" y="1825625"/>
            <a:ext cx="5389417" cy="4351338"/>
          </a:xfrm>
        </p:spPr>
        <p:txBody>
          <a:bodyPr/>
          <a:lstStyle/>
          <a:p>
            <a:r>
              <a:rPr lang="es-419" dirty="0"/>
              <a:t>Registro estructurado de la información médica de los pacientes. </a:t>
            </a:r>
          </a:p>
          <a:p>
            <a:r>
              <a:rPr lang="es-419" dirty="0"/>
              <a:t>Mantener planes de atención electrónicos integrales. </a:t>
            </a:r>
          </a:p>
          <a:p>
            <a:r>
              <a:rPr lang="es-419" dirty="0"/>
              <a:t>Gestionar las transiciones de la atención y otros servicios de gestión de la atención. </a:t>
            </a:r>
          </a:p>
          <a:p>
            <a:r>
              <a:rPr lang="es-419" dirty="0"/>
              <a:t>Coordinar y compartir información médica de los pacientes rápidamente dentro y fuera de la práctica.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BFB898-BA05-B56A-C826-593AC8C15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54" y="1569915"/>
            <a:ext cx="3718169" cy="37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8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66FF-C47D-F8C3-7AD1-F4A18D8E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369" y="300956"/>
            <a:ext cx="10515600" cy="1325563"/>
          </a:xfrm>
        </p:spPr>
        <p:txBody>
          <a:bodyPr/>
          <a:lstStyle/>
          <a:p>
            <a:r>
              <a:rPr lang="es-419" dirty="0"/>
              <a:t>¿QUIÉN PUEDE FACTURAR LOS </a:t>
            </a:r>
            <a:br>
              <a:rPr lang="es-419" dirty="0"/>
            </a:br>
            <a:r>
              <a:rPr lang="es-419" dirty="0"/>
              <a:t>SERVICIOS DE GCC?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2081-7579-7AAD-F01A-17161D705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3" y="1825625"/>
            <a:ext cx="5170586" cy="4351338"/>
          </a:xfrm>
        </p:spPr>
        <p:txBody>
          <a:bodyPr/>
          <a:lstStyle/>
          <a:p>
            <a:r>
              <a:rPr lang="es-419" dirty="0"/>
              <a:t>Médicos y ciertos practicantes no médicos (Asistentes Médicos, Enfermeras Parteras Certificadas, Especialistas en Enfermería Clínica, y Enfermeros Practicantes). </a:t>
            </a:r>
          </a:p>
          <a:p>
            <a:r>
              <a:rPr lang="es-419" dirty="0"/>
              <a:t>Clínicas Médicas Rurales (RHCs) y los Centros Médicos Federalmente Calificados (FQHCs). </a:t>
            </a:r>
          </a:p>
          <a:p>
            <a:r>
              <a:rPr lang="es-419" dirty="0"/>
              <a:t>Hospitales, incluidos los hospitales de acceso crítico.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B2C39-D7E2-011E-BFE7-341E89DFC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76" y="1148191"/>
            <a:ext cx="3595077" cy="35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3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2397-5FA4-CA24-116D-64E7BB6E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¿CUÁLES SON LOS BENEFICIOS DE GCC?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1F235B2-BA05-3A6C-1C18-2F3D8F624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411458"/>
              </p:ext>
            </p:extLst>
          </p:nvPr>
        </p:nvGraphicFramePr>
        <p:xfrm>
          <a:off x="800100" y="1546204"/>
          <a:ext cx="10422083" cy="4172287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232975">
                  <a:extLst>
                    <a:ext uri="{9D8B030D-6E8A-4147-A177-3AD203B41FA5}">
                      <a16:colId xmlns:a16="http://schemas.microsoft.com/office/drawing/2014/main" val="3591861579"/>
                    </a:ext>
                  </a:extLst>
                </a:gridCol>
                <a:gridCol w="5189108">
                  <a:extLst>
                    <a:ext uri="{9D8B030D-6E8A-4147-A177-3AD203B41FA5}">
                      <a16:colId xmlns:a16="http://schemas.microsoft.com/office/drawing/2014/main" val="721990297"/>
                    </a:ext>
                  </a:extLst>
                </a:gridCol>
              </a:tblGrid>
              <a:tr h="591839">
                <a:tc>
                  <a:txBody>
                    <a:bodyPr/>
                    <a:lstStyle/>
                    <a:p>
                      <a:pPr lvl="0" algn="l">
                        <a:lnSpc>
                          <a:spcPct val="110000"/>
                        </a:lnSpc>
                        <a:buNone/>
                      </a:pPr>
                      <a:r>
                        <a:rPr lang="es-419" sz="2000">
                          <a:solidFill>
                            <a:srgbClr val="0059A3"/>
                          </a:solidFill>
                          <a:latin typeface="Arial"/>
                        </a:rPr>
                        <a:t>PARA SUS PACIENTES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0000"/>
                        </a:lnSpc>
                        <a:buNone/>
                      </a:pPr>
                      <a:r>
                        <a:rPr lang="es-419" sz="2000">
                          <a:solidFill>
                            <a:srgbClr val="0059A3"/>
                          </a:solidFill>
                          <a:latin typeface="Arial"/>
                        </a:rPr>
                        <a:t>PARA SU CONSULTORIO</a:t>
                      </a:r>
                    </a:p>
                  </a:txBody>
                  <a:tcPr marL="365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51275"/>
                  </a:ext>
                </a:extLst>
              </a:tr>
              <a:tr h="3081528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C68B1"/>
                        </a:buClr>
                        <a:buFont typeface="Symbol,Sans-Serif"/>
                        <a:buChar char="•"/>
                      </a:pPr>
                      <a:r>
                        <a:rPr lang="es-419" sz="1400" noProof="0" dirty="0">
                          <a:solidFill>
                            <a:srgbClr val="1B2B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 equipo de profesionales de la atención médica especializados para planificar una mejor salud y mantenerse en el camino hacia una buena salud.</a:t>
                      </a:r>
                    </a:p>
                    <a:p>
                      <a:pPr marL="285750" lvl="0" indent="-285750" algn="l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C68B1"/>
                        </a:buClr>
                        <a:buFont typeface="Symbol,Sans-Serif"/>
                        <a:buChar char="•"/>
                      </a:pPr>
                      <a:r>
                        <a:rPr lang="es-419" sz="1400" noProof="0" dirty="0">
                          <a:solidFill>
                            <a:srgbClr val="1B2B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 plan de atención integral para apoyar las metas de control de enfermedades y manejo de la salud, incluidos recursos externos, apoyo comunitario, recomendaciones e información educativa.</a:t>
                      </a:r>
                    </a:p>
                    <a:p>
                      <a:pPr marL="285750" lvl="0" indent="-285750" algn="l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C68B1"/>
                        </a:buClr>
                        <a:buFont typeface="Symbol,Sans-Serif"/>
                        <a:buChar char="•"/>
                      </a:pPr>
                      <a:r>
                        <a:rPr lang="es-419" sz="1400" noProof="0" dirty="0">
                          <a:solidFill>
                            <a:srgbClr val="1B2B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Apoyo adicional entre visitas y comunicación más frecuente con los proveedores.</a:t>
                      </a:r>
                    </a:p>
                  </a:txBody>
                  <a:tcPr marR="274320" marT="22860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C68B1"/>
                        </a:buClr>
                        <a:buFont typeface="Symbol,Sans-Serif"/>
                        <a:buChar char="•"/>
                      </a:pPr>
                      <a:r>
                        <a:rPr lang="es-419" sz="1400" noProof="0" dirty="0">
                          <a:solidFill>
                            <a:srgbClr val="1B2B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Una mejora en la coordinación de la atención y los resultados médicos.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C68B1"/>
                        </a:buClr>
                        <a:buFont typeface="Symbol,Sans-Serif"/>
                        <a:buChar char="•"/>
                      </a:pPr>
                      <a:r>
                        <a:rPr lang="es-419" sz="1400" noProof="0" dirty="0">
                          <a:solidFill>
                            <a:srgbClr val="1B2B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Una mejora en la satisfacción de pacientes, cumplimiento, eficiencia y conexión.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C68B1"/>
                        </a:buClr>
                        <a:buFont typeface="Symbol,Sans-Serif"/>
                        <a:buChar char="•"/>
                      </a:pPr>
                      <a:r>
                        <a:rPr lang="es-419" sz="1400" noProof="0" dirty="0">
                          <a:solidFill>
                            <a:srgbClr val="1B2B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Menos hospitalizaciones y visitas al departamento de emergencias.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C68B1"/>
                        </a:buClr>
                        <a:buFont typeface="Symbol,Sans-Serif"/>
                        <a:buChar char="•"/>
                      </a:pPr>
                      <a:r>
                        <a:rPr lang="es-419" sz="1400" noProof="0" dirty="0">
                          <a:solidFill>
                            <a:srgbClr val="1B2B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capacidad para mantener y hacer crecer su consultorio, incluidos recursos adicionales para atender a pacientes de alto riesgo y altas necesidades.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C68B1"/>
                        </a:buClr>
                        <a:buFont typeface="Symbol,Sans-Serif"/>
                        <a:buChar char="•"/>
                      </a:pPr>
                      <a:r>
                        <a:rPr lang="es-419" sz="1400" noProof="0" dirty="0">
                          <a:solidFill>
                            <a:srgbClr val="1B2B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Una reducción en los costos operativos y pago adicional.</a:t>
                      </a:r>
                    </a:p>
                  </a:txBody>
                  <a:tcPr marL="365760" marR="274320" marT="22860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24304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C0AA498-7C1A-9DD0-60FC-74D8A9277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8338" y="1825625"/>
            <a:ext cx="625231" cy="3738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353D7D-F333-2F06-C349-D80A59C8A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27511" y="2005379"/>
            <a:ext cx="625231" cy="3738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1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4020-E643-A16B-CB04-30DECFE66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11" y="140536"/>
            <a:ext cx="10515600" cy="1325563"/>
          </a:xfrm>
        </p:spPr>
        <p:txBody>
          <a:bodyPr/>
          <a:lstStyle/>
          <a:p>
            <a:r>
              <a:rPr lang="es-419" dirty="0"/>
              <a:t>RESUMEN DE CODIFICACIÓN DE GCC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CE46D2A0-5930-8B14-15A5-0BD5391A1A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236051"/>
              </p:ext>
            </p:extLst>
          </p:nvPr>
        </p:nvGraphicFramePr>
        <p:xfrm>
          <a:off x="591553" y="1355499"/>
          <a:ext cx="10422083" cy="4555429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755532">
                  <a:extLst>
                    <a:ext uri="{9D8B030D-6E8A-4147-A177-3AD203B41FA5}">
                      <a16:colId xmlns:a16="http://schemas.microsoft.com/office/drawing/2014/main" val="593895979"/>
                    </a:ext>
                  </a:extLst>
                </a:gridCol>
                <a:gridCol w="1452060">
                  <a:extLst>
                    <a:ext uri="{9D8B030D-6E8A-4147-A177-3AD203B41FA5}">
                      <a16:colId xmlns:a16="http://schemas.microsoft.com/office/drawing/2014/main" val="465607318"/>
                    </a:ext>
                  </a:extLst>
                </a:gridCol>
                <a:gridCol w="1838217">
                  <a:extLst>
                    <a:ext uri="{9D8B030D-6E8A-4147-A177-3AD203B41FA5}">
                      <a16:colId xmlns:a16="http://schemas.microsoft.com/office/drawing/2014/main" val="2270356066"/>
                    </a:ext>
                  </a:extLst>
                </a:gridCol>
                <a:gridCol w="1789723">
                  <a:extLst>
                    <a:ext uri="{9D8B030D-6E8A-4147-A177-3AD203B41FA5}">
                      <a16:colId xmlns:a16="http://schemas.microsoft.com/office/drawing/2014/main" val="3591861579"/>
                    </a:ext>
                  </a:extLst>
                </a:gridCol>
                <a:gridCol w="3586551">
                  <a:extLst>
                    <a:ext uri="{9D8B030D-6E8A-4147-A177-3AD203B41FA5}">
                      <a16:colId xmlns:a16="http://schemas.microsoft.com/office/drawing/2014/main" val="72199029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s-419" sz="1100" b="1" dirty="0">
                        <a:solidFill>
                          <a:srgbClr val="0059A3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s-419" sz="1100" b="1" dirty="0">
                          <a:solidFill>
                            <a:srgbClr val="0059A3"/>
                          </a:solidFill>
                          <a:latin typeface="Arial"/>
                          <a:ea typeface="+mn-ea"/>
                          <a:cs typeface="+mn-cs"/>
                        </a:rPr>
                        <a:t>CÓDIGO DE FACTURACIÓN PAGO (NO UN CENTRO DE PFS)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s-419" sz="1100" b="1">
                          <a:solidFill>
                            <a:srgbClr val="0059A3"/>
                          </a:solidFill>
                          <a:latin typeface="Arial"/>
                          <a:ea typeface="+mn-ea"/>
                          <a:cs typeface="+mn-cs"/>
                        </a:rPr>
                        <a:t>TIEMPO DEL</a:t>
                      </a:r>
                      <a:br>
                        <a:rPr lang="es-419" sz="1100" b="1">
                          <a:solidFill>
                            <a:srgbClr val="0059A3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s-419" sz="1100" b="1">
                          <a:solidFill>
                            <a:srgbClr val="0059A3"/>
                          </a:solidFill>
                          <a:latin typeface="Arial"/>
                          <a:ea typeface="+mn-ea"/>
                          <a:cs typeface="+mn-cs"/>
                        </a:rPr>
                        <a:t>PERSONAL CLÍNICO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s-419" sz="1100" b="1">
                          <a:solidFill>
                            <a:srgbClr val="0059A3"/>
                          </a:solidFill>
                          <a:latin typeface="Arial"/>
                          <a:ea typeface="+mn-ea"/>
                          <a:cs typeface="+mn-cs"/>
                        </a:rPr>
                        <a:t>PLANIFICACIÓN DE LA ATENCIÓN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s-419" sz="1100" b="1">
                          <a:solidFill>
                            <a:srgbClr val="0059A3"/>
                          </a:solidFill>
                          <a:latin typeface="Arial"/>
                          <a:ea typeface="+mn-ea"/>
                          <a:cs typeface="+mn-cs"/>
                        </a:rPr>
                        <a:t>FACTURACIÓN DEL TRABAJO DEL PROFESIONAL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12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GCC no compleja (CPT 99490)</a:t>
                      </a:r>
                    </a:p>
                    <a:p>
                      <a:pPr algn="l" rtl="0">
                        <a:lnSpc>
                          <a:spcPct val="110000"/>
                        </a:lnSpc>
                      </a:pPr>
                      <a:endParaRPr lang="en-US" sz="1100" dirty="0">
                        <a:solidFill>
                          <a:srgbClr val="203864"/>
                        </a:solidFill>
                        <a:latin typeface="Arial"/>
                      </a:endParaRPr>
                    </a:p>
                  </a:txBody>
                  <a:tcPr marT="91440" marB="91440">
                    <a:lnT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$43</a:t>
                      </a:r>
                    </a:p>
                  </a:txBody>
                  <a:tcPr marT="91440" marB="91440">
                    <a:lnT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20 minutos o más de tiempo del personal clínico en servicios calificantes</a:t>
                      </a:r>
                    </a:p>
                  </a:txBody>
                  <a:tcPr marT="91440" marB="91440">
                    <a:lnT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Establecida, implementada, revisada, </a:t>
                      </a:r>
                      <a:b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</a:b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o monitorizada </a:t>
                      </a:r>
                    </a:p>
                  </a:txBody>
                  <a:tcPr marT="91440" marB="91440">
                    <a:lnT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Supervisión, dirección y gestión continua</a:t>
                      </a:r>
                    </a:p>
                    <a:p>
                      <a:pPr algn="l" rtl="0">
                        <a:lnSpc>
                          <a:spcPct val="110000"/>
                        </a:lnSpc>
                      </a:pPr>
                      <a:endParaRPr lang="en-US" sz="1100" dirty="0">
                        <a:solidFill>
                          <a:srgbClr val="203864"/>
                        </a:solidFill>
                        <a:latin typeface="Arial"/>
                      </a:endParaRPr>
                    </a:p>
                  </a:txBody>
                  <a:tcPr marT="91440" marB="91440">
                    <a:lnT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24304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GCC compleja (CPT 99487)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$94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60 minutos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Establecida o sustancialmente revisada 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Supervisión, dirección y gestión continua + toma de decisiones médicas de complejidad moderada-alta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76376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GCC compleja adicional (CPT 99489, uso con 99487)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$47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20 minutos o más de tiempo del personal clínico en servicios calificantes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Establecida o sustancialmente revisada 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Supervisión, dirección y gestión continua + toma de decisiones médicas de complejidad moderada-alta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24376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Consulta inicial de CCM (AWV, IPPE, TCM u otra E/M presencial)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De $44 a $209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-- 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 -- 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Trabajo presencial habitual requerido por el código de consulta inicial facturada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21645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Complemento a la consulta inicial de GCC (G0506)</a:t>
                      </a:r>
                    </a:p>
                    <a:p>
                      <a:pPr algn="l" rtl="0">
                        <a:lnSpc>
                          <a:spcPct val="110000"/>
                        </a:lnSpc>
                      </a:pPr>
                      <a:endParaRPr lang="en-US" sz="1100" dirty="0">
                        <a:solidFill>
                          <a:srgbClr val="203864"/>
                        </a:solidFill>
                        <a:latin typeface="Arial"/>
                      </a:endParaRP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$64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N/C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Establecido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Realiza personalment una evaluación exhaustiva y una planificación de la atención de GCC más allá del esfuerzo habitual descrito por la visita de inicio de GCC facturable por separado.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68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524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odoo Powerpoint Template">
  <a:themeElements>
    <a:clrScheme name="Voodoo Color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f6c98c-5aeb-4ad2-8a10-e83e577f504a">
      <Terms xmlns="http://schemas.microsoft.com/office/infopath/2007/PartnerControls"/>
    </lcf76f155ced4ddcb4097134ff3c332f>
    <TaxCatchAll xmlns="af1be721-d33a-4fef-a100-ba42263721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532AB355719498038C4F5D6867E00" ma:contentTypeVersion="15" ma:contentTypeDescription="Create a new document." ma:contentTypeScope="" ma:versionID="4803561d88e9495a7b924fe8999542f5">
  <xsd:schema xmlns:xsd="http://www.w3.org/2001/XMLSchema" xmlns:xs="http://www.w3.org/2001/XMLSchema" xmlns:p="http://schemas.microsoft.com/office/2006/metadata/properties" xmlns:ns2="e1f6c98c-5aeb-4ad2-8a10-e83e577f504a" xmlns:ns3="af1be721-d33a-4fef-a100-ba4226372125" targetNamespace="http://schemas.microsoft.com/office/2006/metadata/properties" ma:root="true" ma:fieldsID="96094efcecde561ef38fbab2d068f561" ns2:_="" ns3:_="">
    <xsd:import namespace="e1f6c98c-5aeb-4ad2-8a10-e83e577f504a"/>
    <xsd:import namespace="af1be721-d33a-4fef-a100-ba42263721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6c98c-5aeb-4ad2-8a10-e83e577f50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be721-d33a-4fef-a100-ba4226372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e15c9ca-69fd-4f1f-bfd6-3552cdc5a950}" ma:internalName="TaxCatchAll" ma:showField="CatchAllData" ma:web="af1be721-d33a-4fef-a100-ba42263721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D56814-EF7A-4D56-A457-2A0086258244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e1f6c98c-5aeb-4ad2-8a10-e83e577f504a"/>
    <ds:schemaRef ds:uri="http://schemas.openxmlformats.org/package/2006/metadata/core-properties"/>
    <ds:schemaRef ds:uri="http://purl.org/dc/dcmitype/"/>
    <ds:schemaRef ds:uri="http://www.w3.org/XML/1998/namespace"/>
    <ds:schemaRef ds:uri="af1be721-d33a-4fef-a100-ba422637212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158DAA8-2FD9-41F5-8340-19E0014ABB82}"/>
</file>

<file path=customXml/itemProps3.xml><?xml version="1.0" encoding="utf-8"?>
<ds:datastoreItem xmlns:ds="http://schemas.openxmlformats.org/officeDocument/2006/customXml" ds:itemID="{E5F950F3-8947-434C-BD14-5BC2DE08FF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1237</Words>
  <Application>Microsoft Macintosh PowerPoint</Application>
  <PresentationFormat>Widescreen</PresentationFormat>
  <Paragraphs>82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Open Sans</vt:lpstr>
      <vt:lpstr>Symbol,Sans-Serif</vt:lpstr>
      <vt:lpstr>System Font Regular</vt:lpstr>
      <vt:lpstr>Office Theme</vt:lpstr>
      <vt:lpstr>Voodoo Powerpoint Template</vt:lpstr>
      <vt:lpstr>GESTIÓN DE CONDICIONES  CRÓNICAS </vt:lpstr>
      <vt:lpstr>CARGA DE ENFERMEDADES CRÓNICAS EN LOS ESTADOS UNIDOS</vt:lpstr>
      <vt:lpstr>CMS Y ATENCIÓN CRÓNICA</vt:lpstr>
      <vt:lpstr>¿QUÉ ES LA GESTIÓN DE CONDICIONES CRÓNICAS (GCC)?</vt:lpstr>
      <vt:lpstr>¿QUÉ ES GCC? (CONTINUACIÓN)</vt:lpstr>
      <vt:lpstr>ELEMENTOS DE LOS SERVICIOS DE GCC</vt:lpstr>
      <vt:lpstr>¿QUIÉN PUEDE FACTURAR LOS  SERVICIOS DE GCC?</vt:lpstr>
      <vt:lpstr>¿CUÁLES SON LOS BENEFICIOS DE GCC?</vt:lpstr>
      <vt:lpstr>RESUMEN DE CODIFICACIÓN DE GCC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 CONDICIONES </dc:title>
  <dc:creator/>
  <cp:keywords>GESTIÓN DE CONDICIONES </cp:keywords>
  <cp:lastModifiedBy/>
  <cp:revision>1</cp:revision>
  <dcterms:created xsi:type="dcterms:W3CDTF">2023-11-08T20:09:37Z</dcterms:created>
  <dcterms:modified xsi:type="dcterms:W3CDTF">2024-10-11T13:41:12Z</dcterms:modified>
  <cp:category>GESTIÓN DE CONDICIONES 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0x010100D49532AB355719498038C4F5D6867E00</vt:lpwstr>
  </property>
  <property fmtid="{D5CDD505-2E9C-101B-9397-08002B2CF9AE}" pid="3" name="MSIP_Label_8e19d756-792e-42a1-bcad-4cb9051ddd2d_Enabled">
    <vt:lpwstr>true</vt:lpwstr>
  </property>
  <property fmtid="{D5CDD505-2E9C-101B-9397-08002B2CF9AE}" pid="4" name="MSIP_Label_8e19d756-792e-42a1-bcad-4cb9051ddd2d_SetDate">
    <vt:lpwstr>2024-10-11T13:41:12Z</vt:lpwstr>
  </property>
  <property fmtid="{D5CDD505-2E9C-101B-9397-08002B2CF9AE}" pid="5" name="MSIP_Label_8e19d756-792e-42a1-bcad-4cb9051ddd2d_Method">
    <vt:lpwstr>Standard</vt:lpwstr>
  </property>
  <property fmtid="{D5CDD505-2E9C-101B-9397-08002B2CF9AE}" pid="6" name="MSIP_Label_8e19d756-792e-42a1-bcad-4cb9051ddd2d_Name">
    <vt:lpwstr>Confidential</vt:lpwstr>
  </property>
  <property fmtid="{D5CDD505-2E9C-101B-9397-08002B2CF9AE}" pid="7" name="MSIP_Label_8e19d756-792e-42a1-bcad-4cb9051ddd2d_SiteId">
    <vt:lpwstr>41eb501a-f671-4ce0-a5bf-b64168c3705f</vt:lpwstr>
  </property>
  <property fmtid="{D5CDD505-2E9C-101B-9397-08002B2CF9AE}" pid="8" name="MSIP_Label_8e19d756-792e-42a1-bcad-4cb9051ddd2d_ActionId">
    <vt:lpwstr>577b0258-7c50-4fe7-97d3-02da26090e9c</vt:lpwstr>
  </property>
  <property fmtid="{D5CDD505-2E9C-101B-9397-08002B2CF9AE}" pid="9" name="MSIP_Label_8e19d756-792e-42a1-bcad-4cb9051ddd2d_ContentBits">
    <vt:lpwstr>2</vt:lpwstr>
  </property>
  <property fmtid="{D5CDD505-2E9C-101B-9397-08002B2CF9AE}" pid="10" name="ClassificationContentMarkingFooterLocations">
    <vt:lpwstr>Office Theme:7\Voodoo Powerpoint Template:6</vt:lpwstr>
  </property>
  <property fmtid="{D5CDD505-2E9C-101B-9397-08002B2CF9AE}" pid="11" name="ClassificationContentMarkingFooterText">
    <vt:lpwstr>Confidential - Not for Public Consumption or Distribution</vt:lpwstr>
  </property>
  <property fmtid="{D5CDD505-2E9C-101B-9397-08002B2CF9AE}" pid="12" name="MediaServiceImageTags">
    <vt:lpwstr/>
  </property>
</Properties>
</file>