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7FFFD119_6B16E099.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3" r:id="rId2"/>
    <p:sldMasterId id="2147483666" r:id="rId3"/>
  </p:sldMasterIdLst>
  <p:notesMasterIdLst>
    <p:notesMasterId r:id="rId93"/>
  </p:notesMasterIdLst>
  <p:handoutMasterIdLst>
    <p:handoutMasterId r:id="rId94"/>
  </p:handoutMasterIdLst>
  <p:sldIdLst>
    <p:sldId id="280" r:id="rId4"/>
    <p:sldId id="325" r:id="rId5"/>
    <p:sldId id="527" r:id="rId6"/>
    <p:sldId id="284" r:id="rId7"/>
    <p:sldId id="285" r:id="rId8"/>
    <p:sldId id="490" r:id="rId9"/>
    <p:sldId id="337" r:id="rId10"/>
    <p:sldId id="287" r:id="rId11"/>
    <p:sldId id="289" r:id="rId12"/>
    <p:sldId id="288" r:id="rId13"/>
    <p:sldId id="531" r:id="rId14"/>
    <p:sldId id="363" r:id="rId15"/>
    <p:sldId id="387" r:id="rId16"/>
    <p:sldId id="365" r:id="rId17"/>
    <p:sldId id="368" r:id="rId18"/>
    <p:sldId id="2147471644" r:id="rId19"/>
    <p:sldId id="388" r:id="rId20"/>
    <p:sldId id="529" r:id="rId21"/>
    <p:sldId id="530" r:id="rId22"/>
    <p:sldId id="545" r:id="rId23"/>
    <p:sldId id="556" r:id="rId24"/>
    <p:sldId id="2147471628" r:id="rId25"/>
    <p:sldId id="2147471629" r:id="rId26"/>
    <p:sldId id="2147471630" r:id="rId27"/>
    <p:sldId id="2147471635" r:id="rId28"/>
    <p:sldId id="390" r:id="rId29"/>
    <p:sldId id="2147471626" r:id="rId30"/>
    <p:sldId id="2147471627" r:id="rId31"/>
    <p:sldId id="544" r:id="rId32"/>
    <p:sldId id="557" r:id="rId33"/>
    <p:sldId id="2147471638" r:id="rId34"/>
    <p:sldId id="559" r:id="rId35"/>
    <p:sldId id="560" r:id="rId36"/>
    <p:sldId id="2147471639" r:id="rId37"/>
    <p:sldId id="2147471631" r:id="rId38"/>
    <p:sldId id="2147471636" r:id="rId39"/>
    <p:sldId id="2147471625" r:id="rId40"/>
    <p:sldId id="2147471614" r:id="rId41"/>
    <p:sldId id="2147471617" r:id="rId42"/>
    <p:sldId id="2147471616" r:id="rId43"/>
    <p:sldId id="2147471592" r:id="rId44"/>
    <p:sldId id="2147471641" r:id="rId45"/>
    <p:sldId id="412" r:id="rId46"/>
    <p:sldId id="552" r:id="rId47"/>
    <p:sldId id="551" r:id="rId48"/>
    <p:sldId id="292" r:id="rId49"/>
    <p:sldId id="502" r:id="rId50"/>
    <p:sldId id="503" r:id="rId51"/>
    <p:sldId id="2147471646" r:id="rId52"/>
    <p:sldId id="505" r:id="rId53"/>
    <p:sldId id="506" r:id="rId54"/>
    <p:sldId id="473" r:id="rId55"/>
    <p:sldId id="462" r:id="rId56"/>
    <p:sldId id="507" r:id="rId57"/>
    <p:sldId id="533" r:id="rId58"/>
    <p:sldId id="515" r:id="rId59"/>
    <p:sldId id="516" r:id="rId60"/>
    <p:sldId id="519" r:id="rId61"/>
    <p:sldId id="2147471645" r:id="rId62"/>
    <p:sldId id="540" r:id="rId63"/>
    <p:sldId id="493" r:id="rId64"/>
    <p:sldId id="448" r:id="rId65"/>
    <p:sldId id="466" r:id="rId66"/>
    <p:sldId id="428" r:id="rId67"/>
    <p:sldId id="389" r:id="rId68"/>
    <p:sldId id="526" r:id="rId69"/>
    <p:sldId id="391" r:id="rId70"/>
    <p:sldId id="397" r:id="rId71"/>
    <p:sldId id="550" r:id="rId72"/>
    <p:sldId id="323" r:id="rId73"/>
    <p:sldId id="553" r:id="rId74"/>
    <p:sldId id="305" r:id="rId75"/>
    <p:sldId id="2147471647" r:id="rId76"/>
    <p:sldId id="554" r:id="rId77"/>
    <p:sldId id="307" r:id="rId78"/>
    <p:sldId id="324" r:id="rId79"/>
    <p:sldId id="309" r:id="rId80"/>
    <p:sldId id="310" r:id="rId81"/>
    <p:sldId id="311" r:id="rId82"/>
    <p:sldId id="312" r:id="rId83"/>
    <p:sldId id="524" r:id="rId84"/>
    <p:sldId id="332" r:id="rId85"/>
    <p:sldId id="331" r:id="rId86"/>
    <p:sldId id="521" r:id="rId87"/>
    <p:sldId id="549" r:id="rId88"/>
    <p:sldId id="275" r:id="rId89"/>
    <p:sldId id="277" r:id="rId90"/>
    <p:sldId id="330" r:id="rId91"/>
    <p:sldId id="272"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BEFC4D-D929-700B-43F6-A854C65F59FF}" name="Nguyen, Jolene (CGI Federal)" initials="NJ(F" userId="S::jolene.nguyen@cgifederal.com::d3670dd7-c028-4ea9-b42f-5d451a5adaa0" providerId="AD"/>
  <p188:author id="{0EA19478-95F9-1D57-B351-6E28DDE653B7}" name="Nguyen, Jolene (CGI Federal)" initials="NJ(F" userId="Nguyen, Jolene (CGI Federal)" providerId="None"/>
  <p188:author id="{85699E8B-7DE2-9A98-F789-0119FE1E8B34}" name="Kuhn, Geoff" initials="GK" userId="Kuhn, Geoff"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Owen Osaghae" initials="" lastIdx="0" clrIdx="0"/>
  <p:cmAuthor id="1" name="Herrity, Patrick " initials="HP" lastIdx="8" clrIdx="1"/>
  <p:cmAuthor id="2" name="Nguyen, Jolene (CGI Federal)" initials="NJ(F" lastIdx="300" clrIdx="2">
    <p:extLst>
      <p:ext uri="{19B8F6BF-5375-455C-9EA6-DF929625EA0E}">
        <p15:presenceInfo xmlns:p15="http://schemas.microsoft.com/office/powerpoint/2012/main" userId="Nguyen, Jolene (CGI Federal)" providerId="None"/>
      </p:ext>
    </p:extLst>
  </p:cmAuthor>
  <p:cmAuthor id="3" name="Canniere, Matthew" initials="CM" lastIdx="19" clrIdx="3">
    <p:extLst>
      <p:ext uri="{19B8F6BF-5375-455C-9EA6-DF929625EA0E}">
        <p15:presenceInfo xmlns:p15="http://schemas.microsoft.com/office/powerpoint/2012/main" userId="Canniere, Matthew" providerId="None"/>
      </p:ext>
    </p:extLst>
  </p:cmAuthor>
  <p:cmAuthor id="4" name="Kuhn, Geoff" initials="KG" lastIdx="25" clrIdx="4">
    <p:extLst>
      <p:ext uri="{19B8F6BF-5375-455C-9EA6-DF929625EA0E}">
        <p15:presenceInfo xmlns:p15="http://schemas.microsoft.com/office/powerpoint/2012/main" userId="Kuhn, Geoff" providerId="None"/>
      </p:ext>
    </p:extLst>
  </p:cmAuthor>
  <p:cmAuthor id="5" name="Owen Osaghae" initials="OO" lastIdx="4" clrIdx="5">
    <p:extLst>
      <p:ext uri="{19B8F6BF-5375-455C-9EA6-DF929625EA0E}">
        <p15:presenceInfo xmlns:p15="http://schemas.microsoft.com/office/powerpoint/2012/main" userId="S-1-5-21-4095628063-3556742122-3606576086-36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FFFF"/>
    <a:srgbClr val="2F527D"/>
    <a:srgbClr val="E6E6E6"/>
    <a:srgbClr val="00338E"/>
    <a:srgbClr val="00529B"/>
    <a:srgbClr val="FF66FF"/>
    <a:srgbClr val="5680A6"/>
    <a:srgbClr val="6B99C0"/>
    <a:srgbClr val="669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5033" autoAdjust="0"/>
  </p:normalViewPr>
  <p:slideViewPr>
    <p:cSldViewPr snapToGrid="0" snapToObjects="1">
      <p:cViewPr varScale="1">
        <p:scale>
          <a:sx n="98" d="100"/>
          <a:sy n="98" d="100"/>
        </p:scale>
        <p:origin x="102" y="378"/>
      </p:cViewPr>
      <p:guideLst>
        <p:guide orient="horz" pos="2160"/>
        <p:guide pos="3840"/>
      </p:guideLst>
    </p:cSldViewPr>
  </p:slideViewPr>
  <p:outlineViewPr>
    <p:cViewPr>
      <p:scale>
        <a:sx n="33" d="100"/>
        <a:sy n="33" d="100"/>
      </p:scale>
      <p:origin x="0" y="-10806"/>
    </p:cViewPr>
  </p:outlineViewPr>
  <p:notesTextViewPr>
    <p:cViewPr>
      <p:scale>
        <a:sx n="3" d="2"/>
        <a:sy n="3" d="2"/>
      </p:scale>
      <p:origin x="0" y="0"/>
    </p:cViewPr>
  </p:notesTextViewPr>
  <p:sorterViewPr>
    <p:cViewPr varScale="1">
      <p:scale>
        <a:sx n="1" d="1"/>
        <a:sy n="1" d="1"/>
      </p:scale>
      <p:origin x="0" y="-4176"/>
    </p:cViewPr>
  </p:sorterViewPr>
  <p:notesViewPr>
    <p:cSldViewPr snapToGrid="0" snapToObjects="1">
      <p:cViewPr varScale="1">
        <p:scale>
          <a:sx n="64" d="100"/>
          <a:sy n="64" d="100"/>
        </p:scale>
        <p:origin x="3192"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commentAuthors" Target="commentAuthor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10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Jolene (CGI Federal)" userId="d3670dd7-c028-4ea9-b42f-5d451a5adaa0" providerId="ADAL" clId="{38F47188-3952-4BFF-898F-7FE86472C12B}"/>
    <pc:docChg chg="undo custSel addSld modSld">
      <pc:chgData name="Nguyen, Jolene (CGI Federal)" userId="d3670dd7-c028-4ea9-b42f-5d451a5adaa0" providerId="ADAL" clId="{38F47188-3952-4BFF-898F-7FE86472C12B}" dt="2026-04-17T16:09:17.337" v="3212" actId="962"/>
      <pc:docMkLst>
        <pc:docMk/>
      </pc:docMkLst>
      <pc:sldChg chg="modTransition">
        <pc:chgData name="Nguyen, Jolene (CGI Federal)" userId="d3670dd7-c028-4ea9-b42f-5d451a5adaa0" providerId="ADAL" clId="{38F47188-3952-4BFF-898F-7FE86472C12B}" dt="2026-04-14T16:11:17.658" v="2331"/>
        <pc:sldMkLst>
          <pc:docMk/>
          <pc:sldMk cId="1270081798" sldId="272"/>
        </pc:sldMkLst>
      </pc:sldChg>
      <pc:sldChg chg="modTransition">
        <pc:chgData name="Nguyen, Jolene (CGI Federal)" userId="d3670dd7-c028-4ea9-b42f-5d451a5adaa0" providerId="ADAL" clId="{38F47188-3952-4BFF-898F-7FE86472C12B}" dt="2026-04-14T16:11:17.658" v="2331"/>
        <pc:sldMkLst>
          <pc:docMk/>
          <pc:sldMk cId="3023220751" sldId="275"/>
        </pc:sldMkLst>
      </pc:sldChg>
      <pc:sldChg chg="modSp mod modTransition">
        <pc:chgData name="Nguyen, Jolene (CGI Federal)" userId="d3670dd7-c028-4ea9-b42f-5d451a5adaa0" providerId="ADAL" clId="{38F47188-3952-4BFF-898F-7FE86472C12B}" dt="2026-04-14T16:11:17.658" v="2331"/>
        <pc:sldMkLst>
          <pc:docMk/>
          <pc:sldMk cId="3776990332" sldId="277"/>
        </pc:sldMkLst>
        <pc:spChg chg="mod">
          <ac:chgData name="Nguyen, Jolene (CGI Federal)" userId="d3670dd7-c028-4ea9-b42f-5d451a5adaa0" providerId="ADAL" clId="{38F47188-3952-4BFF-898F-7FE86472C12B}" dt="2026-04-13T19:05:19.059" v="2320" actId="27636"/>
          <ac:spMkLst>
            <pc:docMk/>
            <pc:sldMk cId="3776990332" sldId="277"/>
            <ac:spMk id="5" creationId="{00000000-0000-0000-0000-000000000000}"/>
          </ac:spMkLst>
        </pc:spChg>
      </pc:sldChg>
      <pc:sldChg chg="addSp delSp modSp modTransition modAnim">
        <pc:chgData name="Nguyen, Jolene (CGI Federal)" userId="d3670dd7-c028-4ea9-b42f-5d451a5adaa0" providerId="ADAL" clId="{38F47188-3952-4BFF-898F-7FE86472C12B}" dt="2026-04-14T16:11:17.658" v="2331"/>
        <pc:sldMkLst>
          <pc:docMk/>
          <pc:sldMk cId="3213411162" sldId="280"/>
        </pc:sldMkLst>
      </pc:sldChg>
      <pc:sldChg chg="modSp mod modTransition">
        <pc:chgData name="Nguyen, Jolene (CGI Federal)" userId="d3670dd7-c028-4ea9-b42f-5d451a5adaa0" providerId="ADAL" clId="{38F47188-3952-4BFF-898F-7FE86472C12B}" dt="2026-04-15T18:40:11.172" v="2549" actId="20577"/>
        <pc:sldMkLst>
          <pc:docMk/>
          <pc:sldMk cId="1135904638" sldId="284"/>
        </pc:sldMkLst>
        <pc:spChg chg="mod">
          <ac:chgData name="Nguyen, Jolene (CGI Federal)" userId="d3670dd7-c028-4ea9-b42f-5d451a5adaa0" providerId="ADAL" clId="{38F47188-3952-4BFF-898F-7FE86472C12B}" dt="2026-04-15T18:40:11.172" v="2549" actId="20577"/>
          <ac:spMkLst>
            <pc:docMk/>
            <pc:sldMk cId="1135904638" sldId="284"/>
            <ac:spMk id="3" creationId="{00000000-0000-0000-0000-000000000000}"/>
          </ac:spMkLst>
        </pc:spChg>
      </pc:sldChg>
      <pc:sldChg chg="modTransition">
        <pc:chgData name="Nguyen, Jolene (CGI Federal)" userId="d3670dd7-c028-4ea9-b42f-5d451a5adaa0" providerId="ADAL" clId="{38F47188-3952-4BFF-898F-7FE86472C12B}" dt="2026-04-14T16:11:17.658" v="2331"/>
        <pc:sldMkLst>
          <pc:docMk/>
          <pc:sldMk cId="4167760173" sldId="285"/>
        </pc:sldMkLst>
      </pc:sldChg>
      <pc:sldChg chg="modTransition">
        <pc:chgData name="Nguyen, Jolene (CGI Federal)" userId="d3670dd7-c028-4ea9-b42f-5d451a5adaa0" providerId="ADAL" clId="{38F47188-3952-4BFF-898F-7FE86472C12B}" dt="2026-04-14T16:11:17.658" v="2331"/>
        <pc:sldMkLst>
          <pc:docMk/>
          <pc:sldMk cId="3791550532" sldId="287"/>
        </pc:sldMkLst>
      </pc:sldChg>
      <pc:sldChg chg="modTransition">
        <pc:chgData name="Nguyen, Jolene (CGI Federal)" userId="d3670dd7-c028-4ea9-b42f-5d451a5adaa0" providerId="ADAL" clId="{38F47188-3952-4BFF-898F-7FE86472C12B}" dt="2026-04-14T16:11:17.658" v="2331"/>
        <pc:sldMkLst>
          <pc:docMk/>
          <pc:sldMk cId="1324858259" sldId="288"/>
        </pc:sldMkLst>
      </pc:sldChg>
      <pc:sldChg chg="modTransition">
        <pc:chgData name="Nguyen, Jolene (CGI Federal)" userId="d3670dd7-c028-4ea9-b42f-5d451a5adaa0" providerId="ADAL" clId="{38F47188-3952-4BFF-898F-7FE86472C12B}" dt="2026-04-14T16:11:17.658" v="2331"/>
        <pc:sldMkLst>
          <pc:docMk/>
          <pc:sldMk cId="1514852694" sldId="289"/>
        </pc:sldMkLst>
      </pc:sldChg>
      <pc:sldChg chg="modSp mod modTransition">
        <pc:chgData name="Nguyen, Jolene (CGI Federal)" userId="d3670dd7-c028-4ea9-b42f-5d451a5adaa0" providerId="ADAL" clId="{38F47188-3952-4BFF-898F-7FE86472C12B}" dt="2026-04-17T16:01:53.626" v="2936" actId="962"/>
        <pc:sldMkLst>
          <pc:docMk/>
          <pc:sldMk cId="2088531735" sldId="292"/>
        </pc:sldMkLst>
        <pc:picChg chg="mod">
          <ac:chgData name="Nguyen, Jolene (CGI Federal)" userId="d3670dd7-c028-4ea9-b42f-5d451a5adaa0" providerId="ADAL" clId="{38F47188-3952-4BFF-898F-7FE86472C12B}" dt="2026-04-17T16:01:53.626" v="2936" actId="962"/>
          <ac:picMkLst>
            <pc:docMk/>
            <pc:sldMk cId="2088531735" sldId="292"/>
            <ac:picMk id="6" creationId="{1408B43A-CAC0-2E5E-CA25-0D97DCD52A99}"/>
          </ac:picMkLst>
        </pc:picChg>
      </pc:sldChg>
      <pc:sldChg chg="modSp mod modTransition">
        <pc:chgData name="Nguyen, Jolene (CGI Federal)" userId="d3670dd7-c028-4ea9-b42f-5d451a5adaa0" providerId="ADAL" clId="{38F47188-3952-4BFF-898F-7FE86472C12B}" dt="2026-04-15T18:20:11.373" v="2535" actId="20577"/>
        <pc:sldMkLst>
          <pc:docMk/>
          <pc:sldMk cId="2370589905" sldId="305"/>
        </pc:sldMkLst>
        <pc:spChg chg="mod">
          <ac:chgData name="Nguyen, Jolene (CGI Federal)" userId="d3670dd7-c028-4ea9-b42f-5d451a5adaa0" providerId="ADAL" clId="{38F47188-3952-4BFF-898F-7FE86472C12B}" dt="2026-04-15T18:20:11.373" v="2535" actId="20577"/>
          <ac:spMkLst>
            <pc:docMk/>
            <pc:sldMk cId="2370589905" sldId="305"/>
            <ac:spMk id="3" creationId="{00000000-0000-0000-0000-000000000000}"/>
          </ac:spMkLst>
        </pc:spChg>
      </pc:sldChg>
      <pc:sldChg chg="modTransition">
        <pc:chgData name="Nguyen, Jolene (CGI Federal)" userId="d3670dd7-c028-4ea9-b42f-5d451a5adaa0" providerId="ADAL" clId="{38F47188-3952-4BFF-898F-7FE86472C12B}" dt="2026-04-14T16:11:17.658" v="2331"/>
        <pc:sldMkLst>
          <pc:docMk/>
          <pc:sldMk cId="356667816" sldId="307"/>
        </pc:sldMkLst>
      </pc:sldChg>
      <pc:sldChg chg="modTransition">
        <pc:chgData name="Nguyen, Jolene (CGI Federal)" userId="d3670dd7-c028-4ea9-b42f-5d451a5adaa0" providerId="ADAL" clId="{38F47188-3952-4BFF-898F-7FE86472C12B}" dt="2026-04-14T16:11:17.658" v="2331"/>
        <pc:sldMkLst>
          <pc:docMk/>
          <pc:sldMk cId="415091780" sldId="309"/>
        </pc:sldMkLst>
      </pc:sldChg>
      <pc:sldChg chg="modTransition">
        <pc:chgData name="Nguyen, Jolene (CGI Federal)" userId="d3670dd7-c028-4ea9-b42f-5d451a5adaa0" providerId="ADAL" clId="{38F47188-3952-4BFF-898F-7FE86472C12B}" dt="2026-04-14T16:11:17.658" v="2331"/>
        <pc:sldMkLst>
          <pc:docMk/>
          <pc:sldMk cId="211157734" sldId="310"/>
        </pc:sldMkLst>
      </pc:sldChg>
      <pc:sldChg chg="modTransition">
        <pc:chgData name="Nguyen, Jolene (CGI Federal)" userId="d3670dd7-c028-4ea9-b42f-5d451a5adaa0" providerId="ADAL" clId="{38F47188-3952-4BFF-898F-7FE86472C12B}" dt="2026-04-14T16:11:17.658" v="2331"/>
        <pc:sldMkLst>
          <pc:docMk/>
          <pc:sldMk cId="2708277807" sldId="311"/>
        </pc:sldMkLst>
      </pc:sldChg>
      <pc:sldChg chg="modTransition">
        <pc:chgData name="Nguyen, Jolene (CGI Federal)" userId="d3670dd7-c028-4ea9-b42f-5d451a5adaa0" providerId="ADAL" clId="{38F47188-3952-4BFF-898F-7FE86472C12B}" dt="2026-04-14T16:11:17.658" v="2331"/>
        <pc:sldMkLst>
          <pc:docMk/>
          <pc:sldMk cId="388279840" sldId="312"/>
        </pc:sldMkLst>
      </pc:sldChg>
      <pc:sldChg chg="modTransition">
        <pc:chgData name="Nguyen, Jolene (CGI Federal)" userId="d3670dd7-c028-4ea9-b42f-5d451a5adaa0" providerId="ADAL" clId="{38F47188-3952-4BFF-898F-7FE86472C12B}" dt="2026-04-14T16:11:17.658" v="2331"/>
        <pc:sldMkLst>
          <pc:docMk/>
          <pc:sldMk cId="433548770" sldId="323"/>
        </pc:sldMkLst>
      </pc:sldChg>
      <pc:sldChg chg="modTransition">
        <pc:chgData name="Nguyen, Jolene (CGI Federal)" userId="d3670dd7-c028-4ea9-b42f-5d451a5adaa0" providerId="ADAL" clId="{38F47188-3952-4BFF-898F-7FE86472C12B}" dt="2026-04-14T16:11:17.658" v="2331"/>
        <pc:sldMkLst>
          <pc:docMk/>
          <pc:sldMk cId="715130460" sldId="324"/>
        </pc:sldMkLst>
      </pc:sldChg>
      <pc:sldChg chg="modTransition">
        <pc:chgData name="Nguyen, Jolene (CGI Federal)" userId="d3670dd7-c028-4ea9-b42f-5d451a5adaa0" providerId="ADAL" clId="{38F47188-3952-4BFF-898F-7FE86472C12B}" dt="2026-04-14T16:11:17.658" v="2331"/>
        <pc:sldMkLst>
          <pc:docMk/>
          <pc:sldMk cId="3515422585" sldId="325"/>
        </pc:sldMkLst>
      </pc:sldChg>
      <pc:sldChg chg="modTransition">
        <pc:chgData name="Nguyen, Jolene (CGI Federal)" userId="d3670dd7-c028-4ea9-b42f-5d451a5adaa0" providerId="ADAL" clId="{38F47188-3952-4BFF-898F-7FE86472C12B}" dt="2026-04-14T16:11:17.658" v="2331"/>
        <pc:sldMkLst>
          <pc:docMk/>
          <pc:sldMk cId="2006749394" sldId="330"/>
        </pc:sldMkLst>
      </pc:sldChg>
      <pc:sldChg chg="modTransition">
        <pc:chgData name="Nguyen, Jolene (CGI Federal)" userId="d3670dd7-c028-4ea9-b42f-5d451a5adaa0" providerId="ADAL" clId="{38F47188-3952-4BFF-898F-7FE86472C12B}" dt="2026-04-14T16:11:17.658" v="2331"/>
        <pc:sldMkLst>
          <pc:docMk/>
          <pc:sldMk cId="3160636588" sldId="331"/>
        </pc:sldMkLst>
      </pc:sldChg>
      <pc:sldChg chg="modTransition">
        <pc:chgData name="Nguyen, Jolene (CGI Federal)" userId="d3670dd7-c028-4ea9-b42f-5d451a5adaa0" providerId="ADAL" clId="{38F47188-3952-4BFF-898F-7FE86472C12B}" dt="2026-04-14T16:11:17.658" v="2331"/>
        <pc:sldMkLst>
          <pc:docMk/>
          <pc:sldMk cId="4223717707" sldId="332"/>
        </pc:sldMkLst>
      </pc:sldChg>
      <pc:sldChg chg="modSp mod modTransition modCm">
        <pc:chgData name="Nguyen, Jolene (CGI Federal)" userId="d3670dd7-c028-4ea9-b42f-5d451a5adaa0" providerId="ADAL" clId="{38F47188-3952-4BFF-898F-7FE86472C12B}" dt="2026-04-15T18:51:41.856" v="2569" actId="20577"/>
        <pc:sldMkLst>
          <pc:docMk/>
          <pc:sldMk cId="778023930" sldId="337"/>
        </pc:sldMkLst>
        <pc:spChg chg="mod">
          <ac:chgData name="Nguyen, Jolene (CGI Federal)" userId="d3670dd7-c028-4ea9-b42f-5d451a5adaa0" providerId="ADAL" clId="{38F47188-3952-4BFF-898F-7FE86472C12B}" dt="2026-04-15T18:51:41.856" v="2569" actId="20577"/>
          <ac:spMkLst>
            <pc:docMk/>
            <pc:sldMk cId="778023930" sldId="337"/>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Nguyen, Jolene (CGI Federal)" userId="d3670dd7-c028-4ea9-b42f-5d451a5adaa0" providerId="ADAL" clId="{38F47188-3952-4BFF-898F-7FE86472C12B}" dt="2026-04-15T18:51:41.856" v="2569" actId="20577"/>
              <pc2:cmMkLst xmlns:pc2="http://schemas.microsoft.com/office/powerpoint/2019/9/main/command">
                <pc:docMk/>
                <pc:sldMk cId="778023930" sldId="337"/>
                <pc2:cmMk id="{5DF8D79C-5596-487F-BA0A-56EA38DA7E63}"/>
              </pc2:cmMkLst>
            </pc226:cmChg>
          </p:ext>
        </pc:extLst>
      </pc:sldChg>
      <pc:sldChg chg="modSp mod modTransition">
        <pc:chgData name="Nguyen, Jolene (CGI Federal)" userId="d3670dd7-c028-4ea9-b42f-5d451a5adaa0" providerId="ADAL" clId="{38F47188-3952-4BFF-898F-7FE86472C12B}" dt="2026-04-16T16:00:56.068" v="2598" actId="20577"/>
        <pc:sldMkLst>
          <pc:docMk/>
          <pc:sldMk cId="1971047679" sldId="363"/>
        </pc:sldMkLst>
        <pc:spChg chg="mod">
          <ac:chgData name="Nguyen, Jolene (CGI Federal)" userId="d3670dd7-c028-4ea9-b42f-5d451a5adaa0" providerId="ADAL" clId="{38F47188-3952-4BFF-898F-7FE86472C12B}" dt="2026-04-16T16:00:56.068" v="2598" actId="20577"/>
          <ac:spMkLst>
            <pc:docMk/>
            <pc:sldMk cId="1971047679" sldId="363"/>
            <ac:spMk id="3" creationId="{00000000-0000-0000-0000-000000000000}"/>
          </ac:spMkLst>
        </pc:spChg>
      </pc:sldChg>
      <pc:sldChg chg="modSp mod modTransition">
        <pc:chgData name="Nguyen, Jolene (CGI Federal)" userId="d3670dd7-c028-4ea9-b42f-5d451a5adaa0" providerId="ADAL" clId="{38F47188-3952-4BFF-898F-7FE86472C12B}" dt="2026-04-16T16:12:15.043" v="2605" actId="20577"/>
        <pc:sldMkLst>
          <pc:docMk/>
          <pc:sldMk cId="2946125764" sldId="365"/>
        </pc:sldMkLst>
        <pc:spChg chg="mod">
          <ac:chgData name="Nguyen, Jolene (CGI Federal)" userId="d3670dd7-c028-4ea9-b42f-5d451a5adaa0" providerId="ADAL" clId="{38F47188-3952-4BFF-898F-7FE86472C12B}" dt="2026-04-16T16:12:15.043" v="2605" actId="20577"/>
          <ac:spMkLst>
            <pc:docMk/>
            <pc:sldMk cId="2946125764" sldId="365"/>
            <ac:spMk id="3" creationId="{00000000-0000-0000-0000-000000000000}"/>
          </ac:spMkLst>
        </pc:spChg>
        <pc:spChg chg="mod">
          <ac:chgData name="Nguyen, Jolene (CGI Federal)" userId="d3670dd7-c028-4ea9-b42f-5d451a5adaa0" providerId="ADAL" clId="{38F47188-3952-4BFF-898F-7FE86472C12B}" dt="2026-04-16T16:11:25.072" v="2599" actId="20577"/>
          <ac:spMkLst>
            <pc:docMk/>
            <pc:sldMk cId="2946125764" sldId="365"/>
            <ac:spMk id="4" creationId="{00000000-0000-0000-0000-000000000000}"/>
          </ac:spMkLst>
        </pc:spChg>
      </pc:sldChg>
      <pc:sldChg chg="modSp mod modTransition">
        <pc:chgData name="Nguyen, Jolene (CGI Federal)" userId="d3670dd7-c028-4ea9-b42f-5d451a5adaa0" providerId="ADAL" clId="{38F47188-3952-4BFF-898F-7FE86472C12B}" dt="2026-04-14T17:45:04.073" v="2352" actId="20577"/>
        <pc:sldMkLst>
          <pc:docMk/>
          <pc:sldMk cId="3933155170" sldId="368"/>
        </pc:sldMkLst>
        <pc:graphicFrameChg chg="mod modGraphic">
          <ac:chgData name="Nguyen, Jolene (CGI Federal)" userId="d3670dd7-c028-4ea9-b42f-5d451a5adaa0" providerId="ADAL" clId="{38F47188-3952-4BFF-898F-7FE86472C12B}" dt="2026-04-14T17:45:04.073" v="2352" actId="20577"/>
          <ac:graphicFrameMkLst>
            <pc:docMk/>
            <pc:sldMk cId="3933155170" sldId="368"/>
            <ac:graphicFrameMk id="5" creationId="{E2CFC1CE-1522-05C0-4DA6-8CBFD94B47F8}"/>
          </ac:graphicFrameMkLst>
        </pc:graphicFrameChg>
      </pc:sldChg>
      <pc:sldChg chg="addSp delSp modSp mod modTransition">
        <pc:chgData name="Nguyen, Jolene (CGI Federal)" userId="d3670dd7-c028-4ea9-b42f-5d451a5adaa0" providerId="ADAL" clId="{38F47188-3952-4BFF-898F-7FE86472C12B}" dt="2026-04-17T15:55:21.110" v="2866" actId="962"/>
        <pc:sldMkLst>
          <pc:docMk/>
          <pc:sldMk cId="1025603444" sldId="387"/>
        </pc:sldMkLst>
        <pc:picChg chg="add mod ord">
          <ac:chgData name="Nguyen, Jolene (CGI Federal)" userId="d3670dd7-c028-4ea9-b42f-5d451a5adaa0" providerId="ADAL" clId="{38F47188-3952-4BFF-898F-7FE86472C12B}" dt="2026-04-17T15:55:21.110" v="2866" actId="962"/>
          <ac:picMkLst>
            <pc:docMk/>
            <pc:sldMk cId="1025603444" sldId="387"/>
            <ac:picMk id="7" creationId="{9DBA906A-765E-48F8-9DEE-9B18395A02DA}"/>
          </ac:picMkLst>
        </pc:picChg>
      </pc:sldChg>
      <pc:sldChg chg="addSp delSp modSp mod modTransition">
        <pc:chgData name="Nguyen, Jolene (CGI Federal)" userId="d3670dd7-c028-4ea9-b42f-5d451a5adaa0" providerId="ADAL" clId="{38F47188-3952-4BFF-898F-7FE86472C12B}" dt="2026-04-17T15:55:13.647" v="2864" actId="962"/>
        <pc:sldMkLst>
          <pc:docMk/>
          <pc:sldMk cId="2858336889" sldId="388"/>
        </pc:sldMkLst>
        <pc:picChg chg="add mod ord">
          <ac:chgData name="Nguyen, Jolene (CGI Federal)" userId="d3670dd7-c028-4ea9-b42f-5d451a5adaa0" providerId="ADAL" clId="{38F47188-3952-4BFF-898F-7FE86472C12B}" dt="2026-04-17T15:55:13.647" v="2864" actId="962"/>
          <ac:picMkLst>
            <pc:docMk/>
            <pc:sldMk cId="2858336889" sldId="388"/>
            <ac:picMk id="8" creationId="{DA8AD985-6866-A1D8-D3A3-878D4ADA328E}"/>
          </ac:picMkLst>
        </pc:picChg>
      </pc:sldChg>
      <pc:sldChg chg="addSp delSp modSp mod modTransition">
        <pc:chgData name="Nguyen, Jolene (CGI Federal)" userId="d3670dd7-c028-4ea9-b42f-5d451a5adaa0" providerId="ADAL" clId="{38F47188-3952-4BFF-898F-7FE86472C12B}" dt="2026-04-17T16:06:01.404" v="3200" actId="962"/>
        <pc:sldMkLst>
          <pc:docMk/>
          <pc:sldMk cId="1624993422" sldId="389"/>
        </pc:sldMkLst>
        <pc:picChg chg="add mod ord">
          <ac:chgData name="Nguyen, Jolene (CGI Federal)" userId="d3670dd7-c028-4ea9-b42f-5d451a5adaa0" providerId="ADAL" clId="{38F47188-3952-4BFF-898F-7FE86472C12B}" dt="2026-04-17T16:06:01.404" v="3200" actId="962"/>
          <ac:picMkLst>
            <pc:docMk/>
            <pc:sldMk cId="1624993422" sldId="389"/>
            <ac:picMk id="7" creationId="{2F60C008-3F2A-91B7-50A8-364D825E1812}"/>
          </ac:picMkLst>
        </pc:picChg>
      </pc:sldChg>
      <pc:sldChg chg="addSp delSp modSp mod modTransition">
        <pc:chgData name="Nguyen, Jolene (CGI Federal)" userId="d3670dd7-c028-4ea9-b42f-5d451a5adaa0" providerId="ADAL" clId="{38F47188-3952-4BFF-898F-7FE86472C12B}" dt="2026-04-17T15:57:35.638" v="2882" actId="962"/>
        <pc:sldMkLst>
          <pc:docMk/>
          <pc:sldMk cId="663642024" sldId="390"/>
        </pc:sldMkLst>
        <pc:picChg chg="add mod ord">
          <ac:chgData name="Nguyen, Jolene (CGI Federal)" userId="d3670dd7-c028-4ea9-b42f-5d451a5adaa0" providerId="ADAL" clId="{38F47188-3952-4BFF-898F-7FE86472C12B}" dt="2026-04-17T15:57:35.638" v="2882" actId="962"/>
          <ac:picMkLst>
            <pc:docMk/>
            <pc:sldMk cId="663642024" sldId="390"/>
            <ac:picMk id="7" creationId="{8B821F80-307E-AB7B-8EBF-64656E899A96}"/>
          </ac:picMkLst>
        </pc:picChg>
      </pc:sldChg>
      <pc:sldChg chg="modSp mod modTransition">
        <pc:chgData name="Nguyen, Jolene (CGI Federal)" userId="d3670dd7-c028-4ea9-b42f-5d451a5adaa0" providerId="ADAL" clId="{38F47188-3952-4BFF-898F-7FE86472C12B}" dt="2026-04-17T16:06:46.431" v="3204" actId="962"/>
        <pc:sldMkLst>
          <pc:docMk/>
          <pc:sldMk cId="1869471561" sldId="391"/>
        </pc:sldMkLst>
        <pc:picChg chg="mod">
          <ac:chgData name="Nguyen, Jolene (CGI Federal)" userId="d3670dd7-c028-4ea9-b42f-5d451a5adaa0" providerId="ADAL" clId="{38F47188-3952-4BFF-898F-7FE86472C12B}" dt="2026-04-17T16:06:46.431" v="3204" actId="962"/>
          <ac:picMkLst>
            <pc:docMk/>
            <pc:sldMk cId="1869471561" sldId="391"/>
            <ac:picMk id="5" creationId="{9549F8FF-79FF-BF80-C212-8B484EB2F7B3}"/>
          </ac:picMkLst>
        </pc:picChg>
      </pc:sldChg>
      <pc:sldChg chg="addSp delSp modSp mod modTransition">
        <pc:chgData name="Nguyen, Jolene (CGI Federal)" userId="d3670dd7-c028-4ea9-b42f-5d451a5adaa0" providerId="ADAL" clId="{38F47188-3952-4BFF-898F-7FE86472C12B}" dt="2026-04-17T16:06:54.893" v="3206" actId="962"/>
        <pc:sldMkLst>
          <pc:docMk/>
          <pc:sldMk cId="1096167540" sldId="397"/>
        </pc:sldMkLst>
        <pc:picChg chg="add mod ord">
          <ac:chgData name="Nguyen, Jolene (CGI Federal)" userId="d3670dd7-c028-4ea9-b42f-5d451a5adaa0" providerId="ADAL" clId="{38F47188-3952-4BFF-898F-7FE86472C12B}" dt="2026-04-17T16:06:54.893" v="3206" actId="962"/>
          <ac:picMkLst>
            <pc:docMk/>
            <pc:sldMk cId="1096167540" sldId="397"/>
            <ac:picMk id="6" creationId="{B4F6F0D3-AA6D-4FEC-831D-1EE1615336C1}"/>
          </ac:picMkLst>
        </pc:picChg>
      </pc:sldChg>
      <pc:sldChg chg="modTransition">
        <pc:chgData name="Nguyen, Jolene (CGI Federal)" userId="d3670dd7-c028-4ea9-b42f-5d451a5adaa0" providerId="ADAL" clId="{38F47188-3952-4BFF-898F-7FE86472C12B}" dt="2026-04-14T16:11:17.658" v="2331"/>
        <pc:sldMkLst>
          <pc:docMk/>
          <pc:sldMk cId="3966505312" sldId="412"/>
        </pc:sldMkLst>
      </pc:sldChg>
      <pc:sldChg chg="modSp mod modTransition">
        <pc:chgData name="Nguyen, Jolene (CGI Federal)" userId="d3670dd7-c028-4ea9-b42f-5d451a5adaa0" providerId="ADAL" clId="{38F47188-3952-4BFF-898F-7FE86472C12B}" dt="2026-04-17T16:05:45.326" v="3198" actId="962"/>
        <pc:sldMkLst>
          <pc:docMk/>
          <pc:sldMk cId="423159479" sldId="428"/>
        </pc:sldMkLst>
        <pc:graphicFrameChg chg="modGraphic">
          <ac:chgData name="Nguyen, Jolene (CGI Federal)" userId="d3670dd7-c028-4ea9-b42f-5d451a5adaa0" providerId="ADAL" clId="{38F47188-3952-4BFF-898F-7FE86472C12B}" dt="2026-04-15T18:44:45.571" v="2551" actId="20577"/>
          <ac:graphicFrameMkLst>
            <pc:docMk/>
            <pc:sldMk cId="423159479" sldId="428"/>
            <ac:graphicFrameMk id="6" creationId="{00000000-0000-0000-0000-000000000000}"/>
          </ac:graphicFrameMkLst>
        </pc:graphicFrameChg>
        <pc:picChg chg="mod">
          <ac:chgData name="Nguyen, Jolene (CGI Federal)" userId="d3670dd7-c028-4ea9-b42f-5d451a5adaa0" providerId="ADAL" clId="{38F47188-3952-4BFF-898F-7FE86472C12B}" dt="2026-04-17T16:05:39.045" v="3196" actId="962"/>
          <ac:picMkLst>
            <pc:docMk/>
            <pc:sldMk cId="423159479" sldId="428"/>
            <ac:picMk id="7" creationId="{B2AFC464-D65B-6920-9C20-3B198FEA4B55}"/>
          </ac:picMkLst>
        </pc:picChg>
        <pc:picChg chg="mod">
          <ac:chgData name="Nguyen, Jolene (CGI Federal)" userId="d3670dd7-c028-4ea9-b42f-5d451a5adaa0" providerId="ADAL" clId="{38F47188-3952-4BFF-898F-7FE86472C12B}" dt="2026-04-17T16:05:45.326" v="3198" actId="962"/>
          <ac:picMkLst>
            <pc:docMk/>
            <pc:sldMk cId="423159479" sldId="428"/>
            <ac:picMk id="12" creationId="{4166CD2A-644C-2025-DC74-D3CFCF7A34C5}"/>
          </ac:picMkLst>
        </pc:picChg>
      </pc:sldChg>
      <pc:sldChg chg="addSp delSp modSp mod modTransition">
        <pc:chgData name="Nguyen, Jolene (CGI Federal)" userId="d3670dd7-c028-4ea9-b42f-5d451a5adaa0" providerId="ADAL" clId="{38F47188-3952-4BFF-898F-7FE86472C12B}" dt="2026-04-17T16:05:24.216" v="3192" actId="962"/>
        <pc:sldMkLst>
          <pc:docMk/>
          <pc:sldMk cId="2908782590" sldId="448"/>
        </pc:sldMkLst>
        <pc:picChg chg="add mod ord">
          <ac:chgData name="Nguyen, Jolene (CGI Federal)" userId="d3670dd7-c028-4ea9-b42f-5d451a5adaa0" providerId="ADAL" clId="{38F47188-3952-4BFF-898F-7FE86472C12B}" dt="2026-04-17T16:05:24.216" v="3192" actId="962"/>
          <ac:picMkLst>
            <pc:docMk/>
            <pc:sldMk cId="2908782590" sldId="448"/>
            <ac:picMk id="7" creationId="{58C5002B-45EC-65A4-289A-32FCA80A8612}"/>
          </ac:picMkLst>
        </pc:picChg>
      </pc:sldChg>
      <pc:sldChg chg="modTransition">
        <pc:chgData name="Nguyen, Jolene (CGI Federal)" userId="d3670dd7-c028-4ea9-b42f-5d451a5adaa0" providerId="ADAL" clId="{38F47188-3952-4BFF-898F-7FE86472C12B}" dt="2026-04-14T16:11:17.658" v="2331"/>
        <pc:sldMkLst>
          <pc:docMk/>
          <pc:sldMk cId="3922010176" sldId="462"/>
        </pc:sldMkLst>
      </pc:sldChg>
      <pc:sldChg chg="modSp mod modTransition">
        <pc:chgData name="Nguyen, Jolene (CGI Federal)" userId="d3670dd7-c028-4ea9-b42f-5d451a5adaa0" providerId="ADAL" clId="{38F47188-3952-4BFF-898F-7FE86472C12B}" dt="2026-04-17T16:05:30.729" v="3194" actId="962"/>
        <pc:sldMkLst>
          <pc:docMk/>
          <pc:sldMk cId="4272281315" sldId="466"/>
        </pc:sldMkLst>
        <pc:picChg chg="mod">
          <ac:chgData name="Nguyen, Jolene (CGI Federal)" userId="d3670dd7-c028-4ea9-b42f-5d451a5adaa0" providerId="ADAL" clId="{38F47188-3952-4BFF-898F-7FE86472C12B}" dt="2026-04-17T16:05:30.729" v="3194" actId="962"/>
          <ac:picMkLst>
            <pc:docMk/>
            <pc:sldMk cId="4272281315" sldId="466"/>
            <ac:picMk id="5" creationId="{8ED01C3C-838C-0E45-0EA9-8240CB5E93D9}"/>
          </ac:picMkLst>
        </pc:picChg>
      </pc:sldChg>
      <pc:sldChg chg="addSp delSp modSp mod modTransition">
        <pc:chgData name="Nguyen, Jolene (CGI Federal)" userId="d3670dd7-c028-4ea9-b42f-5d451a5adaa0" providerId="ADAL" clId="{38F47188-3952-4BFF-898F-7FE86472C12B}" dt="2026-04-17T16:03:48.807" v="3112" actId="962"/>
        <pc:sldMkLst>
          <pc:docMk/>
          <pc:sldMk cId="2106804781" sldId="473"/>
        </pc:sldMkLst>
        <pc:picChg chg="add mod ord">
          <ac:chgData name="Nguyen, Jolene (CGI Federal)" userId="d3670dd7-c028-4ea9-b42f-5d451a5adaa0" providerId="ADAL" clId="{38F47188-3952-4BFF-898F-7FE86472C12B}" dt="2026-04-17T16:03:48.807" v="3112" actId="962"/>
          <ac:picMkLst>
            <pc:docMk/>
            <pc:sldMk cId="2106804781" sldId="473"/>
            <ac:picMk id="5" creationId="{08B9EF50-9D5C-6B81-79C0-D6F40C0E3092}"/>
          </ac:picMkLst>
        </pc:picChg>
      </pc:sldChg>
      <pc:sldChg chg="addSp delSp modSp mod modTransition modAnim">
        <pc:chgData name="Nguyen, Jolene (CGI Federal)" userId="d3670dd7-c028-4ea9-b42f-5d451a5adaa0" providerId="ADAL" clId="{38F47188-3952-4BFF-898F-7FE86472C12B}" dt="2026-04-17T15:53:54.930" v="2646" actId="962"/>
        <pc:sldMkLst>
          <pc:docMk/>
          <pc:sldMk cId="223758579" sldId="490"/>
        </pc:sldMkLst>
        <pc:picChg chg="add mod">
          <ac:chgData name="Nguyen, Jolene (CGI Federal)" userId="d3670dd7-c028-4ea9-b42f-5d451a5adaa0" providerId="ADAL" clId="{38F47188-3952-4BFF-898F-7FE86472C12B}" dt="2026-04-17T15:53:54.930" v="2646" actId="962"/>
          <ac:picMkLst>
            <pc:docMk/>
            <pc:sldMk cId="223758579" sldId="490"/>
            <ac:picMk id="3" creationId="{0EE1E66F-4421-C105-FC2A-3C29A1B57B31}"/>
          </ac:picMkLst>
        </pc:picChg>
      </pc:sldChg>
      <pc:sldChg chg="modTransition">
        <pc:chgData name="Nguyen, Jolene (CGI Federal)" userId="d3670dd7-c028-4ea9-b42f-5d451a5adaa0" providerId="ADAL" clId="{38F47188-3952-4BFF-898F-7FE86472C12B}" dt="2026-04-14T16:11:17.658" v="2331"/>
        <pc:sldMkLst>
          <pc:docMk/>
          <pc:sldMk cId="4180773328" sldId="493"/>
        </pc:sldMkLst>
      </pc:sldChg>
      <pc:sldChg chg="addSp delSp modSp mod modTransition">
        <pc:chgData name="Nguyen, Jolene (CGI Federal)" userId="d3670dd7-c028-4ea9-b42f-5d451a5adaa0" providerId="ADAL" clId="{38F47188-3952-4BFF-898F-7FE86472C12B}" dt="2026-04-17T16:02:26.714" v="2938" actId="962"/>
        <pc:sldMkLst>
          <pc:docMk/>
          <pc:sldMk cId="3983146281" sldId="502"/>
        </pc:sldMkLst>
        <pc:picChg chg="add mod ord">
          <ac:chgData name="Nguyen, Jolene (CGI Federal)" userId="d3670dd7-c028-4ea9-b42f-5d451a5adaa0" providerId="ADAL" clId="{38F47188-3952-4BFF-898F-7FE86472C12B}" dt="2026-04-17T16:02:26.714" v="2938" actId="962"/>
          <ac:picMkLst>
            <pc:docMk/>
            <pc:sldMk cId="3983146281" sldId="502"/>
            <ac:picMk id="5" creationId="{9BB94756-EE04-A8A7-FEE3-3E93DE1AFFDD}"/>
          </ac:picMkLst>
        </pc:picChg>
      </pc:sldChg>
      <pc:sldChg chg="addSp delSp modSp mod modTransition">
        <pc:chgData name="Nguyen, Jolene (CGI Federal)" userId="d3670dd7-c028-4ea9-b42f-5d451a5adaa0" providerId="ADAL" clId="{38F47188-3952-4BFF-898F-7FE86472C12B}" dt="2026-04-17T16:02:35.998" v="2940" actId="962"/>
        <pc:sldMkLst>
          <pc:docMk/>
          <pc:sldMk cId="2936461727" sldId="503"/>
        </pc:sldMkLst>
        <pc:spChg chg="mod">
          <ac:chgData name="Nguyen, Jolene (CGI Federal)" userId="d3670dd7-c028-4ea9-b42f-5d451a5adaa0" providerId="ADAL" clId="{38F47188-3952-4BFF-898F-7FE86472C12B}" dt="2026-04-13T18:04:40.920" v="2272" actId="1076"/>
          <ac:spMkLst>
            <pc:docMk/>
            <pc:sldMk cId="2936461727" sldId="503"/>
            <ac:spMk id="4" creationId="{00000000-0000-0000-0000-000000000000}"/>
          </ac:spMkLst>
        </pc:spChg>
        <pc:picChg chg="add mod ord">
          <ac:chgData name="Nguyen, Jolene (CGI Federal)" userId="d3670dd7-c028-4ea9-b42f-5d451a5adaa0" providerId="ADAL" clId="{38F47188-3952-4BFF-898F-7FE86472C12B}" dt="2026-04-17T16:02:35.998" v="2940" actId="962"/>
          <ac:picMkLst>
            <pc:docMk/>
            <pc:sldMk cId="2936461727" sldId="503"/>
            <ac:picMk id="5" creationId="{8CDCD43E-5763-7198-34BF-C50F1E6D85BE}"/>
          </ac:picMkLst>
        </pc:picChg>
      </pc:sldChg>
      <pc:sldChg chg="modSp mod modTransition">
        <pc:chgData name="Nguyen, Jolene (CGI Federal)" userId="d3670dd7-c028-4ea9-b42f-5d451a5adaa0" providerId="ADAL" clId="{38F47188-3952-4BFF-898F-7FE86472C12B}" dt="2026-04-17T16:03:29.759" v="3108" actId="962"/>
        <pc:sldMkLst>
          <pc:docMk/>
          <pc:sldMk cId="436343475" sldId="505"/>
        </pc:sldMkLst>
        <pc:picChg chg="mod">
          <ac:chgData name="Nguyen, Jolene (CGI Federal)" userId="d3670dd7-c028-4ea9-b42f-5d451a5adaa0" providerId="ADAL" clId="{38F47188-3952-4BFF-898F-7FE86472C12B}" dt="2026-04-17T16:03:29.759" v="3108" actId="962"/>
          <ac:picMkLst>
            <pc:docMk/>
            <pc:sldMk cId="436343475" sldId="505"/>
            <ac:picMk id="5" creationId="{CA9EBBE4-1FF7-A628-82DC-AA588D0358A5}"/>
          </ac:picMkLst>
        </pc:picChg>
      </pc:sldChg>
      <pc:sldChg chg="modSp mod modTransition">
        <pc:chgData name="Nguyen, Jolene (CGI Federal)" userId="d3670dd7-c028-4ea9-b42f-5d451a5adaa0" providerId="ADAL" clId="{38F47188-3952-4BFF-898F-7FE86472C12B}" dt="2026-04-17T16:03:39.203" v="3110" actId="962"/>
        <pc:sldMkLst>
          <pc:docMk/>
          <pc:sldMk cId="3517876870" sldId="506"/>
        </pc:sldMkLst>
        <pc:picChg chg="mod">
          <ac:chgData name="Nguyen, Jolene (CGI Federal)" userId="d3670dd7-c028-4ea9-b42f-5d451a5adaa0" providerId="ADAL" clId="{38F47188-3952-4BFF-898F-7FE86472C12B}" dt="2026-04-17T16:03:39.203" v="3110" actId="962"/>
          <ac:picMkLst>
            <pc:docMk/>
            <pc:sldMk cId="3517876870" sldId="506"/>
            <ac:picMk id="5" creationId="{315800B3-EB1F-3311-F045-B6DF4126495A}"/>
          </ac:picMkLst>
        </pc:picChg>
      </pc:sldChg>
      <pc:sldChg chg="modTransition">
        <pc:chgData name="Nguyen, Jolene (CGI Federal)" userId="d3670dd7-c028-4ea9-b42f-5d451a5adaa0" providerId="ADAL" clId="{38F47188-3952-4BFF-898F-7FE86472C12B}" dt="2026-04-14T16:11:17.658" v="2331"/>
        <pc:sldMkLst>
          <pc:docMk/>
          <pc:sldMk cId="3498468250" sldId="507"/>
        </pc:sldMkLst>
      </pc:sldChg>
      <pc:sldChg chg="modTransition">
        <pc:chgData name="Nguyen, Jolene (CGI Federal)" userId="d3670dd7-c028-4ea9-b42f-5d451a5adaa0" providerId="ADAL" clId="{38F47188-3952-4BFF-898F-7FE86472C12B}" dt="2026-04-14T16:11:17.658" v="2331"/>
        <pc:sldMkLst>
          <pc:docMk/>
          <pc:sldMk cId="480218441" sldId="515"/>
        </pc:sldMkLst>
      </pc:sldChg>
      <pc:sldChg chg="modSp mod modTransition">
        <pc:chgData name="Nguyen, Jolene (CGI Federal)" userId="d3670dd7-c028-4ea9-b42f-5d451a5adaa0" providerId="ADAL" clId="{38F47188-3952-4BFF-898F-7FE86472C12B}" dt="2026-04-17T16:04:06.905" v="3114" actId="962"/>
        <pc:sldMkLst>
          <pc:docMk/>
          <pc:sldMk cId="1016041866" sldId="516"/>
        </pc:sldMkLst>
        <pc:picChg chg="mod">
          <ac:chgData name="Nguyen, Jolene (CGI Federal)" userId="d3670dd7-c028-4ea9-b42f-5d451a5adaa0" providerId="ADAL" clId="{38F47188-3952-4BFF-898F-7FE86472C12B}" dt="2026-04-17T16:04:06.905" v="3114" actId="962"/>
          <ac:picMkLst>
            <pc:docMk/>
            <pc:sldMk cId="1016041866" sldId="516"/>
            <ac:picMk id="9" creationId="{E9BE3E1D-6FDE-25B3-E52E-BDCC6AAF0443}"/>
          </ac:picMkLst>
        </pc:picChg>
      </pc:sldChg>
      <pc:sldChg chg="modSp mod modTransition">
        <pc:chgData name="Nguyen, Jolene (CGI Federal)" userId="d3670dd7-c028-4ea9-b42f-5d451a5adaa0" providerId="ADAL" clId="{38F47188-3952-4BFF-898F-7FE86472C12B}" dt="2026-04-17T16:04:13.655" v="3116" actId="962"/>
        <pc:sldMkLst>
          <pc:docMk/>
          <pc:sldMk cId="443575159" sldId="519"/>
        </pc:sldMkLst>
        <pc:picChg chg="mod">
          <ac:chgData name="Nguyen, Jolene (CGI Federal)" userId="d3670dd7-c028-4ea9-b42f-5d451a5adaa0" providerId="ADAL" clId="{38F47188-3952-4BFF-898F-7FE86472C12B}" dt="2026-04-17T16:04:13.655" v="3116" actId="962"/>
          <ac:picMkLst>
            <pc:docMk/>
            <pc:sldMk cId="443575159" sldId="519"/>
            <ac:picMk id="7" creationId="{3E39C15E-21D8-55A9-9DF4-60FD1D279637}"/>
          </ac:picMkLst>
        </pc:picChg>
      </pc:sldChg>
      <pc:sldChg chg="modTransition">
        <pc:chgData name="Nguyen, Jolene (CGI Federal)" userId="d3670dd7-c028-4ea9-b42f-5d451a5adaa0" providerId="ADAL" clId="{38F47188-3952-4BFF-898F-7FE86472C12B}" dt="2026-04-14T16:11:17.658" v="2331"/>
        <pc:sldMkLst>
          <pc:docMk/>
          <pc:sldMk cId="2664866580" sldId="521"/>
        </pc:sldMkLst>
      </pc:sldChg>
      <pc:sldChg chg="modTransition">
        <pc:chgData name="Nguyen, Jolene (CGI Federal)" userId="d3670dd7-c028-4ea9-b42f-5d451a5adaa0" providerId="ADAL" clId="{38F47188-3952-4BFF-898F-7FE86472C12B}" dt="2026-04-14T16:11:17.658" v="2331"/>
        <pc:sldMkLst>
          <pc:docMk/>
          <pc:sldMk cId="2420990643" sldId="524"/>
        </pc:sldMkLst>
      </pc:sldChg>
      <pc:sldChg chg="modSp mod modTransition">
        <pc:chgData name="Nguyen, Jolene (CGI Federal)" userId="d3670dd7-c028-4ea9-b42f-5d451a5adaa0" providerId="ADAL" clId="{38F47188-3952-4BFF-898F-7FE86472C12B}" dt="2026-04-17T16:06:37.291" v="3202" actId="962"/>
        <pc:sldMkLst>
          <pc:docMk/>
          <pc:sldMk cId="2048292833" sldId="526"/>
        </pc:sldMkLst>
        <pc:picChg chg="mod">
          <ac:chgData name="Nguyen, Jolene (CGI Federal)" userId="d3670dd7-c028-4ea9-b42f-5d451a5adaa0" providerId="ADAL" clId="{38F47188-3952-4BFF-898F-7FE86472C12B}" dt="2026-04-17T16:06:37.291" v="3202" actId="962"/>
          <ac:picMkLst>
            <pc:docMk/>
            <pc:sldMk cId="2048292833" sldId="526"/>
            <ac:picMk id="5" creationId="{666D9FA9-5629-0431-894C-DD540003F862}"/>
          </ac:picMkLst>
        </pc:picChg>
      </pc:sldChg>
      <pc:sldChg chg="modSp mod modTransition">
        <pc:chgData name="Nguyen, Jolene (CGI Federal)" userId="d3670dd7-c028-4ea9-b42f-5d451a5adaa0" providerId="ADAL" clId="{38F47188-3952-4BFF-898F-7FE86472C12B}" dt="2026-04-14T17:38:55.797" v="2333" actId="20577"/>
        <pc:sldMkLst>
          <pc:docMk/>
          <pc:sldMk cId="2166194958" sldId="527"/>
        </pc:sldMkLst>
        <pc:spChg chg="mod">
          <ac:chgData name="Nguyen, Jolene (CGI Federal)" userId="d3670dd7-c028-4ea9-b42f-5d451a5adaa0" providerId="ADAL" clId="{38F47188-3952-4BFF-898F-7FE86472C12B}" dt="2026-04-14T17:38:55.797" v="2333" actId="20577"/>
          <ac:spMkLst>
            <pc:docMk/>
            <pc:sldMk cId="2166194958" sldId="527"/>
            <ac:spMk id="2" creationId="{00000000-0000-0000-0000-000000000000}"/>
          </ac:spMkLst>
        </pc:spChg>
      </pc:sldChg>
      <pc:sldChg chg="addSp delSp modSp mod modTransition">
        <pc:chgData name="Nguyen, Jolene (CGI Federal)" userId="d3670dd7-c028-4ea9-b42f-5d451a5adaa0" providerId="ADAL" clId="{38F47188-3952-4BFF-898F-7FE86472C12B}" dt="2026-04-17T15:55:37.416" v="2870" actId="962"/>
        <pc:sldMkLst>
          <pc:docMk/>
          <pc:sldMk cId="1014484774" sldId="529"/>
        </pc:sldMkLst>
        <pc:picChg chg="add mod ord">
          <ac:chgData name="Nguyen, Jolene (CGI Federal)" userId="d3670dd7-c028-4ea9-b42f-5d451a5adaa0" providerId="ADAL" clId="{38F47188-3952-4BFF-898F-7FE86472C12B}" dt="2026-04-17T15:55:37.416" v="2870" actId="962"/>
          <ac:picMkLst>
            <pc:docMk/>
            <pc:sldMk cId="1014484774" sldId="529"/>
            <ac:picMk id="5" creationId="{B5456C00-EF82-6FD1-2891-DF8B8C077A26}"/>
          </ac:picMkLst>
        </pc:picChg>
      </pc:sldChg>
      <pc:sldChg chg="addSp delSp modSp mod modTransition">
        <pc:chgData name="Nguyen, Jolene (CGI Federal)" userId="d3670dd7-c028-4ea9-b42f-5d451a5adaa0" providerId="ADAL" clId="{38F47188-3952-4BFF-898F-7FE86472C12B}" dt="2026-04-17T15:55:52.851" v="2872" actId="962"/>
        <pc:sldMkLst>
          <pc:docMk/>
          <pc:sldMk cId="1205454092" sldId="530"/>
        </pc:sldMkLst>
        <pc:picChg chg="add mod ord">
          <ac:chgData name="Nguyen, Jolene (CGI Federal)" userId="d3670dd7-c028-4ea9-b42f-5d451a5adaa0" providerId="ADAL" clId="{38F47188-3952-4BFF-898F-7FE86472C12B}" dt="2026-04-17T15:55:52.851" v="2872" actId="962"/>
          <ac:picMkLst>
            <pc:docMk/>
            <pc:sldMk cId="1205454092" sldId="530"/>
            <ac:picMk id="7" creationId="{7FE26E7E-A771-C065-0438-433A300CAFA9}"/>
          </ac:picMkLst>
        </pc:picChg>
      </pc:sldChg>
      <pc:sldChg chg="modTransition">
        <pc:chgData name="Nguyen, Jolene (CGI Federal)" userId="d3670dd7-c028-4ea9-b42f-5d451a5adaa0" providerId="ADAL" clId="{38F47188-3952-4BFF-898F-7FE86472C12B}" dt="2026-04-14T16:11:17.658" v="2331"/>
        <pc:sldMkLst>
          <pc:docMk/>
          <pc:sldMk cId="3162626970" sldId="531"/>
        </pc:sldMkLst>
      </pc:sldChg>
      <pc:sldChg chg="modTransition">
        <pc:chgData name="Nguyen, Jolene (CGI Federal)" userId="d3670dd7-c028-4ea9-b42f-5d451a5adaa0" providerId="ADAL" clId="{38F47188-3952-4BFF-898F-7FE86472C12B}" dt="2026-04-14T16:11:17.658" v="2331"/>
        <pc:sldMkLst>
          <pc:docMk/>
          <pc:sldMk cId="3624811174" sldId="533"/>
        </pc:sldMkLst>
      </pc:sldChg>
      <pc:sldChg chg="modTransition">
        <pc:chgData name="Nguyen, Jolene (CGI Federal)" userId="d3670dd7-c028-4ea9-b42f-5d451a5adaa0" providerId="ADAL" clId="{38F47188-3952-4BFF-898F-7FE86472C12B}" dt="2026-04-14T16:11:17.658" v="2331"/>
        <pc:sldMkLst>
          <pc:docMk/>
          <pc:sldMk cId="3829382823" sldId="540"/>
        </pc:sldMkLst>
      </pc:sldChg>
      <pc:sldChg chg="modSp mod modTransition">
        <pc:chgData name="Nguyen, Jolene (CGI Federal)" userId="d3670dd7-c028-4ea9-b42f-5d451a5adaa0" providerId="ADAL" clId="{38F47188-3952-4BFF-898F-7FE86472C12B}" dt="2026-04-14T16:11:17.658" v="2331"/>
        <pc:sldMkLst>
          <pc:docMk/>
          <pc:sldMk cId="677570208" sldId="544"/>
        </pc:sldMkLst>
        <pc:spChg chg="mod">
          <ac:chgData name="Nguyen, Jolene (CGI Federal)" userId="d3670dd7-c028-4ea9-b42f-5d451a5adaa0" providerId="ADAL" clId="{38F47188-3952-4BFF-898F-7FE86472C12B}" dt="2026-04-13T02:56:25.058" v="1588" actId="20577"/>
          <ac:spMkLst>
            <pc:docMk/>
            <pc:sldMk cId="677570208" sldId="544"/>
            <ac:spMk id="3" creationId="{3EA4C66F-1787-B7EA-0BFF-8949DECED17E}"/>
          </ac:spMkLst>
        </pc:spChg>
      </pc:sldChg>
      <pc:sldChg chg="addSp delSp modSp mod modTransition">
        <pc:chgData name="Nguyen, Jolene (CGI Federal)" userId="d3670dd7-c028-4ea9-b42f-5d451a5adaa0" providerId="ADAL" clId="{38F47188-3952-4BFF-898F-7FE86472C12B}" dt="2026-04-17T15:56:19.602" v="2874" actId="962"/>
        <pc:sldMkLst>
          <pc:docMk/>
          <pc:sldMk cId="2725334071" sldId="545"/>
        </pc:sldMkLst>
        <pc:picChg chg="add mod ord">
          <ac:chgData name="Nguyen, Jolene (CGI Federal)" userId="d3670dd7-c028-4ea9-b42f-5d451a5adaa0" providerId="ADAL" clId="{38F47188-3952-4BFF-898F-7FE86472C12B}" dt="2026-04-17T15:56:19.602" v="2874" actId="962"/>
          <ac:picMkLst>
            <pc:docMk/>
            <pc:sldMk cId="2725334071" sldId="545"/>
            <ac:picMk id="5" creationId="{E2D38A15-2A24-2CD0-E5FD-19E33A453013}"/>
          </ac:picMkLst>
        </pc:picChg>
      </pc:sldChg>
      <pc:sldChg chg="modTransition">
        <pc:chgData name="Nguyen, Jolene (CGI Federal)" userId="d3670dd7-c028-4ea9-b42f-5d451a5adaa0" providerId="ADAL" clId="{38F47188-3952-4BFF-898F-7FE86472C12B}" dt="2026-04-14T16:11:17.658" v="2331"/>
        <pc:sldMkLst>
          <pc:docMk/>
          <pc:sldMk cId="641557352" sldId="549"/>
        </pc:sldMkLst>
      </pc:sldChg>
      <pc:sldChg chg="addSp delSp modSp mod modTransition">
        <pc:chgData name="Nguyen, Jolene (CGI Federal)" userId="d3670dd7-c028-4ea9-b42f-5d451a5adaa0" providerId="ADAL" clId="{38F47188-3952-4BFF-898F-7FE86472C12B}" dt="2026-04-17T16:07:06.948" v="3208" actId="962"/>
        <pc:sldMkLst>
          <pc:docMk/>
          <pc:sldMk cId="3518721930" sldId="550"/>
        </pc:sldMkLst>
        <pc:picChg chg="add mod ord">
          <ac:chgData name="Nguyen, Jolene (CGI Federal)" userId="d3670dd7-c028-4ea9-b42f-5d451a5adaa0" providerId="ADAL" clId="{38F47188-3952-4BFF-898F-7FE86472C12B}" dt="2026-04-17T16:07:06.948" v="3208" actId="962"/>
          <ac:picMkLst>
            <pc:docMk/>
            <pc:sldMk cId="3518721930" sldId="550"/>
            <ac:picMk id="6" creationId="{D4E7CB22-81D9-B630-6C6F-4AE51077318F}"/>
          </ac:picMkLst>
        </pc:picChg>
      </pc:sldChg>
      <pc:sldChg chg="modSp mod modTransition">
        <pc:chgData name="Nguyen, Jolene (CGI Federal)" userId="d3670dd7-c028-4ea9-b42f-5d451a5adaa0" providerId="ADAL" clId="{38F47188-3952-4BFF-898F-7FE86472C12B}" dt="2026-04-14T18:21:52.119" v="2451" actId="255"/>
        <pc:sldMkLst>
          <pc:docMk/>
          <pc:sldMk cId="2037115914" sldId="551"/>
        </pc:sldMkLst>
        <pc:spChg chg="mod">
          <ac:chgData name="Nguyen, Jolene (CGI Federal)" userId="d3670dd7-c028-4ea9-b42f-5d451a5adaa0" providerId="ADAL" clId="{38F47188-3952-4BFF-898F-7FE86472C12B}" dt="2026-04-14T18:21:52.119" v="2451" actId="255"/>
          <ac:spMkLst>
            <pc:docMk/>
            <pc:sldMk cId="2037115914" sldId="551"/>
            <ac:spMk id="6" creationId="{00000000-0000-0000-0000-000000000000}"/>
          </ac:spMkLst>
        </pc:spChg>
      </pc:sldChg>
      <pc:sldChg chg="modSp mod modTransition">
        <pc:chgData name="Nguyen, Jolene (CGI Federal)" userId="d3670dd7-c028-4ea9-b42f-5d451a5adaa0" providerId="ADAL" clId="{38F47188-3952-4BFF-898F-7FE86472C12B}" dt="2026-04-14T18:09:05.639" v="2420" actId="20577"/>
        <pc:sldMkLst>
          <pc:docMk/>
          <pc:sldMk cId="476188679" sldId="552"/>
        </pc:sldMkLst>
        <pc:spChg chg="mod">
          <ac:chgData name="Nguyen, Jolene (CGI Federal)" userId="d3670dd7-c028-4ea9-b42f-5d451a5adaa0" providerId="ADAL" clId="{38F47188-3952-4BFF-898F-7FE86472C12B}" dt="2026-04-14T18:09:05.639" v="2420" actId="20577"/>
          <ac:spMkLst>
            <pc:docMk/>
            <pc:sldMk cId="476188679" sldId="552"/>
            <ac:spMk id="6" creationId="{00000000-0000-0000-0000-000000000000}"/>
          </ac:spMkLst>
        </pc:spChg>
      </pc:sldChg>
      <pc:sldChg chg="modTransition">
        <pc:chgData name="Nguyen, Jolene (CGI Federal)" userId="d3670dd7-c028-4ea9-b42f-5d451a5adaa0" providerId="ADAL" clId="{38F47188-3952-4BFF-898F-7FE86472C12B}" dt="2026-04-14T16:11:17.658" v="2331"/>
        <pc:sldMkLst>
          <pc:docMk/>
          <pc:sldMk cId="2644432170" sldId="553"/>
        </pc:sldMkLst>
      </pc:sldChg>
      <pc:sldChg chg="modTransition">
        <pc:chgData name="Nguyen, Jolene (CGI Federal)" userId="d3670dd7-c028-4ea9-b42f-5d451a5adaa0" providerId="ADAL" clId="{38F47188-3952-4BFF-898F-7FE86472C12B}" dt="2026-04-14T16:11:17.658" v="2331"/>
        <pc:sldMkLst>
          <pc:docMk/>
          <pc:sldMk cId="2410162401" sldId="554"/>
        </pc:sldMkLst>
      </pc:sldChg>
      <pc:sldChg chg="modSp mod modTransition">
        <pc:chgData name="Nguyen, Jolene (CGI Federal)" userId="d3670dd7-c028-4ea9-b42f-5d451a5adaa0" providerId="ADAL" clId="{38F47188-3952-4BFF-898F-7FE86472C12B}" dt="2026-04-17T15:56:33.683" v="2876" actId="962"/>
        <pc:sldMkLst>
          <pc:docMk/>
          <pc:sldMk cId="4185388174" sldId="556"/>
        </pc:sldMkLst>
        <pc:picChg chg="mod">
          <ac:chgData name="Nguyen, Jolene (CGI Federal)" userId="d3670dd7-c028-4ea9-b42f-5d451a5adaa0" providerId="ADAL" clId="{38F47188-3952-4BFF-898F-7FE86472C12B}" dt="2026-04-17T15:56:33.683" v="2876" actId="962"/>
          <ac:picMkLst>
            <pc:docMk/>
            <pc:sldMk cId="4185388174" sldId="556"/>
            <ac:picMk id="6" creationId="{89290E8E-E6B8-92D3-7503-1021A6D2A4B8}"/>
          </ac:picMkLst>
        </pc:picChg>
      </pc:sldChg>
      <pc:sldChg chg="modTransition">
        <pc:chgData name="Nguyen, Jolene (CGI Federal)" userId="d3670dd7-c028-4ea9-b42f-5d451a5adaa0" providerId="ADAL" clId="{38F47188-3952-4BFF-898F-7FE86472C12B}" dt="2026-04-14T16:11:17.658" v="2331"/>
        <pc:sldMkLst>
          <pc:docMk/>
          <pc:sldMk cId="2849236330" sldId="557"/>
        </pc:sldMkLst>
      </pc:sldChg>
      <pc:sldChg chg="addSp delSp modSp mod modTransition">
        <pc:chgData name="Nguyen, Jolene (CGI Federal)" userId="d3670dd7-c028-4ea9-b42f-5d451a5adaa0" providerId="ADAL" clId="{38F47188-3952-4BFF-898F-7FE86472C12B}" dt="2026-04-17T15:58:50.715" v="2906" actId="962"/>
        <pc:sldMkLst>
          <pc:docMk/>
          <pc:sldMk cId="3871157784" sldId="559"/>
        </pc:sldMkLst>
        <pc:picChg chg="add mod">
          <ac:chgData name="Nguyen, Jolene (CGI Federal)" userId="d3670dd7-c028-4ea9-b42f-5d451a5adaa0" providerId="ADAL" clId="{38F47188-3952-4BFF-898F-7FE86472C12B}" dt="2026-04-17T15:58:50.715" v="2906" actId="962"/>
          <ac:picMkLst>
            <pc:docMk/>
            <pc:sldMk cId="3871157784" sldId="559"/>
            <ac:picMk id="6" creationId="{6CEEE2E1-EDBA-C659-8C4C-2A189D4809BC}"/>
          </ac:picMkLst>
        </pc:picChg>
      </pc:sldChg>
      <pc:sldChg chg="addSp delSp modSp mod modTransition">
        <pc:chgData name="Nguyen, Jolene (CGI Federal)" userId="d3670dd7-c028-4ea9-b42f-5d451a5adaa0" providerId="ADAL" clId="{38F47188-3952-4BFF-898F-7FE86472C12B}" dt="2026-04-17T15:59:04.770" v="2910" actId="962"/>
        <pc:sldMkLst>
          <pc:docMk/>
          <pc:sldMk cId="1948245185" sldId="560"/>
        </pc:sldMkLst>
        <pc:picChg chg="add mod ord">
          <ac:chgData name="Nguyen, Jolene (CGI Federal)" userId="d3670dd7-c028-4ea9-b42f-5d451a5adaa0" providerId="ADAL" clId="{38F47188-3952-4BFF-898F-7FE86472C12B}" dt="2026-04-17T15:59:04.770" v="2910" actId="962"/>
          <ac:picMkLst>
            <pc:docMk/>
            <pc:sldMk cId="1948245185" sldId="560"/>
            <ac:picMk id="5" creationId="{5236C96D-DA58-CEC8-D219-A28047173180}"/>
          </ac:picMkLst>
        </pc:picChg>
      </pc:sldChg>
      <pc:sldChg chg="modSp mod modTransition">
        <pc:chgData name="Nguyen, Jolene (CGI Federal)" userId="d3670dd7-c028-4ea9-b42f-5d451a5adaa0" providerId="ADAL" clId="{38F47188-3952-4BFF-898F-7FE86472C12B}" dt="2026-04-17T16:01:36.092" v="2934" actId="962"/>
        <pc:sldMkLst>
          <pc:docMk/>
          <pc:sldMk cId="2306078884" sldId="2147471592"/>
        </pc:sldMkLst>
        <pc:picChg chg="mod">
          <ac:chgData name="Nguyen, Jolene (CGI Federal)" userId="d3670dd7-c028-4ea9-b42f-5d451a5adaa0" providerId="ADAL" clId="{38F47188-3952-4BFF-898F-7FE86472C12B}" dt="2026-04-17T16:01:36.092" v="2934" actId="962"/>
          <ac:picMkLst>
            <pc:docMk/>
            <pc:sldMk cId="2306078884" sldId="2147471592"/>
            <ac:picMk id="6" creationId="{BBC7A3F8-63D1-7431-9705-76EA6C6D1710}"/>
          </ac:picMkLst>
        </pc:picChg>
      </pc:sldChg>
      <pc:sldChg chg="addSp delSp modSp mod modTransition">
        <pc:chgData name="Nguyen, Jolene (CGI Federal)" userId="d3670dd7-c028-4ea9-b42f-5d451a5adaa0" providerId="ADAL" clId="{38F47188-3952-4BFF-898F-7FE86472C12B}" dt="2026-04-17T16:00:44.504" v="2926" actId="962"/>
        <pc:sldMkLst>
          <pc:docMk/>
          <pc:sldMk cId="166388615" sldId="2147471614"/>
        </pc:sldMkLst>
        <pc:picChg chg="add mod ord">
          <ac:chgData name="Nguyen, Jolene (CGI Federal)" userId="d3670dd7-c028-4ea9-b42f-5d451a5adaa0" providerId="ADAL" clId="{38F47188-3952-4BFF-898F-7FE86472C12B}" dt="2026-04-17T16:00:44.504" v="2926" actId="962"/>
          <ac:picMkLst>
            <pc:docMk/>
            <pc:sldMk cId="166388615" sldId="2147471614"/>
            <ac:picMk id="6" creationId="{6B0B3F74-0C7C-1C60-E0D2-F5F5672330CF}"/>
          </ac:picMkLst>
        </pc:picChg>
      </pc:sldChg>
      <pc:sldChg chg="addSp delSp modSp mod modTransition">
        <pc:chgData name="Nguyen, Jolene (CGI Federal)" userId="d3670dd7-c028-4ea9-b42f-5d451a5adaa0" providerId="ADAL" clId="{38F47188-3952-4BFF-898F-7FE86472C12B}" dt="2026-04-17T16:01:21.975" v="2932" actId="962"/>
        <pc:sldMkLst>
          <pc:docMk/>
          <pc:sldMk cId="3015740934" sldId="2147471616"/>
        </pc:sldMkLst>
        <pc:picChg chg="add mod ord">
          <ac:chgData name="Nguyen, Jolene (CGI Federal)" userId="d3670dd7-c028-4ea9-b42f-5d451a5adaa0" providerId="ADAL" clId="{38F47188-3952-4BFF-898F-7FE86472C12B}" dt="2026-04-17T16:01:21.975" v="2932" actId="962"/>
          <ac:picMkLst>
            <pc:docMk/>
            <pc:sldMk cId="3015740934" sldId="2147471616"/>
            <ac:picMk id="8" creationId="{C5A678B5-9BB8-4DA4-04D8-ADDC7E7043A4}"/>
          </ac:picMkLst>
        </pc:picChg>
      </pc:sldChg>
      <pc:sldChg chg="addSp delSp modSp mod modTransition">
        <pc:chgData name="Nguyen, Jolene (CGI Federal)" userId="d3670dd7-c028-4ea9-b42f-5d451a5adaa0" providerId="ADAL" clId="{38F47188-3952-4BFF-898F-7FE86472C12B}" dt="2026-04-17T16:01:01.902" v="2930" actId="962"/>
        <pc:sldMkLst>
          <pc:docMk/>
          <pc:sldMk cId="1581315513" sldId="2147471617"/>
        </pc:sldMkLst>
        <pc:picChg chg="add mod ord">
          <ac:chgData name="Nguyen, Jolene (CGI Federal)" userId="d3670dd7-c028-4ea9-b42f-5d451a5adaa0" providerId="ADAL" clId="{38F47188-3952-4BFF-898F-7FE86472C12B}" dt="2026-04-17T16:01:01.902" v="2930" actId="962"/>
          <ac:picMkLst>
            <pc:docMk/>
            <pc:sldMk cId="1581315513" sldId="2147471617"/>
            <ac:picMk id="7" creationId="{01A94927-B89C-1D62-38F0-B44B80976A12}"/>
          </ac:picMkLst>
        </pc:picChg>
      </pc:sldChg>
      <pc:sldChg chg="addSp delSp modSp mod modTransition">
        <pc:chgData name="Nguyen, Jolene (CGI Federal)" userId="d3670dd7-c028-4ea9-b42f-5d451a5adaa0" providerId="ADAL" clId="{38F47188-3952-4BFF-898F-7FE86472C12B}" dt="2026-04-17T16:00:28.760" v="2922" actId="962"/>
        <pc:sldMkLst>
          <pc:docMk/>
          <pc:sldMk cId="910142114" sldId="2147471625"/>
        </pc:sldMkLst>
        <pc:picChg chg="add mod ord">
          <ac:chgData name="Nguyen, Jolene (CGI Federal)" userId="d3670dd7-c028-4ea9-b42f-5d451a5adaa0" providerId="ADAL" clId="{38F47188-3952-4BFF-898F-7FE86472C12B}" dt="2026-04-17T16:00:28.760" v="2922" actId="962"/>
          <ac:picMkLst>
            <pc:docMk/>
            <pc:sldMk cId="910142114" sldId="2147471625"/>
            <ac:picMk id="5" creationId="{2B78D8B6-4CD7-6880-4B9E-7131890A634E}"/>
          </ac:picMkLst>
        </pc:picChg>
      </pc:sldChg>
      <pc:sldChg chg="addSp delSp modSp mod modTransition">
        <pc:chgData name="Nguyen, Jolene (CGI Federal)" userId="d3670dd7-c028-4ea9-b42f-5d451a5adaa0" providerId="ADAL" clId="{38F47188-3952-4BFF-898F-7FE86472C12B}" dt="2026-04-17T15:58:13.579" v="2900" actId="962"/>
        <pc:sldMkLst>
          <pc:docMk/>
          <pc:sldMk cId="4218834562" sldId="2147471626"/>
        </pc:sldMkLst>
        <pc:picChg chg="add mod ord">
          <ac:chgData name="Nguyen, Jolene (CGI Federal)" userId="d3670dd7-c028-4ea9-b42f-5d451a5adaa0" providerId="ADAL" clId="{38F47188-3952-4BFF-898F-7FE86472C12B}" dt="2026-04-17T15:58:13.579" v="2900" actId="962"/>
          <ac:picMkLst>
            <pc:docMk/>
            <pc:sldMk cId="4218834562" sldId="2147471626"/>
            <ac:picMk id="10" creationId="{F0E0F04C-A970-B9EC-95D3-B5CB8B761628}"/>
          </ac:picMkLst>
        </pc:picChg>
      </pc:sldChg>
      <pc:sldChg chg="addSp delSp modSp mod modTransition">
        <pc:chgData name="Nguyen, Jolene (CGI Federal)" userId="d3670dd7-c028-4ea9-b42f-5d451a5adaa0" providerId="ADAL" clId="{38F47188-3952-4BFF-898F-7FE86472C12B}" dt="2026-04-17T15:58:28.370" v="2902" actId="962"/>
        <pc:sldMkLst>
          <pc:docMk/>
          <pc:sldMk cId="50711945" sldId="2147471627"/>
        </pc:sldMkLst>
        <pc:picChg chg="add mod ord">
          <ac:chgData name="Nguyen, Jolene (CGI Federal)" userId="d3670dd7-c028-4ea9-b42f-5d451a5adaa0" providerId="ADAL" clId="{38F47188-3952-4BFF-898F-7FE86472C12B}" dt="2026-04-17T15:58:28.370" v="2902" actId="962"/>
          <ac:picMkLst>
            <pc:docMk/>
            <pc:sldMk cId="50711945" sldId="2147471627"/>
            <ac:picMk id="6" creationId="{3F948AD1-5E92-52C5-DD14-5585225C6191}"/>
          </ac:picMkLst>
        </pc:picChg>
      </pc:sldChg>
      <pc:sldChg chg="addSp delSp modSp mod modTransition">
        <pc:chgData name="Nguyen, Jolene (CGI Federal)" userId="d3670dd7-c028-4ea9-b42f-5d451a5adaa0" providerId="ADAL" clId="{38F47188-3952-4BFF-898F-7FE86472C12B}" dt="2026-04-17T15:56:43.083" v="2878" actId="962"/>
        <pc:sldMkLst>
          <pc:docMk/>
          <pc:sldMk cId="3898321849" sldId="2147471628"/>
        </pc:sldMkLst>
        <pc:picChg chg="add mod ord">
          <ac:chgData name="Nguyen, Jolene (CGI Federal)" userId="d3670dd7-c028-4ea9-b42f-5d451a5adaa0" providerId="ADAL" clId="{38F47188-3952-4BFF-898F-7FE86472C12B}" dt="2026-04-17T15:56:43.083" v="2878" actId="962"/>
          <ac:picMkLst>
            <pc:docMk/>
            <pc:sldMk cId="3898321849" sldId="2147471628"/>
            <ac:picMk id="6" creationId="{81EF6C4C-06C9-2C4F-1B28-AF32FE25EA4B}"/>
          </ac:picMkLst>
        </pc:picChg>
      </pc:sldChg>
      <pc:sldChg chg="modTransition">
        <pc:chgData name="Nguyen, Jolene (CGI Federal)" userId="d3670dd7-c028-4ea9-b42f-5d451a5adaa0" providerId="ADAL" clId="{38F47188-3952-4BFF-898F-7FE86472C12B}" dt="2026-04-14T16:11:17.658" v="2331"/>
        <pc:sldMkLst>
          <pc:docMk/>
          <pc:sldMk cId="1429836686" sldId="2147471629"/>
        </pc:sldMkLst>
      </pc:sldChg>
      <pc:sldChg chg="modSp mod modTransition modCm">
        <pc:chgData name="Nguyen, Jolene (CGI Federal)" userId="d3670dd7-c028-4ea9-b42f-5d451a5adaa0" providerId="ADAL" clId="{38F47188-3952-4BFF-898F-7FE86472C12B}" dt="2026-04-14T17:57:40.414" v="2412" actId="207"/>
        <pc:sldMkLst>
          <pc:docMk/>
          <pc:sldMk cId="3186532969" sldId="2147471630"/>
        </pc:sldMkLst>
        <pc:spChg chg="mod">
          <ac:chgData name="Nguyen, Jolene (CGI Federal)" userId="d3670dd7-c028-4ea9-b42f-5d451a5adaa0" providerId="ADAL" clId="{38F47188-3952-4BFF-898F-7FE86472C12B}" dt="2026-04-14T17:57:40.414" v="2412" actId="207"/>
          <ac:spMkLst>
            <pc:docMk/>
            <pc:sldMk cId="3186532969" sldId="2147471630"/>
            <ac:spMk id="3" creationId="{8C2A3411-D89A-13B6-1AAC-C06EEB0A1325}"/>
          </ac:spMkLst>
        </pc:spChg>
        <pc:extLst>
          <p:ext xmlns:p="http://schemas.openxmlformats.org/presentationml/2006/main" uri="{D6D511B9-2390-475A-947B-AFAB55BFBCF1}">
            <pc226:cmChg xmlns:pc226="http://schemas.microsoft.com/office/powerpoint/2022/06/main/command" chg="mod">
              <pc226:chgData name="Nguyen, Jolene (CGI Federal)" userId="d3670dd7-c028-4ea9-b42f-5d451a5adaa0" providerId="ADAL" clId="{38F47188-3952-4BFF-898F-7FE86472C12B}" dt="2026-04-14T17:57:25.814" v="2411" actId="20577"/>
              <pc2:cmMkLst xmlns:pc2="http://schemas.microsoft.com/office/powerpoint/2019/9/main/command">
                <pc:docMk/>
                <pc:sldMk cId="3186532969" sldId="2147471630"/>
                <pc2:cmMk id="{0136CE6F-8189-48D0-AE3E-13DBF9097865}"/>
              </pc2:cmMkLst>
            </pc226:cmChg>
            <pc226:cmChg xmlns:pc226="http://schemas.microsoft.com/office/powerpoint/2022/06/main/command" chg="mod">
              <pc226:chgData name="Nguyen, Jolene (CGI Federal)" userId="d3670dd7-c028-4ea9-b42f-5d451a5adaa0" providerId="ADAL" clId="{38F47188-3952-4BFF-898F-7FE86472C12B}" dt="2026-04-14T17:57:25.814" v="2411" actId="20577"/>
              <pc2:cmMkLst xmlns:pc2="http://schemas.microsoft.com/office/powerpoint/2019/9/main/command">
                <pc:docMk/>
                <pc:sldMk cId="3186532969" sldId="2147471630"/>
                <pc2:cmMk id="{3F41E882-69C7-4DAC-B4DD-75AEAD721046}"/>
              </pc2:cmMkLst>
            </pc226:cmChg>
          </p:ext>
        </pc:extLst>
      </pc:sldChg>
      <pc:sldChg chg="addSp delSp modSp mod modTransition">
        <pc:chgData name="Nguyen, Jolene (CGI Federal)" userId="d3670dd7-c028-4ea9-b42f-5d451a5adaa0" providerId="ADAL" clId="{38F47188-3952-4BFF-898F-7FE86472C12B}" dt="2026-04-17T15:59:47.603" v="2914" actId="962"/>
        <pc:sldMkLst>
          <pc:docMk/>
          <pc:sldMk cId="2533236805" sldId="2147471631"/>
        </pc:sldMkLst>
        <pc:picChg chg="add mod ord">
          <ac:chgData name="Nguyen, Jolene (CGI Federal)" userId="d3670dd7-c028-4ea9-b42f-5d451a5adaa0" providerId="ADAL" clId="{38F47188-3952-4BFF-898F-7FE86472C12B}" dt="2026-04-17T15:59:47.603" v="2914" actId="962"/>
          <ac:picMkLst>
            <pc:docMk/>
            <pc:sldMk cId="2533236805" sldId="2147471631"/>
            <ac:picMk id="6" creationId="{7B121BDA-0423-A266-8D47-C4E03FCF959A}"/>
          </ac:picMkLst>
        </pc:picChg>
      </pc:sldChg>
      <pc:sldChg chg="addSp delSp modSp mod modTransition">
        <pc:chgData name="Nguyen, Jolene (CGI Federal)" userId="d3670dd7-c028-4ea9-b42f-5d451a5adaa0" providerId="ADAL" clId="{38F47188-3952-4BFF-898F-7FE86472C12B}" dt="2026-04-17T15:57:07.350" v="2880" actId="962"/>
        <pc:sldMkLst>
          <pc:docMk/>
          <pc:sldMk cId="2912669249" sldId="2147471635"/>
        </pc:sldMkLst>
        <pc:picChg chg="add mod ord">
          <ac:chgData name="Nguyen, Jolene (CGI Federal)" userId="d3670dd7-c028-4ea9-b42f-5d451a5adaa0" providerId="ADAL" clId="{38F47188-3952-4BFF-898F-7FE86472C12B}" dt="2026-04-17T15:57:07.350" v="2880" actId="962"/>
          <ac:picMkLst>
            <pc:docMk/>
            <pc:sldMk cId="2912669249" sldId="2147471635"/>
            <ac:picMk id="7" creationId="{0D091107-D1E1-0911-AA76-C34FFD85A379}"/>
          </ac:picMkLst>
        </pc:picChg>
      </pc:sldChg>
      <pc:sldChg chg="addSp delSp modSp mod modTransition">
        <pc:chgData name="Nguyen, Jolene (CGI Federal)" userId="d3670dd7-c028-4ea9-b42f-5d451a5adaa0" providerId="ADAL" clId="{38F47188-3952-4BFF-898F-7FE86472C12B}" dt="2026-04-17T16:00:09.498" v="2916" actId="962"/>
        <pc:sldMkLst>
          <pc:docMk/>
          <pc:sldMk cId="1929503639" sldId="2147471636"/>
        </pc:sldMkLst>
        <pc:picChg chg="add mod ord">
          <ac:chgData name="Nguyen, Jolene (CGI Federal)" userId="d3670dd7-c028-4ea9-b42f-5d451a5adaa0" providerId="ADAL" clId="{38F47188-3952-4BFF-898F-7FE86472C12B}" dt="2026-04-17T16:00:09.498" v="2916" actId="962"/>
          <ac:picMkLst>
            <pc:docMk/>
            <pc:sldMk cId="1929503639" sldId="2147471636"/>
            <ac:picMk id="7" creationId="{118540D5-6A17-423E-2B69-07A0EA44D039}"/>
          </ac:picMkLst>
        </pc:picChg>
      </pc:sldChg>
      <pc:sldChg chg="modTransition">
        <pc:chgData name="Nguyen, Jolene (CGI Federal)" userId="d3670dd7-c028-4ea9-b42f-5d451a5adaa0" providerId="ADAL" clId="{38F47188-3952-4BFF-898F-7FE86472C12B}" dt="2026-04-14T16:11:17.658" v="2331"/>
        <pc:sldMkLst>
          <pc:docMk/>
          <pc:sldMk cId="1189904594" sldId="2147471638"/>
        </pc:sldMkLst>
      </pc:sldChg>
      <pc:sldChg chg="addSp delSp modSp mod modTransition">
        <pc:chgData name="Nguyen, Jolene (CGI Federal)" userId="d3670dd7-c028-4ea9-b42f-5d451a5adaa0" providerId="ADAL" clId="{38F47188-3952-4BFF-898F-7FE86472C12B}" dt="2026-04-17T15:59:20.146" v="2912" actId="962"/>
        <pc:sldMkLst>
          <pc:docMk/>
          <pc:sldMk cId="382816225" sldId="2147471639"/>
        </pc:sldMkLst>
        <pc:picChg chg="add mod ord">
          <ac:chgData name="Nguyen, Jolene (CGI Federal)" userId="d3670dd7-c028-4ea9-b42f-5d451a5adaa0" providerId="ADAL" clId="{38F47188-3952-4BFF-898F-7FE86472C12B}" dt="2026-04-17T15:59:20.146" v="2912" actId="962"/>
          <ac:picMkLst>
            <pc:docMk/>
            <pc:sldMk cId="382816225" sldId="2147471639"/>
            <ac:picMk id="5" creationId="{8C2E694B-5C4D-8E2B-A463-4C8E1785E832}"/>
          </ac:picMkLst>
        </pc:picChg>
      </pc:sldChg>
      <pc:sldChg chg="modSp mod modTransition">
        <pc:chgData name="Nguyen, Jolene (CGI Federal)" userId="d3670dd7-c028-4ea9-b42f-5d451a5adaa0" providerId="ADAL" clId="{38F47188-3952-4BFF-898F-7FE86472C12B}" dt="2026-04-14T16:11:17.658" v="2331"/>
        <pc:sldMkLst>
          <pc:docMk/>
          <pc:sldMk cId="1796661401" sldId="2147471641"/>
        </pc:sldMkLst>
        <pc:spChg chg="mod">
          <ac:chgData name="Nguyen, Jolene (CGI Federal)" userId="d3670dd7-c028-4ea9-b42f-5d451a5adaa0" providerId="ADAL" clId="{38F47188-3952-4BFF-898F-7FE86472C12B}" dt="2026-04-13T18:00:14.267" v="2199" actId="20577"/>
          <ac:spMkLst>
            <pc:docMk/>
            <pc:sldMk cId="1796661401" sldId="2147471641"/>
            <ac:spMk id="3" creationId="{3EA4C66F-1787-B7EA-0BFF-8949DECED17E}"/>
          </ac:spMkLst>
        </pc:spChg>
      </pc:sldChg>
      <pc:sldChg chg="modSp mod modTransition">
        <pc:chgData name="Nguyen, Jolene (CGI Federal)" userId="d3670dd7-c028-4ea9-b42f-5d451a5adaa0" providerId="ADAL" clId="{38F47188-3952-4BFF-898F-7FE86472C12B}" dt="2026-04-16T16:12:52.559" v="2612" actId="20577"/>
        <pc:sldMkLst>
          <pc:docMk/>
          <pc:sldMk cId="2614885291" sldId="2147471644"/>
        </pc:sldMkLst>
        <pc:spChg chg="mod">
          <ac:chgData name="Nguyen, Jolene (CGI Federal)" userId="d3670dd7-c028-4ea9-b42f-5d451a5adaa0" providerId="ADAL" clId="{38F47188-3952-4BFF-898F-7FE86472C12B}" dt="2026-04-16T16:12:52.559" v="2612" actId="20577"/>
          <ac:spMkLst>
            <pc:docMk/>
            <pc:sldMk cId="2614885291" sldId="2147471644"/>
            <ac:spMk id="3" creationId="{00000000-0000-0000-0000-000000000000}"/>
          </ac:spMkLst>
        </pc:spChg>
        <pc:graphicFrameChg chg="modGraphic">
          <ac:chgData name="Nguyen, Jolene (CGI Federal)" userId="d3670dd7-c028-4ea9-b42f-5d451a5adaa0" providerId="ADAL" clId="{38F47188-3952-4BFF-898F-7FE86472C12B}" dt="2026-04-14T17:50:45.511" v="2393" actId="20577"/>
          <ac:graphicFrameMkLst>
            <pc:docMk/>
            <pc:sldMk cId="2614885291" sldId="2147471644"/>
            <ac:graphicFrameMk id="5" creationId="{A7FCB3B7-12AB-C2ED-924D-CFCA55F4B3D7}"/>
          </ac:graphicFrameMkLst>
        </pc:graphicFrameChg>
      </pc:sldChg>
      <pc:sldChg chg="addSp delSp modSp mod modTransition">
        <pc:chgData name="Nguyen, Jolene (CGI Federal)" userId="d3670dd7-c028-4ea9-b42f-5d451a5adaa0" providerId="ADAL" clId="{38F47188-3952-4BFF-898F-7FE86472C12B}" dt="2026-04-17T16:04:49.878" v="3190" actId="962"/>
        <pc:sldMkLst>
          <pc:docMk/>
          <pc:sldMk cId="3784125063" sldId="2147471645"/>
        </pc:sldMkLst>
        <pc:spChg chg="add del mod">
          <ac:chgData name="Nguyen, Jolene (CGI Federal)" userId="d3670dd7-c028-4ea9-b42f-5d451a5adaa0" providerId="ADAL" clId="{38F47188-3952-4BFF-898F-7FE86472C12B}" dt="2026-04-17T16:04:49.878" v="3190" actId="962"/>
          <ac:spMkLst>
            <pc:docMk/>
            <pc:sldMk cId="3784125063" sldId="2147471645"/>
            <ac:spMk id="3" creationId="{49461809-0991-CC5A-2812-AC5815C22D22}"/>
          </ac:spMkLst>
        </pc:spChg>
        <pc:picChg chg="mod">
          <ac:chgData name="Nguyen, Jolene (CGI Federal)" userId="d3670dd7-c028-4ea9-b42f-5d451a5adaa0" providerId="ADAL" clId="{38F47188-3952-4BFF-898F-7FE86472C12B}" dt="2026-04-17T16:04:34.188" v="3182" actId="962"/>
          <ac:picMkLst>
            <pc:docMk/>
            <pc:sldMk cId="3784125063" sldId="2147471645"/>
            <ac:picMk id="10" creationId="{BF66C34E-B6CD-44F6-CB6B-6FD521D588A8}"/>
          </ac:picMkLst>
        </pc:picChg>
      </pc:sldChg>
      <pc:sldChg chg="addSp delSp modSp add mod">
        <pc:chgData name="Nguyen, Jolene (CGI Federal)" userId="d3670dd7-c028-4ea9-b42f-5d451a5adaa0" providerId="ADAL" clId="{38F47188-3952-4BFF-898F-7FE86472C12B}" dt="2026-04-17T16:09:17.337" v="3212" actId="962"/>
        <pc:sldMkLst>
          <pc:docMk/>
          <pc:sldMk cId="3725469154" sldId="2147471646"/>
        </pc:sldMkLst>
        <pc:picChg chg="add mod ord">
          <ac:chgData name="Nguyen, Jolene (CGI Federal)" userId="d3670dd7-c028-4ea9-b42f-5d451a5adaa0" providerId="ADAL" clId="{38F47188-3952-4BFF-898F-7FE86472C12B}" dt="2026-04-17T16:09:17.337" v="3212" actId="962"/>
          <ac:picMkLst>
            <pc:docMk/>
            <pc:sldMk cId="3725469154" sldId="2147471646"/>
            <ac:picMk id="7" creationId="{8582682D-92D2-E41E-037D-6AE0F83A3D33}"/>
          </ac:picMkLst>
        </pc:picChg>
      </pc:sldChg>
      <pc:sldChg chg="modSp add mod">
        <pc:chgData name="Nguyen, Jolene (CGI Federal)" userId="d3670dd7-c028-4ea9-b42f-5d451a5adaa0" providerId="ADAL" clId="{38F47188-3952-4BFF-898F-7FE86472C12B}" dt="2026-04-15T18:20:02.393" v="2531" actId="27636"/>
        <pc:sldMkLst>
          <pc:docMk/>
          <pc:sldMk cId="3490561818" sldId="2147471647"/>
        </pc:sldMkLst>
        <pc:spChg chg="mod">
          <ac:chgData name="Nguyen, Jolene (CGI Federal)" userId="d3670dd7-c028-4ea9-b42f-5d451a5adaa0" providerId="ADAL" clId="{38F47188-3952-4BFF-898F-7FE86472C12B}" dt="2026-04-15T18:20:02.393" v="2531" actId="27636"/>
          <ac:spMkLst>
            <pc:docMk/>
            <pc:sldMk cId="3490561818" sldId="2147471647"/>
            <ac:spMk id="3" creationId="{A883D423-3ADD-5613-5EC2-901E05CCFB11}"/>
          </ac:spMkLst>
        </pc:spChg>
      </pc:sldChg>
    </pc:docChg>
  </pc:docChgLst>
</pc:chgInfo>
</file>

<file path=ppt/comments/modernComment_7FFFD119_6B16E099.xml><?xml version="1.0" encoding="utf-8"?>
<p188:cmLst xmlns:a="http://schemas.openxmlformats.org/drawingml/2006/main" xmlns:r="http://schemas.openxmlformats.org/officeDocument/2006/relationships" xmlns:p188="http://schemas.microsoft.com/office/powerpoint/2018/8/main">
  <p188:cm id="{2C08C88B-7AFA-44B4-AB42-2ADC2B782A7D}" authorId="{74BEFC4D-D929-700B-43F6-A854C65F59FF}" created="2026-04-14T18:05:32.018">
    <ac:txMkLst xmlns:ac="http://schemas.microsoft.com/office/drawing/2013/main/command">
      <pc:docMk xmlns:pc="http://schemas.microsoft.com/office/powerpoint/2013/main/command"/>
      <pc:sldMk xmlns:pc="http://schemas.microsoft.com/office/powerpoint/2013/main/command" cId="1796661401" sldId="2147471641"/>
      <ac:spMk id="3" creationId="{3EA4C66F-1787-B7EA-0BFF-8949DECED17E}"/>
      <ac:txMk cp="96" len="11">
        <ac:context len="223" hash="583759154"/>
      </ac:txMk>
    </ac:txMkLst>
    <p188:pos x="8996516" y="766915"/>
    <p188:txBody>
      <a:bodyPr/>
      <a:lstStyle/>
      <a:p>
        <a:r>
          <a:rPr lang="en-US"/>
          <a:t>Owen: Please note the date listed on the slide. Along with this slide, I plan on saying the following as my talking points: 
“While MACs have had the option of uploading documentation since last year, they were not previously expected to do so. For Hospice Cap activity May 6th and onward this year, MACs are being directed to upload their Hospice Cap Documentation, so Providers should start seeing that information there soon.”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7EAF2F-0446-F94B-B075-4223D6C2D5F4}" type="datetimeFigureOut">
              <a:rPr lang="en-US" smtClean="0"/>
              <a:t>4/17/2026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CE6B26-461D-9640-893E-B2178DD901A1}"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3928757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58781-B1F5-AD46-9451-8A7188D1A26D}" type="datetimeFigureOut">
              <a:rPr lang="en-US" smtClean="0"/>
              <a:t>4/17/2026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90D30-8D6E-F949-85D2-6DF3BDF32A30}" type="slidenum">
              <a:rPr lang="en-US" smtClean="0"/>
              <a:t>‹#›</a:t>
            </a:fld>
            <a:endParaRPr lang="en-US" dirty="0"/>
          </a:p>
        </p:txBody>
      </p:sp>
    </p:spTree>
    <p:extLst>
      <p:ext uri="{BB962C8B-B14F-4D97-AF65-F5344CB8AC3E}">
        <p14:creationId xmlns:p14="http://schemas.microsoft.com/office/powerpoint/2010/main" val="5966062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417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958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382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60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457200" lvl="1" indent="0" rtl="0" fontAlgn="ctr">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207232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rtl="0" fontAlgn="ctr">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26103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886367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198529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rtl="0" fontAlgn="ctr">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958582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rtl="0" fontAlgn="ctr">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2837741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rtl="0" fontAlgn="ct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279913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1971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rtl="0" fontAlgn="ct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689939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2032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rtl="0" fontAlgn="ct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687527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rtl="0" fontAlgn="ctr">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3903769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rtl="0" fontAlgn="ct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2150160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rtl="0" fontAlgn="ct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885294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279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397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6071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rtl="0" fontAlgn="ctr">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189763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9643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253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7607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37</a:t>
            </a:fld>
            <a:endParaRPr lang="en-US" dirty="0"/>
          </a:p>
        </p:txBody>
      </p:sp>
    </p:spTree>
    <p:extLst>
      <p:ext uri="{BB962C8B-B14F-4D97-AF65-F5344CB8AC3E}">
        <p14:creationId xmlns:p14="http://schemas.microsoft.com/office/powerpoint/2010/main" val="3413930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38</a:t>
            </a:fld>
            <a:endParaRPr lang="en-US" dirty="0"/>
          </a:p>
        </p:txBody>
      </p:sp>
    </p:spTree>
    <p:extLst>
      <p:ext uri="{BB962C8B-B14F-4D97-AF65-F5344CB8AC3E}">
        <p14:creationId xmlns:p14="http://schemas.microsoft.com/office/powerpoint/2010/main" val="463111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39</a:t>
            </a:fld>
            <a:endParaRPr lang="en-US" dirty="0"/>
          </a:p>
        </p:txBody>
      </p:sp>
    </p:spTree>
    <p:extLst>
      <p:ext uri="{BB962C8B-B14F-4D97-AF65-F5344CB8AC3E}">
        <p14:creationId xmlns:p14="http://schemas.microsoft.com/office/powerpoint/2010/main" val="1221285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40</a:t>
            </a:fld>
            <a:endParaRPr lang="en-US" dirty="0"/>
          </a:p>
        </p:txBody>
      </p:sp>
    </p:spTree>
    <p:extLst>
      <p:ext uri="{BB962C8B-B14F-4D97-AF65-F5344CB8AC3E}">
        <p14:creationId xmlns:p14="http://schemas.microsoft.com/office/powerpoint/2010/main" val="1485190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41</a:t>
            </a:fld>
            <a:endParaRPr lang="en-US" dirty="0"/>
          </a:p>
        </p:txBody>
      </p:sp>
    </p:spTree>
    <p:extLst>
      <p:ext uri="{BB962C8B-B14F-4D97-AF65-F5344CB8AC3E}">
        <p14:creationId xmlns:p14="http://schemas.microsoft.com/office/powerpoint/2010/main" val="1172234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3124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4995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754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0286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6078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4454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847429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968151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E1695-6C43-A21D-E580-607243BCC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B4EA5-68C2-EFDA-2381-3872CAEC3C40}"/>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3661DFCC-AD8F-EF08-8B4F-E017842EBAB8}"/>
              </a:ext>
            </a:extLst>
          </p:cNvPr>
          <p:cNvSpPr>
            <a:spLocks noGrp="1"/>
          </p:cNvSpPr>
          <p:nvPr>
            <p:ph type="body" idx="1"/>
          </p:nvPr>
        </p:nvSpPr>
        <p:spPr/>
        <p:txBody>
          <a:bodyPr/>
          <a:lstStyle/>
          <a:p>
            <a:pPr defTabSz="895865">
              <a:defRPr/>
            </a:pPr>
            <a:endParaRPr lang="en-US" b="0" dirty="0"/>
          </a:p>
        </p:txBody>
      </p:sp>
      <p:sp>
        <p:nvSpPr>
          <p:cNvPr id="4" name="Slide Number Placeholder 3">
            <a:extLst>
              <a:ext uri="{FF2B5EF4-FFF2-40B4-BE49-F238E27FC236}">
                <a16:creationId xmlns:a16="http://schemas.microsoft.com/office/drawing/2014/main" id="{20EF7DB2-E5FE-3F07-7F48-9BD433ED241D}"/>
              </a:ext>
            </a:extLst>
          </p:cNvPr>
          <p:cNvSpPr>
            <a:spLocks noGrp="1"/>
          </p:cNvSpPr>
          <p:nvPr>
            <p:ph type="sldNum" sz="quarter" idx="10"/>
          </p:nvPr>
        </p:nvSpPr>
        <p:spPr/>
        <p:txBody>
          <a:bodyPr/>
          <a:lstStyle/>
          <a:p>
            <a:fld id="{20B9C825-F38E-45BB-92C1-043DE61C918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250594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395068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84503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538900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935721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01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6666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4155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0808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3137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52924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2633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91183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9983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9633935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4741902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66763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29874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846594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408860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7835029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15127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defTabSz="895865">
              <a:defRPr/>
            </a:pPr>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768464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91650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61791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42851954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3906-AC69-6AC6-D137-50090C1C3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C40ED-385D-99B4-8075-42784AF75FB3}"/>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30FCA6A7-D6D5-008C-FE64-EF52B961DAD7}"/>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3EA82124-3B2B-89CA-3A74-40C1D3BB2761}"/>
              </a:ext>
            </a:extLst>
          </p:cNvPr>
          <p:cNvSpPr>
            <a:spLocks noGrp="1"/>
          </p:cNvSpPr>
          <p:nvPr>
            <p:ph type="sldNum" sz="quarter" idx="10"/>
          </p:nvPr>
        </p:nvSpPr>
        <p:spPr/>
        <p:txBody>
          <a:bodyPr/>
          <a:lstStyle/>
          <a:p>
            <a:fld id="{20B9C825-F38E-45BB-92C1-043DE61C9183}"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2941213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027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575416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42851954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42851954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54167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6016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0209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64075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40413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34513042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6164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210515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028698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335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6399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02571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16633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823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234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12420" y="1043609"/>
            <a:ext cx="11566843" cy="4571378"/>
          </a:xfrm>
          <a:prstGeom prst="rect">
            <a:avLst/>
          </a:prstGeom>
        </p:spPr>
        <p:txBody>
          <a:bodyPr lIns="0" tIns="0" rIns="0" bIns="0">
            <a:normAutofit/>
          </a:bodyPr>
          <a:lstStyle>
            <a:lvl1pPr>
              <a:lnSpc>
                <a:spcPct val="100000"/>
              </a:lnSpc>
              <a:spcBef>
                <a:spcPts val="0"/>
              </a:spcBef>
              <a:spcAft>
                <a:spcPts val="0"/>
              </a:spcAft>
              <a:defRPr sz="2000"/>
            </a:lvl1pPr>
            <a:lvl2pPr>
              <a:lnSpc>
                <a:spcPct val="100000"/>
              </a:lnSpc>
              <a:spcBef>
                <a:spcPts val="0"/>
              </a:spcBef>
              <a:spcAft>
                <a:spcPts val="0"/>
              </a:spcAft>
              <a:defRPr sz="1800"/>
            </a:lvl2pPr>
            <a:lvl3pPr>
              <a:lnSpc>
                <a:spcPct val="100000"/>
              </a:lnSpc>
              <a:spcBef>
                <a:spcPts val="0"/>
              </a:spcBef>
              <a:spcAft>
                <a:spcPts val="0"/>
              </a:spcAft>
              <a:defRPr sz="1600"/>
            </a:lvl3pPr>
            <a:lvl4pPr>
              <a:lnSpc>
                <a:spcPct val="100000"/>
              </a:lnSpc>
              <a:spcBef>
                <a:spcPts val="0"/>
              </a:spcBef>
              <a:spcAft>
                <a:spcPts val="1200"/>
              </a:spcAft>
              <a:defRPr sz="1400" baseline="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a:xfrm>
            <a:off x="312420" y="284208"/>
            <a:ext cx="11566843" cy="421189"/>
          </a:xfrm>
          <a:prstGeom prst="rect">
            <a:avLst/>
          </a:prstGeom>
        </p:spPr>
        <p:txBody>
          <a:bodyPr lIns="0" tIns="0" rIns="0" bIns="0"/>
          <a:lstStyle>
            <a:lvl1pPr>
              <a:defRPr sz="2800" b="1" baseline="0">
                <a:solidFill>
                  <a:schemeClr val="accent6"/>
                </a:solidFill>
              </a:defRPr>
            </a:lvl1pPr>
          </a:lstStyle>
          <a:p>
            <a:r>
              <a:rPr lang="en-US" dirty="0"/>
              <a:t>Click to Add Slide Title</a:t>
            </a:r>
          </a:p>
        </p:txBody>
      </p:sp>
    </p:spTree>
    <p:extLst>
      <p:ext uri="{BB962C8B-B14F-4D97-AF65-F5344CB8AC3E}">
        <p14:creationId xmlns:p14="http://schemas.microsoft.com/office/powerpoint/2010/main" val="213867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8CC1DB4-D4A4-4714-9578-3C5633AC533C}" type="slidenum">
              <a:rPr lang="en-US"/>
              <a:pPr>
                <a:defRPr/>
              </a:pPr>
              <a:t>‹#›</a:t>
            </a:fld>
            <a:endParaRPr lang="en-US" dirty="0"/>
          </a:p>
        </p:txBody>
      </p:sp>
    </p:spTree>
    <p:extLst>
      <p:ext uri="{BB962C8B-B14F-4D97-AF65-F5344CB8AC3E}">
        <p14:creationId xmlns:p14="http://schemas.microsoft.com/office/powerpoint/2010/main" val="21560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3E6C18-A715-4BDF-B8AD-5E4FE3534DEC}" type="slidenum">
              <a:rPr lang="en-US"/>
              <a:pPr>
                <a:defRPr/>
              </a:pPr>
              <a:t>‹#›</a:t>
            </a:fld>
            <a:endParaRPr lang="en-US" dirty="0"/>
          </a:p>
        </p:txBody>
      </p:sp>
    </p:spTree>
    <p:extLst>
      <p:ext uri="{BB962C8B-B14F-4D97-AF65-F5344CB8AC3E}">
        <p14:creationId xmlns:p14="http://schemas.microsoft.com/office/powerpoint/2010/main" val="208943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FED5E59-4EA3-456A-AF19-235A4F039EBE}" type="slidenum">
              <a:rPr lang="en-US"/>
              <a:pPr>
                <a:defRPr/>
              </a:pPr>
              <a:t>‹#›</a:t>
            </a:fld>
            <a:endParaRPr lang="en-US" dirty="0"/>
          </a:p>
        </p:txBody>
      </p:sp>
    </p:spTree>
    <p:extLst>
      <p:ext uri="{BB962C8B-B14F-4D97-AF65-F5344CB8AC3E}">
        <p14:creationId xmlns:p14="http://schemas.microsoft.com/office/powerpoint/2010/main" val="620860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F197F1-DA1F-4C9F-B49A-7A07E3BD91CB}" type="slidenum">
              <a:rPr lang="en-US"/>
              <a:pPr>
                <a:defRPr/>
              </a:pPr>
              <a:t>‹#›</a:t>
            </a:fld>
            <a:endParaRPr lang="en-US" dirty="0"/>
          </a:p>
        </p:txBody>
      </p:sp>
    </p:spTree>
    <p:extLst>
      <p:ext uri="{BB962C8B-B14F-4D97-AF65-F5344CB8AC3E}">
        <p14:creationId xmlns:p14="http://schemas.microsoft.com/office/powerpoint/2010/main" val="148568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12420" y="3064423"/>
            <a:ext cx="11566843" cy="387798"/>
          </a:xfrm>
          <a:prstGeom prst="rect">
            <a:avLst/>
          </a:prstGeom>
        </p:spPr>
        <p:txBody>
          <a:bodyPr vert="horz" wrap="square" lIns="0" tIns="0" rIns="0" bIns="0" rtlCol="0" anchor="b" anchorCtr="0">
            <a:spAutoFit/>
          </a:bodyPr>
          <a:lstStyle>
            <a:lvl1pPr>
              <a:defRPr sz="2800" b="1" i="0">
                <a:solidFill>
                  <a:schemeClr val="accent6"/>
                </a:solidFill>
                <a:latin typeface="Arial" charset="0"/>
                <a:ea typeface="Arial" charset="0"/>
                <a:cs typeface="Arial" charset="0"/>
              </a:defRPr>
            </a:lvl1pPr>
          </a:lstStyle>
          <a:p>
            <a:r>
              <a:rPr lang="en-US" dirty="0"/>
              <a:t>Click to Add Presentation Title</a:t>
            </a:r>
          </a:p>
        </p:txBody>
      </p:sp>
    </p:spTree>
    <p:extLst>
      <p:ext uri="{BB962C8B-B14F-4D97-AF65-F5344CB8AC3E}">
        <p14:creationId xmlns:p14="http://schemas.microsoft.com/office/powerpoint/2010/main" val="127957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8426" y="2438400"/>
            <a:ext cx="6991975" cy="4435856"/>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Tree>
    <p:extLst>
      <p:ext uri="{BB962C8B-B14F-4D97-AF65-F5344CB8AC3E}">
        <p14:creationId xmlns:p14="http://schemas.microsoft.com/office/powerpoint/2010/main" val="110344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4898645" cy="4435856"/>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88000" y="3048000"/>
            <a:ext cx="6299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88000" y="4267200"/>
            <a:ext cx="6299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Tree>
    <p:extLst>
      <p:ext uri="{BB962C8B-B14F-4D97-AF65-F5344CB8AC3E}">
        <p14:creationId xmlns:p14="http://schemas.microsoft.com/office/powerpoint/2010/main" val="399712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5047947" y="2514600"/>
            <a:ext cx="7144053" cy="43434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4470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1" y="228600"/>
            <a:ext cx="3536433" cy="914400"/>
          </a:xfrm>
          <a:prstGeom prst="rect">
            <a:avLst/>
          </a:prstGeom>
        </p:spPr>
      </p:pic>
    </p:spTree>
    <p:extLst>
      <p:ext uri="{BB962C8B-B14F-4D97-AF65-F5344CB8AC3E}">
        <p14:creationId xmlns:p14="http://schemas.microsoft.com/office/powerpoint/2010/main" val="2879279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46532" y="2438401"/>
            <a:ext cx="7139312"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315200" y="3048000"/>
            <a:ext cx="4470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4168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Tree>
    <p:extLst>
      <p:ext uri="{BB962C8B-B14F-4D97-AF65-F5344CB8AC3E}">
        <p14:creationId xmlns:p14="http://schemas.microsoft.com/office/powerpoint/2010/main" val="4140992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406" y="2514600"/>
            <a:ext cx="7671787" cy="43434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6289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cxnSp>
        <p:nvCxnSpPr>
          <p:cNvPr id="6" name="Straight Connector 5"/>
          <p:cNvCxnSpPr/>
          <p:nvPr/>
        </p:nvCxnSpPr>
        <p:spPr>
          <a:xfrm>
            <a:off x="312420" y="2964013"/>
            <a:ext cx="11566525"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312420" y="2444773"/>
            <a:ext cx="11566525" cy="403627"/>
          </a:xfrm>
          <a:prstGeom prst="rect">
            <a:avLst/>
          </a:prstGeom>
        </p:spPr>
        <p:txBody>
          <a:bodyPr/>
          <a:lstStyle>
            <a:lvl1pPr algn="ctr">
              <a:defRPr sz="2800" b="1">
                <a:solidFill>
                  <a:schemeClr val="accent6"/>
                </a:solidFill>
              </a:defRPr>
            </a:lvl1pPr>
          </a:lstStyle>
          <a:p>
            <a:r>
              <a:rPr lang="en-US" dirty="0"/>
              <a:t>Click to Insert Transition Slide Title</a:t>
            </a:r>
          </a:p>
        </p:txBody>
      </p:sp>
    </p:spTree>
    <p:extLst>
      <p:ext uri="{BB962C8B-B14F-4D97-AF65-F5344CB8AC3E}">
        <p14:creationId xmlns:p14="http://schemas.microsoft.com/office/powerpoint/2010/main" val="120831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7284051" y="2286000"/>
            <a:ext cx="4882368" cy="4576042"/>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08000" y="3048000"/>
            <a:ext cx="650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08000" y="4267200"/>
            <a:ext cx="650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920640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8"/>
            <a:ext cx="5080000" cy="4577393"/>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791200" y="3048000"/>
            <a:ext cx="5689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791200" y="4267200"/>
            <a:ext cx="5689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17304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5214560" y="2438401"/>
            <a:ext cx="6977440"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064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470024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21909" y="2514601"/>
            <a:ext cx="6886891"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315200" y="3048000"/>
            <a:ext cx="4572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315200" y="4267200"/>
            <a:ext cx="4572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737195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9467" y="2963450"/>
            <a:ext cx="7060575" cy="3891090"/>
          </a:xfrm>
          <a:prstGeom prst="rect">
            <a:avLst/>
          </a:prstGeom>
          <a:effectLst/>
        </p:spPr>
      </p:pic>
      <p:sp>
        <p:nvSpPr>
          <p:cNvPr id="14"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74168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0" name="TextBox 9"/>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211693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930" y="2438400"/>
            <a:ext cx="8839201"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673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213600" y="4267200"/>
            <a:ext cx="4673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60940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6186312"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978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6604000" y="4191000"/>
            <a:ext cx="4978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619257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 y="2514600"/>
            <a:ext cx="7487920" cy="4343400"/>
          </a:xfrm>
          <a:prstGeom prst="rect">
            <a:avLst/>
          </a:prstGeom>
          <a:ln>
            <a:noFill/>
          </a:ln>
        </p:spPr>
      </p:pic>
      <p:sp>
        <p:nvSpPr>
          <p:cNvPr id="7" name="Title 8"/>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578385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11222" y="2438400"/>
            <a:ext cx="7529623"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4290800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2133600" y="2362201"/>
            <a:ext cx="9076143" cy="4477935"/>
          </a:xfrm>
          <a:prstGeom prst="rect">
            <a:avLst/>
          </a:prstGeom>
          <a:ln>
            <a:solidFill>
              <a:schemeClr val="tx1">
                <a:alpha val="77000"/>
              </a:schemeClr>
            </a:solidFill>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13747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451386-27BC-417F-BB0F-C81BC1140357}" type="slidenum">
              <a:rPr lang="en-US"/>
              <a:pPr>
                <a:defRPr/>
              </a:pPr>
              <a:t>‹#›</a:t>
            </a:fld>
            <a:endParaRPr lang="en-US" dirty="0"/>
          </a:p>
        </p:txBody>
      </p:sp>
    </p:spTree>
    <p:extLst>
      <p:ext uri="{BB962C8B-B14F-4D97-AF65-F5344CB8AC3E}">
        <p14:creationId xmlns:p14="http://schemas.microsoft.com/office/powerpoint/2010/main" val="4097299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101601" y="2286000"/>
            <a:ext cx="7486316" cy="4572000"/>
          </a:xfrm>
          <a:prstGeom prst="rect">
            <a:avLst/>
          </a:prstGeom>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416800" y="4191000"/>
            <a:ext cx="4368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689159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101600" y="-28738"/>
            <a:ext cx="12325531" cy="1447800"/>
          </a:xfrm>
        </p:spPr>
        <p:txBody>
          <a:bodyPr/>
          <a:lstStyle/>
          <a:p>
            <a:r>
              <a:rPr lang="en-US"/>
              <a:t>Click to edit Master title style</a:t>
            </a:r>
            <a:endParaRPr lang="en-US" dirty="0"/>
          </a:p>
        </p:txBody>
      </p:sp>
      <p:sp>
        <p:nvSpPr>
          <p:cNvPr id="8" name="TextBox 7"/>
          <p:cNvSpPr txBox="1"/>
          <p:nvPr/>
        </p:nvSpPr>
        <p:spPr>
          <a:xfrm>
            <a:off x="-2224195" y="4928188"/>
            <a:ext cx="184731" cy="369332"/>
          </a:xfrm>
          <a:prstGeom prst="rect">
            <a:avLst/>
          </a:prstGeom>
          <a:noFill/>
        </p:spPr>
        <p:txBody>
          <a:bodyPr wrap="none" rtlCol="0">
            <a:spAutoFit/>
          </a:bodyPr>
          <a:lstStyle/>
          <a:p>
            <a:endParaRPr lang="en-US" sz="1800" dirty="0"/>
          </a:p>
        </p:txBody>
      </p:sp>
      <p:pic>
        <p:nvPicPr>
          <p:cNvPr id="10" name="Picture 9" descr="The Centers for Medicare and Medicaid logo."/>
          <p:cNvPicPr>
            <a:picLocks noChangeAspect="1"/>
          </p:cNvPicPr>
          <p:nvPr/>
        </p:nvPicPr>
        <p:blipFill>
          <a:blip r:embed="rId2" cstate="print"/>
          <a:stretch>
            <a:fillRect/>
          </a:stretch>
        </p:blipFill>
        <p:spPr>
          <a:xfrm>
            <a:off x="101600" y="2550068"/>
            <a:ext cx="11887200" cy="3088732"/>
          </a:xfrm>
          <a:prstGeom prst="rect">
            <a:avLst/>
          </a:prstGeom>
        </p:spPr>
      </p:pic>
      <p:sp>
        <p:nvSpPr>
          <p:cNvPr id="14" name="Text Placeholder 2"/>
          <p:cNvSpPr>
            <a:spLocks noGrp="1"/>
          </p:cNvSpPr>
          <p:nvPr>
            <p:ph type="body" sz="quarter" idx="10" hasCustomPrompt="1"/>
          </p:nvPr>
        </p:nvSpPr>
        <p:spPr>
          <a:xfrm>
            <a:off x="406400" y="2819400"/>
            <a:ext cx="113792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406400" y="4724400"/>
            <a:ext cx="11379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1449240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8" name="TextBox 7"/>
          <p:cNvSpPr txBox="1"/>
          <p:nvPr/>
        </p:nvSpPr>
        <p:spPr>
          <a:xfrm>
            <a:off x="-2224195" y="492818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205127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2200691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517681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dirty="0"/>
          </a:p>
        </p:txBody>
      </p:sp>
      <p:grpSp>
        <p:nvGrpSpPr>
          <p:cNvPr id="4" name="Group 3"/>
          <p:cNvGrpSpPr/>
          <p:nvPr userDrawn="1"/>
        </p:nvGrpSpPr>
        <p:grpSpPr>
          <a:xfrm>
            <a:off x="-22577" y="2"/>
            <a:ext cx="12282311"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7" name="Content Placeholder 2"/>
          <p:cNvSpPr>
            <a:spLocks noGrp="1"/>
          </p:cNvSpPr>
          <p:nvPr>
            <p:ph idx="1"/>
          </p:nvPr>
        </p:nvSpPr>
        <p:spPr>
          <a:xfrm>
            <a:off x="609600" y="1828801"/>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0" y="135467"/>
            <a:ext cx="12192000" cy="694267"/>
          </a:xfrm>
          <a:noFill/>
          <a:ln>
            <a:noFill/>
          </a:ln>
          <a:effectLst/>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8596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2504C2-4BAA-450D-8425-4DE41CB45D64}" type="slidenum">
              <a:rPr lang="en-US"/>
              <a:pPr>
                <a:defRPr/>
              </a:pPr>
              <a:t>‹#›</a:t>
            </a:fld>
            <a:endParaRPr lang="en-US" dirty="0"/>
          </a:p>
        </p:txBody>
      </p:sp>
    </p:spTree>
    <p:extLst>
      <p:ext uri="{BB962C8B-B14F-4D97-AF65-F5344CB8AC3E}">
        <p14:creationId xmlns:p14="http://schemas.microsoft.com/office/powerpoint/2010/main" val="106284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077DFC-2875-454A-8D70-78A2443BD3F9}" type="slidenum">
              <a:rPr lang="en-US"/>
              <a:pPr>
                <a:defRPr/>
              </a:pPr>
              <a:t>‹#›</a:t>
            </a:fld>
            <a:endParaRPr lang="en-US" dirty="0"/>
          </a:p>
        </p:txBody>
      </p:sp>
    </p:spTree>
    <p:extLst>
      <p:ext uri="{BB962C8B-B14F-4D97-AF65-F5344CB8AC3E}">
        <p14:creationId xmlns:p14="http://schemas.microsoft.com/office/powerpoint/2010/main" val="344336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F2E3422-2E7D-4F5E-9844-CA8720791FB1}" type="slidenum">
              <a:rPr lang="en-US"/>
              <a:pPr>
                <a:defRPr/>
              </a:pPr>
              <a:t>‹#›</a:t>
            </a:fld>
            <a:endParaRPr lang="en-US" dirty="0"/>
          </a:p>
        </p:txBody>
      </p:sp>
    </p:spTree>
    <p:extLst>
      <p:ext uri="{BB962C8B-B14F-4D97-AF65-F5344CB8AC3E}">
        <p14:creationId xmlns:p14="http://schemas.microsoft.com/office/powerpoint/2010/main" val="387271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43DC926-8515-4955-9D87-991B96B1486D}" type="slidenum">
              <a:rPr lang="en-US"/>
              <a:pPr>
                <a:defRPr/>
              </a:pPr>
              <a:t>‹#›</a:t>
            </a:fld>
            <a:endParaRPr lang="en-US" dirty="0"/>
          </a:p>
        </p:txBody>
      </p:sp>
    </p:spTree>
    <p:extLst>
      <p:ext uri="{BB962C8B-B14F-4D97-AF65-F5344CB8AC3E}">
        <p14:creationId xmlns:p14="http://schemas.microsoft.com/office/powerpoint/2010/main" val="41091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7504F86-05D3-4C15-888C-BDB776880B1E}" type="slidenum">
              <a:rPr lang="en-US"/>
              <a:pPr>
                <a:defRPr/>
              </a:pPr>
              <a:t>‹#›</a:t>
            </a:fld>
            <a:endParaRPr lang="en-US" dirty="0"/>
          </a:p>
        </p:txBody>
      </p:sp>
    </p:spTree>
    <p:extLst>
      <p:ext uri="{BB962C8B-B14F-4D97-AF65-F5344CB8AC3E}">
        <p14:creationId xmlns:p14="http://schemas.microsoft.com/office/powerpoint/2010/main" val="169984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EFD745A-EE9E-4CA0-8990-A8D4B8B50C4E}" type="slidenum">
              <a:rPr lang="en-US"/>
              <a:pPr>
                <a:defRPr/>
              </a:pPr>
              <a:t>‹#›</a:t>
            </a:fld>
            <a:endParaRPr lang="en-US" dirty="0"/>
          </a:p>
        </p:txBody>
      </p:sp>
    </p:spTree>
    <p:extLst>
      <p:ext uri="{BB962C8B-B14F-4D97-AF65-F5344CB8AC3E}">
        <p14:creationId xmlns:p14="http://schemas.microsoft.com/office/powerpoint/2010/main" val="119413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1.xml"/><Relationship Id="rId7" Type="http://schemas.openxmlformats.org/officeDocument/2006/relationships/hyperlink" Target="http://www.cms.gov/"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go.cms.gov/mln" TargetMode="Externa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ackgro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7504"/>
            <a:ext cx="12195048" cy="920496"/>
          </a:xfrm>
          <a:prstGeom prst="rect">
            <a:avLst/>
          </a:prstGeom>
        </p:spPr>
      </p:pic>
      <p:pic>
        <p:nvPicPr>
          <p:cNvPr id="7" name="Picture 6" descr="Medicare Learning Network logo">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1603" y="6142475"/>
            <a:ext cx="822960" cy="516650"/>
          </a:xfrm>
          <a:prstGeom prst="rect">
            <a:avLst/>
          </a:prstGeom>
        </p:spPr>
      </p:pic>
      <p:pic>
        <p:nvPicPr>
          <p:cNvPr id="8" name="Picture 7" descr="CMS logo - Centers for Medicare &amp; Medicaid Services">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3700" y="6175710"/>
            <a:ext cx="1280160" cy="450180"/>
          </a:xfrm>
          <a:prstGeom prst="rect">
            <a:avLst/>
          </a:prstGeom>
        </p:spPr>
      </p:pic>
      <p:sp>
        <p:nvSpPr>
          <p:cNvPr id="9" name="TextBox 8"/>
          <p:cNvSpPr txBox="1"/>
          <p:nvPr/>
        </p:nvSpPr>
        <p:spPr>
          <a:xfrm>
            <a:off x="11728176" y="5476462"/>
            <a:ext cx="456931" cy="461042"/>
          </a:xfrm>
          <a:prstGeom prst="rect">
            <a:avLst/>
          </a:prstGeom>
          <a:noFill/>
        </p:spPr>
        <p:txBody>
          <a:bodyPr wrap="square" lIns="0" tIns="0" rIns="137160" bIns="137160" rtlCol="0" anchor="b" anchorCtr="0">
            <a:noAutofit/>
          </a:bodyPr>
          <a:lstStyle/>
          <a:p>
            <a:pPr algn="r"/>
            <a:fld id="{D5C742C6-D277-4A43-909D-5F58BADF844E}" type="slidenum">
              <a:rPr lang="en-US" sz="1200" b="1" smtClean="0">
                <a:solidFill>
                  <a:schemeClr val="accent1"/>
                </a:solidFill>
              </a:rPr>
              <a:pPr algn="r"/>
              <a:t>‹#›</a:t>
            </a:fld>
            <a:endParaRPr lang="en-US" sz="1200" b="1" dirty="0">
              <a:solidFill>
                <a:schemeClr val="accent1"/>
              </a:solidFill>
            </a:endParaRPr>
          </a:p>
        </p:txBody>
      </p:sp>
      <p:sp>
        <p:nvSpPr>
          <p:cNvPr id="4" name="TextBox 3">
            <a:extLst>
              <a:ext uri="{FF2B5EF4-FFF2-40B4-BE49-F238E27FC236}">
                <a16:creationId xmlns:a16="http://schemas.microsoft.com/office/drawing/2014/main" id="{8F5BA77C-877C-34DD-3D1E-F80C8199BF67}"/>
              </a:ext>
            </a:extLst>
          </p:cNvPr>
          <p:cNvSpPr txBox="1"/>
          <p:nvPr userDrawn="1">
            <p:extLst>
              <p:ext uri="{1162E1C5-73C7-4A58-AE30-91384D911F3F}">
                <p184:classification xmlns:p184="http://schemas.microsoft.com/office/powerpoint/2018/4/main" val="hdr"/>
              </p:ext>
            </p:extLst>
          </p:nvPr>
        </p:nvSpPr>
        <p:spPr>
          <a:xfrm>
            <a:off x="0" y="0"/>
            <a:ext cx="1225550"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Sensitivity Label: Public</a:t>
            </a:r>
          </a:p>
        </p:txBody>
      </p:sp>
    </p:spTree>
    <p:extLst>
      <p:ext uri="{BB962C8B-B14F-4D97-AF65-F5344CB8AC3E}">
        <p14:creationId xmlns:p14="http://schemas.microsoft.com/office/powerpoint/2010/main" val="1336877952"/>
      </p:ext>
    </p:extLst>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73A52DA-92CA-41CE-BEBA-5067DA6B000B}" type="slidenum">
              <a:rPr lang="en-US"/>
              <a:pPr>
                <a:defRPr/>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 y="0"/>
            <a:ext cx="12195047" cy="1828800"/>
          </a:xfrm>
          <a:prstGeom prst="rect">
            <a:avLst/>
          </a:prstGeom>
        </p:spPr>
      </p:pic>
      <p:sp>
        <p:nvSpPr>
          <p:cNvPr id="3" name="TextBox 2">
            <a:extLst>
              <a:ext uri="{FF2B5EF4-FFF2-40B4-BE49-F238E27FC236}">
                <a16:creationId xmlns:a16="http://schemas.microsoft.com/office/drawing/2014/main" id="{5B0A7D23-A4A2-0707-8F8D-58D62985F931}"/>
              </a:ext>
            </a:extLst>
          </p:cNvPr>
          <p:cNvSpPr txBox="1"/>
          <p:nvPr userDrawn="1">
            <p:extLst>
              <p:ext uri="{1162E1C5-73C7-4A58-AE30-91384D911F3F}">
                <p184:classification xmlns:p184="http://schemas.microsoft.com/office/powerpoint/2018/4/main" val="hdr"/>
              </p:ext>
            </p:extLst>
          </p:nvPr>
        </p:nvSpPr>
        <p:spPr>
          <a:xfrm>
            <a:off x="0" y="0"/>
            <a:ext cx="1225550"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Sensitivity Label: Public</a:t>
            </a:r>
          </a:p>
        </p:txBody>
      </p:sp>
    </p:spTree>
    <p:extLst>
      <p:ext uri="{BB962C8B-B14F-4D97-AF65-F5344CB8AC3E}">
        <p14:creationId xmlns:p14="http://schemas.microsoft.com/office/powerpoint/2010/main" val="192578283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7"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
        <p:nvSpPr>
          <p:cNvPr id="4" name="TextBox 3">
            <a:extLst>
              <a:ext uri="{FF2B5EF4-FFF2-40B4-BE49-F238E27FC236}">
                <a16:creationId xmlns:a16="http://schemas.microsoft.com/office/drawing/2014/main" id="{43FE87DE-4FA8-4042-1DCC-9D7EC362565E}"/>
              </a:ext>
            </a:extLst>
          </p:cNvPr>
          <p:cNvSpPr txBox="1"/>
          <p:nvPr userDrawn="1">
            <p:extLst>
              <p:ext uri="{1162E1C5-73C7-4A58-AE30-91384D911F3F}">
                <p184:classification xmlns:p184="http://schemas.microsoft.com/office/powerpoint/2018/4/main" val="hdr"/>
              </p:ext>
            </p:extLst>
          </p:nvPr>
        </p:nvSpPr>
        <p:spPr>
          <a:xfrm>
            <a:off x="0" y="0"/>
            <a:ext cx="1225550"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Sensitivity Label: Public</a:t>
            </a:r>
          </a:p>
        </p:txBody>
      </p:sp>
    </p:spTree>
    <p:extLst>
      <p:ext uri="{BB962C8B-B14F-4D97-AF65-F5344CB8AC3E}">
        <p14:creationId xmlns:p14="http://schemas.microsoft.com/office/powerpoint/2010/main" val="6149038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7FFFD119_6B16E099.xml"/><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hyperlink" Target="https://mcref.cms.gov/" TargetMode="External"/><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hyperlink" Target="https://www.cms.gov/medicare/audits-compliance/part-a-cost-report/electronic-cost-report-exhibit-templates" TargetMode="External"/><Relationship Id="rId2" Type="http://schemas.openxmlformats.org/officeDocument/2006/relationships/notesSlide" Target="../notesSlides/notesSlide50.xml"/><Relationship Id="rId1" Type="http://schemas.openxmlformats.org/officeDocument/2006/relationships/slideLayout" Target="../slideLayouts/slideLayout35.xml"/><Relationship Id="rId5" Type="http://schemas.openxmlformats.org/officeDocument/2006/relationships/image" Target="../media/image52.pn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33.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5.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2.xml"/></Relationships>
</file>

<file path=ppt/slides/_rels/slide87.xml.rels><?xml version="1.0" encoding="UTF-8" standalone="yes"?>
<Relationships xmlns="http://schemas.openxmlformats.org/package/2006/relationships"><Relationship Id="rId3" Type="http://schemas.openxmlformats.org/officeDocument/2006/relationships/hyperlink" Target="mailto:OFMDPAOQUESTIONS@CMS.HHS.GOV" TargetMode="External"/><Relationship Id="rId2" Type="http://schemas.openxmlformats.org/officeDocument/2006/relationships/notesSlide" Target="../notesSlides/notesSlide82.xml"/><Relationship Id="rId1" Type="http://schemas.openxmlformats.org/officeDocument/2006/relationships/slideLayout" Target="../slideLayouts/slideLayout33.xml"/><Relationship Id="rId5" Type="http://schemas.openxmlformats.org/officeDocument/2006/relationships/hyperlink" Target="mailto:EUS_Support@cms.hhs.gov" TargetMode="External"/><Relationship Id="rId4" Type="http://schemas.openxmlformats.org/officeDocument/2006/relationships/hyperlink" Target="https://eus.cms.gov/home"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www.cms.gov/training-education/medicare-learning-networkr-mln/resources-training" TargetMode="External"/><Relationship Id="rId2" Type="http://schemas.openxmlformats.org/officeDocument/2006/relationships/notesSlide" Target="../notesSlides/notesSlide83.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9478"/>
            <a:ext cx="12192000" cy="1459923"/>
          </a:xfrm>
        </p:spPr>
        <p:txBody>
          <a:bodyPr/>
          <a:lstStyle/>
          <a:p>
            <a:r>
              <a:rPr lang="en-US" sz="3800" dirty="0"/>
              <a:t>Medicare Part A Cost Report e-Filing Updates</a:t>
            </a:r>
          </a:p>
        </p:txBody>
      </p:sp>
      <p:sp>
        <p:nvSpPr>
          <p:cNvPr id="6" name="Text Placeholder 5"/>
          <p:cNvSpPr>
            <a:spLocks noGrp="1"/>
          </p:cNvSpPr>
          <p:nvPr>
            <p:ph type="body" sz="quarter" idx="10"/>
          </p:nvPr>
        </p:nvSpPr>
        <p:spPr/>
        <p:txBody>
          <a:bodyPr/>
          <a:lstStyle/>
          <a:p>
            <a:r>
              <a:rPr lang="en-US" dirty="0"/>
              <a:t>Wednesday, April 22, 2026</a:t>
            </a:r>
          </a:p>
        </p:txBody>
      </p:sp>
      <p:sp>
        <p:nvSpPr>
          <p:cNvPr id="7" name="Text Placeholder 6"/>
          <p:cNvSpPr>
            <a:spLocks noGrp="1"/>
          </p:cNvSpPr>
          <p:nvPr>
            <p:ph type="body" sz="quarter" idx="11"/>
          </p:nvPr>
        </p:nvSpPr>
        <p:spPr>
          <a:xfrm>
            <a:off x="7213600" y="4190999"/>
            <a:ext cx="4368800" cy="1152569"/>
          </a:xfrm>
        </p:spPr>
        <p:txBody>
          <a:bodyPr>
            <a:normAutofit fontScale="92500" lnSpcReduction="20000"/>
          </a:bodyPr>
          <a:lstStyle/>
          <a:p>
            <a:r>
              <a:rPr lang="en-US" sz="2600" dirty="0"/>
              <a:t>Presenters:</a:t>
            </a:r>
          </a:p>
          <a:p>
            <a:r>
              <a:rPr lang="en-US" b="0" dirty="0"/>
              <a:t>Owen Osaghae, CMS</a:t>
            </a:r>
          </a:p>
          <a:p>
            <a:r>
              <a:rPr lang="en-US" b="0" dirty="0"/>
              <a:t>Jolene Nguyen, CGI Federal</a:t>
            </a:r>
          </a:p>
          <a:p>
            <a:endParaRPr lang="en-US" dirty="0"/>
          </a:p>
        </p:txBody>
      </p:sp>
    </p:spTree>
    <p:extLst>
      <p:ext uri="{BB962C8B-B14F-4D97-AF65-F5344CB8AC3E}">
        <p14:creationId xmlns:p14="http://schemas.microsoft.com/office/powerpoint/2010/main" val="321341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MCReF </a:t>
            </a:r>
            <a:r>
              <a:rPr lang="en-US" sz="3200" dirty="0"/>
              <a:t>– High Level System Changes</a:t>
            </a:r>
          </a:p>
        </p:txBody>
      </p:sp>
      <p:sp>
        <p:nvSpPr>
          <p:cNvPr id="6" name="Content Placeholder 2"/>
          <p:cNvSpPr>
            <a:spLocks noGrp="1"/>
          </p:cNvSpPr>
          <p:nvPr>
            <p:ph type="body" sz="quarter" idx="4294967295"/>
          </p:nvPr>
        </p:nvSpPr>
        <p:spPr>
          <a:xfrm>
            <a:off x="312737" y="1652588"/>
            <a:ext cx="11566525" cy="4572000"/>
          </a:xfrm>
          <a:prstGeom prst="rect">
            <a:avLst/>
          </a:prstGeom>
        </p:spPr>
        <p:txBody>
          <a:bodyPr>
            <a:normAutofit/>
          </a:bodyPr>
          <a:lstStyle/>
          <a:p>
            <a:r>
              <a:rPr lang="en-US" sz="2400" b="1" dirty="0"/>
              <a:t>One-Click PS&amp;R Summaries: </a:t>
            </a:r>
            <a:r>
              <a:rPr lang="en-US" sz="2400" dirty="0"/>
              <a:t>Ready-made PS&amp;R Summary Reports for instant download on the MCReF home page</a:t>
            </a:r>
            <a:endParaRPr lang="en-US" sz="1000" dirty="0"/>
          </a:p>
          <a:p>
            <a:r>
              <a:rPr lang="en-US" sz="2400" b="1" dirty="0"/>
              <a:t>Hospice Cap Dashboard: </a:t>
            </a:r>
            <a:r>
              <a:rPr lang="en-US" sz="2400" dirty="0"/>
              <a:t>Dashboard for tracking Hospice Cap status, detailed view of Cap review dates, and access to Documentation for Cap Determinations</a:t>
            </a:r>
          </a:p>
        </p:txBody>
      </p:sp>
      <p:sp>
        <p:nvSpPr>
          <p:cNvPr id="3" name="Slide Number Placeholder 2"/>
          <p:cNvSpPr>
            <a:spLocks noGrp="1"/>
          </p:cNvSpPr>
          <p:nvPr>
            <p:ph type="sldNum" sz="quarter" idx="4"/>
          </p:nvPr>
        </p:nvSpPr>
        <p:spPr/>
        <p:txBody>
          <a:bodyPr/>
          <a:lstStyle/>
          <a:p>
            <a:fld id="{7022FF3C-310F-4809-A5BE-BC5BA8AA108D}" type="slidenum">
              <a:rPr lang="en-US" smtClean="0"/>
              <a:pPr/>
              <a:t>10</a:t>
            </a:fld>
            <a:endParaRPr lang="en-US" dirty="0"/>
          </a:p>
        </p:txBody>
      </p:sp>
    </p:spTree>
    <p:extLst>
      <p:ext uri="{BB962C8B-B14F-4D97-AF65-F5344CB8AC3E}">
        <p14:creationId xmlns:p14="http://schemas.microsoft.com/office/powerpoint/2010/main" val="132485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One-Click PS&amp;R Summary Report Download</a:t>
            </a:r>
            <a:endParaRPr lang="en-US" sz="3600" strike="sngStrike" dirty="0"/>
          </a:p>
        </p:txBody>
      </p:sp>
    </p:spTree>
    <p:extLst>
      <p:ext uri="{BB962C8B-B14F-4D97-AF65-F5344CB8AC3E}">
        <p14:creationId xmlns:p14="http://schemas.microsoft.com/office/powerpoint/2010/main" val="316262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12</a:t>
            </a:fld>
            <a:endParaRPr lang="en-US" dirty="0"/>
          </a:p>
        </p:txBody>
      </p:sp>
      <p:sp>
        <p:nvSpPr>
          <p:cNvPr id="3" name="Content Placeholder 2"/>
          <p:cNvSpPr>
            <a:spLocks noGrp="1"/>
          </p:cNvSpPr>
          <p:nvPr>
            <p:ph idx="1"/>
          </p:nvPr>
        </p:nvSpPr>
        <p:spPr>
          <a:xfrm>
            <a:off x="609600" y="1240971"/>
            <a:ext cx="10972800" cy="4885193"/>
          </a:xfrm>
        </p:spPr>
        <p:txBody>
          <a:bodyPr>
            <a:normAutofit fontScale="92500" lnSpcReduction="10000"/>
          </a:bodyPr>
          <a:lstStyle/>
          <a:p>
            <a:pPr>
              <a:lnSpc>
                <a:spcPct val="110000"/>
              </a:lnSpc>
              <a:spcAft>
                <a:spcPts val="1200"/>
              </a:spcAft>
            </a:pPr>
            <a:r>
              <a:rPr lang="en-US" dirty="0"/>
              <a:t>PS&amp;R Summary Reports tailored for cost report creation are directly accessible via a one-click download within the Medicare Cost Report e-Filing system (MCReF)</a:t>
            </a:r>
          </a:p>
          <a:p>
            <a:pPr>
              <a:lnSpc>
                <a:spcPct val="110000"/>
              </a:lnSpc>
              <a:spcAft>
                <a:spcPts val="1200"/>
              </a:spcAft>
            </a:pPr>
            <a:r>
              <a:rPr lang="en-US" dirty="0"/>
              <a:t>The goal of this is to make acquiring PS&amp;R Summary Reports:</a:t>
            </a:r>
          </a:p>
          <a:p>
            <a:pPr lvl="1">
              <a:lnSpc>
                <a:spcPct val="110000"/>
              </a:lnSpc>
              <a:spcAft>
                <a:spcPts val="1200"/>
              </a:spcAft>
            </a:pPr>
            <a:r>
              <a:rPr lang="en-US" dirty="0"/>
              <a:t>Easier (one-click, rather than current multi-screen flow for custom requests)</a:t>
            </a:r>
          </a:p>
          <a:p>
            <a:pPr lvl="1">
              <a:lnSpc>
                <a:spcPct val="110000"/>
              </a:lnSpc>
              <a:spcAft>
                <a:spcPts val="1200"/>
              </a:spcAft>
            </a:pPr>
            <a:r>
              <a:rPr lang="en-US" dirty="0"/>
              <a:t>Faster (immediate download, no queue/inbox)</a:t>
            </a:r>
          </a:p>
          <a:p>
            <a:pPr lvl="1">
              <a:lnSpc>
                <a:spcPct val="110000"/>
              </a:lnSpc>
              <a:spcAft>
                <a:spcPts val="1200"/>
              </a:spcAft>
            </a:pPr>
            <a:r>
              <a:rPr lang="en-US" dirty="0"/>
              <a:t>Vendor-ready (format and dates coordinated with cost report vendors for plug’n’play simplicity)</a:t>
            </a:r>
          </a:p>
        </p:txBody>
      </p:sp>
      <p:sp>
        <p:nvSpPr>
          <p:cNvPr id="4" name="Title 3"/>
          <p:cNvSpPr>
            <a:spLocks noGrp="1"/>
          </p:cNvSpPr>
          <p:nvPr>
            <p:ph type="title"/>
          </p:nvPr>
        </p:nvSpPr>
        <p:spPr/>
        <p:txBody>
          <a:bodyPr/>
          <a:lstStyle/>
          <a:p>
            <a:br>
              <a:rPr lang="en-US" dirty="0"/>
            </a:br>
            <a:r>
              <a:rPr lang="en-US" dirty="0"/>
              <a:t>One-Click PS&amp;R Summary Report Download</a:t>
            </a:r>
            <a:br>
              <a:rPr lang="en-US" dirty="0"/>
            </a:br>
            <a:endParaRPr lang="en-US" dirty="0"/>
          </a:p>
        </p:txBody>
      </p:sp>
    </p:spTree>
    <p:extLst>
      <p:ext uri="{BB962C8B-B14F-4D97-AF65-F5344CB8AC3E}">
        <p14:creationId xmlns:p14="http://schemas.microsoft.com/office/powerpoint/2010/main" val="197104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CReF homepage with red box emphasizing the PS&amp;R Download column and the Download PS&amp;Rs button">
            <a:extLst>
              <a:ext uri="{FF2B5EF4-FFF2-40B4-BE49-F238E27FC236}">
                <a16:creationId xmlns:a16="http://schemas.microsoft.com/office/drawing/2014/main" id="{9DBA906A-765E-48F8-9DEE-9B18395A02DA}"/>
              </a:ext>
            </a:extLst>
          </p:cNvPr>
          <p:cNvPicPr>
            <a:picLocks noChangeAspect="1"/>
          </p:cNvPicPr>
          <p:nvPr/>
        </p:nvPicPr>
        <p:blipFill>
          <a:blip r:embed="rId3"/>
          <a:stretch>
            <a:fillRect/>
          </a:stretch>
        </p:blipFill>
        <p:spPr>
          <a:xfrm>
            <a:off x="1432563" y="1083690"/>
            <a:ext cx="9326874" cy="5637786"/>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13</a:t>
            </a:fld>
            <a:endParaRPr lang="en-US" dirty="0"/>
          </a:p>
        </p:txBody>
      </p:sp>
      <p:sp>
        <p:nvSpPr>
          <p:cNvPr id="4" name="Title 3"/>
          <p:cNvSpPr>
            <a:spLocks noGrp="1"/>
          </p:cNvSpPr>
          <p:nvPr>
            <p:ph type="title"/>
          </p:nvPr>
        </p:nvSpPr>
        <p:spPr/>
        <p:txBody>
          <a:bodyPr/>
          <a:lstStyle/>
          <a:p>
            <a:r>
              <a:rPr lang="en-US" dirty="0"/>
              <a:t>MCReF Home Page</a:t>
            </a:r>
          </a:p>
        </p:txBody>
      </p:sp>
    </p:spTree>
    <p:extLst>
      <p:ext uri="{BB962C8B-B14F-4D97-AF65-F5344CB8AC3E}">
        <p14:creationId xmlns:p14="http://schemas.microsoft.com/office/powerpoint/2010/main" val="102560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14</a:t>
            </a:fld>
            <a:endParaRPr lang="en-US" dirty="0"/>
          </a:p>
        </p:txBody>
      </p:sp>
      <p:sp>
        <p:nvSpPr>
          <p:cNvPr id="3" name="Content Placeholder 2"/>
          <p:cNvSpPr>
            <a:spLocks noGrp="1"/>
          </p:cNvSpPr>
          <p:nvPr>
            <p:ph idx="1"/>
          </p:nvPr>
        </p:nvSpPr>
        <p:spPr>
          <a:xfrm>
            <a:off x="619432" y="1208436"/>
            <a:ext cx="10972800" cy="5522872"/>
          </a:xfrm>
        </p:spPr>
        <p:txBody>
          <a:bodyPr>
            <a:normAutofit fontScale="92500" lnSpcReduction="20000"/>
          </a:bodyPr>
          <a:lstStyle/>
          <a:p>
            <a:r>
              <a:rPr lang="en-US" sz="2400" dirty="0"/>
              <a:t>All available PS&amp;R Report Types for the provider and any subunits or consolidated FQHCs/RHCs the MAC is currently aware of</a:t>
            </a:r>
          </a:p>
          <a:p>
            <a:pPr lvl="1"/>
            <a:r>
              <a:rPr lang="en-US" sz="2000" dirty="0"/>
              <a:t>Report package also includes the PS&amp;R 1000 Consolidated Summary report, the 399 Home Health PPS-Part A and Part B Episodes, and supplemental sections as applicable (i.e. 110 DRG Section, 329/339 Patient CBSA Visit Section)</a:t>
            </a:r>
          </a:p>
          <a:p>
            <a:r>
              <a:rPr lang="en-US" sz="2400" dirty="0"/>
              <a:t>Service Periods</a:t>
            </a:r>
          </a:p>
          <a:p>
            <a:pPr lvl="1"/>
            <a:r>
              <a:rPr lang="en-US" sz="2000" dirty="0"/>
              <a:t>Encompass 1 full cost reporting period</a:t>
            </a:r>
          </a:p>
          <a:p>
            <a:pPr lvl="1"/>
            <a:r>
              <a:rPr lang="en-US" sz="2000" dirty="0"/>
              <a:t>Service-period “splits” applied as follows:</a:t>
            </a:r>
          </a:p>
          <a:p>
            <a:pPr lvl="2"/>
            <a:r>
              <a:rPr lang="en-US" sz="1600" dirty="0"/>
              <a:t>IPPS Hospitals receive a split on 10/1</a:t>
            </a:r>
          </a:p>
          <a:p>
            <a:pPr lvl="2"/>
            <a:r>
              <a:rPr lang="en-US" sz="1600" dirty="0"/>
              <a:t>The following provider types receive a split on 1/1: </a:t>
            </a:r>
          </a:p>
          <a:p>
            <a:pPr lvl="3"/>
            <a:r>
              <a:rPr lang="en-US" sz="1400" dirty="0"/>
              <a:t>Cancer Hospitals</a:t>
            </a:r>
          </a:p>
          <a:p>
            <a:pPr lvl="3"/>
            <a:r>
              <a:rPr lang="en-US" sz="1400" dirty="0"/>
              <a:t>Teaching Facilities</a:t>
            </a:r>
          </a:p>
          <a:p>
            <a:pPr lvl="3"/>
            <a:r>
              <a:rPr lang="en-US" sz="1400" dirty="0"/>
              <a:t>Based Psych and Rehab units attached to a Teaching Hospital</a:t>
            </a:r>
          </a:p>
          <a:p>
            <a:pPr lvl="3"/>
            <a:r>
              <a:rPr lang="en-US" sz="1400" dirty="0"/>
              <a:t>Based Swing-Bed SNFs and RHCs</a:t>
            </a:r>
          </a:p>
          <a:p>
            <a:pPr lvl="2"/>
            <a:r>
              <a:rPr lang="en-US" sz="1600" dirty="0"/>
              <a:t>RHCs receive an additional one-time split on 4/1/2021</a:t>
            </a:r>
          </a:p>
          <a:p>
            <a:r>
              <a:rPr lang="en-US" sz="2400" dirty="0"/>
              <a:t>All Paid Dates available as of report generation</a:t>
            </a:r>
          </a:p>
          <a:p>
            <a:r>
              <a:rPr lang="en-US" sz="2400" dirty="0"/>
              <a:t>CSV and PDF format</a:t>
            </a:r>
          </a:p>
          <a:p>
            <a:pPr marL="0" indent="0">
              <a:buNone/>
            </a:pPr>
            <a:endParaRPr lang="en-US" sz="1300" dirty="0"/>
          </a:p>
          <a:p>
            <a:pPr marL="0" indent="0">
              <a:buNone/>
            </a:pPr>
            <a:r>
              <a:rPr lang="en-US" sz="2400" i="1" dirty="0"/>
              <a:t>Note: </a:t>
            </a:r>
            <a:r>
              <a:rPr lang="en-US" sz="2400" dirty="0"/>
              <a:t>Before using One-Click Summaries, you should confirm that these defaults meet your particular filing needs</a:t>
            </a:r>
          </a:p>
        </p:txBody>
      </p:sp>
      <p:sp>
        <p:nvSpPr>
          <p:cNvPr id="4" name="Title 3"/>
          <p:cNvSpPr>
            <a:spLocks noGrp="1"/>
          </p:cNvSpPr>
          <p:nvPr>
            <p:ph type="title"/>
          </p:nvPr>
        </p:nvSpPr>
        <p:spPr/>
        <p:txBody>
          <a:bodyPr/>
          <a:lstStyle/>
          <a:p>
            <a:r>
              <a:rPr lang="en-US" dirty="0"/>
              <a:t>What the One-Click Summaries Contain</a:t>
            </a:r>
          </a:p>
        </p:txBody>
      </p:sp>
    </p:spTree>
    <p:extLst>
      <p:ext uri="{BB962C8B-B14F-4D97-AF65-F5344CB8AC3E}">
        <p14:creationId xmlns:p14="http://schemas.microsoft.com/office/powerpoint/2010/main" val="294612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15</a:t>
            </a:fld>
            <a:endParaRPr lang="en-US" dirty="0"/>
          </a:p>
        </p:txBody>
      </p:sp>
      <p:sp>
        <p:nvSpPr>
          <p:cNvPr id="3" name="Content Placeholder 2"/>
          <p:cNvSpPr>
            <a:spLocks noGrp="1"/>
          </p:cNvSpPr>
          <p:nvPr>
            <p:ph idx="1"/>
          </p:nvPr>
        </p:nvSpPr>
        <p:spPr>
          <a:xfrm>
            <a:off x="609600" y="1036377"/>
            <a:ext cx="10972800" cy="777680"/>
          </a:xfrm>
        </p:spPr>
        <p:txBody>
          <a:bodyPr>
            <a:normAutofit fontScale="92500"/>
          </a:bodyPr>
          <a:lstStyle/>
          <a:p>
            <a:pPr marL="0" indent="0">
              <a:buNone/>
            </a:pPr>
            <a:r>
              <a:rPr lang="en-US" sz="2200" dirty="0"/>
              <a:t>For example, assuming a Teaching Hospital with based Psych, RHC, and HHA subunits, and a Cost Reporting Period of 7/1/2024-6/30/2025, the default service periods would be as follows:</a:t>
            </a:r>
          </a:p>
          <a:p>
            <a:pPr marL="0" indent="0">
              <a:buNone/>
            </a:pPr>
            <a:endParaRPr lang="en-US" dirty="0"/>
          </a:p>
        </p:txBody>
      </p:sp>
      <p:sp>
        <p:nvSpPr>
          <p:cNvPr id="4" name="Title 3"/>
          <p:cNvSpPr>
            <a:spLocks noGrp="1"/>
          </p:cNvSpPr>
          <p:nvPr>
            <p:ph type="title"/>
          </p:nvPr>
        </p:nvSpPr>
        <p:spPr/>
        <p:txBody>
          <a:bodyPr/>
          <a:lstStyle/>
          <a:p>
            <a:r>
              <a:rPr lang="en-US" dirty="0"/>
              <a:t>Service Period Date “Splits” Example</a:t>
            </a:r>
          </a:p>
        </p:txBody>
      </p:sp>
      <p:graphicFrame>
        <p:nvGraphicFramePr>
          <p:cNvPr id="5" name="Table 5">
            <a:extLst>
              <a:ext uri="{FF2B5EF4-FFF2-40B4-BE49-F238E27FC236}">
                <a16:creationId xmlns:a16="http://schemas.microsoft.com/office/drawing/2014/main" id="{E2CFC1CE-1522-05C0-4DA6-8CBFD94B47F8}"/>
              </a:ext>
            </a:extLst>
          </p:cNvPr>
          <p:cNvGraphicFramePr>
            <a:graphicFrameLocks/>
          </p:cNvGraphicFramePr>
          <p:nvPr>
            <p:extLst>
              <p:ext uri="{D42A27DB-BD31-4B8C-83A1-F6EECF244321}">
                <p14:modId xmlns:p14="http://schemas.microsoft.com/office/powerpoint/2010/main" val="3290223015"/>
              </p:ext>
            </p:extLst>
          </p:nvPr>
        </p:nvGraphicFramePr>
        <p:xfrm>
          <a:off x="609600" y="1858304"/>
          <a:ext cx="10972802" cy="4848414"/>
        </p:xfrm>
        <a:graphic>
          <a:graphicData uri="http://schemas.openxmlformats.org/drawingml/2006/table">
            <a:tbl>
              <a:tblPr firstRow="1" bandRow="1">
                <a:tableStyleId>{5C22544A-7EE6-4342-B048-85BDC9FD1C3A}</a:tableStyleId>
              </a:tblPr>
              <a:tblGrid>
                <a:gridCol w="1809135">
                  <a:extLst>
                    <a:ext uri="{9D8B030D-6E8A-4147-A177-3AD203B41FA5}">
                      <a16:colId xmlns:a16="http://schemas.microsoft.com/office/drawing/2014/main" val="501354887"/>
                    </a:ext>
                  </a:extLst>
                </a:gridCol>
                <a:gridCol w="2743200">
                  <a:extLst>
                    <a:ext uri="{9D8B030D-6E8A-4147-A177-3AD203B41FA5}">
                      <a16:colId xmlns:a16="http://schemas.microsoft.com/office/drawing/2014/main" val="4155008367"/>
                    </a:ext>
                  </a:extLst>
                </a:gridCol>
                <a:gridCol w="1651820">
                  <a:extLst>
                    <a:ext uri="{9D8B030D-6E8A-4147-A177-3AD203B41FA5}">
                      <a16:colId xmlns:a16="http://schemas.microsoft.com/office/drawing/2014/main" val="3270245724"/>
                    </a:ext>
                  </a:extLst>
                </a:gridCol>
                <a:gridCol w="1696064">
                  <a:extLst>
                    <a:ext uri="{9D8B030D-6E8A-4147-A177-3AD203B41FA5}">
                      <a16:colId xmlns:a16="http://schemas.microsoft.com/office/drawing/2014/main" val="3553702328"/>
                    </a:ext>
                  </a:extLst>
                </a:gridCol>
                <a:gridCol w="1622323">
                  <a:extLst>
                    <a:ext uri="{9D8B030D-6E8A-4147-A177-3AD203B41FA5}">
                      <a16:colId xmlns:a16="http://schemas.microsoft.com/office/drawing/2014/main" val="3621316825"/>
                    </a:ext>
                  </a:extLst>
                </a:gridCol>
                <a:gridCol w="1450260">
                  <a:extLst>
                    <a:ext uri="{9D8B030D-6E8A-4147-A177-3AD203B41FA5}">
                      <a16:colId xmlns:a16="http://schemas.microsoft.com/office/drawing/2014/main" val="3161750356"/>
                    </a:ext>
                  </a:extLst>
                </a:gridCol>
              </a:tblGrid>
              <a:tr h="388682">
                <a:tc>
                  <a:txBody>
                    <a:bodyPr/>
                    <a:lstStyle/>
                    <a:p>
                      <a:r>
                        <a:rPr lang="en-US" sz="2000" dirty="0"/>
                        <a:t>Provider</a:t>
                      </a:r>
                    </a:p>
                  </a:txBody>
                  <a:tcPr/>
                </a:tc>
                <a:tc>
                  <a:txBody>
                    <a:bodyPr/>
                    <a:lstStyle/>
                    <a:p>
                      <a:r>
                        <a:rPr lang="en-US" sz="2000" dirty="0"/>
                        <a:t>“Splits” on…</a:t>
                      </a:r>
                    </a:p>
                  </a:txBody>
                  <a:tcPr/>
                </a:tc>
                <a:tc>
                  <a:txBody>
                    <a:bodyPr/>
                    <a:lstStyle/>
                    <a:p>
                      <a:r>
                        <a:rPr lang="en-US" sz="2000" dirty="0"/>
                        <a:t>Service</a:t>
                      </a:r>
                    </a:p>
                    <a:p>
                      <a:r>
                        <a:rPr lang="en-US" sz="2000" dirty="0"/>
                        <a:t>Period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Service</a:t>
                      </a:r>
                    </a:p>
                    <a:p>
                      <a:r>
                        <a:rPr lang="en-US" sz="2000" dirty="0"/>
                        <a:t>Period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Service</a:t>
                      </a:r>
                    </a:p>
                    <a:p>
                      <a:r>
                        <a:rPr lang="en-US" sz="2000" dirty="0"/>
                        <a:t>Period</a:t>
                      </a:r>
                      <a:r>
                        <a:rPr lang="en-US" sz="2000" baseline="0" dirty="0"/>
                        <a:t> 3</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Service</a:t>
                      </a:r>
                    </a:p>
                    <a:p>
                      <a:r>
                        <a:rPr lang="en-US" sz="2000" dirty="0"/>
                        <a:t>Period 4</a:t>
                      </a:r>
                    </a:p>
                  </a:txBody>
                  <a:tcPr/>
                </a:tc>
                <a:extLst>
                  <a:ext uri="{0D108BD9-81ED-4DB2-BD59-A6C34878D82A}">
                    <a16:rowId xmlns:a16="http://schemas.microsoft.com/office/drawing/2014/main" val="3548324987"/>
                  </a:ext>
                </a:extLst>
              </a:tr>
              <a:tr h="1004858">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Teaching IPPS Hospital</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10/1 (IPPS)</a:t>
                      </a:r>
                    </a:p>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1/1 (Teaching)</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7/1/2024 – 9/30/2024</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10/1/2024 – 12/31/2024</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1/1/2025 – 6/30/2025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mn-lt"/>
                      </a:endParaRPr>
                    </a:p>
                  </a:txBody>
                  <a:tcPr/>
                </a:tc>
                <a:extLst>
                  <a:ext uri="{0D108BD9-81ED-4DB2-BD59-A6C34878D82A}">
                    <a16:rowId xmlns:a16="http://schemas.microsoft.com/office/drawing/2014/main" val="2950618959"/>
                  </a:ext>
                </a:extLst>
              </a:tr>
              <a:tr h="1032387">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Based Psych</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1/1 (Based Psych to a Teaching facility)</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7/1/2024 – 12/31/2024</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1/1/2025 – 6/30/2025</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mn-lt"/>
                      </a:endParaRPr>
                    </a:p>
                  </a:txBody>
                  <a:tcPr/>
                </a:tc>
                <a:extLst>
                  <a:ext uri="{0D108BD9-81ED-4DB2-BD59-A6C34878D82A}">
                    <a16:rowId xmlns:a16="http://schemas.microsoft.com/office/drawing/2014/main" val="4178726110"/>
                  </a:ext>
                </a:extLst>
              </a:tr>
              <a:tr h="1100042">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Based RHC</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1/1 (RHC)</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7/1/2024 – 12/31/2024</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1/1/2025 – 6/30/2025</a:t>
                      </a:r>
                    </a:p>
                  </a:txBody>
                  <a:tcPr marL="68580" marR="68580" marT="0" marB="0"/>
                </a:tc>
                <a:tc>
                  <a:txBody>
                    <a:bodyPr/>
                    <a:lstStyle/>
                    <a:p>
                      <a:pPr marL="0" marR="0" algn="l">
                        <a:spcBef>
                          <a:spcPts val="600"/>
                        </a:spcBef>
                        <a:spcAft>
                          <a:spcPts val="600"/>
                        </a:spcAft>
                      </a:pPr>
                      <a:endParaRPr lang="en-US" sz="2000" b="0" dirty="0">
                        <a:solidFill>
                          <a:schemeClr val="tx1"/>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mn-lt"/>
                      </a:endParaRPr>
                    </a:p>
                  </a:txBody>
                  <a:tcPr/>
                </a:tc>
                <a:extLst>
                  <a:ext uri="{0D108BD9-81ED-4DB2-BD59-A6C34878D82A}">
                    <a16:rowId xmlns:a16="http://schemas.microsoft.com/office/drawing/2014/main" val="3318122106"/>
                  </a:ext>
                </a:extLst>
              </a:tr>
              <a:tr h="1010087">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Based HHA</a:t>
                      </a:r>
                    </a:p>
                  </a:txBody>
                  <a:tcPr marL="68580" marR="68580" marT="0" marB="0"/>
                </a:tc>
                <a:tc>
                  <a:txBody>
                    <a:bodyPr/>
                    <a:lstStyle/>
                    <a:p>
                      <a:pPr marL="0" marR="0" algn="l">
                        <a:spcBef>
                          <a:spcPts val="600"/>
                        </a:spcBef>
                        <a:spcAft>
                          <a:spcPts val="600"/>
                        </a:spcAft>
                      </a:pPr>
                      <a:r>
                        <a:rPr lang="en-US" sz="2000" b="0" dirty="0">
                          <a:solidFill>
                            <a:schemeClr val="tx1"/>
                          </a:solidFill>
                          <a:effectLst/>
                          <a:latin typeface="+mn-lt"/>
                          <a:ea typeface="Arial" panose="020B0604020202020204" pitchFamily="34" charset="0"/>
                          <a:cs typeface="Times New Roman" panose="02020603050405020304" pitchFamily="18" charset="0"/>
                        </a:rPr>
                        <a:t>None</a:t>
                      </a:r>
                    </a:p>
                  </a:txBody>
                  <a:tcPr marL="68580" marR="68580" marT="0" marB="0"/>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b="0" dirty="0">
                          <a:solidFill>
                            <a:schemeClr val="tx1"/>
                          </a:solidFill>
                          <a:effectLst/>
                          <a:latin typeface="+mn-lt"/>
                          <a:ea typeface="Arial" panose="020B0604020202020204" pitchFamily="34" charset="0"/>
                          <a:cs typeface="Times New Roman" panose="02020603050405020304" pitchFamily="18" charset="0"/>
                        </a:rPr>
                        <a:t>7/1/2024 – 6/30/2025</a:t>
                      </a:r>
                    </a:p>
                  </a:txBody>
                  <a:tcPr marL="68580" marR="68580" marT="0" marB="0"/>
                </a:tc>
                <a:tc>
                  <a:txBody>
                    <a:bodyPr/>
                    <a:lstStyle/>
                    <a:p>
                      <a:pPr marL="0" marR="0" algn="l">
                        <a:spcBef>
                          <a:spcPts val="600"/>
                        </a:spcBef>
                        <a:spcAft>
                          <a:spcPts val="600"/>
                        </a:spcAft>
                      </a:pPr>
                      <a:endParaRPr lang="en-US" sz="2000" b="0" dirty="0">
                        <a:solidFill>
                          <a:schemeClr val="tx1"/>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marL="0" marR="0" algn="l">
                        <a:spcBef>
                          <a:spcPts val="600"/>
                        </a:spcBef>
                        <a:spcAft>
                          <a:spcPts val="600"/>
                        </a:spcAft>
                      </a:pPr>
                      <a:endParaRPr lang="en-US" sz="2000" b="0" dirty="0">
                        <a:solidFill>
                          <a:schemeClr val="tx1"/>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mn-lt"/>
                      </a:endParaRPr>
                    </a:p>
                  </a:txBody>
                  <a:tcPr/>
                </a:tc>
                <a:extLst>
                  <a:ext uri="{0D108BD9-81ED-4DB2-BD59-A6C34878D82A}">
                    <a16:rowId xmlns:a16="http://schemas.microsoft.com/office/drawing/2014/main" val="3873085555"/>
                  </a:ext>
                </a:extLst>
              </a:tr>
            </a:tbl>
          </a:graphicData>
        </a:graphic>
      </p:graphicFrame>
    </p:spTree>
    <p:extLst>
      <p:ext uri="{BB962C8B-B14F-4D97-AF65-F5344CB8AC3E}">
        <p14:creationId xmlns:p14="http://schemas.microsoft.com/office/powerpoint/2010/main" val="393315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16</a:t>
            </a:fld>
            <a:endParaRPr lang="en-US" dirty="0"/>
          </a:p>
        </p:txBody>
      </p:sp>
      <p:sp>
        <p:nvSpPr>
          <p:cNvPr id="3" name="Content Placeholder 2"/>
          <p:cNvSpPr>
            <a:spLocks noGrp="1"/>
          </p:cNvSpPr>
          <p:nvPr>
            <p:ph idx="1"/>
          </p:nvPr>
        </p:nvSpPr>
        <p:spPr>
          <a:xfrm>
            <a:off x="609600" y="1198605"/>
            <a:ext cx="10972800" cy="5157746"/>
          </a:xfrm>
        </p:spPr>
        <p:txBody>
          <a:bodyPr>
            <a:normAutofit fontScale="85000" lnSpcReduction="20000"/>
          </a:bodyPr>
          <a:lstStyle/>
          <a:p>
            <a:r>
              <a:rPr lang="en-US" sz="2400" dirty="0"/>
              <a:t>Functionality provides fresh default PS&amp;R Summary reports for cost reporting periods which meet all 3 of the following criteria:</a:t>
            </a:r>
          </a:p>
          <a:p>
            <a:pPr lvl="1"/>
            <a:r>
              <a:rPr lang="en-US" sz="2000" dirty="0"/>
              <a:t>FYB is in the past</a:t>
            </a:r>
          </a:p>
          <a:p>
            <a:pPr lvl="1"/>
            <a:r>
              <a:rPr lang="en-US" sz="2000" dirty="0"/>
              <a:t>FYE is no more than 3 years old</a:t>
            </a:r>
            <a:endParaRPr lang="en-US" sz="2000" strike="sngStrike" dirty="0"/>
          </a:p>
          <a:p>
            <a:pPr lvl="1"/>
            <a:r>
              <a:rPr lang="en-US" sz="2000" dirty="0"/>
              <a:t>FYE is not Finalized (e.g. NPR not issued)</a:t>
            </a:r>
          </a:p>
          <a:p>
            <a:r>
              <a:rPr lang="en-US" sz="2400" dirty="0"/>
              <a:t>Supported FYEs have fresh reports reflecting any changes to the PS&amp;R data made available on a rolling basis: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r>
              <a:rPr lang="en-US" sz="2400" dirty="0"/>
              <a:t>For FYEs that have aged out (i.e. older than 3 years) or have been Finalized, the reports will cease being updated and MCReF will retain the last copy  </a:t>
            </a:r>
          </a:p>
          <a:p>
            <a:r>
              <a:rPr lang="en-US" sz="2400" dirty="0"/>
              <a:t>For any reports not made available per the guidelines above (including Detail and Miscellaneous), users would continue to request those manually in the PS&amp;R system</a:t>
            </a:r>
          </a:p>
          <a:p>
            <a:endParaRPr lang="en-US" sz="2400" dirty="0"/>
          </a:p>
        </p:txBody>
      </p:sp>
      <p:sp>
        <p:nvSpPr>
          <p:cNvPr id="4" name="Title 3"/>
          <p:cNvSpPr>
            <a:spLocks noGrp="1"/>
          </p:cNvSpPr>
          <p:nvPr>
            <p:ph type="title"/>
          </p:nvPr>
        </p:nvSpPr>
        <p:spPr/>
        <p:txBody>
          <a:bodyPr/>
          <a:lstStyle/>
          <a:p>
            <a:r>
              <a:rPr lang="en-US" dirty="0"/>
              <a:t>Supported FYEs and Data Refresh Frequency</a:t>
            </a:r>
          </a:p>
        </p:txBody>
      </p:sp>
      <p:graphicFrame>
        <p:nvGraphicFramePr>
          <p:cNvPr id="5" name="Content Placeholder 4">
            <a:extLst>
              <a:ext uri="{FF2B5EF4-FFF2-40B4-BE49-F238E27FC236}">
                <a16:creationId xmlns:a16="http://schemas.microsoft.com/office/drawing/2014/main" id="{A7FCB3B7-12AB-C2ED-924D-CFCA55F4B3D7}"/>
              </a:ext>
            </a:extLst>
          </p:cNvPr>
          <p:cNvGraphicFramePr>
            <a:graphicFrameLocks/>
          </p:cNvGraphicFramePr>
          <p:nvPr>
            <p:extLst>
              <p:ext uri="{D42A27DB-BD31-4B8C-83A1-F6EECF244321}">
                <p14:modId xmlns:p14="http://schemas.microsoft.com/office/powerpoint/2010/main" val="663681693"/>
              </p:ext>
            </p:extLst>
          </p:nvPr>
        </p:nvGraphicFramePr>
        <p:xfrm>
          <a:off x="830826" y="3147309"/>
          <a:ext cx="10530347" cy="1952253"/>
        </p:xfrm>
        <a:graphic>
          <a:graphicData uri="http://schemas.openxmlformats.org/drawingml/2006/table">
            <a:tbl>
              <a:tblPr firstRow="1" bandRow="1">
                <a:tableStyleId>{5C22544A-7EE6-4342-B048-85BDC9FD1C3A}</a:tableStyleId>
              </a:tblPr>
              <a:tblGrid>
                <a:gridCol w="4488426">
                  <a:extLst>
                    <a:ext uri="{9D8B030D-6E8A-4147-A177-3AD203B41FA5}">
                      <a16:colId xmlns:a16="http://schemas.microsoft.com/office/drawing/2014/main" val="816647359"/>
                    </a:ext>
                  </a:extLst>
                </a:gridCol>
                <a:gridCol w="3057832">
                  <a:extLst>
                    <a:ext uri="{9D8B030D-6E8A-4147-A177-3AD203B41FA5}">
                      <a16:colId xmlns:a16="http://schemas.microsoft.com/office/drawing/2014/main" val="2849539117"/>
                    </a:ext>
                  </a:extLst>
                </a:gridCol>
                <a:gridCol w="2984089">
                  <a:extLst>
                    <a:ext uri="{9D8B030D-6E8A-4147-A177-3AD203B41FA5}">
                      <a16:colId xmlns:a16="http://schemas.microsoft.com/office/drawing/2014/main" val="1905014517"/>
                    </a:ext>
                  </a:extLst>
                </a:gridCol>
              </a:tblGrid>
              <a:tr h="661039">
                <a:tc>
                  <a:txBody>
                    <a:bodyPr/>
                    <a:lstStyle/>
                    <a:p>
                      <a:r>
                        <a:rPr lang="en-US" sz="1800" dirty="0"/>
                        <a:t>For FYEs that are….</a:t>
                      </a:r>
                    </a:p>
                  </a:txBody>
                  <a:tcPr/>
                </a:tc>
                <a:tc>
                  <a:txBody>
                    <a:bodyPr/>
                    <a:lstStyle/>
                    <a:p>
                      <a:r>
                        <a:rPr lang="en-US" sz="1800" dirty="0"/>
                        <a:t>Targeting fresh reports within…</a:t>
                      </a:r>
                    </a:p>
                  </a:txBody>
                  <a:tcPr/>
                </a:tc>
                <a:tc>
                  <a:txBody>
                    <a:bodyPr/>
                    <a:lstStyle/>
                    <a:p>
                      <a:r>
                        <a:rPr lang="en-US" sz="1800" dirty="0"/>
                        <a:t>Currently averaging fresh reports…</a:t>
                      </a:r>
                    </a:p>
                  </a:txBody>
                  <a:tcPr/>
                </a:tc>
                <a:extLst>
                  <a:ext uri="{0D108BD9-81ED-4DB2-BD59-A6C34878D82A}">
                    <a16:rowId xmlns:a16="http://schemas.microsoft.com/office/drawing/2014/main" val="110663870"/>
                  </a:ext>
                </a:extLst>
              </a:tr>
              <a:tr h="295894">
                <a:tc>
                  <a:txBody>
                    <a:bodyPr/>
                    <a:lstStyle/>
                    <a:p>
                      <a:r>
                        <a:rPr lang="en-US" sz="1800" dirty="0"/>
                        <a:t>Not elapsed</a:t>
                      </a:r>
                    </a:p>
                  </a:txBody>
                  <a:tcPr/>
                </a:tc>
                <a:tc>
                  <a:txBody>
                    <a:bodyPr/>
                    <a:lstStyle/>
                    <a:p>
                      <a:r>
                        <a:rPr lang="en-US" sz="1800" dirty="0"/>
                        <a:t>2 months </a:t>
                      </a:r>
                    </a:p>
                  </a:txBody>
                  <a:tcPr/>
                </a:tc>
                <a:tc>
                  <a:txBody>
                    <a:bodyPr/>
                    <a:lstStyle/>
                    <a:p>
                      <a:r>
                        <a:rPr lang="en-US" sz="1800" dirty="0"/>
                        <a:t>every 3-4 days</a:t>
                      </a:r>
                    </a:p>
                  </a:txBody>
                  <a:tcPr/>
                </a:tc>
                <a:extLst>
                  <a:ext uri="{0D108BD9-81ED-4DB2-BD59-A6C34878D82A}">
                    <a16:rowId xmlns:a16="http://schemas.microsoft.com/office/drawing/2014/main" val="2096223243"/>
                  </a:ext>
                </a:extLst>
              </a:tr>
              <a:tr h="462727">
                <a:tc>
                  <a:txBody>
                    <a:bodyPr/>
                    <a:lstStyle/>
                    <a:p>
                      <a:r>
                        <a:rPr lang="en-US" sz="1800" dirty="0"/>
                        <a:t>Elapsed, but no accepted cost report</a:t>
                      </a:r>
                    </a:p>
                  </a:txBody>
                  <a:tcPr/>
                </a:tc>
                <a:tc>
                  <a:txBody>
                    <a:bodyPr/>
                    <a:lstStyle/>
                    <a:p>
                      <a:r>
                        <a:rPr lang="en-US" sz="1800" dirty="0"/>
                        <a:t>1 week </a:t>
                      </a:r>
                    </a:p>
                  </a:txBody>
                  <a:tcPr/>
                </a:tc>
                <a:tc>
                  <a:txBody>
                    <a:bodyPr/>
                    <a:lstStyle/>
                    <a:p>
                      <a:r>
                        <a:rPr lang="en-US" sz="1800" dirty="0"/>
                        <a:t>daily</a:t>
                      </a:r>
                    </a:p>
                  </a:txBody>
                  <a:tcPr/>
                </a:tc>
                <a:extLst>
                  <a:ext uri="{0D108BD9-81ED-4DB2-BD59-A6C34878D82A}">
                    <a16:rowId xmlns:a16="http://schemas.microsoft.com/office/drawing/2014/main" val="1899110346"/>
                  </a:ext>
                </a:extLst>
              </a:tr>
              <a:tr h="462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Accepted cost report, but not Finalized</a:t>
                      </a:r>
                    </a:p>
                  </a:txBody>
                  <a:tcPr/>
                </a:tc>
                <a:tc>
                  <a:txBody>
                    <a:bodyPr/>
                    <a:lstStyle/>
                    <a:p>
                      <a:r>
                        <a:rPr lang="en-US" sz="1800" dirty="0"/>
                        <a:t>1 month</a:t>
                      </a:r>
                    </a:p>
                  </a:txBody>
                  <a:tcPr/>
                </a:tc>
                <a:tc>
                  <a:txBody>
                    <a:bodyPr/>
                    <a:lstStyle/>
                    <a:p>
                      <a:r>
                        <a:rPr lang="en-US" sz="1800" dirty="0"/>
                        <a:t>daily</a:t>
                      </a:r>
                    </a:p>
                  </a:txBody>
                  <a:tcPr/>
                </a:tc>
                <a:extLst>
                  <a:ext uri="{0D108BD9-81ED-4DB2-BD59-A6C34878D82A}">
                    <a16:rowId xmlns:a16="http://schemas.microsoft.com/office/drawing/2014/main" val="2087032460"/>
                  </a:ext>
                </a:extLst>
              </a:tr>
            </a:tbl>
          </a:graphicData>
        </a:graphic>
      </p:graphicFrame>
    </p:spTree>
    <p:extLst>
      <p:ext uri="{BB962C8B-B14F-4D97-AF65-F5344CB8AC3E}">
        <p14:creationId xmlns:p14="http://schemas.microsoft.com/office/powerpoint/2010/main" val="261488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CReF Homepage with red box emphasizing the PS&amp;R Download column ">
            <a:extLst>
              <a:ext uri="{FF2B5EF4-FFF2-40B4-BE49-F238E27FC236}">
                <a16:creationId xmlns:a16="http://schemas.microsoft.com/office/drawing/2014/main" id="{DA8AD985-6866-A1D8-D3A3-878D4ADA328E}"/>
              </a:ext>
            </a:extLst>
          </p:cNvPr>
          <p:cNvPicPr>
            <a:picLocks noChangeAspect="1"/>
          </p:cNvPicPr>
          <p:nvPr/>
        </p:nvPicPr>
        <p:blipFill>
          <a:blip r:embed="rId3"/>
          <a:stretch>
            <a:fillRect/>
          </a:stretch>
        </p:blipFill>
        <p:spPr>
          <a:xfrm>
            <a:off x="1432563" y="1083690"/>
            <a:ext cx="9326874" cy="5637786"/>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17</a:t>
            </a:fld>
            <a:endParaRPr lang="en-US" dirty="0"/>
          </a:p>
        </p:txBody>
      </p:sp>
      <p:sp>
        <p:nvSpPr>
          <p:cNvPr id="4" name="Title 3"/>
          <p:cNvSpPr>
            <a:spLocks noGrp="1"/>
          </p:cNvSpPr>
          <p:nvPr>
            <p:ph type="title"/>
          </p:nvPr>
        </p:nvSpPr>
        <p:spPr/>
        <p:txBody>
          <a:bodyPr/>
          <a:lstStyle/>
          <a:p>
            <a:r>
              <a:rPr lang="en-US" dirty="0"/>
              <a:t>MCReF Home Page</a:t>
            </a:r>
          </a:p>
        </p:txBody>
      </p:sp>
    </p:spTree>
    <p:extLst>
      <p:ext uri="{BB962C8B-B14F-4D97-AF65-F5344CB8AC3E}">
        <p14:creationId xmlns:p14="http://schemas.microsoft.com/office/powerpoint/2010/main" val="285833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ReF Homepage with red box emphasizing the Download PS&amp;Rs button">
            <a:extLst>
              <a:ext uri="{FF2B5EF4-FFF2-40B4-BE49-F238E27FC236}">
                <a16:creationId xmlns:a16="http://schemas.microsoft.com/office/drawing/2014/main" id="{B5456C00-EF82-6FD1-2891-DF8B8C077A26}"/>
              </a:ext>
            </a:extLst>
          </p:cNvPr>
          <p:cNvPicPr>
            <a:picLocks noChangeAspect="1"/>
          </p:cNvPicPr>
          <p:nvPr/>
        </p:nvPicPr>
        <p:blipFill>
          <a:blip r:embed="rId3"/>
          <a:stretch>
            <a:fillRect/>
          </a:stretch>
        </p:blipFill>
        <p:spPr>
          <a:xfrm>
            <a:off x="1432563" y="1083690"/>
            <a:ext cx="9326874" cy="5637786"/>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18</a:t>
            </a:fld>
            <a:endParaRPr lang="en-US" dirty="0"/>
          </a:p>
        </p:txBody>
      </p:sp>
      <p:sp>
        <p:nvSpPr>
          <p:cNvPr id="4" name="Title 3"/>
          <p:cNvSpPr>
            <a:spLocks noGrp="1"/>
          </p:cNvSpPr>
          <p:nvPr>
            <p:ph type="title"/>
          </p:nvPr>
        </p:nvSpPr>
        <p:spPr/>
        <p:txBody>
          <a:bodyPr/>
          <a:lstStyle/>
          <a:p>
            <a:r>
              <a:rPr lang="en-US" dirty="0"/>
              <a:t>MCReF Home Page</a:t>
            </a:r>
          </a:p>
        </p:txBody>
      </p:sp>
    </p:spTree>
    <p:extLst>
      <p:ext uri="{BB962C8B-B14F-4D97-AF65-F5344CB8AC3E}">
        <p14:creationId xmlns:p14="http://schemas.microsoft.com/office/powerpoint/2010/main" val="101448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CReF Homepage with red focus box on download icon and date under PS&amp;R Download column. Callout reads the following: &#10;&#10;The download icon indicates that the Summary Reports for that Provider / FYE are available for download.&#10;&#10;The date is when the reports were last verified to be current.&#10;&#10;Clicking anywhere on the download icon or hyperlink will initiate the download.">
            <a:extLst>
              <a:ext uri="{FF2B5EF4-FFF2-40B4-BE49-F238E27FC236}">
                <a16:creationId xmlns:a16="http://schemas.microsoft.com/office/drawing/2014/main" id="{7FE26E7E-A771-C065-0438-433A300CAFA9}"/>
              </a:ext>
            </a:extLst>
          </p:cNvPr>
          <p:cNvPicPr>
            <a:picLocks noChangeAspect="1"/>
          </p:cNvPicPr>
          <p:nvPr/>
        </p:nvPicPr>
        <p:blipFill>
          <a:blip r:embed="rId3"/>
          <a:stretch>
            <a:fillRect/>
          </a:stretch>
        </p:blipFill>
        <p:spPr>
          <a:xfrm>
            <a:off x="1432563" y="1083690"/>
            <a:ext cx="9326874" cy="5637786"/>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19</a:t>
            </a:fld>
            <a:endParaRPr lang="en-US" dirty="0"/>
          </a:p>
        </p:txBody>
      </p:sp>
      <p:sp>
        <p:nvSpPr>
          <p:cNvPr id="4" name="Title 3"/>
          <p:cNvSpPr>
            <a:spLocks noGrp="1"/>
          </p:cNvSpPr>
          <p:nvPr>
            <p:ph type="title"/>
          </p:nvPr>
        </p:nvSpPr>
        <p:spPr/>
        <p:txBody>
          <a:bodyPr/>
          <a:lstStyle/>
          <a:p>
            <a:r>
              <a:rPr lang="en-US" dirty="0"/>
              <a:t>MCReF Home Page</a:t>
            </a:r>
          </a:p>
        </p:txBody>
      </p:sp>
    </p:spTree>
    <p:extLst>
      <p:ext uri="{BB962C8B-B14F-4D97-AF65-F5344CB8AC3E}">
        <p14:creationId xmlns:p14="http://schemas.microsoft.com/office/powerpoint/2010/main" val="120545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Acronyms in this Presentation</a:t>
            </a:r>
          </a:p>
        </p:txBody>
      </p:sp>
      <p:sp>
        <p:nvSpPr>
          <p:cNvPr id="2" name="Text Placeholder 1"/>
          <p:cNvSpPr>
            <a:spLocks noGrp="1"/>
          </p:cNvSpPr>
          <p:nvPr>
            <p:ph idx="1"/>
          </p:nvPr>
        </p:nvSpPr>
        <p:spPr>
          <a:xfrm>
            <a:off x="609600" y="1622716"/>
            <a:ext cx="5486400" cy="4619624"/>
          </a:xfrm>
        </p:spPr>
        <p:txBody>
          <a:bodyPr numCol="1">
            <a:noAutofit/>
          </a:bodyPr>
          <a:lstStyle/>
          <a:p>
            <a:pPr>
              <a:spcBef>
                <a:spcPts val="0"/>
              </a:spcBef>
            </a:pPr>
            <a:r>
              <a:rPr lang="en-US" sz="1700" dirty="0"/>
              <a:t>BSO - Backup Security Official </a:t>
            </a:r>
          </a:p>
          <a:p>
            <a:pPr>
              <a:spcBef>
                <a:spcPts val="0"/>
              </a:spcBef>
            </a:pPr>
            <a:r>
              <a:rPr lang="en-US" sz="1700" dirty="0"/>
              <a:t>CCN - CMS Certification Number </a:t>
            </a:r>
          </a:p>
          <a:p>
            <a:pPr>
              <a:spcBef>
                <a:spcPts val="0"/>
              </a:spcBef>
            </a:pPr>
            <a:r>
              <a:rPr lang="en-US" sz="1700" dirty="0"/>
              <a:t>CMHC - Community Mental Health Center</a:t>
            </a:r>
          </a:p>
          <a:p>
            <a:pPr>
              <a:spcBef>
                <a:spcPts val="0"/>
              </a:spcBef>
            </a:pPr>
            <a:r>
              <a:rPr lang="en-US" sz="1700" dirty="0"/>
              <a:t>ECR - Electronic Cost Report</a:t>
            </a:r>
          </a:p>
          <a:p>
            <a:pPr>
              <a:spcBef>
                <a:spcPts val="0"/>
              </a:spcBef>
            </a:pPr>
            <a:r>
              <a:rPr lang="en-US" sz="1700" dirty="0"/>
              <a:t>ESRD - End Stage Renal Disease</a:t>
            </a:r>
          </a:p>
          <a:p>
            <a:pPr>
              <a:spcBef>
                <a:spcPts val="0"/>
              </a:spcBef>
            </a:pPr>
            <a:r>
              <a:rPr lang="en-US" sz="1700" dirty="0"/>
              <a:t>EUS - External User Services</a:t>
            </a:r>
          </a:p>
          <a:p>
            <a:pPr>
              <a:spcBef>
                <a:spcPts val="0"/>
              </a:spcBef>
            </a:pPr>
            <a:r>
              <a:rPr lang="en-US" sz="1700" dirty="0"/>
              <a:t>FQHC - Federally Qualified Health Center</a:t>
            </a:r>
          </a:p>
          <a:p>
            <a:pPr>
              <a:spcBef>
                <a:spcPts val="0"/>
              </a:spcBef>
            </a:pPr>
            <a:r>
              <a:rPr lang="en-US" sz="1700" dirty="0"/>
              <a:t>FTE - Full Time Equivalent</a:t>
            </a:r>
          </a:p>
          <a:p>
            <a:pPr>
              <a:spcBef>
                <a:spcPts val="0"/>
              </a:spcBef>
            </a:pPr>
            <a:r>
              <a:rPr lang="en-US" sz="1700" dirty="0"/>
              <a:t>FYB - Fiscal Year Begin</a:t>
            </a:r>
          </a:p>
          <a:p>
            <a:pPr>
              <a:spcBef>
                <a:spcPts val="0"/>
              </a:spcBef>
            </a:pPr>
            <a:r>
              <a:rPr lang="en-US" sz="1700" dirty="0"/>
              <a:t>FYE - Fiscal Year End </a:t>
            </a:r>
          </a:p>
          <a:p>
            <a:pPr>
              <a:spcBef>
                <a:spcPts val="0"/>
              </a:spcBef>
            </a:pPr>
            <a:r>
              <a:rPr lang="en-US" sz="1700" dirty="0"/>
              <a:t>GME - Graduate Medical Education</a:t>
            </a:r>
          </a:p>
          <a:p>
            <a:pPr>
              <a:spcBef>
                <a:spcPts val="0"/>
              </a:spcBef>
            </a:pPr>
            <a:r>
              <a:rPr lang="en-US" sz="1700" dirty="0"/>
              <a:t>HHA - Home Health Agency</a:t>
            </a:r>
          </a:p>
          <a:p>
            <a:pPr>
              <a:spcBef>
                <a:spcPts val="0"/>
              </a:spcBef>
            </a:pPr>
            <a:r>
              <a:rPr lang="en-US" sz="1700" dirty="0"/>
              <a:t>Histolab - Histocompatibility Laboratory</a:t>
            </a:r>
          </a:p>
          <a:p>
            <a:pPr>
              <a:spcBef>
                <a:spcPts val="0"/>
              </a:spcBef>
            </a:pPr>
            <a:r>
              <a:rPr lang="en-US" sz="1700" dirty="0"/>
              <a:t>HO - Home Office </a:t>
            </a:r>
          </a:p>
          <a:p>
            <a:pPr>
              <a:spcBef>
                <a:spcPts val="0"/>
              </a:spcBef>
            </a:pPr>
            <a:r>
              <a:rPr lang="en-US" sz="1700" dirty="0"/>
              <a:t>IDM - Identity Management system</a:t>
            </a:r>
          </a:p>
          <a:p>
            <a:pPr>
              <a:spcBef>
                <a:spcPts val="0"/>
              </a:spcBef>
            </a:pPr>
            <a:r>
              <a:rPr lang="en-US" sz="1700" dirty="0"/>
              <a:t>IME - Indirect Medical Education</a:t>
            </a:r>
          </a:p>
          <a:p>
            <a:pPr>
              <a:spcBef>
                <a:spcPts val="0"/>
              </a:spcBef>
            </a:pPr>
            <a:r>
              <a:rPr lang="en-US" sz="1700" dirty="0"/>
              <a:t>IPPS - Inpatient Prospective Payment System</a:t>
            </a:r>
          </a:p>
        </p:txBody>
      </p:sp>
      <p:sp>
        <p:nvSpPr>
          <p:cNvPr id="5" name="Rectangle 4"/>
          <p:cNvSpPr/>
          <p:nvPr/>
        </p:nvSpPr>
        <p:spPr>
          <a:xfrm>
            <a:off x="6003636" y="1622716"/>
            <a:ext cx="6268281" cy="4539704"/>
          </a:xfrm>
          <a:prstGeom prst="rect">
            <a:avLst/>
          </a:prstGeom>
        </p:spPr>
        <p:txBody>
          <a:bodyPr wrap="square">
            <a:spAutoFit/>
          </a:bodyPr>
          <a:lstStyle/>
          <a:p>
            <a:pPr marL="285750" indent="-285750">
              <a:buFont typeface="Arial" panose="020B0604020202020204" pitchFamily="34" charset="0"/>
              <a:buChar char="•"/>
            </a:pPr>
            <a:r>
              <a:rPr lang="en-US" sz="1700" dirty="0"/>
              <a:t>IRIS - Intern and Resident Information System</a:t>
            </a:r>
          </a:p>
          <a:p>
            <a:pPr marL="285750" indent="-285750">
              <a:buFont typeface="Arial" panose="020B0604020202020204" pitchFamily="34" charset="0"/>
              <a:buChar char="•"/>
            </a:pPr>
            <a:r>
              <a:rPr lang="en-US" sz="1700" dirty="0"/>
              <a:t>IRR - Interim Rate Review</a:t>
            </a:r>
          </a:p>
          <a:p>
            <a:pPr marL="285750" indent="-285750">
              <a:buFont typeface="Arial" panose="020B0604020202020204" pitchFamily="34" charset="0"/>
              <a:buChar char="•"/>
            </a:pPr>
            <a:r>
              <a:rPr lang="en-US" sz="1700" dirty="0"/>
              <a:t>LPIC - Limited Purpose Insurance Company </a:t>
            </a:r>
          </a:p>
          <a:p>
            <a:pPr marL="285750" indent="-285750">
              <a:buFont typeface="Arial" panose="020B0604020202020204" pitchFamily="34" charset="0"/>
              <a:buChar char="•"/>
            </a:pPr>
            <a:r>
              <a:rPr lang="en-US" sz="1700" dirty="0"/>
              <a:t>MAC - Medicare Administrative Contractor </a:t>
            </a:r>
          </a:p>
          <a:p>
            <a:pPr marL="285750" indent="-285750">
              <a:buFont typeface="Arial" panose="020B0604020202020204" pitchFamily="34" charset="0"/>
              <a:buChar char="•"/>
            </a:pPr>
            <a:r>
              <a:rPr lang="en-US" sz="1700" dirty="0"/>
              <a:t>MCR - Medicare Cost Report </a:t>
            </a:r>
          </a:p>
          <a:p>
            <a:pPr marL="285750" indent="-285750">
              <a:buFont typeface="Arial" panose="020B0604020202020204" pitchFamily="34" charset="0"/>
              <a:buChar char="•"/>
            </a:pPr>
            <a:r>
              <a:rPr lang="en-US" sz="1700" dirty="0"/>
              <a:t>MCReF - Medicare Cost Report e-Filing system </a:t>
            </a:r>
          </a:p>
          <a:p>
            <a:pPr marL="285750" indent="-285750">
              <a:buFont typeface="Arial" panose="020B0604020202020204" pitchFamily="34" charset="0"/>
              <a:buChar char="•"/>
            </a:pPr>
            <a:r>
              <a:rPr lang="en-US" sz="1700" dirty="0"/>
              <a:t>MFA - Multi-Factor Authentication</a:t>
            </a:r>
          </a:p>
          <a:p>
            <a:pPr marL="285750" indent="-285750">
              <a:buFont typeface="Arial" panose="020B0604020202020204" pitchFamily="34" charset="0"/>
              <a:buChar char="•"/>
            </a:pPr>
            <a:r>
              <a:rPr lang="en-US" sz="1700" dirty="0"/>
              <a:t>NPR- Notice of Program Reimbursement </a:t>
            </a:r>
          </a:p>
          <a:p>
            <a:pPr marL="285750" indent="-285750">
              <a:buFont typeface="Arial" panose="020B0604020202020204" pitchFamily="34" charset="0"/>
              <a:buChar char="•"/>
            </a:pPr>
            <a:r>
              <a:rPr lang="en-US" sz="1700" dirty="0"/>
              <a:t>OPA - Organ Procurement Agency</a:t>
            </a:r>
          </a:p>
          <a:p>
            <a:pPr marL="285750" indent="-285750">
              <a:buFont typeface="Arial" panose="020B0604020202020204" pitchFamily="34" charset="0"/>
              <a:buChar char="•"/>
            </a:pPr>
            <a:r>
              <a:rPr lang="en-US" sz="1700" dirty="0"/>
              <a:t>PHI - Protected Health Information</a:t>
            </a:r>
          </a:p>
          <a:p>
            <a:pPr marL="285750" indent="-285750">
              <a:buFont typeface="Arial" panose="020B0604020202020204" pitchFamily="34" charset="0"/>
              <a:buChar char="•"/>
            </a:pPr>
            <a:r>
              <a:rPr lang="en-US" sz="1700" dirty="0"/>
              <a:t>PII - Personally Identifiable Information</a:t>
            </a:r>
          </a:p>
          <a:p>
            <a:pPr marL="285750" indent="-285750">
              <a:buFont typeface="Arial" panose="020B0604020202020204" pitchFamily="34" charset="0"/>
              <a:buChar char="•"/>
            </a:pPr>
            <a:r>
              <a:rPr lang="en-US" sz="1700" dirty="0"/>
              <a:t>PS&amp;R - Provider Statistical and Reimbursement System</a:t>
            </a:r>
          </a:p>
          <a:p>
            <a:pPr marL="285750" indent="-285750">
              <a:buFont typeface="Arial" panose="020B0604020202020204" pitchFamily="34" charset="0"/>
              <a:buChar char="•"/>
            </a:pPr>
            <a:r>
              <a:rPr lang="en-US" sz="1700" dirty="0"/>
              <a:t>RHC - Rural Health Clinic</a:t>
            </a:r>
          </a:p>
          <a:p>
            <a:pPr marL="285750" indent="-285750">
              <a:buFont typeface="Arial" panose="020B0604020202020204" pitchFamily="34" charset="0"/>
              <a:buChar char="•"/>
            </a:pPr>
            <a:r>
              <a:rPr lang="en-US" sz="1700" dirty="0"/>
              <a:t>SNF - Skilled Nursing Facility</a:t>
            </a:r>
          </a:p>
          <a:p>
            <a:pPr marL="285750" indent="-285750">
              <a:buFont typeface="Arial" panose="020B0604020202020204" pitchFamily="34" charset="0"/>
              <a:buChar char="•"/>
            </a:pPr>
            <a:r>
              <a:rPr lang="en-US" sz="1700" dirty="0"/>
              <a:t>SO - Security Official </a:t>
            </a:r>
          </a:p>
          <a:p>
            <a:pPr marL="285750" indent="-285750">
              <a:buFont typeface="Arial" panose="020B0604020202020204" pitchFamily="34" charset="0"/>
              <a:buChar char="•"/>
            </a:pPr>
            <a:r>
              <a:rPr lang="en-US" sz="1700" dirty="0"/>
              <a:t>STAR - System for Tracking Audit and Reimbursement</a:t>
            </a:r>
          </a:p>
          <a:p>
            <a:pPr marL="285750" indent="-285750">
              <a:buFont typeface="Arial" panose="020B0604020202020204" pitchFamily="34" charset="0"/>
              <a:buChar char="•"/>
            </a:pPr>
            <a:r>
              <a:rPr lang="en-US" sz="1700" dirty="0"/>
              <a:t>TS - Tentative Settlement </a:t>
            </a:r>
          </a:p>
        </p:txBody>
      </p:sp>
      <p:sp>
        <p:nvSpPr>
          <p:cNvPr id="4" name="Slide Number Placeholder 3"/>
          <p:cNvSpPr>
            <a:spLocks noGrp="1"/>
          </p:cNvSpPr>
          <p:nvPr>
            <p:ph type="sldNum" sz="quarter" idx="4"/>
          </p:nvPr>
        </p:nvSpPr>
        <p:spPr/>
        <p:txBody>
          <a:bodyPr/>
          <a:lstStyle/>
          <a:p>
            <a:fld id="{7022FF3C-310F-4809-A5BE-BC5BA8AA108D}" type="slidenum">
              <a:rPr lang="en-US" smtClean="0"/>
              <a:pPr/>
              <a:t>2</a:t>
            </a:fld>
            <a:endParaRPr lang="en-US" dirty="0"/>
          </a:p>
        </p:txBody>
      </p:sp>
    </p:spTree>
    <p:extLst>
      <p:ext uri="{BB962C8B-B14F-4D97-AF65-F5344CB8AC3E}">
        <p14:creationId xmlns:p14="http://schemas.microsoft.com/office/powerpoint/2010/main" val="351542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ample of PS&amp;R Download Zip File">
            <a:extLst>
              <a:ext uri="{FF2B5EF4-FFF2-40B4-BE49-F238E27FC236}">
                <a16:creationId xmlns:a16="http://schemas.microsoft.com/office/drawing/2014/main" id="{E2D38A15-2A24-2CD0-E5FD-19E33A453013}"/>
              </a:ext>
            </a:extLst>
          </p:cNvPr>
          <p:cNvPicPr>
            <a:picLocks noChangeAspect="1"/>
          </p:cNvPicPr>
          <p:nvPr/>
        </p:nvPicPr>
        <p:blipFill>
          <a:blip r:embed="rId3"/>
          <a:stretch>
            <a:fillRect/>
          </a:stretch>
        </p:blipFill>
        <p:spPr>
          <a:xfrm>
            <a:off x="1432563" y="1083690"/>
            <a:ext cx="9326874" cy="5637786"/>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20</a:t>
            </a:fld>
            <a:endParaRPr lang="en-US" dirty="0"/>
          </a:p>
        </p:txBody>
      </p:sp>
      <p:sp>
        <p:nvSpPr>
          <p:cNvPr id="4" name="Title 3"/>
          <p:cNvSpPr>
            <a:spLocks noGrp="1"/>
          </p:cNvSpPr>
          <p:nvPr>
            <p:ph type="title"/>
          </p:nvPr>
        </p:nvSpPr>
        <p:spPr/>
        <p:txBody>
          <a:bodyPr/>
          <a:lstStyle/>
          <a:p>
            <a:r>
              <a:rPr lang="en-US" dirty="0"/>
              <a:t>MCReF Home Page</a:t>
            </a:r>
          </a:p>
        </p:txBody>
      </p:sp>
    </p:spTree>
    <p:extLst>
      <p:ext uri="{BB962C8B-B14F-4D97-AF65-F5344CB8AC3E}">
        <p14:creationId xmlns:p14="http://schemas.microsoft.com/office/powerpoint/2010/main" val="272533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D72290-7795-7FB1-991D-3E2BF0D8CACF}"/>
              </a:ext>
            </a:extLst>
          </p:cNvPr>
          <p:cNvSpPr>
            <a:spLocks noGrp="1"/>
          </p:cNvSpPr>
          <p:nvPr>
            <p:ph type="sldNum" sz="quarter" idx="10"/>
          </p:nvPr>
        </p:nvSpPr>
        <p:spPr/>
        <p:txBody>
          <a:bodyPr/>
          <a:lstStyle/>
          <a:p>
            <a:fld id="{7022FF3C-310F-4809-A5BE-BC5BA8AA108D}" type="slidenum">
              <a:rPr lang="en-US" smtClean="0"/>
              <a:t>21</a:t>
            </a:fld>
            <a:endParaRPr lang="en-US" dirty="0"/>
          </a:p>
        </p:txBody>
      </p:sp>
      <p:sp>
        <p:nvSpPr>
          <p:cNvPr id="4" name="Title 3">
            <a:extLst>
              <a:ext uri="{FF2B5EF4-FFF2-40B4-BE49-F238E27FC236}">
                <a16:creationId xmlns:a16="http://schemas.microsoft.com/office/drawing/2014/main" id="{EC9DD222-FB77-5F58-207E-F0FF4E93C782}"/>
              </a:ext>
            </a:extLst>
          </p:cNvPr>
          <p:cNvSpPr>
            <a:spLocks noGrp="1"/>
          </p:cNvSpPr>
          <p:nvPr>
            <p:ph type="title"/>
          </p:nvPr>
        </p:nvSpPr>
        <p:spPr/>
        <p:txBody>
          <a:bodyPr/>
          <a:lstStyle/>
          <a:p>
            <a:r>
              <a:rPr lang="en-US" dirty="0"/>
              <a:t>PS&amp;R Report Cover Page</a:t>
            </a:r>
          </a:p>
        </p:txBody>
      </p:sp>
      <p:pic>
        <p:nvPicPr>
          <p:cNvPr id="6" name="Picture 5" descr="Example of MCReF One-Click Download PS&amp;R report cover page ">
            <a:extLst>
              <a:ext uri="{FF2B5EF4-FFF2-40B4-BE49-F238E27FC236}">
                <a16:creationId xmlns:a16="http://schemas.microsoft.com/office/drawing/2014/main" id="{89290E8E-E6B8-92D3-7503-1021A6D2A4B8}"/>
              </a:ext>
            </a:extLst>
          </p:cNvPr>
          <p:cNvPicPr>
            <a:picLocks noChangeAspect="1"/>
          </p:cNvPicPr>
          <p:nvPr/>
        </p:nvPicPr>
        <p:blipFill>
          <a:blip r:embed="rId2"/>
          <a:stretch>
            <a:fillRect/>
          </a:stretch>
        </p:blipFill>
        <p:spPr>
          <a:xfrm>
            <a:off x="394492" y="1215258"/>
            <a:ext cx="11403016" cy="5506218"/>
          </a:xfrm>
          <a:prstGeom prst="rect">
            <a:avLst/>
          </a:prstGeom>
          <a:ln>
            <a:solidFill>
              <a:schemeClr val="tx1"/>
            </a:solidFill>
          </a:ln>
        </p:spPr>
      </p:pic>
    </p:spTree>
    <p:extLst>
      <p:ext uri="{BB962C8B-B14F-4D97-AF65-F5344CB8AC3E}">
        <p14:creationId xmlns:p14="http://schemas.microsoft.com/office/powerpoint/2010/main" val="4185388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ample of MCReF One-Click Download PS&amp;R report">
            <a:extLst>
              <a:ext uri="{FF2B5EF4-FFF2-40B4-BE49-F238E27FC236}">
                <a16:creationId xmlns:a16="http://schemas.microsoft.com/office/drawing/2014/main" id="{81EF6C4C-06C9-2C4F-1B28-AF32FE25EA4B}"/>
              </a:ext>
            </a:extLst>
          </p:cNvPr>
          <p:cNvPicPr>
            <a:picLocks noChangeAspect="1"/>
          </p:cNvPicPr>
          <p:nvPr/>
        </p:nvPicPr>
        <p:blipFill>
          <a:blip r:embed="rId3"/>
          <a:stretch>
            <a:fillRect/>
          </a:stretch>
        </p:blipFill>
        <p:spPr>
          <a:xfrm>
            <a:off x="2451548" y="1088019"/>
            <a:ext cx="7288903" cy="5633457"/>
          </a:xfrm>
          <a:prstGeom prst="rect">
            <a:avLst/>
          </a:prstGeom>
          <a:ln>
            <a:solidFill>
              <a:schemeClr val="tx1"/>
            </a:solidFill>
          </a:ln>
        </p:spPr>
      </p:pic>
      <p:sp>
        <p:nvSpPr>
          <p:cNvPr id="2" name="Slide Number Placeholder 1">
            <a:extLst>
              <a:ext uri="{FF2B5EF4-FFF2-40B4-BE49-F238E27FC236}">
                <a16:creationId xmlns:a16="http://schemas.microsoft.com/office/drawing/2014/main" id="{61C49BC2-08D0-8C2F-7895-533D567BEDEC}"/>
              </a:ext>
            </a:extLst>
          </p:cNvPr>
          <p:cNvSpPr>
            <a:spLocks noGrp="1"/>
          </p:cNvSpPr>
          <p:nvPr>
            <p:ph type="sldNum" sz="quarter" idx="10"/>
          </p:nvPr>
        </p:nvSpPr>
        <p:spPr/>
        <p:txBody>
          <a:bodyPr/>
          <a:lstStyle/>
          <a:p>
            <a:fld id="{7022FF3C-310F-4809-A5BE-BC5BA8AA108D}" type="slidenum">
              <a:rPr lang="en-US" smtClean="0"/>
              <a:t>22</a:t>
            </a:fld>
            <a:endParaRPr lang="en-US" dirty="0"/>
          </a:p>
        </p:txBody>
      </p:sp>
      <p:sp>
        <p:nvSpPr>
          <p:cNvPr id="4" name="Title 3">
            <a:extLst>
              <a:ext uri="{FF2B5EF4-FFF2-40B4-BE49-F238E27FC236}">
                <a16:creationId xmlns:a16="http://schemas.microsoft.com/office/drawing/2014/main" id="{8B323681-716C-AEA7-3ED3-99693FAAAEE4}"/>
              </a:ext>
            </a:extLst>
          </p:cNvPr>
          <p:cNvSpPr>
            <a:spLocks noGrp="1"/>
          </p:cNvSpPr>
          <p:nvPr>
            <p:ph type="title"/>
          </p:nvPr>
        </p:nvSpPr>
        <p:spPr/>
        <p:txBody>
          <a:bodyPr/>
          <a:lstStyle/>
          <a:p>
            <a:r>
              <a:rPr lang="en-US" dirty="0"/>
              <a:t>PS&amp;R Report</a:t>
            </a:r>
          </a:p>
        </p:txBody>
      </p:sp>
    </p:spTree>
    <p:extLst>
      <p:ext uri="{BB962C8B-B14F-4D97-AF65-F5344CB8AC3E}">
        <p14:creationId xmlns:p14="http://schemas.microsoft.com/office/powerpoint/2010/main" val="389832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B3FDAB-4326-BC0F-7EAE-DB9E67A154AF}"/>
              </a:ext>
            </a:extLst>
          </p:cNvPr>
          <p:cNvSpPr>
            <a:spLocks noGrp="1"/>
          </p:cNvSpPr>
          <p:nvPr>
            <p:ph type="sldNum" sz="quarter" idx="10"/>
          </p:nvPr>
        </p:nvSpPr>
        <p:spPr/>
        <p:txBody>
          <a:bodyPr/>
          <a:lstStyle/>
          <a:p>
            <a:fld id="{7022FF3C-310F-4809-A5BE-BC5BA8AA108D}" type="slidenum">
              <a:rPr lang="en-US" smtClean="0"/>
              <a:t>23</a:t>
            </a:fld>
            <a:endParaRPr lang="en-US" dirty="0"/>
          </a:p>
        </p:txBody>
      </p:sp>
      <p:sp>
        <p:nvSpPr>
          <p:cNvPr id="3" name="Content Placeholder 2">
            <a:extLst>
              <a:ext uri="{FF2B5EF4-FFF2-40B4-BE49-F238E27FC236}">
                <a16:creationId xmlns:a16="http://schemas.microsoft.com/office/drawing/2014/main" id="{5DBD3837-BF50-F175-DF52-89A2D49ECCC4}"/>
              </a:ext>
            </a:extLst>
          </p:cNvPr>
          <p:cNvSpPr>
            <a:spLocks noGrp="1"/>
          </p:cNvSpPr>
          <p:nvPr>
            <p:ph idx="1"/>
          </p:nvPr>
        </p:nvSpPr>
        <p:spPr>
          <a:xfrm>
            <a:off x="609600" y="1129554"/>
            <a:ext cx="10972800" cy="5591922"/>
          </a:xfrm>
        </p:spPr>
        <p:txBody>
          <a:bodyPr>
            <a:normAutofit fontScale="92500" lnSpcReduction="10000"/>
          </a:bodyPr>
          <a:lstStyle/>
          <a:p>
            <a:r>
              <a:rPr lang="en-US" sz="2800" dirty="0"/>
              <a:t>The system regularly checks One-Click PS&amp;R Summary reports to confirm they are still up-to-date with new claims and any relevant changes to providers, and reflects the most recent day the system confirmed the report was still current as the "Paid Claims Verified Current As Of"</a:t>
            </a:r>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Bottom-line: The Paid Claims Verified Current As Of always means that the report provided is as current as a PS&amp;R report run on that date. </a:t>
            </a:r>
          </a:p>
        </p:txBody>
      </p:sp>
      <p:sp>
        <p:nvSpPr>
          <p:cNvPr id="4" name="Title 3">
            <a:extLst>
              <a:ext uri="{FF2B5EF4-FFF2-40B4-BE49-F238E27FC236}">
                <a16:creationId xmlns:a16="http://schemas.microsoft.com/office/drawing/2014/main" id="{0E4219AC-D989-02E4-0CF8-69D2980C5671}"/>
              </a:ext>
            </a:extLst>
          </p:cNvPr>
          <p:cNvSpPr>
            <a:spLocks noGrp="1"/>
          </p:cNvSpPr>
          <p:nvPr>
            <p:ph type="title"/>
          </p:nvPr>
        </p:nvSpPr>
        <p:spPr/>
        <p:txBody>
          <a:bodyPr/>
          <a:lstStyle/>
          <a:p>
            <a:r>
              <a:rPr lang="en-US" dirty="0"/>
              <a:t>Paid Claims Verified Current As Of</a:t>
            </a:r>
          </a:p>
        </p:txBody>
      </p:sp>
      <p:graphicFrame>
        <p:nvGraphicFramePr>
          <p:cNvPr id="5" name="Content Placeholder 4">
            <a:extLst>
              <a:ext uri="{FF2B5EF4-FFF2-40B4-BE49-F238E27FC236}">
                <a16:creationId xmlns:a16="http://schemas.microsoft.com/office/drawing/2014/main" id="{13CB4C10-87D0-7168-2DB5-29D8EF95F62E}"/>
              </a:ext>
            </a:extLst>
          </p:cNvPr>
          <p:cNvGraphicFramePr>
            <a:graphicFrameLocks/>
          </p:cNvGraphicFramePr>
          <p:nvPr>
            <p:extLst>
              <p:ext uri="{D42A27DB-BD31-4B8C-83A1-F6EECF244321}">
                <p14:modId xmlns:p14="http://schemas.microsoft.com/office/powerpoint/2010/main" val="412417999"/>
              </p:ext>
            </p:extLst>
          </p:nvPr>
        </p:nvGraphicFramePr>
        <p:xfrm>
          <a:off x="609604" y="3008995"/>
          <a:ext cx="10972796" cy="2296160"/>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816647359"/>
                    </a:ext>
                  </a:extLst>
                </a:gridCol>
                <a:gridCol w="1645920">
                  <a:extLst>
                    <a:ext uri="{9D8B030D-6E8A-4147-A177-3AD203B41FA5}">
                      <a16:colId xmlns:a16="http://schemas.microsoft.com/office/drawing/2014/main" val="3173368330"/>
                    </a:ext>
                  </a:extLst>
                </a:gridCol>
                <a:gridCol w="1994263">
                  <a:extLst>
                    <a:ext uri="{9D8B030D-6E8A-4147-A177-3AD203B41FA5}">
                      <a16:colId xmlns:a16="http://schemas.microsoft.com/office/drawing/2014/main" val="4227597430"/>
                    </a:ext>
                  </a:extLst>
                </a:gridCol>
                <a:gridCol w="5765070">
                  <a:extLst>
                    <a:ext uri="{9D8B030D-6E8A-4147-A177-3AD203B41FA5}">
                      <a16:colId xmlns:a16="http://schemas.microsoft.com/office/drawing/2014/main" val="3497958368"/>
                    </a:ext>
                  </a:extLst>
                </a:gridCol>
              </a:tblGrid>
              <a:tr h="370840">
                <a:tc>
                  <a:txBody>
                    <a:bodyPr/>
                    <a:lstStyle/>
                    <a:p>
                      <a:r>
                        <a:rPr lang="en-US" dirty="0"/>
                        <a:t>Downloaded from MCReF Date (Today)</a:t>
                      </a:r>
                    </a:p>
                  </a:txBody>
                  <a:tcPr/>
                </a:tc>
                <a:tc>
                  <a:txBody>
                    <a:bodyPr/>
                    <a:lstStyle/>
                    <a:p>
                      <a:r>
                        <a:rPr lang="en-US" dirty="0"/>
                        <a:t>PS&amp;R Report Run Date</a:t>
                      </a:r>
                    </a:p>
                  </a:txBody>
                  <a:tcPr/>
                </a:tc>
                <a:tc>
                  <a:txBody>
                    <a:bodyPr/>
                    <a:lstStyle/>
                    <a:p>
                      <a:r>
                        <a:rPr lang="en-US" dirty="0"/>
                        <a:t>Paid Claims Verified Current As Of Date</a:t>
                      </a:r>
                    </a:p>
                  </a:txBody>
                  <a:tcPr/>
                </a:tc>
                <a:tc>
                  <a:txBody>
                    <a:bodyPr/>
                    <a:lstStyle/>
                    <a:p>
                      <a:r>
                        <a:rPr lang="en-US" dirty="0"/>
                        <a:t>What does this mean?</a:t>
                      </a:r>
                    </a:p>
                  </a:txBody>
                  <a:tcPr/>
                </a:tc>
                <a:extLst>
                  <a:ext uri="{0D108BD9-81ED-4DB2-BD59-A6C34878D82A}">
                    <a16:rowId xmlns:a16="http://schemas.microsoft.com/office/drawing/2014/main" val="110663870"/>
                  </a:ext>
                </a:extLst>
              </a:tr>
              <a:tr h="370840">
                <a:tc>
                  <a:txBody>
                    <a:bodyPr/>
                    <a:lstStyle/>
                    <a:p>
                      <a:r>
                        <a:rPr lang="en-US" dirty="0">
                          <a:solidFill>
                            <a:schemeClr val="tx1"/>
                          </a:solidFill>
                        </a:rPr>
                        <a:t>4/22/2026</a:t>
                      </a:r>
                    </a:p>
                  </a:txBody>
                  <a:tcPr/>
                </a:tc>
                <a:tc>
                  <a:txBody>
                    <a:bodyPr/>
                    <a:lstStyle/>
                    <a:p>
                      <a:r>
                        <a:rPr lang="en-US" dirty="0">
                          <a:solidFill>
                            <a:schemeClr val="tx1"/>
                          </a:solidFill>
                        </a:rPr>
                        <a:t>4/21/2026</a:t>
                      </a:r>
                    </a:p>
                  </a:txBody>
                  <a:tcPr/>
                </a:tc>
                <a:tc>
                  <a:txBody>
                    <a:bodyPr/>
                    <a:lstStyle/>
                    <a:p>
                      <a:r>
                        <a:rPr lang="en-US" dirty="0">
                          <a:solidFill>
                            <a:schemeClr val="tx1"/>
                          </a:solidFill>
                        </a:rPr>
                        <a:t>4/21/2026</a:t>
                      </a:r>
                    </a:p>
                  </a:txBody>
                  <a:tcPr/>
                </a:tc>
                <a:tc>
                  <a:txBody>
                    <a:bodyPr/>
                    <a:lstStyle/>
                    <a:p>
                      <a:r>
                        <a:rPr lang="en-US" sz="1800" kern="1200" dirty="0">
                          <a:solidFill>
                            <a:schemeClr val="dk1"/>
                          </a:solidFill>
                          <a:effectLst/>
                          <a:latin typeface="+mn-lt"/>
                          <a:ea typeface="+mn-ea"/>
                          <a:cs typeface="+mn-cs"/>
                        </a:rPr>
                        <a:t>Run yesterday, as good as a manual PS&amp;R run yesterday</a:t>
                      </a:r>
                    </a:p>
                  </a:txBody>
                  <a:tcPr/>
                </a:tc>
                <a:extLst>
                  <a:ext uri="{0D108BD9-81ED-4DB2-BD59-A6C34878D82A}">
                    <a16:rowId xmlns:a16="http://schemas.microsoft.com/office/drawing/2014/main" val="20962232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4/22/2026</a:t>
                      </a:r>
                    </a:p>
                  </a:txBody>
                  <a:tcPr/>
                </a:tc>
                <a:tc>
                  <a:txBody>
                    <a:bodyPr/>
                    <a:lstStyle/>
                    <a:p>
                      <a:r>
                        <a:rPr lang="en-US" dirty="0">
                          <a:solidFill>
                            <a:schemeClr val="tx1"/>
                          </a:solidFill>
                        </a:rPr>
                        <a:t>1/28/2026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4/22/2026</a:t>
                      </a:r>
                    </a:p>
                  </a:txBody>
                  <a:tcPr/>
                </a:tc>
                <a:tc>
                  <a:txBody>
                    <a:bodyPr/>
                    <a:lstStyle/>
                    <a:p>
                      <a:r>
                        <a:rPr lang="en-US" sz="1800" kern="1200" dirty="0">
                          <a:solidFill>
                            <a:schemeClr val="dk1"/>
                          </a:solidFill>
                          <a:effectLst/>
                          <a:latin typeface="+mn-lt"/>
                          <a:ea typeface="+mn-ea"/>
                          <a:cs typeface="+mn-cs"/>
                        </a:rPr>
                        <a:t>Run 3 months ago, as good as a manual PS&amp;R run today</a:t>
                      </a:r>
                    </a:p>
                  </a:txBody>
                  <a:tcPr/>
                </a:tc>
                <a:extLst>
                  <a:ext uri="{0D108BD9-81ED-4DB2-BD59-A6C34878D82A}">
                    <a16:rowId xmlns:a16="http://schemas.microsoft.com/office/drawing/2014/main" val="20870324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4/22/2026</a:t>
                      </a:r>
                    </a:p>
                  </a:txBody>
                  <a:tcPr/>
                </a:tc>
                <a:tc>
                  <a:txBody>
                    <a:bodyPr/>
                    <a:lstStyle/>
                    <a:p>
                      <a:r>
                        <a:rPr lang="en-US" dirty="0">
                          <a:solidFill>
                            <a:schemeClr val="tx1"/>
                          </a:solidFill>
                        </a:rPr>
                        <a:t>2/25/2026</a:t>
                      </a:r>
                    </a:p>
                  </a:txBody>
                  <a:tcPr/>
                </a:tc>
                <a:tc>
                  <a:txBody>
                    <a:bodyPr/>
                    <a:lstStyle/>
                    <a:p>
                      <a:r>
                        <a:rPr lang="en-US" dirty="0">
                          <a:solidFill>
                            <a:schemeClr val="tx1"/>
                          </a:solidFill>
                        </a:rPr>
                        <a:t>4/8/2026</a:t>
                      </a:r>
                    </a:p>
                  </a:txBody>
                  <a:tcPr/>
                </a:tc>
                <a:tc>
                  <a:txBody>
                    <a:bodyPr/>
                    <a:lstStyle/>
                    <a:p>
                      <a:r>
                        <a:rPr lang="en-US" sz="1800" kern="1200" dirty="0">
                          <a:solidFill>
                            <a:schemeClr val="dk1"/>
                          </a:solidFill>
                          <a:effectLst/>
                          <a:latin typeface="+mn-lt"/>
                          <a:ea typeface="+mn-ea"/>
                          <a:cs typeface="+mn-cs"/>
                        </a:rPr>
                        <a:t>Run 2 months ago, as good as a manual PS&amp;R run 2 weeks ago</a:t>
                      </a:r>
                    </a:p>
                  </a:txBody>
                  <a:tcPr/>
                </a:tc>
                <a:extLst>
                  <a:ext uri="{0D108BD9-81ED-4DB2-BD59-A6C34878D82A}">
                    <a16:rowId xmlns:a16="http://schemas.microsoft.com/office/drawing/2014/main" val="4284159861"/>
                  </a:ext>
                </a:extLst>
              </a:tr>
            </a:tbl>
          </a:graphicData>
        </a:graphic>
      </p:graphicFrame>
    </p:spTree>
    <p:extLst>
      <p:ext uri="{BB962C8B-B14F-4D97-AF65-F5344CB8AC3E}">
        <p14:creationId xmlns:p14="http://schemas.microsoft.com/office/powerpoint/2010/main" val="14298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EAD127-99A6-B36C-A963-90E6EDB505F2}"/>
              </a:ext>
            </a:extLst>
          </p:cNvPr>
          <p:cNvSpPr>
            <a:spLocks noGrp="1"/>
          </p:cNvSpPr>
          <p:nvPr>
            <p:ph type="sldNum" sz="quarter" idx="10"/>
          </p:nvPr>
        </p:nvSpPr>
        <p:spPr/>
        <p:txBody>
          <a:bodyPr/>
          <a:lstStyle/>
          <a:p>
            <a:fld id="{7022FF3C-310F-4809-A5BE-BC5BA8AA108D}" type="slidenum">
              <a:rPr lang="en-US" smtClean="0"/>
              <a:t>24</a:t>
            </a:fld>
            <a:endParaRPr lang="en-US" dirty="0"/>
          </a:p>
        </p:txBody>
      </p:sp>
      <p:sp>
        <p:nvSpPr>
          <p:cNvPr id="3" name="Content Placeholder 2">
            <a:extLst>
              <a:ext uri="{FF2B5EF4-FFF2-40B4-BE49-F238E27FC236}">
                <a16:creationId xmlns:a16="http://schemas.microsoft.com/office/drawing/2014/main" id="{8C2A3411-D89A-13B6-1AAC-C06EEB0A1325}"/>
              </a:ext>
            </a:extLst>
          </p:cNvPr>
          <p:cNvSpPr>
            <a:spLocks noGrp="1"/>
          </p:cNvSpPr>
          <p:nvPr>
            <p:ph idx="1"/>
          </p:nvPr>
        </p:nvSpPr>
        <p:spPr/>
        <p:txBody>
          <a:bodyPr>
            <a:normAutofit fontScale="92500" lnSpcReduction="10000"/>
          </a:bodyPr>
          <a:lstStyle/>
          <a:p>
            <a:r>
              <a:rPr lang="en-US" dirty="0"/>
              <a:t>As of March 16, 2026, the CMS Division of Cost Reporting has updated all cost report forms to use the “Paid Claims Verified Current As Of” date, if present, from the PS&amp;R Reports used to prepare the MCR</a:t>
            </a:r>
          </a:p>
          <a:p>
            <a:r>
              <a:rPr lang="en-US" dirty="0">
                <a:effectLst/>
              </a:rPr>
              <a:t>Excerpt of update to the Hospital 2552-10:</a:t>
            </a:r>
          </a:p>
          <a:p>
            <a:pPr lvl="1"/>
            <a:r>
              <a:rPr lang="en-US" dirty="0"/>
              <a:t>“Was the cost report prepared using the PS&amp;R data only? If line 16, either col. 1 or 3 is “Y”, </a:t>
            </a:r>
            <a:r>
              <a:rPr lang="en-US" dirty="0">
                <a:effectLst/>
              </a:rPr>
              <a:t>in columns 2 and 4, enter the "Paid Claims Verified Current As Of" date from the PS&amp;R used to prepare this cost report, if present; otherwise enter the “Paid Dates” from the PS&amp;R used (mm/dd/yyyy)</a:t>
            </a:r>
            <a:r>
              <a:rPr lang="en-US" dirty="0"/>
              <a:t>. (see instructions)”</a:t>
            </a:r>
          </a:p>
        </p:txBody>
      </p:sp>
      <p:sp>
        <p:nvSpPr>
          <p:cNvPr id="4" name="Title 3">
            <a:extLst>
              <a:ext uri="{FF2B5EF4-FFF2-40B4-BE49-F238E27FC236}">
                <a16:creationId xmlns:a16="http://schemas.microsoft.com/office/drawing/2014/main" id="{CD6FEA6C-ABF8-F5B0-C5B4-5FFFAEEA5DA8}"/>
              </a:ext>
            </a:extLst>
          </p:cNvPr>
          <p:cNvSpPr>
            <a:spLocks noGrp="1"/>
          </p:cNvSpPr>
          <p:nvPr>
            <p:ph type="title"/>
          </p:nvPr>
        </p:nvSpPr>
        <p:spPr/>
        <p:txBody>
          <a:bodyPr/>
          <a:lstStyle/>
          <a:p>
            <a:r>
              <a:rPr lang="en-US" dirty="0"/>
              <a:t>Cost Report Instructions</a:t>
            </a:r>
          </a:p>
        </p:txBody>
      </p:sp>
    </p:spTree>
    <p:extLst>
      <p:ext uri="{BB962C8B-B14F-4D97-AF65-F5344CB8AC3E}">
        <p14:creationId xmlns:p14="http://schemas.microsoft.com/office/powerpoint/2010/main" val="3186532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CReF Homepage with red focus box on &quot;Only Available in PS&amp;R&quot; under PS&amp;R Download column. Callout reads the following: &#10;&#10;The PS&amp;R Summary Report download is not available in MCReF.&#10;&#10;This will display when an FYE is not eligible (e.g. older than 3 years) and MCReF does not have a previous copy of the report available. &#10;&#10;Summary Report data for ineligible FYEs and any other PS&amp;R reports (Miscellaneous/Detail) will still be available in the PS&amp;R system.">
            <a:extLst>
              <a:ext uri="{FF2B5EF4-FFF2-40B4-BE49-F238E27FC236}">
                <a16:creationId xmlns:a16="http://schemas.microsoft.com/office/drawing/2014/main" id="{0D091107-D1E1-0911-AA76-C34FFD85A379}"/>
              </a:ext>
            </a:extLst>
          </p:cNvPr>
          <p:cNvPicPr>
            <a:picLocks noChangeAspect="1"/>
          </p:cNvPicPr>
          <p:nvPr/>
        </p:nvPicPr>
        <p:blipFill>
          <a:blip r:embed="rId3"/>
          <a:stretch>
            <a:fillRect/>
          </a:stretch>
        </p:blipFill>
        <p:spPr>
          <a:xfrm>
            <a:off x="1432563" y="1083690"/>
            <a:ext cx="9326874" cy="5637786"/>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25</a:t>
            </a:fld>
            <a:endParaRPr lang="en-US" dirty="0"/>
          </a:p>
        </p:txBody>
      </p:sp>
      <p:sp>
        <p:nvSpPr>
          <p:cNvPr id="4" name="Title 3"/>
          <p:cNvSpPr>
            <a:spLocks noGrp="1"/>
          </p:cNvSpPr>
          <p:nvPr>
            <p:ph type="title"/>
          </p:nvPr>
        </p:nvSpPr>
        <p:spPr/>
        <p:txBody>
          <a:bodyPr/>
          <a:lstStyle/>
          <a:p>
            <a:r>
              <a:rPr lang="en-US" dirty="0"/>
              <a:t>MCReF Home Page</a:t>
            </a:r>
          </a:p>
        </p:txBody>
      </p:sp>
    </p:spTree>
    <p:extLst>
      <p:ext uri="{BB962C8B-B14F-4D97-AF65-F5344CB8AC3E}">
        <p14:creationId xmlns:p14="http://schemas.microsoft.com/office/powerpoint/2010/main" val="2912669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CReF Homepage with red focus box on &quot;Not Yet Available in MCReF&quot; under PS&amp;R Download column. Callout reads the following: &#10;&#10;A PS&amp;R Summary Report download has not yet been generated.&#10;&#10;This will display when the Provider/FYE  is eligible for PS&amp;R Summary Reports and paid claims are available in PS&amp;R for the given year, but One-Click Summary Reports have not been generated yet. ">
            <a:extLst>
              <a:ext uri="{FF2B5EF4-FFF2-40B4-BE49-F238E27FC236}">
                <a16:creationId xmlns:a16="http://schemas.microsoft.com/office/drawing/2014/main" id="{8B821F80-307E-AB7B-8EBF-64656E899A96}"/>
              </a:ext>
            </a:extLst>
          </p:cNvPr>
          <p:cNvPicPr>
            <a:picLocks noChangeAspect="1"/>
          </p:cNvPicPr>
          <p:nvPr/>
        </p:nvPicPr>
        <p:blipFill>
          <a:blip r:embed="rId3"/>
          <a:stretch>
            <a:fillRect/>
          </a:stretch>
        </p:blipFill>
        <p:spPr>
          <a:xfrm>
            <a:off x="1883229" y="1340671"/>
            <a:ext cx="8599714" cy="5198242"/>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26</a:t>
            </a:fld>
            <a:endParaRPr lang="en-US" dirty="0"/>
          </a:p>
        </p:txBody>
      </p:sp>
      <p:sp>
        <p:nvSpPr>
          <p:cNvPr id="4" name="Title 3"/>
          <p:cNvSpPr>
            <a:spLocks noGrp="1"/>
          </p:cNvSpPr>
          <p:nvPr>
            <p:ph type="title"/>
          </p:nvPr>
        </p:nvSpPr>
        <p:spPr/>
        <p:txBody>
          <a:bodyPr/>
          <a:lstStyle/>
          <a:p>
            <a:r>
              <a:rPr lang="en-US" dirty="0"/>
              <a:t>MCReF Home Page</a:t>
            </a:r>
          </a:p>
        </p:txBody>
      </p:sp>
    </p:spTree>
    <p:extLst>
      <p:ext uri="{BB962C8B-B14F-4D97-AF65-F5344CB8AC3E}">
        <p14:creationId xmlns:p14="http://schemas.microsoft.com/office/powerpoint/2010/main" val="66364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CReF Homepage with red focus box on &quot;No Paid Claims in PS&amp;R as of 04/22/2026&quot; under PS&amp;R Download column. Callout reads the following: &#10;&#10;A PS&amp;R Summary Report is not yet available.&#10;&#10;This will display when no paid claims were present in PS&amp;R for the Provider and FYE as of the date displayed in the status. ">
            <a:extLst>
              <a:ext uri="{FF2B5EF4-FFF2-40B4-BE49-F238E27FC236}">
                <a16:creationId xmlns:a16="http://schemas.microsoft.com/office/drawing/2014/main" id="{F0E0F04C-A970-B9EC-95D3-B5CB8B761628}"/>
              </a:ext>
            </a:extLst>
          </p:cNvPr>
          <p:cNvPicPr>
            <a:picLocks noChangeAspect="1"/>
          </p:cNvPicPr>
          <p:nvPr/>
        </p:nvPicPr>
        <p:blipFill>
          <a:blip r:embed="rId3"/>
          <a:stretch>
            <a:fillRect/>
          </a:stretch>
        </p:blipFill>
        <p:spPr>
          <a:xfrm>
            <a:off x="1360527" y="1040147"/>
            <a:ext cx="9398910" cy="5681329"/>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27</a:t>
            </a:fld>
            <a:endParaRPr lang="en-US" dirty="0"/>
          </a:p>
        </p:txBody>
      </p:sp>
      <p:sp>
        <p:nvSpPr>
          <p:cNvPr id="4" name="Title 3"/>
          <p:cNvSpPr>
            <a:spLocks noGrp="1"/>
          </p:cNvSpPr>
          <p:nvPr>
            <p:ph type="title"/>
          </p:nvPr>
        </p:nvSpPr>
        <p:spPr/>
        <p:txBody>
          <a:bodyPr/>
          <a:lstStyle/>
          <a:p>
            <a:r>
              <a:rPr lang="en-US" dirty="0"/>
              <a:t>MCReF Home Page</a:t>
            </a:r>
          </a:p>
        </p:txBody>
      </p:sp>
    </p:spTree>
    <p:extLst>
      <p:ext uri="{BB962C8B-B14F-4D97-AF65-F5344CB8AC3E}">
        <p14:creationId xmlns:p14="http://schemas.microsoft.com/office/powerpoint/2010/main" val="4218834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ReF Homepage with red focus box on &quot;Not Applicable&quot; under PS&amp;R Download column. Callout reads the following: &#10;&#10;The PS&amp;R Summary Report download functionality is not applicable to the Provider and FYE. &#10;&#10;This will display for Home Offices/LPICs as they do not have paid claims.">
            <a:extLst>
              <a:ext uri="{FF2B5EF4-FFF2-40B4-BE49-F238E27FC236}">
                <a16:creationId xmlns:a16="http://schemas.microsoft.com/office/drawing/2014/main" id="{3F948AD1-5E92-52C5-DD14-5585225C6191}"/>
              </a:ext>
            </a:extLst>
          </p:cNvPr>
          <p:cNvPicPr>
            <a:picLocks noChangeAspect="1"/>
          </p:cNvPicPr>
          <p:nvPr/>
        </p:nvPicPr>
        <p:blipFill>
          <a:blip r:embed="rId3"/>
          <a:stretch>
            <a:fillRect/>
          </a:stretch>
        </p:blipFill>
        <p:spPr>
          <a:xfrm>
            <a:off x="1432563" y="1083690"/>
            <a:ext cx="9326874" cy="5637786"/>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28</a:t>
            </a:fld>
            <a:endParaRPr lang="en-US" dirty="0"/>
          </a:p>
        </p:txBody>
      </p:sp>
      <p:sp>
        <p:nvSpPr>
          <p:cNvPr id="4" name="Title 3"/>
          <p:cNvSpPr>
            <a:spLocks noGrp="1"/>
          </p:cNvSpPr>
          <p:nvPr>
            <p:ph type="title"/>
          </p:nvPr>
        </p:nvSpPr>
        <p:spPr/>
        <p:txBody>
          <a:bodyPr/>
          <a:lstStyle/>
          <a:p>
            <a:r>
              <a:rPr lang="en-US" dirty="0"/>
              <a:t>MCReF Home Page</a:t>
            </a:r>
          </a:p>
        </p:txBody>
      </p:sp>
    </p:spTree>
    <p:extLst>
      <p:ext uri="{BB962C8B-B14F-4D97-AF65-F5344CB8AC3E}">
        <p14:creationId xmlns:p14="http://schemas.microsoft.com/office/powerpoint/2010/main" val="50711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30156-2973-AE4D-4F11-980450A0E9B7}"/>
              </a:ext>
            </a:extLst>
          </p:cNvPr>
          <p:cNvSpPr>
            <a:spLocks noGrp="1"/>
          </p:cNvSpPr>
          <p:nvPr>
            <p:ph type="sldNum" sz="quarter" idx="10"/>
          </p:nvPr>
        </p:nvSpPr>
        <p:spPr/>
        <p:txBody>
          <a:bodyPr/>
          <a:lstStyle/>
          <a:p>
            <a:fld id="{7022FF3C-310F-4809-A5BE-BC5BA8AA108D}" type="slidenum">
              <a:rPr lang="en-US" smtClean="0"/>
              <a:t>29</a:t>
            </a:fld>
            <a:endParaRPr lang="en-US" dirty="0"/>
          </a:p>
        </p:txBody>
      </p:sp>
      <p:sp>
        <p:nvSpPr>
          <p:cNvPr id="3" name="Content Placeholder 2">
            <a:extLst>
              <a:ext uri="{FF2B5EF4-FFF2-40B4-BE49-F238E27FC236}">
                <a16:creationId xmlns:a16="http://schemas.microsoft.com/office/drawing/2014/main" id="{3EA4C66F-1787-B7EA-0BFF-8949DECED17E}"/>
              </a:ext>
            </a:extLst>
          </p:cNvPr>
          <p:cNvSpPr>
            <a:spLocks noGrp="1"/>
          </p:cNvSpPr>
          <p:nvPr>
            <p:ph idx="1"/>
          </p:nvPr>
        </p:nvSpPr>
        <p:spPr/>
        <p:txBody>
          <a:bodyPr/>
          <a:lstStyle/>
          <a:p>
            <a:r>
              <a:rPr lang="en-US" dirty="0"/>
              <a:t>Available now! </a:t>
            </a:r>
          </a:p>
          <a:p>
            <a:r>
              <a:rPr lang="en-US" dirty="0"/>
              <a:t>Easy, fast, fresh, and ready for your cost report </a:t>
            </a:r>
          </a:p>
          <a:p>
            <a:endParaRPr lang="en-US" dirty="0"/>
          </a:p>
          <a:p>
            <a:endParaRPr lang="en-US" dirty="0"/>
          </a:p>
        </p:txBody>
      </p:sp>
      <p:sp>
        <p:nvSpPr>
          <p:cNvPr id="4" name="Title 3">
            <a:extLst>
              <a:ext uri="{FF2B5EF4-FFF2-40B4-BE49-F238E27FC236}">
                <a16:creationId xmlns:a16="http://schemas.microsoft.com/office/drawing/2014/main" id="{9E186862-128F-4E00-D6A2-BD071CE2BEA1}"/>
              </a:ext>
            </a:extLst>
          </p:cNvPr>
          <p:cNvSpPr>
            <a:spLocks noGrp="1"/>
          </p:cNvSpPr>
          <p:nvPr>
            <p:ph type="title"/>
          </p:nvPr>
        </p:nvSpPr>
        <p:spPr/>
        <p:txBody>
          <a:bodyPr/>
          <a:lstStyle/>
          <a:p>
            <a:br>
              <a:rPr lang="en-US" dirty="0"/>
            </a:br>
            <a:r>
              <a:rPr lang="en-US" dirty="0"/>
              <a:t>One-Click PS&amp;R Summary Report Download</a:t>
            </a:r>
            <a:br>
              <a:rPr lang="en-US" dirty="0"/>
            </a:br>
            <a:endParaRPr lang="en-US" dirty="0"/>
          </a:p>
        </p:txBody>
      </p:sp>
    </p:spTree>
    <p:extLst>
      <p:ext uri="{BB962C8B-B14F-4D97-AF65-F5344CB8AC3E}">
        <p14:creationId xmlns:p14="http://schemas.microsoft.com/office/powerpoint/2010/main" val="67757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Clarification of Terms</a:t>
            </a:r>
          </a:p>
        </p:txBody>
      </p:sp>
      <p:sp>
        <p:nvSpPr>
          <p:cNvPr id="2" name="Text Placeholder 1"/>
          <p:cNvSpPr>
            <a:spLocks noGrp="1"/>
          </p:cNvSpPr>
          <p:nvPr>
            <p:ph idx="1"/>
          </p:nvPr>
        </p:nvSpPr>
        <p:spPr>
          <a:xfrm>
            <a:off x="609600" y="1642631"/>
            <a:ext cx="10972800" cy="4619624"/>
          </a:xfrm>
        </p:spPr>
        <p:txBody>
          <a:bodyPr numCol="1">
            <a:noAutofit/>
          </a:bodyPr>
          <a:lstStyle/>
          <a:p>
            <a:pPr>
              <a:spcBef>
                <a:spcPts val="0"/>
              </a:spcBef>
            </a:pPr>
            <a:r>
              <a:rPr lang="en-US" sz="2000" dirty="0"/>
              <a:t>When we say “Provider”, we mean Medicare Part A Providers </a:t>
            </a:r>
            <a:r>
              <a:rPr lang="en-US" sz="2000" i="1" dirty="0"/>
              <a:t>and</a:t>
            </a:r>
            <a:r>
              <a:rPr lang="en-US" sz="2000" dirty="0"/>
              <a:t> Home Offices</a:t>
            </a:r>
          </a:p>
          <a:p>
            <a:pPr>
              <a:spcBef>
                <a:spcPts val="0"/>
              </a:spcBef>
            </a:pPr>
            <a:endParaRPr lang="en-US" sz="1200" dirty="0"/>
          </a:p>
          <a:p>
            <a:pPr>
              <a:spcBef>
                <a:spcPts val="0"/>
              </a:spcBef>
            </a:pPr>
            <a:r>
              <a:rPr lang="en-US" sz="2000" dirty="0"/>
              <a:t>When we say “Cost Report”, we mean Medicare Part A Cost Reports </a:t>
            </a:r>
            <a:r>
              <a:rPr lang="en-US" sz="2000" i="1" dirty="0"/>
              <a:t>and</a:t>
            </a:r>
            <a:r>
              <a:rPr lang="en-US" sz="2000" dirty="0"/>
              <a:t> Home Office Cost Statements</a:t>
            </a:r>
          </a:p>
        </p:txBody>
      </p:sp>
      <p:sp>
        <p:nvSpPr>
          <p:cNvPr id="4" name="Slide Number Placeholder 3"/>
          <p:cNvSpPr>
            <a:spLocks noGrp="1"/>
          </p:cNvSpPr>
          <p:nvPr>
            <p:ph type="sldNum" sz="quarter" idx="4"/>
          </p:nvPr>
        </p:nvSpPr>
        <p:spPr/>
        <p:txBody>
          <a:bodyPr/>
          <a:lstStyle/>
          <a:p>
            <a:fld id="{7022FF3C-310F-4809-A5BE-BC5BA8AA108D}" type="slidenum">
              <a:rPr lang="en-US" smtClean="0"/>
              <a:pPr/>
              <a:t>3</a:t>
            </a:fld>
            <a:endParaRPr lang="en-US" dirty="0"/>
          </a:p>
        </p:txBody>
      </p:sp>
    </p:spTree>
    <p:extLst>
      <p:ext uri="{BB962C8B-B14F-4D97-AF65-F5344CB8AC3E}">
        <p14:creationId xmlns:p14="http://schemas.microsoft.com/office/powerpoint/2010/main" val="2166194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Hospice Cap Dashboard</a:t>
            </a:r>
            <a:endParaRPr lang="en-US" sz="3600" strike="sngStrike" dirty="0"/>
          </a:p>
        </p:txBody>
      </p:sp>
    </p:spTree>
    <p:extLst>
      <p:ext uri="{BB962C8B-B14F-4D97-AF65-F5344CB8AC3E}">
        <p14:creationId xmlns:p14="http://schemas.microsoft.com/office/powerpoint/2010/main" val="284923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30156-2973-AE4D-4F11-980450A0E9B7}"/>
              </a:ext>
            </a:extLst>
          </p:cNvPr>
          <p:cNvSpPr>
            <a:spLocks noGrp="1"/>
          </p:cNvSpPr>
          <p:nvPr>
            <p:ph type="sldNum" sz="quarter" idx="10"/>
          </p:nvPr>
        </p:nvSpPr>
        <p:spPr/>
        <p:txBody>
          <a:bodyPr/>
          <a:lstStyle/>
          <a:p>
            <a:fld id="{7022FF3C-310F-4809-A5BE-BC5BA8AA108D}" type="slidenum">
              <a:rPr lang="en-US" smtClean="0"/>
              <a:t>31</a:t>
            </a:fld>
            <a:endParaRPr lang="en-US" dirty="0"/>
          </a:p>
        </p:txBody>
      </p:sp>
      <p:sp>
        <p:nvSpPr>
          <p:cNvPr id="3" name="Content Placeholder 2">
            <a:extLst>
              <a:ext uri="{FF2B5EF4-FFF2-40B4-BE49-F238E27FC236}">
                <a16:creationId xmlns:a16="http://schemas.microsoft.com/office/drawing/2014/main" id="{3EA4C66F-1787-B7EA-0BFF-8949DECED17E}"/>
              </a:ext>
            </a:extLst>
          </p:cNvPr>
          <p:cNvSpPr>
            <a:spLocks noGrp="1"/>
          </p:cNvSpPr>
          <p:nvPr>
            <p:ph idx="1"/>
          </p:nvPr>
        </p:nvSpPr>
        <p:spPr/>
        <p:txBody>
          <a:bodyPr>
            <a:normAutofit/>
          </a:bodyPr>
          <a:lstStyle/>
          <a:p>
            <a:pPr>
              <a:lnSpc>
                <a:spcPct val="110000"/>
              </a:lnSpc>
              <a:spcAft>
                <a:spcPts val="1200"/>
              </a:spcAft>
            </a:pPr>
            <a:r>
              <a:rPr lang="en-US" b="1" dirty="0"/>
              <a:t>Goal</a:t>
            </a:r>
            <a:r>
              <a:rPr lang="en-US" dirty="0"/>
              <a:t>: Expand MCReF functionality for users with access to Hospice Providers</a:t>
            </a:r>
          </a:p>
          <a:p>
            <a:pPr>
              <a:lnSpc>
                <a:spcPct val="110000"/>
              </a:lnSpc>
              <a:spcAft>
                <a:spcPts val="1200"/>
              </a:spcAft>
            </a:pPr>
            <a:r>
              <a:rPr lang="en-US" dirty="0"/>
              <a:t>The Hospice Cap dashboard allow Hospice Providers to track Hospice Cap status, have a detailed view of Cap review dates, and access/download documentation for Hospice Cap Determinations.</a:t>
            </a:r>
          </a:p>
          <a:p>
            <a:pPr>
              <a:lnSpc>
                <a:spcPct val="110000"/>
              </a:lnSpc>
              <a:spcAft>
                <a:spcPts val="1200"/>
              </a:spcAft>
            </a:pPr>
            <a:endParaRPr lang="en-US" dirty="0"/>
          </a:p>
          <a:p>
            <a:endParaRPr lang="en-US" dirty="0"/>
          </a:p>
          <a:p>
            <a:endParaRPr lang="en-US" dirty="0"/>
          </a:p>
          <a:p>
            <a:endParaRPr lang="en-US" dirty="0"/>
          </a:p>
        </p:txBody>
      </p:sp>
      <p:sp>
        <p:nvSpPr>
          <p:cNvPr id="4" name="Title 3">
            <a:extLst>
              <a:ext uri="{FF2B5EF4-FFF2-40B4-BE49-F238E27FC236}">
                <a16:creationId xmlns:a16="http://schemas.microsoft.com/office/drawing/2014/main" id="{9E186862-128F-4E00-D6A2-BD071CE2BEA1}"/>
              </a:ext>
            </a:extLst>
          </p:cNvPr>
          <p:cNvSpPr>
            <a:spLocks noGrp="1"/>
          </p:cNvSpPr>
          <p:nvPr>
            <p:ph type="title"/>
          </p:nvPr>
        </p:nvSpPr>
        <p:spPr/>
        <p:txBody>
          <a:bodyPr/>
          <a:lstStyle/>
          <a:p>
            <a:r>
              <a:rPr lang="en-US" dirty="0"/>
              <a:t>Hospice Cap Dashboard</a:t>
            </a:r>
          </a:p>
        </p:txBody>
      </p:sp>
    </p:spTree>
    <p:extLst>
      <p:ext uri="{BB962C8B-B14F-4D97-AF65-F5344CB8AC3E}">
        <p14:creationId xmlns:p14="http://schemas.microsoft.com/office/powerpoint/2010/main" val="1189904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32</a:t>
            </a:fld>
            <a:endParaRPr lang="en-US" dirty="0"/>
          </a:p>
        </p:txBody>
      </p:sp>
      <p:sp>
        <p:nvSpPr>
          <p:cNvPr id="4" name="Title 3"/>
          <p:cNvSpPr>
            <a:spLocks noGrp="1"/>
          </p:cNvSpPr>
          <p:nvPr>
            <p:ph type="title"/>
          </p:nvPr>
        </p:nvSpPr>
        <p:spPr/>
        <p:txBody>
          <a:bodyPr/>
          <a:lstStyle/>
          <a:p>
            <a:r>
              <a:rPr lang="en-US" dirty="0"/>
              <a:t>MCReF Home Page</a:t>
            </a:r>
          </a:p>
        </p:txBody>
      </p:sp>
      <p:pic>
        <p:nvPicPr>
          <p:cNvPr id="6" name="Picture 5" descr="MCReF Homepage with red box emphasizing the Cost Report and Hospice Cap toggle button">
            <a:extLst>
              <a:ext uri="{FF2B5EF4-FFF2-40B4-BE49-F238E27FC236}">
                <a16:creationId xmlns:a16="http://schemas.microsoft.com/office/drawing/2014/main" id="{6CEEE2E1-EDBA-C659-8C4C-2A189D4809BC}"/>
              </a:ext>
            </a:extLst>
          </p:cNvPr>
          <p:cNvPicPr>
            <a:picLocks noChangeAspect="1"/>
          </p:cNvPicPr>
          <p:nvPr/>
        </p:nvPicPr>
        <p:blipFill>
          <a:blip r:embed="rId3"/>
          <a:stretch>
            <a:fillRect/>
          </a:stretch>
        </p:blipFill>
        <p:spPr>
          <a:xfrm>
            <a:off x="1570810" y="1100445"/>
            <a:ext cx="9050380" cy="5757555"/>
          </a:xfrm>
          <a:prstGeom prst="rect">
            <a:avLst/>
          </a:prstGeom>
          <a:ln>
            <a:solidFill>
              <a:schemeClr val="tx1"/>
            </a:solidFill>
          </a:ln>
        </p:spPr>
      </p:pic>
    </p:spTree>
    <p:extLst>
      <p:ext uri="{BB962C8B-B14F-4D97-AF65-F5344CB8AC3E}">
        <p14:creationId xmlns:p14="http://schemas.microsoft.com/office/powerpoint/2010/main" val="3871157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ReF Homepage with Hospice Cap toggle button selected ">
            <a:extLst>
              <a:ext uri="{FF2B5EF4-FFF2-40B4-BE49-F238E27FC236}">
                <a16:creationId xmlns:a16="http://schemas.microsoft.com/office/drawing/2014/main" id="{5236C96D-DA58-CEC8-D219-A28047173180}"/>
              </a:ext>
            </a:extLst>
          </p:cNvPr>
          <p:cNvPicPr>
            <a:picLocks noChangeAspect="1"/>
          </p:cNvPicPr>
          <p:nvPr/>
        </p:nvPicPr>
        <p:blipFill>
          <a:blip r:embed="rId2"/>
          <a:stretch>
            <a:fillRect/>
          </a:stretch>
        </p:blipFill>
        <p:spPr>
          <a:xfrm>
            <a:off x="1478566" y="1378330"/>
            <a:ext cx="9234867" cy="4690620"/>
          </a:xfrm>
          <a:prstGeom prst="rect">
            <a:avLst/>
          </a:prstGeom>
          <a:ln>
            <a:solidFill>
              <a:schemeClr val="tx1"/>
            </a:solidFill>
          </a:ln>
        </p:spPr>
      </p:pic>
      <p:sp>
        <p:nvSpPr>
          <p:cNvPr id="2" name="Slide Number Placeholder 1">
            <a:extLst>
              <a:ext uri="{FF2B5EF4-FFF2-40B4-BE49-F238E27FC236}">
                <a16:creationId xmlns:a16="http://schemas.microsoft.com/office/drawing/2014/main" id="{DFA03573-CBC8-BB27-9C74-DB032AEF84FA}"/>
              </a:ext>
            </a:extLst>
          </p:cNvPr>
          <p:cNvSpPr>
            <a:spLocks noGrp="1"/>
          </p:cNvSpPr>
          <p:nvPr>
            <p:ph type="sldNum" sz="quarter" idx="10"/>
          </p:nvPr>
        </p:nvSpPr>
        <p:spPr/>
        <p:txBody>
          <a:bodyPr/>
          <a:lstStyle/>
          <a:p>
            <a:fld id="{7022FF3C-310F-4809-A5BE-BC5BA8AA108D}" type="slidenum">
              <a:rPr lang="en-US" smtClean="0"/>
              <a:t>33</a:t>
            </a:fld>
            <a:endParaRPr lang="en-US" dirty="0"/>
          </a:p>
        </p:txBody>
      </p:sp>
      <p:sp>
        <p:nvSpPr>
          <p:cNvPr id="4" name="Title 3">
            <a:extLst>
              <a:ext uri="{FF2B5EF4-FFF2-40B4-BE49-F238E27FC236}">
                <a16:creationId xmlns:a16="http://schemas.microsoft.com/office/drawing/2014/main" id="{27D4CFD3-D86B-BEBA-2EB2-3FCD9E160651}"/>
              </a:ext>
            </a:extLst>
          </p:cNvPr>
          <p:cNvSpPr>
            <a:spLocks noGrp="1"/>
          </p:cNvSpPr>
          <p:nvPr>
            <p:ph type="title"/>
          </p:nvPr>
        </p:nvSpPr>
        <p:spPr/>
        <p:txBody>
          <a:bodyPr/>
          <a:lstStyle/>
          <a:p>
            <a:r>
              <a:rPr lang="en-US" dirty="0"/>
              <a:t>Hospice Cap Dashboard</a:t>
            </a:r>
          </a:p>
        </p:txBody>
      </p:sp>
    </p:spTree>
    <p:extLst>
      <p:ext uri="{BB962C8B-B14F-4D97-AF65-F5344CB8AC3E}">
        <p14:creationId xmlns:p14="http://schemas.microsoft.com/office/powerpoint/2010/main" val="1948245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ReF Homepage with Hospice Cap toggle button selected ">
            <a:extLst>
              <a:ext uri="{FF2B5EF4-FFF2-40B4-BE49-F238E27FC236}">
                <a16:creationId xmlns:a16="http://schemas.microsoft.com/office/drawing/2014/main" id="{8C2E694B-5C4D-8E2B-A463-4C8E1785E832}"/>
              </a:ext>
            </a:extLst>
          </p:cNvPr>
          <p:cNvPicPr>
            <a:picLocks noChangeAspect="1"/>
          </p:cNvPicPr>
          <p:nvPr/>
        </p:nvPicPr>
        <p:blipFill>
          <a:blip r:embed="rId2"/>
          <a:stretch>
            <a:fillRect/>
          </a:stretch>
        </p:blipFill>
        <p:spPr>
          <a:xfrm>
            <a:off x="1478566" y="1378330"/>
            <a:ext cx="9234867" cy="4690620"/>
          </a:xfrm>
          <a:prstGeom prst="rect">
            <a:avLst/>
          </a:prstGeom>
          <a:ln>
            <a:solidFill>
              <a:schemeClr val="tx1"/>
            </a:solidFill>
          </a:ln>
        </p:spPr>
      </p:pic>
      <p:sp>
        <p:nvSpPr>
          <p:cNvPr id="2" name="Slide Number Placeholder 1">
            <a:extLst>
              <a:ext uri="{FF2B5EF4-FFF2-40B4-BE49-F238E27FC236}">
                <a16:creationId xmlns:a16="http://schemas.microsoft.com/office/drawing/2014/main" id="{DFA03573-CBC8-BB27-9C74-DB032AEF84FA}"/>
              </a:ext>
            </a:extLst>
          </p:cNvPr>
          <p:cNvSpPr>
            <a:spLocks noGrp="1"/>
          </p:cNvSpPr>
          <p:nvPr>
            <p:ph type="sldNum" sz="quarter" idx="10"/>
          </p:nvPr>
        </p:nvSpPr>
        <p:spPr/>
        <p:txBody>
          <a:bodyPr/>
          <a:lstStyle/>
          <a:p>
            <a:fld id="{7022FF3C-310F-4809-A5BE-BC5BA8AA108D}" type="slidenum">
              <a:rPr lang="en-US" smtClean="0"/>
              <a:t>34</a:t>
            </a:fld>
            <a:endParaRPr lang="en-US" dirty="0"/>
          </a:p>
        </p:txBody>
      </p:sp>
      <p:sp>
        <p:nvSpPr>
          <p:cNvPr id="4" name="Title 3">
            <a:extLst>
              <a:ext uri="{FF2B5EF4-FFF2-40B4-BE49-F238E27FC236}">
                <a16:creationId xmlns:a16="http://schemas.microsoft.com/office/drawing/2014/main" id="{27D4CFD3-D86B-BEBA-2EB2-3FCD9E160651}"/>
              </a:ext>
            </a:extLst>
          </p:cNvPr>
          <p:cNvSpPr>
            <a:spLocks noGrp="1"/>
          </p:cNvSpPr>
          <p:nvPr>
            <p:ph type="title"/>
          </p:nvPr>
        </p:nvSpPr>
        <p:spPr/>
        <p:txBody>
          <a:bodyPr/>
          <a:lstStyle/>
          <a:p>
            <a:r>
              <a:rPr lang="en-US" dirty="0"/>
              <a:t>Hospice Cap Dashboard</a:t>
            </a:r>
          </a:p>
        </p:txBody>
      </p:sp>
      <p:sp>
        <p:nvSpPr>
          <p:cNvPr id="3" name="Rectangle 2" descr="Note with information on what to do if you are unable to locate your Provider # or Cap Year in the table">
            <a:extLst>
              <a:ext uri="{FF2B5EF4-FFF2-40B4-BE49-F238E27FC236}">
                <a16:creationId xmlns:a16="http://schemas.microsoft.com/office/drawing/2014/main" id="{901EC77D-9440-7FD7-2182-13455F197776}"/>
              </a:ext>
            </a:extLst>
          </p:cNvPr>
          <p:cNvSpPr/>
          <p:nvPr/>
        </p:nvSpPr>
        <p:spPr>
          <a:xfrm>
            <a:off x="1765661" y="4109720"/>
            <a:ext cx="8660675" cy="1874520"/>
          </a:xfrm>
          <a:prstGeom prst="rect">
            <a:avLst/>
          </a:prstGeom>
          <a:solidFill>
            <a:srgbClr val="0033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*Note: </a:t>
            </a:r>
            <a:r>
              <a:rPr lang="en-US" dirty="0"/>
              <a:t>If you are unable to locate your Provider # or Cap Year:</a:t>
            </a:r>
          </a:p>
          <a:p>
            <a:pPr marL="742950" lvl="1" indent="-285750">
              <a:buFont typeface="Arial" panose="020B0604020202020204" pitchFamily="34" charset="0"/>
              <a:buChar char="•"/>
            </a:pPr>
            <a:r>
              <a:rPr lang="en-US" sz="1600" dirty="0"/>
              <a:t>Confirm that the SO of your organization has properly registered the Provider # (CCN) in question within IDM and that you are registered to the organization with an IDM role which grants access to MCReF.</a:t>
            </a:r>
          </a:p>
          <a:p>
            <a:pPr marL="742950" lvl="1" indent="-285750">
              <a:buFont typeface="Arial" panose="020B0604020202020204" pitchFamily="34" charset="0"/>
              <a:buChar char="•"/>
            </a:pPr>
            <a:r>
              <a:rPr lang="en-US" sz="1600" dirty="0"/>
              <a:t>If so, and you still don’t see what you’re looking for, contact your MAC.</a:t>
            </a:r>
          </a:p>
        </p:txBody>
      </p:sp>
    </p:spTree>
    <p:extLst>
      <p:ext uri="{BB962C8B-B14F-4D97-AF65-F5344CB8AC3E}">
        <p14:creationId xmlns:p14="http://schemas.microsoft.com/office/powerpoint/2010/main" val="382816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ReF Homepage with red focus box on &quot;Self-Determined Status&quot; column. Callout reads the following: &#10;&#10;Short description of the current state of the Self-Determination along with the date that the activity occurred or is expected to occur if it's in the future. &#10;&#10;Statuses (and corresponding dates): &#10; - Due (Due date)&#10; - Past Due (Due date)&#10; - Received (Date of receipt)&#10; - Past Due Letter Sent (Date of letter)">
            <a:extLst>
              <a:ext uri="{FF2B5EF4-FFF2-40B4-BE49-F238E27FC236}">
                <a16:creationId xmlns:a16="http://schemas.microsoft.com/office/drawing/2014/main" id="{7B121BDA-0423-A266-8D47-C4E03FCF959A}"/>
              </a:ext>
            </a:extLst>
          </p:cNvPr>
          <p:cNvPicPr>
            <a:picLocks noChangeAspect="1"/>
          </p:cNvPicPr>
          <p:nvPr/>
        </p:nvPicPr>
        <p:blipFill>
          <a:blip r:embed="rId3"/>
          <a:stretch>
            <a:fillRect/>
          </a:stretch>
        </p:blipFill>
        <p:spPr>
          <a:xfrm>
            <a:off x="1478564" y="1378330"/>
            <a:ext cx="9234867" cy="4690620"/>
          </a:xfrm>
          <a:prstGeom prst="rect">
            <a:avLst/>
          </a:prstGeom>
          <a:ln>
            <a:solidFill>
              <a:schemeClr val="tx1"/>
            </a:solidFill>
          </a:ln>
        </p:spPr>
      </p:pic>
      <p:sp>
        <p:nvSpPr>
          <p:cNvPr id="2" name="Slide Number Placeholder 1">
            <a:extLst>
              <a:ext uri="{FF2B5EF4-FFF2-40B4-BE49-F238E27FC236}">
                <a16:creationId xmlns:a16="http://schemas.microsoft.com/office/drawing/2014/main" id="{DFA03573-CBC8-BB27-9C74-DB032AEF84FA}"/>
              </a:ext>
            </a:extLst>
          </p:cNvPr>
          <p:cNvSpPr>
            <a:spLocks noGrp="1"/>
          </p:cNvSpPr>
          <p:nvPr>
            <p:ph type="sldNum" sz="quarter" idx="10"/>
          </p:nvPr>
        </p:nvSpPr>
        <p:spPr/>
        <p:txBody>
          <a:bodyPr/>
          <a:lstStyle/>
          <a:p>
            <a:fld id="{7022FF3C-310F-4809-A5BE-BC5BA8AA108D}" type="slidenum">
              <a:rPr lang="en-US" smtClean="0"/>
              <a:t>35</a:t>
            </a:fld>
            <a:endParaRPr lang="en-US" dirty="0"/>
          </a:p>
        </p:txBody>
      </p:sp>
      <p:sp>
        <p:nvSpPr>
          <p:cNvPr id="4" name="Title 3">
            <a:extLst>
              <a:ext uri="{FF2B5EF4-FFF2-40B4-BE49-F238E27FC236}">
                <a16:creationId xmlns:a16="http://schemas.microsoft.com/office/drawing/2014/main" id="{27D4CFD3-D86B-BEBA-2EB2-3FCD9E160651}"/>
              </a:ext>
            </a:extLst>
          </p:cNvPr>
          <p:cNvSpPr>
            <a:spLocks noGrp="1"/>
          </p:cNvSpPr>
          <p:nvPr>
            <p:ph type="title"/>
          </p:nvPr>
        </p:nvSpPr>
        <p:spPr/>
        <p:txBody>
          <a:bodyPr/>
          <a:lstStyle/>
          <a:p>
            <a:r>
              <a:rPr lang="en-US" dirty="0"/>
              <a:t>Hospice Cap Dashboard</a:t>
            </a:r>
          </a:p>
        </p:txBody>
      </p:sp>
    </p:spTree>
    <p:extLst>
      <p:ext uri="{BB962C8B-B14F-4D97-AF65-F5344CB8AC3E}">
        <p14:creationId xmlns:p14="http://schemas.microsoft.com/office/powerpoint/2010/main" val="2533236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CReF Homepage with red focus box on &quot;Date of Last Determination&quot; column. Callout reads the following: &#10;&#10;Most recent date that a MAC Determination was issued for that Cap Year, whether Initial or Reopening">
            <a:extLst>
              <a:ext uri="{FF2B5EF4-FFF2-40B4-BE49-F238E27FC236}">
                <a16:creationId xmlns:a16="http://schemas.microsoft.com/office/drawing/2014/main" id="{118540D5-6A17-423E-2B69-07A0EA44D039}"/>
              </a:ext>
            </a:extLst>
          </p:cNvPr>
          <p:cNvPicPr>
            <a:picLocks noChangeAspect="1"/>
          </p:cNvPicPr>
          <p:nvPr/>
        </p:nvPicPr>
        <p:blipFill>
          <a:blip r:embed="rId3"/>
          <a:stretch>
            <a:fillRect/>
          </a:stretch>
        </p:blipFill>
        <p:spPr>
          <a:xfrm>
            <a:off x="1481843" y="1410520"/>
            <a:ext cx="9171491" cy="4658430"/>
          </a:xfrm>
          <a:prstGeom prst="rect">
            <a:avLst/>
          </a:prstGeom>
          <a:ln>
            <a:solidFill>
              <a:schemeClr val="tx1"/>
            </a:solidFill>
          </a:ln>
        </p:spPr>
      </p:pic>
      <p:sp>
        <p:nvSpPr>
          <p:cNvPr id="2" name="Slide Number Placeholder 1">
            <a:extLst>
              <a:ext uri="{FF2B5EF4-FFF2-40B4-BE49-F238E27FC236}">
                <a16:creationId xmlns:a16="http://schemas.microsoft.com/office/drawing/2014/main" id="{DFA03573-CBC8-BB27-9C74-DB032AEF84FA}"/>
              </a:ext>
            </a:extLst>
          </p:cNvPr>
          <p:cNvSpPr>
            <a:spLocks noGrp="1"/>
          </p:cNvSpPr>
          <p:nvPr>
            <p:ph type="sldNum" sz="quarter" idx="10"/>
          </p:nvPr>
        </p:nvSpPr>
        <p:spPr/>
        <p:txBody>
          <a:bodyPr/>
          <a:lstStyle/>
          <a:p>
            <a:fld id="{7022FF3C-310F-4809-A5BE-BC5BA8AA108D}" type="slidenum">
              <a:rPr lang="en-US" smtClean="0"/>
              <a:t>36</a:t>
            </a:fld>
            <a:endParaRPr lang="en-US" dirty="0"/>
          </a:p>
        </p:txBody>
      </p:sp>
      <p:sp>
        <p:nvSpPr>
          <p:cNvPr id="4" name="Title 3">
            <a:extLst>
              <a:ext uri="{FF2B5EF4-FFF2-40B4-BE49-F238E27FC236}">
                <a16:creationId xmlns:a16="http://schemas.microsoft.com/office/drawing/2014/main" id="{27D4CFD3-D86B-BEBA-2EB2-3FCD9E160651}"/>
              </a:ext>
            </a:extLst>
          </p:cNvPr>
          <p:cNvSpPr>
            <a:spLocks noGrp="1"/>
          </p:cNvSpPr>
          <p:nvPr>
            <p:ph type="title"/>
          </p:nvPr>
        </p:nvSpPr>
        <p:spPr/>
        <p:txBody>
          <a:bodyPr/>
          <a:lstStyle/>
          <a:p>
            <a:r>
              <a:rPr lang="en-US" dirty="0"/>
              <a:t>Hospice Cap Dashboard</a:t>
            </a:r>
          </a:p>
        </p:txBody>
      </p:sp>
    </p:spTree>
    <p:extLst>
      <p:ext uri="{BB962C8B-B14F-4D97-AF65-F5344CB8AC3E}">
        <p14:creationId xmlns:p14="http://schemas.microsoft.com/office/powerpoint/2010/main" val="1929503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ReF Homepage with red focus box on &quot;2025&quot; link in the &quot;Cap Year&quot; column. ">
            <a:extLst>
              <a:ext uri="{FF2B5EF4-FFF2-40B4-BE49-F238E27FC236}">
                <a16:creationId xmlns:a16="http://schemas.microsoft.com/office/drawing/2014/main" id="{2B78D8B6-4CD7-6880-4B9E-7131890A634E}"/>
              </a:ext>
            </a:extLst>
          </p:cNvPr>
          <p:cNvPicPr>
            <a:picLocks noChangeAspect="1"/>
          </p:cNvPicPr>
          <p:nvPr/>
        </p:nvPicPr>
        <p:blipFill>
          <a:blip r:embed="rId3"/>
          <a:stretch>
            <a:fillRect/>
          </a:stretch>
        </p:blipFill>
        <p:spPr>
          <a:xfrm>
            <a:off x="1478566" y="1378330"/>
            <a:ext cx="9234867" cy="4690620"/>
          </a:xfrm>
          <a:prstGeom prst="rect">
            <a:avLst/>
          </a:prstGeom>
          <a:ln>
            <a:solidFill>
              <a:schemeClr val="tx1"/>
            </a:solidFill>
          </a:ln>
        </p:spPr>
      </p:pic>
      <p:sp>
        <p:nvSpPr>
          <p:cNvPr id="2" name="Slide Number Placeholder 1">
            <a:extLst>
              <a:ext uri="{FF2B5EF4-FFF2-40B4-BE49-F238E27FC236}">
                <a16:creationId xmlns:a16="http://schemas.microsoft.com/office/drawing/2014/main" id="{DDD01ECA-8C2E-3D81-1455-0BDC3A8B49C8}"/>
              </a:ext>
            </a:extLst>
          </p:cNvPr>
          <p:cNvSpPr>
            <a:spLocks noGrp="1"/>
          </p:cNvSpPr>
          <p:nvPr>
            <p:ph type="sldNum" sz="quarter" idx="10"/>
          </p:nvPr>
        </p:nvSpPr>
        <p:spPr/>
        <p:txBody>
          <a:bodyPr/>
          <a:lstStyle/>
          <a:p>
            <a:fld id="{7022FF3C-310F-4809-A5BE-BC5BA8AA108D}" type="slidenum">
              <a:rPr lang="en-US" smtClean="0"/>
              <a:t>37</a:t>
            </a:fld>
            <a:endParaRPr lang="en-US" dirty="0"/>
          </a:p>
        </p:txBody>
      </p:sp>
      <p:sp>
        <p:nvSpPr>
          <p:cNvPr id="4" name="Title 3">
            <a:extLst>
              <a:ext uri="{FF2B5EF4-FFF2-40B4-BE49-F238E27FC236}">
                <a16:creationId xmlns:a16="http://schemas.microsoft.com/office/drawing/2014/main" id="{BA6B3E6C-DE68-21C9-399C-33BABF9F4BC0}"/>
              </a:ext>
            </a:extLst>
          </p:cNvPr>
          <p:cNvSpPr>
            <a:spLocks noGrp="1"/>
          </p:cNvSpPr>
          <p:nvPr>
            <p:ph type="title"/>
          </p:nvPr>
        </p:nvSpPr>
        <p:spPr/>
        <p:txBody>
          <a:bodyPr/>
          <a:lstStyle/>
          <a:p>
            <a:r>
              <a:rPr lang="en-US" dirty="0"/>
              <a:t>Hospice Cap Dashboard</a:t>
            </a:r>
          </a:p>
        </p:txBody>
      </p:sp>
    </p:spTree>
    <p:extLst>
      <p:ext uri="{BB962C8B-B14F-4D97-AF65-F5344CB8AC3E}">
        <p14:creationId xmlns:p14="http://schemas.microsoft.com/office/powerpoint/2010/main" val="910142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ReF View Details page for a Hospice Cap where the Cap Year has ended and information is listed within the Self-Determined Hospice Cap section for Due Date with a blank Received Date">
            <a:extLst>
              <a:ext uri="{FF2B5EF4-FFF2-40B4-BE49-F238E27FC236}">
                <a16:creationId xmlns:a16="http://schemas.microsoft.com/office/drawing/2014/main" id="{6B0B3F74-0C7C-1C60-E0D2-F5F5672330CF}"/>
              </a:ext>
            </a:extLst>
          </p:cNvPr>
          <p:cNvPicPr>
            <a:picLocks noChangeAspect="1"/>
          </p:cNvPicPr>
          <p:nvPr/>
        </p:nvPicPr>
        <p:blipFill>
          <a:blip r:embed="rId3"/>
          <a:stretch>
            <a:fillRect/>
          </a:stretch>
        </p:blipFill>
        <p:spPr>
          <a:xfrm>
            <a:off x="1051302" y="1076244"/>
            <a:ext cx="10089393" cy="5442543"/>
          </a:xfrm>
          <a:prstGeom prst="rect">
            <a:avLst/>
          </a:prstGeom>
          <a:ln>
            <a:solidFill>
              <a:schemeClr val="tx1"/>
            </a:solidFill>
          </a:ln>
        </p:spPr>
      </p:pic>
      <p:sp>
        <p:nvSpPr>
          <p:cNvPr id="2" name="Slide Number Placeholder 1">
            <a:extLst>
              <a:ext uri="{FF2B5EF4-FFF2-40B4-BE49-F238E27FC236}">
                <a16:creationId xmlns:a16="http://schemas.microsoft.com/office/drawing/2014/main" id="{BC335253-FFC2-92F1-95A4-55C83717FF80}"/>
              </a:ext>
            </a:extLst>
          </p:cNvPr>
          <p:cNvSpPr>
            <a:spLocks noGrp="1"/>
          </p:cNvSpPr>
          <p:nvPr>
            <p:ph type="sldNum" sz="quarter" idx="10"/>
          </p:nvPr>
        </p:nvSpPr>
        <p:spPr/>
        <p:txBody>
          <a:bodyPr/>
          <a:lstStyle/>
          <a:p>
            <a:fld id="{7022FF3C-310F-4809-A5BE-BC5BA8AA108D}" type="slidenum">
              <a:rPr lang="en-US" smtClean="0"/>
              <a:t>38</a:t>
            </a:fld>
            <a:endParaRPr lang="en-US" dirty="0"/>
          </a:p>
        </p:txBody>
      </p:sp>
      <p:sp>
        <p:nvSpPr>
          <p:cNvPr id="4" name="Title 3">
            <a:extLst>
              <a:ext uri="{FF2B5EF4-FFF2-40B4-BE49-F238E27FC236}">
                <a16:creationId xmlns:a16="http://schemas.microsoft.com/office/drawing/2014/main" id="{F168B5B6-74BF-FC2E-5057-0ED81818909F}"/>
              </a:ext>
            </a:extLst>
          </p:cNvPr>
          <p:cNvSpPr>
            <a:spLocks noGrp="1"/>
          </p:cNvSpPr>
          <p:nvPr>
            <p:ph type="title"/>
          </p:nvPr>
        </p:nvSpPr>
        <p:spPr/>
        <p:txBody>
          <a:bodyPr/>
          <a:lstStyle/>
          <a:p>
            <a:r>
              <a:rPr lang="en-US" dirty="0"/>
              <a:t>Hospice Cap View Details</a:t>
            </a:r>
          </a:p>
        </p:txBody>
      </p:sp>
    </p:spTree>
    <p:extLst>
      <p:ext uri="{BB962C8B-B14F-4D97-AF65-F5344CB8AC3E}">
        <p14:creationId xmlns:p14="http://schemas.microsoft.com/office/powerpoint/2010/main" val="166388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CReF View Details page for a Hospice Cap where the Cap Year has ended and information is listed within the Self-Determined Hospice Cap, Initial Hospice Cap, and Reopening Hospice Cap sections ">
            <a:extLst>
              <a:ext uri="{FF2B5EF4-FFF2-40B4-BE49-F238E27FC236}">
                <a16:creationId xmlns:a16="http://schemas.microsoft.com/office/drawing/2014/main" id="{01A94927-B89C-1D62-38F0-B44B80976A12}"/>
              </a:ext>
            </a:extLst>
          </p:cNvPr>
          <p:cNvPicPr>
            <a:picLocks noChangeAspect="1"/>
          </p:cNvPicPr>
          <p:nvPr/>
        </p:nvPicPr>
        <p:blipFill>
          <a:blip r:embed="rId3"/>
          <a:stretch>
            <a:fillRect/>
          </a:stretch>
        </p:blipFill>
        <p:spPr>
          <a:xfrm>
            <a:off x="2582772" y="1001544"/>
            <a:ext cx="6967218" cy="5719932"/>
          </a:xfrm>
          <a:prstGeom prst="rect">
            <a:avLst/>
          </a:prstGeom>
          <a:ln>
            <a:solidFill>
              <a:schemeClr val="tx1"/>
            </a:solidFill>
          </a:ln>
        </p:spPr>
      </p:pic>
      <p:sp>
        <p:nvSpPr>
          <p:cNvPr id="2" name="Slide Number Placeholder 1">
            <a:extLst>
              <a:ext uri="{FF2B5EF4-FFF2-40B4-BE49-F238E27FC236}">
                <a16:creationId xmlns:a16="http://schemas.microsoft.com/office/drawing/2014/main" id="{8AB2FB87-1153-44D6-0A11-F1146C2826D3}"/>
              </a:ext>
            </a:extLst>
          </p:cNvPr>
          <p:cNvSpPr>
            <a:spLocks noGrp="1"/>
          </p:cNvSpPr>
          <p:nvPr>
            <p:ph type="sldNum" sz="quarter" idx="10"/>
          </p:nvPr>
        </p:nvSpPr>
        <p:spPr/>
        <p:txBody>
          <a:bodyPr/>
          <a:lstStyle/>
          <a:p>
            <a:fld id="{7022FF3C-310F-4809-A5BE-BC5BA8AA108D}" type="slidenum">
              <a:rPr lang="en-US" smtClean="0"/>
              <a:t>39</a:t>
            </a:fld>
            <a:endParaRPr lang="en-US" dirty="0"/>
          </a:p>
        </p:txBody>
      </p:sp>
      <p:sp>
        <p:nvSpPr>
          <p:cNvPr id="4" name="Title 3">
            <a:extLst>
              <a:ext uri="{FF2B5EF4-FFF2-40B4-BE49-F238E27FC236}">
                <a16:creationId xmlns:a16="http://schemas.microsoft.com/office/drawing/2014/main" id="{445FBC48-1249-0A29-DB97-ED6020F98525}"/>
              </a:ext>
            </a:extLst>
          </p:cNvPr>
          <p:cNvSpPr>
            <a:spLocks noGrp="1"/>
          </p:cNvSpPr>
          <p:nvPr>
            <p:ph type="title"/>
          </p:nvPr>
        </p:nvSpPr>
        <p:spPr/>
        <p:txBody>
          <a:bodyPr/>
          <a:lstStyle/>
          <a:p>
            <a:r>
              <a:rPr lang="en-US" dirty="0"/>
              <a:t>Hospice Cap View Details</a:t>
            </a:r>
          </a:p>
        </p:txBody>
      </p:sp>
    </p:spTree>
    <p:extLst>
      <p:ext uri="{BB962C8B-B14F-4D97-AF65-F5344CB8AC3E}">
        <p14:creationId xmlns:p14="http://schemas.microsoft.com/office/powerpoint/2010/main" val="158131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a:prstGeom prst="rect">
            <a:avLst/>
          </a:prstGeom>
        </p:spPr>
        <p:txBody>
          <a:bodyPr>
            <a:normAutofit/>
          </a:bodyPr>
          <a:lstStyle/>
          <a:p>
            <a:pPr>
              <a:buFont typeface="Arial" panose="020B0604020202020204" pitchFamily="34" charset="0"/>
              <a:buChar char="•"/>
            </a:pPr>
            <a:r>
              <a:rPr lang="en-US" sz="2400" dirty="0"/>
              <a:t>Introductions</a:t>
            </a:r>
          </a:p>
          <a:p>
            <a:pPr>
              <a:buFont typeface="Arial" panose="020B0604020202020204" pitchFamily="34" charset="0"/>
              <a:buChar char="•"/>
            </a:pPr>
            <a:endParaRPr lang="en-US" sz="2400" dirty="0"/>
          </a:p>
          <a:p>
            <a:pPr>
              <a:buFont typeface="Arial" panose="020B0604020202020204" pitchFamily="34" charset="0"/>
              <a:buChar char="•"/>
            </a:pPr>
            <a:r>
              <a:rPr lang="en-US" sz="2400" dirty="0"/>
              <a:t>Background and Overview</a:t>
            </a:r>
          </a:p>
          <a:p>
            <a:pPr>
              <a:buFont typeface="Arial" panose="020B0604020202020204" pitchFamily="34" charset="0"/>
              <a:buChar char="•"/>
            </a:pPr>
            <a:endParaRPr lang="en-US" sz="2400" dirty="0"/>
          </a:p>
          <a:p>
            <a:pPr>
              <a:buFont typeface="Arial" panose="020B0604020202020204" pitchFamily="34" charset="0"/>
              <a:buChar char="•"/>
            </a:pPr>
            <a:r>
              <a:rPr lang="en-US" sz="2400" dirty="0"/>
              <a:t>Discuss Updates and Latest Features in MCReF</a:t>
            </a:r>
          </a:p>
          <a:p>
            <a:pPr>
              <a:buFont typeface="Arial" panose="020B0604020202020204" pitchFamily="34" charset="0"/>
              <a:buChar char="•"/>
            </a:pPr>
            <a:endParaRPr lang="en-US" sz="2400" dirty="0"/>
          </a:p>
          <a:p>
            <a:pPr>
              <a:buFont typeface="Arial" panose="020B0604020202020204" pitchFamily="34" charset="0"/>
              <a:buChar char="•"/>
            </a:pPr>
            <a:r>
              <a:rPr lang="en-US" sz="2400" dirty="0"/>
              <a:t>e-Filing Refresher</a:t>
            </a:r>
          </a:p>
          <a:p>
            <a:pPr marL="0" indent="0">
              <a:buNone/>
            </a:pPr>
            <a:endParaRPr lang="en-US" sz="2400" dirty="0"/>
          </a:p>
          <a:p>
            <a:pPr>
              <a:buFont typeface="Arial" panose="020B0604020202020204" pitchFamily="34" charset="0"/>
              <a:buChar char="•"/>
            </a:pPr>
            <a:r>
              <a:rPr lang="en-US" sz="2400" dirty="0"/>
              <a:t>Q&amp;A</a:t>
            </a:r>
          </a:p>
        </p:txBody>
      </p:sp>
      <p:sp>
        <p:nvSpPr>
          <p:cNvPr id="4" name="Slide Number Placeholder 3"/>
          <p:cNvSpPr>
            <a:spLocks noGrp="1"/>
          </p:cNvSpPr>
          <p:nvPr>
            <p:ph type="sldNum" sz="quarter" idx="4"/>
          </p:nvPr>
        </p:nvSpPr>
        <p:spPr/>
        <p:txBody>
          <a:bodyPr/>
          <a:lstStyle/>
          <a:p>
            <a:fld id="{7022FF3C-310F-4809-A5BE-BC5BA8AA108D}" type="slidenum">
              <a:rPr lang="en-US" smtClean="0"/>
              <a:pPr/>
              <a:t>4</a:t>
            </a:fld>
            <a:endParaRPr lang="en-US" dirty="0"/>
          </a:p>
        </p:txBody>
      </p:sp>
    </p:spTree>
    <p:extLst>
      <p:ext uri="{BB962C8B-B14F-4D97-AF65-F5344CB8AC3E}">
        <p14:creationId xmlns:p14="http://schemas.microsoft.com/office/powerpoint/2010/main" val="1135904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ock-up of MCReF View Details page for a Hospice Cap where the Cap Year has ended and information is listed within the Self-Determined Hospice Cap, Initial Hospice Cap, and Reopening Hospice Cap sections with a red focus box around the &quot;Date&quot; and &quot;Documentation&quot; fields of the Cap Determination Letter Sent to Provider within the Reopening Hospice Cap section">
            <a:extLst>
              <a:ext uri="{FF2B5EF4-FFF2-40B4-BE49-F238E27FC236}">
                <a16:creationId xmlns:a16="http://schemas.microsoft.com/office/drawing/2014/main" id="{C5A678B5-9BB8-4DA4-04D8-ADDC7E7043A4}"/>
              </a:ext>
            </a:extLst>
          </p:cNvPr>
          <p:cNvPicPr>
            <a:picLocks noChangeAspect="1"/>
          </p:cNvPicPr>
          <p:nvPr/>
        </p:nvPicPr>
        <p:blipFill>
          <a:blip r:embed="rId3"/>
          <a:stretch>
            <a:fillRect/>
          </a:stretch>
        </p:blipFill>
        <p:spPr>
          <a:xfrm>
            <a:off x="2582768" y="1001544"/>
            <a:ext cx="6967218" cy="5719932"/>
          </a:xfrm>
          <a:prstGeom prst="rect">
            <a:avLst/>
          </a:prstGeom>
          <a:ln>
            <a:solidFill>
              <a:schemeClr val="tx1"/>
            </a:solidFill>
          </a:ln>
        </p:spPr>
      </p:pic>
      <p:sp>
        <p:nvSpPr>
          <p:cNvPr id="2" name="Slide Number Placeholder 1">
            <a:extLst>
              <a:ext uri="{FF2B5EF4-FFF2-40B4-BE49-F238E27FC236}">
                <a16:creationId xmlns:a16="http://schemas.microsoft.com/office/drawing/2014/main" id="{8AB2FB87-1153-44D6-0A11-F1146C2826D3}"/>
              </a:ext>
            </a:extLst>
          </p:cNvPr>
          <p:cNvSpPr>
            <a:spLocks noGrp="1"/>
          </p:cNvSpPr>
          <p:nvPr>
            <p:ph type="sldNum" sz="quarter" idx="10"/>
          </p:nvPr>
        </p:nvSpPr>
        <p:spPr/>
        <p:txBody>
          <a:bodyPr/>
          <a:lstStyle/>
          <a:p>
            <a:fld id="{7022FF3C-310F-4809-A5BE-BC5BA8AA108D}" type="slidenum">
              <a:rPr lang="en-US" smtClean="0"/>
              <a:t>40</a:t>
            </a:fld>
            <a:endParaRPr lang="en-US" dirty="0"/>
          </a:p>
        </p:txBody>
      </p:sp>
      <p:sp>
        <p:nvSpPr>
          <p:cNvPr id="4" name="Title 3">
            <a:extLst>
              <a:ext uri="{FF2B5EF4-FFF2-40B4-BE49-F238E27FC236}">
                <a16:creationId xmlns:a16="http://schemas.microsoft.com/office/drawing/2014/main" id="{445FBC48-1249-0A29-DB97-ED6020F98525}"/>
              </a:ext>
            </a:extLst>
          </p:cNvPr>
          <p:cNvSpPr>
            <a:spLocks noGrp="1"/>
          </p:cNvSpPr>
          <p:nvPr>
            <p:ph type="title"/>
          </p:nvPr>
        </p:nvSpPr>
        <p:spPr/>
        <p:txBody>
          <a:bodyPr/>
          <a:lstStyle/>
          <a:p>
            <a:r>
              <a:rPr lang="en-US" dirty="0"/>
              <a:t>Hospice Cap View Details</a:t>
            </a:r>
          </a:p>
        </p:txBody>
      </p:sp>
    </p:spTree>
    <p:extLst>
      <p:ext uri="{BB962C8B-B14F-4D97-AF65-F5344CB8AC3E}">
        <p14:creationId xmlns:p14="http://schemas.microsoft.com/office/powerpoint/2010/main" val="3015740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cumentation Details">
            <a:extLst>
              <a:ext uri="{FF2B5EF4-FFF2-40B4-BE49-F238E27FC236}">
                <a16:creationId xmlns:a16="http://schemas.microsoft.com/office/drawing/2014/main" id="{BBC7A3F8-63D1-7431-9705-76EA6C6D1710}"/>
              </a:ext>
            </a:extLst>
          </p:cNvPr>
          <p:cNvPicPr>
            <a:picLocks noChangeAspect="1"/>
          </p:cNvPicPr>
          <p:nvPr/>
        </p:nvPicPr>
        <p:blipFill>
          <a:blip r:embed="rId3"/>
          <a:stretch>
            <a:fillRect/>
          </a:stretch>
        </p:blipFill>
        <p:spPr>
          <a:xfrm>
            <a:off x="1590334" y="1714915"/>
            <a:ext cx="9011327" cy="3614169"/>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7022FF3C-310F-4809-A5BE-BC5BA8AA108D}" type="slidenum">
              <a:rPr lang="en-US" smtClean="0"/>
              <a:t>41</a:t>
            </a:fld>
            <a:endParaRPr lang="en-US" dirty="0"/>
          </a:p>
        </p:txBody>
      </p:sp>
      <p:sp>
        <p:nvSpPr>
          <p:cNvPr id="4" name="Title 3"/>
          <p:cNvSpPr>
            <a:spLocks noGrp="1"/>
          </p:cNvSpPr>
          <p:nvPr>
            <p:ph type="title"/>
          </p:nvPr>
        </p:nvSpPr>
        <p:spPr/>
        <p:txBody>
          <a:bodyPr/>
          <a:lstStyle/>
          <a:p>
            <a:r>
              <a:rPr lang="en-US" dirty="0"/>
              <a:t>Hospice Cap Documentation Page</a:t>
            </a:r>
          </a:p>
        </p:txBody>
      </p:sp>
    </p:spTree>
    <p:extLst>
      <p:ext uri="{BB962C8B-B14F-4D97-AF65-F5344CB8AC3E}">
        <p14:creationId xmlns:p14="http://schemas.microsoft.com/office/powerpoint/2010/main" val="2306078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30156-2973-AE4D-4F11-980450A0E9B7}"/>
              </a:ext>
            </a:extLst>
          </p:cNvPr>
          <p:cNvSpPr>
            <a:spLocks noGrp="1"/>
          </p:cNvSpPr>
          <p:nvPr>
            <p:ph type="sldNum" sz="quarter" idx="10"/>
          </p:nvPr>
        </p:nvSpPr>
        <p:spPr/>
        <p:txBody>
          <a:bodyPr/>
          <a:lstStyle/>
          <a:p>
            <a:fld id="{7022FF3C-310F-4809-A5BE-BC5BA8AA108D}" type="slidenum">
              <a:rPr lang="en-US" smtClean="0"/>
              <a:t>42</a:t>
            </a:fld>
            <a:endParaRPr lang="en-US" dirty="0"/>
          </a:p>
        </p:txBody>
      </p:sp>
      <p:sp>
        <p:nvSpPr>
          <p:cNvPr id="3" name="Content Placeholder 2">
            <a:extLst>
              <a:ext uri="{FF2B5EF4-FFF2-40B4-BE49-F238E27FC236}">
                <a16:creationId xmlns:a16="http://schemas.microsoft.com/office/drawing/2014/main" id="{3EA4C66F-1787-B7EA-0BFF-8949DECED17E}"/>
              </a:ext>
            </a:extLst>
          </p:cNvPr>
          <p:cNvSpPr>
            <a:spLocks noGrp="1"/>
          </p:cNvSpPr>
          <p:nvPr>
            <p:ph idx="1"/>
          </p:nvPr>
        </p:nvSpPr>
        <p:spPr/>
        <p:txBody>
          <a:bodyPr>
            <a:normAutofit/>
          </a:bodyPr>
          <a:lstStyle/>
          <a:p>
            <a:r>
              <a:rPr lang="en-US" dirty="0"/>
              <a:t>Providers should start seeing Hospice Cap documentation, which is guaranteed for activity after May 6, 2026</a:t>
            </a:r>
          </a:p>
          <a:p>
            <a:r>
              <a:rPr lang="en-US" dirty="0"/>
              <a:t>Long-term: Consider expanding MCReF Hospice Cap support, such as adding the ability to e-file Self-Determinations</a:t>
            </a:r>
          </a:p>
          <a:p>
            <a:endParaRPr lang="en-US" dirty="0"/>
          </a:p>
        </p:txBody>
      </p:sp>
      <p:sp>
        <p:nvSpPr>
          <p:cNvPr id="4" name="Title 3">
            <a:extLst>
              <a:ext uri="{FF2B5EF4-FFF2-40B4-BE49-F238E27FC236}">
                <a16:creationId xmlns:a16="http://schemas.microsoft.com/office/drawing/2014/main" id="{9E186862-128F-4E00-D6A2-BD071CE2BEA1}"/>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796661401"/>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Individual E-File Walkthrough</a:t>
            </a:r>
          </a:p>
        </p:txBody>
      </p:sp>
    </p:spTree>
    <p:extLst>
      <p:ext uri="{BB962C8B-B14F-4D97-AF65-F5344CB8AC3E}">
        <p14:creationId xmlns:p14="http://schemas.microsoft.com/office/powerpoint/2010/main" val="3966505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MCReF Access</a:t>
            </a:r>
            <a:endParaRPr lang="en-US" dirty="0"/>
          </a:p>
        </p:txBody>
      </p:sp>
      <p:sp>
        <p:nvSpPr>
          <p:cNvPr id="6" name="Content Placeholder 2"/>
          <p:cNvSpPr>
            <a:spLocks noGrp="1"/>
          </p:cNvSpPr>
          <p:nvPr>
            <p:ph type="body" sz="quarter" idx="4294967295"/>
          </p:nvPr>
        </p:nvSpPr>
        <p:spPr>
          <a:xfrm>
            <a:off x="312737" y="1689628"/>
            <a:ext cx="11566525" cy="4572000"/>
          </a:xfrm>
          <a:prstGeom prst="rect">
            <a:avLst/>
          </a:prstGeom>
        </p:spPr>
        <p:txBody>
          <a:bodyPr>
            <a:normAutofit/>
          </a:bodyPr>
          <a:lstStyle/>
          <a:p>
            <a:pPr marL="342900" indent="-342900">
              <a:buFont typeface="Arial" panose="020B0604020202020204" pitchFamily="34" charset="0"/>
              <a:buChar char="•"/>
            </a:pPr>
            <a:r>
              <a:rPr lang="en-US" sz="2400" dirty="0"/>
              <a:t>MCReF Login: </a:t>
            </a:r>
            <a:r>
              <a:rPr lang="en-US" sz="2400" dirty="0">
                <a:hlinkClick r:id="rId3"/>
              </a:rPr>
              <a:t>https://mcref.cms.gov</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MCReF access requires an account from the CMS Identity Management (IDM) system, tied to the PS&amp;R/STAR Application</a:t>
            </a:r>
          </a:p>
          <a:p>
            <a:pPr marL="606425" lvl="1" indent="-342900"/>
            <a:r>
              <a:rPr lang="en-US" sz="2000" dirty="0"/>
              <a:t>Restricted to IDM PS&amp;R Security Officials (SO) / PS&amp;R Backup Security Officials (BSO) / MCReF Approved Cost Report Filers</a:t>
            </a:r>
          </a:p>
          <a:p>
            <a:pPr marL="606425" lvl="1" indent="-342900"/>
            <a:r>
              <a:rPr lang="en-US" sz="2000" dirty="0"/>
              <a:t>Existing PS&amp;R SOs / BSOs already have access </a:t>
            </a:r>
          </a:p>
          <a:p>
            <a:pPr marL="606425" lvl="1" indent="-342900"/>
            <a:r>
              <a:rPr lang="en-US" sz="2000" dirty="0"/>
              <a:t>Any organization without access must go into IDM, select “Role Request”, choose “PS&amp;R/STAR” from the Application list, and request to set up a PS&amp;R SO.</a:t>
            </a:r>
          </a:p>
          <a:p>
            <a:pPr marL="606425" lvl="1" indent="-342900"/>
            <a:r>
              <a:rPr lang="en-US" sz="2000" dirty="0"/>
              <a:t>Just like Providers filing cost reports, Home Offices should be registered by SOs to file cost statements.</a:t>
            </a:r>
          </a:p>
        </p:txBody>
      </p:sp>
      <p:sp>
        <p:nvSpPr>
          <p:cNvPr id="3" name="Slide Number Placeholder 2"/>
          <p:cNvSpPr>
            <a:spLocks noGrp="1"/>
          </p:cNvSpPr>
          <p:nvPr>
            <p:ph type="sldNum" sz="quarter" idx="4"/>
          </p:nvPr>
        </p:nvSpPr>
        <p:spPr/>
        <p:txBody>
          <a:bodyPr/>
          <a:lstStyle/>
          <a:p>
            <a:fld id="{7022FF3C-310F-4809-A5BE-BC5BA8AA108D}" type="slidenum">
              <a:rPr lang="en-US" smtClean="0"/>
              <a:pPr/>
              <a:t>44</a:t>
            </a:fld>
            <a:endParaRPr lang="en-US" dirty="0"/>
          </a:p>
        </p:txBody>
      </p:sp>
    </p:spTree>
    <p:extLst>
      <p:ext uri="{BB962C8B-B14F-4D97-AF65-F5344CB8AC3E}">
        <p14:creationId xmlns:p14="http://schemas.microsoft.com/office/powerpoint/2010/main" val="476188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IDM Tips and Updates</a:t>
            </a:r>
            <a:endParaRPr lang="en-US" dirty="0"/>
          </a:p>
        </p:txBody>
      </p:sp>
      <p:sp>
        <p:nvSpPr>
          <p:cNvPr id="6" name="Content Placeholder 2"/>
          <p:cNvSpPr>
            <a:spLocks noGrp="1"/>
          </p:cNvSpPr>
          <p:nvPr>
            <p:ph type="body" sz="quarter" idx="4294967295"/>
          </p:nvPr>
        </p:nvSpPr>
        <p:spPr>
          <a:xfrm>
            <a:off x="312737" y="1689628"/>
            <a:ext cx="11662012" cy="4572000"/>
          </a:xfrm>
          <a:prstGeom prst="rect">
            <a:avLst/>
          </a:prstGeom>
        </p:spPr>
        <p:txBody>
          <a:bodyPr>
            <a:normAutofit fontScale="70000" lnSpcReduction="20000"/>
          </a:bodyPr>
          <a:lstStyle/>
          <a:p>
            <a:pPr marL="206375"/>
            <a:r>
              <a:rPr lang="en-US" sz="2600" dirty="0"/>
              <a:t>To use MCReF, keep your IDM account in good-standing.</a:t>
            </a:r>
          </a:p>
          <a:p>
            <a:pPr marL="606425" lvl="1" indent="-342900"/>
            <a:r>
              <a:rPr lang="en-US" sz="2300" dirty="0"/>
              <a:t>Includes password updates or signing into your account every 60 days to keep it active.</a:t>
            </a:r>
          </a:p>
          <a:p>
            <a:pPr marL="606425" lvl="1" indent="-342900"/>
            <a:r>
              <a:rPr lang="en-US" sz="2300" dirty="0"/>
              <a:t>Timely replacement of SOs and setting up (or requesting to be) a Backup Security Official to simplify transitions.</a:t>
            </a:r>
          </a:p>
          <a:p>
            <a:pPr marL="606425" lvl="1" indent="-342900"/>
            <a:r>
              <a:rPr lang="en-US" sz="2300" dirty="0"/>
              <a:t>If you are an SO, make sure to recertify your users annually to ensure they keep their access.</a:t>
            </a:r>
          </a:p>
          <a:p>
            <a:pPr marL="606425" lvl="1" indent="-342900"/>
            <a:r>
              <a:rPr lang="en-US" sz="2300" dirty="0"/>
              <a:t>IDM credential issues are not a valid reason for late MCR filing.</a:t>
            </a:r>
          </a:p>
          <a:p>
            <a:pPr marL="263525" lvl="1" indent="0">
              <a:buNone/>
            </a:pPr>
            <a:endParaRPr lang="en-US" sz="1700" dirty="0"/>
          </a:p>
          <a:p>
            <a:pPr marL="206375"/>
            <a:r>
              <a:rPr lang="en-US" sz="2600" dirty="0"/>
              <a:t>As of December 2025, IDM now supports Login.gov accounts</a:t>
            </a:r>
          </a:p>
          <a:p>
            <a:pPr marL="606425" lvl="1" indent="-342900"/>
            <a:r>
              <a:rPr lang="en-US" sz="2300" dirty="0"/>
              <a:t>If you’re signing up for the first time, you can choose to use a pre-existing Login.gov account or set one up rather than creating a new IDM account</a:t>
            </a:r>
          </a:p>
          <a:p>
            <a:pPr marL="1006475" lvl="2" indent="-342900"/>
            <a:r>
              <a:rPr lang="en-US" sz="2100" dirty="0"/>
              <a:t>Note: With a Login.gov account established, the same IDM processes are still used to obtain roles and approvals, but you may find it easier to maintain and keep track of your Login.gov account</a:t>
            </a:r>
          </a:p>
          <a:p>
            <a:pPr marL="606425" lvl="1" indent="-342900"/>
            <a:r>
              <a:rPr lang="en-US" sz="2300" dirty="0"/>
              <a:t>If you already have both an IDM and a Login.gov account, you’ll eventually be able to merge them and just maintain your Login.gov credentials going forward</a:t>
            </a:r>
          </a:p>
          <a:p>
            <a:pPr marL="320675" lvl="1" indent="0">
              <a:buNone/>
            </a:pPr>
            <a:endParaRPr lang="en-US" sz="2600" dirty="0"/>
          </a:p>
          <a:p>
            <a:pPr marL="206375"/>
            <a:r>
              <a:rPr lang="en-US" sz="2600" dirty="0"/>
              <a:t>For help with any IDM/account issues, contact the PS&amp;R/MCReF IDM support desk:</a:t>
            </a:r>
            <a:endParaRPr lang="en-US" sz="2600" strike="sngStrike" dirty="0"/>
          </a:p>
          <a:p>
            <a:pPr marL="606425" lvl="1" indent="-342900"/>
            <a:r>
              <a:rPr lang="en-US" sz="2300" dirty="0"/>
              <a:t>If you need assistance identifying the SO of your organization, reach out to the support desk and have the organization’s TIN (Tax Identification Number) handy</a:t>
            </a:r>
          </a:p>
        </p:txBody>
      </p:sp>
      <p:sp>
        <p:nvSpPr>
          <p:cNvPr id="3" name="Slide Number Placeholder 2"/>
          <p:cNvSpPr>
            <a:spLocks noGrp="1"/>
          </p:cNvSpPr>
          <p:nvPr>
            <p:ph type="sldNum" sz="quarter" idx="4"/>
          </p:nvPr>
        </p:nvSpPr>
        <p:spPr/>
        <p:txBody>
          <a:bodyPr/>
          <a:lstStyle/>
          <a:p>
            <a:fld id="{7022FF3C-310F-4809-A5BE-BC5BA8AA108D}" type="slidenum">
              <a:rPr lang="en-US" smtClean="0"/>
              <a:pPr/>
              <a:t>45</a:t>
            </a:fld>
            <a:endParaRPr lang="en-US" dirty="0"/>
          </a:p>
        </p:txBody>
      </p:sp>
    </p:spTree>
    <p:extLst>
      <p:ext uri="{BB962C8B-B14F-4D97-AF65-F5344CB8AC3E}">
        <p14:creationId xmlns:p14="http://schemas.microsoft.com/office/powerpoint/2010/main" val="2037115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Login via IDM</a:t>
            </a:r>
          </a:p>
        </p:txBody>
      </p:sp>
      <p:sp>
        <p:nvSpPr>
          <p:cNvPr id="3" name="Slide Number Placeholder 2"/>
          <p:cNvSpPr>
            <a:spLocks noGrp="1"/>
          </p:cNvSpPr>
          <p:nvPr>
            <p:ph type="sldNum" sz="quarter" idx="4"/>
          </p:nvPr>
        </p:nvSpPr>
        <p:spPr/>
        <p:txBody>
          <a:bodyPr/>
          <a:lstStyle/>
          <a:p>
            <a:fld id="{7022FF3C-310F-4809-A5BE-BC5BA8AA108D}" type="slidenum">
              <a:rPr lang="en-US" smtClean="0"/>
              <a:pPr/>
              <a:t>46</a:t>
            </a:fld>
            <a:endParaRPr lang="en-US" dirty="0"/>
          </a:p>
        </p:txBody>
      </p:sp>
      <p:pic>
        <p:nvPicPr>
          <p:cNvPr id="6" name="Picture 5" descr="MCReF Login via IDM">
            <a:extLst>
              <a:ext uri="{FF2B5EF4-FFF2-40B4-BE49-F238E27FC236}">
                <a16:creationId xmlns:a16="http://schemas.microsoft.com/office/drawing/2014/main" id="{1408B43A-CAC0-2E5E-CA25-0D97DCD52A99}"/>
              </a:ext>
            </a:extLst>
          </p:cNvPr>
          <p:cNvPicPr>
            <a:picLocks noChangeAspect="1"/>
          </p:cNvPicPr>
          <p:nvPr/>
        </p:nvPicPr>
        <p:blipFill>
          <a:blip r:embed="rId3"/>
          <a:stretch>
            <a:fillRect/>
          </a:stretch>
        </p:blipFill>
        <p:spPr>
          <a:xfrm>
            <a:off x="4869620" y="1208902"/>
            <a:ext cx="2452759" cy="5512574"/>
          </a:xfrm>
          <a:prstGeom prst="rect">
            <a:avLst/>
          </a:prstGeom>
          <a:ln>
            <a:solidFill>
              <a:schemeClr val="tx1"/>
            </a:solidFill>
          </a:ln>
        </p:spPr>
      </p:pic>
    </p:spTree>
    <p:extLst>
      <p:ext uri="{BB962C8B-B14F-4D97-AF65-F5344CB8AC3E}">
        <p14:creationId xmlns:p14="http://schemas.microsoft.com/office/powerpoint/2010/main" val="2088531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Home Page</a:t>
            </a:r>
          </a:p>
        </p:txBody>
      </p:sp>
      <p:sp>
        <p:nvSpPr>
          <p:cNvPr id="3" name="Slide Number Placeholder 2"/>
          <p:cNvSpPr>
            <a:spLocks noGrp="1"/>
          </p:cNvSpPr>
          <p:nvPr>
            <p:ph type="sldNum" sz="quarter" idx="4"/>
          </p:nvPr>
        </p:nvSpPr>
        <p:spPr/>
        <p:txBody>
          <a:bodyPr/>
          <a:lstStyle/>
          <a:p>
            <a:fld id="{7022FF3C-310F-4809-A5BE-BC5BA8AA108D}" type="slidenum">
              <a:rPr lang="en-US" smtClean="0"/>
              <a:pPr/>
              <a:t>47</a:t>
            </a:fld>
            <a:endParaRPr lang="en-US" dirty="0"/>
          </a:p>
        </p:txBody>
      </p:sp>
      <p:pic>
        <p:nvPicPr>
          <p:cNvPr id="5" name="Picture 4" descr="MCReF Homepage ">
            <a:extLst>
              <a:ext uri="{FF2B5EF4-FFF2-40B4-BE49-F238E27FC236}">
                <a16:creationId xmlns:a16="http://schemas.microsoft.com/office/drawing/2014/main" id="{9BB94756-EE04-A8A7-FEE3-3E93DE1AFFDD}"/>
              </a:ext>
            </a:extLst>
          </p:cNvPr>
          <p:cNvPicPr>
            <a:picLocks noChangeAspect="1"/>
          </p:cNvPicPr>
          <p:nvPr/>
        </p:nvPicPr>
        <p:blipFill>
          <a:blip r:embed="rId3"/>
          <a:stretch>
            <a:fillRect/>
          </a:stretch>
        </p:blipFill>
        <p:spPr>
          <a:xfrm>
            <a:off x="1432563" y="1083690"/>
            <a:ext cx="9326874" cy="5637786"/>
          </a:xfrm>
          <a:prstGeom prst="rect">
            <a:avLst/>
          </a:prstGeom>
          <a:ln>
            <a:solidFill>
              <a:schemeClr val="tx1"/>
            </a:solidFill>
          </a:ln>
        </p:spPr>
      </p:pic>
    </p:spTree>
    <p:extLst>
      <p:ext uri="{BB962C8B-B14F-4D97-AF65-F5344CB8AC3E}">
        <p14:creationId xmlns:p14="http://schemas.microsoft.com/office/powerpoint/2010/main" val="3983146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Home Page</a:t>
            </a:r>
          </a:p>
        </p:txBody>
      </p:sp>
      <p:pic>
        <p:nvPicPr>
          <p:cNvPr id="5" name="Picture 4" descr="MCReF Homepage">
            <a:extLst>
              <a:ext uri="{FF2B5EF4-FFF2-40B4-BE49-F238E27FC236}">
                <a16:creationId xmlns:a16="http://schemas.microsoft.com/office/drawing/2014/main" id="{8CDCD43E-5763-7198-34BF-C50F1E6D85BE}"/>
              </a:ext>
            </a:extLst>
          </p:cNvPr>
          <p:cNvPicPr>
            <a:picLocks noChangeAspect="1"/>
          </p:cNvPicPr>
          <p:nvPr/>
        </p:nvPicPr>
        <p:blipFill>
          <a:blip r:embed="rId3"/>
          <a:stretch>
            <a:fillRect/>
          </a:stretch>
        </p:blipFill>
        <p:spPr>
          <a:xfrm>
            <a:off x="1432403" y="1068102"/>
            <a:ext cx="9326874" cy="5637786"/>
          </a:xfrm>
          <a:prstGeom prst="rect">
            <a:avLst/>
          </a:prstGeom>
          <a:ln>
            <a:solidFill>
              <a:schemeClr val="tx1"/>
            </a:solidFill>
          </a:ln>
        </p:spPr>
      </p:pic>
      <p:sp>
        <p:nvSpPr>
          <p:cNvPr id="3" name="Slide Number Placeholder 2"/>
          <p:cNvSpPr>
            <a:spLocks noGrp="1"/>
          </p:cNvSpPr>
          <p:nvPr>
            <p:ph type="sldNum" sz="quarter" idx="4"/>
          </p:nvPr>
        </p:nvSpPr>
        <p:spPr/>
        <p:txBody>
          <a:bodyPr/>
          <a:lstStyle/>
          <a:p>
            <a:fld id="{7022FF3C-310F-4809-A5BE-BC5BA8AA108D}" type="slidenum">
              <a:rPr lang="en-US" smtClean="0"/>
              <a:pPr/>
              <a:t>48</a:t>
            </a:fld>
            <a:endParaRPr lang="en-US" dirty="0"/>
          </a:p>
        </p:txBody>
      </p:sp>
      <p:sp>
        <p:nvSpPr>
          <p:cNvPr id="4" name="Rectangle 3" descr="Note with information on what to do if you are unable to locate your CCN or Fiscal Year End in the table"/>
          <p:cNvSpPr/>
          <p:nvPr/>
        </p:nvSpPr>
        <p:spPr>
          <a:xfrm>
            <a:off x="1672370" y="4567544"/>
            <a:ext cx="8660675" cy="1874520"/>
          </a:xfrm>
          <a:prstGeom prst="rect">
            <a:avLst/>
          </a:prstGeom>
          <a:solidFill>
            <a:srgbClr val="0033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*Note: </a:t>
            </a:r>
            <a:r>
              <a:rPr lang="en-US" dirty="0"/>
              <a:t>If you are unable to locate your Provider # or Fiscal Year End in the table:</a:t>
            </a:r>
          </a:p>
          <a:p>
            <a:pPr marL="742950" lvl="1" indent="-285750">
              <a:buFont typeface="Arial" panose="020B0604020202020204" pitchFamily="34" charset="0"/>
              <a:buChar char="•"/>
            </a:pPr>
            <a:r>
              <a:rPr lang="en-US" sz="1600" dirty="0"/>
              <a:t>Confirm that the SO of your organization has properly registered the Provider # (CCN or Home Office ID) in question within IDM and that you are registered to the organization with an IDM role which grants e-Filing privileges.</a:t>
            </a:r>
          </a:p>
          <a:p>
            <a:pPr marL="742950" lvl="1" indent="-285750">
              <a:buFont typeface="Arial" panose="020B0604020202020204" pitchFamily="34" charset="0"/>
              <a:buChar char="•"/>
            </a:pPr>
            <a:r>
              <a:rPr lang="en-US" sz="1600" dirty="0"/>
              <a:t>If so, and you still don’t see what you’re looking for, contact your MAC.</a:t>
            </a:r>
          </a:p>
        </p:txBody>
      </p:sp>
    </p:spTree>
    <p:extLst>
      <p:ext uri="{BB962C8B-B14F-4D97-AF65-F5344CB8AC3E}">
        <p14:creationId xmlns:p14="http://schemas.microsoft.com/office/powerpoint/2010/main" val="2936461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84BB0-0086-1A7C-53CE-F900082C6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90264-FB7F-C37F-BD10-0F2860E7EABB}"/>
              </a:ext>
            </a:extLst>
          </p:cNvPr>
          <p:cNvSpPr>
            <a:spLocks noGrp="1"/>
          </p:cNvSpPr>
          <p:nvPr>
            <p:ph type="title"/>
          </p:nvPr>
        </p:nvSpPr>
        <p:spPr/>
        <p:txBody>
          <a:bodyPr/>
          <a:lstStyle/>
          <a:p>
            <a:r>
              <a:rPr lang="en-US" dirty="0"/>
              <a:t>MCReF Walkthrough – Home Page</a:t>
            </a:r>
          </a:p>
        </p:txBody>
      </p:sp>
      <p:sp>
        <p:nvSpPr>
          <p:cNvPr id="3" name="Slide Number Placeholder 2">
            <a:extLst>
              <a:ext uri="{FF2B5EF4-FFF2-40B4-BE49-F238E27FC236}">
                <a16:creationId xmlns:a16="http://schemas.microsoft.com/office/drawing/2014/main" id="{AB9A79BB-9D87-79A9-AC12-953C577D3211}"/>
              </a:ext>
            </a:extLst>
          </p:cNvPr>
          <p:cNvSpPr>
            <a:spLocks noGrp="1"/>
          </p:cNvSpPr>
          <p:nvPr>
            <p:ph type="sldNum" sz="quarter" idx="4"/>
          </p:nvPr>
        </p:nvSpPr>
        <p:spPr/>
        <p:txBody>
          <a:bodyPr/>
          <a:lstStyle/>
          <a:p>
            <a:fld id="{7022FF3C-310F-4809-A5BE-BC5BA8AA108D}" type="slidenum">
              <a:rPr lang="en-US" smtClean="0"/>
              <a:pPr/>
              <a:t>49</a:t>
            </a:fld>
            <a:endParaRPr lang="en-US" dirty="0"/>
          </a:p>
        </p:txBody>
      </p:sp>
      <p:pic>
        <p:nvPicPr>
          <p:cNvPr id="7" name="Picture 6" descr="MCReF Homepage with red focus on &quot;E-File CR&quot; link in the &quot;Action&quot; column">
            <a:extLst>
              <a:ext uri="{FF2B5EF4-FFF2-40B4-BE49-F238E27FC236}">
                <a16:creationId xmlns:a16="http://schemas.microsoft.com/office/drawing/2014/main" id="{8582682D-92D2-E41E-037D-6AE0F83A3D33}"/>
              </a:ext>
            </a:extLst>
          </p:cNvPr>
          <p:cNvPicPr>
            <a:picLocks noChangeAspect="1"/>
          </p:cNvPicPr>
          <p:nvPr/>
        </p:nvPicPr>
        <p:blipFill>
          <a:blip r:embed="rId3"/>
          <a:stretch>
            <a:fillRect/>
          </a:stretch>
        </p:blipFill>
        <p:spPr>
          <a:xfrm>
            <a:off x="1432403" y="1068102"/>
            <a:ext cx="9326874" cy="5637786"/>
          </a:xfrm>
          <a:prstGeom prst="rect">
            <a:avLst/>
          </a:prstGeom>
          <a:ln>
            <a:solidFill>
              <a:schemeClr val="tx1"/>
            </a:solidFill>
          </a:ln>
        </p:spPr>
      </p:pic>
    </p:spTree>
    <p:extLst>
      <p:ext uri="{BB962C8B-B14F-4D97-AF65-F5344CB8AC3E}">
        <p14:creationId xmlns:p14="http://schemas.microsoft.com/office/powerpoint/2010/main" val="3725469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Overview</a:t>
            </a:r>
          </a:p>
        </p:txBody>
      </p:sp>
      <p:sp>
        <p:nvSpPr>
          <p:cNvPr id="3" name="Content Placeholder 2"/>
          <p:cNvSpPr>
            <a:spLocks noGrp="1"/>
          </p:cNvSpPr>
          <p:nvPr>
            <p:ph idx="1"/>
          </p:nvPr>
        </p:nvSpPr>
        <p:spPr/>
        <p:txBody>
          <a:bodyPr>
            <a:normAutofit fontScale="70000" lnSpcReduction="20000"/>
          </a:bodyPr>
          <a:lstStyle/>
          <a:p>
            <a:r>
              <a:rPr lang="en-US" dirty="0"/>
              <a:t>The Medicare Cost Report (MCR) is used to determine Part A providers’ annual Medicare reimbursable cost. </a:t>
            </a:r>
          </a:p>
          <a:p>
            <a:endParaRPr lang="en-US" dirty="0"/>
          </a:p>
          <a:p>
            <a:r>
              <a:rPr lang="en-US" dirty="0"/>
              <a:t>Providers use a variety of sources (including Provider Statistical and Reimbursement system (PS&amp;R) claim reimbursement data) to create their MCR.</a:t>
            </a:r>
          </a:p>
          <a:p>
            <a:pPr lvl="1"/>
            <a:r>
              <a:rPr lang="en-US" dirty="0"/>
              <a:t>There are about 57,000 MCRs submitted each year that account for over $250 Billion of Medicare reimbursement.</a:t>
            </a:r>
          </a:p>
          <a:p>
            <a:pPr lvl="1"/>
            <a:endParaRPr lang="en-US" dirty="0"/>
          </a:p>
          <a:p>
            <a:r>
              <a:rPr lang="en-US" dirty="0"/>
              <a:t>Regulation specifies deadline for submitting an acceptable cost report </a:t>
            </a:r>
          </a:p>
          <a:p>
            <a:endParaRPr lang="en-US" dirty="0"/>
          </a:p>
          <a:p>
            <a:r>
              <a:rPr lang="en-US" dirty="0"/>
              <a:t>Medicare Administrative Contractors (MACs) have requirements for receiving, accepting, reviewing, auditing, and finalizing cost reports.</a:t>
            </a:r>
          </a:p>
          <a:p>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5</a:t>
            </a:fld>
            <a:endParaRPr lang="en-US" dirty="0"/>
          </a:p>
        </p:txBody>
      </p:sp>
    </p:spTree>
    <p:extLst>
      <p:ext uri="{BB962C8B-B14F-4D97-AF65-F5344CB8AC3E}">
        <p14:creationId xmlns:p14="http://schemas.microsoft.com/office/powerpoint/2010/main" val="4167760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Individual e-File</a:t>
            </a:r>
          </a:p>
        </p:txBody>
      </p:sp>
      <p:sp>
        <p:nvSpPr>
          <p:cNvPr id="4" name="Slide Number Placeholder 3"/>
          <p:cNvSpPr>
            <a:spLocks noGrp="1"/>
          </p:cNvSpPr>
          <p:nvPr>
            <p:ph type="sldNum" sz="quarter" idx="4"/>
          </p:nvPr>
        </p:nvSpPr>
        <p:spPr/>
        <p:txBody>
          <a:bodyPr/>
          <a:lstStyle/>
          <a:p>
            <a:fld id="{7022FF3C-310F-4809-A5BE-BC5BA8AA108D}" type="slidenum">
              <a:rPr lang="en-US" smtClean="0"/>
              <a:pPr/>
              <a:t>50</a:t>
            </a:fld>
            <a:endParaRPr lang="en-US" dirty="0"/>
          </a:p>
        </p:txBody>
      </p:sp>
      <p:pic>
        <p:nvPicPr>
          <p:cNvPr id="5" name="Picture 4" descr="e-File Cost Report Materials with red focus on Medicare Utilization and First Cost Report Submission">
            <a:extLst>
              <a:ext uri="{FF2B5EF4-FFF2-40B4-BE49-F238E27FC236}">
                <a16:creationId xmlns:a16="http://schemas.microsoft.com/office/drawing/2014/main" id="{CA9EBBE4-1FF7-A628-82DC-AA588D0358A5}"/>
              </a:ext>
            </a:extLst>
          </p:cNvPr>
          <p:cNvPicPr>
            <a:picLocks noChangeAspect="1"/>
          </p:cNvPicPr>
          <p:nvPr/>
        </p:nvPicPr>
        <p:blipFill>
          <a:blip r:embed="rId3"/>
          <a:stretch>
            <a:fillRect/>
          </a:stretch>
        </p:blipFill>
        <p:spPr>
          <a:xfrm>
            <a:off x="1877080" y="1149868"/>
            <a:ext cx="8437836" cy="5594437"/>
          </a:xfrm>
          <a:prstGeom prst="rect">
            <a:avLst/>
          </a:prstGeom>
          <a:ln>
            <a:solidFill>
              <a:schemeClr val="tx1"/>
            </a:solidFill>
          </a:ln>
        </p:spPr>
      </p:pic>
    </p:spTree>
    <p:extLst>
      <p:ext uri="{BB962C8B-B14F-4D97-AF65-F5344CB8AC3E}">
        <p14:creationId xmlns:p14="http://schemas.microsoft.com/office/powerpoint/2010/main" val="436343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Individual e-File</a:t>
            </a:r>
          </a:p>
        </p:txBody>
      </p:sp>
      <p:sp>
        <p:nvSpPr>
          <p:cNvPr id="3" name="Slide Number Placeholder 2"/>
          <p:cNvSpPr>
            <a:spLocks noGrp="1"/>
          </p:cNvSpPr>
          <p:nvPr>
            <p:ph type="sldNum" sz="quarter" idx="4"/>
          </p:nvPr>
        </p:nvSpPr>
        <p:spPr/>
        <p:txBody>
          <a:bodyPr/>
          <a:lstStyle/>
          <a:p>
            <a:fld id="{7022FF3C-310F-4809-A5BE-BC5BA8AA108D}" type="slidenum">
              <a:rPr lang="en-US" smtClean="0"/>
              <a:pPr/>
              <a:t>51</a:t>
            </a:fld>
            <a:endParaRPr lang="en-US" dirty="0"/>
          </a:p>
        </p:txBody>
      </p:sp>
      <p:pic>
        <p:nvPicPr>
          <p:cNvPr id="5" name="Picture 4" descr="e-File Cost Report Materials with red focus on Add File(s) button">
            <a:extLst>
              <a:ext uri="{FF2B5EF4-FFF2-40B4-BE49-F238E27FC236}">
                <a16:creationId xmlns:a16="http://schemas.microsoft.com/office/drawing/2014/main" id="{315800B3-EB1F-3311-F045-B6DF4126495A}"/>
              </a:ext>
            </a:extLst>
          </p:cNvPr>
          <p:cNvPicPr>
            <a:picLocks noChangeAspect="1"/>
          </p:cNvPicPr>
          <p:nvPr/>
        </p:nvPicPr>
        <p:blipFill>
          <a:blip r:embed="rId3"/>
          <a:stretch>
            <a:fillRect/>
          </a:stretch>
        </p:blipFill>
        <p:spPr>
          <a:xfrm>
            <a:off x="1877081" y="1149867"/>
            <a:ext cx="8437836" cy="5594437"/>
          </a:xfrm>
          <a:prstGeom prst="rect">
            <a:avLst/>
          </a:prstGeom>
          <a:ln>
            <a:solidFill>
              <a:schemeClr val="tx1"/>
            </a:solidFill>
          </a:ln>
        </p:spPr>
      </p:pic>
    </p:spTree>
    <p:extLst>
      <p:ext uri="{BB962C8B-B14F-4D97-AF65-F5344CB8AC3E}">
        <p14:creationId xmlns:p14="http://schemas.microsoft.com/office/powerpoint/2010/main" val="3517876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Individual e-File</a:t>
            </a:r>
          </a:p>
        </p:txBody>
      </p:sp>
      <p:sp>
        <p:nvSpPr>
          <p:cNvPr id="3" name="Slide Number Placeholder 2"/>
          <p:cNvSpPr>
            <a:spLocks noGrp="1"/>
          </p:cNvSpPr>
          <p:nvPr>
            <p:ph type="sldNum" sz="quarter" idx="4"/>
          </p:nvPr>
        </p:nvSpPr>
        <p:spPr/>
        <p:txBody>
          <a:bodyPr/>
          <a:lstStyle/>
          <a:p>
            <a:fld id="{7022FF3C-310F-4809-A5BE-BC5BA8AA108D}" type="slidenum">
              <a:rPr lang="en-US" smtClean="0"/>
              <a:pPr/>
              <a:t>52</a:t>
            </a:fld>
            <a:endParaRPr lang="en-US" dirty="0"/>
          </a:p>
        </p:txBody>
      </p:sp>
      <p:pic>
        <p:nvPicPr>
          <p:cNvPr id="5" name="Picture 4" descr="Selecting Cost Report Materials">
            <a:extLst>
              <a:ext uri="{FF2B5EF4-FFF2-40B4-BE49-F238E27FC236}">
                <a16:creationId xmlns:a16="http://schemas.microsoft.com/office/drawing/2014/main" id="{08B9EF50-9D5C-6B81-79C0-D6F40C0E3092}"/>
              </a:ext>
            </a:extLst>
          </p:cNvPr>
          <p:cNvPicPr>
            <a:picLocks noChangeAspect="1"/>
          </p:cNvPicPr>
          <p:nvPr/>
        </p:nvPicPr>
        <p:blipFill>
          <a:blip r:embed="rId3"/>
          <a:stretch>
            <a:fillRect/>
          </a:stretch>
        </p:blipFill>
        <p:spPr>
          <a:xfrm>
            <a:off x="1848389" y="1149867"/>
            <a:ext cx="8466529" cy="5613461"/>
          </a:xfrm>
          <a:prstGeom prst="rect">
            <a:avLst/>
          </a:prstGeom>
          <a:ln>
            <a:solidFill>
              <a:schemeClr val="tx1"/>
            </a:solidFill>
          </a:ln>
        </p:spPr>
      </p:pic>
    </p:spTree>
    <p:extLst>
      <p:ext uri="{BB962C8B-B14F-4D97-AF65-F5344CB8AC3E}">
        <p14:creationId xmlns:p14="http://schemas.microsoft.com/office/powerpoint/2010/main" val="2106804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Individual e-File</a:t>
            </a:r>
          </a:p>
        </p:txBody>
      </p:sp>
      <p:sp>
        <p:nvSpPr>
          <p:cNvPr id="3" name="Slide Number Placeholder 2"/>
          <p:cNvSpPr>
            <a:spLocks noGrp="1"/>
          </p:cNvSpPr>
          <p:nvPr>
            <p:ph type="sldNum" sz="quarter" idx="4"/>
          </p:nvPr>
        </p:nvSpPr>
        <p:spPr/>
        <p:txBody>
          <a:bodyPr/>
          <a:lstStyle/>
          <a:p>
            <a:fld id="{7022FF3C-310F-4809-A5BE-BC5BA8AA108D}" type="slidenum">
              <a:rPr lang="en-US" smtClean="0"/>
              <a:pPr/>
              <a:t>53</a:t>
            </a:fld>
            <a:endParaRPr lang="en-US" dirty="0"/>
          </a:p>
        </p:txBody>
      </p:sp>
      <p:pic>
        <p:nvPicPr>
          <p:cNvPr id="12" name="Picture 11">
            <a:extLst>
              <a:ext uri="{FF2B5EF4-FFF2-40B4-BE49-F238E27FC236}">
                <a16:creationId xmlns:a16="http://schemas.microsoft.com/office/drawing/2014/main" id="{9DE979BF-9304-7028-6EDD-9712BBEAC81A}"/>
              </a:ext>
            </a:extLst>
          </p:cNvPr>
          <p:cNvPicPr>
            <a:picLocks noChangeAspect="1"/>
          </p:cNvPicPr>
          <p:nvPr/>
        </p:nvPicPr>
        <p:blipFill>
          <a:blip r:embed="rId3"/>
          <a:stretch>
            <a:fillRect/>
          </a:stretch>
        </p:blipFill>
        <p:spPr>
          <a:xfrm>
            <a:off x="2020820" y="1415752"/>
            <a:ext cx="8139180" cy="5305724"/>
          </a:xfrm>
          <a:prstGeom prst="rect">
            <a:avLst/>
          </a:prstGeom>
          <a:ln>
            <a:solidFill>
              <a:schemeClr val="tx1"/>
            </a:solidFill>
          </a:ln>
        </p:spPr>
      </p:pic>
    </p:spTree>
    <p:extLst>
      <p:ext uri="{BB962C8B-B14F-4D97-AF65-F5344CB8AC3E}">
        <p14:creationId xmlns:p14="http://schemas.microsoft.com/office/powerpoint/2010/main" val="3922010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for Electronic </a:t>
            </a:r>
            <a:br>
              <a:rPr lang="en-US" dirty="0"/>
            </a:br>
            <a:r>
              <a:rPr lang="en-US" dirty="0"/>
              <a:t>Medicare Cost Report Exhibits</a:t>
            </a:r>
          </a:p>
        </p:txBody>
      </p:sp>
      <p:sp>
        <p:nvSpPr>
          <p:cNvPr id="3" name="Content Placeholder 2"/>
          <p:cNvSpPr>
            <a:spLocks noGrp="1"/>
          </p:cNvSpPr>
          <p:nvPr>
            <p:ph idx="1"/>
          </p:nvPr>
        </p:nvSpPr>
        <p:spPr/>
        <p:txBody>
          <a:bodyPr>
            <a:normAutofit fontScale="85000" lnSpcReduction="20000"/>
          </a:bodyPr>
          <a:lstStyle/>
          <a:p>
            <a:r>
              <a:rPr lang="en-US" dirty="0"/>
              <a:t>CMS has completed their initiative to create standardized, electronic versions of the </a:t>
            </a:r>
            <a:r>
              <a:rPr lang="en-US" b="1" dirty="0"/>
              <a:t>Medicare Bad Debt Listing</a:t>
            </a:r>
            <a:r>
              <a:rPr lang="en-US" dirty="0"/>
              <a:t>, </a:t>
            </a:r>
            <a:r>
              <a:rPr lang="en-US" b="1" dirty="0"/>
              <a:t>Medicaid Eligible Days</a:t>
            </a:r>
            <a:r>
              <a:rPr lang="en-US" dirty="0"/>
              <a:t>, </a:t>
            </a:r>
            <a:r>
              <a:rPr lang="en-US" b="1" dirty="0"/>
              <a:t>Charity Care Charges</a:t>
            </a:r>
            <a:r>
              <a:rPr lang="en-US" dirty="0"/>
              <a:t>, and </a:t>
            </a:r>
            <a:r>
              <a:rPr lang="en-US" b="1" dirty="0"/>
              <a:t>Total Bad Debt</a:t>
            </a:r>
            <a:r>
              <a:rPr lang="en-US" dirty="0"/>
              <a:t> exhibits, they are now fully available for use, and MCReF is setup to receive and process them </a:t>
            </a:r>
          </a:p>
          <a:p>
            <a:pPr lvl="1"/>
            <a:r>
              <a:rPr lang="en-US" dirty="0"/>
              <a:t>The aim of this initiative is to accelerate cost report settlement </a:t>
            </a:r>
          </a:p>
          <a:p>
            <a:pPr lvl="1"/>
            <a:r>
              <a:rPr lang="en-US" dirty="0"/>
              <a:t>Adoption of these electronic versions is optional</a:t>
            </a:r>
          </a:p>
          <a:p>
            <a:pPr lvl="1"/>
            <a:endParaRPr lang="en-US" sz="1200" dirty="0"/>
          </a:p>
          <a:p>
            <a:r>
              <a:rPr lang="en-US" dirty="0"/>
              <a:t>The specifications for how to create the electronic exhibits and pre-made templates have been posted online (see URL on next slide)</a:t>
            </a:r>
          </a:p>
          <a:p>
            <a:endParaRPr lang="en-US" sz="1200" dirty="0"/>
          </a:p>
          <a:p>
            <a:r>
              <a:rPr lang="en-US" dirty="0"/>
              <a:t>If you use a vendor, consultant, or internal IT system for creating your exhibit listings, ask them about accelerating your cost report acceptance via the new electronic exhibits</a:t>
            </a:r>
            <a:endParaRPr lang="en-US" dirty="0">
              <a:solidFill>
                <a:srgbClr val="FF66FF"/>
              </a:solidFill>
            </a:endParaRPr>
          </a:p>
          <a:p>
            <a:endParaRPr lang="en-US" dirty="0">
              <a:solidFill>
                <a:srgbClr val="FF66FF"/>
              </a:solidFill>
            </a:endParaRPr>
          </a:p>
        </p:txBody>
      </p:sp>
      <p:sp>
        <p:nvSpPr>
          <p:cNvPr id="4" name="Slide Number Placeholder 3"/>
          <p:cNvSpPr>
            <a:spLocks noGrp="1"/>
          </p:cNvSpPr>
          <p:nvPr>
            <p:ph type="sldNum" sz="quarter" idx="4"/>
          </p:nvPr>
        </p:nvSpPr>
        <p:spPr/>
        <p:txBody>
          <a:bodyPr/>
          <a:lstStyle/>
          <a:p>
            <a:fld id="{7022FF3C-310F-4809-A5BE-BC5BA8AA108D}" type="slidenum">
              <a:rPr lang="en-US" smtClean="0"/>
              <a:pPr/>
              <a:t>54</a:t>
            </a:fld>
            <a:endParaRPr lang="en-US" dirty="0"/>
          </a:p>
        </p:txBody>
      </p:sp>
    </p:spTree>
    <p:extLst>
      <p:ext uri="{BB962C8B-B14F-4D97-AF65-F5344CB8AC3E}">
        <p14:creationId xmlns:p14="http://schemas.microsoft.com/office/powerpoint/2010/main" val="3498468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0B08BB-9018-2167-C791-F3EA180064AD}"/>
              </a:ext>
            </a:extLst>
          </p:cNvPr>
          <p:cNvSpPr>
            <a:spLocks noGrp="1"/>
          </p:cNvSpPr>
          <p:nvPr>
            <p:ph type="sldNum" sz="quarter" idx="10"/>
          </p:nvPr>
        </p:nvSpPr>
        <p:spPr/>
        <p:txBody>
          <a:bodyPr/>
          <a:lstStyle/>
          <a:p>
            <a:fld id="{7022FF3C-310F-4809-A5BE-BC5BA8AA108D}" type="slidenum">
              <a:rPr lang="en-US" smtClean="0"/>
              <a:t>55</a:t>
            </a:fld>
            <a:endParaRPr lang="en-US" dirty="0"/>
          </a:p>
        </p:txBody>
      </p:sp>
      <p:sp>
        <p:nvSpPr>
          <p:cNvPr id="6" name="Content Placeholder 5">
            <a:extLst>
              <a:ext uri="{FF2B5EF4-FFF2-40B4-BE49-F238E27FC236}">
                <a16:creationId xmlns:a16="http://schemas.microsoft.com/office/drawing/2014/main" id="{63AFAE6A-01BE-9365-DFF7-437CC9822A4C}"/>
              </a:ext>
            </a:extLst>
          </p:cNvPr>
          <p:cNvSpPr>
            <a:spLocks noGrp="1"/>
          </p:cNvSpPr>
          <p:nvPr>
            <p:ph idx="1"/>
          </p:nvPr>
        </p:nvSpPr>
        <p:spPr>
          <a:xfrm>
            <a:off x="609600" y="991312"/>
            <a:ext cx="10972800" cy="4876812"/>
          </a:xfrm>
        </p:spPr>
        <p:txBody>
          <a:bodyPr>
            <a:normAutofit/>
          </a:bodyPr>
          <a:lstStyle/>
          <a:p>
            <a:pPr marL="0" indent="0">
              <a:buNone/>
            </a:pPr>
            <a:r>
              <a:rPr lang="en-US" sz="2700" dirty="0">
                <a:hlinkClick r:id="rId3"/>
              </a:rPr>
              <a:t>https://www.cms.gov/medicare/audits-compliance/part-a-cost-report/electronic-cost-report-exhibit-templates</a:t>
            </a:r>
            <a:endParaRPr lang="en-US" sz="2700" dirty="0"/>
          </a:p>
        </p:txBody>
      </p:sp>
      <p:sp>
        <p:nvSpPr>
          <p:cNvPr id="5" name="Title 4">
            <a:extLst>
              <a:ext uri="{FF2B5EF4-FFF2-40B4-BE49-F238E27FC236}">
                <a16:creationId xmlns:a16="http://schemas.microsoft.com/office/drawing/2014/main" id="{8AB21399-45D6-0A75-9373-4309499F1DB1}"/>
              </a:ext>
            </a:extLst>
          </p:cNvPr>
          <p:cNvSpPr>
            <a:spLocks noGrp="1"/>
          </p:cNvSpPr>
          <p:nvPr>
            <p:ph type="title"/>
          </p:nvPr>
        </p:nvSpPr>
        <p:spPr/>
        <p:txBody>
          <a:bodyPr/>
          <a:lstStyle/>
          <a:p>
            <a:r>
              <a:rPr lang="en-US" dirty="0"/>
              <a:t>Website for Accessing Templates and Specifications</a:t>
            </a:r>
          </a:p>
        </p:txBody>
      </p:sp>
      <p:pic>
        <p:nvPicPr>
          <p:cNvPr id="3" name="Picture 2" descr="Electronic Cost Report Exhibit Templates">
            <a:extLst>
              <a:ext uri="{FF2B5EF4-FFF2-40B4-BE49-F238E27FC236}">
                <a16:creationId xmlns:a16="http://schemas.microsoft.com/office/drawing/2014/main" id="{DFC1821B-7083-0243-36E5-16DB67E68660}"/>
              </a:ext>
            </a:extLst>
          </p:cNvPr>
          <p:cNvPicPr>
            <a:picLocks noChangeAspect="1"/>
          </p:cNvPicPr>
          <p:nvPr/>
        </p:nvPicPr>
        <p:blipFill>
          <a:blip r:embed="rId4"/>
          <a:stretch>
            <a:fillRect/>
          </a:stretch>
        </p:blipFill>
        <p:spPr>
          <a:xfrm>
            <a:off x="143245" y="2486265"/>
            <a:ext cx="5881210" cy="4235211"/>
          </a:xfrm>
          <a:prstGeom prst="rect">
            <a:avLst/>
          </a:prstGeom>
          <a:ln>
            <a:solidFill>
              <a:schemeClr val="tx1"/>
            </a:solidFill>
          </a:ln>
        </p:spPr>
      </p:pic>
      <p:pic>
        <p:nvPicPr>
          <p:cNvPr id="4" name="Picture 3" descr="Downloads">
            <a:extLst>
              <a:ext uri="{FF2B5EF4-FFF2-40B4-BE49-F238E27FC236}">
                <a16:creationId xmlns:a16="http://schemas.microsoft.com/office/drawing/2014/main" id="{B4502F20-46D7-BCEE-A56A-93E6A9200CC7}"/>
              </a:ext>
            </a:extLst>
          </p:cNvPr>
          <p:cNvPicPr>
            <a:picLocks noChangeAspect="1"/>
          </p:cNvPicPr>
          <p:nvPr/>
        </p:nvPicPr>
        <p:blipFill>
          <a:blip r:embed="rId5"/>
          <a:stretch>
            <a:fillRect/>
          </a:stretch>
        </p:blipFill>
        <p:spPr>
          <a:xfrm>
            <a:off x="6038553" y="2377748"/>
            <a:ext cx="6010202" cy="4452243"/>
          </a:xfrm>
          <a:prstGeom prst="rect">
            <a:avLst/>
          </a:prstGeom>
        </p:spPr>
      </p:pic>
      <p:sp>
        <p:nvSpPr>
          <p:cNvPr id="7" name="TextBox 6">
            <a:extLst>
              <a:ext uri="{FF2B5EF4-FFF2-40B4-BE49-F238E27FC236}">
                <a16:creationId xmlns:a16="http://schemas.microsoft.com/office/drawing/2014/main" id="{EF168509-B7D4-A1DD-CADA-3CC8B9A17579}"/>
              </a:ext>
            </a:extLst>
          </p:cNvPr>
          <p:cNvSpPr txBox="1"/>
          <p:nvPr/>
        </p:nvSpPr>
        <p:spPr>
          <a:xfrm>
            <a:off x="78915" y="2066157"/>
            <a:ext cx="6096000" cy="369332"/>
          </a:xfrm>
          <a:prstGeom prst="rect">
            <a:avLst/>
          </a:prstGeom>
          <a:noFill/>
        </p:spPr>
        <p:txBody>
          <a:bodyPr wrap="square" rtlCol="0">
            <a:spAutoFit/>
          </a:bodyPr>
          <a:lstStyle/>
          <a:p>
            <a:r>
              <a:rPr lang="en-US" dirty="0"/>
              <a:t>Summary at the top of the page…</a:t>
            </a:r>
          </a:p>
        </p:txBody>
      </p:sp>
      <p:sp>
        <p:nvSpPr>
          <p:cNvPr id="8" name="TextBox 7">
            <a:extLst>
              <a:ext uri="{FF2B5EF4-FFF2-40B4-BE49-F238E27FC236}">
                <a16:creationId xmlns:a16="http://schemas.microsoft.com/office/drawing/2014/main" id="{FAA90BF4-EB9E-3F3C-B0BB-AF60C2472581}"/>
              </a:ext>
            </a:extLst>
          </p:cNvPr>
          <p:cNvSpPr txBox="1"/>
          <p:nvPr/>
        </p:nvSpPr>
        <p:spPr>
          <a:xfrm>
            <a:off x="6297561" y="2066157"/>
            <a:ext cx="5663124" cy="369332"/>
          </a:xfrm>
          <a:prstGeom prst="rect">
            <a:avLst/>
          </a:prstGeom>
          <a:noFill/>
        </p:spPr>
        <p:txBody>
          <a:bodyPr wrap="square" rtlCol="0">
            <a:spAutoFit/>
          </a:bodyPr>
          <a:lstStyle/>
          <a:p>
            <a:r>
              <a:rPr lang="en-US" dirty="0"/>
              <a:t>… downloads available at the bottom of the page</a:t>
            </a:r>
          </a:p>
        </p:txBody>
      </p:sp>
    </p:spTree>
    <p:extLst>
      <p:ext uri="{BB962C8B-B14F-4D97-AF65-F5344CB8AC3E}">
        <p14:creationId xmlns:p14="http://schemas.microsoft.com/office/powerpoint/2010/main" val="3624811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for Electronic </a:t>
            </a:r>
            <a:br>
              <a:rPr lang="en-US" dirty="0"/>
            </a:br>
            <a:r>
              <a:rPr lang="en-US" dirty="0"/>
              <a:t>Medicare Cost Report Exhibits</a:t>
            </a:r>
          </a:p>
        </p:txBody>
      </p:sp>
      <p:sp>
        <p:nvSpPr>
          <p:cNvPr id="3" name="Content Placeholder 2"/>
          <p:cNvSpPr>
            <a:spLocks noGrp="1"/>
          </p:cNvSpPr>
          <p:nvPr>
            <p:ph idx="1"/>
          </p:nvPr>
        </p:nvSpPr>
        <p:spPr/>
        <p:txBody>
          <a:bodyPr>
            <a:normAutofit/>
          </a:bodyPr>
          <a:lstStyle/>
          <a:p>
            <a:r>
              <a:rPr lang="en-US" dirty="0"/>
              <a:t>Benefits of following electronic specifications:</a:t>
            </a:r>
          </a:p>
          <a:p>
            <a:pPr lvl="1"/>
            <a:r>
              <a:rPr lang="en-US" dirty="0"/>
              <a:t>Upfront, live notice of potential issues with your exhibits if filing through MCReF (which, if addressed, minimizes back-and-forth with your MAC)</a:t>
            </a:r>
          </a:p>
          <a:p>
            <a:pPr lvl="1"/>
            <a:r>
              <a:rPr lang="en-US" dirty="0"/>
              <a:t>Accelerated cost report acceptance and tentative settlement</a:t>
            </a:r>
          </a:p>
          <a:p>
            <a:pPr lvl="2"/>
            <a:r>
              <a:rPr lang="en-US" dirty="0"/>
              <a:t>With potential for instant acceptance if filing through MCReF</a:t>
            </a:r>
          </a:p>
        </p:txBody>
      </p:sp>
      <p:sp>
        <p:nvSpPr>
          <p:cNvPr id="4" name="Slide Number Placeholder 3"/>
          <p:cNvSpPr>
            <a:spLocks noGrp="1"/>
          </p:cNvSpPr>
          <p:nvPr>
            <p:ph type="sldNum" sz="quarter" idx="4"/>
          </p:nvPr>
        </p:nvSpPr>
        <p:spPr/>
        <p:txBody>
          <a:bodyPr/>
          <a:lstStyle/>
          <a:p>
            <a:fld id="{7022FF3C-310F-4809-A5BE-BC5BA8AA108D}" type="slidenum">
              <a:rPr lang="en-US" smtClean="0"/>
              <a:pPr/>
              <a:t>56</a:t>
            </a:fld>
            <a:endParaRPr lang="en-US" dirty="0"/>
          </a:p>
        </p:txBody>
      </p:sp>
    </p:spTree>
    <p:extLst>
      <p:ext uri="{BB962C8B-B14F-4D97-AF65-F5344CB8AC3E}">
        <p14:creationId xmlns:p14="http://schemas.microsoft.com/office/powerpoint/2010/main" val="480218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Individual e-File</a:t>
            </a:r>
          </a:p>
        </p:txBody>
      </p:sp>
      <p:sp>
        <p:nvSpPr>
          <p:cNvPr id="4" name="Slide Number Placeholder 3"/>
          <p:cNvSpPr>
            <a:spLocks noGrp="1"/>
          </p:cNvSpPr>
          <p:nvPr>
            <p:ph type="sldNum" sz="quarter" idx="4"/>
          </p:nvPr>
        </p:nvSpPr>
        <p:spPr/>
        <p:txBody>
          <a:bodyPr/>
          <a:lstStyle/>
          <a:p>
            <a:fld id="{7022FF3C-310F-4809-A5BE-BC5BA8AA108D}" type="slidenum">
              <a:rPr lang="en-US" smtClean="0"/>
              <a:pPr/>
              <a:t>57</a:t>
            </a:fld>
            <a:endParaRPr lang="en-US" dirty="0"/>
          </a:p>
        </p:txBody>
      </p:sp>
      <p:pic>
        <p:nvPicPr>
          <p:cNvPr id="9" name="Picture 8" descr="Red focus on Medicare Bad Debt Listing file upload">
            <a:extLst>
              <a:ext uri="{FF2B5EF4-FFF2-40B4-BE49-F238E27FC236}">
                <a16:creationId xmlns:a16="http://schemas.microsoft.com/office/drawing/2014/main" id="{E9BE3E1D-6FDE-25B3-E52E-BDCC6AAF0443}"/>
              </a:ext>
            </a:extLst>
          </p:cNvPr>
          <p:cNvPicPr>
            <a:picLocks noChangeAspect="1"/>
          </p:cNvPicPr>
          <p:nvPr/>
        </p:nvPicPr>
        <p:blipFill>
          <a:blip r:embed="rId3"/>
          <a:stretch>
            <a:fillRect/>
          </a:stretch>
        </p:blipFill>
        <p:spPr>
          <a:xfrm>
            <a:off x="2020820" y="1417638"/>
            <a:ext cx="8136287" cy="5303838"/>
          </a:xfrm>
          <a:prstGeom prst="rect">
            <a:avLst/>
          </a:prstGeom>
          <a:ln>
            <a:solidFill>
              <a:schemeClr val="tx1"/>
            </a:solidFill>
          </a:ln>
        </p:spPr>
      </p:pic>
    </p:spTree>
    <p:extLst>
      <p:ext uri="{BB962C8B-B14F-4D97-AF65-F5344CB8AC3E}">
        <p14:creationId xmlns:p14="http://schemas.microsoft.com/office/powerpoint/2010/main" val="1016041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Individual e-File</a:t>
            </a:r>
          </a:p>
        </p:txBody>
      </p:sp>
      <p:sp>
        <p:nvSpPr>
          <p:cNvPr id="4" name="Slide Number Placeholder 3"/>
          <p:cNvSpPr>
            <a:spLocks noGrp="1"/>
          </p:cNvSpPr>
          <p:nvPr>
            <p:ph type="sldNum" sz="quarter" idx="4"/>
          </p:nvPr>
        </p:nvSpPr>
        <p:spPr/>
        <p:txBody>
          <a:bodyPr/>
          <a:lstStyle/>
          <a:p>
            <a:fld id="{7022FF3C-310F-4809-A5BE-BC5BA8AA108D}" type="slidenum">
              <a:rPr lang="en-US" smtClean="0"/>
              <a:pPr/>
              <a:t>58</a:t>
            </a:fld>
            <a:endParaRPr lang="en-US" dirty="0"/>
          </a:p>
        </p:txBody>
      </p:sp>
      <p:pic>
        <p:nvPicPr>
          <p:cNvPr id="7" name="Picture 6" descr="Example warnings from MCReF">
            <a:extLst>
              <a:ext uri="{FF2B5EF4-FFF2-40B4-BE49-F238E27FC236}">
                <a16:creationId xmlns:a16="http://schemas.microsoft.com/office/drawing/2014/main" id="{3E39C15E-21D8-55A9-9DF4-60FD1D279637}"/>
              </a:ext>
            </a:extLst>
          </p:cNvPr>
          <p:cNvPicPr>
            <a:picLocks noChangeAspect="1"/>
          </p:cNvPicPr>
          <p:nvPr/>
        </p:nvPicPr>
        <p:blipFill>
          <a:blip r:embed="rId3"/>
          <a:stretch>
            <a:fillRect/>
          </a:stretch>
        </p:blipFill>
        <p:spPr>
          <a:xfrm>
            <a:off x="2020820" y="1417638"/>
            <a:ext cx="8136287" cy="5303838"/>
          </a:xfrm>
          <a:prstGeom prst="rect">
            <a:avLst/>
          </a:prstGeom>
          <a:ln>
            <a:solidFill>
              <a:schemeClr val="tx1"/>
            </a:solidFill>
          </a:ln>
        </p:spPr>
      </p:pic>
    </p:spTree>
    <p:extLst>
      <p:ext uri="{BB962C8B-B14F-4D97-AF65-F5344CB8AC3E}">
        <p14:creationId xmlns:p14="http://schemas.microsoft.com/office/powerpoint/2010/main" val="443575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Individual e-File</a:t>
            </a:r>
          </a:p>
        </p:txBody>
      </p:sp>
      <p:sp>
        <p:nvSpPr>
          <p:cNvPr id="4" name="Slide Number Placeholder 3"/>
          <p:cNvSpPr>
            <a:spLocks noGrp="1"/>
          </p:cNvSpPr>
          <p:nvPr>
            <p:ph type="sldNum" sz="quarter" idx="4"/>
          </p:nvPr>
        </p:nvSpPr>
        <p:spPr/>
        <p:txBody>
          <a:bodyPr/>
          <a:lstStyle/>
          <a:p>
            <a:fld id="{7022FF3C-310F-4809-A5BE-BC5BA8AA108D}" type="slidenum">
              <a:rPr lang="en-US" smtClean="0"/>
              <a:pPr/>
              <a:t>59</a:t>
            </a:fld>
            <a:endParaRPr lang="en-US" dirty="0"/>
          </a:p>
        </p:txBody>
      </p:sp>
      <p:pic>
        <p:nvPicPr>
          <p:cNvPr id="10" name="Picture 9" descr="Example warnings from MCReF">
            <a:extLst>
              <a:ext uri="{FF2B5EF4-FFF2-40B4-BE49-F238E27FC236}">
                <a16:creationId xmlns:a16="http://schemas.microsoft.com/office/drawing/2014/main" id="{BF66C34E-B6CD-44F6-CB6B-6FD521D588A8}"/>
              </a:ext>
            </a:extLst>
          </p:cNvPr>
          <p:cNvPicPr>
            <a:picLocks noChangeAspect="1"/>
          </p:cNvPicPr>
          <p:nvPr/>
        </p:nvPicPr>
        <p:blipFill>
          <a:blip r:embed="rId3"/>
          <a:stretch>
            <a:fillRect/>
          </a:stretch>
        </p:blipFill>
        <p:spPr>
          <a:xfrm>
            <a:off x="2020820" y="1417638"/>
            <a:ext cx="8136287" cy="5303838"/>
          </a:xfrm>
          <a:prstGeom prst="rect">
            <a:avLst/>
          </a:prstGeom>
          <a:ln>
            <a:solidFill>
              <a:schemeClr val="tx1"/>
            </a:solidFill>
          </a:ln>
        </p:spPr>
      </p:pic>
      <p:sp>
        <p:nvSpPr>
          <p:cNvPr id="3" name="Rectangle 2" descr="Note with information on what to do if you have a large submission that receives an error: submit through Bulk e-file ">
            <a:extLst>
              <a:ext uri="{FF2B5EF4-FFF2-40B4-BE49-F238E27FC236}">
                <a16:creationId xmlns:a16="http://schemas.microsoft.com/office/drawing/2014/main" id="{49461809-0991-CC5A-2812-AC5815C22D22}"/>
              </a:ext>
            </a:extLst>
          </p:cNvPr>
          <p:cNvSpPr/>
          <p:nvPr/>
        </p:nvSpPr>
        <p:spPr>
          <a:xfrm>
            <a:off x="1765662" y="4000278"/>
            <a:ext cx="8660675" cy="1533747"/>
          </a:xfrm>
          <a:prstGeom prst="rect">
            <a:avLst/>
          </a:prstGeom>
          <a:solidFill>
            <a:srgbClr val="0033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*Note: </a:t>
            </a:r>
            <a:r>
              <a:rPr lang="en-US" dirty="0"/>
              <a:t>For submissions with particularly large exhibits (e.g. 8+ MB across these 4 exhibits), you may receive an error if the transaction times out before it is complete. In these cases, you can use the Bulk e-File option to submit a single cost report submission with large exhibits successfully. </a:t>
            </a:r>
            <a:endParaRPr lang="en-US" sz="1600" dirty="0"/>
          </a:p>
        </p:txBody>
      </p:sp>
    </p:spTree>
    <p:extLst>
      <p:ext uri="{BB962C8B-B14F-4D97-AF65-F5344CB8AC3E}">
        <p14:creationId xmlns:p14="http://schemas.microsoft.com/office/powerpoint/2010/main" val="378412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History of Cost Report Submission and Receipt Process</a:t>
            </a:r>
            <a:endParaRPr lang="en-US" strike="sngStrike" dirty="0"/>
          </a:p>
        </p:txBody>
      </p:sp>
      <p:sp>
        <p:nvSpPr>
          <p:cNvPr id="5" name="Slide Number Placeholder 4"/>
          <p:cNvSpPr>
            <a:spLocks noGrp="1"/>
          </p:cNvSpPr>
          <p:nvPr>
            <p:ph type="sldNum" sz="quarter" idx="4"/>
          </p:nvPr>
        </p:nvSpPr>
        <p:spPr/>
        <p:txBody>
          <a:bodyPr/>
          <a:lstStyle/>
          <a:p>
            <a:fld id="{7022FF3C-310F-4809-A5BE-BC5BA8AA108D}" type="slidenum">
              <a:rPr lang="en-US" smtClean="0"/>
              <a:pPr/>
              <a:t>6</a:t>
            </a:fld>
            <a:endParaRPr lang="en-US" dirty="0"/>
          </a:p>
        </p:txBody>
      </p:sp>
      <p:pic>
        <p:nvPicPr>
          <p:cNvPr id="3" name="Picture 2" descr="Timeline of MCReF">
            <a:extLst>
              <a:ext uri="{FF2B5EF4-FFF2-40B4-BE49-F238E27FC236}">
                <a16:creationId xmlns:a16="http://schemas.microsoft.com/office/drawing/2014/main" id="{0EE1E66F-4421-C105-FC2A-3C29A1B57B31}"/>
              </a:ext>
            </a:extLst>
          </p:cNvPr>
          <p:cNvPicPr>
            <a:picLocks noChangeAspect="1"/>
          </p:cNvPicPr>
          <p:nvPr/>
        </p:nvPicPr>
        <p:blipFill>
          <a:blip r:embed="rId3"/>
          <a:stretch>
            <a:fillRect/>
          </a:stretch>
        </p:blipFill>
        <p:spPr>
          <a:xfrm>
            <a:off x="0" y="2234322"/>
            <a:ext cx="12192000" cy="3848504"/>
          </a:xfrm>
          <a:prstGeom prst="rect">
            <a:avLst/>
          </a:prstGeom>
        </p:spPr>
      </p:pic>
    </p:spTree>
    <p:extLst>
      <p:ext uri="{BB962C8B-B14F-4D97-AF65-F5344CB8AC3E}">
        <p14:creationId xmlns:p14="http://schemas.microsoft.com/office/powerpoint/2010/main" val="223758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4339B5-31F3-7D32-B821-3AB86E83647F}"/>
              </a:ext>
            </a:extLst>
          </p:cNvPr>
          <p:cNvSpPr>
            <a:spLocks noGrp="1"/>
          </p:cNvSpPr>
          <p:nvPr>
            <p:ph type="sldNum" sz="quarter" idx="10"/>
          </p:nvPr>
        </p:nvSpPr>
        <p:spPr/>
        <p:txBody>
          <a:bodyPr/>
          <a:lstStyle/>
          <a:p>
            <a:fld id="{7022FF3C-310F-4809-A5BE-BC5BA8AA108D}" type="slidenum">
              <a:rPr lang="en-US" smtClean="0"/>
              <a:t>60</a:t>
            </a:fld>
            <a:endParaRPr lang="en-US" dirty="0"/>
          </a:p>
        </p:txBody>
      </p:sp>
      <p:sp>
        <p:nvSpPr>
          <p:cNvPr id="3" name="Content Placeholder 2">
            <a:extLst>
              <a:ext uri="{FF2B5EF4-FFF2-40B4-BE49-F238E27FC236}">
                <a16:creationId xmlns:a16="http://schemas.microsoft.com/office/drawing/2014/main" id="{369FFA69-5D5A-B168-5634-823A4999CE64}"/>
              </a:ext>
            </a:extLst>
          </p:cNvPr>
          <p:cNvSpPr>
            <a:spLocks noGrp="1"/>
          </p:cNvSpPr>
          <p:nvPr>
            <p:ph idx="1"/>
          </p:nvPr>
        </p:nvSpPr>
        <p:spPr>
          <a:xfrm>
            <a:off x="1393694" y="1091651"/>
            <a:ext cx="9796821" cy="694267"/>
          </a:xfrm>
        </p:spPr>
        <p:txBody>
          <a:bodyPr>
            <a:normAutofit fontScale="70000" lnSpcReduction="20000"/>
          </a:bodyPr>
          <a:lstStyle/>
          <a:p>
            <a:pPr marL="0" indent="0" algn="ctr">
              <a:buNone/>
            </a:pPr>
            <a:r>
              <a:rPr lang="en-US" dirty="0"/>
              <a:t>Listing of all messages, additional explanation of their meanings, and suggestions for solutions available in the MCReF User Manual:</a:t>
            </a:r>
          </a:p>
        </p:txBody>
      </p:sp>
      <p:sp>
        <p:nvSpPr>
          <p:cNvPr id="4" name="Title 3">
            <a:extLst>
              <a:ext uri="{FF2B5EF4-FFF2-40B4-BE49-F238E27FC236}">
                <a16:creationId xmlns:a16="http://schemas.microsoft.com/office/drawing/2014/main" id="{A4FA4F4F-0CC1-11C7-C595-343612F176EC}"/>
              </a:ext>
            </a:extLst>
          </p:cNvPr>
          <p:cNvSpPr>
            <a:spLocks noGrp="1"/>
          </p:cNvSpPr>
          <p:nvPr>
            <p:ph type="title"/>
          </p:nvPr>
        </p:nvSpPr>
        <p:spPr/>
        <p:txBody>
          <a:bodyPr/>
          <a:lstStyle/>
          <a:p>
            <a:r>
              <a:rPr lang="en-US" dirty="0"/>
              <a:t>MCReF User Manual Excerpt</a:t>
            </a:r>
          </a:p>
        </p:txBody>
      </p:sp>
      <p:pic>
        <p:nvPicPr>
          <p:cNvPr id="6" name="Picture 5" descr="MCReF User Manual Excerpt">
            <a:extLst>
              <a:ext uri="{FF2B5EF4-FFF2-40B4-BE49-F238E27FC236}">
                <a16:creationId xmlns:a16="http://schemas.microsoft.com/office/drawing/2014/main" id="{98F314C6-B594-BF24-D5F5-51FEB7FFD4F5}"/>
              </a:ext>
            </a:extLst>
          </p:cNvPr>
          <p:cNvPicPr>
            <a:picLocks noChangeAspect="1"/>
          </p:cNvPicPr>
          <p:nvPr/>
        </p:nvPicPr>
        <p:blipFill>
          <a:blip r:embed="rId3"/>
          <a:stretch>
            <a:fillRect/>
          </a:stretch>
        </p:blipFill>
        <p:spPr>
          <a:xfrm>
            <a:off x="2072718" y="1778616"/>
            <a:ext cx="8046564" cy="4752995"/>
          </a:xfrm>
          <a:prstGeom prst="rect">
            <a:avLst/>
          </a:prstGeom>
          <a:ln>
            <a:solidFill>
              <a:schemeClr val="tx1"/>
            </a:solidFill>
          </a:ln>
        </p:spPr>
      </p:pic>
    </p:spTree>
    <p:extLst>
      <p:ext uri="{BB962C8B-B14F-4D97-AF65-F5344CB8AC3E}">
        <p14:creationId xmlns:p14="http://schemas.microsoft.com/office/powerpoint/2010/main" val="38293828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Bulk E-File Walkthrough</a:t>
            </a:r>
          </a:p>
        </p:txBody>
      </p:sp>
    </p:spTree>
    <p:extLst>
      <p:ext uri="{BB962C8B-B14F-4D97-AF65-F5344CB8AC3E}">
        <p14:creationId xmlns:p14="http://schemas.microsoft.com/office/powerpoint/2010/main" val="4180773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Bulk e-File – Bulk Upload</a:t>
            </a:r>
            <a:endParaRPr lang="en-US" strike="sngStrike"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62</a:t>
            </a:fld>
            <a:endParaRPr lang="en-US" dirty="0"/>
          </a:p>
        </p:txBody>
      </p:sp>
      <p:pic>
        <p:nvPicPr>
          <p:cNvPr id="7" name="Picture 6" descr="MCReF Homepage with red focus on Bulk e-File">
            <a:extLst>
              <a:ext uri="{FF2B5EF4-FFF2-40B4-BE49-F238E27FC236}">
                <a16:creationId xmlns:a16="http://schemas.microsoft.com/office/drawing/2014/main" id="{58C5002B-45EC-65A4-289A-32FCA80A8612}"/>
              </a:ext>
            </a:extLst>
          </p:cNvPr>
          <p:cNvPicPr>
            <a:picLocks noChangeAspect="1"/>
          </p:cNvPicPr>
          <p:nvPr/>
        </p:nvPicPr>
        <p:blipFill>
          <a:blip r:embed="rId3"/>
          <a:stretch>
            <a:fillRect/>
          </a:stretch>
        </p:blipFill>
        <p:spPr>
          <a:xfrm>
            <a:off x="1432563" y="1083690"/>
            <a:ext cx="9326874" cy="5637786"/>
          </a:xfrm>
          <a:prstGeom prst="rect">
            <a:avLst/>
          </a:prstGeom>
          <a:ln>
            <a:solidFill>
              <a:schemeClr val="tx1"/>
            </a:solidFill>
          </a:ln>
        </p:spPr>
      </p:pic>
    </p:spTree>
    <p:extLst>
      <p:ext uri="{BB962C8B-B14F-4D97-AF65-F5344CB8AC3E}">
        <p14:creationId xmlns:p14="http://schemas.microsoft.com/office/powerpoint/2010/main" val="2908782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lk e-File - Bulk Upload">
            <a:extLst>
              <a:ext uri="{FF2B5EF4-FFF2-40B4-BE49-F238E27FC236}">
                <a16:creationId xmlns:a16="http://schemas.microsoft.com/office/drawing/2014/main" id="{8ED01C3C-838C-0E45-0EA9-8240CB5E93D9}"/>
              </a:ext>
            </a:extLst>
          </p:cNvPr>
          <p:cNvPicPr>
            <a:picLocks noChangeAspect="1"/>
          </p:cNvPicPr>
          <p:nvPr/>
        </p:nvPicPr>
        <p:blipFill>
          <a:blip r:embed="rId3"/>
          <a:stretch>
            <a:fillRect/>
          </a:stretch>
        </p:blipFill>
        <p:spPr>
          <a:xfrm>
            <a:off x="760139" y="1721616"/>
            <a:ext cx="10671721" cy="4733694"/>
          </a:xfrm>
          <a:prstGeom prst="rect">
            <a:avLst/>
          </a:prstGeom>
          <a:ln>
            <a:solidFill>
              <a:schemeClr val="tx1"/>
            </a:solidFill>
          </a:ln>
        </p:spPr>
      </p:pic>
      <p:sp>
        <p:nvSpPr>
          <p:cNvPr id="2" name="Title 1"/>
          <p:cNvSpPr>
            <a:spLocks noGrp="1"/>
          </p:cNvSpPr>
          <p:nvPr>
            <p:ph type="title"/>
          </p:nvPr>
        </p:nvSpPr>
        <p:spPr/>
        <p:txBody>
          <a:bodyPr/>
          <a:lstStyle/>
          <a:p>
            <a:r>
              <a:rPr lang="en-US" dirty="0"/>
              <a:t>MCReF Walkthrough – Bulk e-File – Bulk Upload</a:t>
            </a:r>
            <a:endParaRPr lang="en-US" strike="sngStrike" dirty="0"/>
          </a:p>
        </p:txBody>
      </p:sp>
      <p:sp>
        <p:nvSpPr>
          <p:cNvPr id="3" name="Slide Number Placeholder 2"/>
          <p:cNvSpPr>
            <a:spLocks noGrp="1"/>
          </p:cNvSpPr>
          <p:nvPr>
            <p:ph type="sldNum" sz="quarter" idx="4"/>
          </p:nvPr>
        </p:nvSpPr>
        <p:spPr/>
        <p:txBody>
          <a:bodyPr/>
          <a:lstStyle/>
          <a:p>
            <a:fld id="{7022FF3C-310F-4809-A5BE-BC5BA8AA108D}" type="slidenum">
              <a:rPr lang="en-US" smtClean="0"/>
              <a:pPr/>
              <a:t>63</a:t>
            </a:fld>
            <a:endParaRPr lang="en-US" dirty="0"/>
          </a:p>
        </p:txBody>
      </p:sp>
    </p:spTree>
    <p:extLst>
      <p:ext uri="{BB962C8B-B14F-4D97-AF65-F5344CB8AC3E}">
        <p14:creationId xmlns:p14="http://schemas.microsoft.com/office/powerpoint/2010/main" val="4272281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Bulk e-File – Bulk File Format</a:t>
            </a:r>
            <a:endParaRPr lang="en-US" strike="sngStrike" dirty="0"/>
          </a:p>
        </p:txBody>
      </p:sp>
      <p:graphicFrame>
        <p:nvGraphicFramePr>
          <p:cNvPr id="6" name="Content Placeholder 7" descr="Table including File, Example File Name, and Guidance information for Bulk Uploads"/>
          <p:cNvGraphicFramePr>
            <a:graphicFrameLocks/>
          </p:cNvGraphicFramePr>
          <p:nvPr>
            <p:extLst>
              <p:ext uri="{D42A27DB-BD31-4B8C-83A1-F6EECF244321}">
                <p14:modId xmlns:p14="http://schemas.microsoft.com/office/powerpoint/2010/main" val="1919514544"/>
              </p:ext>
            </p:extLst>
          </p:nvPr>
        </p:nvGraphicFramePr>
        <p:xfrm>
          <a:off x="3476625" y="1686078"/>
          <a:ext cx="8508134" cy="5017309"/>
        </p:xfrm>
        <a:graphic>
          <a:graphicData uri="http://schemas.openxmlformats.org/drawingml/2006/table">
            <a:tbl>
              <a:tblPr firstRow="1" bandRow="1">
                <a:tableStyleId>{5C22544A-7EE6-4342-B048-85BDC9FD1C3A}</a:tableStyleId>
              </a:tblPr>
              <a:tblGrid>
                <a:gridCol w="1276061">
                  <a:extLst>
                    <a:ext uri="{9D8B030D-6E8A-4147-A177-3AD203B41FA5}">
                      <a16:colId xmlns:a16="http://schemas.microsoft.com/office/drawing/2014/main" val="20000"/>
                    </a:ext>
                  </a:extLst>
                </a:gridCol>
                <a:gridCol w="2235200">
                  <a:extLst>
                    <a:ext uri="{9D8B030D-6E8A-4147-A177-3AD203B41FA5}">
                      <a16:colId xmlns:a16="http://schemas.microsoft.com/office/drawing/2014/main" val="3123375809"/>
                    </a:ext>
                  </a:extLst>
                </a:gridCol>
                <a:gridCol w="4996873">
                  <a:extLst>
                    <a:ext uri="{9D8B030D-6E8A-4147-A177-3AD203B41FA5}">
                      <a16:colId xmlns:a16="http://schemas.microsoft.com/office/drawing/2014/main" val="20001"/>
                    </a:ext>
                  </a:extLst>
                </a:gridCol>
              </a:tblGrid>
              <a:tr h="353869">
                <a:tc>
                  <a:txBody>
                    <a:bodyPr/>
                    <a:lstStyle/>
                    <a:p>
                      <a:r>
                        <a:rPr lang="en-US" sz="1600" b="1" kern="1200" dirty="0">
                          <a:solidFill>
                            <a:schemeClr val="lt1"/>
                          </a:solidFill>
                          <a:latin typeface="+mn-lt"/>
                          <a:ea typeface="+mn-ea"/>
                          <a:cs typeface="+mn-cs"/>
                        </a:rPr>
                        <a:t>File</a:t>
                      </a:r>
                    </a:p>
                  </a:txBody>
                  <a:tcPr marL="133004" marR="133004"/>
                </a:tc>
                <a:tc>
                  <a:txBody>
                    <a:bodyPr/>
                    <a:lstStyle/>
                    <a:p>
                      <a:r>
                        <a:rPr lang="en-US" sz="1600" b="1" kern="1200" dirty="0">
                          <a:solidFill>
                            <a:schemeClr val="lt1"/>
                          </a:solidFill>
                          <a:latin typeface="+mn-lt"/>
                          <a:ea typeface="+mn-ea"/>
                          <a:cs typeface="+mn-cs"/>
                        </a:rPr>
                        <a:t>Example File Name</a:t>
                      </a:r>
                    </a:p>
                  </a:txBody>
                  <a:tcPr marL="133004" marR="133004"/>
                </a:tc>
                <a:tc>
                  <a:txBody>
                    <a:bodyPr/>
                    <a:lstStyle/>
                    <a:p>
                      <a:r>
                        <a:rPr lang="en-US" sz="1600" dirty="0"/>
                        <a:t>Guidance</a:t>
                      </a:r>
                    </a:p>
                  </a:txBody>
                  <a:tcPr marL="133004" marR="133004"/>
                </a:tc>
                <a:extLst>
                  <a:ext uri="{0D108BD9-81ED-4DB2-BD59-A6C34878D82A}">
                    <a16:rowId xmlns:a16="http://schemas.microsoft.com/office/drawing/2014/main" val="10000"/>
                  </a:ext>
                </a:extLst>
              </a:tr>
              <a:tr h="1154546">
                <a:tc>
                  <a:txBody>
                    <a:bodyPr/>
                    <a:lstStyle/>
                    <a:p>
                      <a:pPr marL="0" algn="l" defTabSz="914400" rtl="0" eaLnBrk="1" latinLnBrk="0" hangingPunct="1"/>
                      <a:r>
                        <a:rPr lang="en-US" sz="1400" b="1" i="1" kern="1200" dirty="0">
                          <a:solidFill>
                            <a:schemeClr val="dk1"/>
                          </a:solidFill>
                          <a:latin typeface="+mn-lt"/>
                          <a:ea typeface="+mn-ea"/>
                          <a:cs typeface="+mn-cs"/>
                        </a:rPr>
                        <a:t>Main</a:t>
                      </a:r>
                      <a:r>
                        <a:rPr lang="en-US" sz="1400" b="1" i="1" kern="1200" baseline="0" dirty="0">
                          <a:solidFill>
                            <a:schemeClr val="dk1"/>
                          </a:solidFill>
                          <a:latin typeface="+mn-lt"/>
                          <a:ea typeface="+mn-ea"/>
                          <a:cs typeface="+mn-cs"/>
                        </a:rPr>
                        <a:t> uploaded ZIP file</a:t>
                      </a:r>
                      <a:endParaRPr lang="en-US" sz="1400" b="1" i="1" kern="1200" dirty="0">
                        <a:solidFill>
                          <a:schemeClr val="dk1"/>
                        </a:solidFill>
                        <a:latin typeface="+mn-lt"/>
                        <a:ea typeface="+mn-ea"/>
                        <a:cs typeface="+mn-cs"/>
                      </a:endParaRPr>
                    </a:p>
                  </a:txBody>
                  <a:tcPr marL="133004" marR="133004"/>
                </a:tc>
                <a:tc>
                  <a:txBody>
                    <a:bodyPr/>
                    <a:lstStyle/>
                    <a:p>
                      <a:pPr marL="0" algn="l" defTabSz="914400" rtl="0" eaLnBrk="1" latinLnBrk="0" hangingPunct="1"/>
                      <a:r>
                        <a:rPr lang="en-US" sz="1400" b="0" i="0" kern="1200" dirty="0">
                          <a:solidFill>
                            <a:schemeClr val="dk1"/>
                          </a:solidFill>
                          <a:latin typeface="+mn-lt"/>
                          <a:ea typeface="+mn-ea"/>
                          <a:cs typeface="+mn-cs"/>
                        </a:rPr>
                        <a:t>Cost-Report-Materials.ZIP</a:t>
                      </a:r>
                    </a:p>
                  </a:txBody>
                  <a:tcPr marL="133004" marR="13300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The single ZIP file containing a folder for each MCR</a:t>
                      </a:r>
                      <a:r>
                        <a:rPr lang="en-US" sz="1400" baseline="0" dirty="0">
                          <a:solidFill>
                            <a:schemeClr val="tx1"/>
                          </a:solidFill>
                        </a:rPr>
                        <a:t> submission. There is no restriction on how the uploaded ZIP file is named. </a:t>
                      </a: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Format:</a:t>
                      </a:r>
                      <a:r>
                        <a:rPr lang="en-US" sz="1400" dirty="0">
                          <a:solidFill>
                            <a:schemeClr val="tx1"/>
                          </a:solidFill>
                        </a:rPr>
                        <a:t> A single ZIP 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File limit:</a:t>
                      </a:r>
                      <a:r>
                        <a:rPr lang="en-US" sz="1400" dirty="0">
                          <a:solidFill>
                            <a:schemeClr val="tx1"/>
                          </a:solidFill>
                        </a:rPr>
                        <a:t> 3 GB</a:t>
                      </a:r>
                    </a:p>
                  </a:txBody>
                  <a:tcPr marL="133004" marR="133004"/>
                </a:tc>
                <a:extLst>
                  <a:ext uri="{0D108BD9-81ED-4DB2-BD59-A6C34878D82A}">
                    <a16:rowId xmlns:a16="http://schemas.microsoft.com/office/drawing/2014/main" val="10001"/>
                  </a:ext>
                </a:extLst>
              </a:tr>
              <a:tr h="3041158">
                <a:tc>
                  <a:txBody>
                    <a:bodyPr/>
                    <a:lstStyle/>
                    <a:p>
                      <a:pPr marL="0" algn="l" defTabSz="914400" rtl="0" eaLnBrk="1" latinLnBrk="0" hangingPunct="1"/>
                      <a:r>
                        <a:rPr lang="en-US" sz="1400" b="1" i="1" kern="1200" dirty="0">
                          <a:solidFill>
                            <a:schemeClr val="dk1"/>
                          </a:solidFill>
                          <a:latin typeface="+mn-lt"/>
                          <a:ea typeface="+mn-ea"/>
                          <a:cs typeface="+mn-cs"/>
                        </a:rPr>
                        <a:t>Folder</a:t>
                      </a:r>
                      <a:r>
                        <a:rPr lang="en-US" sz="1400" b="1" i="1" kern="1200" baseline="0" dirty="0">
                          <a:solidFill>
                            <a:schemeClr val="dk1"/>
                          </a:solidFill>
                          <a:latin typeface="+mn-lt"/>
                          <a:ea typeface="+mn-ea"/>
                          <a:cs typeface="+mn-cs"/>
                        </a:rPr>
                        <a:t> per submission</a:t>
                      </a:r>
                      <a:endParaRPr lang="en-US" sz="1400" b="1" i="1" kern="1200" dirty="0">
                        <a:solidFill>
                          <a:schemeClr val="dk1"/>
                        </a:solidFill>
                        <a:latin typeface="+mn-lt"/>
                        <a:ea typeface="+mn-ea"/>
                        <a:cs typeface="+mn-cs"/>
                      </a:endParaRPr>
                    </a:p>
                  </a:txBody>
                  <a:tcPr marL="133004" marR="133004"/>
                </a:tc>
                <a:tc>
                  <a:txBody>
                    <a:bodyPr/>
                    <a:lstStyle/>
                    <a:p>
                      <a:pPr marL="0" algn="l" defTabSz="914400" rtl="0" eaLnBrk="1" latinLnBrk="0" hangingPunct="1"/>
                      <a:r>
                        <a:rPr lang="en-US" sz="1400" b="0" i="0" kern="1200" dirty="0">
                          <a:solidFill>
                            <a:schemeClr val="dk1"/>
                          </a:solidFill>
                          <a:latin typeface="+mn-lt"/>
                          <a:ea typeface="+mn-ea"/>
                          <a:cs typeface="+mn-cs"/>
                        </a:rPr>
                        <a:t>111111_2025-12-31_Full</a:t>
                      </a:r>
                    </a:p>
                  </a:txBody>
                  <a:tcPr marL="133004" marR="133004"/>
                </a:tc>
                <a:tc>
                  <a:txBody>
                    <a:bodyPr/>
                    <a:lstStyle/>
                    <a:p>
                      <a:pPr marL="0" marR="0">
                        <a:lnSpc>
                          <a:spcPct val="100000"/>
                        </a:lnSpc>
                        <a:spcBef>
                          <a:spcPts val="0"/>
                        </a:spcBef>
                        <a:spcAft>
                          <a:spcPts val="0"/>
                        </a:spcAft>
                      </a:pPr>
                      <a:r>
                        <a:rPr lang="en-US" sz="1400" dirty="0">
                          <a:effectLst/>
                        </a:rPr>
                        <a:t>A well-named folder</a:t>
                      </a:r>
                      <a:r>
                        <a:rPr lang="en-US" sz="1400" baseline="0" dirty="0">
                          <a:effectLst/>
                        </a:rPr>
                        <a:t> containing the cost report materials for a specific Provider/FYE.</a:t>
                      </a:r>
                    </a:p>
                    <a:p>
                      <a:pPr marL="171450" marR="0" indent="-171450">
                        <a:lnSpc>
                          <a:spcPct val="100000"/>
                        </a:lnSpc>
                        <a:spcBef>
                          <a:spcPts val="0"/>
                        </a:spcBef>
                        <a:spcAft>
                          <a:spcPts val="0"/>
                        </a:spcAft>
                        <a:buFont typeface="Arial" panose="020B0604020202020204" pitchFamily="34" charset="0"/>
                        <a:buChar char="•"/>
                      </a:pPr>
                      <a:endParaRPr lang="en-US" sz="1400" dirty="0">
                        <a:effectLst/>
                      </a:endParaRPr>
                    </a:p>
                    <a:p>
                      <a:pPr marL="171450" marR="0" indent="-171450">
                        <a:lnSpc>
                          <a:spcPct val="100000"/>
                        </a:lnSpc>
                        <a:spcBef>
                          <a:spcPts val="0"/>
                        </a:spcBef>
                        <a:spcAft>
                          <a:spcPts val="0"/>
                        </a:spcAft>
                        <a:buFont typeface="Arial" panose="020B0604020202020204" pitchFamily="34" charset="0"/>
                        <a:buChar char="•"/>
                      </a:pPr>
                      <a:endParaRPr lang="en-US" sz="1400" dirty="0">
                        <a:effectLst/>
                      </a:endParaRPr>
                    </a:p>
                    <a:p>
                      <a:pPr marL="171450" marR="0" indent="-171450">
                        <a:lnSpc>
                          <a:spcPct val="100000"/>
                        </a:lnSpc>
                        <a:spcBef>
                          <a:spcPts val="0"/>
                        </a:spcBef>
                        <a:spcAft>
                          <a:spcPts val="0"/>
                        </a:spcAft>
                        <a:buFont typeface="Arial" panose="020B0604020202020204" pitchFamily="34" charset="0"/>
                        <a:buChar char="•"/>
                      </a:pPr>
                      <a:endParaRPr lang="en-US" sz="1400" dirty="0">
                        <a:effectLst/>
                      </a:endParaRPr>
                    </a:p>
                    <a:p>
                      <a:pPr marL="171450" marR="0" indent="-171450">
                        <a:lnSpc>
                          <a:spcPct val="100000"/>
                        </a:lnSpc>
                        <a:spcBef>
                          <a:spcPts val="0"/>
                        </a:spcBef>
                        <a:spcAft>
                          <a:spcPts val="0"/>
                        </a:spcAft>
                        <a:buFont typeface="Arial" panose="020B0604020202020204" pitchFamily="34" charset="0"/>
                        <a:buChar char="•"/>
                      </a:pPr>
                      <a:endParaRPr lang="en-US" sz="1400" dirty="0">
                        <a:effectLst/>
                      </a:endParaRPr>
                    </a:p>
                    <a:p>
                      <a:pPr marL="171450" marR="0" indent="-171450">
                        <a:lnSpc>
                          <a:spcPct val="100000"/>
                        </a:lnSpc>
                        <a:spcBef>
                          <a:spcPts val="0"/>
                        </a:spcBef>
                        <a:spcAft>
                          <a:spcPts val="0"/>
                        </a:spcAft>
                        <a:buFont typeface="Arial" panose="020B0604020202020204" pitchFamily="34" charset="0"/>
                        <a:buChar char="•"/>
                      </a:pPr>
                      <a:r>
                        <a:rPr lang="en-US" sz="1400" dirty="0">
                          <a:effectLst/>
                        </a:rPr>
                        <a:t>Provider # – 6-character CMS Certification Number (without a dash, ‘111111’ not ‘11-1111’)</a:t>
                      </a:r>
                    </a:p>
                    <a:p>
                      <a:pPr marL="171450" marR="0" indent="-171450">
                        <a:lnSpc>
                          <a:spcPct val="100000"/>
                        </a:lnSpc>
                        <a:spcBef>
                          <a:spcPts val="0"/>
                        </a:spcBef>
                        <a:spcAft>
                          <a:spcPts val="0"/>
                        </a:spcAft>
                        <a:buFont typeface="Arial" panose="020B0604020202020204" pitchFamily="34" charset="0"/>
                        <a:buChar char="•"/>
                      </a:pPr>
                      <a:r>
                        <a:rPr lang="en-US" sz="1400" dirty="0">
                          <a:effectLst/>
                        </a:rPr>
                        <a:t>FYE – Fiscal Year End of the cost report being submitted, with the 4-digit year, followed by the month, and then day, separated by hyphens (yyyy-mm-dd)</a:t>
                      </a:r>
                    </a:p>
                    <a:p>
                      <a:pPr marL="171450" marR="0" indent="-171450">
                        <a:lnSpc>
                          <a:spcPct val="100000"/>
                        </a:lnSpc>
                        <a:spcBef>
                          <a:spcPts val="0"/>
                        </a:spcBef>
                        <a:spcAft>
                          <a:spcPts val="0"/>
                        </a:spcAft>
                        <a:buFont typeface="Arial" panose="020B0604020202020204" pitchFamily="34" charset="0"/>
                        <a:buChar char="•"/>
                      </a:pPr>
                      <a:r>
                        <a:rPr lang="en-US" sz="1400" dirty="0">
                          <a:effectLst/>
                        </a:rPr>
                        <a:t>Medicare Utilization – “Full”, “Low”, “No”, or “Vaccine”. If this is not included, the system will assume the submission is a Full Medicare Utilization submission.</a:t>
                      </a:r>
                    </a:p>
                    <a:p>
                      <a:pPr marL="171450" marR="0" indent="-171450">
                        <a:lnSpc>
                          <a:spcPct val="100000"/>
                        </a:lnSpc>
                        <a:spcBef>
                          <a:spcPts val="0"/>
                        </a:spcBef>
                        <a:spcAft>
                          <a:spcPts val="0"/>
                        </a:spcAft>
                        <a:buFont typeface="Arial" panose="020B0604020202020204" pitchFamily="34" charset="0"/>
                        <a:buChar char="•"/>
                      </a:pPr>
                      <a:r>
                        <a:rPr lang="en-US" sz="1400" dirty="0">
                          <a:effectLst/>
                        </a:rPr>
                        <a:t>The Provider #, FYE, and Medicare Utilization should each be separated by a single underscore (_)</a:t>
                      </a:r>
                    </a:p>
                  </a:txBody>
                  <a:tcPr marL="133004" marR="133004"/>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4"/>
          </p:nvPr>
        </p:nvSpPr>
        <p:spPr/>
        <p:txBody>
          <a:bodyPr/>
          <a:lstStyle/>
          <a:p>
            <a:fld id="{7022FF3C-310F-4809-A5BE-BC5BA8AA108D}" type="slidenum">
              <a:rPr lang="en-US" smtClean="0"/>
              <a:pPr/>
              <a:t>64</a:t>
            </a:fld>
            <a:endParaRPr lang="en-US" dirty="0"/>
          </a:p>
        </p:txBody>
      </p:sp>
      <p:sp>
        <p:nvSpPr>
          <p:cNvPr id="4" name="TextBox 3">
            <a:extLst>
              <a:ext uri="{FF2B5EF4-FFF2-40B4-BE49-F238E27FC236}">
                <a16:creationId xmlns:a16="http://schemas.microsoft.com/office/drawing/2014/main" id="{7141D7CB-452A-3360-983E-FE0A73BD1E2C}"/>
              </a:ext>
            </a:extLst>
          </p:cNvPr>
          <p:cNvSpPr txBox="1"/>
          <p:nvPr/>
        </p:nvSpPr>
        <p:spPr>
          <a:xfrm>
            <a:off x="56182" y="6096745"/>
            <a:ext cx="3292286" cy="523220"/>
          </a:xfrm>
          <a:prstGeom prst="rect">
            <a:avLst/>
          </a:prstGeom>
          <a:noFill/>
        </p:spPr>
        <p:txBody>
          <a:bodyPr wrap="square" rtlCol="0">
            <a:spAutoFit/>
          </a:bodyPr>
          <a:lstStyle/>
          <a:p>
            <a:r>
              <a:rPr lang="en-US" sz="1400" dirty="0"/>
              <a:t>Details excerpted from Section 4.1.1 of the MCReF User Manual</a:t>
            </a:r>
          </a:p>
        </p:txBody>
      </p:sp>
      <p:pic>
        <p:nvPicPr>
          <p:cNvPr id="12" name="Picture 11" descr="Example file naming convention">
            <a:extLst>
              <a:ext uri="{FF2B5EF4-FFF2-40B4-BE49-F238E27FC236}">
                <a16:creationId xmlns:a16="http://schemas.microsoft.com/office/drawing/2014/main" id="{4166CD2A-644C-2025-DC74-D3CFCF7A34C5}"/>
              </a:ext>
            </a:extLst>
          </p:cNvPr>
          <p:cNvPicPr>
            <a:picLocks noChangeAspect="1"/>
          </p:cNvPicPr>
          <p:nvPr/>
        </p:nvPicPr>
        <p:blipFill>
          <a:blip r:embed="rId3"/>
          <a:stretch>
            <a:fillRect/>
          </a:stretch>
        </p:blipFill>
        <p:spPr>
          <a:xfrm>
            <a:off x="7548968" y="3703487"/>
            <a:ext cx="3305636" cy="809738"/>
          </a:xfrm>
          <a:prstGeom prst="rect">
            <a:avLst/>
          </a:prstGeom>
        </p:spPr>
      </p:pic>
      <p:pic>
        <p:nvPicPr>
          <p:cNvPr id="7" name="Picture 6" descr="Example Zip folder structure">
            <a:extLst>
              <a:ext uri="{FF2B5EF4-FFF2-40B4-BE49-F238E27FC236}">
                <a16:creationId xmlns:a16="http://schemas.microsoft.com/office/drawing/2014/main" id="{B2AFC464-D65B-6920-9C20-3B198FEA4B55}"/>
              </a:ext>
            </a:extLst>
          </p:cNvPr>
          <p:cNvPicPr>
            <a:picLocks noChangeAspect="1"/>
          </p:cNvPicPr>
          <p:nvPr/>
        </p:nvPicPr>
        <p:blipFill>
          <a:blip r:embed="rId4"/>
          <a:stretch>
            <a:fillRect/>
          </a:stretch>
        </p:blipFill>
        <p:spPr>
          <a:xfrm>
            <a:off x="343692" y="1827848"/>
            <a:ext cx="2829320" cy="2029108"/>
          </a:xfrm>
          <a:prstGeom prst="rect">
            <a:avLst/>
          </a:prstGeom>
          <a:ln>
            <a:solidFill>
              <a:schemeClr val="tx1"/>
            </a:solidFill>
          </a:ln>
        </p:spPr>
      </p:pic>
    </p:spTree>
    <p:extLst>
      <p:ext uri="{BB962C8B-B14F-4D97-AF65-F5344CB8AC3E}">
        <p14:creationId xmlns:p14="http://schemas.microsoft.com/office/powerpoint/2010/main" val="423159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Bulk e-File – Bulk File Format</a:t>
            </a:r>
            <a:endParaRPr lang="en-US" strike="sngStrike" dirty="0"/>
          </a:p>
        </p:txBody>
      </p:sp>
      <p:sp>
        <p:nvSpPr>
          <p:cNvPr id="3" name="Slide Number Placeholder 2"/>
          <p:cNvSpPr>
            <a:spLocks noGrp="1"/>
          </p:cNvSpPr>
          <p:nvPr>
            <p:ph type="sldNum" sz="quarter" idx="4"/>
          </p:nvPr>
        </p:nvSpPr>
        <p:spPr/>
        <p:txBody>
          <a:bodyPr/>
          <a:lstStyle/>
          <a:p>
            <a:fld id="{7022FF3C-310F-4809-A5BE-BC5BA8AA108D}" type="slidenum">
              <a:rPr lang="en-US" smtClean="0"/>
              <a:pPr/>
              <a:t>65</a:t>
            </a:fld>
            <a:endParaRPr lang="en-US" dirty="0"/>
          </a:p>
        </p:txBody>
      </p:sp>
      <p:sp>
        <p:nvSpPr>
          <p:cNvPr id="4" name="TextBox 3">
            <a:extLst>
              <a:ext uri="{FF2B5EF4-FFF2-40B4-BE49-F238E27FC236}">
                <a16:creationId xmlns:a16="http://schemas.microsoft.com/office/drawing/2014/main" id="{5E94AE41-5360-F6EC-CAB4-9F817CC9B5A9}"/>
              </a:ext>
            </a:extLst>
          </p:cNvPr>
          <p:cNvSpPr txBox="1"/>
          <p:nvPr/>
        </p:nvSpPr>
        <p:spPr>
          <a:xfrm>
            <a:off x="201223" y="6154112"/>
            <a:ext cx="3500519" cy="523220"/>
          </a:xfrm>
          <a:prstGeom prst="rect">
            <a:avLst/>
          </a:prstGeom>
          <a:noFill/>
        </p:spPr>
        <p:txBody>
          <a:bodyPr wrap="square" rtlCol="0">
            <a:spAutoFit/>
          </a:bodyPr>
          <a:lstStyle/>
          <a:p>
            <a:r>
              <a:rPr lang="en-US" sz="1400" dirty="0"/>
              <a:t>Naming convention detailed in Appendix B of the MCReF User Manual</a:t>
            </a:r>
          </a:p>
        </p:txBody>
      </p:sp>
      <p:pic>
        <p:nvPicPr>
          <p:cNvPr id="7" name="Picture 6" descr="Example ZIP folder structure">
            <a:extLst>
              <a:ext uri="{FF2B5EF4-FFF2-40B4-BE49-F238E27FC236}">
                <a16:creationId xmlns:a16="http://schemas.microsoft.com/office/drawing/2014/main" id="{2F60C008-3F2A-91B7-50A8-364D825E1812}"/>
              </a:ext>
            </a:extLst>
          </p:cNvPr>
          <p:cNvPicPr>
            <a:picLocks noChangeAspect="1"/>
          </p:cNvPicPr>
          <p:nvPr/>
        </p:nvPicPr>
        <p:blipFill>
          <a:blip r:embed="rId3"/>
          <a:stretch>
            <a:fillRect/>
          </a:stretch>
        </p:blipFill>
        <p:spPr>
          <a:xfrm>
            <a:off x="5002536" y="1322336"/>
            <a:ext cx="2352257" cy="5399139"/>
          </a:xfrm>
          <a:prstGeom prst="rect">
            <a:avLst/>
          </a:prstGeom>
          <a:ln>
            <a:solidFill>
              <a:schemeClr val="tx1"/>
            </a:solidFill>
          </a:ln>
        </p:spPr>
      </p:pic>
    </p:spTree>
    <p:extLst>
      <p:ext uri="{BB962C8B-B14F-4D97-AF65-F5344CB8AC3E}">
        <p14:creationId xmlns:p14="http://schemas.microsoft.com/office/powerpoint/2010/main" val="162499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lk Upload with Zip file attached and acknowledgement statement checked">
            <a:extLst>
              <a:ext uri="{FF2B5EF4-FFF2-40B4-BE49-F238E27FC236}">
                <a16:creationId xmlns:a16="http://schemas.microsoft.com/office/drawing/2014/main" id="{666D9FA9-5629-0431-894C-DD540003F862}"/>
              </a:ext>
            </a:extLst>
          </p:cNvPr>
          <p:cNvPicPr>
            <a:picLocks noChangeAspect="1"/>
          </p:cNvPicPr>
          <p:nvPr/>
        </p:nvPicPr>
        <p:blipFill>
          <a:blip r:embed="rId3"/>
          <a:stretch>
            <a:fillRect/>
          </a:stretch>
        </p:blipFill>
        <p:spPr>
          <a:xfrm>
            <a:off x="788250" y="1636799"/>
            <a:ext cx="10639839" cy="4719552"/>
          </a:xfrm>
          <a:prstGeom prst="rect">
            <a:avLst/>
          </a:prstGeom>
          <a:ln>
            <a:solidFill>
              <a:schemeClr val="tx1"/>
            </a:solidFill>
          </a:ln>
        </p:spPr>
      </p:pic>
      <p:sp>
        <p:nvSpPr>
          <p:cNvPr id="2" name="Title 1"/>
          <p:cNvSpPr>
            <a:spLocks noGrp="1"/>
          </p:cNvSpPr>
          <p:nvPr>
            <p:ph type="title"/>
          </p:nvPr>
        </p:nvSpPr>
        <p:spPr/>
        <p:txBody>
          <a:bodyPr/>
          <a:lstStyle/>
          <a:p>
            <a:r>
              <a:rPr lang="en-US" dirty="0"/>
              <a:t>MCReF Walkthrough – Bulk e-File – Bulk Upload</a:t>
            </a:r>
            <a:endParaRPr lang="en-US" strike="sngStrike"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66</a:t>
            </a:fld>
            <a:endParaRPr lang="en-US" dirty="0"/>
          </a:p>
        </p:txBody>
      </p:sp>
    </p:spTree>
    <p:extLst>
      <p:ext uri="{BB962C8B-B14F-4D97-AF65-F5344CB8AC3E}">
        <p14:creationId xmlns:p14="http://schemas.microsoft.com/office/powerpoint/2010/main" val="2048292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lk Upload Success">
            <a:extLst>
              <a:ext uri="{FF2B5EF4-FFF2-40B4-BE49-F238E27FC236}">
                <a16:creationId xmlns:a16="http://schemas.microsoft.com/office/drawing/2014/main" id="{9549F8FF-79FF-BF80-C212-8B484EB2F7B3}"/>
              </a:ext>
            </a:extLst>
          </p:cNvPr>
          <p:cNvPicPr>
            <a:picLocks noChangeAspect="1"/>
          </p:cNvPicPr>
          <p:nvPr/>
        </p:nvPicPr>
        <p:blipFill>
          <a:blip r:embed="rId3"/>
          <a:stretch>
            <a:fillRect/>
          </a:stretch>
        </p:blipFill>
        <p:spPr>
          <a:xfrm>
            <a:off x="763910" y="1626202"/>
            <a:ext cx="10664176" cy="5231798"/>
          </a:xfrm>
          <a:prstGeom prst="rect">
            <a:avLst/>
          </a:prstGeom>
          <a:ln>
            <a:solidFill>
              <a:schemeClr val="tx1"/>
            </a:solidFill>
          </a:ln>
        </p:spPr>
      </p:pic>
      <p:sp>
        <p:nvSpPr>
          <p:cNvPr id="2" name="Title 1"/>
          <p:cNvSpPr>
            <a:spLocks noGrp="1"/>
          </p:cNvSpPr>
          <p:nvPr>
            <p:ph type="title"/>
          </p:nvPr>
        </p:nvSpPr>
        <p:spPr/>
        <p:txBody>
          <a:bodyPr/>
          <a:lstStyle/>
          <a:p>
            <a:r>
              <a:rPr lang="en-US" dirty="0"/>
              <a:t>MCReF Walkthrough – Bulk e-File – Bulk Upload</a:t>
            </a:r>
            <a:endParaRPr lang="en-US" strike="sngStrike"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67</a:t>
            </a:fld>
            <a:endParaRPr lang="en-US" dirty="0"/>
          </a:p>
        </p:txBody>
      </p:sp>
    </p:spTree>
    <p:extLst>
      <p:ext uri="{BB962C8B-B14F-4D97-AF65-F5344CB8AC3E}">
        <p14:creationId xmlns:p14="http://schemas.microsoft.com/office/powerpoint/2010/main" val="1869471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Bulk e-File – e-File History</a:t>
            </a:r>
            <a:endParaRPr lang="en-US" strike="sngStrike"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68</a:t>
            </a:fld>
            <a:endParaRPr lang="en-US" dirty="0"/>
          </a:p>
        </p:txBody>
      </p:sp>
      <p:pic>
        <p:nvPicPr>
          <p:cNvPr id="6" name="Picture 5" descr="e-File History">
            <a:extLst>
              <a:ext uri="{FF2B5EF4-FFF2-40B4-BE49-F238E27FC236}">
                <a16:creationId xmlns:a16="http://schemas.microsoft.com/office/drawing/2014/main" id="{B4F6F0D3-AA6D-4FEC-831D-1EE1615336C1}"/>
              </a:ext>
            </a:extLst>
          </p:cNvPr>
          <p:cNvPicPr>
            <a:picLocks noChangeAspect="1"/>
          </p:cNvPicPr>
          <p:nvPr/>
        </p:nvPicPr>
        <p:blipFill>
          <a:blip r:embed="rId3"/>
          <a:stretch>
            <a:fillRect/>
          </a:stretch>
        </p:blipFill>
        <p:spPr>
          <a:xfrm>
            <a:off x="2196250" y="1273500"/>
            <a:ext cx="7799499" cy="5403415"/>
          </a:xfrm>
          <a:prstGeom prst="rect">
            <a:avLst/>
          </a:prstGeom>
          <a:ln>
            <a:solidFill>
              <a:schemeClr val="tx1"/>
            </a:solidFill>
          </a:ln>
        </p:spPr>
      </p:pic>
    </p:spTree>
    <p:extLst>
      <p:ext uri="{BB962C8B-B14F-4D97-AF65-F5344CB8AC3E}">
        <p14:creationId xmlns:p14="http://schemas.microsoft.com/office/powerpoint/2010/main" val="1096167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Walkthrough – Bulk e-File – Status Details</a:t>
            </a:r>
            <a:endParaRPr lang="en-US" strike="sngStrike"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69</a:t>
            </a:fld>
            <a:endParaRPr lang="en-US" dirty="0"/>
          </a:p>
        </p:txBody>
      </p:sp>
      <p:pic>
        <p:nvPicPr>
          <p:cNvPr id="6" name="Picture 5" descr="Status Details">
            <a:extLst>
              <a:ext uri="{FF2B5EF4-FFF2-40B4-BE49-F238E27FC236}">
                <a16:creationId xmlns:a16="http://schemas.microsoft.com/office/drawing/2014/main" id="{D4E7CB22-81D9-B630-6C6F-4AE51077318F}"/>
              </a:ext>
            </a:extLst>
          </p:cNvPr>
          <p:cNvPicPr>
            <a:picLocks noChangeAspect="1"/>
          </p:cNvPicPr>
          <p:nvPr/>
        </p:nvPicPr>
        <p:blipFill>
          <a:blip r:embed="rId3"/>
          <a:stretch>
            <a:fillRect/>
          </a:stretch>
        </p:blipFill>
        <p:spPr>
          <a:xfrm>
            <a:off x="2714476" y="1102181"/>
            <a:ext cx="6763046" cy="5619295"/>
          </a:xfrm>
          <a:prstGeom prst="rect">
            <a:avLst/>
          </a:prstGeom>
          <a:ln>
            <a:solidFill>
              <a:schemeClr val="tx1"/>
            </a:solidFill>
          </a:ln>
        </p:spPr>
      </p:pic>
    </p:spTree>
    <p:extLst>
      <p:ext uri="{BB962C8B-B14F-4D97-AF65-F5344CB8AC3E}">
        <p14:creationId xmlns:p14="http://schemas.microsoft.com/office/powerpoint/2010/main" val="3518721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MCReF Usage</a:t>
            </a:r>
            <a:endParaRPr lang="en-US" b="1" strike="sngStrike" dirty="0">
              <a:solidFill>
                <a:srgbClr val="FF0000"/>
              </a:solidFill>
            </a:endParaRPr>
          </a:p>
        </p:txBody>
      </p:sp>
      <p:sp>
        <p:nvSpPr>
          <p:cNvPr id="3" name="Content Placeholder 2"/>
          <p:cNvSpPr>
            <a:spLocks noGrp="1"/>
          </p:cNvSpPr>
          <p:nvPr>
            <p:ph type="body" sz="quarter" idx="4294967295"/>
          </p:nvPr>
        </p:nvSpPr>
        <p:spPr>
          <a:xfrm>
            <a:off x="312737" y="1666875"/>
            <a:ext cx="11566525" cy="5017943"/>
          </a:xfrm>
          <a:prstGeom prst="rect">
            <a:avLst/>
          </a:prstGeom>
        </p:spPr>
        <p:txBody>
          <a:bodyPr>
            <a:normAutofit fontScale="70000" lnSpcReduction="20000"/>
          </a:bodyPr>
          <a:lstStyle/>
          <a:p>
            <a:pPr marL="342900" lvl="1" indent="-342900">
              <a:lnSpc>
                <a:spcPct val="100000"/>
              </a:lnSpc>
              <a:spcBef>
                <a:spcPts val="1200"/>
              </a:spcBef>
              <a:spcAft>
                <a:spcPts val="200"/>
              </a:spcAft>
              <a:buSzPct val="100000"/>
              <a:buFont typeface="Arial" panose="020B0604020202020204" pitchFamily="34" charset="0"/>
              <a:buChar char="•"/>
            </a:pPr>
            <a:r>
              <a:rPr lang="en-US" sz="2200" b="1" dirty="0"/>
              <a:t>Since 5/1/2018:</a:t>
            </a:r>
          </a:p>
          <a:p>
            <a:pPr marL="800100" lvl="2" indent="-342900">
              <a:spcBef>
                <a:spcPts val="1200"/>
              </a:spcBef>
              <a:spcAft>
                <a:spcPts val="200"/>
              </a:spcAft>
              <a:buSzPct val="100000"/>
              <a:buFont typeface="Arial" panose="020B0604020202020204" pitchFamily="34" charset="0"/>
              <a:buChar char="•"/>
            </a:pPr>
            <a:r>
              <a:rPr lang="en-US" sz="2100" dirty="0"/>
              <a:t>Over 232,000 successful submissions from over 12,000 distinct users</a:t>
            </a:r>
          </a:p>
          <a:p>
            <a:pPr marL="800100" lvl="2" indent="-342900">
              <a:spcBef>
                <a:spcPts val="1200"/>
              </a:spcBef>
              <a:spcAft>
                <a:spcPts val="200"/>
              </a:spcAft>
              <a:buSzPct val="100000"/>
              <a:buFont typeface="Arial" panose="020B0604020202020204" pitchFamily="34" charset="0"/>
              <a:buChar char="•"/>
            </a:pPr>
            <a:r>
              <a:rPr lang="en-US" sz="2100" dirty="0"/>
              <a:t>Median Submission Time: 4.5 seconds</a:t>
            </a:r>
          </a:p>
          <a:p>
            <a:pPr marL="800100" lvl="2" indent="-342900">
              <a:spcBef>
                <a:spcPts val="1200"/>
              </a:spcBef>
              <a:spcAft>
                <a:spcPts val="200"/>
              </a:spcAft>
              <a:buSzPct val="100000"/>
              <a:buFont typeface="Arial" panose="020B0604020202020204" pitchFamily="34" charset="0"/>
              <a:buChar char="•"/>
            </a:pPr>
            <a:r>
              <a:rPr lang="en-US" sz="2100" dirty="0"/>
              <a:t>Over 3,500 providers were able to correct errors with their MCR prior to submission and without the need for correspondence with their MAC, and potentially avoiding the rejection of their MCR</a:t>
            </a:r>
          </a:p>
          <a:p>
            <a:pPr marL="800100" lvl="2" indent="-342900">
              <a:spcBef>
                <a:spcPts val="1200"/>
              </a:spcBef>
              <a:spcAft>
                <a:spcPts val="200"/>
              </a:spcAft>
              <a:buSzPct val="100000"/>
              <a:buFont typeface="Arial" panose="020B0604020202020204" pitchFamily="34" charset="0"/>
              <a:buChar char="•"/>
            </a:pPr>
            <a:r>
              <a:rPr lang="en-US" sz="2100" dirty="0"/>
              <a:t>Tentative Settlement payments issued faster on average for MCReF submissions versus non-MCReF submissions</a:t>
            </a:r>
          </a:p>
          <a:p>
            <a:pPr marL="342900" lvl="1" indent="-342900">
              <a:lnSpc>
                <a:spcPct val="100000"/>
              </a:lnSpc>
              <a:spcBef>
                <a:spcPts val="1200"/>
              </a:spcBef>
              <a:spcAft>
                <a:spcPts val="200"/>
              </a:spcAft>
              <a:buSzPct val="100000"/>
              <a:buFont typeface="Arial" panose="020B0604020202020204" pitchFamily="34" charset="0"/>
              <a:buChar char="•"/>
            </a:pPr>
            <a:r>
              <a:rPr lang="en-US" sz="2100" dirty="0"/>
              <a:t>CY2025: 76% of all MCR submissions were e-Filed via MCReF </a:t>
            </a:r>
            <a:endParaRPr lang="en-US" sz="2100" strike="sngStrike" dirty="0"/>
          </a:p>
          <a:p>
            <a:pPr marL="342900" lvl="1" indent="-342900">
              <a:spcBef>
                <a:spcPts val="1200"/>
              </a:spcBef>
              <a:spcAft>
                <a:spcPts val="200"/>
              </a:spcAft>
              <a:buSzPct val="100000"/>
              <a:buFont typeface="Arial" panose="020B0604020202020204" pitchFamily="34" charset="0"/>
              <a:buChar char="•"/>
            </a:pPr>
            <a:r>
              <a:rPr lang="en-US" sz="2200" b="1" dirty="0"/>
              <a:t>A few quotes received from MCReF users:</a:t>
            </a:r>
            <a:endParaRPr lang="en-US" sz="2400" dirty="0"/>
          </a:p>
          <a:p>
            <a:pPr marL="800100" lvl="2" indent="-342900">
              <a:spcBef>
                <a:spcPts val="1200"/>
              </a:spcBef>
              <a:spcAft>
                <a:spcPts val="200"/>
              </a:spcAft>
              <a:buSzPct val="100000"/>
              <a:buFont typeface="Arial" panose="020B0604020202020204" pitchFamily="34" charset="0"/>
              <a:buChar char="•"/>
            </a:pPr>
            <a:r>
              <a:rPr lang="en-US" sz="2100" dirty="0"/>
              <a:t>“In the 25 years I have been doing cost reporting, never have we gotten tentatives this early or have we filed this early, so we know it is all because of MCReF.”</a:t>
            </a:r>
          </a:p>
          <a:p>
            <a:pPr marL="800100" lvl="2" indent="-342900">
              <a:spcBef>
                <a:spcPts val="1200"/>
              </a:spcBef>
              <a:spcAft>
                <a:spcPts val="200"/>
              </a:spcAft>
              <a:buSzPct val="100000"/>
              <a:buFont typeface="Arial" panose="020B0604020202020204" pitchFamily="34" charset="0"/>
              <a:buChar char="•"/>
            </a:pPr>
            <a:r>
              <a:rPr lang="en-US" sz="2100" dirty="0"/>
              <a:t>“I am loving the cost report submission season! MCReF is awesome!”</a:t>
            </a:r>
          </a:p>
          <a:p>
            <a:pPr marL="800100" lvl="2" indent="-342900">
              <a:spcBef>
                <a:spcPts val="1200"/>
              </a:spcBef>
              <a:spcAft>
                <a:spcPts val="200"/>
              </a:spcAft>
              <a:buSzPct val="100000"/>
              <a:buFont typeface="Arial" panose="020B0604020202020204" pitchFamily="34" charset="0"/>
              <a:buChar char="•"/>
            </a:pPr>
            <a:r>
              <a:rPr lang="en-US" sz="2100" dirty="0"/>
              <a:t>“This is a great, centrally located tool for cost report filing statuses, especially when you have multiple facilities and multiple fiscal years.”</a:t>
            </a:r>
          </a:p>
          <a:p>
            <a:pPr marL="800100" lvl="2" indent="-342900">
              <a:spcBef>
                <a:spcPts val="1200"/>
              </a:spcBef>
              <a:spcAft>
                <a:spcPts val="200"/>
              </a:spcAft>
              <a:buSzPct val="100000"/>
              <a:buFont typeface="Arial" panose="020B0604020202020204" pitchFamily="34" charset="0"/>
              <a:buChar char="•"/>
            </a:pPr>
            <a:r>
              <a:rPr lang="en-US" sz="2100" dirty="0"/>
              <a:t>“Finally started using it this year, and kicking myself for not doing it sooner!”</a:t>
            </a:r>
          </a:p>
          <a:p>
            <a:pPr marL="800100" lvl="2" indent="-342900">
              <a:spcBef>
                <a:spcPts val="1200"/>
              </a:spcBef>
              <a:spcAft>
                <a:spcPts val="200"/>
              </a:spcAft>
              <a:buSzPct val="100000"/>
              <a:buFont typeface="Arial" panose="020B0604020202020204" pitchFamily="34" charset="0"/>
              <a:buChar char="•"/>
            </a:pPr>
            <a:r>
              <a:rPr lang="en-US" sz="2100" dirty="0"/>
              <a:t>“…I have been involved in cost reporting since 1983.  This is the best initiative that I have seen from CMS to help providers and be more efficient.”</a:t>
            </a:r>
          </a:p>
        </p:txBody>
      </p:sp>
      <p:sp>
        <p:nvSpPr>
          <p:cNvPr id="4" name="Slide Number Placeholder 3"/>
          <p:cNvSpPr>
            <a:spLocks noGrp="1"/>
          </p:cNvSpPr>
          <p:nvPr>
            <p:ph type="sldNum" sz="quarter" idx="4"/>
          </p:nvPr>
        </p:nvSpPr>
        <p:spPr/>
        <p:txBody>
          <a:bodyPr/>
          <a:lstStyle/>
          <a:p>
            <a:fld id="{7022FF3C-310F-4809-A5BE-BC5BA8AA108D}" type="slidenum">
              <a:rPr lang="en-US" smtClean="0"/>
              <a:pPr/>
              <a:t>7</a:t>
            </a:fld>
            <a:endParaRPr lang="en-US" dirty="0"/>
          </a:p>
        </p:txBody>
      </p:sp>
    </p:spTree>
    <p:extLst>
      <p:ext uri="{BB962C8B-B14F-4D97-AF65-F5344CB8AC3E}">
        <p14:creationId xmlns:p14="http://schemas.microsoft.com/office/powerpoint/2010/main" val="778023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and General Reminders</a:t>
            </a:r>
          </a:p>
        </p:txBody>
      </p:sp>
    </p:spTree>
    <p:extLst>
      <p:ext uri="{BB962C8B-B14F-4D97-AF65-F5344CB8AC3E}">
        <p14:creationId xmlns:p14="http://schemas.microsoft.com/office/powerpoint/2010/main" val="433548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8ADE-C13B-A730-2134-73D9F3A8A28C}"/>
              </a:ext>
            </a:extLst>
          </p:cNvPr>
          <p:cNvSpPr>
            <a:spLocks noGrp="1"/>
          </p:cNvSpPr>
          <p:nvPr>
            <p:ph type="title"/>
          </p:nvPr>
        </p:nvSpPr>
        <p:spPr/>
        <p:txBody>
          <a:bodyPr/>
          <a:lstStyle/>
          <a:p>
            <a:r>
              <a:rPr lang="en-US" dirty="0"/>
              <a:t>E-Filing Updates</a:t>
            </a:r>
          </a:p>
        </p:txBody>
      </p:sp>
      <p:sp>
        <p:nvSpPr>
          <p:cNvPr id="3" name="Content Placeholder 2">
            <a:extLst>
              <a:ext uri="{FF2B5EF4-FFF2-40B4-BE49-F238E27FC236}">
                <a16:creationId xmlns:a16="http://schemas.microsoft.com/office/drawing/2014/main" id="{6F0419CC-E24C-3C05-E881-47C9C8324D59}"/>
              </a:ext>
            </a:extLst>
          </p:cNvPr>
          <p:cNvSpPr>
            <a:spLocks noGrp="1"/>
          </p:cNvSpPr>
          <p:nvPr>
            <p:ph idx="1"/>
          </p:nvPr>
        </p:nvSpPr>
        <p:spPr/>
        <p:txBody>
          <a:bodyPr>
            <a:normAutofit fontScale="92500" lnSpcReduction="20000"/>
          </a:bodyPr>
          <a:lstStyle/>
          <a:p>
            <a:r>
              <a:rPr lang="en-US" dirty="0"/>
              <a:t>With the introduction of the 287-22 Cost Statement, Home Office </a:t>
            </a:r>
            <a:r>
              <a:rPr lang="en-US" sz="3200" dirty="0"/>
              <a:t>e-filings for FYBs on or after 10/01/2022 have an electronic format which supports e-signature and can be fully e-filed in MCReF (no need to mail in anything if e-filed and e-signed)</a:t>
            </a:r>
          </a:p>
          <a:p>
            <a:pPr lvl="1"/>
            <a:r>
              <a:rPr lang="en-US" dirty="0"/>
              <a:t>The ‘HO’ electronic cost statement file would be placed in the ECR file slot, just like a cost report ECR file</a:t>
            </a:r>
          </a:p>
          <a:p>
            <a:r>
              <a:rPr lang="en-US" dirty="0"/>
              <a:t>Size limit increases as a result of user feedback: </a:t>
            </a:r>
          </a:p>
          <a:p>
            <a:pPr lvl="1"/>
            <a:r>
              <a:rPr lang="en-US" dirty="0"/>
              <a:t>The IRIS file size limit increased to 50MB</a:t>
            </a:r>
          </a:p>
          <a:p>
            <a:pPr lvl="1"/>
            <a:r>
              <a:rPr lang="en-US" dirty="0"/>
              <a:t>The general size limit increased for single cost report submissions to 1GB and for bulk submissions to 3GB</a:t>
            </a:r>
          </a:p>
        </p:txBody>
      </p:sp>
      <p:sp>
        <p:nvSpPr>
          <p:cNvPr id="4" name="Slide Number Placeholder 3">
            <a:extLst>
              <a:ext uri="{FF2B5EF4-FFF2-40B4-BE49-F238E27FC236}">
                <a16:creationId xmlns:a16="http://schemas.microsoft.com/office/drawing/2014/main" id="{50499176-32DF-3B80-0526-1DAE6AE38C3B}"/>
              </a:ext>
            </a:extLst>
          </p:cNvPr>
          <p:cNvSpPr>
            <a:spLocks noGrp="1"/>
          </p:cNvSpPr>
          <p:nvPr>
            <p:ph type="sldNum" sz="quarter" idx="4"/>
          </p:nvPr>
        </p:nvSpPr>
        <p:spPr/>
        <p:txBody>
          <a:bodyPr/>
          <a:lstStyle/>
          <a:p>
            <a:fld id="{7022FF3C-310F-4809-A5BE-BC5BA8AA108D}" type="slidenum">
              <a:rPr lang="en-US" smtClean="0"/>
              <a:pPr/>
              <a:t>71</a:t>
            </a:fld>
            <a:endParaRPr lang="en-US" dirty="0"/>
          </a:p>
        </p:txBody>
      </p:sp>
    </p:spTree>
    <p:extLst>
      <p:ext uri="{BB962C8B-B14F-4D97-AF65-F5344CB8AC3E}">
        <p14:creationId xmlns:p14="http://schemas.microsoft.com/office/powerpoint/2010/main" val="26444321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MCReF General Reminders</a:t>
            </a:r>
          </a:p>
        </p:txBody>
      </p:sp>
      <p:sp>
        <p:nvSpPr>
          <p:cNvPr id="3" name="Content Placeholder 2"/>
          <p:cNvSpPr>
            <a:spLocks noGrp="1"/>
          </p:cNvSpPr>
          <p:nvPr>
            <p:ph type="body" sz="quarter" idx="4294967295"/>
          </p:nvPr>
        </p:nvSpPr>
        <p:spPr>
          <a:xfrm>
            <a:off x="312737" y="1662113"/>
            <a:ext cx="11566525" cy="4572000"/>
          </a:xfrm>
          <a:prstGeom prst="rect">
            <a:avLst/>
          </a:prstGeom>
        </p:spPr>
        <p:txBody>
          <a:bodyPr>
            <a:normAutofit fontScale="92500" lnSpcReduction="10000"/>
          </a:bodyPr>
          <a:lstStyle/>
          <a:p>
            <a:pPr marL="342900" lvl="1" indent="-342900">
              <a:lnSpc>
                <a:spcPct val="100000"/>
              </a:lnSpc>
              <a:spcBef>
                <a:spcPts val="1200"/>
              </a:spcBef>
              <a:spcAft>
                <a:spcPts val="200"/>
              </a:spcAft>
              <a:buSzPct val="100000"/>
              <a:buFont typeface="Arial" panose="020B0604020202020204" pitchFamily="34" charset="0"/>
              <a:buChar char="•"/>
            </a:pPr>
            <a:r>
              <a:rPr lang="en-US" sz="2200" dirty="0"/>
              <a:t>You will receive errors if your submission contains fundamental problems that prevent the system from processing it</a:t>
            </a:r>
          </a:p>
          <a:p>
            <a:pPr lvl="1" indent="-342900">
              <a:spcAft>
                <a:spcPts val="200"/>
              </a:spcAft>
              <a:buSzPct val="100000"/>
              <a:buFont typeface="Arial" pitchFamily="34" charset="0"/>
              <a:buChar char="•"/>
            </a:pPr>
            <a:r>
              <a:rPr lang="en-US" sz="1800" dirty="0"/>
              <a:t>Providers will not receive an extension for system issues preventing e-Filing </a:t>
            </a:r>
          </a:p>
          <a:p>
            <a:pPr lvl="1" indent="-342900">
              <a:spcAft>
                <a:spcPts val="200"/>
              </a:spcAft>
              <a:buSzPct val="100000"/>
              <a:buFont typeface="Arial" pitchFamily="34" charset="0"/>
              <a:buChar char="•"/>
            </a:pPr>
            <a:r>
              <a:rPr lang="en-US" sz="1800" dirty="0"/>
              <a:t>These must be resolved for the submission to be received by the MAC</a:t>
            </a:r>
          </a:p>
          <a:p>
            <a:pPr marL="342900" lvl="1" indent="-342900">
              <a:lnSpc>
                <a:spcPct val="100000"/>
              </a:lnSpc>
              <a:spcBef>
                <a:spcPts val="1200"/>
              </a:spcBef>
              <a:spcAft>
                <a:spcPts val="200"/>
              </a:spcAft>
              <a:buSzPct val="100000"/>
              <a:buFont typeface="Arial" panose="020B0604020202020204" pitchFamily="34" charset="0"/>
              <a:buChar char="•"/>
            </a:pPr>
            <a:r>
              <a:rPr lang="en-US" sz="2200" dirty="0"/>
              <a:t>You will be warned if:</a:t>
            </a:r>
          </a:p>
          <a:p>
            <a:pPr lvl="1" indent="-342900">
              <a:spcAft>
                <a:spcPts val="200"/>
              </a:spcAft>
              <a:buSzPct val="100000"/>
              <a:buFont typeface="Arial" pitchFamily="34" charset="0"/>
              <a:buChar char="•"/>
            </a:pPr>
            <a:r>
              <a:rPr lang="en-US" sz="1800" dirty="0"/>
              <a:t>MCR submission is late</a:t>
            </a:r>
          </a:p>
          <a:p>
            <a:pPr lvl="1" indent="-342900">
              <a:spcAft>
                <a:spcPts val="200"/>
              </a:spcAft>
              <a:buSzPct val="100000"/>
              <a:buFont typeface="Arial" pitchFamily="34" charset="0"/>
              <a:buChar char="•"/>
            </a:pPr>
            <a:r>
              <a:rPr lang="en-US" sz="1800" dirty="0"/>
              <a:t>You try to upload an MCR generated with outdated software</a:t>
            </a:r>
          </a:p>
          <a:p>
            <a:pPr lvl="1" indent="-342900">
              <a:spcAft>
                <a:spcPts val="200"/>
              </a:spcAft>
              <a:buSzPct val="100000"/>
              <a:buFont typeface="Arial" pitchFamily="34" charset="0"/>
              <a:buChar char="•"/>
            </a:pPr>
            <a:r>
              <a:rPr lang="en-US" sz="1800" dirty="0"/>
              <a:t>There are any potentially missing documents in CR materials</a:t>
            </a:r>
          </a:p>
          <a:p>
            <a:pPr lvl="1" indent="-342900">
              <a:spcAft>
                <a:spcPts val="200"/>
              </a:spcAft>
              <a:buSzPct val="100000"/>
              <a:buFont typeface="Arial" pitchFamily="34" charset="0"/>
              <a:buChar char="•"/>
            </a:pPr>
            <a:r>
              <a:rPr lang="en-US" sz="1800" dirty="0"/>
              <a:t>There are any potential issues with the electronic exhibits</a:t>
            </a:r>
          </a:p>
          <a:p>
            <a:pPr marL="342900" lvl="1" indent="-342900">
              <a:lnSpc>
                <a:spcPct val="100000"/>
              </a:lnSpc>
              <a:spcBef>
                <a:spcPts val="1200"/>
              </a:spcBef>
              <a:spcAft>
                <a:spcPts val="200"/>
              </a:spcAft>
              <a:buSzPct val="100000"/>
              <a:buFont typeface="Arial" panose="020B0604020202020204" pitchFamily="34" charset="0"/>
              <a:buChar char="•"/>
            </a:pPr>
            <a:r>
              <a:rPr lang="en-US" sz="2200" dirty="0"/>
              <a:t>Rare – If you receive a browser “time out” error:</a:t>
            </a:r>
          </a:p>
          <a:p>
            <a:pPr lvl="1" indent="-342900">
              <a:spcAft>
                <a:spcPts val="200"/>
              </a:spcAft>
              <a:buSzPct val="100000"/>
              <a:buFont typeface="Arial" pitchFamily="34" charset="0"/>
              <a:buChar char="•"/>
            </a:pPr>
            <a:r>
              <a:rPr lang="en-US" sz="1800" dirty="0"/>
              <a:t>If your attachments are stored on a shared or network drive, try downloading them first, and then uploading to MCReF</a:t>
            </a:r>
          </a:p>
          <a:p>
            <a:pPr lvl="1" indent="-342900">
              <a:spcAft>
                <a:spcPts val="200"/>
              </a:spcAft>
              <a:buSzPct val="100000"/>
              <a:buFont typeface="Arial" pitchFamily="34" charset="0"/>
              <a:buChar char="•"/>
            </a:pPr>
            <a:r>
              <a:rPr lang="en-US" sz="1800" dirty="0"/>
              <a:t>If you are doing an Individual e-Filing, try the Bulk e-File option instead</a:t>
            </a:r>
          </a:p>
        </p:txBody>
      </p:sp>
      <p:sp>
        <p:nvSpPr>
          <p:cNvPr id="4" name="Slide Number Placeholder 3"/>
          <p:cNvSpPr>
            <a:spLocks noGrp="1"/>
          </p:cNvSpPr>
          <p:nvPr>
            <p:ph type="sldNum" sz="quarter" idx="4"/>
          </p:nvPr>
        </p:nvSpPr>
        <p:spPr/>
        <p:txBody>
          <a:bodyPr/>
          <a:lstStyle/>
          <a:p>
            <a:fld id="{7022FF3C-310F-4809-A5BE-BC5BA8AA108D}" type="slidenum">
              <a:rPr lang="en-US" smtClean="0"/>
              <a:pPr/>
              <a:t>72</a:t>
            </a:fld>
            <a:endParaRPr lang="en-US" dirty="0"/>
          </a:p>
        </p:txBody>
      </p:sp>
    </p:spTree>
    <p:extLst>
      <p:ext uri="{BB962C8B-B14F-4D97-AF65-F5344CB8AC3E}">
        <p14:creationId xmlns:p14="http://schemas.microsoft.com/office/powerpoint/2010/main" val="23705899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DD847-F121-9667-6710-4DFD393EF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B5B4D-2A41-7176-4D89-44748B63BD0A}"/>
              </a:ext>
            </a:extLst>
          </p:cNvPr>
          <p:cNvSpPr>
            <a:spLocks noGrp="1"/>
          </p:cNvSpPr>
          <p:nvPr>
            <p:ph type="title"/>
          </p:nvPr>
        </p:nvSpPr>
        <p:spPr/>
        <p:txBody>
          <a:bodyPr>
            <a:normAutofit/>
          </a:bodyPr>
          <a:lstStyle/>
          <a:p>
            <a:r>
              <a:rPr lang="en-US" b="1" dirty="0"/>
              <a:t>MCReF General Reminders</a:t>
            </a:r>
          </a:p>
        </p:txBody>
      </p:sp>
      <p:sp>
        <p:nvSpPr>
          <p:cNvPr id="3" name="Content Placeholder 2">
            <a:extLst>
              <a:ext uri="{FF2B5EF4-FFF2-40B4-BE49-F238E27FC236}">
                <a16:creationId xmlns:a16="http://schemas.microsoft.com/office/drawing/2014/main" id="{A883D423-3ADD-5613-5EC2-901E05CCFB11}"/>
              </a:ext>
            </a:extLst>
          </p:cNvPr>
          <p:cNvSpPr>
            <a:spLocks noGrp="1"/>
          </p:cNvSpPr>
          <p:nvPr>
            <p:ph type="body" sz="quarter" idx="4294967295"/>
          </p:nvPr>
        </p:nvSpPr>
        <p:spPr>
          <a:xfrm>
            <a:off x="312737" y="1662113"/>
            <a:ext cx="11566525" cy="4572000"/>
          </a:xfrm>
          <a:prstGeom prst="rect">
            <a:avLst/>
          </a:prstGeom>
        </p:spPr>
        <p:txBody>
          <a:bodyPr>
            <a:normAutofit/>
          </a:bodyPr>
          <a:lstStyle/>
          <a:p>
            <a:pPr marL="342900" lvl="1" indent="-342900">
              <a:lnSpc>
                <a:spcPct val="100000"/>
              </a:lnSpc>
              <a:spcBef>
                <a:spcPts val="1200"/>
              </a:spcBef>
              <a:spcAft>
                <a:spcPts val="200"/>
              </a:spcAft>
              <a:buSzPct val="100000"/>
              <a:buFont typeface="Arial" panose="020B0604020202020204" pitchFamily="34" charset="0"/>
              <a:buChar char="•"/>
            </a:pPr>
            <a:r>
              <a:rPr lang="en-US" sz="2200" dirty="0"/>
              <a:t>Timely receipt of the cost report will be measured based on 11:59 PM ET for the provider’s cost report due date</a:t>
            </a:r>
          </a:p>
          <a:p>
            <a:pPr marL="342900" lvl="1" indent="-342900">
              <a:lnSpc>
                <a:spcPct val="100000"/>
              </a:lnSpc>
              <a:spcBef>
                <a:spcPts val="1200"/>
              </a:spcBef>
              <a:spcAft>
                <a:spcPts val="200"/>
              </a:spcAft>
              <a:buSzPct val="100000"/>
              <a:buFont typeface="Arial" panose="020B0604020202020204" pitchFamily="34" charset="0"/>
              <a:buChar char="•"/>
            </a:pPr>
            <a:r>
              <a:rPr lang="en-US" sz="2200" dirty="0"/>
              <a:t>Files uploaded are </a:t>
            </a:r>
            <a:r>
              <a:rPr lang="en-US" sz="2200" b="1" i="1" u="sng" dirty="0"/>
              <a:t>not</a:t>
            </a:r>
            <a:r>
              <a:rPr lang="en-US" sz="2200" dirty="0"/>
              <a:t> to be encrypted or password protected. MCReF is a secure portal for transmission of MCR materials (including PII/PHI)</a:t>
            </a:r>
          </a:p>
          <a:p>
            <a:pPr marL="342900" lvl="1" indent="-342900">
              <a:lnSpc>
                <a:spcPct val="100000"/>
              </a:lnSpc>
              <a:spcBef>
                <a:spcPts val="1200"/>
              </a:spcBef>
              <a:spcAft>
                <a:spcPts val="200"/>
              </a:spcAft>
              <a:buSzPct val="100000"/>
              <a:buFont typeface="Arial" panose="020B0604020202020204" pitchFamily="34" charset="0"/>
              <a:buChar char="•"/>
            </a:pPr>
            <a:r>
              <a:rPr lang="en-US" sz="2200" dirty="0"/>
              <a:t>Duplicate submissions will be rejected by the MAC; only the first MCR received by the MAC will be processed.</a:t>
            </a:r>
          </a:p>
        </p:txBody>
      </p:sp>
      <p:sp>
        <p:nvSpPr>
          <p:cNvPr id="4" name="Slide Number Placeholder 3">
            <a:extLst>
              <a:ext uri="{FF2B5EF4-FFF2-40B4-BE49-F238E27FC236}">
                <a16:creationId xmlns:a16="http://schemas.microsoft.com/office/drawing/2014/main" id="{50099E26-BB82-3B7E-885C-7DF0DB47C219}"/>
              </a:ext>
            </a:extLst>
          </p:cNvPr>
          <p:cNvSpPr>
            <a:spLocks noGrp="1"/>
          </p:cNvSpPr>
          <p:nvPr>
            <p:ph type="sldNum" sz="quarter" idx="4"/>
          </p:nvPr>
        </p:nvSpPr>
        <p:spPr/>
        <p:txBody>
          <a:bodyPr/>
          <a:lstStyle/>
          <a:p>
            <a:fld id="{7022FF3C-310F-4809-A5BE-BC5BA8AA108D}" type="slidenum">
              <a:rPr lang="en-US" smtClean="0"/>
              <a:pPr/>
              <a:t>73</a:t>
            </a:fld>
            <a:endParaRPr lang="en-US" dirty="0"/>
          </a:p>
        </p:txBody>
      </p:sp>
    </p:spTree>
    <p:extLst>
      <p:ext uri="{BB962C8B-B14F-4D97-AF65-F5344CB8AC3E}">
        <p14:creationId xmlns:p14="http://schemas.microsoft.com/office/powerpoint/2010/main" val="3490561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Signatures</a:t>
            </a:r>
          </a:p>
        </p:txBody>
      </p:sp>
    </p:spTree>
    <p:extLst>
      <p:ext uri="{BB962C8B-B14F-4D97-AF65-F5344CB8AC3E}">
        <p14:creationId xmlns:p14="http://schemas.microsoft.com/office/powerpoint/2010/main" val="2410162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a:t>
            </a:r>
            <a:r>
              <a:rPr lang="en-US" b="1" dirty="0"/>
              <a:t>Signature</a:t>
            </a:r>
          </a:p>
        </p:txBody>
      </p:sp>
      <p:sp>
        <p:nvSpPr>
          <p:cNvPr id="3" name="Content Placeholder 2"/>
          <p:cNvSpPr>
            <a:spLocks noGrp="1"/>
          </p:cNvSpPr>
          <p:nvPr>
            <p:ph type="body" sz="quarter" idx="4294967295"/>
          </p:nvPr>
        </p:nvSpPr>
        <p:spPr>
          <a:xfrm>
            <a:off x="312737" y="1795463"/>
            <a:ext cx="11566525" cy="4572000"/>
          </a:xfrm>
          <a:prstGeom prst="rect">
            <a:avLst/>
          </a:prstGeom>
        </p:spPr>
        <p:txBody>
          <a:bodyPr>
            <a:normAutofit/>
          </a:bodyPr>
          <a:lstStyle/>
          <a:p>
            <a:pPr marL="342900" lvl="1" indent="-342900">
              <a:lnSpc>
                <a:spcPct val="120000"/>
              </a:lnSpc>
              <a:spcBef>
                <a:spcPts val="600"/>
              </a:spcBef>
              <a:spcAft>
                <a:spcPts val="200"/>
              </a:spcAft>
              <a:buSzPct val="100000"/>
              <a:buFont typeface="Arial" panose="020B0604020202020204" pitchFamily="34" charset="0"/>
              <a:buChar char="•"/>
            </a:pPr>
            <a:r>
              <a:rPr lang="en-US" sz="2200" dirty="0"/>
              <a:t>2018 IPPS final rule issued in August 2017,</a:t>
            </a:r>
            <a:r>
              <a:rPr lang="en-US" sz="2200" dirty="0">
                <a:solidFill>
                  <a:srgbClr val="FF0000"/>
                </a:solidFill>
              </a:rPr>
              <a:t> </a:t>
            </a:r>
            <a:r>
              <a:rPr lang="en-US" sz="2200" dirty="0"/>
              <a:t>authorizes providers to file with an electronic signature effective for FYEs on/after 12/31/2017.</a:t>
            </a:r>
            <a:endParaRPr lang="en-US" sz="2200" dirty="0">
              <a:solidFill>
                <a:srgbClr val="FF0000"/>
              </a:solidFill>
            </a:endParaRPr>
          </a:p>
          <a:p>
            <a:pPr marL="742950" lvl="2" indent="-342900">
              <a:lnSpc>
                <a:spcPct val="120000"/>
              </a:lnSpc>
              <a:spcBef>
                <a:spcPts val="600"/>
              </a:spcBef>
              <a:spcAft>
                <a:spcPts val="200"/>
              </a:spcAft>
              <a:buSzPct val="100000"/>
            </a:pPr>
            <a:r>
              <a:rPr lang="en-US" sz="2000" dirty="0"/>
              <a:t>Note: IPPS final rule does not change the authorized signatories (CFR §413.24(f)(4)(iv)(C))</a:t>
            </a:r>
            <a:endParaRPr lang="en-US" sz="2200" dirty="0"/>
          </a:p>
          <a:p>
            <a:pPr marL="342900" lvl="1" indent="-342900">
              <a:lnSpc>
                <a:spcPct val="120000"/>
              </a:lnSpc>
              <a:spcBef>
                <a:spcPts val="600"/>
              </a:spcBef>
              <a:spcAft>
                <a:spcPts val="200"/>
              </a:spcAft>
              <a:buSzPct val="100000"/>
              <a:buFont typeface="Arial" panose="020B0604020202020204" pitchFamily="34" charset="0"/>
              <a:buChar char="•"/>
            </a:pPr>
            <a:r>
              <a:rPr lang="en-US" sz="2200" dirty="0"/>
              <a:t>CMS has released MCR transmittals which support e-signature for every MCR form (including Home Offices)</a:t>
            </a:r>
            <a:endParaRPr lang="en-US" sz="2200" strike="sngStrike" dirty="0">
              <a:solidFill>
                <a:srgbClr val="FF0000"/>
              </a:solidFill>
            </a:endParaRPr>
          </a:p>
          <a:p>
            <a:pPr marL="742950" lvl="2" indent="-342900">
              <a:lnSpc>
                <a:spcPct val="120000"/>
              </a:lnSpc>
              <a:spcBef>
                <a:spcPts val="600"/>
              </a:spcBef>
              <a:spcAft>
                <a:spcPts val="200"/>
              </a:spcAft>
              <a:buSzPct val="100000"/>
            </a:pPr>
            <a:r>
              <a:rPr lang="en-US" sz="2000" dirty="0"/>
              <a:t>An approved form of e-signature (per the 2018 IPPS final rule) is required for signing and subsequently uploading the “Signed Certification Page” in MCReF</a:t>
            </a:r>
          </a:p>
        </p:txBody>
      </p:sp>
      <p:sp>
        <p:nvSpPr>
          <p:cNvPr id="4" name="Slide Number Placeholder 3"/>
          <p:cNvSpPr>
            <a:spLocks noGrp="1"/>
          </p:cNvSpPr>
          <p:nvPr>
            <p:ph type="sldNum" sz="quarter" idx="4"/>
          </p:nvPr>
        </p:nvSpPr>
        <p:spPr/>
        <p:txBody>
          <a:bodyPr/>
          <a:lstStyle/>
          <a:p>
            <a:fld id="{7022FF3C-310F-4809-A5BE-BC5BA8AA108D}" type="slidenum">
              <a:rPr lang="en-US" smtClean="0"/>
              <a:pPr/>
              <a:t>75</a:t>
            </a:fld>
            <a:endParaRPr lang="en-US" dirty="0"/>
          </a:p>
        </p:txBody>
      </p:sp>
    </p:spTree>
    <p:extLst>
      <p:ext uri="{BB962C8B-B14F-4D97-AF65-F5344CB8AC3E}">
        <p14:creationId xmlns:p14="http://schemas.microsoft.com/office/powerpoint/2010/main" val="3566678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Signature</a:t>
            </a:r>
            <a:endParaRPr lang="en-US" b="1" dirty="0"/>
          </a:p>
        </p:txBody>
      </p:sp>
      <p:sp>
        <p:nvSpPr>
          <p:cNvPr id="3" name="Content Placeholder 2"/>
          <p:cNvSpPr>
            <a:spLocks noGrp="1"/>
          </p:cNvSpPr>
          <p:nvPr>
            <p:ph type="body" sz="quarter" idx="4294967295"/>
          </p:nvPr>
        </p:nvSpPr>
        <p:spPr>
          <a:xfrm>
            <a:off x="312737" y="1671638"/>
            <a:ext cx="11566525" cy="4572000"/>
          </a:xfrm>
          <a:prstGeom prst="rect">
            <a:avLst/>
          </a:prstGeom>
        </p:spPr>
        <p:txBody>
          <a:bodyPr>
            <a:normAutofit/>
          </a:bodyPr>
          <a:lstStyle/>
          <a:p>
            <a:pPr marL="342900" lvl="1" indent="-342900">
              <a:spcBef>
                <a:spcPts val="1200"/>
              </a:spcBef>
              <a:spcAft>
                <a:spcPts val="200"/>
              </a:spcAft>
              <a:buSzPct val="100000"/>
              <a:buFont typeface="Arial" panose="020B0604020202020204" pitchFamily="34" charset="0"/>
              <a:buChar char="•"/>
            </a:pPr>
            <a:r>
              <a:rPr lang="en-US" sz="2800" dirty="0"/>
              <a:t>The next few slides provide examples of valid and invalid uses of e-signature</a:t>
            </a:r>
          </a:p>
          <a:p>
            <a:pPr marL="342900" lvl="1" indent="-342900">
              <a:spcBef>
                <a:spcPts val="1200"/>
              </a:spcBef>
              <a:spcAft>
                <a:spcPts val="200"/>
              </a:spcAft>
              <a:buSzPct val="100000"/>
              <a:buFont typeface="Arial" panose="020B0604020202020204" pitchFamily="34" charset="0"/>
              <a:buChar char="•"/>
            </a:pPr>
            <a:r>
              <a:rPr lang="en-US" sz="2800" dirty="0"/>
              <a:t>These examples are not the exhaustive list of all possible valid and invalid uses of e-signature</a:t>
            </a:r>
          </a:p>
          <a:p>
            <a:pPr marL="342900" lvl="1" indent="-342900">
              <a:spcBef>
                <a:spcPts val="1200"/>
              </a:spcBef>
              <a:spcAft>
                <a:spcPts val="200"/>
              </a:spcAft>
              <a:buSzPct val="100000"/>
              <a:buFont typeface="Arial" panose="020B0604020202020204" pitchFamily="34" charset="0"/>
              <a:buChar char="•"/>
            </a:pPr>
            <a:r>
              <a:rPr lang="en-US" sz="2800" dirty="0"/>
              <a:t>Refer to the 2018 IPPS final rule for e-signature guidance</a:t>
            </a:r>
          </a:p>
        </p:txBody>
      </p:sp>
      <p:sp>
        <p:nvSpPr>
          <p:cNvPr id="4" name="Slide Number Placeholder 3"/>
          <p:cNvSpPr>
            <a:spLocks noGrp="1"/>
          </p:cNvSpPr>
          <p:nvPr>
            <p:ph type="sldNum" sz="quarter" idx="4"/>
          </p:nvPr>
        </p:nvSpPr>
        <p:spPr/>
        <p:txBody>
          <a:bodyPr/>
          <a:lstStyle/>
          <a:p>
            <a:fld id="{7022FF3C-310F-4809-A5BE-BC5BA8AA108D}" type="slidenum">
              <a:rPr lang="en-US" smtClean="0"/>
              <a:pPr/>
              <a:t>76</a:t>
            </a:fld>
            <a:endParaRPr lang="en-US" dirty="0"/>
          </a:p>
        </p:txBody>
      </p:sp>
    </p:spTree>
    <p:extLst>
      <p:ext uri="{BB962C8B-B14F-4D97-AF65-F5344CB8AC3E}">
        <p14:creationId xmlns:p14="http://schemas.microsoft.com/office/powerpoint/2010/main" val="7151304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lid e-Signature example with e-Signature checkbox checked and typed First and Last Name">
            <a:extLst>
              <a:ext uri="{FF2B5EF4-FFF2-40B4-BE49-F238E27FC236}">
                <a16:creationId xmlns:a16="http://schemas.microsoft.com/office/drawing/2014/main" id="{520BC967-1EE4-1E20-6B98-0D55EA412613}"/>
              </a:ext>
            </a:extLst>
          </p:cNvPr>
          <p:cNvPicPr>
            <a:picLocks noChangeAspect="1"/>
          </p:cNvPicPr>
          <p:nvPr/>
        </p:nvPicPr>
        <p:blipFill>
          <a:blip r:embed="rId3"/>
          <a:stretch>
            <a:fillRect/>
          </a:stretch>
        </p:blipFill>
        <p:spPr>
          <a:xfrm>
            <a:off x="2782145" y="1837107"/>
            <a:ext cx="6627709" cy="4936262"/>
          </a:xfrm>
          <a:prstGeom prst="rect">
            <a:avLst/>
          </a:prstGeom>
          <a:ln>
            <a:solidFill>
              <a:schemeClr val="tx1"/>
            </a:solidFill>
          </a:ln>
        </p:spPr>
      </p:pic>
      <p:sp>
        <p:nvSpPr>
          <p:cNvPr id="2" name="Title 1"/>
          <p:cNvSpPr>
            <a:spLocks noGrp="1"/>
          </p:cNvSpPr>
          <p:nvPr>
            <p:ph type="title"/>
          </p:nvPr>
        </p:nvSpPr>
        <p:spPr/>
        <p:txBody>
          <a:bodyPr/>
          <a:lstStyle/>
          <a:p>
            <a:r>
              <a:rPr lang="en-US" dirty="0"/>
              <a:t>Valid use of e-signature</a:t>
            </a:r>
          </a:p>
        </p:txBody>
      </p:sp>
      <p:sp>
        <p:nvSpPr>
          <p:cNvPr id="12" name="TextBox 11"/>
          <p:cNvSpPr txBox="1"/>
          <p:nvPr/>
        </p:nvSpPr>
        <p:spPr>
          <a:xfrm>
            <a:off x="2139620" y="1436997"/>
            <a:ext cx="7912757" cy="400110"/>
          </a:xfrm>
          <a:prstGeom prst="rect">
            <a:avLst/>
          </a:prstGeom>
          <a:noFill/>
        </p:spPr>
        <p:txBody>
          <a:bodyPr wrap="square" rtlCol="0">
            <a:spAutoFit/>
          </a:bodyPr>
          <a:lstStyle/>
          <a:p>
            <a:pPr algn="ctr"/>
            <a:r>
              <a:rPr lang="en-US" sz="2000" b="1" u="sng" dirty="0"/>
              <a:t>E-signature checkbox checked and typed First and Last Name</a:t>
            </a:r>
          </a:p>
        </p:txBody>
      </p:sp>
      <p:sp>
        <p:nvSpPr>
          <p:cNvPr id="4" name="Slide Number Placeholder 3"/>
          <p:cNvSpPr>
            <a:spLocks noGrp="1"/>
          </p:cNvSpPr>
          <p:nvPr>
            <p:ph type="sldNum" sz="quarter" idx="4"/>
          </p:nvPr>
        </p:nvSpPr>
        <p:spPr/>
        <p:txBody>
          <a:bodyPr/>
          <a:lstStyle/>
          <a:p>
            <a:fld id="{7022FF3C-310F-4809-A5BE-BC5BA8AA108D}" type="slidenum">
              <a:rPr lang="en-US" smtClean="0"/>
              <a:pPr/>
              <a:t>77</a:t>
            </a:fld>
            <a:endParaRPr lang="en-US" dirty="0"/>
          </a:p>
        </p:txBody>
      </p:sp>
    </p:spTree>
    <p:extLst>
      <p:ext uri="{BB962C8B-B14F-4D97-AF65-F5344CB8AC3E}">
        <p14:creationId xmlns:p14="http://schemas.microsoft.com/office/powerpoint/2010/main" val="415091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alid e-Signature example that has been printed with e-Signature checkbox checked and signed First and Last Name">
            <a:extLst>
              <a:ext uri="{FF2B5EF4-FFF2-40B4-BE49-F238E27FC236}">
                <a16:creationId xmlns:a16="http://schemas.microsoft.com/office/drawing/2014/main" id="{F016DE8D-2B92-DED0-39CC-BDBCBE245A56}"/>
              </a:ext>
            </a:extLst>
          </p:cNvPr>
          <p:cNvPicPr>
            <a:picLocks noChangeAspect="1"/>
          </p:cNvPicPr>
          <p:nvPr/>
        </p:nvPicPr>
        <p:blipFill>
          <a:blip r:embed="rId3"/>
          <a:stretch>
            <a:fillRect/>
          </a:stretch>
        </p:blipFill>
        <p:spPr>
          <a:xfrm>
            <a:off x="2803399" y="1852213"/>
            <a:ext cx="6640807" cy="4946018"/>
          </a:xfrm>
          <a:prstGeom prst="rect">
            <a:avLst/>
          </a:prstGeom>
          <a:ln>
            <a:solidFill>
              <a:schemeClr val="tx1"/>
            </a:solidFill>
          </a:ln>
        </p:spPr>
      </p:pic>
      <p:sp>
        <p:nvSpPr>
          <p:cNvPr id="2" name="Title 1"/>
          <p:cNvSpPr>
            <a:spLocks noGrp="1"/>
          </p:cNvSpPr>
          <p:nvPr>
            <p:ph type="title"/>
          </p:nvPr>
        </p:nvSpPr>
        <p:spPr/>
        <p:txBody>
          <a:bodyPr/>
          <a:lstStyle/>
          <a:p>
            <a:r>
              <a:rPr lang="en-US" dirty="0"/>
              <a:t>Valid use of e-signature</a:t>
            </a:r>
          </a:p>
        </p:txBody>
      </p:sp>
      <p:sp>
        <p:nvSpPr>
          <p:cNvPr id="12" name="TextBox 11"/>
          <p:cNvSpPr txBox="1"/>
          <p:nvPr/>
        </p:nvSpPr>
        <p:spPr>
          <a:xfrm>
            <a:off x="2278742" y="1434870"/>
            <a:ext cx="7634514" cy="400110"/>
          </a:xfrm>
          <a:prstGeom prst="rect">
            <a:avLst/>
          </a:prstGeom>
          <a:noFill/>
        </p:spPr>
        <p:txBody>
          <a:bodyPr wrap="square" rtlCol="0">
            <a:spAutoFit/>
          </a:bodyPr>
          <a:lstStyle/>
          <a:p>
            <a:pPr algn="ctr"/>
            <a:r>
              <a:rPr lang="en-US" sz="2000" b="1" u="sng" dirty="0"/>
              <a:t>Printed, e-signature checkbox Checked and Signed, Scanned</a:t>
            </a:r>
          </a:p>
        </p:txBody>
      </p:sp>
      <p:sp>
        <p:nvSpPr>
          <p:cNvPr id="3" name="Slide Number Placeholder 2"/>
          <p:cNvSpPr>
            <a:spLocks noGrp="1"/>
          </p:cNvSpPr>
          <p:nvPr>
            <p:ph type="sldNum" sz="quarter" idx="4"/>
          </p:nvPr>
        </p:nvSpPr>
        <p:spPr/>
        <p:txBody>
          <a:bodyPr/>
          <a:lstStyle/>
          <a:p>
            <a:fld id="{7022FF3C-310F-4809-A5BE-BC5BA8AA108D}" type="slidenum">
              <a:rPr lang="en-US" smtClean="0"/>
              <a:pPr/>
              <a:t>78</a:t>
            </a:fld>
            <a:endParaRPr lang="en-US" dirty="0"/>
          </a:p>
        </p:txBody>
      </p:sp>
    </p:spTree>
    <p:extLst>
      <p:ext uri="{BB962C8B-B14F-4D97-AF65-F5344CB8AC3E}">
        <p14:creationId xmlns:p14="http://schemas.microsoft.com/office/powerpoint/2010/main" val="2111577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use of e-signature</a:t>
            </a:r>
          </a:p>
        </p:txBody>
      </p:sp>
      <p:sp>
        <p:nvSpPr>
          <p:cNvPr id="12" name="TextBox 11"/>
          <p:cNvSpPr txBox="1"/>
          <p:nvPr/>
        </p:nvSpPr>
        <p:spPr>
          <a:xfrm>
            <a:off x="2633427" y="1436952"/>
            <a:ext cx="6883400" cy="400110"/>
          </a:xfrm>
          <a:prstGeom prst="rect">
            <a:avLst/>
          </a:prstGeom>
          <a:noFill/>
        </p:spPr>
        <p:txBody>
          <a:bodyPr wrap="square" rtlCol="0">
            <a:spAutoFit/>
          </a:bodyPr>
          <a:lstStyle/>
          <a:p>
            <a:pPr algn="ctr"/>
            <a:r>
              <a:rPr lang="en-US" sz="2000" b="1" u="sng" dirty="0"/>
              <a:t>E-signature checkbox not checked</a:t>
            </a:r>
          </a:p>
        </p:txBody>
      </p:sp>
      <p:sp>
        <p:nvSpPr>
          <p:cNvPr id="3" name="Slide Number Placeholder 2"/>
          <p:cNvSpPr>
            <a:spLocks noGrp="1"/>
          </p:cNvSpPr>
          <p:nvPr>
            <p:ph type="sldNum" sz="quarter" idx="4"/>
          </p:nvPr>
        </p:nvSpPr>
        <p:spPr/>
        <p:txBody>
          <a:bodyPr/>
          <a:lstStyle/>
          <a:p>
            <a:fld id="{7022FF3C-310F-4809-A5BE-BC5BA8AA108D}" type="slidenum">
              <a:rPr lang="en-US" smtClean="0"/>
              <a:pPr/>
              <a:t>79</a:t>
            </a:fld>
            <a:endParaRPr lang="en-US" dirty="0"/>
          </a:p>
        </p:txBody>
      </p:sp>
      <p:pic>
        <p:nvPicPr>
          <p:cNvPr id="10" name="Picture 9" descr="Invalid e-signature example with e-Signature checkbox not checked">
            <a:extLst>
              <a:ext uri="{FF2B5EF4-FFF2-40B4-BE49-F238E27FC236}">
                <a16:creationId xmlns:a16="http://schemas.microsoft.com/office/drawing/2014/main" id="{70E8327C-1038-7C9B-D231-A4AE0A4C5980}"/>
              </a:ext>
            </a:extLst>
          </p:cNvPr>
          <p:cNvPicPr>
            <a:picLocks noChangeAspect="1"/>
          </p:cNvPicPr>
          <p:nvPr/>
        </p:nvPicPr>
        <p:blipFill>
          <a:blip r:embed="rId3"/>
          <a:stretch>
            <a:fillRect/>
          </a:stretch>
        </p:blipFill>
        <p:spPr>
          <a:xfrm>
            <a:off x="2752601" y="1837063"/>
            <a:ext cx="6628068" cy="4936530"/>
          </a:xfrm>
          <a:prstGeom prst="rect">
            <a:avLst/>
          </a:prstGeom>
          <a:ln>
            <a:solidFill>
              <a:schemeClr val="tx1"/>
            </a:solidFill>
          </a:ln>
        </p:spPr>
      </p:pic>
    </p:spTree>
    <p:extLst>
      <p:ext uri="{BB962C8B-B14F-4D97-AF65-F5344CB8AC3E}">
        <p14:creationId xmlns:p14="http://schemas.microsoft.com/office/powerpoint/2010/main" val="270827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CMS Goal</a:t>
            </a:r>
          </a:p>
        </p:txBody>
      </p:sp>
      <p:sp>
        <p:nvSpPr>
          <p:cNvPr id="3" name="Content Placeholder 2"/>
          <p:cNvSpPr>
            <a:spLocks noGrp="1"/>
          </p:cNvSpPr>
          <p:nvPr>
            <p:ph type="body" sz="quarter" idx="4294967295"/>
          </p:nvPr>
        </p:nvSpPr>
        <p:spPr>
          <a:xfrm>
            <a:off x="312737" y="1661824"/>
            <a:ext cx="11566525" cy="4572000"/>
          </a:xfrm>
          <a:prstGeom prst="rect">
            <a:avLst/>
          </a:prstGeom>
        </p:spPr>
        <p:txBody>
          <a:bodyPr>
            <a:normAutofit/>
          </a:bodyPr>
          <a:lstStyle/>
          <a:p>
            <a:r>
              <a:rPr lang="en-US" sz="2400" dirty="0"/>
              <a:t>Enhance the Medicare provider experience</a:t>
            </a:r>
          </a:p>
          <a:p>
            <a:pPr lvl="1"/>
            <a:r>
              <a:rPr lang="en-US" sz="2200" dirty="0"/>
              <a:t>Continuously improve the cost report filing experience</a:t>
            </a:r>
          </a:p>
          <a:p>
            <a:pPr lvl="1"/>
            <a:r>
              <a:rPr lang="en-US" sz="2200" dirty="0"/>
              <a:t>Increase transparency to providers through cost report tracking</a:t>
            </a:r>
            <a:endParaRPr lang="en-US" sz="2400"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8</a:t>
            </a:fld>
            <a:endParaRPr lang="en-US" dirty="0"/>
          </a:p>
        </p:txBody>
      </p:sp>
    </p:spTree>
    <p:extLst>
      <p:ext uri="{BB962C8B-B14F-4D97-AF65-F5344CB8AC3E}">
        <p14:creationId xmlns:p14="http://schemas.microsoft.com/office/powerpoint/2010/main" val="3791550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valid e-signature example with an invalid First and Last Name">
            <a:extLst>
              <a:ext uri="{FF2B5EF4-FFF2-40B4-BE49-F238E27FC236}">
                <a16:creationId xmlns:a16="http://schemas.microsoft.com/office/drawing/2014/main" id="{4C5E97FF-DADD-C7A0-7955-5871C2C99690}"/>
              </a:ext>
            </a:extLst>
          </p:cNvPr>
          <p:cNvPicPr>
            <a:picLocks noChangeAspect="1"/>
          </p:cNvPicPr>
          <p:nvPr/>
        </p:nvPicPr>
        <p:blipFill>
          <a:blip r:embed="rId3"/>
          <a:stretch>
            <a:fillRect/>
          </a:stretch>
        </p:blipFill>
        <p:spPr>
          <a:xfrm>
            <a:off x="2789953" y="1856481"/>
            <a:ext cx="6612096" cy="4924634"/>
          </a:xfrm>
          <a:prstGeom prst="rect">
            <a:avLst/>
          </a:prstGeom>
          <a:ln>
            <a:solidFill>
              <a:schemeClr val="tx1"/>
            </a:solidFill>
          </a:ln>
        </p:spPr>
      </p:pic>
      <p:sp>
        <p:nvSpPr>
          <p:cNvPr id="2" name="Title 1"/>
          <p:cNvSpPr>
            <a:spLocks noGrp="1"/>
          </p:cNvSpPr>
          <p:nvPr>
            <p:ph type="title"/>
          </p:nvPr>
        </p:nvSpPr>
        <p:spPr/>
        <p:txBody>
          <a:bodyPr/>
          <a:lstStyle/>
          <a:p>
            <a:r>
              <a:rPr lang="en-US" dirty="0"/>
              <a:t>Invalid use of e-signature</a:t>
            </a:r>
          </a:p>
        </p:txBody>
      </p:sp>
      <p:sp>
        <p:nvSpPr>
          <p:cNvPr id="12" name="TextBox 11"/>
          <p:cNvSpPr txBox="1"/>
          <p:nvPr/>
        </p:nvSpPr>
        <p:spPr>
          <a:xfrm>
            <a:off x="2476500" y="1417638"/>
            <a:ext cx="7645400" cy="400110"/>
          </a:xfrm>
          <a:prstGeom prst="rect">
            <a:avLst/>
          </a:prstGeom>
          <a:noFill/>
        </p:spPr>
        <p:txBody>
          <a:bodyPr wrap="square" rtlCol="0">
            <a:spAutoFit/>
          </a:bodyPr>
          <a:lstStyle/>
          <a:p>
            <a:pPr algn="ctr"/>
            <a:r>
              <a:rPr lang="en-US" sz="2000" b="1" u="sng" dirty="0">
                <a:solidFill>
                  <a:prstClr val="black"/>
                </a:solidFill>
              </a:rPr>
              <a:t>Signature must contain First and Last Name</a:t>
            </a:r>
          </a:p>
        </p:txBody>
      </p:sp>
      <p:sp>
        <p:nvSpPr>
          <p:cNvPr id="3" name="Slide Number Placeholder 2"/>
          <p:cNvSpPr>
            <a:spLocks noGrp="1"/>
          </p:cNvSpPr>
          <p:nvPr>
            <p:ph type="sldNum" sz="quarter" idx="4"/>
          </p:nvPr>
        </p:nvSpPr>
        <p:spPr/>
        <p:txBody>
          <a:bodyPr/>
          <a:lstStyle/>
          <a:p>
            <a:fld id="{7022FF3C-310F-4809-A5BE-BC5BA8AA108D}" type="slidenum">
              <a:rPr lang="en-US" smtClean="0"/>
              <a:pPr/>
              <a:t>80</a:t>
            </a:fld>
            <a:endParaRPr lang="en-US" dirty="0"/>
          </a:p>
        </p:txBody>
      </p:sp>
    </p:spTree>
    <p:extLst>
      <p:ext uri="{BB962C8B-B14F-4D97-AF65-F5344CB8AC3E}">
        <p14:creationId xmlns:p14="http://schemas.microsoft.com/office/powerpoint/2010/main" val="3882798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Accelerating Cost Report Processing</a:t>
            </a:r>
          </a:p>
        </p:txBody>
      </p:sp>
    </p:spTree>
    <p:extLst>
      <p:ext uri="{BB962C8B-B14F-4D97-AF65-F5344CB8AC3E}">
        <p14:creationId xmlns:p14="http://schemas.microsoft.com/office/powerpoint/2010/main" val="2420990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e-Filing Tips for Accelerating CR Processing </a:t>
            </a:r>
            <a:endParaRPr lang="en-US" b="1" dirty="0"/>
          </a:p>
        </p:txBody>
      </p:sp>
      <p:sp>
        <p:nvSpPr>
          <p:cNvPr id="3" name="Content Placeholder 2"/>
          <p:cNvSpPr>
            <a:spLocks noGrp="1"/>
          </p:cNvSpPr>
          <p:nvPr>
            <p:ph type="body" sz="quarter" idx="4294967295"/>
          </p:nvPr>
        </p:nvSpPr>
        <p:spPr>
          <a:xfrm>
            <a:off x="205273" y="1810090"/>
            <a:ext cx="11986727" cy="3237819"/>
          </a:xfrm>
          <a:prstGeom prst="rect">
            <a:avLst/>
          </a:prstGeom>
        </p:spPr>
        <p:txBody>
          <a:bodyPr>
            <a:normAutofit/>
          </a:bodyPr>
          <a:lstStyle/>
          <a:p>
            <a:pPr marL="342900" lvl="1" indent="-342900">
              <a:spcBef>
                <a:spcPts val="1200"/>
              </a:spcBef>
              <a:spcAft>
                <a:spcPts val="200"/>
              </a:spcAft>
              <a:buSzPct val="100000"/>
              <a:buFont typeface="Arial" panose="020B0604020202020204" pitchFamily="34" charset="0"/>
              <a:buChar char="•"/>
            </a:pPr>
            <a:r>
              <a:rPr lang="en-US" sz="3000" dirty="0"/>
              <a:t>Use MCReF</a:t>
            </a:r>
          </a:p>
          <a:p>
            <a:pPr marL="342900" lvl="1" indent="-342900">
              <a:spcBef>
                <a:spcPts val="1200"/>
              </a:spcBef>
              <a:spcAft>
                <a:spcPts val="200"/>
              </a:spcAft>
              <a:buSzPct val="100000"/>
              <a:buFont typeface="Arial" panose="020B0604020202020204" pitchFamily="34" charset="0"/>
              <a:buChar char="•"/>
            </a:pPr>
            <a:r>
              <a:rPr lang="en-US" sz="3000" dirty="0"/>
              <a:t>e-Sign through the ECR software</a:t>
            </a:r>
          </a:p>
          <a:p>
            <a:pPr marL="342900" lvl="1" indent="-342900">
              <a:spcBef>
                <a:spcPts val="1200"/>
              </a:spcBef>
              <a:spcAft>
                <a:spcPts val="200"/>
              </a:spcAft>
              <a:buSzPct val="100000"/>
              <a:buFont typeface="Arial" panose="020B0604020202020204" pitchFamily="34" charset="0"/>
              <a:buChar char="•"/>
            </a:pPr>
            <a:r>
              <a:rPr lang="en-US" sz="3000" dirty="0"/>
              <a:t>Categorize files appropriately </a:t>
            </a:r>
          </a:p>
          <a:p>
            <a:pPr marL="342900" lvl="1" indent="-342900">
              <a:spcBef>
                <a:spcPts val="1200"/>
              </a:spcBef>
              <a:spcAft>
                <a:spcPts val="200"/>
              </a:spcAft>
              <a:buSzPct val="100000"/>
              <a:buFont typeface="Arial" panose="020B0604020202020204" pitchFamily="34" charset="0"/>
              <a:buChar char="•"/>
            </a:pPr>
            <a:r>
              <a:rPr lang="en-US" sz="3000" dirty="0"/>
              <a:t>Submit exhibits using the optional electronic specifications/templates</a:t>
            </a:r>
            <a:endParaRPr lang="en-US" sz="3000" dirty="0">
              <a:solidFill>
                <a:srgbClr val="FF0000"/>
              </a:solidFill>
            </a:endParaRPr>
          </a:p>
          <a:p>
            <a:pPr marL="342900" lvl="1" indent="-342900">
              <a:spcBef>
                <a:spcPts val="1200"/>
              </a:spcBef>
              <a:spcAft>
                <a:spcPts val="200"/>
              </a:spcAft>
              <a:buSzPct val="100000"/>
              <a:buFont typeface="Arial" panose="020B0604020202020204" pitchFamily="34" charset="0"/>
              <a:buChar char="•"/>
            </a:pPr>
            <a:r>
              <a:rPr lang="en-US" sz="3000" dirty="0"/>
              <a:t>Pay attention to warnings</a:t>
            </a:r>
            <a:endParaRPr lang="en-US" sz="2600"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82</a:t>
            </a:fld>
            <a:endParaRPr lang="en-US" dirty="0"/>
          </a:p>
        </p:txBody>
      </p:sp>
    </p:spTree>
    <p:extLst>
      <p:ext uri="{BB962C8B-B14F-4D97-AF65-F5344CB8AC3E}">
        <p14:creationId xmlns:p14="http://schemas.microsoft.com/office/powerpoint/2010/main" val="42237177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MCReF Enhancements</a:t>
            </a:r>
          </a:p>
        </p:txBody>
      </p:sp>
    </p:spTree>
    <p:extLst>
      <p:ext uri="{BB962C8B-B14F-4D97-AF65-F5344CB8AC3E}">
        <p14:creationId xmlns:p14="http://schemas.microsoft.com/office/powerpoint/2010/main" val="31606365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Continuing Improvements to MCReF</a:t>
            </a:r>
            <a:endParaRPr lang="en-US" b="1" dirty="0"/>
          </a:p>
        </p:txBody>
      </p:sp>
      <p:sp>
        <p:nvSpPr>
          <p:cNvPr id="3" name="Content Placeholder 2"/>
          <p:cNvSpPr>
            <a:spLocks noGrp="1"/>
          </p:cNvSpPr>
          <p:nvPr>
            <p:ph type="body" sz="quarter" idx="4294967295"/>
          </p:nvPr>
        </p:nvSpPr>
        <p:spPr>
          <a:xfrm>
            <a:off x="312737" y="1604963"/>
            <a:ext cx="11566525" cy="4572000"/>
          </a:xfrm>
          <a:prstGeom prst="rect">
            <a:avLst/>
          </a:prstGeom>
        </p:spPr>
        <p:txBody>
          <a:bodyPr>
            <a:normAutofit fontScale="92500" lnSpcReduction="10000"/>
          </a:bodyPr>
          <a:lstStyle/>
          <a:p>
            <a:pPr marL="342900" lvl="1" indent="-342900">
              <a:spcBef>
                <a:spcPts val="1200"/>
              </a:spcBef>
              <a:spcAft>
                <a:spcPts val="200"/>
              </a:spcAft>
              <a:buSzPct val="100000"/>
              <a:buFont typeface="Arial" panose="020B0604020202020204" pitchFamily="34" charset="0"/>
              <a:buChar char="•"/>
            </a:pPr>
            <a:r>
              <a:rPr lang="en-US" sz="3000" dirty="0"/>
              <a:t>Simplifying Cost Report Revisions/Amendments</a:t>
            </a:r>
          </a:p>
          <a:p>
            <a:pPr marL="342900" lvl="1" indent="-342900">
              <a:spcBef>
                <a:spcPts val="1200"/>
              </a:spcBef>
              <a:spcAft>
                <a:spcPts val="200"/>
              </a:spcAft>
              <a:buSzPct val="100000"/>
              <a:buFont typeface="Arial" panose="020B0604020202020204" pitchFamily="34" charset="0"/>
              <a:buChar char="•"/>
            </a:pPr>
            <a:r>
              <a:rPr lang="en-US" sz="3000" dirty="0"/>
              <a:t>Save and Resume</a:t>
            </a:r>
          </a:p>
          <a:p>
            <a:pPr marL="342900" lvl="1" indent="-342900">
              <a:spcBef>
                <a:spcPts val="1200"/>
              </a:spcBef>
              <a:spcAft>
                <a:spcPts val="200"/>
              </a:spcAft>
              <a:buSzPct val="100000"/>
              <a:buFont typeface="Arial" panose="020B0604020202020204" pitchFamily="34" charset="0"/>
              <a:buChar char="•"/>
            </a:pPr>
            <a:r>
              <a:rPr lang="en-US" sz="3000" dirty="0"/>
              <a:t>Display of Non-claims Payments Information </a:t>
            </a:r>
            <a:r>
              <a:rPr lang="en-US" sz="2800" dirty="0"/>
              <a:t>(e.g. Lump Sum Adjustments)</a:t>
            </a:r>
            <a:endParaRPr lang="en-US" dirty="0"/>
          </a:p>
          <a:p>
            <a:pPr marL="342900" lvl="1" indent="-342900">
              <a:spcBef>
                <a:spcPts val="1200"/>
              </a:spcBef>
              <a:spcAft>
                <a:spcPts val="200"/>
              </a:spcAft>
              <a:buSzPct val="100000"/>
              <a:buFont typeface="Arial" panose="020B0604020202020204" pitchFamily="34" charset="0"/>
              <a:buChar char="•"/>
            </a:pPr>
            <a:r>
              <a:rPr lang="en-US" sz="3000" dirty="0"/>
              <a:t>Opt-In Push Notifications (e.g. e-mails, texts) about Status Changes and Newly Available Documentation</a:t>
            </a:r>
          </a:p>
          <a:p>
            <a:pPr marL="342900" lvl="1" indent="-342900">
              <a:spcBef>
                <a:spcPts val="1200"/>
              </a:spcBef>
              <a:spcAft>
                <a:spcPts val="200"/>
              </a:spcAft>
              <a:buSzPct val="100000"/>
              <a:buFont typeface="Arial" panose="020B0604020202020204" pitchFamily="34" charset="0"/>
              <a:buChar char="•"/>
            </a:pPr>
            <a:r>
              <a:rPr lang="en-US" sz="3000" dirty="0"/>
              <a:t>e-Filing Reopening Requests</a:t>
            </a:r>
          </a:p>
          <a:p>
            <a:pPr marL="342900" lvl="1" indent="-342900">
              <a:spcBef>
                <a:spcPts val="1200"/>
              </a:spcBef>
              <a:spcAft>
                <a:spcPts val="200"/>
              </a:spcAft>
              <a:buSzPct val="100000"/>
              <a:buFont typeface="Arial" panose="020B0604020202020204" pitchFamily="34" charset="0"/>
              <a:buChar char="•"/>
            </a:pPr>
            <a:r>
              <a:rPr lang="en-US" sz="3000" dirty="0"/>
              <a:t>Simplified reporting of warnings related to cost report and exhibit agreement</a:t>
            </a:r>
          </a:p>
        </p:txBody>
      </p:sp>
      <p:sp>
        <p:nvSpPr>
          <p:cNvPr id="4" name="Slide Number Placeholder 3"/>
          <p:cNvSpPr>
            <a:spLocks noGrp="1"/>
          </p:cNvSpPr>
          <p:nvPr>
            <p:ph type="sldNum" sz="quarter" idx="4"/>
          </p:nvPr>
        </p:nvSpPr>
        <p:spPr/>
        <p:txBody>
          <a:bodyPr/>
          <a:lstStyle/>
          <a:p>
            <a:fld id="{7022FF3C-310F-4809-A5BE-BC5BA8AA108D}" type="slidenum">
              <a:rPr lang="en-US" smtClean="0"/>
              <a:pPr/>
              <a:t>84</a:t>
            </a:fld>
            <a:endParaRPr lang="en-US" dirty="0"/>
          </a:p>
        </p:txBody>
      </p:sp>
    </p:spTree>
    <p:extLst>
      <p:ext uri="{BB962C8B-B14F-4D97-AF65-F5344CB8AC3E}">
        <p14:creationId xmlns:p14="http://schemas.microsoft.com/office/powerpoint/2010/main" val="26648665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Feedback and Suggestion Poll</a:t>
            </a:r>
          </a:p>
        </p:txBody>
      </p:sp>
      <p:sp>
        <p:nvSpPr>
          <p:cNvPr id="3" name="Text Placeholder 5">
            <a:extLst>
              <a:ext uri="{FF2B5EF4-FFF2-40B4-BE49-F238E27FC236}">
                <a16:creationId xmlns:a16="http://schemas.microsoft.com/office/drawing/2014/main" id="{C26D02CF-4EB3-7965-B288-66804F580560}"/>
              </a:ext>
            </a:extLst>
          </p:cNvPr>
          <p:cNvSpPr>
            <a:spLocks noGrp="1"/>
          </p:cNvSpPr>
          <p:nvPr>
            <p:ph type="body" sz="quarter" idx="10"/>
          </p:nvPr>
        </p:nvSpPr>
        <p:spPr>
          <a:xfrm>
            <a:off x="3623388" y="3429000"/>
            <a:ext cx="4945224" cy="2318657"/>
          </a:xfrm>
        </p:spPr>
        <p:txBody>
          <a:bodyPr>
            <a:normAutofit/>
          </a:bodyPr>
          <a:lstStyle/>
          <a:p>
            <a:pPr algn="ctr">
              <a:spcAft>
                <a:spcPts val="600"/>
              </a:spcAft>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Q&amp;A Up Next!</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15573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&amp; Answer Session</a:t>
            </a:r>
          </a:p>
        </p:txBody>
      </p:sp>
    </p:spTree>
    <p:extLst>
      <p:ext uri="{BB962C8B-B14F-4D97-AF65-F5344CB8AC3E}">
        <p14:creationId xmlns:p14="http://schemas.microsoft.com/office/powerpoint/2010/main" val="30232207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5" name="Text Placeholder 4"/>
          <p:cNvSpPr>
            <a:spLocks noGrp="1"/>
          </p:cNvSpPr>
          <p:nvPr>
            <p:ph type="body" sz="quarter" idx="4294967295"/>
          </p:nvPr>
        </p:nvSpPr>
        <p:spPr>
          <a:xfrm>
            <a:off x="312737" y="1700213"/>
            <a:ext cx="11566525" cy="4572000"/>
          </a:xfrm>
        </p:spPr>
        <p:txBody>
          <a:bodyPr>
            <a:normAutofit lnSpcReduction="10000"/>
          </a:bodyPr>
          <a:lstStyle/>
          <a:p>
            <a:r>
              <a:rPr lang="en-US" sz="2800" dirty="0"/>
              <a:t>E-mail questions or ideas for improvements relating to MCReF to:</a:t>
            </a:r>
          </a:p>
          <a:p>
            <a:endParaRPr lang="en-US" sz="2800" dirty="0"/>
          </a:p>
          <a:p>
            <a:pPr marL="0" indent="0" algn="ctr">
              <a:buNone/>
            </a:pPr>
            <a:r>
              <a:rPr lang="en-US" sz="2800" b="1" dirty="0">
                <a:hlinkClick r:id="rId3"/>
              </a:rPr>
              <a:t>OFMDPAO</a:t>
            </a:r>
            <a:r>
              <a:rPr lang="en-US" sz="2800" b="1" dirty="0">
                <a:solidFill>
                  <a:schemeClr val="bg1"/>
                </a:solidFill>
                <a:hlinkClick r:id="rId3"/>
              </a:rPr>
              <a:t>QUESTI</a:t>
            </a:r>
            <a:r>
              <a:rPr lang="en-US" sz="2800" b="1" dirty="0">
                <a:hlinkClick r:id="rId3"/>
              </a:rPr>
              <a:t>ONS@CMS.HHS.GOV</a:t>
            </a:r>
            <a:endParaRPr lang="en-US" sz="2800" b="1" dirty="0"/>
          </a:p>
          <a:p>
            <a:endParaRPr lang="en-US" sz="2800" dirty="0"/>
          </a:p>
          <a:p>
            <a:r>
              <a:rPr lang="en-US" sz="2800" dirty="0"/>
              <a:t>For any questions relating to your IDM account (role requests, passwords, annual certifications, login, etc…) contact PS&amp;R/MCReF IDM support desk:</a:t>
            </a:r>
          </a:p>
          <a:p>
            <a:pPr lvl="1"/>
            <a:r>
              <a:rPr lang="en-US" sz="2600" dirty="0"/>
              <a:t>Website: </a:t>
            </a:r>
            <a:r>
              <a:rPr lang="en-US" sz="2600" dirty="0">
                <a:hlinkClick r:id="rId4"/>
              </a:rPr>
              <a:t>https://eus.cms.gov/home </a:t>
            </a:r>
            <a:endParaRPr lang="en-US" sz="2600" dirty="0"/>
          </a:p>
          <a:p>
            <a:pPr lvl="1"/>
            <a:r>
              <a:rPr lang="en-US" sz="2600" dirty="0"/>
              <a:t>e-mail: </a:t>
            </a:r>
            <a:r>
              <a:rPr lang="en-US" sz="2600" dirty="0">
                <a:hlinkClick r:id="rId5"/>
              </a:rPr>
              <a:t>EUS_Support@cms.hhs.gov</a:t>
            </a:r>
            <a:endParaRPr lang="en-US" sz="2600" dirty="0"/>
          </a:p>
          <a:p>
            <a:pPr lvl="1"/>
            <a:r>
              <a:rPr lang="en-US" sz="2600" dirty="0"/>
              <a:t>Phone: 1-866-484-8049 (TTY/TDD: 866-523-4759)</a:t>
            </a:r>
          </a:p>
        </p:txBody>
      </p:sp>
      <p:sp>
        <p:nvSpPr>
          <p:cNvPr id="2" name="Slide Number Placeholder 1"/>
          <p:cNvSpPr>
            <a:spLocks noGrp="1"/>
          </p:cNvSpPr>
          <p:nvPr>
            <p:ph type="sldNum" sz="quarter" idx="4"/>
          </p:nvPr>
        </p:nvSpPr>
        <p:spPr/>
        <p:txBody>
          <a:bodyPr/>
          <a:lstStyle/>
          <a:p>
            <a:fld id="{7022FF3C-310F-4809-A5BE-BC5BA8AA108D}" type="slidenum">
              <a:rPr lang="en-US" smtClean="0"/>
              <a:pPr/>
              <a:t>87</a:t>
            </a:fld>
            <a:endParaRPr lang="en-US" dirty="0"/>
          </a:p>
        </p:txBody>
      </p:sp>
    </p:spTree>
    <p:extLst>
      <p:ext uri="{BB962C8B-B14F-4D97-AF65-F5344CB8AC3E}">
        <p14:creationId xmlns:p14="http://schemas.microsoft.com/office/powerpoint/2010/main" val="37769903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 – Please Evaluate Your Experience</a:t>
            </a:r>
          </a:p>
        </p:txBody>
      </p:sp>
      <p:sp>
        <p:nvSpPr>
          <p:cNvPr id="2" name="Text Placeholder 1"/>
          <p:cNvSpPr>
            <a:spLocks noGrp="1"/>
          </p:cNvSpPr>
          <p:nvPr>
            <p:ph type="body" sz="quarter" idx="4294967295"/>
          </p:nvPr>
        </p:nvSpPr>
        <p:spPr>
          <a:xfrm>
            <a:off x="312737" y="1738313"/>
            <a:ext cx="11566525" cy="4572000"/>
          </a:xfrm>
        </p:spPr>
        <p:txBody>
          <a:bodyPr>
            <a:normAutofit fontScale="62500" lnSpcReduction="20000"/>
          </a:bodyPr>
          <a:lstStyle/>
          <a:p>
            <a:pPr marL="0" indent="0">
              <a:buNone/>
            </a:pPr>
            <a:r>
              <a:rPr lang="en-US" dirty="0">
                <a:latin typeface="Arial" panose="020B0604020202020204" pitchFamily="34" charset="0"/>
                <a:cs typeface="Arial" panose="020B0604020202020204" pitchFamily="34" charset="0"/>
              </a:rPr>
              <a:t>Share your thoughts to help us improve </a:t>
            </a:r>
            <a:r>
              <a:rPr lang="mr-I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complete in-webinar poll</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Visit:</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3"/>
              </a:rPr>
              <a:t>Medicare </a:t>
            </a:r>
            <a:r>
              <a:rPr lang="en-US" dirty="0">
                <a:solidFill>
                  <a:schemeClr val="bg1"/>
                </a:solidFill>
                <a:latin typeface="Arial" panose="020B0604020202020204" pitchFamily="34" charset="0"/>
                <a:cs typeface="Arial" panose="020B0604020202020204" pitchFamily="34" charset="0"/>
                <a:hlinkClick r:id="rId3"/>
              </a:rPr>
              <a:t>Learning Network</a:t>
            </a:r>
            <a:r>
              <a:rPr lang="en-US" dirty="0">
                <a:solidFill>
                  <a:schemeClr val="bg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homepage for other free educational materials for health care professionals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sz="1600" dirty="0">
                <a:latin typeface="Arial" panose="020B0604020202020204" pitchFamily="34" charset="0"/>
                <a:cs typeface="Arial" panose="020B0604020202020204" pitchFamily="34" charset="0"/>
              </a:rPr>
              <a:t>The Medicare Learning Network® is a registered </a:t>
            </a:r>
          </a:p>
          <a:p>
            <a:pPr marL="0" indent="0" algn="ctr">
              <a:buNone/>
            </a:pPr>
            <a:r>
              <a:rPr lang="en-US" sz="1600" dirty="0">
                <a:latin typeface="Arial" panose="020B0604020202020204" pitchFamily="34" charset="0"/>
                <a:cs typeface="Arial" panose="020B0604020202020204" pitchFamily="34" charset="0"/>
              </a:rPr>
              <a:t>trademark of the U.S. Department of Health and Human Services (HHS). </a:t>
            </a:r>
          </a:p>
          <a:p>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88</a:t>
            </a:fld>
            <a:endParaRPr lang="en-US" dirty="0"/>
          </a:p>
        </p:txBody>
      </p:sp>
    </p:spTree>
    <p:extLst>
      <p:ext uri="{BB962C8B-B14F-4D97-AF65-F5344CB8AC3E}">
        <p14:creationId xmlns:p14="http://schemas.microsoft.com/office/powerpoint/2010/main" val="20067493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Disclaimer</a:t>
            </a:r>
          </a:p>
        </p:txBody>
      </p:sp>
      <p:sp>
        <p:nvSpPr>
          <p:cNvPr id="2" name="Text Placeholder 1"/>
          <p:cNvSpPr>
            <a:spLocks noGrp="1"/>
          </p:cNvSpPr>
          <p:nvPr>
            <p:ph type="body" sz="quarter" idx="4294967295"/>
          </p:nvPr>
        </p:nvSpPr>
        <p:spPr>
          <a:xfrm>
            <a:off x="312737" y="1662113"/>
            <a:ext cx="11566525" cy="4572000"/>
          </a:xfrm>
        </p:spPr>
        <p:txBody>
          <a:bodyPr>
            <a:normAutofit fontScale="85000" lnSpcReduction="10000"/>
          </a:bodyPr>
          <a:lstStyle/>
          <a:p>
            <a:pPr marL="0" indent="0">
              <a:buNone/>
            </a:pPr>
            <a:r>
              <a:rPr lang="en-US" dirty="0"/>
              <a:t>This presentation was current at the time it was published or uploaded onto the web. Medicare policy changes frequently so links to the source documents have been provided within the document for your reference.</a:t>
            </a:r>
          </a:p>
          <a:p>
            <a:pPr marL="0" indent="0">
              <a:buNone/>
            </a:pPr>
            <a:endParaRPr lang="en-US" dirty="0"/>
          </a:p>
          <a:p>
            <a:pPr marL="0" indent="0">
              <a:buNone/>
            </a:pPr>
            <a:r>
              <a:rPr lang="en-US" dirty="0"/>
              <a:t>This presentation was prepared as a service to the public and is not intended to grant rights or impose obligations. This presentation may contain references or links to statutes, regulations, or other policy materials. The information provided is only intended to be a general summary. It is not intended to take the place of either the written law or regulations. We encourage readers to review the specific statutes, regulations, and other interpretive materials for a full and accurate statement of their contents.</a:t>
            </a:r>
          </a:p>
        </p:txBody>
      </p:sp>
      <p:sp>
        <p:nvSpPr>
          <p:cNvPr id="4" name="Slide Number Placeholder 3"/>
          <p:cNvSpPr>
            <a:spLocks noGrp="1"/>
          </p:cNvSpPr>
          <p:nvPr>
            <p:ph type="sldNum" sz="quarter" idx="4"/>
          </p:nvPr>
        </p:nvSpPr>
        <p:spPr/>
        <p:txBody>
          <a:bodyPr/>
          <a:lstStyle/>
          <a:p>
            <a:fld id="{7022FF3C-310F-4809-A5BE-BC5BA8AA108D}" type="slidenum">
              <a:rPr lang="en-US" smtClean="0"/>
              <a:pPr/>
              <a:t>89</a:t>
            </a:fld>
            <a:endParaRPr lang="en-US" dirty="0"/>
          </a:p>
        </p:txBody>
      </p:sp>
    </p:spTree>
    <p:extLst>
      <p:ext uri="{BB962C8B-B14F-4D97-AF65-F5344CB8AC3E}">
        <p14:creationId xmlns:p14="http://schemas.microsoft.com/office/powerpoint/2010/main" val="127008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Advantages of MCReF for Providers</a:t>
            </a:r>
          </a:p>
        </p:txBody>
      </p:sp>
      <p:sp>
        <p:nvSpPr>
          <p:cNvPr id="3" name="Content Placeholder 2"/>
          <p:cNvSpPr>
            <a:spLocks noGrp="1"/>
          </p:cNvSpPr>
          <p:nvPr>
            <p:ph type="body" sz="quarter" idx="4294967295"/>
          </p:nvPr>
        </p:nvSpPr>
        <p:spPr>
          <a:xfrm>
            <a:off x="312737" y="1634115"/>
            <a:ext cx="11566525" cy="4572000"/>
          </a:xfrm>
          <a:prstGeom prst="rect">
            <a:avLst/>
          </a:prstGeom>
        </p:spPr>
        <p:txBody>
          <a:bodyPr>
            <a:normAutofit fontScale="92500" lnSpcReduction="20000"/>
          </a:bodyPr>
          <a:lstStyle/>
          <a:p>
            <a:pPr marL="342900" indent="-342900">
              <a:lnSpc>
                <a:spcPct val="100000"/>
              </a:lnSpc>
              <a:buFont typeface="Arial" panose="020B0604020202020204" pitchFamily="34" charset="0"/>
              <a:buChar char="•"/>
            </a:pPr>
            <a:r>
              <a:rPr lang="en-US" sz="2400" dirty="0"/>
              <a:t>One process for all providers via one submission portal</a:t>
            </a:r>
          </a:p>
          <a:p>
            <a:pPr marL="800100" lvl="1" indent="-342900">
              <a:buFont typeface="Arial" panose="020B0604020202020204" pitchFamily="34" charset="0"/>
              <a:buChar char="•"/>
            </a:pPr>
            <a:r>
              <a:rPr lang="en-US" sz="2000" dirty="0"/>
              <a:t>Available to all Part A providers regardless of MAC</a:t>
            </a:r>
          </a:p>
          <a:p>
            <a:pPr marL="800100" lvl="1" indent="-342900">
              <a:buFont typeface="Arial" panose="020B0604020202020204" pitchFamily="34" charset="0"/>
              <a:buChar char="•"/>
            </a:pPr>
            <a:r>
              <a:rPr lang="en-US" sz="2000" dirty="0"/>
              <a:t>Beneficial to chain organizations which have providers at multiple MACs, and any time you change MACs</a:t>
            </a:r>
          </a:p>
          <a:p>
            <a:pPr marL="800100" lvl="1" indent="-342900">
              <a:buFont typeface="Arial" panose="020B0604020202020204" pitchFamily="34" charset="0"/>
              <a:buChar char="•"/>
            </a:pPr>
            <a:r>
              <a:rPr lang="en-US" sz="2000" dirty="0"/>
              <a:t>Reduces confusion, delays, and time you spend on administrative processes </a:t>
            </a:r>
          </a:p>
          <a:p>
            <a:pPr marL="800100" lvl="1" indent="-342900">
              <a:buFont typeface="Arial" panose="020B0604020202020204" pitchFamily="34" charset="0"/>
              <a:buChar char="•"/>
            </a:pPr>
            <a:endParaRPr lang="en-US" sz="2000" dirty="0"/>
          </a:p>
          <a:p>
            <a:pPr marL="342900" indent="-342900">
              <a:lnSpc>
                <a:spcPct val="100000"/>
              </a:lnSpc>
              <a:buFont typeface="Arial" panose="020B0604020202020204" pitchFamily="34" charset="0"/>
              <a:buChar char="•"/>
            </a:pPr>
            <a:r>
              <a:rPr lang="en-US" sz="2400" dirty="0"/>
              <a:t>Direct feedback on the receivability of your MCR submission, and potential for instant acceptance</a:t>
            </a:r>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r>
              <a:rPr lang="en-US" sz="2400" dirty="0"/>
              <a:t>Tentative Settlement payments issued faster on average for MCReF submissions</a:t>
            </a:r>
          </a:p>
          <a:p>
            <a:pPr marL="342900" indent="-342900">
              <a:lnSpc>
                <a:spcPct val="100000"/>
              </a:lnSpc>
              <a:buFont typeface="Arial" panose="020B0604020202020204" pitchFamily="34" charset="0"/>
              <a:buChar char="•"/>
            </a:pPr>
            <a:endParaRPr lang="en-US" sz="2400" dirty="0">
              <a:solidFill>
                <a:schemeClr val="accent1"/>
              </a:solidFill>
            </a:endParaRPr>
          </a:p>
          <a:p>
            <a:pPr marL="342900" indent="-342900">
              <a:lnSpc>
                <a:spcPct val="100000"/>
              </a:lnSpc>
              <a:buFont typeface="Arial" panose="020B0604020202020204" pitchFamily="34" charset="0"/>
              <a:buChar char="•"/>
            </a:pPr>
            <a:r>
              <a:rPr lang="en-US" sz="2400" dirty="0"/>
              <a:t>Live updates on cost report status from submission through desk review and final settlement, including access to Interim Rate, Tentative, and Final Settlement documentation for activity since July 2023</a:t>
            </a:r>
          </a:p>
        </p:txBody>
      </p:sp>
      <p:sp>
        <p:nvSpPr>
          <p:cNvPr id="4" name="Slide Number Placeholder 3"/>
          <p:cNvSpPr>
            <a:spLocks noGrp="1"/>
          </p:cNvSpPr>
          <p:nvPr>
            <p:ph type="sldNum" sz="quarter" idx="4"/>
          </p:nvPr>
        </p:nvSpPr>
        <p:spPr/>
        <p:txBody>
          <a:bodyPr/>
          <a:lstStyle/>
          <a:p>
            <a:fld id="{7022FF3C-310F-4809-A5BE-BC5BA8AA108D}" type="slidenum">
              <a:rPr lang="en-US" smtClean="0"/>
              <a:pPr/>
              <a:t>9</a:t>
            </a:fld>
            <a:endParaRPr lang="en-US" dirty="0"/>
          </a:p>
        </p:txBody>
      </p:sp>
    </p:spTree>
    <p:extLst>
      <p:ext uri="{BB962C8B-B14F-4D97-AF65-F5344CB8AC3E}">
        <p14:creationId xmlns:p14="http://schemas.microsoft.com/office/powerpoint/2010/main" val="1514852694"/>
      </p:ext>
    </p:extLst>
  </p:cSld>
  <p:clrMapOvr>
    <a:masterClrMapping/>
  </p:clrMapOvr>
</p:sld>
</file>

<file path=ppt/theme/theme1.xml><?xml version="1.0" encoding="utf-8"?>
<a:theme xmlns:a="http://schemas.openxmlformats.org/drawingml/2006/main" name="Content Slide">
  <a:themeElements>
    <a:clrScheme name="MLN Colors">
      <a:dk1>
        <a:srgbClr val="000000"/>
      </a:dk1>
      <a:lt1>
        <a:srgbClr val="FFFFFF"/>
      </a:lt1>
      <a:dk2>
        <a:srgbClr val="5E5E5E"/>
      </a:dk2>
      <a:lt2>
        <a:srgbClr val="E7E6E6"/>
      </a:lt2>
      <a:accent1>
        <a:srgbClr val="004B87"/>
      </a:accent1>
      <a:accent2>
        <a:srgbClr val="00273E"/>
      </a:accent2>
      <a:accent3>
        <a:srgbClr val="EECC32"/>
      </a:accent3>
      <a:accent4>
        <a:srgbClr val="76671D"/>
      </a:accent4>
      <a:accent5>
        <a:srgbClr val="2AAE87"/>
      </a:accent5>
      <a:accent6>
        <a:srgbClr val="277E5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MS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STheme" id="{5C06CD80-9B30-4135-85CA-69D82AE056AA}" vid="{5D11339E-9895-426A-A4A7-7D9C0F9AF9B4}"/>
    </a:ext>
  </a:extLst>
</a:theme>
</file>

<file path=ppt/theme/theme3.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Powerpoint Template.potx [Read-Only]" id="{636C9641-B335-4750-99FE-5948AEC3CEDF}" vid="{AF451FA7-0720-48CD-8515-6B04BF6419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152347</TotalTime>
  <Words>3952</Words>
  <Application>Microsoft Office PowerPoint</Application>
  <PresentationFormat>Widescreen</PresentationFormat>
  <Paragraphs>535</Paragraphs>
  <Slides>89</Slides>
  <Notes>84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89</vt:i4>
      </vt:variant>
    </vt:vector>
  </HeadingPairs>
  <TitlesOfParts>
    <vt:vector size="96" baseType="lpstr">
      <vt:lpstr>Arial</vt:lpstr>
      <vt:lpstr>Calibri</vt:lpstr>
      <vt:lpstr>Calibri Light</vt:lpstr>
      <vt:lpstr>Constantia</vt:lpstr>
      <vt:lpstr>Content Slide</vt:lpstr>
      <vt:lpstr>CMSTheme</vt:lpstr>
      <vt:lpstr>CMS_template</vt:lpstr>
      <vt:lpstr>Medicare Part A Cost Report e-Filing Updates</vt:lpstr>
      <vt:lpstr>Acronyms in this Presentation</vt:lpstr>
      <vt:lpstr>Clarification of Terms</vt:lpstr>
      <vt:lpstr>Agenda</vt:lpstr>
      <vt:lpstr>Business Overview</vt:lpstr>
      <vt:lpstr>History of Cost Report Submission and Receipt Process</vt:lpstr>
      <vt:lpstr>MCReF Usage</vt:lpstr>
      <vt:lpstr>CMS Goal</vt:lpstr>
      <vt:lpstr>Advantages of MCReF for Providers</vt:lpstr>
      <vt:lpstr>MCReF – High Level System Changes</vt:lpstr>
      <vt:lpstr>One-Click PS&amp;R Summary Report Download</vt:lpstr>
      <vt:lpstr> One-Click PS&amp;R Summary Report Download </vt:lpstr>
      <vt:lpstr>MCReF Home Page</vt:lpstr>
      <vt:lpstr>What the One-Click Summaries Contain</vt:lpstr>
      <vt:lpstr>Service Period Date “Splits” Example</vt:lpstr>
      <vt:lpstr>Supported FYEs and Data Refresh Frequency</vt:lpstr>
      <vt:lpstr>MCReF Home Page</vt:lpstr>
      <vt:lpstr>MCReF Home Page</vt:lpstr>
      <vt:lpstr>MCReF Home Page</vt:lpstr>
      <vt:lpstr>MCReF Home Page</vt:lpstr>
      <vt:lpstr>PS&amp;R Report Cover Page</vt:lpstr>
      <vt:lpstr>PS&amp;R Report</vt:lpstr>
      <vt:lpstr>Paid Claims Verified Current As Of</vt:lpstr>
      <vt:lpstr>Cost Report Instructions</vt:lpstr>
      <vt:lpstr>MCReF Home Page</vt:lpstr>
      <vt:lpstr>MCReF Home Page</vt:lpstr>
      <vt:lpstr>MCReF Home Page</vt:lpstr>
      <vt:lpstr>MCReF Home Page</vt:lpstr>
      <vt:lpstr> One-Click PS&amp;R Summary Report Download </vt:lpstr>
      <vt:lpstr>Hospice Cap Dashboard</vt:lpstr>
      <vt:lpstr>Hospice Cap Dashboard</vt:lpstr>
      <vt:lpstr>MCReF Home Page</vt:lpstr>
      <vt:lpstr>Hospice Cap Dashboard</vt:lpstr>
      <vt:lpstr>Hospice Cap Dashboard</vt:lpstr>
      <vt:lpstr>Hospice Cap Dashboard</vt:lpstr>
      <vt:lpstr>Hospice Cap Dashboard</vt:lpstr>
      <vt:lpstr>Hospice Cap Dashboard</vt:lpstr>
      <vt:lpstr>Hospice Cap View Details</vt:lpstr>
      <vt:lpstr>Hospice Cap View Details</vt:lpstr>
      <vt:lpstr>Hospice Cap View Details</vt:lpstr>
      <vt:lpstr>Hospice Cap Documentation Page</vt:lpstr>
      <vt:lpstr>Next Steps</vt:lpstr>
      <vt:lpstr>MCReF Individual E-File Walkthrough</vt:lpstr>
      <vt:lpstr>MCReF Access</vt:lpstr>
      <vt:lpstr>IDM Tips and Updates</vt:lpstr>
      <vt:lpstr>MCReF Login via IDM</vt:lpstr>
      <vt:lpstr>MCReF Walkthrough – Home Page</vt:lpstr>
      <vt:lpstr>MCReF Walkthrough – Home Page</vt:lpstr>
      <vt:lpstr>MCReF Walkthrough – Home Page</vt:lpstr>
      <vt:lpstr>MCReF Walkthrough – Individual e-File</vt:lpstr>
      <vt:lpstr>MCReF Walkthrough – Individual e-File</vt:lpstr>
      <vt:lpstr>MCReF Walkthrough – Individual e-File</vt:lpstr>
      <vt:lpstr>MCReF Walkthrough – Individual e-File</vt:lpstr>
      <vt:lpstr>Support for Electronic  Medicare Cost Report Exhibits</vt:lpstr>
      <vt:lpstr>Website for Accessing Templates and Specifications</vt:lpstr>
      <vt:lpstr>Support for Electronic  Medicare Cost Report Exhibits</vt:lpstr>
      <vt:lpstr>MCReF Walkthrough – Individual e-File</vt:lpstr>
      <vt:lpstr>MCReF Walkthrough – Individual e-File</vt:lpstr>
      <vt:lpstr>MCReF Walkthrough – Individual e-File</vt:lpstr>
      <vt:lpstr>MCReF User Manual Excerpt</vt:lpstr>
      <vt:lpstr>MCReF Bulk E-File Walkthrough</vt:lpstr>
      <vt:lpstr>MCReF Walkthrough – Bulk e-File – Bulk Upload</vt:lpstr>
      <vt:lpstr>MCReF Walkthrough – Bulk e-File – Bulk Upload</vt:lpstr>
      <vt:lpstr>MCReF Walkthrough – Bulk e-File – Bulk File Format</vt:lpstr>
      <vt:lpstr>MCReF Walkthrough – Bulk e-File – Bulk File Format</vt:lpstr>
      <vt:lpstr>MCReF Walkthrough – Bulk e-File – Bulk Upload</vt:lpstr>
      <vt:lpstr>MCReF Walkthrough – Bulk e-File – Bulk Upload</vt:lpstr>
      <vt:lpstr>MCReF Walkthrough – Bulk e-File – e-File History</vt:lpstr>
      <vt:lpstr>MCReF Walkthrough – Bulk e-File – Status Details</vt:lpstr>
      <vt:lpstr>Updates and General Reminders</vt:lpstr>
      <vt:lpstr>E-Filing Updates</vt:lpstr>
      <vt:lpstr>MCReF General Reminders</vt:lpstr>
      <vt:lpstr>MCReF General Reminders</vt:lpstr>
      <vt:lpstr>Electronic Signatures</vt:lpstr>
      <vt:lpstr>Electronic Signature</vt:lpstr>
      <vt:lpstr>Electronic Signature</vt:lpstr>
      <vt:lpstr>Valid use of e-signature</vt:lpstr>
      <vt:lpstr>Valid use of e-signature</vt:lpstr>
      <vt:lpstr>Invalid use of e-signature</vt:lpstr>
      <vt:lpstr>Invalid use of e-signature</vt:lpstr>
      <vt:lpstr>Tips for Accelerating Cost Report Processing</vt:lpstr>
      <vt:lpstr>e-Filing Tips for Accelerating CR Processing </vt:lpstr>
      <vt:lpstr>Future MCReF Enhancements</vt:lpstr>
      <vt:lpstr>Continuing Improvements to MCReF</vt:lpstr>
      <vt:lpstr>MCReF Feedback and Suggestion Poll</vt:lpstr>
      <vt:lpstr>Question &amp; Answer Session</vt:lpstr>
      <vt:lpstr>Resources</vt:lpstr>
      <vt:lpstr>Thank You – Please Evaluate Your Experience</vt:lpstr>
      <vt:lpstr>Disclaimer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MLN Connects Presentation</dc:title>
  <dc:creator>Charlie Eleftheriou</dc:creator>
  <cp:lastModifiedBy>Nguyen, Jolene (CGI Federal)</cp:lastModifiedBy>
  <cp:revision>1075</cp:revision>
  <cp:lastPrinted>2017-02-22T22:34:54Z</cp:lastPrinted>
  <dcterms:created xsi:type="dcterms:W3CDTF">2017-02-13T17:24:03Z</dcterms:created>
  <dcterms:modified xsi:type="dcterms:W3CDTF">2026-04-17T16:09:21Z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07e7d3fe-b7dd-4475-ad09-6a65728f76cb_Enabled">
    <vt:lpwstr>true</vt:lpwstr>
  </property>
  <property fmtid="{D5CDD505-2E9C-101B-9397-08002B2CF9AE}" pid="4" name="MSIP_Label_07e7d3fe-b7dd-4475-ad09-6a65728f76cb_SetDate">
    <vt:lpwstr>2024-01-30T00:20:35Z</vt:lpwstr>
  </property>
  <property fmtid="{D5CDD505-2E9C-101B-9397-08002B2CF9AE}" pid="5" name="MSIP_Label_07e7d3fe-b7dd-4475-ad09-6a65728f76cb_Method">
    <vt:lpwstr>Privileged</vt:lpwstr>
  </property>
  <property fmtid="{D5CDD505-2E9C-101B-9397-08002B2CF9AE}" pid="6" name="MSIP_Label_07e7d3fe-b7dd-4475-ad09-6a65728f76cb_Name">
    <vt:lpwstr>Public</vt:lpwstr>
  </property>
  <property fmtid="{D5CDD505-2E9C-101B-9397-08002B2CF9AE}" pid="7" name="MSIP_Label_07e7d3fe-b7dd-4475-ad09-6a65728f76cb_SiteId">
    <vt:lpwstr>b6ed5b7e-5de0-464b-95c0-acbb43267417</vt:lpwstr>
  </property>
  <property fmtid="{D5CDD505-2E9C-101B-9397-08002B2CF9AE}" pid="8" name="MSIP_Label_07e7d3fe-b7dd-4475-ad09-6a65728f76cb_ActionId">
    <vt:lpwstr>e5d337e1-1431-4efa-a8c1-12323e9ab7eb</vt:lpwstr>
  </property>
  <property fmtid="{D5CDD505-2E9C-101B-9397-08002B2CF9AE}" pid="9" name="MSIP_Label_07e7d3fe-b7dd-4475-ad09-6a65728f76cb_ContentBits">
    <vt:lpwstr>1</vt:lpwstr>
  </property>
  <property fmtid="{D5CDD505-2E9C-101B-9397-08002B2CF9AE}" pid="10" name="ClassificationContentMarkingHeaderLocations">
    <vt:lpwstr>Content Slide:4\CMSTheme:3\CMS_template:4</vt:lpwstr>
  </property>
  <property fmtid="{D5CDD505-2E9C-101B-9397-08002B2CF9AE}" pid="11" name="ClassificationContentMarkingHeaderText">
    <vt:lpwstr>Sensitivity Label: Public</vt:lpwstr>
  </property>
</Properties>
</file>