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tags/tag56.xml" ContentType="application/vnd.openxmlformats-officedocument.presentationml.tags+xml"/>
  <Override PartName="/ppt/theme/theme6.xml" ContentType="application/vnd.openxmlformats-officedocument.theme+xml"/>
  <Override PartName="/ppt/theme/theme7.xml" ContentType="application/vnd.openxmlformats-officedocument.theme+xml"/>
  <Override PartName="/ppt/tags/tag57.xml" ContentType="application/vnd.openxmlformats-officedocument.presentationml.tags+xml"/>
  <Override PartName="/ppt/notesSlides/notesSlide1.xml" ContentType="application/vnd.openxmlformats-officedocument.presentationml.notesSlide+xml"/>
  <Override PartName="/ppt/tags/tag58.xml" ContentType="application/vnd.openxmlformats-officedocument.presentationml.tags+xml"/>
  <Override PartName="/ppt/notesSlides/notesSlide2.xml" ContentType="application/vnd.openxmlformats-officedocument.presentationml.notesSlide+xml"/>
  <Override PartName="/ppt/tags/tag59.xml" ContentType="application/vnd.openxmlformats-officedocument.presentationml.tags+xml"/>
  <Override PartName="/ppt/notesSlides/notesSlide3.xml" ContentType="application/vnd.openxmlformats-officedocument.presentationml.notesSlide+xml"/>
  <Override PartName="/ppt/tags/tag60.xml" ContentType="application/vnd.openxmlformats-officedocument.presentationml.tags+xml"/>
  <Override PartName="/ppt/notesSlides/notesSlide4.xml" ContentType="application/vnd.openxmlformats-officedocument.presentationml.notesSlide+xml"/>
  <Override PartName="/ppt/tags/tag61.xml" ContentType="application/vnd.openxmlformats-officedocument.presentationml.tags+xml"/>
  <Override PartName="/ppt/notesSlides/notesSlide5.xml" ContentType="application/vnd.openxmlformats-officedocument.presentationml.notesSlide+xml"/>
  <Override PartName="/ppt/tags/tag62.xml" ContentType="application/vnd.openxmlformats-officedocument.presentationml.tags+xml"/>
  <Override PartName="/ppt/notesSlides/notesSlide6.xml" ContentType="application/vnd.openxmlformats-officedocument.presentationml.notesSlide+xml"/>
  <Override PartName="/ppt/tags/tag63.xml" ContentType="application/vnd.openxmlformats-officedocument.presentationml.tags+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5"/>
    <p:sldMasterId id="2147483673" r:id="rId6"/>
    <p:sldMasterId id="2147483660" r:id="rId7"/>
    <p:sldMasterId id="2147483699" r:id="rId8"/>
    <p:sldMasterId id="2147483752" r:id="rId9"/>
  </p:sldMasterIdLst>
  <p:notesMasterIdLst>
    <p:notesMasterId r:id="rId17"/>
  </p:notesMasterIdLst>
  <p:handoutMasterIdLst>
    <p:handoutMasterId r:id="rId18"/>
  </p:handoutMasterIdLst>
  <p:sldIdLst>
    <p:sldId id="280" r:id="rId10"/>
    <p:sldId id="780" r:id="rId11"/>
    <p:sldId id="781" r:id="rId12"/>
    <p:sldId id="779" r:id="rId13"/>
    <p:sldId id="778" r:id="rId14"/>
    <p:sldId id="420" r:id="rId15"/>
    <p:sldId id="782" r:id="rId16"/>
  </p:sldIdLst>
  <p:sldSz cx="9144000" cy="6858000" type="screen4x3"/>
  <p:notesSz cx="7010400" cy="9296400"/>
  <p:custDataLst>
    <p:tags r:id="rId1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8E04935-15CB-AB78-8F7B-006317706DC2}" name="Angela" initials="AN" userId="Angela" providerId="None"/>
  <p188:author id="{7DB0EF8D-DF40-9A54-6FC5-0F36B982697B}" name="Holland, Heather (CMS/OC)" initials="HH" userId="S::heather.holland@cms.hhs.gov::1196eccc-8521-4f3c-8339-9c4a2803715a" providerId="AD"/>
  <p188:author id="{C711BF9F-122E-5EB6-A11B-69FB61293849}" name="Miner, Amy (CMS/OC)" initials="AM" userId="S::amy.miner@cms.hhs.gov::33760fed-62ff-4c49-b742-c1a91e9591cc" providerId="AD"/>
  <p188:author id="{F1875BA8-1035-B8EE-09D3-FCBC39CDA291}" name="Kerrigan, Maureen (CMS/OPOLE)" initials="KM(" userId="S::maureen.kerrigan@cms.hhs.gov::26e19294-0c6b-44f4-9335-41865aaeba8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eslie Long" initials="LL" lastIdx="15" clrIdx="0">
    <p:extLst>
      <p:ext uri="{19B8F6BF-5375-455C-9EA6-DF929625EA0E}">
        <p15:presenceInfo xmlns:p15="http://schemas.microsoft.com/office/powerpoint/2012/main" userId="S-1-5-21-4095628063-3556742122-3606576086-120535" providerId="AD"/>
      </p:ext>
    </p:extLst>
  </p:cmAuthor>
  <p:cmAuthor id="2" name="Amy Miner" initials="AM" lastIdx="30" clrIdx="1">
    <p:extLst>
      <p:ext uri="{19B8F6BF-5375-455C-9EA6-DF929625EA0E}">
        <p15:presenceInfo xmlns:p15="http://schemas.microsoft.com/office/powerpoint/2012/main" userId="S-1-5-21-4095628063-3556742122-3606576086-8437" providerId="AD"/>
      </p:ext>
    </p:extLst>
  </p:cmAuthor>
  <p:cmAuthor id="3" name="Erin Gordon" initials="EG" lastIdx="71" clrIdx="2">
    <p:extLst>
      <p:ext uri="{19B8F6BF-5375-455C-9EA6-DF929625EA0E}">
        <p15:presenceInfo xmlns:p15="http://schemas.microsoft.com/office/powerpoint/2012/main" userId="S-1-5-21-4095628063-3556742122-3606576086-10842" providerId="AD"/>
      </p:ext>
    </p:extLst>
  </p:cmAuthor>
  <p:cmAuthor id="4" name="Susan Razik" initials="SR" lastIdx="8" clrIdx="3">
    <p:extLst>
      <p:ext uri="{19B8F6BF-5375-455C-9EA6-DF929625EA0E}">
        <p15:presenceInfo xmlns:p15="http://schemas.microsoft.com/office/powerpoint/2012/main" userId="S-1-5-21-4095628063-3556742122-3606576086-10170" providerId="AD"/>
      </p:ext>
    </p:extLst>
  </p:cmAuthor>
  <p:cmAuthor id="5" name="Marc Wernick" initials="MW" lastIdx="0" clrIdx="4">
    <p:extLst>
      <p:ext uri="{19B8F6BF-5375-455C-9EA6-DF929625EA0E}">
        <p15:presenceInfo xmlns:p15="http://schemas.microsoft.com/office/powerpoint/2012/main" userId="S-1-5-21-4095628063-3556742122-3606576086-16102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8ED0"/>
    <a:srgbClr val="084A9C"/>
    <a:srgbClr val="FFFFFF"/>
    <a:srgbClr val="FFD0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212" autoAdjust="0"/>
    <p:restoredTop sz="68488" autoAdjust="0"/>
  </p:normalViewPr>
  <p:slideViewPr>
    <p:cSldViewPr snapToGrid="0">
      <p:cViewPr varScale="1">
        <p:scale>
          <a:sx n="68" d="100"/>
          <a:sy n="68" d="100"/>
        </p:scale>
        <p:origin x="1752" y="288"/>
      </p:cViewPr>
      <p:guideLst/>
    </p:cSldViewPr>
  </p:slideViewPr>
  <p:outlineViewPr>
    <p:cViewPr>
      <p:scale>
        <a:sx n="33" d="100"/>
        <a:sy n="33" d="100"/>
      </p:scale>
      <p:origin x="0" y="0"/>
    </p:cViewPr>
  </p:outlineViewPr>
  <p:notesTextViewPr>
    <p:cViewPr>
      <p:scale>
        <a:sx n="1" d="1"/>
        <a:sy n="1" d="1"/>
      </p:scale>
      <p:origin x="0" y="-1056"/>
    </p:cViewPr>
  </p:notesTextViewPr>
  <p:sorterViewPr>
    <p:cViewPr>
      <p:scale>
        <a:sx n="70" d="100"/>
        <a:sy n="70" d="100"/>
      </p:scale>
      <p:origin x="0" y="-2064"/>
    </p:cViewPr>
  </p:sorterViewPr>
  <p:notesViewPr>
    <p:cSldViewPr snapToGrid="0">
      <p:cViewPr>
        <p:scale>
          <a:sx n="80" d="100"/>
          <a:sy n="80" d="100"/>
        </p:scale>
        <p:origin x="2717"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4.xml"/><Relationship Id="rId13" Type="http://schemas.openxmlformats.org/officeDocument/2006/relationships/slide" Target="slides/slide4.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notesMaster" Target="notesMasters/notesMaster1.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2.xml"/><Relationship Id="rId24"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6.xml"/><Relationship Id="rId23"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tags" Target="tags/tag1.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5.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7" y="6"/>
            <a:ext cx="3038475" cy="466725"/>
          </a:xfrm>
          <a:prstGeom prst="rect">
            <a:avLst/>
          </a:prstGeom>
        </p:spPr>
        <p:txBody>
          <a:bodyPr vert="horz" lIns="91429" tIns="45714" rIns="91429" bIns="45714" rtlCol="0"/>
          <a:lstStyle>
            <a:lvl1pPr algn="l">
              <a:defRPr sz="1200"/>
            </a:lvl1pPr>
          </a:lstStyle>
          <a:p>
            <a:endParaRPr lang="en-US" dirty="0"/>
          </a:p>
        </p:txBody>
      </p:sp>
      <p:sp>
        <p:nvSpPr>
          <p:cNvPr id="3" name="Date Placeholder 2"/>
          <p:cNvSpPr>
            <a:spLocks noGrp="1"/>
          </p:cNvSpPr>
          <p:nvPr>
            <p:ph type="dt" sz="quarter" idx="1"/>
          </p:nvPr>
        </p:nvSpPr>
        <p:spPr>
          <a:xfrm>
            <a:off x="3970344" y="6"/>
            <a:ext cx="3038475" cy="466725"/>
          </a:xfrm>
          <a:prstGeom prst="rect">
            <a:avLst/>
          </a:prstGeom>
        </p:spPr>
        <p:txBody>
          <a:bodyPr vert="horz" lIns="91429" tIns="45714" rIns="91429" bIns="45714" rtlCol="0"/>
          <a:lstStyle>
            <a:lvl1pPr algn="r">
              <a:defRPr sz="1200"/>
            </a:lvl1pPr>
          </a:lstStyle>
          <a:p>
            <a:fld id="{29120A81-42E5-431F-8EF6-9E9A34AB193C}" type="datetimeFigureOut">
              <a:rPr lang="en-US" smtClean="0"/>
              <a:t>11/20/2025</a:t>
            </a:fld>
            <a:endParaRPr lang="en-US" dirty="0"/>
          </a:p>
        </p:txBody>
      </p:sp>
      <p:sp>
        <p:nvSpPr>
          <p:cNvPr id="4" name="Footer Placeholder 3"/>
          <p:cNvSpPr>
            <a:spLocks noGrp="1"/>
          </p:cNvSpPr>
          <p:nvPr>
            <p:ph type="ftr" sz="quarter" idx="2"/>
          </p:nvPr>
        </p:nvSpPr>
        <p:spPr>
          <a:xfrm>
            <a:off x="7" y="8829677"/>
            <a:ext cx="3038475" cy="466725"/>
          </a:xfrm>
          <a:prstGeom prst="rect">
            <a:avLst/>
          </a:prstGeom>
        </p:spPr>
        <p:txBody>
          <a:bodyPr vert="horz" lIns="91429" tIns="45714" rIns="91429" bIns="45714"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44" y="8829677"/>
            <a:ext cx="3038475" cy="466725"/>
          </a:xfrm>
          <a:prstGeom prst="rect">
            <a:avLst/>
          </a:prstGeom>
        </p:spPr>
        <p:txBody>
          <a:bodyPr vert="horz" lIns="91429" tIns="45714" rIns="91429" bIns="45714" rtlCol="0" anchor="b"/>
          <a:lstStyle>
            <a:lvl1pPr algn="r">
              <a:defRPr sz="1200"/>
            </a:lvl1pPr>
          </a:lstStyle>
          <a:p>
            <a:fld id="{69B55EE4-A3B5-424F-AD18-CCD1E9FD40B0}" type="slidenum">
              <a:rPr lang="en-US" smtClean="0"/>
              <a:t>‹#›</a:t>
            </a:fld>
            <a:endParaRPr lang="en-US" dirty="0"/>
          </a:p>
        </p:txBody>
      </p:sp>
    </p:spTree>
    <p:extLst>
      <p:ext uri="{BB962C8B-B14F-4D97-AF65-F5344CB8AC3E}">
        <p14:creationId xmlns:p14="http://schemas.microsoft.com/office/powerpoint/2010/main" val="149341102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414463" y="722313"/>
            <a:ext cx="4181475" cy="3136900"/>
          </a:xfrm>
          <a:prstGeom prst="rect">
            <a:avLst/>
          </a:prstGeom>
          <a:noFill/>
          <a:ln w="12700">
            <a:solidFill>
              <a:prstClr val="black"/>
            </a:solidFill>
          </a:ln>
        </p:spPr>
        <p:txBody>
          <a:bodyPr vert="horz" lIns="93166" tIns="46583" rIns="93166" bIns="46583" rtlCol="0" anchor="ctr"/>
          <a:lstStyle/>
          <a:p>
            <a:endParaRPr lang="en-US" dirty="0"/>
          </a:p>
        </p:txBody>
      </p:sp>
      <p:sp>
        <p:nvSpPr>
          <p:cNvPr id="5" name="Notes Placeholder 4"/>
          <p:cNvSpPr>
            <a:spLocks noGrp="1"/>
          </p:cNvSpPr>
          <p:nvPr>
            <p:ph type="body" sz="quarter" idx="3"/>
          </p:nvPr>
        </p:nvSpPr>
        <p:spPr>
          <a:xfrm>
            <a:off x="701041" y="4148671"/>
            <a:ext cx="5608320" cy="4436533"/>
          </a:xfrm>
          <a:prstGeom prst="rect">
            <a:avLst/>
          </a:prstGeom>
        </p:spPr>
        <p:txBody>
          <a:bodyPr vert="horz" lIns="93166" tIns="46583" rIns="93166" bIns="46583" rtlCol="0"/>
          <a:lstStyle/>
          <a:p>
            <a:pPr marL="0" marR="0" lvl="0" indent="0" algn="l" defTabSz="914292"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Click to edit Master text styles</a:t>
            </a:r>
          </a:p>
          <a:p>
            <a:pPr marL="117461" marR="0" lvl="1" indent="-117461" algn="l" defTabSz="914292" rtl="0" eaLnBrk="1" fontAlgn="auto" latinLnBrk="0" hangingPunct="1">
              <a:lnSpc>
                <a:spcPct val="100000"/>
              </a:lnSpc>
              <a:spcBef>
                <a:spcPts val="600"/>
              </a:spcBef>
              <a:spcAft>
                <a:spcPts val="0"/>
              </a:spcAft>
              <a:buClrTx/>
              <a:buSzTx/>
              <a:buFont typeface="Wingdings" panose="05000000000000000000" pitchFamily="2" charset="2"/>
              <a:buChar char="§"/>
              <a:tabLst>
                <a:tab pos="117461" algn="l"/>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Second level</a:t>
            </a:r>
          </a:p>
          <a:p>
            <a:pPr marL="287304" marR="0" lvl="2" indent="-117461" algn="l" defTabSz="914292"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Third level</a:t>
            </a:r>
          </a:p>
        </p:txBody>
      </p:sp>
      <p:sp>
        <p:nvSpPr>
          <p:cNvPr id="7" name="Slide Number Placeholder 6"/>
          <p:cNvSpPr>
            <a:spLocks noGrp="1"/>
          </p:cNvSpPr>
          <p:nvPr>
            <p:ph type="sldNum" sz="quarter" idx="5"/>
          </p:nvPr>
        </p:nvSpPr>
        <p:spPr>
          <a:xfrm>
            <a:off x="3970938" y="8829969"/>
            <a:ext cx="3037840" cy="466433"/>
          </a:xfrm>
          <a:prstGeom prst="rect">
            <a:avLst/>
          </a:prstGeom>
        </p:spPr>
        <p:txBody>
          <a:bodyPr vert="horz" lIns="93166" tIns="46583" rIns="93166" bIns="46583" rtlCol="0" anchor="b"/>
          <a:lstStyle>
            <a:lvl1pPr algn="r">
              <a:defRPr sz="1200"/>
            </a:lvl1pPr>
          </a:lstStyle>
          <a:p>
            <a:fld id="{0B77B103-16DD-4E5B-B7FE-8CB91BD629A9}" type="slidenum">
              <a:rPr lang="en-US" smtClean="0"/>
              <a:t>‹#›</a:t>
            </a:fld>
            <a:endParaRPr lang="en-US" dirty="0"/>
          </a:p>
        </p:txBody>
      </p:sp>
    </p:spTree>
    <p:extLst>
      <p:ext uri="{BB962C8B-B14F-4D97-AF65-F5344CB8AC3E}">
        <p14:creationId xmlns:p14="http://schemas.microsoft.com/office/powerpoint/2010/main" val="1928085563"/>
      </p:ext>
    </p:extLst>
  </p:cSld>
  <p:clrMap bg1="lt1" tx1="dk1" bg2="lt2" tx2="dk2" accent1="accent1" accent2="accent2" accent3="accent3" accent4="accent4" accent5="accent5" accent6="accent6" hlink="hlink" folHlink="folHlink"/>
  <p:hf sldNum="0" hdr="0" ftr="0" dt="0"/>
  <p:notesStyle>
    <a:lvl1pPr marL="0" marR="0" indent="0" algn="l" defTabSz="914400" rtl="0" eaLnBrk="1" fontAlgn="auto" latinLnBrk="0" hangingPunct="1">
      <a:lnSpc>
        <a:spcPct val="100000"/>
      </a:lnSpc>
      <a:spcBef>
        <a:spcPts val="600"/>
      </a:spcBef>
      <a:spcAft>
        <a:spcPts val="0"/>
      </a:spcAft>
      <a:buClrTx/>
      <a:buSzTx/>
      <a:buFontTx/>
      <a:buNone/>
      <a:tabLst/>
      <a:defRPr sz="1200" kern="1200">
        <a:solidFill>
          <a:schemeClr val="tx1"/>
        </a:solidFill>
        <a:latin typeface="+mn-lt"/>
        <a:ea typeface="+mn-ea"/>
        <a:cs typeface="+mn-cs"/>
      </a:defRPr>
    </a:lvl1pPr>
    <a:lvl2pPr marL="117475" marR="0" indent="-117475"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tab pos="117475" algn="l"/>
      </a:tabLst>
      <a:defRPr sz="1200" kern="1200">
        <a:solidFill>
          <a:schemeClr val="tx1"/>
        </a:solidFill>
        <a:latin typeface="+mn-lt"/>
        <a:ea typeface="+mn-ea"/>
        <a:cs typeface="+mn-cs"/>
      </a:defRPr>
    </a:lvl2pPr>
    <a:lvl3pPr marL="287338" marR="0" indent="-1174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sz="1200" kern="1200">
        <a:solidFill>
          <a:schemeClr val="tx1"/>
        </a:solidFill>
        <a:latin typeface="+mn-lt"/>
        <a:ea typeface="+mn-ea"/>
        <a:cs typeface="+mn-cs"/>
      </a:defRPr>
    </a:lvl3pPr>
    <a:lvl4pPr marL="1371600" algn="l" defTabSz="914400" rtl="0" eaLnBrk="1" latinLnBrk="0" hangingPunct="1">
      <a:spcBef>
        <a:spcPts val="600"/>
      </a:spcBef>
      <a:defRPr sz="1200" kern="1200">
        <a:solidFill>
          <a:schemeClr val="tx1"/>
        </a:solidFill>
        <a:latin typeface="+mn-lt"/>
        <a:ea typeface="+mn-ea"/>
        <a:cs typeface="+mn-cs"/>
      </a:defRPr>
    </a:lvl4pPr>
    <a:lvl5pPr marL="1828800" algn="l" defTabSz="914400" rtl="0" eaLnBrk="1" latinLnBrk="0" hangingPunct="1">
      <a:spcBef>
        <a:spcPts val="600"/>
      </a:spcBef>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medicare.gov/basics/costs/medicare-costs"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s://www.medicare.gov/coverage/mental-health-care-inpatient" TargetMode="External"/><Relationship Id="rId4" Type="http://schemas.openxmlformats.org/officeDocument/2006/relationships/hyperlink" Target="https://www.medicare.gov/coverage/inpatient-hospital-care"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medicare.gov/coverage/skilled-nursing-facility-snf-care"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www.medicare.gov/coverage/blood" TargetMode="External"/><Relationship Id="rId5" Type="http://schemas.openxmlformats.org/officeDocument/2006/relationships/hyperlink" Target="https://www.medicare.gov/coverage/hospice-care" TargetMode="External"/><Relationship Id="rId4" Type="http://schemas.openxmlformats.org/officeDocument/2006/relationships/hyperlink" Target="https://www.medicare.gov/coverage/home-health-services"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medicare.gov/basics/costs/medicare-cost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ssa.gov/forms/ssa-44.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898A01-842B-0042-9AB7-55364486B9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4828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341313"/>
            <a:ext cx="4321175" cy="3240087"/>
          </a:xfrm>
        </p:spPr>
      </p:sp>
      <p:sp>
        <p:nvSpPr>
          <p:cNvPr id="3" name="Notes Placeholder 2"/>
          <p:cNvSpPr>
            <a:spLocks noGrp="1"/>
          </p:cNvSpPr>
          <p:nvPr>
            <p:ph type="body" idx="1"/>
          </p:nvPr>
        </p:nvSpPr>
        <p:spPr>
          <a:xfrm>
            <a:off x="219075" y="3724275"/>
            <a:ext cx="6934199" cy="5663566"/>
          </a:xfrm>
        </p:spPr>
        <p:txBody>
          <a:bodyPr/>
          <a:lstStyle/>
          <a:p>
            <a:pPr marL="0" indent="0" defTabSz="966612">
              <a:spcBef>
                <a:spcPts val="0"/>
              </a:spcBef>
              <a:spcAft>
                <a:spcPts val="600"/>
              </a:spcAft>
              <a:buNone/>
              <a:defRPr/>
            </a:pPr>
            <a:r>
              <a:rPr lang="en-US" b="1" dirty="0">
                <a:cs typeface="Calibri"/>
              </a:rPr>
              <a:t>Presenter Notes</a:t>
            </a:r>
          </a:p>
          <a:p>
            <a:pPr marL="0" indent="0">
              <a:spcBef>
                <a:spcPts val="0"/>
              </a:spcBef>
              <a:spcAft>
                <a:spcPts val="600"/>
              </a:spcAft>
              <a:buNone/>
              <a:defRPr/>
            </a:pPr>
            <a:r>
              <a:rPr lang="en-US" dirty="0">
                <a:solidFill>
                  <a:prstClr val="black"/>
                </a:solidFill>
                <a:cs typeface="Calibri"/>
              </a:rPr>
              <a:t>The actual dollar amounts are updated yearly. To get the most current amounts, visit </a:t>
            </a:r>
            <a:r>
              <a:rPr lang="en-US" dirty="0">
                <a:cs typeface="Calibri"/>
                <a:hlinkClick r:id="rId3"/>
              </a:rPr>
              <a:t>Medicare.gov/basics/costs/</a:t>
            </a:r>
            <a:r>
              <a:rPr lang="en-US" dirty="0" err="1">
                <a:cs typeface="Calibri"/>
                <a:hlinkClick r:id="rId3"/>
              </a:rPr>
              <a:t>medicare</a:t>
            </a:r>
            <a:r>
              <a:rPr lang="en-US" dirty="0">
                <a:cs typeface="Calibri"/>
                <a:hlinkClick r:id="rId3"/>
              </a:rPr>
              <a:t>-costs</a:t>
            </a:r>
            <a:r>
              <a:rPr lang="en-US" dirty="0">
                <a:solidFill>
                  <a:prstClr val="black"/>
                </a:solidFill>
                <a:cs typeface="Calibri"/>
              </a:rPr>
              <a:t>. This is what you pay per benefit period (discussed on the next slide) for Part A-covered medically necessary services:</a:t>
            </a:r>
            <a:endParaRPr lang="en-US" dirty="0">
              <a:solidFill>
                <a:prstClr val="black"/>
              </a:solidFill>
              <a:ea typeface="Calibri"/>
              <a:cs typeface="Calibri"/>
            </a:endParaRPr>
          </a:p>
          <a:p>
            <a:pPr marL="125730" indent="-125730">
              <a:spcBef>
                <a:spcPts val="0"/>
              </a:spcBef>
              <a:spcAft>
                <a:spcPts val="600"/>
              </a:spcAft>
              <a:defRPr/>
            </a:pPr>
            <a:r>
              <a:rPr lang="en-US" b="1" dirty="0">
                <a:solidFill>
                  <a:prstClr val="black"/>
                </a:solidFill>
                <a:cs typeface="Calibri"/>
              </a:rPr>
              <a:t>Hospital Inpatient Stay</a:t>
            </a:r>
            <a:r>
              <a:rPr lang="en-US" dirty="0">
                <a:solidFill>
                  <a:prstClr val="black"/>
                </a:solidFill>
                <a:cs typeface="Calibri"/>
              </a:rPr>
              <a:t>: After you pay the deductible amount of </a:t>
            </a:r>
            <a:r>
              <a:rPr lang="en-US" dirty="0">
                <a:cs typeface="Calibri"/>
              </a:rPr>
              <a:t>$</a:t>
            </a:r>
            <a:r>
              <a:rPr lang="en-US" dirty="0">
                <a:highlight>
                  <a:srgbClr val="FFFF00"/>
                </a:highlight>
                <a:cs typeface="Calibri"/>
              </a:rPr>
              <a:t>1,736</a:t>
            </a:r>
            <a:r>
              <a:rPr lang="en-US" dirty="0">
                <a:solidFill>
                  <a:prstClr val="black"/>
                </a:solidFill>
                <a:cs typeface="Calibri"/>
              </a:rPr>
              <a:t>, you pay no copayment for days 1–60; $</a:t>
            </a:r>
            <a:r>
              <a:rPr lang="en-US" dirty="0">
                <a:solidFill>
                  <a:prstClr val="black"/>
                </a:solidFill>
                <a:highlight>
                  <a:srgbClr val="FFFF00"/>
                </a:highlight>
                <a:cs typeface="Calibri"/>
              </a:rPr>
              <a:t>434</a:t>
            </a:r>
            <a:r>
              <a:rPr lang="en-US" dirty="0">
                <a:solidFill>
                  <a:srgbClr val="FF0000"/>
                </a:solidFill>
                <a:cs typeface="Calibri"/>
              </a:rPr>
              <a:t> </a:t>
            </a:r>
            <a:r>
              <a:rPr lang="en-US" dirty="0">
                <a:solidFill>
                  <a:prstClr val="black"/>
                </a:solidFill>
                <a:cs typeface="Calibri"/>
              </a:rPr>
              <a:t>for copayment each day for days 61–90; $</a:t>
            </a:r>
            <a:r>
              <a:rPr lang="en-US" dirty="0">
                <a:solidFill>
                  <a:prstClr val="black"/>
                </a:solidFill>
                <a:highlight>
                  <a:srgbClr val="FFFF00"/>
                </a:highlight>
                <a:cs typeface="Calibri"/>
              </a:rPr>
              <a:t>868</a:t>
            </a:r>
            <a:r>
              <a:rPr lang="en-US" dirty="0">
                <a:solidFill>
                  <a:prstClr val="black"/>
                </a:solidFill>
                <a:cs typeface="Calibri"/>
              </a:rPr>
              <a:t> for copayment each day while using your 60 “lifetime reserve days”; you pay all costs for each day beyond lifetime reserve days. Visit </a:t>
            </a:r>
            <a:r>
              <a:rPr lang="en-US" dirty="0">
                <a:solidFill>
                  <a:prstClr val="black"/>
                </a:solidFill>
                <a:cs typeface="Calibri"/>
                <a:hlinkClick r:id="rId4"/>
              </a:rPr>
              <a:t>Medicare.gov/coverage/inpatient-hospital-care</a:t>
            </a:r>
            <a:r>
              <a:rPr lang="en-US" dirty="0">
                <a:solidFill>
                  <a:prstClr val="black"/>
                </a:solidFill>
                <a:cs typeface="Calibri"/>
              </a:rPr>
              <a:t> for more hospital inpatient stay information.</a:t>
            </a:r>
            <a:endParaRPr lang="en-US" dirty="0">
              <a:solidFill>
                <a:prstClr val="black"/>
              </a:solidFill>
              <a:ea typeface="Calibri"/>
              <a:cs typeface="Calibri"/>
            </a:endParaRPr>
          </a:p>
          <a:p>
            <a:pPr marL="125730" indent="-125730">
              <a:spcBef>
                <a:spcPts val="0"/>
              </a:spcBef>
              <a:spcAft>
                <a:spcPts val="600"/>
              </a:spcAft>
              <a:defRPr/>
            </a:pPr>
            <a:r>
              <a:rPr lang="en-US" b="1" dirty="0">
                <a:solidFill>
                  <a:prstClr val="black"/>
                </a:solidFill>
                <a:cs typeface="Calibri"/>
              </a:rPr>
              <a:t>Mental Health Inpatient Stay</a:t>
            </a:r>
            <a:r>
              <a:rPr lang="en-US" dirty="0">
                <a:solidFill>
                  <a:prstClr val="black"/>
                </a:solidFill>
                <a:cs typeface="Calibri"/>
              </a:rPr>
              <a:t>: After you pay the deductible amount of $</a:t>
            </a:r>
            <a:r>
              <a:rPr lang="en-US" dirty="0">
                <a:solidFill>
                  <a:prstClr val="black"/>
                </a:solidFill>
                <a:highlight>
                  <a:srgbClr val="FFFF00"/>
                </a:highlight>
                <a:cs typeface="Calibri"/>
              </a:rPr>
              <a:t>1,736</a:t>
            </a:r>
            <a:r>
              <a:rPr lang="en-US" dirty="0">
                <a:solidFill>
                  <a:prstClr val="black"/>
                </a:solidFill>
                <a:cs typeface="Calibri"/>
              </a:rPr>
              <a:t>, you pay no copayment for days 1–60; $</a:t>
            </a:r>
            <a:r>
              <a:rPr lang="en-US" dirty="0">
                <a:solidFill>
                  <a:prstClr val="black"/>
                </a:solidFill>
                <a:highlight>
                  <a:srgbClr val="FFFF00"/>
                </a:highlight>
                <a:cs typeface="Calibri"/>
              </a:rPr>
              <a:t>434</a:t>
            </a:r>
            <a:r>
              <a:rPr lang="en-US" dirty="0">
                <a:solidFill>
                  <a:srgbClr val="FF0000"/>
                </a:solidFill>
                <a:cs typeface="Calibri"/>
              </a:rPr>
              <a:t> </a:t>
            </a:r>
            <a:r>
              <a:rPr lang="en-US" dirty="0">
                <a:solidFill>
                  <a:prstClr val="black"/>
                </a:solidFill>
                <a:cs typeface="Calibri"/>
              </a:rPr>
              <a:t>for copayment each day for days 61–90; $</a:t>
            </a:r>
            <a:r>
              <a:rPr lang="en-US" dirty="0">
                <a:solidFill>
                  <a:prstClr val="black"/>
                </a:solidFill>
                <a:highlight>
                  <a:srgbClr val="FFFF00"/>
                </a:highlight>
                <a:cs typeface="Calibri"/>
              </a:rPr>
              <a:t>868</a:t>
            </a:r>
            <a:r>
              <a:rPr lang="en-US" sz="1200" b="0" baseline="0" dirty="0">
                <a:highlight>
                  <a:srgbClr val="FFFF00"/>
                </a:highlight>
              </a:rPr>
              <a:t> </a:t>
            </a:r>
            <a:r>
              <a:rPr lang="en-US" dirty="0">
                <a:solidFill>
                  <a:prstClr val="black"/>
                </a:solidFill>
                <a:cs typeface="Calibri"/>
              </a:rPr>
              <a:t>for copayment each day while using your “lifetime reserve days”; all costs for each day after the lifetime reserve days. You will also pay 20% of the Medicare-approved amount for mental health services you get from doctors and other health care providers while you're a hospital inpatient. Visit </a:t>
            </a:r>
            <a:r>
              <a:rPr lang="en-US" dirty="0">
                <a:solidFill>
                  <a:prstClr val="black"/>
                </a:solidFill>
                <a:cs typeface="Calibri"/>
                <a:hlinkClick r:id="rId5"/>
              </a:rPr>
              <a:t>Medicare.gov/coverage/mental-health-care-inpatient</a:t>
            </a:r>
            <a:r>
              <a:rPr lang="en-US" dirty="0">
                <a:solidFill>
                  <a:prstClr val="black"/>
                </a:solidFill>
                <a:cs typeface="Calibri"/>
              </a:rPr>
              <a:t> for mental health inpatient stay information.</a:t>
            </a:r>
            <a:endParaRPr lang="en-US" dirty="0">
              <a:solidFill>
                <a:prstClr val="black"/>
              </a:solidFill>
              <a:ea typeface="Calibri"/>
              <a:cs typeface="Calibri"/>
            </a:endParaRPr>
          </a:p>
          <a:p>
            <a:pPr marL="0" lvl="1" indent="0">
              <a:spcBef>
                <a:spcPts val="0"/>
              </a:spcBef>
              <a:spcAft>
                <a:spcPts val="600"/>
              </a:spcAft>
              <a:buNone/>
              <a:defRPr/>
            </a:pPr>
            <a:r>
              <a:rPr lang="en-US" b="1" dirty="0">
                <a:solidFill>
                  <a:prstClr val="black"/>
                </a:solidFill>
                <a:cs typeface="Calibri"/>
              </a:rPr>
              <a:t>NOTE</a:t>
            </a:r>
            <a:r>
              <a:rPr lang="en-US" dirty="0">
                <a:solidFill>
                  <a:prstClr val="black"/>
                </a:solidFill>
                <a:cs typeface="Calibri"/>
              </a:rPr>
              <a:t>: There’s no limit to the number of benefit periods you can have, whether you’re getting mental health care in a general or psychiatric hospital. However, if you're in a psychiatric hospital (instead of a general hospital), Part A only pays for up to 190 days of inpatient psychiatric hospital services during your lifetime.</a:t>
            </a:r>
            <a:endParaRPr lang="en-US" sz="1100" b="1" dirty="0">
              <a:solidFill>
                <a:prstClr val="black"/>
              </a:solidFill>
              <a:cs typeface="Calibri"/>
            </a:endParaRPr>
          </a:p>
        </p:txBody>
      </p:sp>
    </p:spTree>
    <p:extLst>
      <p:ext uri="{BB962C8B-B14F-4D97-AF65-F5344CB8AC3E}">
        <p14:creationId xmlns:p14="http://schemas.microsoft.com/office/powerpoint/2010/main" val="1057349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341313"/>
            <a:ext cx="4321175" cy="3240087"/>
          </a:xfrm>
        </p:spPr>
      </p:sp>
      <p:sp>
        <p:nvSpPr>
          <p:cNvPr id="3" name="Notes Placeholder 2"/>
          <p:cNvSpPr>
            <a:spLocks noGrp="1"/>
          </p:cNvSpPr>
          <p:nvPr>
            <p:ph type="body" idx="1"/>
          </p:nvPr>
        </p:nvSpPr>
        <p:spPr>
          <a:xfrm>
            <a:off x="671512" y="3581400"/>
            <a:ext cx="5972175" cy="5380612"/>
          </a:xfrm>
        </p:spPr>
        <p:txBody>
          <a:bodyPr/>
          <a:lstStyle/>
          <a:p>
            <a:pPr marL="0" indent="0" defTabSz="966612">
              <a:spcBef>
                <a:spcPts val="0"/>
              </a:spcBef>
              <a:spcAft>
                <a:spcPts val="600"/>
              </a:spcAft>
              <a:buNone/>
              <a:defRPr/>
            </a:pPr>
            <a:r>
              <a:rPr lang="en-US" b="1" dirty="0">
                <a:cs typeface="Calibri"/>
              </a:rPr>
              <a:t>Presenter Notes</a:t>
            </a:r>
          </a:p>
          <a:p>
            <a:pPr marL="118745" indent="-118745">
              <a:spcBef>
                <a:spcPts val="0"/>
              </a:spcBef>
              <a:spcAft>
                <a:spcPts val="600"/>
              </a:spcAft>
            </a:pPr>
            <a:r>
              <a:rPr lang="en-US" b="1" dirty="0">
                <a:cs typeface="Calibri"/>
              </a:rPr>
              <a:t>SNF Care</a:t>
            </a:r>
            <a:r>
              <a:rPr lang="en-US" dirty="0">
                <a:cs typeface="Calibri"/>
              </a:rPr>
              <a:t>: $0 for the first 20 days of each benefit period; up to $</a:t>
            </a:r>
            <a:r>
              <a:rPr lang="en-US" dirty="0">
                <a:highlight>
                  <a:srgbClr val="FFFF00"/>
                </a:highlight>
                <a:cs typeface="Calibri"/>
              </a:rPr>
              <a:t>217</a:t>
            </a:r>
            <a:r>
              <a:rPr lang="en-US" dirty="0">
                <a:cs typeface="Calibri"/>
              </a:rPr>
              <a:t> copayment each day for days 21–100 of each benefit period; all costs after day 100. Visit </a:t>
            </a:r>
            <a:r>
              <a:rPr lang="en-US" dirty="0">
                <a:cs typeface="Calibri"/>
                <a:hlinkClick r:id="rId3"/>
              </a:rPr>
              <a:t>Medicare.gov/coverage/skilled-nursing-facility-</a:t>
            </a:r>
            <a:r>
              <a:rPr lang="en-US" dirty="0" err="1">
                <a:cs typeface="Calibri"/>
                <a:hlinkClick r:id="rId3"/>
              </a:rPr>
              <a:t>snf</a:t>
            </a:r>
            <a:r>
              <a:rPr lang="en-US" dirty="0">
                <a:cs typeface="Calibri"/>
                <a:hlinkClick r:id="rId3"/>
              </a:rPr>
              <a:t>-care</a:t>
            </a:r>
            <a:r>
              <a:rPr lang="en-US" dirty="0">
                <a:cs typeface="Calibri"/>
              </a:rPr>
              <a:t> for SNF care information.</a:t>
            </a:r>
            <a:endParaRPr lang="en-US" dirty="0">
              <a:ea typeface="Calibri"/>
              <a:cs typeface="Calibri"/>
            </a:endParaRPr>
          </a:p>
          <a:p>
            <a:pPr marL="118745" indent="-118745">
              <a:spcBef>
                <a:spcPts val="0"/>
              </a:spcBef>
              <a:spcAft>
                <a:spcPts val="600"/>
              </a:spcAft>
            </a:pPr>
            <a:r>
              <a:rPr lang="en-US" b="1" dirty="0">
                <a:cs typeface="Calibri"/>
              </a:rPr>
              <a:t>Home Health Services</a:t>
            </a:r>
            <a:r>
              <a:rPr lang="en-US" dirty="0">
                <a:cs typeface="Calibri"/>
              </a:rPr>
              <a:t>: $0 for covered home health services; 20% of the Medicare-approved amount for DME for providers accepting assignment </a:t>
            </a:r>
            <a:r>
              <a:rPr lang="en-US" dirty="0">
                <a:solidFill>
                  <a:prstClr val="black"/>
                </a:solidFill>
                <a:cs typeface="Calibri"/>
              </a:rPr>
              <a:t>(agreement by your doctor, provider, or supplier to be paid directly by Medicare, to accept the payment amount Medicare approves for the service, and not to bill you for any more than the Medicare deductible and copayment). Visit </a:t>
            </a:r>
            <a:r>
              <a:rPr lang="en-US" dirty="0">
                <a:cs typeface="Calibri"/>
                <a:hlinkClick r:id="rId4"/>
              </a:rPr>
              <a:t>Medicare.gov/coverage/home-health-services</a:t>
            </a:r>
            <a:r>
              <a:rPr lang="en-US" dirty="0">
                <a:cs typeface="Calibri"/>
              </a:rPr>
              <a:t> for home health services information.</a:t>
            </a:r>
            <a:endParaRPr lang="en-US" dirty="0">
              <a:ea typeface="Calibri"/>
              <a:cs typeface="Calibri"/>
            </a:endParaRPr>
          </a:p>
          <a:p>
            <a:pPr marL="118745" indent="-118745">
              <a:spcBef>
                <a:spcPts val="0"/>
              </a:spcBef>
              <a:spcAft>
                <a:spcPts val="600"/>
              </a:spcAft>
            </a:pPr>
            <a:r>
              <a:rPr lang="en-US" b="1" dirty="0">
                <a:cs typeface="Calibri"/>
              </a:rPr>
              <a:t>Hospice Care</a:t>
            </a:r>
            <a:r>
              <a:rPr lang="en-US" dirty="0">
                <a:cs typeface="Calibri"/>
              </a:rPr>
              <a:t>: $0 for hospice care; a copayment up to $5 per Rx to manage pain and symptoms while at home; 5% of the Medicare-approved amount for inpatient respite care. Medicare doesn’t cover room and board when you get hospice care in your home or another facility where you live (like a nursing home). The copayment is a</a:t>
            </a:r>
            <a:r>
              <a:rPr lang="en-US" dirty="0"/>
              <a:t>n amount you may be required to pay as your share of the cost for a medical service or supply, like a doctor’s visit, hospital outpatient visit, or prescription drug. A copayment is usually a set amount, rather than a percentage. Visit </a:t>
            </a:r>
            <a:r>
              <a:rPr lang="en-US" dirty="0">
                <a:cs typeface="Calibri"/>
                <a:hlinkClick r:id="rId5"/>
              </a:rPr>
              <a:t>Medicare.gov/coverage/hospice-care</a:t>
            </a:r>
            <a:r>
              <a:rPr lang="en-US" dirty="0">
                <a:cs typeface="Calibri"/>
              </a:rPr>
              <a:t> for hospice care information.</a:t>
            </a:r>
            <a:endParaRPr lang="en-US" dirty="0">
              <a:ea typeface="Calibri"/>
              <a:cs typeface="Calibri"/>
            </a:endParaRPr>
          </a:p>
          <a:p>
            <a:pPr marL="118745" indent="-118745">
              <a:spcBef>
                <a:spcPts val="0"/>
              </a:spcBef>
              <a:spcAft>
                <a:spcPts val="600"/>
              </a:spcAft>
            </a:pPr>
            <a:r>
              <a:rPr lang="en-US" b="1" dirty="0">
                <a:cs typeface="Calibri"/>
              </a:rPr>
              <a:t>Blood</a:t>
            </a:r>
            <a:r>
              <a:rPr lang="en-US" b="0" dirty="0">
                <a:cs typeface="Calibri"/>
              </a:rPr>
              <a:t>:</a:t>
            </a:r>
            <a:r>
              <a:rPr lang="en-US" dirty="0">
                <a:cs typeface="Calibri"/>
              </a:rPr>
              <a:t> If the hospital gets blood from a blood bank at no charge, you won’t have to pay for it or replace it. If the hospital has to buy blood for you, you must either pay the hospital costs for the first 3 units of blood you get in a calendar year or you or someone else can donate the blood. Visit </a:t>
            </a:r>
            <a:r>
              <a:rPr lang="en-US" dirty="0">
                <a:cs typeface="Calibri"/>
                <a:hlinkClick r:id="rId6"/>
              </a:rPr>
              <a:t>Medicare.gov/coverage/blood</a:t>
            </a:r>
            <a:r>
              <a:rPr lang="en-US" dirty="0">
                <a:cs typeface="Calibri"/>
              </a:rPr>
              <a:t> for more information.</a:t>
            </a:r>
            <a:endParaRPr lang="en-US" dirty="0">
              <a:ea typeface="Calibri" panose="020F0502020204030204"/>
              <a:cs typeface="Calibri"/>
            </a:endParaRPr>
          </a:p>
          <a:p>
            <a:pPr marL="0" indent="0">
              <a:spcBef>
                <a:spcPts val="0"/>
              </a:spcBef>
              <a:spcAft>
                <a:spcPts val="600"/>
              </a:spcAft>
              <a:buNone/>
            </a:pPr>
            <a:r>
              <a:rPr lang="en-US" b="1" dirty="0">
                <a:cs typeface="Calibri"/>
              </a:rPr>
              <a:t>NOTE</a:t>
            </a:r>
            <a:r>
              <a:rPr lang="en-US" dirty="0">
                <a:cs typeface="Calibri"/>
              </a:rPr>
              <a:t>: If you can’t afford to pay these costs, there are programs that may help. </a:t>
            </a:r>
            <a:endParaRPr lang="en-US" dirty="0">
              <a:highlight>
                <a:srgbClr val="FFFF00"/>
              </a:highlight>
              <a:cs typeface="Arial"/>
            </a:endParaRPr>
          </a:p>
        </p:txBody>
      </p:sp>
    </p:spTree>
    <p:extLst>
      <p:ext uri="{BB962C8B-B14F-4D97-AF65-F5344CB8AC3E}">
        <p14:creationId xmlns:p14="http://schemas.microsoft.com/office/powerpoint/2010/main" val="3615383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341313"/>
            <a:ext cx="4321175" cy="3240087"/>
          </a:xfrm>
        </p:spPr>
      </p:sp>
      <p:sp>
        <p:nvSpPr>
          <p:cNvPr id="3" name="Notes Placeholder 2"/>
          <p:cNvSpPr>
            <a:spLocks noGrp="1"/>
          </p:cNvSpPr>
          <p:nvPr>
            <p:ph type="body" idx="1"/>
          </p:nvPr>
        </p:nvSpPr>
        <p:spPr>
          <a:xfrm>
            <a:off x="371475" y="3668742"/>
            <a:ext cx="6572250" cy="5383002"/>
          </a:xfrm>
        </p:spPr>
        <p:txBody>
          <a:bodyPr/>
          <a:lstStyle/>
          <a:p>
            <a:pPr marL="0" indent="0" defTabSz="970460">
              <a:spcBef>
                <a:spcPts val="0"/>
              </a:spcBef>
              <a:spcAft>
                <a:spcPts val="600"/>
              </a:spcAft>
              <a:buNone/>
              <a:defRPr/>
            </a:pPr>
            <a:r>
              <a:rPr lang="en-US" b="1" dirty="0">
                <a:solidFill>
                  <a:prstClr val="black"/>
                </a:solidFill>
                <a:ea typeface="ＭＳ Ｐゴシック"/>
                <a:cs typeface="Calibri"/>
              </a:rPr>
              <a:t>This slide has animation.</a:t>
            </a:r>
            <a:endParaRPr lang="en-US" b="0" dirty="0">
              <a:cs typeface="Calibri"/>
            </a:endParaRPr>
          </a:p>
          <a:p>
            <a:pPr marL="0" indent="0" defTabSz="970460">
              <a:spcBef>
                <a:spcPts val="0"/>
              </a:spcBef>
              <a:spcAft>
                <a:spcPts val="600"/>
              </a:spcAft>
              <a:buNone/>
              <a:defRPr/>
            </a:pPr>
            <a:r>
              <a:rPr lang="en-US" b="1" dirty="0">
                <a:cs typeface="Calibri"/>
              </a:rPr>
              <a:t>Presenter Notes</a:t>
            </a:r>
            <a:endParaRPr lang="en-US" b="1" dirty="0">
              <a:ea typeface="Calibri"/>
              <a:cs typeface="Calibri"/>
            </a:endParaRPr>
          </a:p>
          <a:p>
            <a:pPr marL="118745" indent="-118745" defTabSz="970460">
              <a:spcBef>
                <a:spcPts val="0"/>
              </a:spcBef>
              <a:spcAft>
                <a:spcPts val="600"/>
              </a:spcAft>
              <a:defRPr/>
            </a:pPr>
            <a:r>
              <a:rPr lang="en-US" dirty="0">
                <a:cs typeface="Calibri"/>
              </a:rPr>
              <a:t>When your coverage starts, the monthly Part B premium will be deducted from your Social Security benefit payment. If your Social Security benefits aren’t enough to cover the whole Part B premium or you’re no longer getting Social Security benefits, you’ll get a bill for your Part B premium every 3 months. The monthly Part B standard premium is $</a:t>
            </a:r>
            <a:r>
              <a:rPr lang="en-US" dirty="0">
                <a:highlight>
                  <a:srgbClr val="FFFF00"/>
                </a:highlight>
                <a:cs typeface="Calibri"/>
              </a:rPr>
              <a:t>202.90</a:t>
            </a:r>
            <a:r>
              <a:rPr lang="en-US" dirty="0">
                <a:cs typeface="Calibri"/>
              </a:rPr>
              <a:t> in 2026.</a:t>
            </a:r>
            <a:endParaRPr lang="en-US" dirty="0">
              <a:solidFill>
                <a:srgbClr val="FF0000"/>
              </a:solidFill>
              <a:ea typeface="Calibri" panose="020F0502020204030204"/>
              <a:cs typeface="Calibri"/>
            </a:endParaRPr>
          </a:p>
          <a:p>
            <a:pPr marL="118745" indent="-118745" defTabSz="970460">
              <a:spcBef>
                <a:spcPts val="0"/>
              </a:spcBef>
              <a:spcAft>
                <a:spcPts val="600"/>
              </a:spcAft>
              <a:defRPr/>
            </a:pPr>
            <a:r>
              <a:rPr lang="en-US" dirty="0">
                <a:cs typeface="Calibri"/>
              </a:rPr>
              <a:t>Some people with Medicare pay less than the full Part B standard monthly premium amount due to the statutory “hold harmless” provision. This provision limits an increase in their Part B premium to be no greater than the increase in their Social Security benefits. </a:t>
            </a:r>
            <a:endParaRPr lang="en-US" dirty="0">
              <a:ea typeface="Calibri"/>
              <a:cs typeface="Calibri"/>
            </a:endParaRPr>
          </a:p>
          <a:p>
            <a:pPr marL="0" indent="0" defTabSz="970460">
              <a:spcBef>
                <a:spcPts val="0"/>
              </a:spcBef>
              <a:spcAft>
                <a:spcPts val="600"/>
              </a:spcAft>
              <a:buNone/>
              <a:defRPr/>
            </a:pPr>
            <a:r>
              <a:rPr lang="en-US" b="1" dirty="0">
                <a:solidFill>
                  <a:prstClr val="black"/>
                </a:solidFill>
                <a:cs typeface="Calibri"/>
              </a:rPr>
              <a:t>REMEMBER</a:t>
            </a:r>
            <a:r>
              <a:rPr lang="en-US" dirty="0">
                <a:solidFill>
                  <a:prstClr val="black"/>
                </a:solidFill>
                <a:cs typeface="Calibri"/>
              </a:rPr>
              <a:t>: This premium may be higher if you didn’t sign up for Part B when you first became eligible for it. The cost of Part B may go up 10% for each 12-month period that you could’ve had Part B but didn’t sign up for it. </a:t>
            </a:r>
            <a:r>
              <a:rPr lang="en-US" dirty="0">
                <a:cs typeface="Calibri"/>
              </a:rPr>
              <a:t>In most cases, if you don’t sign up for Part B when you’re first eligible, you may have a delay in getting Medicare coverage in the future, and you may have to pay a late enrollment penalty for as long as you have Part B.</a:t>
            </a:r>
            <a:r>
              <a:rPr lang="en-US" dirty="0">
                <a:solidFill>
                  <a:prstClr val="black"/>
                </a:solidFill>
                <a:cs typeface="Calibri"/>
              </a:rPr>
              <a:t> </a:t>
            </a:r>
            <a:endParaRPr lang="en-US" dirty="0">
              <a:solidFill>
                <a:prstClr val="black"/>
              </a:solidFill>
              <a:ea typeface="Calibri"/>
              <a:cs typeface="Calibri"/>
            </a:endParaRPr>
          </a:p>
          <a:p>
            <a:pPr marL="0" indent="0" defTabSz="970460">
              <a:spcBef>
                <a:spcPts val="0"/>
              </a:spcBef>
              <a:spcAft>
                <a:spcPts val="600"/>
              </a:spcAft>
              <a:buNone/>
              <a:defRPr/>
            </a:pPr>
            <a:r>
              <a:rPr lang="en-US" dirty="0">
                <a:solidFill>
                  <a:prstClr val="black"/>
                </a:solidFill>
                <a:cs typeface="Calibri"/>
              </a:rPr>
              <a:t>You’ll pay the standard premium $</a:t>
            </a:r>
            <a:r>
              <a:rPr lang="en-US" dirty="0">
                <a:solidFill>
                  <a:prstClr val="black"/>
                </a:solidFill>
                <a:highlight>
                  <a:srgbClr val="FFFF00"/>
                </a:highlight>
                <a:cs typeface="Calibri"/>
              </a:rPr>
              <a:t>202.90</a:t>
            </a:r>
            <a:r>
              <a:rPr lang="en-US" dirty="0">
                <a:solidFill>
                  <a:prstClr val="black"/>
                </a:solidFill>
                <a:cs typeface="Calibri"/>
              </a:rPr>
              <a:t> (or higher) in 2026</a:t>
            </a:r>
            <a:r>
              <a:rPr lang="en-US" dirty="0">
                <a:solidFill>
                  <a:srgbClr val="FF0000"/>
                </a:solidFill>
                <a:cs typeface="Calibri"/>
              </a:rPr>
              <a:t> </a:t>
            </a:r>
            <a:r>
              <a:rPr lang="en-US" dirty="0">
                <a:solidFill>
                  <a:prstClr val="black"/>
                </a:solidFill>
                <a:cs typeface="Calibri"/>
              </a:rPr>
              <a:t>if you: </a:t>
            </a:r>
            <a:endParaRPr lang="en-US" dirty="0">
              <a:solidFill>
                <a:prstClr val="black"/>
              </a:solidFill>
              <a:ea typeface="Calibri"/>
              <a:cs typeface="Calibri"/>
            </a:endParaRPr>
          </a:p>
          <a:p>
            <a:pPr marL="171450" indent="-171450" defTabSz="970460">
              <a:spcBef>
                <a:spcPts val="0"/>
              </a:spcBef>
              <a:spcAft>
                <a:spcPts val="600"/>
              </a:spcAft>
              <a:buFont typeface="Arial" panose="020B0604020202020204" pitchFamily="34" charset="0"/>
              <a:buChar char="•"/>
              <a:defRPr/>
            </a:pPr>
            <a:r>
              <a:rPr lang="en-US" dirty="0">
                <a:solidFill>
                  <a:prstClr val="black"/>
                </a:solidFill>
                <a:cs typeface="Calibri"/>
              </a:rPr>
              <a:t>Sign up for Part B for the first time in 2026.</a:t>
            </a:r>
            <a:endParaRPr lang="en-US" dirty="0">
              <a:solidFill>
                <a:prstClr val="black"/>
              </a:solidFill>
              <a:ea typeface="Calibri"/>
              <a:cs typeface="Calibri"/>
            </a:endParaRPr>
          </a:p>
          <a:p>
            <a:pPr marL="171450" indent="-171450" defTabSz="970460">
              <a:spcBef>
                <a:spcPts val="0"/>
              </a:spcBef>
              <a:spcAft>
                <a:spcPts val="600"/>
              </a:spcAft>
              <a:buFont typeface="Arial" panose="020B0604020202020204" pitchFamily="34" charset="0"/>
              <a:buChar char="•"/>
              <a:defRPr/>
            </a:pPr>
            <a:r>
              <a:rPr lang="en-US" dirty="0">
                <a:solidFill>
                  <a:prstClr val="black"/>
                </a:solidFill>
                <a:cs typeface="Calibri"/>
              </a:rPr>
              <a:t>Don't get Social Security benefits.</a:t>
            </a:r>
            <a:endParaRPr lang="en-US" dirty="0">
              <a:solidFill>
                <a:prstClr val="black"/>
              </a:solidFill>
              <a:ea typeface="Calibri"/>
              <a:cs typeface="Calibri"/>
            </a:endParaRPr>
          </a:p>
          <a:p>
            <a:pPr marL="171450" indent="-171450" defTabSz="970460">
              <a:spcBef>
                <a:spcPts val="0"/>
              </a:spcBef>
              <a:spcAft>
                <a:spcPts val="600"/>
              </a:spcAft>
              <a:buFont typeface="Arial" panose="020B0604020202020204" pitchFamily="34" charset="0"/>
              <a:buChar char="•"/>
              <a:defRPr/>
            </a:pPr>
            <a:r>
              <a:rPr lang="en-US" dirty="0">
                <a:solidFill>
                  <a:prstClr val="black"/>
                </a:solidFill>
                <a:cs typeface="Calibri"/>
              </a:rPr>
              <a:t>Are directly billed for your Part B premiums.</a:t>
            </a:r>
            <a:endParaRPr lang="en-US" dirty="0">
              <a:solidFill>
                <a:prstClr val="black"/>
              </a:solidFill>
              <a:ea typeface="Calibri"/>
              <a:cs typeface="Calibri"/>
            </a:endParaRPr>
          </a:p>
          <a:p>
            <a:pPr marL="171450" indent="-171450" defTabSz="970460">
              <a:spcBef>
                <a:spcPts val="0"/>
              </a:spcBef>
              <a:spcAft>
                <a:spcPts val="600"/>
              </a:spcAft>
              <a:buFont typeface="Arial" panose="020B0604020202020204" pitchFamily="34" charset="0"/>
              <a:buChar char="•"/>
              <a:defRPr/>
            </a:pPr>
            <a:r>
              <a:rPr lang="en-US" dirty="0">
                <a:solidFill>
                  <a:prstClr val="black"/>
                </a:solidFill>
                <a:cs typeface="Calibri"/>
              </a:rPr>
              <a:t>Have Medicare and Medicaid, and Medicaid pays your premiums. (Your state will pay the standard premium amount of $</a:t>
            </a:r>
            <a:r>
              <a:rPr lang="en-US" dirty="0">
                <a:solidFill>
                  <a:prstClr val="black"/>
                </a:solidFill>
                <a:highlight>
                  <a:srgbClr val="FFFF00"/>
                </a:highlight>
                <a:cs typeface="Calibri"/>
              </a:rPr>
              <a:t>202.90</a:t>
            </a:r>
            <a:r>
              <a:rPr lang="en-US" dirty="0">
                <a:solidFill>
                  <a:prstClr val="black"/>
                </a:solidFill>
                <a:cs typeface="Calibri"/>
              </a:rPr>
              <a:t> in 2026.)</a:t>
            </a:r>
            <a:endParaRPr lang="en-US" dirty="0">
              <a:solidFill>
                <a:prstClr val="black"/>
              </a:solidFill>
              <a:ea typeface="Calibri"/>
              <a:cs typeface="Calibri"/>
            </a:endParaRPr>
          </a:p>
          <a:p>
            <a:pPr marL="171450" indent="-171450" defTabSz="970460">
              <a:spcBef>
                <a:spcPts val="0"/>
              </a:spcBef>
              <a:spcAft>
                <a:spcPts val="600"/>
              </a:spcAft>
              <a:buFont typeface="Arial" panose="020B0604020202020204" pitchFamily="34" charset="0"/>
              <a:buChar char="•"/>
              <a:defRPr/>
            </a:pPr>
            <a:r>
              <a:rPr lang="en-US" dirty="0">
                <a:solidFill>
                  <a:prstClr val="black"/>
                </a:solidFill>
                <a:cs typeface="Calibri"/>
              </a:rPr>
              <a:t>Had a modified adjusted gross income (MAGI) as reported on your IRS tax return from 2 years ago above a certain amount. If so, you’ll pay the standard premium amount and an Income-Related Monthly Adjustment Amount (IRMAA). IRMAA is an extra charge added to your premium (review next slide).</a:t>
            </a:r>
            <a:endParaRPr lang="en-US" dirty="0">
              <a:solidFill>
                <a:prstClr val="black"/>
              </a:solidFill>
              <a:ea typeface="Calibri" panose="020F0502020204030204"/>
              <a:cs typeface="Calibri"/>
            </a:endParaRPr>
          </a:p>
          <a:p>
            <a:pPr marL="125834" indent="-125834" defTabSz="970460">
              <a:spcBef>
                <a:spcPts val="0"/>
              </a:spcBef>
              <a:spcAft>
                <a:spcPts val="600"/>
              </a:spcAft>
              <a:defRPr/>
            </a:pPr>
            <a:endParaRPr lang="en-US" dirty="0">
              <a:solidFill>
                <a:prstClr val="black"/>
              </a:solidFill>
              <a:cs typeface="Arial" panose="020B0604020202020204" pitchFamily="34" charset="0"/>
            </a:endParaRPr>
          </a:p>
          <a:p>
            <a:pPr marL="0" indent="0" defTabSz="970460">
              <a:spcBef>
                <a:spcPts val="0"/>
              </a:spcBef>
              <a:spcAft>
                <a:spcPts val="600"/>
              </a:spcAft>
              <a:buNone/>
              <a:defRPr/>
            </a:pPr>
            <a:endParaRPr lang="en-US" sz="1500" b="1" dirty="0">
              <a:solidFill>
                <a:prstClr val="black"/>
              </a:solidFill>
              <a:cs typeface="Arial" panose="020B0604020202020204" pitchFamily="34" charset="0"/>
            </a:endParaRPr>
          </a:p>
        </p:txBody>
      </p:sp>
    </p:spTree>
    <p:extLst>
      <p:ext uri="{BB962C8B-B14F-4D97-AF65-F5344CB8AC3E}">
        <p14:creationId xmlns:p14="http://schemas.microsoft.com/office/powerpoint/2010/main" val="1546539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341313"/>
            <a:ext cx="4321175" cy="3240087"/>
          </a:xfrm>
        </p:spPr>
      </p:sp>
      <p:sp>
        <p:nvSpPr>
          <p:cNvPr id="3" name="Notes Placeholder 2"/>
          <p:cNvSpPr>
            <a:spLocks noGrp="1"/>
          </p:cNvSpPr>
          <p:nvPr>
            <p:ph type="body" idx="1"/>
          </p:nvPr>
        </p:nvSpPr>
        <p:spPr>
          <a:xfrm>
            <a:off x="228600" y="3581400"/>
            <a:ext cx="6858000" cy="5779168"/>
          </a:xfrm>
        </p:spPr>
        <p:txBody>
          <a:bodyPr/>
          <a:lstStyle/>
          <a:p>
            <a:pPr marL="0" indent="0" defTabSz="966612">
              <a:spcBef>
                <a:spcPts val="0"/>
              </a:spcBef>
              <a:spcAft>
                <a:spcPts val="600"/>
              </a:spcAft>
              <a:buNone/>
              <a:defRPr/>
            </a:pPr>
            <a:r>
              <a:rPr lang="en-US" sz="1100" b="1" dirty="0">
                <a:cs typeface="Calibri"/>
              </a:rPr>
              <a:t>Presenter Notes</a:t>
            </a:r>
          </a:p>
          <a:p>
            <a:pPr marL="0" indent="0">
              <a:spcBef>
                <a:spcPts val="0"/>
              </a:spcBef>
              <a:spcAft>
                <a:spcPts val="600"/>
              </a:spcAft>
              <a:buNone/>
              <a:defRPr/>
            </a:pPr>
            <a:r>
              <a:rPr lang="en-US" sz="1100" dirty="0">
                <a:cs typeface="Calibri"/>
              </a:rPr>
              <a:t>Most people will pay the standard premium amount. If your modified adjusted gross income is above a certain amount, you may pay an IRMAA. Roughly</a:t>
            </a:r>
            <a:r>
              <a:rPr lang="en-US" sz="1100" dirty="0">
                <a:highlight>
                  <a:srgbClr val="FFFF00"/>
                </a:highlight>
                <a:cs typeface="Calibri"/>
              </a:rPr>
              <a:t> 7</a:t>
            </a:r>
            <a:r>
              <a:rPr lang="en-US" sz="1100" dirty="0">
                <a:cs typeface="Calibri"/>
              </a:rPr>
              <a:t>% of people with Medicare pay an IRMAA. </a:t>
            </a:r>
            <a:r>
              <a:rPr lang="en-US" sz="1100" dirty="0">
                <a:solidFill>
                  <a:prstClr val="black"/>
                </a:solidFill>
                <a:cs typeface="Calibri"/>
              </a:rPr>
              <a:t>The total Part B premiums for people with higher income for 2026 are shown below.</a:t>
            </a:r>
            <a:endParaRPr lang="en-US" sz="1100" dirty="0">
              <a:solidFill>
                <a:prstClr val="black"/>
              </a:solidFill>
              <a:ea typeface="Calibri"/>
              <a:cs typeface="Calibri"/>
            </a:endParaRPr>
          </a:p>
          <a:p>
            <a:pPr marL="0" indent="0" defTabSz="966612">
              <a:spcBef>
                <a:spcPts val="0"/>
              </a:spcBef>
              <a:spcAft>
                <a:spcPts val="600"/>
              </a:spcAft>
              <a:buNone/>
              <a:defRPr/>
            </a:pPr>
            <a:r>
              <a:rPr lang="en-US" sz="1100" b="1" dirty="0">
                <a:solidFill>
                  <a:prstClr val="black"/>
                </a:solidFill>
                <a:cs typeface="Calibri"/>
              </a:rPr>
              <a:t>For people whose income is:</a:t>
            </a:r>
            <a:endParaRPr lang="en-US" sz="1100" b="1" dirty="0">
              <a:solidFill>
                <a:prstClr val="black"/>
              </a:solidFill>
              <a:ea typeface="Calibri"/>
              <a:cs typeface="Calibri"/>
            </a:endParaRPr>
          </a:p>
          <a:p>
            <a:pPr marL="125730" indent="-125730" defTabSz="966612">
              <a:spcBef>
                <a:spcPts val="0"/>
              </a:spcBef>
              <a:spcAft>
                <a:spcPts val="600"/>
              </a:spcAft>
              <a:defRPr/>
            </a:pPr>
            <a:r>
              <a:rPr lang="en-US" sz="1100" dirty="0">
                <a:solidFill>
                  <a:prstClr val="black"/>
                </a:solidFill>
                <a:cs typeface="Calibri"/>
              </a:rPr>
              <a:t>$</a:t>
            </a:r>
            <a:r>
              <a:rPr lang="en-US" sz="1100" dirty="0">
                <a:solidFill>
                  <a:prstClr val="black"/>
                </a:solidFill>
                <a:highlight>
                  <a:srgbClr val="FFFF00"/>
                </a:highlight>
                <a:cs typeface="Calibri"/>
              </a:rPr>
              <a:t>109,000</a:t>
            </a:r>
            <a:r>
              <a:rPr lang="en-US" sz="1100" dirty="0">
                <a:solidFill>
                  <a:prstClr val="black"/>
                </a:solidFill>
                <a:cs typeface="Calibri"/>
              </a:rPr>
              <a:t> or less and file an individual tax return; file a joint tax return with a combined yearly income of $</a:t>
            </a:r>
            <a:r>
              <a:rPr lang="en-US" sz="1100" dirty="0">
                <a:solidFill>
                  <a:prstClr val="black"/>
                </a:solidFill>
                <a:highlight>
                  <a:srgbClr val="FFFF00"/>
                </a:highlight>
                <a:cs typeface="Calibri"/>
              </a:rPr>
              <a:t>218,000</a:t>
            </a:r>
            <a:r>
              <a:rPr lang="en-US" sz="1100" dirty="0">
                <a:solidFill>
                  <a:prstClr val="black"/>
                </a:solidFill>
                <a:cs typeface="Calibri"/>
              </a:rPr>
              <a:t> or less; the Part B premium is $</a:t>
            </a:r>
            <a:r>
              <a:rPr lang="en-US" sz="1100" dirty="0">
                <a:solidFill>
                  <a:prstClr val="black"/>
                </a:solidFill>
                <a:highlight>
                  <a:srgbClr val="FFFF00"/>
                </a:highlight>
                <a:cs typeface="Calibri"/>
              </a:rPr>
              <a:t>202.90</a:t>
            </a:r>
            <a:r>
              <a:rPr lang="en-US" sz="1100" dirty="0">
                <a:solidFill>
                  <a:prstClr val="black"/>
                </a:solidFill>
                <a:cs typeface="Calibri"/>
              </a:rPr>
              <a:t> per month</a:t>
            </a:r>
            <a:endParaRPr lang="en-US" sz="1100" dirty="0">
              <a:solidFill>
                <a:prstClr val="black"/>
              </a:solidFill>
              <a:ea typeface="Calibri"/>
              <a:cs typeface="Calibri"/>
            </a:endParaRPr>
          </a:p>
          <a:p>
            <a:pPr marL="125730" indent="-125730" defTabSz="966612">
              <a:spcBef>
                <a:spcPts val="0"/>
              </a:spcBef>
              <a:spcAft>
                <a:spcPts val="600"/>
              </a:spcAft>
              <a:defRPr/>
            </a:pPr>
            <a:r>
              <a:rPr lang="en-US" sz="1100" dirty="0">
                <a:solidFill>
                  <a:prstClr val="black"/>
                </a:solidFill>
                <a:cs typeface="Calibri"/>
              </a:rPr>
              <a:t>Above $</a:t>
            </a:r>
            <a:r>
              <a:rPr lang="en-US" sz="1100" dirty="0">
                <a:solidFill>
                  <a:prstClr val="black"/>
                </a:solidFill>
                <a:highlight>
                  <a:srgbClr val="FFFF00"/>
                </a:highlight>
                <a:cs typeface="Calibri"/>
              </a:rPr>
              <a:t>109,000–$137,000</a:t>
            </a:r>
            <a:r>
              <a:rPr lang="en-US" sz="1100" dirty="0">
                <a:solidFill>
                  <a:prstClr val="black"/>
                </a:solidFill>
                <a:cs typeface="Calibri"/>
              </a:rPr>
              <a:t> and file an individual tax return; file a joint tax return with a combined yearly income above $</a:t>
            </a:r>
            <a:r>
              <a:rPr lang="en-US" sz="1100" dirty="0">
                <a:solidFill>
                  <a:prstClr val="black"/>
                </a:solidFill>
                <a:highlight>
                  <a:srgbClr val="FFFF00"/>
                </a:highlight>
                <a:cs typeface="Calibri"/>
              </a:rPr>
              <a:t>218,000 </a:t>
            </a:r>
            <a:r>
              <a:rPr lang="en-US" sz="1100" dirty="0">
                <a:solidFill>
                  <a:prstClr val="black"/>
                </a:solidFill>
                <a:cs typeface="Calibri"/>
              </a:rPr>
              <a:t>and less than $</a:t>
            </a:r>
            <a:r>
              <a:rPr lang="en-US" sz="1100" dirty="0">
                <a:solidFill>
                  <a:prstClr val="black"/>
                </a:solidFill>
                <a:highlight>
                  <a:srgbClr val="FFFF00"/>
                </a:highlight>
                <a:cs typeface="Calibri"/>
              </a:rPr>
              <a:t>274,000</a:t>
            </a:r>
            <a:r>
              <a:rPr lang="en-US" sz="1100" dirty="0">
                <a:solidFill>
                  <a:prstClr val="black"/>
                </a:solidFill>
                <a:cs typeface="Calibri"/>
              </a:rPr>
              <a:t>; the Part B premium is $</a:t>
            </a:r>
            <a:r>
              <a:rPr lang="en-US" sz="1100" dirty="0">
                <a:solidFill>
                  <a:prstClr val="black"/>
                </a:solidFill>
                <a:highlight>
                  <a:srgbClr val="FFFF00"/>
                </a:highlight>
                <a:cs typeface="Calibri"/>
              </a:rPr>
              <a:t>284.10</a:t>
            </a:r>
            <a:r>
              <a:rPr lang="en-US" sz="1100" dirty="0">
                <a:solidFill>
                  <a:prstClr val="black"/>
                </a:solidFill>
                <a:cs typeface="Calibri"/>
              </a:rPr>
              <a:t> per month</a:t>
            </a:r>
            <a:endParaRPr lang="en-US" sz="1100" dirty="0">
              <a:solidFill>
                <a:prstClr val="black"/>
              </a:solidFill>
              <a:ea typeface="Calibri"/>
              <a:cs typeface="Calibri"/>
            </a:endParaRPr>
          </a:p>
          <a:p>
            <a:pPr marL="125730" indent="-125730" defTabSz="966612">
              <a:spcBef>
                <a:spcPts val="0"/>
              </a:spcBef>
              <a:spcAft>
                <a:spcPts val="600"/>
              </a:spcAft>
              <a:defRPr/>
            </a:pPr>
            <a:r>
              <a:rPr lang="en-US" sz="1100" dirty="0">
                <a:solidFill>
                  <a:prstClr val="black"/>
                </a:solidFill>
                <a:cs typeface="Calibri"/>
              </a:rPr>
              <a:t>Above $</a:t>
            </a:r>
            <a:r>
              <a:rPr lang="en-US" sz="1100" dirty="0">
                <a:solidFill>
                  <a:prstClr val="black"/>
                </a:solidFill>
                <a:highlight>
                  <a:srgbClr val="FFFF00"/>
                </a:highlight>
                <a:cs typeface="Calibri"/>
              </a:rPr>
              <a:t>137,000–$171,000</a:t>
            </a:r>
            <a:r>
              <a:rPr lang="en-US" sz="1100" dirty="0">
                <a:solidFill>
                  <a:prstClr val="black"/>
                </a:solidFill>
                <a:cs typeface="Calibri"/>
              </a:rPr>
              <a:t> and file an individual tax return; file a joint tax return with a yearly income of above $</a:t>
            </a:r>
            <a:r>
              <a:rPr lang="en-US" sz="1100" dirty="0">
                <a:solidFill>
                  <a:prstClr val="black"/>
                </a:solidFill>
                <a:highlight>
                  <a:srgbClr val="FFFF00"/>
                </a:highlight>
                <a:cs typeface="Calibri"/>
              </a:rPr>
              <a:t>274,000</a:t>
            </a:r>
            <a:r>
              <a:rPr lang="en-US" sz="1100" dirty="0">
                <a:solidFill>
                  <a:prstClr val="black"/>
                </a:solidFill>
                <a:cs typeface="Calibri"/>
              </a:rPr>
              <a:t> and less than $</a:t>
            </a:r>
            <a:r>
              <a:rPr lang="en-US" sz="1100" dirty="0">
                <a:solidFill>
                  <a:prstClr val="black"/>
                </a:solidFill>
                <a:highlight>
                  <a:srgbClr val="FFFF00"/>
                </a:highlight>
                <a:cs typeface="Calibri"/>
              </a:rPr>
              <a:t>342,000</a:t>
            </a:r>
            <a:r>
              <a:rPr lang="en-US" sz="1100" dirty="0">
                <a:solidFill>
                  <a:prstClr val="black"/>
                </a:solidFill>
                <a:cs typeface="Calibri"/>
              </a:rPr>
              <a:t>; the Part B premium is $</a:t>
            </a:r>
            <a:r>
              <a:rPr lang="en-US" sz="1100" dirty="0">
                <a:solidFill>
                  <a:prstClr val="black"/>
                </a:solidFill>
                <a:highlight>
                  <a:srgbClr val="FFFF00"/>
                </a:highlight>
                <a:cs typeface="Calibri"/>
              </a:rPr>
              <a:t>405.80</a:t>
            </a:r>
            <a:r>
              <a:rPr lang="en-US" sz="1100" dirty="0">
                <a:solidFill>
                  <a:prstClr val="black"/>
                </a:solidFill>
                <a:cs typeface="Calibri"/>
              </a:rPr>
              <a:t> per month</a:t>
            </a:r>
            <a:endParaRPr lang="en-US" sz="1100" dirty="0">
              <a:solidFill>
                <a:prstClr val="black"/>
              </a:solidFill>
              <a:ea typeface="Calibri"/>
              <a:cs typeface="Calibri"/>
            </a:endParaRPr>
          </a:p>
          <a:p>
            <a:pPr marL="125730" indent="-125730" defTabSz="966612">
              <a:spcBef>
                <a:spcPts val="0"/>
              </a:spcBef>
              <a:spcAft>
                <a:spcPts val="600"/>
              </a:spcAft>
              <a:defRPr/>
            </a:pPr>
            <a:r>
              <a:rPr lang="en-US" sz="1100" dirty="0">
                <a:solidFill>
                  <a:prstClr val="black"/>
                </a:solidFill>
                <a:cs typeface="Calibri"/>
              </a:rPr>
              <a:t>Above $</a:t>
            </a:r>
            <a:r>
              <a:rPr lang="en-US" sz="1100" dirty="0">
                <a:solidFill>
                  <a:prstClr val="black"/>
                </a:solidFill>
                <a:highlight>
                  <a:srgbClr val="FFFF00"/>
                </a:highlight>
                <a:cs typeface="Calibri"/>
              </a:rPr>
              <a:t>171,000–$205,000</a:t>
            </a:r>
            <a:r>
              <a:rPr lang="en-US" sz="1100" dirty="0">
                <a:solidFill>
                  <a:prstClr val="black"/>
                </a:solidFill>
                <a:cs typeface="Calibri"/>
              </a:rPr>
              <a:t> and file an individual tax return; file a joint tax return with a combined income above $</a:t>
            </a:r>
            <a:r>
              <a:rPr lang="en-US" sz="1100" dirty="0">
                <a:solidFill>
                  <a:prstClr val="black"/>
                </a:solidFill>
                <a:highlight>
                  <a:srgbClr val="FFFF00"/>
                </a:highlight>
                <a:cs typeface="Calibri"/>
              </a:rPr>
              <a:t>342,000</a:t>
            </a:r>
            <a:r>
              <a:rPr lang="en-US" sz="1100" dirty="0">
                <a:solidFill>
                  <a:prstClr val="black"/>
                </a:solidFill>
                <a:cs typeface="Calibri"/>
              </a:rPr>
              <a:t> up to $</a:t>
            </a:r>
            <a:r>
              <a:rPr lang="en-US" sz="1100" dirty="0">
                <a:solidFill>
                  <a:prstClr val="black"/>
                </a:solidFill>
                <a:highlight>
                  <a:srgbClr val="FFFF00"/>
                </a:highlight>
                <a:cs typeface="Calibri"/>
              </a:rPr>
              <a:t>410,000</a:t>
            </a:r>
            <a:r>
              <a:rPr lang="en-US" sz="1100" dirty="0">
                <a:solidFill>
                  <a:prstClr val="black"/>
                </a:solidFill>
                <a:cs typeface="Calibri"/>
              </a:rPr>
              <a:t>; the Part B premium is $</a:t>
            </a:r>
            <a:r>
              <a:rPr lang="en-US" sz="1100" dirty="0">
                <a:solidFill>
                  <a:prstClr val="black"/>
                </a:solidFill>
                <a:highlight>
                  <a:srgbClr val="FFFF00"/>
                </a:highlight>
                <a:cs typeface="Calibri"/>
              </a:rPr>
              <a:t>527.50</a:t>
            </a:r>
            <a:r>
              <a:rPr lang="en-US" sz="1100" dirty="0">
                <a:solidFill>
                  <a:prstClr val="black"/>
                </a:solidFill>
                <a:cs typeface="Calibri"/>
              </a:rPr>
              <a:t> per month</a:t>
            </a:r>
            <a:endParaRPr lang="en-US" sz="1100" dirty="0">
              <a:solidFill>
                <a:prstClr val="black"/>
              </a:solidFill>
              <a:ea typeface="Calibri"/>
              <a:cs typeface="Calibri"/>
            </a:endParaRPr>
          </a:p>
          <a:p>
            <a:pPr marL="125730" indent="-125730" defTabSz="966612">
              <a:spcBef>
                <a:spcPts val="0"/>
              </a:spcBef>
              <a:spcAft>
                <a:spcPts val="600"/>
              </a:spcAft>
              <a:defRPr/>
            </a:pPr>
            <a:r>
              <a:rPr lang="en-US" sz="1100" dirty="0">
                <a:solidFill>
                  <a:prstClr val="black"/>
                </a:solidFill>
                <a:cs typeface="Calibri"/>
              </a:rPr>
              <a:t>Above $</a:t>
            </a:r>
            <a:r>
              <a:rPr lang="en-US" sz="1100" dirty="0">
                <a:solidFill>
                  <a:prstClr val="black"/>
                </a:solidFill>
                <a:highlight>
                  <a:srgbClr val="FFFF00"/>
                </a:highlight>
                <a:cs typeface="Calibri"/>
              </a:rPr>
              <a:t>205,000</a:t>
            </a:r>
            <a:r>
              <a:rPr lang="en-US" sz="1100" dirty="0">
                <a:solidFill>
                  <a:prstClr val="black"/>
                </a:solidFill>
                <a:cs typeface="Calibri"/>
              </a:rPr>
              <a:t> and less than $500,000 and file an individual tax return; file a joint tax return with a combined income above $</a:t>
            </a:r>
            <a:r>
              <a:rPr lang="en-US" sz="1100" dirty="0">
                <a:solidFill>
                  <a:prstClr val="black"/>
                </a:solidFill>
                <a:highlight>
                  <a:srgbClr val="FFFF00"/>
                </a:highlight>
                <a:cs typeface="Calibri"/>
              </a:rPr>
              <a:t>410,000</a:t>
            </a:r>
            <a:r>
              <a:rPr lang="en-US" sz="1100" dirty="0">
                <a:solidFill>
                  <a:prstClr val="black"/>
                </a:solidFill>
                <a:cs typeface="Calibri"/>
              </a:rPr>
              <a:t> and less than $750,000; the Part B premium is $</a:t>
            </a:r>
            <a:r>
              <a:rPr lang="en-US" sz="1100" dirty="0">
                <a:solidFill>
                  <a:prstClr val="black"/>
                </a:solidFill>
                <a:highlight>
                  <a:srgbClr val="FFFF00"/>
                </a:highlight>
                <a:cs typeface="Calibri"/>
              </a:rPr>
              <a:t>649.20</a:t>
            </a:r>
            <a:r>
              <a:rPr lang="en-US" sz="1100" dirty="0">
                <a:solidFill>
                  <a:prstClr val="black"/>
                </a:solidFill>
                <a:cs typeface="Calibri"/>
              </a:rPr>
              <a:t> per month</a:t>
            </a:r>
            <a:endParaRPr lang="en-US" sz="1100" dirty="0">
              <a:solidFill>
                <a:prstClr val="black"/>
              </a:solidFill>
              <a:ea typeface="Calibri"/>
              <a:cs typeface="Calibri"/>
            </a:endParaRPr>
          </a:p>
          <a:p>
            <a:pPr marL="125730" indent="-125730" defTabSz="966612">
              <a:spcBef>
                <a:spcPts val="0"/>
              </a:spcBef>
              <a:spcAft>
                <a:spcPts val="600"/>
              </a:spcAft>
              <a:defRPr/>
            </a:pPr>
            <a:r>
              <a:rPr lang="en-US" sz="1100" dirty="0">
                <a:solidFill>
                  <a:prstClr val="black"/>
                </a:solidFill>
                <a:cs typeface="Calibri"/>
              </a:rPr>
              <a:t>$500,000 or above and file an individual tax return; file a joint tax return with a combined income above $750,000, the Part B premium is $</a:t>
            </a:r>
            <a:r>
              <a:rPr lang="en-US" sz="1100" dirty="0">
                <a:solidFill>
                  <a:prstClr val="black"/>
                </a:solidFill>
                <a:highlight>
                  <a:srgbClr val="FFFF00"/>
                </a:highlight>
                <a:cs typeface="Calibri"/>
              </a:rPr>
              <a:t>689.90</a:t>
            </a:r>
            <a:r>
              <a:rPr lang="en-US" sz="1100" dirty="0">
                <a:solidFill>
                  <a:prstClr val="black"/>
                </a:solidFill>
                <a:cs typeface="Calibri"/>
              </a:rPr>
              <a:t> per month</a:t>
            </a:r>
            <a:endParaRPr lang="en-US" sz="1100" dirty="0">
              <a:solidFill>
                <a:prstClr val="black"/>
              </a:solidFill>
              <a:ea typeface="Calibri"/>
              <a:cs typeface="Calibri"/>
            </a:endParaRPr>
          </a:p>
          <a:p>
            <a:pPr marL="0" indent="0" defTabSz="966612">
              <a:spcBef>
                <a:spcPts val="0"/>
              </a:spcBef>
              <a:spcAft>
                <a:spcPts val="600"/>
              </a:spcAft>
              <a:buNone/>
              <a:defRPr/>
            </a:pPr>
            <a:r>
              <a:rPr lang="en-US" sz="1100" b="1" dirty="0">
                <a:solidFill>
                  <a:prstClr val="black"/>
                </a:solidFill>
                <a:cs typeface="Calibri"/>
              </a:rPr>
              <a:t>For people with Medicare who are married and lived with their spouses at any time during the year, but who file separate tax returns from their spouse’s, whose income is:</a:t>
            </a:r>
            <a:endParaRPr lang="en-US" sz="1100" b="1" dirty="0">
              <a:solidFill>
                <a:prstClr val="black"/>
              </a:solidFill>
              <a:ea typeface="Calibri"/>
              <a:cs typeface="Calibri"/>
            </a:endParaRPr>
          </a:p>
          <a:p>
            <a:pPr marL="180975" indent="-180975" defTabSz="966612">
              <a:spcBef>
                <a:spcPts val="0"/>
              </a:spcBef>
              <a:spcAft>
                <a:spcPts val="600"/>
              </a:spcAft>
              <a:defRPr/>
            </a:pPr>
            <a:r>
              <a:rPr lang="en-US" sz="1100" dirty="0">
                <a:solidFill>
                  <a:prstClr val="black"/>
                </a:solidFill>
                <a:cs typeface="Calibri"/>
              </a:rPr>
              <a:t>$</a:t>
            </a:r>
            <a:r>
              <a:rPr lang="en-US" sz="1100" dirty="0">
                <a:solidFill>
                  <a:prstClr val="black"/>
                </a:solidFill>
                <a:highlight>
                  <a:srgbClr val="FFFF00"/>
                </a:highlight>
                <a:cs typeface="Calibri"/>
              </a:rPr>
              <a:t>109,000</a:t>
            </a:r>
            <a:r>
              <a:rPr lang="en-US" sz="1100" dirty="0">
                <a:solidFill>
                  <a:prstClr val="black"/>
                </a:solidFill>
                <a:cs typeface="Calibri"/>
              </a:rPr>
              <a:t> or less, the Part B premium is $</a:t>
            </a:r>
            <a:r>
              <a:rPr lang="en-US" sz="1100" dirty="0">
                <a:solidFill>
                  <a:prstClr val="black"/>
                </a:solidFill>
                <a:highlight>
                  <a:srgbClr val="FFFF00"/>
                </a:highlight>
                <a:cs typeface="Calibri"/>
              </a:rPr>
              <a:t>202.90</a:t>
            </a:r>
            <a:r>
              <a:rPr lang="en-US" sz="1100" dirty="0">
                <a:solidFill>
                  <a:prstClr val="black"/>
                </a:solidFill>
                <a:cs typeface="Calibri"/>
              </a:rPr>
              <a:t> per month</a:t>
            </a:r>
            <a:endParaRPr lang="en-US" sz="1100" dirty="0">
              <a:solidFill>
                <a:prstClr val="black"/>
              </a:solidFill>
              <a:ea typeface="Calibri"/>
              <a:cs typeface="Calibri"/>
            </a:endParaRPr>
          </a:p>
          <a:p>
            <a:pPr marL="180975" indent="-180975" defTabSz="966612">
              <a:spcBef>
                <a:spcPts val="0"/>
              </a:spcBef>
              <a:spcAft>
                <a:spcPts val="600"/>
              </a:spcAft>
              <a:defRPr/>
            </a:pPr>
            <a:r>
              <a:rPr lang="en-US" sz="1100" dirty="0">
                <a:solidFill>
                  <a:prstClr val="black"/>
                </a:solidFill>
                <a:cs typeface="Calibri"/>
              </a:rPr>
              <a:t>Above $</a:t>
            </a:r>
            <a:r>
              <a:rPr lang="en-US" sz="1100" dirty="0">
                <a:solidFill>
                  <a:prstClr val="black"/>
                </a:solidFill>
                <a:highlight>
                  <a:srgbClr val="FFFF00"/>
                </a:highlight>
                <a:cs typeface="Calibri"/>
              </a:rPr>
              <a:t>109,000</a:t>
            </a:r>
            <a:r>
              <a:rPr lang="en-US" sz="1100" dirty="0">
                <a:solidFill>
                  <a:prstClr val="black"/>
                </a:solidFill>
                <a:cs typeface="Calibri"/>
              </a:rPr>
              <a:t> and less than $</a:t>
            </a:r>
            <a:r>
              <a:rPr lang="en-US" sz="1100" dirty="0">
                <a:solidFill>
                  <a:prstClr val="black"/>
                </a:solidFill>
                <a:highlight>
                  <a:srgbClr val="FFFF00"/>
                </a:highlight>
                <a:cs typeface="Calibri"/>
              </a:rPr>
              <a:t>391,000</a:t>
            </a:r>
            <a:r>
              <a:rPr lang="en-US" sz="1100" dirty="0">
                <a:solidFill>
                  <a:prstClr val="black"/>
                </a:solidFill>
                <a:cs typeface="Calibri"/>
              </a:rPr>
              <a:t>, the Part B premium is $</a:t>
            </a:r>
            <a:r>
              <a:rPr lang="en-US" sz="1100" dirty="0">
                <a:solidFill>
                  <a:prstClr val="black"/>
                </a:solidFill>
                <a:highlight>
                  <a:srgbClr val="FFFF00"/>
                </a:highlight>
                <a:cs typeface="Calibri"/>
              </a:rPr>
              <a:t>649.20</a:t>
            </a:r>
            <a:r>
              <a:rPr lang="en-US" sz="1100" dirty="0">
                <a:solidFill>
                  <a:prstClr val="black"/>
                </a:solidFill>
                <a:cs typeface="Calibri"/>
              </a:rPr>
              <a:t> per month</a:t>
            </a:r>
            <a:endParaRPr lang="en-US" sz="1100" dirty="0">
              <a:solidFill>
                <a:prstClr val="black"/>
              </a:solidFill>
              <a:ea typeface="Calibri"/>
              <a:cs typeface="Calibri"/>
            </a:endParaRPr>
          </a:p>
          <a:p>
            <a:pPr marL="180975" indent="-180975" defTabSz="966612">
              <a:spcBef>
                <a:spcPts val="0"/>
              </a:spcBef>
              <a:spcAft>
                <a:spcPts val="600"/>
              </a:spcAft>
              <a:defRPr/>
            </a:pPr>
            <a:r>
              <a:rPr lang="en-US" sz="1100" dirty="0">
                <a:solidFill>
                  <a:prstClr val="black"/>
                </a:solidFill>
                <a:cs typeface="Calibri"/>
              </a:rPr>
              <a:t>Above $</a:t>
            </a:r>
            <a:r>
              <a:rPr lang="en-US" sz="1100" dirty="0">
                <a:solidFill>
                  <a:prstClr val="black"/>
                </a:solidFill>
                <a:highlight>
                  <a:srgbClr val="FFFF00"/>
                </a:highlight>
                <a:cs typeface="Calibri"/>
              </a:rPr>
              <a:t>391,000</a:t>
            </a:r>
            <a:r>
              <a:rPr lang="en-US" sz="1100" dirty="0">
                <a:solidFill>
                  <a:prstClr val="black"/>
                </a:solidFill>
                <a:cs typeface="Calibri"/>
              </a:rPr>
              <a:t> the Part B premium is $</a:t>
            </a:r>
            <a:r>
              <a:rPr lang="en-US" sz="1100" dirty="0">
                <a:solidFill>
                  <a:prstClr val="black"/>
                </a:solidFill>
                <a:highlight>
                  <a:srgbClr val="FFFF00"/>
                </a:highlight>
                <a:cs typeface="Calibri"/>
              </a:rPr>
              <a:t>689.90</a:t>
            </a:r>
            <a:r>
              <a:rPr lang="en-US" sz="1100" dirty="0">
                <a:solidFill>
                  <a:prstClr val="black"/>
                </a:solidFill>
                <a:cs typeface="Calibri"/>
              </a:rPr>
              <a:t> per month</a:t>
            </a:r>
            <a:endParaRPr lang="en-US" sz="1100" dirty="0">
              <a:solidFill>
                <a:prstClr val="black"/>
              </a:solidFill>
              <a:ea typeface="Calibri"/>
              <a:cs typeface="Calibri"/>
            </a:endParaRPr>
          </a:p>
          <a:p>
            <a:pPr marL="0" lvl="1" indent="0" defTabSz="966612">
              <a:spcBef>
                <a:spcPts val="0"/>
              </a:spcBef>
              <a:spcAft>
                <a:spcPts val="600"/>
              </a:spcAft>
              <a:buNone/>
              <a:tabLst>
                <a:tab pos="125861" algn="l"/>
              </a:tabLst>
              <a:defRPr/>
            </a:pPr>
            <a:r>
              <a:rPr lang="en-US" sz="1100" dirty="0">
                <a:solidFill>
                  <a:prstClr val="black"/>
                </a:solidFill>
                <a:cs typeface="Calibri"/>
              </a:rPr>
              <a:t>If you have to pay a higher amount for your Part B premium and you disagree (for example, if your income goes down), call Social Security at 1-800‑772-1213. TTY users can call 1‑800‑325‑0778. </a:t>
            </a:r>
            <a:endParaRPr lang="en-US" sz="1100" dirty="0">
              <a:solidFill>
                <a:prstClr val="black"/>
              </a:solidFill>
              <a:ea typeface="Calibri" panose="020F0502020204030204"/>
              <a:cs typeface="Calibri"/>
            </a:endParaRPr>
          </a:p>
          <a:p>
            <a:pPr marL="0" lvl="1" indent="0" defTabSz="966612">
              <a:spcBef>
                <a:spcPts val="0"/>
              </a:spcBef>
              <a:spcAft>
                <a:spcPts val="600"/>
              </a:spcAft>
              <a:buNone/>
              <a:tabLst>
                <a:tab pos="125861" algn="l"/>
              </a:tabLst>
              <a:defRPr/>
            </a:pPr>
            <a:r>
              <a:rPr lang="en-US" sz="1100" b="1" dirty="0">
                <a:solidFill>
                  <a:prstClr val="black"/>
                </a:solidFill>
                <a:cs typeface="Calibri"/>
              </a:rPr>
              <a:t>NOTE: </a:t>
            </a:r>
            <a:r>
              <a:rPr lang="en-US" sz="1100" dirty="0">
                <a:solidFill>
                  <a:prstClr val="black"/>
                </a:solidFill>
                <a:cs typeface="Calibri"/>
              </a:rPr>
              <a:t>You may pay more than these amounts if you also pay a Part B late enrollment penalty.</a:t>
            </a:r>
            <a:endParaRPr lang="en-US" sz="1100" dirty="0">
              <a:solidFill>
                <a:prstClr val="black"/>
              </a:solidFill>
              <a:ea typeface="Calibri"/>
              <a:cs typeface="Calibri"/>
            </a:endParaRPr>
          </a:p>
          <a:p>
            <a:pPr marL="0" indent="0">
              <a:spcBef>
                <a:spcPts val="0"/>
              </a:spcBef>
              <a:spcAft>
                <a:spcPts val="600"/>
              </a:spcAft>
              <a:buNone/>
            </a:pPr>
            <a:endParaRPr lang="en-US" sz="1100" dirty="0"/>
          </a:p>
        </p:txBody>
      </p:sp>
    </p:spTree>
    <p:extLst>
      <p:ext uri="{BB962C8B-B14F-4D97-AF65-F5344CB8AC3E}">
        <p14:creationId xmlns:p14="http://schemas.microsoft.com/office/powerpoint/2010/main" val="3293458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341313"/>
            <a:ext cx="4321175" cy="3240087"/>
          </a:xfrm>
        </p:spPr>
      </p:sp>
      <p:sp>
        <p:nvSpPr>
          <p:cNvPr id="3" name="Notes Placeholder 2"/>
          <p:cNvSpPr>
            <a:spLocks noGrp="1"/>
          </p:cNvSpPr>
          <p:nvPr>
            <p:ph type="body" idx="1"/>
          </p:nvPr>
        </p:nvSpPr>
        <p:spPr>
          <a:xfrm>
            <a:off x="777874" y="3685903"/>
            <a:ext cx="5759451" cy="5398007"/>
          </a:xfrm>
        </p:spPr>
        <p:txBody>
          <a:bodyPr/>
          <a:lstStyle/>
          <a:p>
            <a:pPr marL="0" indent="0" defTabSz="966612">
              <a:spcBef>
                <a:spcPts val="0"/>
              </a:spcBef>
              <a:spcAft>
                <a:spcPts val="600"/>
              </a:spcAft>
              <a:buNone/>
              <a:defRPr/>
            </a:pPr>
            <a:r>
              <a:rPr lang="en-US" b="1" dirty="0">
                <a:cs typeface="Calibri"/>
              </a:rPr>
              <a:t>Presenter Notes</a:t>
            </a:r>
          </a:p>
          <a:p>
            <a:pPr marL="0" indent="0" defTabSz="966612">
              <a:spcBef>
                <a:spcPts val="0"/>
              </a:spcBef>
              <a:spcAft>
                <a:spcPts val="600"/>
              </a:spcAft>
              <a:buNone/>
              <a:defRPr/>
            </a:pPr>
            <a:r>
              <a:rPr lang="en-US" dirty="0">
                <a:solidFill>
                  <a:prstClr val="black"/>
                </a:solidFill>
                <a:cs typeface="Calibri"/>
              </a:rPr>
              <a:t>In addition to premiums, there are other costs you pay in Original Medicare. This is what you pay in 2026 for Part B-covered medically necessary services, which are services or supplies you need to diagnose or treat your medical condition and that meet accepted standards of medical practice:</a:t>
            </a:r>
            <a:endParaRPr lang="en-US" dirty="0">
              <a:solidFill>
                <a:prstClr val="black"/>
              </a:solidFill>
              <a:ea typeface="Calibri"/>
              <a:cs typeface="Calibri"/>
            </a:endParaRPr>
          </a:p>
          <a:p>
            <a:pPr marL="125730" indent="-125730" defTabSz="966612">
              <a:spcBef>
                <a:spcPts val="0"/>
              </a:spcBef>
              <a:spcAft>
                <a:spcPts val="600"/>
              </a:spcAft>
              <a:defRPr/>
            </a:pPr>
            <a:r>
              <a:rPr lang="en-US" b="1" dirty="0">
                <a:solidFill>
                  <a:prstClr val="black"/>
                </a:solidFill>
                <a:cs typeface="Calibri"/>
              </a:rPr>
              <a:t>The annual Part B deductible is $</a:t>
            </a:r>
            <a:r>
              <a:rPr lang="en-US" b="1" dirty="0">
                <a:solidFill>
                  <a:prstClr val="black"/>
                </a:solidFill>
                <a:highlight>
                  <a:srgbClr val="FFFF00"/>
                </a:highlight>
                <a:cs typeface="Calibri"/>
              </a:rPr>
              <a:t>283</a:t>
            </a:r>
            <a:r>
              <a:rPr lang="en-US" b="1" dirty="0">
                <a:solidFill>
                  <a:prstClr val="black"/>
                </a:solidFill>
                <a:cs typeface="Calibri"/>
              </a:rPr>
              <a:t> in 2026. </a:t>
            </a:r>
            <a:r>
              <a:rPr lang="en-US" dirty="0">
                <a:solidFill>
                  <a:prstClr val="black"/>
                </a:solidFill>
                <a:cs typeface="Calibri"/>
              </a:rPr>
              <a:t>If you have Original Medicare, you pay the Part B deductible, which is the amount a person must pay for health care each calendar year before Medicare begins to pay. This amount can change every year in January. This means that you must pay the first $</a:t>
            </a:r>
            <a:r>
              <a:rPr lang="en-US" dirty="0">
                <a:solidFill>
                  <a:prstClr val="black"/>
                </a:solidFill>
                <a:highlight>
                  <a:srgbClr val="FFFF00"/>
                </a:highlight>
                <a:cs typeface="Calibri"/>
              </a:rPr>
              <a:t>283</a:t>
            </a:r>
            <a:r>
              <a:rPr lang="en-US" dirty="0">
                <a:solidFill>
                  <a:prstClr val="black"/>
                </a:solidFill>
                <a:cs typeface="Calibri"/>
              </a:rPr>
              <a:t> of your Medicare-approved medical bills in 2026 before Part B starts to pay for your care. </a:t>
            </a:r>
            <a:endParaRPr lang="en-US" dirty="0">
              <a:solidFill>
                <a:prstClr val="black"/>
              </a:solidFill>
              <a:ea typeface="Calibri"/>
              <a:cs typeface="Calibri"/>
            </a:endParaRPr>
          </a:p>
          <a:p>
            <a:pPr marL="125730" indent="-125730" defTabSz="966612">
              <a:spcBef>
                <a:spcPts val="0"/>
              </a:spcBef>
              <a:spcAft>
                <a:spcPts val="600"/>
              </a:spcAft>
              <a:defRPr/>
            </a:pPr>
            <a:r>
              <a:rPr lang="en-US" b="1" dirty="0">
                <a:solidFill>
                  <a:prstClr val="black"/>
                </a:solidFill>
                <a:cs typeface="Calibri"/>
              </a:rPr>
              <a:t>After you meet the annual deductible, you pay coinsurance for Part B services.</a:t>
            </a:r>
            <a:r>
              <a:rPr lang="en-US" dirty="0">
                <a:solidFill>
                  <a:prstClr val="black"/>
                </a:solidFill>
                <a:cs typeface="Calibri"/>
              </a:rPr>
              <a:t> In general, it’s 20% for most covered services for providers accepting assignment. If the provider doesn’t accept assignment, they can charge you up to 15% above the approved amount (called the “limiting charge”), and you may have to pay the entire amount up front. </a:t>
            </a:r>
            <a:endParaRPr lang="en-US" dirty="0">
              <a:solidFill>
                <a:prstClr val="black"/>
              </a:solidFill>
              <a:ea typeface="Calibri"/>
              <a:cs typeface="Calibri"/>
            </a:endParaRPr>
          </a:p>
          <a:p>
            <a:pPr marL="125730" indent="-125730" defTabSz="966612">
              <a:spcBef>
                <a:spcPts val="0"/>
              </a:spcBef>
              <a:spcAft>
                <a:spcPts val="600"/>
              </a:spcAft>
              <a:defRPr/>
            </a:pPr>
            <a:r>
              <a:rPr lang="en-US" b="1" dirty="0">
                <a:solidFill>
                  <a:prstClr val="black"/>
                </a:solidFill>
                <a:cs typeface="Calibri"/>
              </a:rPr>
              <a:t>Most preventive services have no coinsurance, and the Part B deductible doesn’t apply as long as the provider accepts assignment. </a:t>
            </a:r>
            <a:r>
              <a:rPr lang="en-US" dirty="0">
                <a:solidFill>
                  <a:prstClr val="black"/>
                </a:solidFill>
                <a:cs typeface="Calibri"/>
              </a:rPr>
              <a:t>You pay 20% for outpatient mental health services (visits to a doctor or other health care provider to diagnose your condition or monitor or change your prescriptions, or outpatient treatment of your condition (like counseling or psychotherapy) for providers accepting assignment). </a:t>
            </a:r>
            <a:endParaRPr lang="en-US" dirty="0">
              <a:solidFill>
                <a:prstClr val="black"/>
              </a:solidFill>
              <a:ea typeface="Calibri"/>
              <a:cs typeface="Calibri"/>
            </a:endParaRPr>
          </a:p>
          <a:p>
            <a:pPr marL="125730" indent="-125730" defTabSz="966612">
              <a:spcBef>
                <a:spcPts val="0"/>
              </a:spcBef>
              <a:spcAft>
                <a:spcPts val="600"/>
              </a:spcAft>
              <a:defRPr/>
            </a:pPr>
            <a:r>
              <a:rPr lang="en-US" b="1" dirty="0">
                <a:solidFill>
                  <a:prstClr val="black"/>
                </a:solidFill>
                <a:cs typeface="Calibri"/>
              </a:rPr>
              <a:t>If you can’t afford to pay these costs, there are programs that may help. </a:t>
            </a:r>
            <a:r>
              <a:rPr lang="en-US" b="0" dirty="0">
                <a:solidFill>
                  <a:prstClr val="black"/>
                </a:solidFill>
                <a:cs typeface="Calibri"/>
              </a:rPr>
              <a:t>Visit </a:t>
            </a:r>
            <a:r>
              <a:rPr lang="en-US" dirty="0">
                <a:cs typeface="Calibri"/>
                <a:hlinkClick r:id="rId3"/>
              </a:rPr>
              <a:t>Medicare.gov/basics/costs/he</a:t>
            </a:r>
            <a:r>
              <a:rPr lang="en-US" u="none" dirty="0">
                <a:cs typeface="Calibri"/>
                <a:hlinkClick r:id="rId3"/>
              </a:rPr>
              <a:t>lp </a:t>
            </a:r>
            <a:r>
              <a:rPr lang="en-US" b="0" u="none" dirty="0">
                <a:solidFill>
                  <a:prstClr val="black"/>
                </a:solidFill>
                <a:cs typeface="Calibri"/>
              </a:rPr>
              <a:t>for </a:t>
            </a:r>
            <a:r>
              <a:rPr lang="en-US" b="0" dirty="0">
                <a:solidFill>
                  <a:prstClr val="black"/>
                </a:solidFill>
                <a:cs typeface="Calibri"/>
              </a:rPr>
              <a:t>more information.</a:t>
            </a:r>
            <a:endParaRPr lang="en-US" b="0" dirty="0">
              <a:solidFill>
                <a:prstClr val="black"/>
              </a:solidFill>
              <a:cs typeface="Arial" panose="020B0604020202020204" pitchFamily="34" charset="0"/>
            </a:endParaRPr>
          </a:p>
        </p:txBody>
      </p:sp>
    </p:spTree>
    <p:extLst>
      <p:ext uri="{BB962C8B-B14F-4D97-AF65-F5344CB8AC3E}">
        <p14:creationId xmlns:p14="http://schemas.microsoft.com/office/powerpoint/2010/main" val="1601878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341313"/>
            <a:ext cx="4321175" cy="3240087"/>
          </a:xfrm>
        </p:spPr>
      </p:sp>
      <p:sp>
        <p:nvSpPr>
          <p:cNvPr id="3" name="Notes Placeholder 2"/>
          <p:cNvSpPr>
            <a:spLocks noGrp="1"/>
          </p:cNvSpPr>
          <p:nvPr>
            <p:ph type="body" idx="1"/>
          </p:nvPr>
        </p:nvSpPr>
        <p:spPr>
          <a:xfrm>
            <a:off x="55659" y="3581400"/>
            <a:ext cx="7187979" cy="5872701"/>
          </a:xfrm>
        </p:spPr>
        <p:txBody>
          <a:bodyPr/>
          <a:lstStyle/>
          <a:p>
            <a:pPr marL="0" indent="0" defTabSz="966612">
              <a:spcBef>
                <a:spcPts val="634"/>
              </a:spcBef>
              <a:spcAft>
                <a:spcPts val="600"/>
              </a:spcAft>
              <a:buNone/>
              <a:defRPr/>
            </a:pPr>
            <a:r>
              <a:rPr lang="en-US" sz="1000" b="1" dirty="0">
                <a:cs typeface="Arial"/>
              </a:rPr>
              <a:t>Presenter Notes</a:t>
            </a:r>
          </a:p>
          <a:p>
            <a:pPr marL="0" lvl="0" indent="0">
              <a:spcBef>
                <a:spcPts val="634"/>
              </a:spcBef>
              <a:spcAft>
                <a:spcPts val="600"/>
              </a:spcAft>
              <a:buNone/>
              <a:defRPr/>
            </a:pPr>
            <a:r>
              <a:rPr lang="en-US" sz="1000" dirty="0">
                <a:cs typeface="Arial" panose="020B0604020202020204" pitchFamily="34" charset="0"/>
              </a:rPr>
              <a:t>Most people will pay the standard premium amount for drug coverage. If your modified adjusted gross income (MAGI) from 2 years ago was above a certain amount, you may also pay an </a:t>
            </a:r>
            <a:r>
              <a:rPr lang="en-US" sz="1000" dirty="0">
                <a:solidFill>
                  <a:prstClr val="black"/>
                </a:solidFill>
                <a:cs typeface="Arial"/>
              </a:rPr>
              <a:t>Income-Related Monthly Adjustment Amount (</a:t>
            </a:r>
            <a:r>
              <a:rPr lang="en-US" sz="1000" dirty="0">
                <a:cs typeface="Arial" panose="020B0604020202020204" pitchFamily="34" charset="0"/>
              </a:rPr>
              <a:t>IRMAA). Roughly 7% of people with Medicare pay an IRMAA. </a:t>
            </a:r>
            <a:r>
              <a:rPr lang="en-US" sz="1000" dirty="0">
                <a:solidFill>
                  <a:prstClr val="black"/>
                </a:solidFill>
                <a:cs typeface="Arial" panose="020B0604020202020204" pitchFamily="34" charset="0"/>
              </a:rPr>
              <a:t>The total 2026 Part D premiums for people with higher income are shown below.</a:t>
            </a:r>
          </a:p>
          <a:p>
            <a:pPr marL="0" indent="0">
              <a:spcBef>
                <a:spcPts val="634"/>
              </a:spcBef>
              <a:spcAft>
                <a:spcPts val="600"/>
              </a:spcAft>
              <a:buNone/>
              <a:defRPr/>
            </a:pPr>
            <a:r>
              <a:rPr lang="en-US" sz="1000" dirty="0">
                <a:solidFill>
                  <a:prstClr val="black"/>
                </a:solidFill>
                <a:cs typeface="Arial"/>
              </a:rPr>
              <a:t>The Bipartisan Budget Act of 2018 changed the income-related premium policy and adjusted the income thresholds for determining IRMAA.</a:t>
            </a:r>
            <a:r>
              <a:rPr lang="en-US" sz="1000" dirty="0">
                <a:solidFill>
                  <a:srgbClr val="FF0000"/>
                </a:solidFill>
                <a:cs typeface="Arial"/>
              </a:rPr>
              <a:t> </a:t>
            </a:r>
            <a:r>
              <a:rPr lang="en-US" sz="1000" dirty="0">
                <a:cs typeface="Arial"/>
              </a:rPr>
              <a:t>IRMAA is adjusted each year. It’s calculated on the national base beneficiary premium.</a:t>
            </a:r>
          </a:p>
          <a:p>
            <a:pPr marL="0" indent="0" defTabSz="1021718">
              <a:spcBef>
                <a:spcPts val="686"/>
              </a:spcBef>
              <a:spcAft>
                <a:spcPts val="600"/>
              </a:spcAft>
              <a:buNone/>
              <a:defRPr/>
            </a:pPr>
            <a:r>
              <a:rPr lang="en-US" sz="1000" b="1" dirty="0">
                <a:solidFill>
                  <a:prstClr val="black"/>
                </a:solidFill>
                <a:cs typeface="Arial" panose="020B0604020202020204" pitchFamily="34" charset="0"/>
              </a:rPr>
              <a:t>For 2026:</a:t>
            </a:r>
          </a:p>
          <a:p>
            <a:pPr marL="118813" indent="-118813" defTabSz="1021718">
              <a:spcBef>
                <a:spcPts val="683"/>
              </a:spcBef>
              <a:spcAft>
                <a:spcPts val="600"/>
              </a:spcAft>
              <a:defRPr/>
            </a:pPr>
            <a:r>
              <a:rPr lang="en-US" sz="1000" dirty="0">
                <a:solidFill>
                  <a:prstClr val="black"/>
                </a:solidFill>
                <a:cs typeface="Arial" panose="020B0604020202020204" pitchFamily="34" charset="0"/>
              </a:rPr>
              <a:t>You pay only your plan premium if your yearly income in 2024 was $109,000 or less for an individual, or $218,000 or less for a married couple.</a:t>
            </a:r>
          </a:p>
          <a:p>
            <a:pPr marL="118813" indent="-118813" defTabSz="1021718">
              <a:spcBef>
                <a:spcPts val="683"/>
              </a:spcBef>
              <a:spcAft>
                <a:spcPts val="600"/>
              </a:spcAft>
              <a:defRPr/>
            </a:pPr>
            <a:r>
              <a:rPr lang="en-US" sz="1000" dirty="0">
                <a:solidFill>
                  <a:prstClr val="black"/>
                </a:solidFill>
                <a:cs typeface="Arial" panose="020B0604020202020204" pitchFamily="34" charset="0"/>
              </a:rPr>
              <a:t>If you reported a MAGI above $109,000 and up to $137,000, and file an individual tax return, or file a joint tax return with an income above $218,000 and up to $274,000, you pay your plan premium and your IRMAA of $14.50. </a:t>
            </a:r>
          </a:p>
          <a:p>
            <a:pPr marL="118813" indent="-118813" defTabSz="1021718">
              <a:spcBef>
                <a:spcPts val="683"/>
              </a:spcBef>
              <a:spcAft>
                <a:spcPts val="600"/>
              </a:spcAft>
              <a:defRPr/>
            </a:pPr>
            <a:r>
              <a:rPr lang="en-US" sz="1000" dirty="0">
                <a:cs typeface="Arial" panose="020B0604020202020204" pitchFamily="34" charset="0"/>
              </a:rPr>
              <a:t>If you reported a MAGI above $137,000 and up to $171,000, and file an individual tax return, or file a joint tax return with an income above $274,000 and up to $342,000, you pay your plan premium and your IRMAA of $37.50.</a:t>
            </a:r>
          </a:p>
          <a:p>
            <a:pPr marL="118813" indent="-118813" defTabSz="1021718">
              <a:spcBef>
                <a:spcPts val="683"/>
              </a:spcBef>
              <a:spcAft>
                <a:spcPts val="600"/>
              </a:spcAft>
              <a:defRPr/>
            </a:pPr>
            <a:r>
              <a:rPr lang="en-US" sz="1000" dirty="0">
                <a:cs typeface="Arial" panose="020B0604020202020204" pitchFamily="34" charset="0"/>
              </a:rPr>
              <a:t>If you reported a MAGI above $171,000 and up to $205,000, and file an individual tax return, or file a joint tax return with an income above $342,000 and up to $410,000, you pay your plan premium and your IRMAA of $60.40.</a:t>
            </a:r>
          </a:p>
          <a:p>
            <a:pPr marL="118813" indent="-118813" defTabSz="1021718">
              <a:spcBef>
                <a:spcPts val="683"/>
              </a:spcBef>
              <a:spcAft>
                <a:spcPts val="600"/>
              </a:spcAft>
              <a:defRPr/>
            </a:pPr>
            <a:r>
              <a:rPr lang="en-US" sz="1000" dirty="0">
                <a:solidFill>
                  <a:prstClr val="black"/>
                </a:solidFill>
                <a:cs typeface="Arial" panose="020B0604020202020204" pitchFamily="34" charset="0"/>
              </a:rPr>
              <a:t>If you reported a MAGI above $205,000 and up to $500,000, and file an individual tax return, or file a joint tax return with an income above $410,000 and up to $750,000, you pay your plan premium and your IRMAA of $83.30 per month.</a:t>
            </a:r>
          </a:p>
          <a:p>
            <a:pPr marL="118813" indent="-118813" defTabSz="1021718">
              <a:spcBef>
                <a:spcPts val="683"/>
              </a:spcBef>
              <a:spcAft>
                <a:spcPts val="600"/>
              </a:spcAft>
              <a:defRPr/>
            </a:pPr>
            <a:r>
              <a:rPr lang="en-US" sz="1000" dirty="0">
                <a:solidFill>
                  <a:prstClr val="black"/>
                </a:solidFill>
                <a:cs typeface="Arial" panose="020B0604020202020204" pitchFamily="34" charset="0"/>
              </a:rPr>
              <a:t>If you reported a MAGI of $500,000 or above, and file an individual tax return, or file a joint tax return with an income above $750,000, you pay your plan premium and your IRMAA of $91 per month.</a:t>
            </a:r>
          </a:p>
          <a:p>
            <a:pPr marL="0" indent="0" defTabSz="966612">
              <a:spcBef>
                <a:spcPts val="634"/>
              </a:spcBef>
              <a:spcAft>
                <a:spcPts val="600"/>
              </a:spcAft>
              <a:buNone/>
              <a:defRPr/>
            </a:pPr>
            <a:r>
              <a:rPr lang="en-US" sz="1000" b="1" dirty="0">
                <a:solidFill>
                  <a:prstClr val="black"/>
                </a:solidFill>
                <a:cs typeface="Arial"/>
              </a:rPr>
              <a:t>NOTE: </a:t>
            </a:r>
            <a:r>
              <a:rPr lang="en-US" sz="1000" dirty="0">
                <a:solidFill>
                  <a:prstClr val="black"/>
                </a:solidFill>
                <a:cs typeface="Arial"/>
              </a:rPr>
              <a:t>If you’re married filing separately, but you lived with your spouse at any time during the taxable year, and your income is $109,000 or less, you pay your plan premium. If you’re married filing separately, but you lived with your spouse at any time during the taxable year, and your income is above $109,000 and below $391,000, you pay YPP and IRMAA of $83.30 each month. And, if you’re married filing separately, but you lived with your spouse at any time during the taxable year, and your income is $391,000 or above, you pay YPP and IRMAA of $91 each month.</a:t>
            </a:r>
          </a:p>
          <a:p>
            <a:pPr marL="0" indent="0">
              <a:spcBef>
                <a:spcPts val="634"/>
              </a:spcBef>
              <a:spcAft>
                <a:spcPts val="600"/>
              </a:spcAft>
              <a:buNone/>
              <a:defRPr/>
            </a:pPr>
            <a:r>
              <a:rPr lang="en-US" sz="1000" dirty="0">
                <a:solidFill>
                  <a:prstClr val="black"/>
                </a:solidFill>
                <a:cs typeface="Arial"/>
              </a:rPr>
              <a:t>If your income changes for certain reasons, like divorce or retirement, you may be able to reduce your IRMAA. Visit </a:t>
            </a:r>
            <a:r>
              <a:rPr lang="en-US" sz="1000" dirty="0">
                <a:solidFill>
                  <a:prstClr val="black"/>
                </a:solidFill>
                <a:cs typeface="Arial"/>
                <a:hlinkClick r:id="rId3"/>
              </a:rPr>
              <a:t>SSA.gov/forms/ssa-44.pdf</a:t>
            </a:r>
            <a:r>
              <a:rPr lang="en-US" sz="1000" dirty="0">
                <a:solidFill>
                  <a:prstClr val="black"/>
                </a:solidFill>
                <a:cs typeface="Arial"/>
              </a:rPr>
              <a:t> to print a copy of the “Medicare Income-Related Monthly Adjustment Amount – Life-Changing Event” form.</a:t>
            </a:r>
          </a:p>
        </p:txBody>
      </p:sp>
    </p:spTree>
    <p:extLst>
      <p:ext uri="{BB962C8B-B14F-4D97-AF65-F5344CB8AC3E}">
        <p14:creationId xmlns:p14="http://schemas.microsoft.com/office/powerpoint/2010/main" val="830678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4.xml"/><Relationship Id="rId1" Type="http://schemas.openxmlformats.org/officeDocument/2006/relationships/tags" Target="../tags/tag10.xml"/><Relationship Id="rId5" Type="http://schemas.openxmlformats.org/officeDocument/2006/relationships/image" Target="../media/image11.emf"/><Relationship Id="rId4" Type="http://schemas.openxmlformats.org/officeDocument/2006/relationships/image" Target="../media/image10.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4.xml"/><Relationship Id="rId1" Type="http://schemas.openxmlformats.org/officeDocument/2006/relationships/tags" Target="../tags/tag11.xml"/><Relationship Id="rId5" Type="http://schemas.openxmlformats.org/officeDocument/2006/relationships/image" Target="../media/image11.emf"/><Relationship Id="rId4" Type="http://schemas.openxmlformats.org/officeDocument/2006/relationships/image" Target="../media/image10.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4.xml"/><Relationship Id="rId1" Type="http://schemas.openxmlformats.org/officeDocument/2006/relationships/tags" Target="../tags/tag12.xml"/><Relationship Id="rId5" Type="http://schemas.openxmlformats.org/officeDocument/2006/relationships/image" Target="../media/image11.emf"/><Relationship Id="rId4" Type="http://schemas.openxmlformats.org/officeDocument/2006/relationships/image" Target="../media/image10.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4.xml"/><Relationship Id="rId1" Type="http://schemas.openxmlformats.org/officeDocument/2006/relationships/tags" Target="../tags/tag13.xml"/><Relationship Id="rId5" Type="http://schemas.openxmlformats.org/officeDocument/2006/relationships/image" Target="../media/image11.emf"/><Relationship Id="rId4" Type="http://schemas.openxmlformats.org/officeDocument/2006/relationships/image" Target="../media/image10.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4.xml"/><Relationship Id="rId1" Type="http://schemas.openxmlformats.org/officeDocument/2006/relationships/tags" Target="../tags/tag14.xml"/><Relationship Id="rId5" Type="http://schemas.openxmlformats.org/officeDocument/2006/relationships/image" Target="../media/image11.emf"/><Relationship Id="rId4" Type="http://schemas.openxmlformats.org/officeDocument/2006/relationships/image" Target="../media/image10.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4.xml"/><Relationship Id="rId1" Type="http://schemas.openxmlformats.org/officeDocument/2006/relationships/tags" Target="../tags/tag15.xml"/><Relationship Id="rId5" Type="http://schemas.openxmlformats.org/officeDocument/2006/relationships/image" Target="../media/image11.emf"/><Relationship Id="rId4" Type="http://schemas.openxmlformats.org/officeDocument/2006/relationships/image" Target="../media/image10.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4.xml"/><Relationship Id="rId1" Type="http://schemas.openxmlformats.org/officeDocument/2006/relationships/tags" Target="../tags/tag16.xml"/><Relationship Id="rId5" Type="http://schemas.openxmlformats.org/officeDocument/2006/relationships/image" Target="../media/image11.emf"/><Relationship Id="rId4" Type="http://schemas.openxmlformats.org/officeDocument/2006/relationships/image" Target="../media/image10.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4.xml"/><Relationship Id="rId1" Type="http://schemas.openxmlformats.org/officeDocument/2006/relationships/tags" Target="../tags/tag17.xml"/><Relationship Id="rId5" Type="http://schemas.openxmlformats.org/officeDocument/2006/relationships/image" Target="../media/image11.emf"/><Relationship Id="rId4" Type="http://schemas.openxmlformats.org/officeDocument/2006/relationships/image" Target="../media/image10.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Master" Target="../slideMasters/slideMaster4.xml"/><Relationship Id="rId1" Type="http://schemas.openxmlformats.org/officeDocument/2006/relationships/tags" Target="../tags/tag18.xml"/><Relationship Id="rId5" Type="http://schemas.openxmlformats.org/officeDocument/2006/relationships/image" Target="../media/image11.emf"/><Relationship Id="rId4" Type="http://schemas.openxmlformats.org/officeDocument/2006/relationships/image" Target="../media/image10.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Master" Target="../slideMasters/slideMaster4.xml"/><Relationship Id="rId1" Type="http://schemas.openxmlformats.org/officeDocument/2006/relationships/tags" Target="../tags/tag19.xml"/><Relationship Id="rId4" Type="http://schemas.openxmlformats.org/officeDocument/2006/relationships/image" Target="../media/image10.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4.xml"/><Relationship Id="rId1" Type="http://schemas.openxmlformats.org/officeDocument/2006/relationships/tags" Target="../tags/tag20.xml"/><Relationship Id="rId4" Type="http://schemas.openxmlformats.org/officeDocument/2006/relationships/image" Target="../media/image10.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Master" Target="../slideMasters/slideMaster4.xml"/><Relationship Id="rId1" Type="http://schemas.openxmlformats.org/officeDocument/2006/relationships/tags" Target="../tags/tag21.xml"/><Relationship Id="rId4" Type="http://schemas.openxmlformats.org/officeDocument/2006/relationships/image" Target="../media/image10.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4.xml"/><Relationship Id="rId1" Type="http://schemas.openxmlformats.org/officeDocument/2006/relationships/tags" Target="../tags/tag22.xml"/><Relationship Id="rId4" Type="http://schemas.openxmlformats.org/officeDocument/2006/relationships/image" Target="../media/image10.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Master" Target="../slideMasters/slideMaster4.xml"/><Relationship Id="rId1" Type="http://schemas.openxmlformats.org/officeDocument/2006/relationships/tags" Target="../tags/tag23.xml"/><Relationship Id="rId4" Type="http://schemas.openxmlformats.org/officeDocument/2006/relationships/image" Target="../media/image10.em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Master" Target="../slideMasters/slideMaster4.xml"/><Relationship Id="rId1" Type="http://schemas.openxmlformats.org/officeDocument/2006/relationships/tags" Target="../tags/tag24.xml"/><Relationship Id="rId4" Type="http://schemas.openxmlformats.org/officeDocument/2006/relationships/image" Target="../media/image10.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4.xml"/><Relationship Id="rId1" Type="http://schemas.openxmlformats.org/officeDocument/2006/relationships/tags" Target="../tags/tag25.xml"/><Relationship Id="rId4" Type="http://schemas.openxmlformats.org/officeDocument/2006/relationships/image" Target="../media/image10.emf"/></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Master" Target="../slideMasters/slideMaster4.xml"/><Relationship Id="rId1" Type="http://schemas.openxmlformats.org/officeDocument/2006/relationships/tags" Target="../tags/tag26.xml"/><Relationship Id="rId4" Type="http://schemas.openxmlformats.org/officeDocument/2006/relationships/image" Target="../media/image10.emf"/></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Master" Target="../slideMasters/slideMaster4.xml"/><Relationship Id="rId1" Type="http://schemas.openxmlformats.org/officeDocument/2006/relationships/tags" Target="../tags/tag27.xml"/><Relationship Id="rId4" Type="http://schemas.openxmlformats.org/officeDocument/2006/relationships/image" Target="../media/image10.emf"/></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Master" Target="../slideMasters/slideMaster4.xml"/><Relationship Id="rId1" Type="http://schemas.openxmlformats.org/officeDocument/2006/relationships/tags" Target="../tags/tag28.xml"/><Relationship Id="rId4" Type="http://schemas.openxmlformats.org/officeDocument/2006/relationships/image" Target="../media/image10.emf"/></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Master" Target="../slideMasters/slideMaster4.xml"/><Relationship Id="rId1" Type="http://schemas.openxmlformats.org/officeDocument/2006/relationships/tags" Target="../tags/tag29.xml"/><Relationship Id="rId4" Type="http://schemas.openxmlformats.org/officeDocument/2006/relationships/image" Target="../media/image10.emf"/></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Master" Target="../slideMasters/slideMaster4.xml"/><Relationship Id="rId1" Type="http://schemas.openxmlformats.org/officeDocument/2006/relationships/tags" Target="../tags/tag30.xml"/><Relationship Id="rId4" Type="http://schemas.openxmlformats.org/officeDocument/2006/relationships/image" Target="../media/image10.emf"/></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Master" Target="../slideMasters/slideMaster4.xml"/><Relationship Id="rId1" Type="http://schemas.openxmlformats.org/officeDocument/2006/relationships/tags" Target="../tags/tag31.xml"/><Relationship Id="rId4" Type="http://schemas.openxmlformats.org/officeDocument/2006/relationships/image" Target="../media/image10.emf"/></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4.xml"/><Relationship Id="rId1" Type="http://schemas.openxmlformats.org/officeDocument/2006/relationships/tags" Target="../tags/tag32.xml"/><Relationship Id="rId4" Type="http://schemas.openxmlformats.org/officeDocument/2006/relationships/image" Target="../media/image10.emf"/></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4.xml"/><Relationship Id="rId1" Type="http://schemas.openxmlformats.org/officeDocument/2006/relationships/tags" Target="../tags/tag33.xml"/><Relationship Id="rId4" Type="http://schemas.openxmlformats.org/officeDocument/2006/relationships/image" Target="../media/image10.emf"/></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Master" Target="../slideMasters/slideMaster4.xml"/><Relationship Id="rId1" Type="http://schemas.openxmlformats.org/officeDocument/2006/relationships/tags" Target="../tags/tag34.xml"/><Relationship Id="rId4" Type="http://schemas.openxmlformats.org/officeDocument/2006/relationships/image" Target="../media/image10.emf"/></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4.xml"/><Relationship Id="rId1" Type="http://schemas.openxmlformats.org/officeDocument/2006/relationships/tags" Target="../tags/tag35.xml"/><Relationship Id="rId4" Type="http://schemas.openxmlformats.org/officeDocument/2006/relationships/image" Target="../media/image10.emf"/></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Master" Target="../slideMasters/slideMaster4.xml"/><Relationship Id="rId1" Type="http://schemas.openxmlformats.org/officeDocument/2006/relationships/tags" Target="../tags/tag36.xml"/><Relationship Id="rId4" Type="http://schemas.openxmlformats.org/officeDocument/2006/relationships/image" Target="../media/image10.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Master" Target="../slideMasters/slideMaster4.xml"/><Relationship Id="rId1" Type="http://schemas.openxmlformats.org/officeDocument/2006/relationships/tags" Target="../tags/tag37.xml"/><Relationship Id="rId4" Type="http://schemas.openxmlformats.org/officeDocument/2006/relationships/image" Target="../media/image10.emf"/></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Master" Target="../slideMasters/slideMaster4.xml"/><Relationship Id="rId1" Type="http://schemas.openxmlformats.org/officeDocument/2006/relationships/tags" Target="../tags/tag38.xml"/><Relationship Id="rId4" Type="http://schemas.openxmlformats.org/officeDocument/2006/relationships/image" Target="../media/image10.emf"/></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9.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4.xml"/><Relationship Id="rId1" Type="http://schemas.openxmlformats.org/officeDocument/2006/relationships/tags" Target="../tags/tag40.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1.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Master" Target="../slideMasters/slideMaster4.xml"/><Relationship Id="rId1" Type="http://schemas.openxmlformats.org/officeDocument/2006/relationships/tags" Target="../tags/tag43.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4.xml"/><Relationship Id="rId1" Type="http://schemas.openxmlformats.org/officeDocument/2006/relationships/tags" Target="../tags/tag4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Master" Target="../slideMasters/slideMaster4.xml"/><Relationship Id="rId1" Type="http://schemas.openxmlformats.org/officeDocument/2006/relationships/tags" Target="../tags/tag46.xml"/><Relationship Id="rId4" Type="http://schemas.openxmlformats.org/officeDocument/2006/relationships/image" Target="../media/image4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7.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8.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Master" Target="../slideMasters/slideMaster4.xml"/><Relationship Id="rId1" Type="http://schemas.openxmlformats.org/officeDocument/2006/relationships/tags" Target="../tags/tag49.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4.xml"/><Relationship Id="rId1" Type="http://schemas.openxmlformats.org/officeDocument/2006/relationships/tags" Target="../tags/tag50.xml"/></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42.png"/><Relationship Id="rId7" Type="http://schemas.openxmlformats.org/officeDocument/2006/relationships/image" Target="../media/image43.png"/><Relationship Id="rId2" Type="http://schemas.openxmlformats.org/officeDocument/2006/relationships/slideMaster" Target="../slideMasters/slideMaster4.xml"/><Relationship Id="rId1" Type="http://schemas.openxmlformats.org/officeDocument/2006/relationships/tags" Target="../tags/tag51.xml"/><Relationship Id="rId6" Type="http://schemas.openxmlformats.org/officeDocument/2006/relationships/hyperlink" Target="https://cmsnationaltrainingprogram.cms.gov/" TargetMode="External"/><Relationship Id="rId5" Type="http://schemas.openxmlformats.org/officeDocument/2006/relationships/hyperlink" Target="mailto:training@cms.hhs.gov" TargetMode="External"/><Relationship Id="rId4" Type="http://schemas.microsoft.com/office/2007/relationships/hdphoto" Target="../media/hdphoto1.wdp"/></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4.xml"/><Relationship Id="rId1" Type="http://schemas.openxmlformats.org/officeDocument/2006/relationships/tags" Target="../tags/tag5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4.xml"/><Relationship Id="rId1" Type="http://schemas.openxmlformats.org/officeDocument/2006/relationships/tags" Target="../tags/tag53.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4.xml"/><Relationship Id="rId1" Type="http://schemas.openxmlformats.org/officeDocument/2006/relationships/tags" Target="../tags/tag5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Master" Target="../slideMasters/slideMaster5.xml"/><Relationship Id="rId1" Type="http://schemas.openxmlformats.org/officeDocument/2006/relationships/tags" Target="../tags/tag56.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686051" y="3231710"/>
            <a:ext cx="6120245" cy="2130752"/>
          </a:xfrm>
        </p:spPr>
        <p:txBody>
          <a:bodyPr anchor="b"/>
          <a:lstStyle>
            <a:lvl1pPr algn="r">
              <a:defRPr sz="4500"/>
            </a:lvl1pPr>
          </a:lstStyle>
          <a:p>
            <a:r>
              <a:rPr lang="en-US"/>
              <a:t>Click to edit Master title style</a:t>
            </a:r>
          </a:p>
        </p:txBody>
      </p:sp>
      <p:sp>
        <p:nvSpPr>
          <p:cNvPr id="3" name="Subtitle 2"/>
          <p:cNvSpPr>
            <a:spLocks noGrp="1"/>
          </p:cNvSpPr>
          <p:nvPr>
            <p:ph type="subTitle" idx="1"/>
          </p:nvPr>
        </p:nvSpPr>
        <p:spPr>
          <a:xfrm>
            <a:off x="2774373" y="5546612"/>
            <a:ext cx="6120245" cy="625588"/>
          </a:xfrm>
          <a:prstGeom prst="rect">
            <a:avLst/>
          </a:prstGeom>
        </p:spPr>
        <p:txBody>
          <a:bodyPr/>
          <a:lstStyle>
            <a:lvl1pPr marL="0" indent="0" algn="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3741750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dirty="0"/>
              <a:t>August 2018</a:t>
            </a:r>
          </a:p>
        </p:txBody>
      </p:sp>
      <p:sp>
        <p:nvSpPr>
          <p:cNvPr id="6" name="Footer Placeholder 5"/>
          <p:cNvSpPr>
            <a:spLocks noGrp="1"/>
          </p:cNvSpPr>
          <p:nvPr>
            <p:ph type="ftr" sz="quarter" idx="11"/>
          </p:nvPr>
        </p:nvSpPr>
        <p:spPr/>
        <p:txBody>
          <a:bodyPr/>
          <a:lstStyle>
            <a:lvl1pPr>
              <a:defRPr/>
            </a:lvl1pPr>
          </a:lstStyle>
          <a:p>
            <a:r>
              <a:rPr lang="en-US" dirty="0"/>
              <a:t>Medicare - Getting Started</a:t>
            </a:r>
          </a:p>
        </p:txBody>
      </p:sp>
      <p:sp>
        <p:nvSpPr>
          <p:cNvPr id="7" name="Slide Number Placeholder 6"/>
          <p:cNvSpPr>
            <a:spLocks noGrp="1"/>
          </p:cNvSpPr>
          <p:nvPr>
            <p:ph type="sldNum" sz="quarter" idx="12"/>
          </p:nvPr>
        </p:nvSpPr>
        <p:spPr/>
        <p:txBody>
          <a:bodyPr/>
          <a:lstStyle/>
          <a:p>
            <a:fld id="{D60A6685-DBF6-4C41-A0CC-AA9EA7A85A20}" type="slidenum">
              <a:rPr lang="en-US" smtClean="0"/>
              <a:t>‹#›</a:t>
            </a:fld>
            <a:endParaRPr lang="en-US" dirty="0"/>
          </a:p>
        </p:txBody>
      </p:sp>
    </p:spTree>
    <p:extLst>
      <p:ext uri="{BB962C8B-B14F-4D97-AF65-F5344CB8AC3E}">
        <p14:creationId xmlns:p14="http://schemas.microsoft.com/office/powerpoint/2010/main" val="1977697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dirty="0"/>
              <a:t>August 2018</a:t>
            </a:r>
          </a:p>
        </p:txBody>
      </p:sp>
      <p:sp>
        <p:nvSpPr>
          <p:cNvPr id="6" name="Footer Placeholder 5"/>
          <p:cNvSpPr>
            <a:spLocks noGrp="1"/>
          </p:cNvSpPr>
          <p:nvPr>
            <p:ph type="ftr" sz="quarter" idx="11"/>
          </p:nvPr>
        </p:nvSpPr>
        <p:spPr/>
        <p:txBody>
          <a:bodyPr/>
          <a:lstStyle>
            <a:lvl1pPr>
              <a:defRPr/>
            </a:lvl1pPr>
          </a:lstStyle>
          <a:p>
            <a:r>
              <a:rPr lang="en-US" dirty="0"/>
              <a:t>Medicare - Getting Started</a:t>
            </a:r>
          </a:p>
        </p:txBody>
      </p:sp>
      <p:sp>
        <p:nvSpPr>
          <p:cNvPr id="7" name="Slide Number Placeholder 6"/>
          <p:cNvSpPr>
            <a:spLocks noGrp="1"/>
          </p:cNvSpPr>
          <p:nvPr>
            <p:ph type="sldNum" sz="quarter" idx="12"/>
          </p:nvPr>
        </p:nvSpPr>
        <p:spPr/>
        <p:txBody>
          <a:bodyPr/>
          <a:lstStyle/>
          <a:p>
            <a:fld id="{D60A6685-DBF6-4C41-A0CC-AA9EA7A85A20}" type="slidenum">
              <a:rPr lang="en-US" smtClean="0"/>
              <a:t>‹#›</a:t>
            </a:fld>
            <a:endParaRPr lang="en-US" dirty="0"/>
          </a:p>
        </p:txBody>
      </p:sp>
    </p:spTree>
    <p:extLst>
      <p:ext uri="{BB962C8B-B14F-4D97-AF65-F5344CB8AC3E}">
        <p14:creationId xmlns:p14="http://schemas.microsoft.com/office/powerpoint/2010/main" val="9456410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9144000" cy="960120"/>
          </a:xfrm>
          <a:prstGeom prst="rect">
            <a:avLst/>
          </a:prstGeom>
        </p:spPr>
        <p:txBody>
          <a:bodyPr/>
          <a:lstStyle>
            <a:lvl1pPr>
              <a:defRPr/>
            </a:lvl1pPr>
          </a:lstStyle>
          <a:p>
            <a:r>
              <a:rPr lang="en-US"/>
              <a:t>Click to edit title</a:t>
            </a:r>
          </a:p>
        </p:txBody>
      </p:sp>
      <p:sp>
        <p:nvSpPr>
          <p:cNvPr id="8" name="Content Placeholder 7">
            <a:extLst>
              <a:ext uri="{FF2B5EF4-FFF2-40B4-BE49-F238E27FC236}">
                <a16:creationId xmlns:a16="http://schemas.microsoft.com/office/drawing/2014/main" id="{DB5FFC30-2C48-4CA6-B283-5CEAF0D37513}"/>
              </a:ext>
            </a:extLst>
          </p:cNvPr>
          <p:cNvSpPr>
            <a:spLocks noGrp="1"/>
          </p:cNvSpPr>
          <p:nvPr>
            <p:ph sz="quarter" idx="13"/>
          </p:nvPr>
        </p:nvSpPr>
        <p:spPr>
          <a:xfrm>
            <a:off x="685800" y="1371600"/>
            <a:ext cx="2445745" cy="4537075"/>
          </a:xfrm>
        </p:spPr>
        <p:txBody>
          <a:bodyPr/>
          <a:lstStyle>
            <a:lvl1pPr>
              <a:spcAft>
                <a:spcPts val="900"/>
              </a:spcAft>
              <a:defRPr/>
            </a:lvl1pPr>
            <a:lvl2pPr>
              <a:spcAft>
                <a:spcPts val="900"/>
              </a:spcAft>
              <a:defRPr/>
            </a:lvl2pPr>
            <a:lvl3pPr>
              <a:spcAft>
                <a:spcPts val="900"/>
              </a:spcAft>
              <a:defRPr/>
            </a:lvl3pPr>
            <a:lvl4pPr>
              <a:spcAft>
                <a:spcPts val="900"/>
              </a:spcAft>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7" name="Content Placeholder 6">
            <a:extLst>
              <a:ext uri="{FF2B5EF4-FFF2-40B4-BE49-F238E27FC236}">
                <a16:creationId xmlns:a16="http://schemas.microsoft.com/office/drawing/2014/main" id="{C74F701E-AA00-4E9C-81B1-7CE13EC498F9}"/>
              </a:ext>
            </a:extLst>
          </p:cNvPr>
          <p:cNvSpPr>
            <a:spLocks noGrp="1"/>
          </p:cNvSpPr>
          <p:nvPr>
            <p:ph sz="quarter" idx="14"/>
          </p:nvPr>
        </p:nvSpPr>
        <p:spPr>
          <a:xfrm>
            <a:off x="3308718" y="1371600"/>
            <a:ext cx="2526564" cy="45069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015E641-038D-4662-A2D0-3B026500AF63}"/>
              </a:ext>
            </a:extLst>
          </p:cNvPr>
          <p:cNvSpPr>
            <a:spLocks noGrp="1"/>
          </p:cNvSpPr>
          <p:nvPr>
            <p:ph sz="quarter" idx="15"/>
          </p:nvPr>
        </p:nvSpPr>
        <p:spPr>
          <a:xfrm>
            <a:off x="6012656" y="1371600"/>
            <a:ext cx="2671763" cy="45370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endParaRPr lang="en-US"/>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endParaRPr lang="en-US"/>
          </a:p>
        </p:txBody>
      </p:sp>
    </p:spTree>
    <p:custDataLst>
      <p:tags r:id="rId1"/>
    </p:custDataLst>
    <p:extLst>
      <p:ext uri="{BB962C8B-B14F-4D97-AF65-F5344CB8AC3E}">
        <p14:creationId xmlns:p14="http://schemas.microsoft.com/office/powerpoint/2010/main" val="2409489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9144000" cy="952107"/>
          </a:xfrm>
          <a:prstGeom prst="rect">
            <a:avLst/>
          </a:prstGeom>
        </p:spPr>
        <p:txBody>
          <a:bodyPr anchor="ctr">
            <a:normAutofit/>
          </a:bodyPr>
          <a:lstStyle>
            <a:lvl1pPr>
              <a:defRPr sz="2250"/>
            </a:lvl1pPr>
          </a:lstStyle>
          <a:p>
            <a:r>
              <a:rPr lang="en-US"/>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6457950" y="6492241"/>
            <a:ext cx="20574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628650" y="6492241"/>
            <a:ext cx="2057400" cy="365125"/>
          </a:xfrm>
        </p:spPr>
        <p:txBody>
          <a:bodyPr/>
          <a:lstStyle>
            <a:lvl1pPr>
              <a:defRPr>
                <a:solidFill>
                  <a:schemeClr val="accent1">
                    <a:lumMod val="60000"/>
                    <a:lumOff val="40000"/>
                  </a:schemeClr>
                </a:solidFill>
              </a:defRPr>
            </a:lvl1pPr>
          </a:lstStyle>
          <a:p>
            <a:endParaRPr lang="en-US"/>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3028950" y="6492241"/>
            <a:ext cx="3086100" cy="365125"/>
          </a:xfrm>
        </p:spPr>
        <p:txBody>
          <a:bodyPr/>
          <a:lstStyle>
            <a:lvl1pPr>
              <a:defRPr>
                <a:solidFill>
                  <a:schemeClr val="accent1">
                    <a:lumMod val="60000"/>
                    <a:lumOff val="40000"/>
                  </a:schemeClr>
                </a:solidFill>
              </a:defRPr>
            </a:lvl1pPr>
          </a:lstStyle>
          <a:p>
            <a:endParaRPr lang="en-US"/>
          </a:p>
        </p:txBody>
      </p:sp>
      <p:sp>
        <p:nvSpPr>
          <p:cNvPr id="4" name="Text Placeholder 3">
            <a:extLst>
              <a:ext uri="{FF2B5EF4-FFF2-40B4-BE49-F238E27FC236}">
                <a16:creationId xmlns:a16="http://schemas.microsoft.com/office/drawing/2014/main" id="{2A13B45D-9D97-138B-55E3-EF247230731D}"/>
              </a:ext>
            </a:extLst>
          </p:cNvPr>
          <p:cNvSpPr>
            <a:spLocks noGrp="1"/>
          </p:cNvSpPr>
          <p:nvPr>
            <p:ph type="body" sz="quarter" idx="13"/>
          </p:nvPr>
        </p:nvSpPr>
        <p:spPr>
          <a:xfrm>
            <a:off x="528637" y="1104901"/>
            <a:ext cx="7986713" cy="365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48D0B0F-B747-1DFF-870F-5BCC0E2F80AA}"/>
              </a:ext>
            </a:extLst>
          </p:cNvPr>
          <p:cNvSpPr>
            <a:spLocks noGrp="1"/>
          </p:cNvSpPr>
          <p:nvPr>
            <p:ph sz="quarter" idx="14"/>
          </p:nvPr>
        </p:nvSpPr>
        <p:spPr>
          <a:xfrm>
            <a:off x="628650" y="1790700"/>
            <a:ext cx="8115300" cy="4476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3764794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Slide format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9144000" cy="957129"/>
          </a:xfrm>
          <a:prstGeom prst="rect">
            <a:avLst/>
          </a:prstGeom>
        </p:spPr>
        <p:txBody>
          <a:bodyPr anchor="ctr">
            <a:normAutofit/>
          </a:bodyPr>
          <a:lstStyle>
            <a:lvl1pPr>
              <a:defRPr sz="2250"/>
            </a:lvl1pPr>
          </a:lstStyle>
          <a:p>
            <a:r>
              <a:rPr lang="en-US"/>
              <a:t>Click to edit Master title style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a:xfrm>
            <a:off x="628650" y="6492241"/>
            <a:ext cx="2057400" cy="365125"/>
          </a:xfrm>
        </p:spPr>
        <p:txBody>
          <a:bodyPr/>
          <a:lstStyle>
            <a:lvl1pPr>
              <a:defRPr>
                <a:solidFill>
                  <a:schemeClr val="accent1">
                    <a:lumMod val="60000"/>
                    <a:lumOff val="40000"/>
                  </a:schemeClr>
                </a:solidFill>
              </a:defRPr>
            </a:lvl1pPr>
          </a:lstStyle>
          <a:p>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a:xfrm>
            <a:off x="3028950" y="6492241"/>
            <a:ext cx="3086100" cy="365125"/>
          </a:xfrm>
        </p:spPr>
        <p:txBody>
          <a:bodyPr/>
          <a:lstStyle>
            <a:lvl1pPr>
              <a:defRPr>
                <a:solidFill>
                  <a:schemeClr val="accent1">
                    <a:lumMod val="60000"/>
                    <a:lumOff val="40000"/>
                  </a:schemeClr>
                </a:solidFill>
              </a:defRPr>
            </a:lvl1pPr>
          </a:lstStyle>
          <a:p>
            <a:endParaRPr lang="en-US"/>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a:xfrm>
            <a:off x="6457950" y="6492241"/>
            <a:ext cx="2057400" cy="365125"/>
          </a:xfrm>
        </p:spPr>
        <p:txBody>
          <a:bodyPr/>
          <a:lstStyle>
            <a:lvl1pPr>
              <a:defRPr>
                <a:solidFill>
                  <a:schemeClr val="accent1">
                    <a:lumMod val="60000"/>
                    <a:lumOff val="40000"/>
                  </a:schemeClr>
                </a:solidFill>
              </a:defRPr>
            </a:lvl1pPr>
          </a:lstStyle>
          <a:p>
            <a:fld id="{0B2D781D-8844-5940-92D1-06EF0A7F581E}" type="slidenum">
              <a:rPr lang="en-US" smtClean="0"/>
              <a:pPr/>
              <a:t>‹#›</a:t>
            </a:fld>
            <a:endParaRPr lang="en-US"/>
          </a:p>
        </p:txBody>
      </p:sp>
      <p:sp>
        <p:nvSpPr>
          <p:cNvPr id="7" name="Content Placeholder 6">
            <a:extLst>
              <a:ext uri="{FF2B5EF4-FFF2-40B4-BE49-F238E27FC236}">
                <a16:creationId xmlns:a16="http://schemas.microsoft.com/office/drawing/2014/main" id="{F6F2EFC5-5ACC-47F3-A3C0-648F7A472392}"/>
              </a:ext>
            </a:extLst>
          </p:cNvPr>
          <p:cNvSpPr>
            <a:spLocks noGrp="1"/>
          </p:cNvSpPr>
          <p:nvPr>
            <p:ph sz="quarter" idx="13"/>
          </p:nvPr>
        </p:nvSpPr>
        <p:spPr>
          <a:xfrm>
            <a:off x="1028700" y="1371600"/>
            <a:ext cx="7343775" cy="4667250"/>
          </a:xfrm>
        </p:spPr>
        <p:txBody>
          <a:bodyPr/>
          <a:lstStyle>
            <a:lvl1pPr marL="205740" indent="-205740">
              <a:lnSpc>
                <a:spcPct val="100000"/>
              </a:lnSpc>
              <a:spcBef>
                <a:spcPts val="0"/>
              </a:spcBef>
              <a:spcAft>
                <a:spcPts val="900"/>
              </a:spcAft>
              <a:defRPr sz="2100">
                <a:solidFill>
                  <a:srgbClr val="00529B"/>
                </a:solidFill>
                <a:latin typeface="Arial" panose="020B0604020202020204" pitchFamily="34" charset="0"/>
                <a:cs typeface="Arial" panose="020B0604020202020204" pitchFamily="34" charset="0"/>
              </a:defRPr>
            </a:lvl1pPr>
            <a:lvl2pPr marL="411480" indent="-205740">
              <a:lnSpc>
                <a:spcPct val="100000"/>
              </a:lnSpc>
              <a:spcBef>
                <a:spcPts val="0"/>
              </a:spcBef>
              <a:spcAft>
                <a:spcPts val="450"/>
              </a:spcAft>
              <a:defRPr sz="1800">
                <a:solidFill>
                  <a:srgbClr val="00529B"/>
                </a:solidFill>
                <a:latin typeface="Arial" panose="020B0604020202020204" pitchFamily="34" charset="0"/>
                <a:cs typeface="Arial" panose="020B0604020202020204" pitchFamily="34" charset="0"/>
              </a:defRPr>
            </a:lvl2pPr>
            <a:lvl3pPr marL="617220" indent="-205740">
              <a:lnSpc>
                <a:spcPct val="100000"/>
              </a:lnSpc>
              <a:spcBef>
                <a:spcPts val="0"/>
              </a:spcBef>
              <a:spcAft>
                <a:spcPts val="450"/>
              </a:spcAft>
              <a:buSzPct val="50000"/>
              <a:buFont typeface="Wingdings" panose="05000000000000000000" pitchFamily="2" charset="2"/>
              <a:buChar char="q"/>
              <a:defRPr>
                <a:solidFill>
                  <a:srgbClr val="00529B"/>
                </a:solidFill>
                <a:latin typeface="Arial" panose="020B0604020202020204" pitchFamily="34" charset="0"/>
                <a:cs typeface="Arial" panose="020B0604020202020204" pitchFamily="34" charset="0"/>
              </a:defRPr>
            </a:lvl3pPr>
            <a:lvl4pPr marL="822960" indent="-205740">
              <a:lnSpc>
                <a:spcPct val="100000"/>
              </a:lnSpc>
              <a:spcBef>
                <a:spcPts val="0"/>
              </a:spcBef>
              <a:spcAft>
                <a:spcPts val="450"/>
              </a:spcAft>
              <a:buFont typeface="Courier New" panose="02070309020205020404" pitchFamily="49" charset="0"/>
              <a:buChar char="o"/>
              <a:defRPr>
                <a:solidFill>
                  <a:srgbClr val="00529B"/>
                </a:solidFill>
                <a:latin typeface="Arial" panose="020B0604020202020204" pitchFamily="34" charset="0"/>
                <a:cs typeface="Arial" panose="020B0604020202020204" pitchFamily="34" charset="0"/>
              </a:defRPr>
            </a:lvl4p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30764704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 7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9144000" cy="960120"/>
          </a:xfrm>
          <a:prstGeom prst="rect">
            <a:avLst/>
          </a:prstGeom>
        </p:spPr>
        <p:txBody>
          <a:bodyPr/>
          <a:lstStyle>
            <a:lvl1pPr>
              <a:defRPr/>
            </a:lvl1pPr>
          </a:lstStyle>
          <a:p>
            <a:r>
              <a:rPr lang="en-US"/>
              <a:t>Click to edit title</a:t>
            </a:r>
          </a:p>
        </p:txBody>
      </p:sp>
      <p:sp>
        <p:nvSpPr>
          <p:cNvPr id="7" name="Content Placeholder 6">
            <a:extLst>
              <a:ext uri="{FF2B5EF4-FFF2-40B4-BE49-F238E27FC236}">
                <a16:creationId xmlns:a16="http://schemas.microsoft.com/office/drawing/2014/main" id="{3207DD6D-6002-B945-C50A-F161DB01957F}"/>
              </a:ext>
            </a:extLst>
          </p:cNvPr>
          <p:cNvSpPr>
            <a:spLocks noGrp="1"/>
          </p:cNvSpPr>
          <p:nvPr>
            <p:ph sz="quarter" idx="13" hasCustomPrompt="1"/>
          </p:nvPr>
        </p:nvSpPr>
        <p:spPr>
          <a:xfrm>
            <a:off x="-1912774" y="-2330118"/>
            <a:ext cx="1526722" cy="2141858"/>
          </a:xfrm>
        </p:spPr>
        <p:txBody>
          <a:bodyPr>
            <a:normAutofit/>
          </a:bodyPr>
          <a:lstStyle>
            <a:lvl1pPr>
              <a:defRPr sz="1500"/>
            </a:lvl1pPr>
          </a:lstStyle>
          <a:p>
            <a:pPr lvl="0"/>
            <a:r>
              <a:rPr lang="en-US"/>
              <a:t>1 Click to edit Master</a:t>
            </a:r>
          </a:p>
        </p:txBody>
      </p:sp>
      <p:sp>
        <p:nvSpPr>
          <p:cNvPr id="9" name="Content Placeholder 6">
            <a:extLst>
              <a:ext uri="{FF2B5EF4-FFF2-40B4-BE49-F238E27FC236}">
                <a16:creationId xmlns:a16="http://schemas.microsoft.com/office/drawing/2014/main" id="{178964BD-DC42-07FD-0A41-6C70ED2AAC6A}"/>
              </a:ext>
            </a:extLst>
          </p:cNvPr>
          <p:cNvSpPr>
            <a:spLocks noGrp="1"/>
          </p:cNvSpPr>
          <p:nvPr>
            <p:ph sz="quarter" idx="14" hasCustomPrompt="1"/>
          </p:nvPr>
        </p:nvSpPr>
        <p:spPr>
          <a:xfrm>
            <a:off x="-141125" y="-2330118"/>
            <a:ext cx="1709835" cy="2141859"/>
          </a:xfrm>
        </p:spPr>
        <p:txBody>
          <a:bodyPr>
            <a:normAutofit/>
          </a:bodyPr>
          <a:lstStyle>
            <a:lvl1pPr>
              <a:defRPr sz="1500"/>
            </a:lvl1pPr>
          </a:lstStyle>
          <a:p>
            <a:pPr lvl="0"/>
            <a:r>
              <a:rPr lang="en-US"/>
              <a:t> 2 Click to edit Master</a:t>
            </a:r>
          </a:p>
        </p:txBody>
      </p:sp>
      <p:sp>
        <p:nvSpPr>
          <p:cNvPr id="10" name="Content Placeholder 6">
            <a:extLst>
              <a:ext uri="{FF2B5EF4-FFF2-40B4-BE49-F238E27FC236}">
                <a16:creationId xmlns:a16="http://schemas.microsoft.com/office/drawing/2014/main" id="{A2F12B40-9195-AD8A-F842-339F86A9531A}"/>
              </a:ext>
            </a:extLst>
          </p:cNvPr>
          <p:cNvSpPr>
            <a:spLocks noGrp="1"/>
          </p:cNvSpPr>
          <p:nvPr>
            <p:ph sz="quarter" idx="15" hasCustomPrompt="1"/>
          </p:nvPr>
        </p:nvSpPr>
        <p:spPr>
          <a:xfrm>
            <a:off x="1713334" y="-2330117"/>
            <a:ext cx="1630526" cy="2141859"/>
          </a:xfrm>
        </p:spPr>
        <p:txBody>
          <a:bodyPr>
            <a:normAutofit/>
          </a:bodyPr>
          <a:lstStyle>
            <a:lvl1pPr>
              <a:defRPr sz="1500"/>
            </a:lvl1pPr>
          </a:lstStyle>
          <a:p>
            <a:pPr lvl="0"/>
            <a:r>
              <a:rPr lang="en-US"/>
              <a:t>3 Click to edit Master</a:t>
            </a:r>
          </a:p>
        </p:txBody>
      </p:sp>
      <p:sp>
        <p:nvSpPr>
          <p:cNvPr id="11" name="Content Placeholder 6">
            <a:extLst>
              <a:ext uri="{FF2B5EF4-FFF2-40B4-BE49-F238E27FC236}">
                <a16:creationId xmlns:a16="http://schemas.microsoft.com/office/drawing/2014/main" id="{BC5446FE-5A56-30E1-4C9A-D62566ABEE24}"/>
              </a:ext>
            </a:extLst>
          </p:cNvPr>
          <p:cNvSpPr>
            <a:spLocks noGrp="1"/>
          </p:cNvSpPr>
          <p:nvPr>
            <p:ph sz="quarter" idx="16" hasCustomPrompt="1"/>
          </p:nvPr>
        </p:nvSpPr>
        <p:spPr>
          <a:xfrm>
            <a:off x="3554964" y="-2330118"/>
            <a:ext cx="1398426" cy="2141860"/>
          </a:xfrm>
        </p:spPr>
        <p:txBody>
          <a:bodyPr>
            <a:normAutofit/>
          </a:bodyPr>
          <a:lstStyle>
            <a:lvl1pPr>
              <a:defRPr sz="1500"/>
            </a:lvl1pPr>
          </a:lstStyle>
          <a:p>
            <a:pPr lvl="0"/>
            <a:r>
              <a:rPr lang="en-US"/>
              <a:t>4 Click to edit Master</a:t>
            </a:r>
          </a:p>
        </p:txBody>
      </p:sp>
      <p:sp>
        <p:nvSpPr>
          <p:cNvPr id="12" name="Content Placeholder 6">
            <a:extLst>
              <a:ext uri="{FF2B5EF4-FFF2-40B4-BE49-F238E27FC236}">
                <a16:creationId xmlns:a16="http://schemas.microsoft.com/office/drawing/2014/main" id="{DBFDCA6F-EE01-69E4-697F-67C81236030B}"/>
              </a:ext>
            </a:extLst>
          </p:cNvPr>
          <p:cNvSpPr>
            <a:spLocks noGrp="1"/>
          </p:cNvSpPr>
          <p:nvPr>
            <p:ph sz="quarter" idx="17" hasCustomPrompt="1"/>
          </p:nvPr>
        </p:nvSpPr>
        <p:spPr>
          <a:xfrm>
            <a:off x="5164494" y="-2330116"/>
            <a:ext cx="1293456" cy="2141860"/>
          </a:xfrm>
        </p:spPr>
        <p:txBody>
          <a:bodyPr>
            <a:normAutofit/>
          </a:bodyPr>
          <a:lstStyle>
            <a:lvl1pPr>
              <a:defRPr sz="1500"/>
            </a:lvl1pPr>
          </a:lstStyle>
          <a:p>
            <a:pPr lvl="0"/>
            <a:r>
              <a:rPr lang="en-US"/>
              <a:t>5 Click to edit Master</a:t>
            </a:r>
          </a:p>
        </p:txBody>
      </p:sp>
      <p:sp>
        <p:nvSpPr>
          <p:cNvPr id="6" name="Content Placeholder 6">
            <a:extLst>
              <a:ext uri="{FF2B5EF4-FFF2-40B4-BE49-F238E27FC236}">
                <a16:creationId xmlns:a16="http://schemas.microsoft.com/office/drawing/2014/main" id="{97217311-7837-BD28-E59A-8D52E80AC270}"/>
              </a:ext>
            </a:extLst>
          </p:cNvPr>
          <p:cNvSpPr>
            <a:spLocks noGrp="1"/>
          </p:cNvSpPr>
          <p:nvPr>
            <p:ph sz="quarter" idx="18" hasCustomPrompt="1"/>
          </p:nvPr>
        </p:nvSpPr>
        <p:spPr>
          <a:xfrm>
            <a:off x="6783938" y="-2330120"/>
            <a:ext cx="1293456" cy="2141860"/>
          </a:xfrm>
        </p:spPr>
        <p:txBody>
          <a:bodyPr>
            <a:normAutofit/>
          </a:bodyPr>
          <a:lstStyle>
            <a:lvl1pPr>
              <a:defRPr sz="1500"/>
            </a:lvl1pPr>
          </a:lstStyle>
          <a:p>
            <a:pPr lvl="0"/>
            <a:r>
              <a:rPr lang="en-US"/>
              <a:t>6 Click to edit Master</a:t>
            </a:r>
          </a:p>
        </p:txBody>
      </p:sp>
      <p:sp>
        <p:nvSpPr>
          <p:cNvPr id="8" name="Content Placeholder 6">
            <a:extLst>
              <a:ext uri="{FF2B5EF4-FFF2-40B4-BE49-F238E27FC236}">
                <a16:creationId xmlns:a16="http://schemas.microsoft.com/office/drawing/2014/main" id="{9990F10D-C19F-EF38-15E3-375BF02132A1}"/>
              </a:ext>
            </a:extLst>
          </p:cNvPr>
          <p:cNvSpPr>
            <a:spLocks noGrp="1"/>
          </p:cNvSpPr>
          <p:nvPr>
            <p:ph sz="quarter" idx="19" hasCustomPrompt="1"/>
          </p:nvPr>
        </p:nvSpPr>
        <p:spPr>
          <a:xfrm>
            <a:off x="8549174" y="-2330120"/>
            <a:ext cx="1293456" cy="2141860"/>
          </a:xfrm>
        </p:spPr>
        <p:txBody>
          <a:bodyPr>
            <a:normAutofit/>
          </a:bodyPr>
          <a:lstStyle>
            <a:lvl1pPr>
              <a:defRPr sz="1500"/>
            </a:lvl1pPr>
          </a:lstStyle>
          <a:p>
            <a:pPr lvl="0"/>
            <a:r>
              <a:rPr lang="en-US"/>
              <a:t>7 Click to edit Master</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endParaRPr lang="en-US"/>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endParaRPr lang="en-US"/>
          </a:p>
        </p:txBody>
      </p:sp>
    </p:spTree>
    <p:custDataLst>
      <p:tags r:id="rId1"/>
    </p:custDataLst>
    <p:extLst>
      <p:ext uri="{BB962C8B-B14F-4D97-AF65-F5344CB8AC3E}">
        <p14:creationId xmlns:p14="http://schemas.microsoft.com/office/powerpoint/2010/main" val="12819662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28650" y="1323474"/>
            <a:ext cx="7886700" cy="4853489"/>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lvl1pPr>
              <a:defRPr/>
            </a:lvl1pPr>
          </a:lstStyle>
          <a:p>
            <a:r>
              <a:rPr lang="en-US" dirty="0"/>
              <a:t>Medicare - Getting Started</a:t>
            </a:r>
          </a:p>
        </p:txBody>
      </p:sp>
      <p:sp>
        <p:nvSpPr>
          <p:cNvPr id="6" name="Slide Number Placeholder 5"/>
          <p:cNvSpPr>
            <a:spLocks noGrp="1"/>
          </p:cNvSpPr>
          <p:nvPr>
            <p:ph type="sldNum" sz="quarter" idx="12"/>
          </p:nvPr>
        </p:nvSpPr>
        <p:spPr/>
        <p:txBody>
          <a:bodyPr/>
          <a:lstStyle/>
          <a:p>
            <a:fld id="{D3B75908-2BC4-4CCC-BE4B-63652A0FD379}" type="slidenum">
              <a:rPr lang="en-US" smtClean="0"/>
              <a:t>‹#›</a:t>
            </a:fld>
            <a:endParaRPr lang="en-US" dirty="0"/>
          </a:p>
        </p:txBody>
      </p:sp>
      <p:sp>
        <p:nvSpPr>
          <p:cNvPr id="7"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August 2018</a:t>
            </a:r>
          </a:p>
        </p:txBody>
      </p:sp>
    </p:spTree>
    <p:extLst>
      <p:ext uri="{BB962C8B-B14F-4D97-AF65-F5344CB8AC3E}">
        <p14:creationId xmlns:p14="http://schemas.microsoft.com/office/powerpoint/2010/main" val="21491982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90567"/>
            <a:ext cx="3886200" cy="478639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390567"/>
            <a:ext cx="3886200" cy="478639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lvl1pPr>
              <a:defRPr/>
            </a:lvl1pPr>
          </a:lstStyle>
          <a:p>
            <a:r>
              <a:rPr lang="en-US" dirty="0"/>
              <a:t>Medicare - Getting Started</a:t>
            </a:r>
          </a:p>
        </p:txBody>
      </p:sp>
      <p:sp>
        <p:nvSpPr>
          <p:cNvPr id="7" name="Slide Number Placeholder 6"/>
          <p:cNvSpPr>
            <a:spLocks noGrp="1"/>
          </p:cNvSpPr>
          <p:nvPr>
            <p:ph type="sldNum" sz="quarter" idx="12"/>
          </p:nvPr>
        </p:nvSpPr>
        <p:spPr/>
        <p:txBody>
          <a:bodyPr/>
          <a:lstStyle/>
          <a:p>
            <a:fld id="{D3B75908-2BC4-4CCC-BE4B-63652A0FD379}" type="slidenum">
              <a:rPr lang="en-US" smtClean="0"/>
              <a:t>‹#›</a:t>
            </a:fld>
            <a:endParaRPr lang="en-US" dirty="0"/>
          </a:p>
        </p:txBody>
      </p:sp>
      <p:sp>
        <p:nvSpPr>
          <p:cNvPr id="8" name="Date Placeholder 3"/>
          <p:cNvSpPr>
            <a:spLocks noGrp="1"/>
          </p:cNvSpPr>
          <p:nvPr>
            <p:ph type="dt" sz="half" idx="13"/>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August 2018</a:t>
            </a:r>
          </a:p>
        </p:txBody>
      </p:sp>
    </p:spTree>
    <p:extLst>
      <p:ext uri="{BB962C8B-B14F-4D97-AF65-F5344CB8AC3E}">
        <p14:creationId xmlns:p14="http://schemas.microsoft.com/office/powerpoint/2010/main" val="32121625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lvl1pPr>
              <a:defRPr/>
            </a:lvl1pPr>
          </a:lstStyle>
          <a:p>
            <a:r>
              <a:rPr lang="en-US" dirty="0"/>
              <a:t>Medicare - Getting Started</a:t>
            </a:r>
          </a:p>
        </p:txBody>
      </p:sp>
      <p:sp>
        <p:nvSpPr>
          <p:cNvPr id="9" name="Slide Number Placeholder 8"/>
          <p:cNvSpPr>
            <a:spLocks noGrp="1"/>
          </p:cNvSpPr>
          <p:nvPr>
            <p:ph type="sldNum" sz="quarter" idx="12"/>
          </p:nvPr>
        </p:nvSpPr>
        <p:spPr/>
        <p:txBody>
          <a:bodyPr/>
          <a:lstStyle/>
          <a:p>
            <a:fld id="{D3B75908-2BC4-4CCC-BE4B-63652A0FD379}" type="slidenum">
              <a:rPr lang="en-US" smtClean="0"/>
              <a:t>‹#›</a:t>
            </a:fld>
            <a:endParaRPr lang="en-US" dirty="0"/>
          </a:p>
        </p:txBody>
      </p:sp>
      <p:sp>
        <p:nvSpPr>
          <p:cNvPr id="10" name="Date Placeholder 3"/>
          <p:cNvSpPr>
            <a:spLocks noGrp="1"/>
          </p:cNvSpPr>
          <p:nvPr>
            <p:ph type="dt" sz="half" idx="13"/>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August 2018</a:t>
            </a:r>
          </a:p>
        </p:txBody>
      </p:sp>
    </p:spTree>
    <p:extLst>
      <p:ext uri="{BB962C8B-B14F-4D97-AF65-F5344CB8AC3E}">
        <p14:creationId xmlns:p14="http://schemas.microsoft.com/office/powerpoint/2010/main" val="27383066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lvl1pPr>
              <a:defRPr/>
            </a:lvl1pPr>
          </a:lstStyle>
          <a:p>
            <a:r>
              <a:rPr lang="en-US" dirty="0"/>
              <a:t>Medicare - Getting Started</a:t>
            </a:r>
          </a:p>
        </p:txBody>
      </p:sp>
      <p:sp>
        <p:nvSpPr>
          <p:cNvPr id="5" name="Slide Number Placeholder 4"/>
          <p:cNvSpPr>
            <a:spLocks noGrp="1"/>
          </p:cNvSpPr>
          <p:nvPr>
            <p:ph type="sldNum" sz="quarter" idx="12"/>
          </p:nvPr>
        </p:nvSpPr>
        <p:spPr/>
        <p:txBody>
          <a:bodyPr/>
          <a:lstStyle/>
          <a:p>
            <a:fld id="{D3B75908-2BC4-4CCC-BE4B-63652A0FD379}" type="slidenum">
              <a:rPr lang="en-US" smtClean="0"/>
              <a:t>‹#›</a:t>
            </a:fld>
            <a:endParaRPr lang="en-US" dirty="0"/>
          </a:p>
        </p:txBody>
      </p:sp>
      <p:sp>
        <p:nvSpPr>
          <p:cNvPr id="6"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August 2018</a:t>
            </a:r>
          </a:p>
        </p:txBody>
      </p:sp>
    </p:spTree>
    <p:extLst>
      <p:ext uri="{BB962C8B-B14F-4D97-AF65-F5344CB8AC3E}">
        <p14:creationId xmlns:p14="http://schemas.microsoft.com/office/powerpoint/2010/main" val="1637421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743200" y="526489"/>
            <a:ext cx="5772150" cy="2216713"/>
          </a:xfrm>
        </p:spPr>
        <p:txBody>
          <a:bodyPr/>
          <a:lstStyle/>
          <a:p>
            <a:r>
              <a:rPr lang="en-US"/>
              <a:t>Click to edit Master title style</a:t>
            </a:r>
          </a:p>
        </p:txBody>
      </p:sp>
      <p:sp>
        <p:nvSpPr>
          <p:cNvPr id="3" name="Slide Number Placeholder 2"/>
          <p:cNvSpPr>
            <a:spLocks noGrp="1"/>
          </p:cNvSpPr>
          <p:nvPr>
            <p:ph type="sldNum" sz="quarter" idx="10"/>
          </p:nvPr>
        </p:nvSpPr>
        <p:spPr>
          <a:xfrm>
            <a:off x="8065009" y="6356351"/>
            <a:ext cx="450342" cy="337057"/>
          </a:xfrm>
          <a:prstGeom prst="rect">
            <a:avLst/>
          </a:prstGeom>
        </p:spPr>
        <p:txBody>
          <a:bodyPr/>
          <a:lstStyle/>
          <a:p>
            <a:fld id="{FC4ACFE8-D096-2541-B423-85B6908FFA9E}" type="slidenum">
              <a:rPr lang="en-US" smtClean="0"/>
              <a:t>‹#›</a:t>
            </a:fld>
            <a:endParaRPr lang="en-US" dirty="0"/>
          </a:p>
        </p:txBody>
      </p:sp>
      <p:sp>
        <p:nvSpPr>
          <p:cNvPr id="4" name="Text Placeholder 5"/>
          <p:cNvSpPr>
            <a:spLocks noGrp="1"/>
          </p:cNvSpPr>
          <p:nvPr>
            <p:ph type="body" sz="quarter" idx="11"/>
          </p:nvPr>
        </p:nvSpPr>
        <p:spPr>
          <a:xfrm>
            <a:off x="623887" y="3016827"/>
            <a:ext cx="7891463" cy="2527300"/>
          </a:xfrm>
          <a:prstGeom prst="rect">
            <a:avLst/>
          </a:prstGeom>
        </p:spPr>
        <p:txBody>
          <a:bodyPr/>
          <a:lstStyle>
            <a:lvl1pPr marL="0" indent="0">
              <a:buNone/>
              <a:defRPr>
                <a:solidFill>
                  <a:srgbClr val="004986"/>
                </a:solidFill>
                <a:latin typeface="Avenir Book" charset="0"/>
                <a:ea typeface="Avenir Book" charset="0"/>
                <a:cs typeface="Avenir Book" charset="0"/>
              </a:defRPr>
            </a:lvl1pPr>
          </a:lstStyle>
          <a:p>
            <a:pPr lvl="0"/>
            <a:r>
              <a:rPr lang="en-US" dirty="0"/>
              <a:t>Click to edit Master text styles</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733" y="248423"/>
            <a:ext cx="970334" cy="995161"/>
          </a:xfrm>
          <a:prstGeom prst="rect">
            <a:avLst/>
          </a:prstGeom>
        </p:spPr>
      </p:pic>
    </p:spTree>
    <p:extLst>
      <p:ext uri="{BB962C8B-B14F-4D97-AF65-F5344CB8AC3E}">
        <p14:creationId xmlns:p14="http://schemas.microsoft.com/office/powerpoint/2010/main" val="2380110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lvl1pPr>
          </a:lstStyle>
          <a:p>
            <a:r>
              <a:rPr lang="en-US" dirty="0"/>
              <a:t>Medicare - Getting Started</a:t>
            </a:r>
          </a:p>
        </p:txBody>
      </p:sp>
      <p:sp>
        <p:nvSpPr>
          <p:cNvPr id="4" name="Slide Number Placeholder 3"/>
          <p:cNvSpPr>
            <a:spLocks noGrp="1"/>
          </p:cNvSpPr>
          <p:nvPr>
            <p:ph type="sldNum" sz="quarter" idx="12"/>
          </p:nvPr>
        </p:nvSpPr>
        <p:spPr/>
        <p:txBody>
          <a:bodyPr/>
          <a:lstStyle/>
          <a:p>
            <a:fld id="{D3B75908-2BC4-4CCC-BE4B-63652A0FD379}" type="slidenum">
              <a:rPr lang="en-US" smtClean="0"/>
              <a:t>‹#›</a:t>
            </a:fld>
            <a:endParaRPr lang="en-US" dirty="0"/>
          </a:p>
        </p:txBody>
      </p:sp>
      <p:sp>
        <p:nvSpPr>
          <p:cNvPr id="5"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August 2018</a:t>
            </a:r>
          </a:p>
        </p:txBody>
      </p:sp>
    </p:spTree>
    <p:extLst>
      <p:ext uri="{BB962C8B-B14F-4D97-AF65-F5344CB8AC3E}">
        <p14:creationId xmlns:p14="http://schemas.microsoft.com/office/powerpoint/2010/main" val="32267943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Footer Placeholder 5"/>
          <p:cNvSpPr>
            <a:spLocks noGrp="1"/>
          </p:cNvSpPr>
          <p:nvPr>
            <p:ph type="ftr" sz="quarter" idx="11"/>
          </p:nvPr>
        </p:nvSpPr>
        <p:spPr/>
        <p:txBody>
          <a:bodyPr/>
          <a:lstStyle>
            <a:lvl1pPr>
              <a:defRPr/>
            </a:lvl1pPr>
          </a:lstStyle>
          <a:p>
            <a:r>
              <a:rPr lang="en-US" dirty="0"/>
              <a:t>Medicare - Getting Started</a:t>
            </a:r>
          </a:p>
        </p:txBody>
      </p:sp>
      <p:sp>
        <p:nvSpPr>
          <p:cNvPr id="7" name="Slide Number Placeholder 6"/>
          <p:cNvSpPr>
            <a:spLocks noGrp="1"/>
          </p:cNvSpPr>
          <p:nvPr>
            <p:ph type="sldNum" sz="quarter" idx="12"/>
          </p:nvPr>
        </p:nvSpPr>
        <p:spPr/>
        <p:txBody>
          <a:bodyPr/>
          <a:lstStyle/>
          <a:p>
            <a:fld id="{D3B75908-2BC4-4CCC-BE4B-63652A0FD379}" type="slidenum">
              <a:rPr lang="en-US" smtClean="0"/>
              <a:t>‹#›</a:t>
            </a:fld>
            <a:endParaRPr lang="en-US" dirty="0"/>
          </a:p>
        </p:txBody>
      </p:sp>
      <p:sp>
        <p:nvSpPr>
          <p:cNvPr id="8" name="Date Placeholder 3"/>
          <p:cNvSpPr>
            <a:spLocks noGrp="1"/>
          </p:cNvSpPr>
          <p:nvPr>
            <p:ph type="dt" sz="half" idx="13"/>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August 2018</a:t>
            </a:r>
          </a:p>
        </p:txBody>
      </p:sp>
    </p:spTree>
    <p:extLst>
      <p:ext uri="{BB962C8B-B14F-4D97-AF65-F5344CB8AC3E}">
        <p14:creationId xmlns:p14="http://schemas.microsoft.com/office/powerpoint/2010/main" val="11366944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Footer Placeholder 5"/>
          <p:cNvSpPr>
            <a:spLocks noGrp="1"/>
          </p:cNvSpPr>
          <p:nvPr>
            <p:ph type="ftr" sz="quarter" idx="11"/>
          </p:nvPr>
        </p:nvSpPr>
        <p:spPr/>
        <p:txBody>
          <a:bodyPr/>
          <a:lstStyle>
            <a:lvl1pPr>
              <a:defRPr/>
            </a:lvl1pPr>
          </a:lstStyle>
          <a:p>
            <a:r>
              <a:rPr lang="en-US" dirty="0"/>
              <a:t>Medicare - Getting Started</a:t>
            </a:r>
          </a:p>
        </p:txBody>
      </p:sp>
      <p:sp>
        <p:nvSpPr>
          <p:cNvPr id="7" name="Slide Number Placeholder 6"/>
          <p:cNvSpPr>
            <a:spLocks noGrp="1"/>
          </p:cNvSpPr>
          <p:nvPr>
            <p:ph type="sldNum" sz="quarter" idx="12"/>
          </p:nvPr>
        </p:nvSpPr>
        <p:spPr/>
        <p:txBody>
          <a:bodyPr/>
          <a:lstStyle/>
          <a:p>
            <a:fld id="{D3B75908-2BC4-4CCC-BE4B-63652A0FD379}" type="slidenum">
              <a:rPr lang="en-US" smtClean="0"/>
              <a:t>‹#›</a:t>
            </a:fld>
            <a:endParaRPr lang="en-US" dirty="0"/>
          </a:p>
        </p:txBody>
      </p:sp>
    </p:spTree>
    <p:extLst>
      <p:ext uri="{BB962C8B-B14F-4D97-AF65-F5344CB8AC3E}">
        <p14:creationId xmlns:p14="http://schemas.microsoft.com/office/powerpoint/2010/main" val="24433678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429867" y="4633102"/>
            <a:ext cx="7886700" cy="929287"/>
          </a:xfrm>
        </p:spPr>
        <p:txBody>
          <a:bodyPr>
            <a:normAutofit/>
          </a:bodyPr>
          <a:lstStyle>
            <a:lvl1pPr algn="l">
              <a:defRPr sz="3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D0DBCD2-53E9-E351-0C23-D2B875750A18}"/>
              </a:ext>
            </a:extLst>
          </p:cNvPr>
          <p:cNvGrpSpPr/>
          <p:nvPr userDrawn="1"/>
        </p:nvGrpSpPr>
        <p:grpSpPr>
          <a:xfrm>
            <a:off x="0" y="5972445"/>
            <a:ext cx="9144000" cy="900112"/>
            <a:chOff x="0" y="5972445"/>
            <a:chExt cx="12192000" cy="900112"/>
          </a:xfrm>
        </p:grpSpPr>
        <p:sp>
          <p:nvSpPr>
            <p:cNvPr id="9" name="Rectangle 8">
              <a:extLst>
                <a:ext uri="{FF2B5EF4-FFF2-40B4-BE49-F238E27FC236}">
                  <a16:creationId xmlns:a16="http://schemas.microsoft.com/office/drawing/2014/main" id="{5704D24A-2AB5-EF5F-46ED-88DEAE008E32}"/>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9B10843-D1F7-323D-D1F2-F2381882EBF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8" name="Picture 7">
              <a:extLst>
                <a:ext uri="{FF2B5EF4-FFF2-40B4-BE49-F238E27FC236}">
                  <a16:creationId xmlns:a16="http://schemas.microsoft.com/office/drawing/2014/main" id="{A90466DD-C174-2702-CDD9-E5196DBE1B01}"/>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8481598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1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429867" y="4445094"/>
            <a:ext cx="7886700" cy="929287"/>
          </a:xfrm>
        </p:spPr>
        <p:txBody>
          <a:bodyPr>
            <a:normAutofit/>
          </a:bodyPr>
          <a:lstStyle>
            <a:lvl1pPr algn="l">
              <a:defRPr sz="3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D821A07-1804-4302-86C2-2409C8BECD23}"/>
              </a:ext>
            </a:extLst>
          </p:cNvPr>
          <p:cNvSpPr txBox="1">
            <a:spLocks/>
          </p:cNvSpPr>
          <p:nvPr userDrawn="1"/>
        </p:nvSpPr>
        <p:spPr>
          <a:xfrm>
            <a:off x="429867" y="5170062"/>
            <a:ext cx="7886700" cy="92928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685783" rtl="0" eaLnBrk="1" fontAlgn="auto" latinLnBrk="0" hangingPunct="1">
              <a:lnSpc>
                <a:spcPct val="90000"/>
              </a:lnSpc>
              <a:spcBef>
                <a:spcPct val="0"/>
              </a:spcBef>
              <a:spcAft>
                <a:spcPts val="0"/>
              </a:spcAft>
              <a:buClrTx/>
              <a:buSzTx/>
              <a:buFontTx/>
              <a:buNone/>
              <a:tabLst/>
              <a:defRPr/>
            </a:pPr>
            <a:r>
              <a:rPr kumimoji="0" lang="en-US" sz="27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EEEEF3CD-4F8F-6E08-3B21-6FA32F65D565}"/>
              </a:ext>
            </a:extLst>
          </p:cNvPr>
          <p:cNvGrpSpPr/>
          <p:nvPr userDrawn="1"/>
        </p:nvGrpSpPr>
        <p:grpSpPr>
          <a:xfrm>
            <a:off x="0" y="5972445"/>
            <a:ext cx="9144000" cy="900112"/>
            <a:chOff x="0" y="5972445"/>
            <a:chExt cx="12192000" cy="900112"/>
          </a:xfrm>
        </p:grpSpPr>
        <p:sp>
          <p:nvSpPr>
            <p:cNvPr id="4" name="Rectangle 3">
              <a:extLst>
                <a:ext uri="{FF2B5EF4-FFF2-40B4-BE49-F238E27FC236}">
                  <a16:creationId xmlns:a16="http://schemas.microsoft.com/office/drawing/2014/main" id="{A09B4FDC-6BDF-EFD4-7421-EBDC794BE194}"/>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B24D343-86C1-3984-D6BA-39C2D60BEA23}"/>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7CD517C8-DD95-E64C-A981-55C6AFE3CB3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194965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429867" y="4633102"/>
            <a:ext cx="7886700" cy="929287"/>
          </a:xfrm>
        </p:spPr>
        <p:txBody>
          <a:bodyPr>
            <a:normAutofit/>
          </a:bodyPr>
          <a:lstStyle>
            <a:lvl1pPr algn="l">
              <a:defRPr sz="3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3B2212CA-9BD2-81B7-0DBA-06E8311DF453}"/>
              </a:ext>
            </a:extLst>
          </p:cNvPr>
          <p:cNvGrpSpPr/>
          <p:nvPr userDrawn="1"/>
        </p:nvGrpSpPr>
        <p:grpSpPr>
          <a:xfrm>
            <a:off x="0" y="5972445"/>
            <a:ext cx="9144000" cy="900112"/>
            <a:chOff x="0" y="5972445"/>
            <a:chExt cx="12192000" cy="900112"/>
          </a:xfrm>
        </p:grpSpPr>
        <p:sp>
          <p:nvSpPr>
            <p:cNvPr id="3" name="Rectangle 2">
              <a:extLst>
                <a:ext uri="{FF2B5EF4-FFF2-40B4-BE49-F238E27FC236}">
                  <a16:creationId xmlns:a16="http://schemas.microsoft.com/office/drawing/2014/main" id="{A29EFB50-65F6-008B-EEF1-DA3FC1E0CE4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0D23542-0E84-B3AA-2E6F-0E0BF37826A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0EBEE1C7-5A19-F601-9A9E-83289E808FE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6758273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2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429867" y="4479276"/>
            <a:ext cx="7886700" cy="929287"/>
          </a:xfrm>
        </p:spPr>
        <p:txBody>
          <a:bodyPr>
            <a:normAutofit/>
          </a:bodyPr>
          <a:lstStyle>
            <a:lvl1pPr algn="l">
              <a:defRPr sz="3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06AB3EB-B3E7-4D86-93B4-A2F1467FB717}"/>
              </a:ext>
            </a:extLst>
          </p:cNvPr>
          <p:cNvSpPr txBox="1">
            <a:spLocks/>
          </p:cNvSpPr>
          <p:nvPr userDrawn="1"/>
        </p:nvSpPr>
        <p:spPr>
          <a:xfrm>
            <a:off x="429867" y="5170062"/>
            <a:ext cx="7886700" cy="92928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685783" rtl="0" eaLnBrk="1" fontAlgn="auto" latinLnBrk="0" hangingPunct="1">
              <a:lnSpc>
                <a:spcPct val="90000"/>
              </a:lnSpc>
              <a:spcBef>
                <a:spcPct val="0"/>
              </a:spcBef>
              <a:spcAft>
                <a:spcPts val="0"/>
              </a:spcAft>
              <a:buClrTx/>
              <a:buSzTx/>
              <a:buFontTx/>
              <a:buNone/>
              <a:tabLst/>
              <a:defRPr/>
            </a:pPr>
            <a:r>
              <a:rPr kumimoji="0" lang="en-US" sz="27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0AF04CC0-30E9-4159-2F4E-17EC5015F50F}"/>
              </a:ext>
            </a:extLst>
          </p:cNvPr>
          <p:cNvGrpSpPr/>
          <p:nvPr userDrawn="1"/>
        </p:nvGrpSpPr>
        <p:grpSpPr>
          <a:xfrm>
            <a:off x="0" y="5972445"/>
            <a:ext cx="9144000" cy="900112"/>
            <a:chOff x="0" y="5972445"/>
            <a:chExt cx="12192000" cy="900112"/>
          </a:xfrm>
        </p:grpSpPr>
        <p:sp>
          <p:nvSpPr>
            <p:cNvPr id="4" name="Rectangle 3">
              <a:extLst>
                <a:ext uri="{FF2B5EF4-FFF2-40B4-BE49-F238E27FC236}">
                  <a16:creationId xmlns:a16="http://schemas.microsoft.com/office/drawing/2014/main" id="{FE687A18-235E-FECF-6CF1-823B98330A2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E3107BF-3B7C-0D70-85F4-911E500A790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296BD230-B92B-FF98-2251-2F62F351F4FB}"/>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6399754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429867" y="4633102"/>
            <a:ext cx="7886700" cy="929287"/>
          </a:xfrm>
        </p:spPr>
        <p:txBody>
          <a:bodyPr>
            <a:normAutofit/>
          </a:bodyPr>
          <a:lstStyle>
            <a:lvl1pPr algn="l">
              <a:defRPr sz="3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A665E39C-BF76-E3BA-E860-492A873B4563}"/>
              </a:ext>
            </a:extLst>
          </p:cNvPr>
          <p:cNvGrpSpPr/>
          <p:nvPr userDrawn="1"/>
        </p:nvGrpSpPr>
        <p:grpSpPr>
          <a:xfrm>
            <a:off x="0" y="5972445"/>
            <a:ext cx="9144000" cy="900112"/>
            <a:chOff x="0" y="5972445"/>
            <a:chExt cx="12192000" cy="900112"/>
          </a:xfrm>
        </p:grpSpPr>
        <p:sp>
          <p:nvSpPr>
            <p:cNvPr id="3" name="Rectangle 2">
              <a:extLst>
                <a:ext uri="{FF2B5EF4-FFF2-40B4-BE49-F238E27FC236}">
                  <a16:creationId xmlns:a16="http://schemas.microsoft.com/office/drawing/2014/main" id="{2143B689-2382-5F3B-E63C-65A16377A720}"/>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0F7CD0F-5973-F386-6DCB-9D265206813E}"/>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1581AE4A-DFDE-3736-4E46-754EB2187C2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9388567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429867" y="4633102"/>
            <a:ext cx="7886700" cy="929287"/>
          </a:xfrm>
        </p:spPr>
        <p:txBody>
          <a:bodyPr>
            <a:normAutofit/>
          </a:bodyPr>
          <a:lstStyle>
            <a:lvl1pPr algn="l">
              <a:defRPr sz="3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E6EB096E-5C06-40DF-DB3E-81998C98A6D8}"/>
              </a:ext>
            </a:extLst>
          </p:cNvPr>
          <p:cNvGrpSpPr/>
          <p:nvPr userDrawn="1"/>
        </p:nvGrpSpPr>
        <p:grpSpPr>
          <a:xfrm>
            <a:off x="0" y="5972445"/>
            <a:ext cx="9144000" cy="900112"/>
            <a:chOff x="0" y="5972445"/>
            <a:chExt cx="12192000" cy="900112"/>
          </a:xfrm>
        </p:grpSpPr>
        <p:sp>
          <p:nvSpPr>
            <p:cNvPr id="3" name="Rectangle 2">
              <a:extLst>
                <a:ext uri="{FF2B5EF4-FFF2-40B4-BE49-F238E27FC236}">
                  <a16:creationId xmlns:a16="http://schemas.microsoft.com/office/drawing/2014/main" id="{5DA16CCD-2F90-836D-8F2E-507D7C526AF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0B218D9-45C2-E09C-1979-5C38ED34B6B9}"/>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D8626D89-7F0F-43C2-7F89-AD4B3B70914A}"/>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6845530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429867" y="4633102"/>
            <a:ext cx="7886700" cy="929287"/>
          </a:xfrm>
        </p:spPr>
        <p:txBody>
          <a:bodyPr>
            <a:normAutofit/>
          </a:bodyPr>
          <a:lstStyle>
            <a:lvl1pPr algn="l">
              <a:defRPr sz="3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50159BC-1F24-F18D-6CCF-9562342501CE}"/>
              </a:ext>
            </a:extLst>
          </p:cNvPr>
          <p:cNvGrpSpPr/>
          <p:nvPr userDrawn="1"/>
        </p:nvGrpSpPr>
        <p:grpSpPr>
          <a:xfrm>
            <a:off x="0" y="5972445"/>
            <a:ext cx="9144000" cy="900112"/>
            <a:chOff x="0" y="5972445"/>
            <a:chExt cx="12192000" cy="900112"/>
          </a:xfrm>
        </p:grpSpPr>
        <p:sp>
          <p:nvSpPr>
            <p:cNvPr id="3" name="Rectangle 2">
              <a:extLst>
                <a:ext uri="{FF2B5EF4-FFF2-40B4-BE49-F238E27FC236}">
                  <a16:creationId xmlns:a16="http://schemas.microsoft.com/office/drawing/2014/main" id="{AF990955-927C-4621-C7EF-40BC8785716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B98145A-02E2-926F-BD81-85502D5DDCDD}"/>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5B08B2F-DFAE-75BE-0969-3B6861E5F335}"/>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945342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r>
              <a:rPr lang="en-US" dirty="0"/>
              <a:t>August 2018</a:t>
            </a:r>
          </a:p>
        </p:txBody>
      </p:sp>
      <p:sp>
        <p:nvSpPr>
          <p:cNvPr id="5" name="Footer Placeholder 4"/>
          <p:cNvSpPr>
            <a:spLocks noGrp="1"/>
          </p:cNvSpPr>
          <p:nvPr>
            <p:ph type="ftr" sz="quarter" idx="11"/>
          </p:nvPr>
        </p:nvSpPr>
        <p:spPr/>
        <p:txBody>
          <a:bodyPr/>
          <a:lstStyle>
            <a:lvl1pPr>
              <a:defRPr/>
            </a:lvl1pPr>
          </a:lstStyle>
          <a:p>
            <a:r>
              <a:rPr lang="en-US" dirty="0"/>
              <a:t>Medicare - Getting Started</a:t>
            </a:r>
          </a:p>
        </p:txBody>
      </p:sp>
      <p:sp>
        <p:nvSpPr>
          <p:cNvPr id="6" name="Slide Number Placeholder 5"/>
          <p:cNvSpPr>
            <a:spLocks noGrp="1"/>
          </p:cNvSpPr>
          <p:nvPr>
            <p:ph type="sldNum" sz="quarter" idx="12"/>
          </p:nvPr>
        </p:nvSpPr>
        <p:spPr/>
        <p:txBody>
          <a:bodyPr/>
          <a:lstStyle/>
          <a:p>
            <a:fld id="{D60A6685-DBF6-4C41-A0CC-AA9EA7A85A20}" type="slidenum">
              <a:rPr lang="en-US" smtClean="0"/>
              <a:t>‹#›</a:t>
            </a:fld>
            <a:endParaRPr lang="en-US" dirty="0"/>
          </a:p>
        </p:txBody>
      </p:sp>
    </p:spTree>
    <p:extLst>
      <p:ext uri="{BB962C8B-B14F-4D97-AF65-F5344CB8AC3E}">
        <p14:creationId xmlns:p14="http://schemas.microsoft.com/office/powerpoint/2010/main" val="15362735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429867" y="4633102"/>
            <a:ext cx="7886700" cy="929287"/>
          </a:xfrm>
        </p:spPr>
        <p:txBody>
          <a:bodyPr>
            <a:normAutofit/>
          </a:bodyPr>
          <a:lstStyle>
            <a:lvl1pPr algn="l">
              <a:defRPr sz="3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4642AF7A-6B6D-3B72-514C-3EE47369E259}"/>
              </a:ext>
            </a:extLst>
          </p:cNvPr>
          <p:cNvGrpSpPr/>
          <p:nvPr userDrawn="1"/>
        </p:nvGrpSpPr>
        <p:grpSpPr>
          <a:xfrm>
            <a:off x="0" y="5972445"/>
            <a:ext cx="9144000" cy="900112"/>
            <a:chOff x="0" y="5972445"/>
            <a:chExt cx="12192000" cy="900112"/>
          </a:xfrm>
        </p:grpSpPr>
        <p:sp>
          <p:nvSpPr>
            <p:cNvPr id="3" name="Rectangle 2">
              <a:extLst>
                <a:ext uri="{FF2B5EF4-FFF2-40B4-BE49-F238E27FC236}">
                  <a16:creationId xmlns:a16="http://schemas.microsoft.com/office/drawing/2014/main" id="{DA5E238D-4C89-F74A-D389-2F7C2EE0A0BC}"/>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5C53E3C-D188-3861-6E23-ED1ECB55EB7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9A068826-AD2D-233C-5CAC-A888A1C4D910}"/>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2052977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429867" y="4633102"/>
            <a:ext cx="7886700" cy="929287"/>
          </a:xfrm>
        </p:spPr>
        <p:txBody>
          <a:bodyPr>
            <a:normAutofit/>
          </a:bodyPr>
          <a:lstStyle>
            <a:lvl1pPr algn="l">
              <a:defRPr sz="3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C202E1F2-2259-E40B-451D-CD062EB24E02}"/>
              </a:ext>
            </a:extLst>
          </p:cNvPr>
          <p:cNvGrpSpPr/>
          <p:nvPr userDrawn="1"/>
        </p:nvGrpSpPr>
        <p:grpSpPr>
          <a:xfrm>
            <a:off x="0" y="5972445"/>
            <a:ext cx="9144000" cy="900112"/>
            <a:chOff x="0" y="5972445"/>
            <a:chExt cx="12192000" cy="900112"/>
          </a:xfrm>
        </p:grpSpPr>
        <p:sp>
          <p:nvSpPr>
            <p:cNvPr id="3" name="Rectangle 2">
              <a:extLst>
                <a:ext uri="{FF2B5EF4-FFF2-40B4-BE49-F238E27FC236}">
                  <a16:creationId xmlns:a16="http://schemas.microsoft.com/office/drawing/2014/main" id="{B79AEF56-FD08-1225-2FD8-4A5086A96F07}"/>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DF93FFA-6D5B-E77C-3AB6-EE366AD66878}"/>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B546304-3625-0A57-8D9D-D0A36B0F28E3}"/>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3293712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Header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2994798" y="1361938"/>
            <a:ext cx="4235495" cy="688931"/>
          </a:xfrm>
          <a:prstGeom prst="rect">
            <a:avLst/>
          </a:prstGeom>
        </p:spPr>
        <p:txBody>
          <a:bodyPr anchor="t">
            <a:normAutofit/>
          </a:bodyPr>
          <a:lstStyle>
            <a:lvl1pPr algn="l">
              <a:defRPr sz="2700">
                <a:solidFill>
                  <a:srgbClr val="00539A"/>
                </a:solidFill>
              </a:defRPr>
            </a:lvl1pPr>
          </a:lstStyle>
          <a:p>
            <a:r>
              <a:rPr lang="en-US" dirty="0"/>
              <a:t>LESSON 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2994799" y="2050870"/>
            <a:ext cx="5225006" cy="2756265"/>
          </a:xfrm>
        </p:spPr>
        <p:txBody>
          <a:bodyPr>
            <a:normAutofit/>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06F7D4F0-E973-BD4B-32B7-818BC3447F3E}"/>
              </a:ext>
            </a:extLst>
          </p:cNvPr>
          <p:cNvGrpSpPr/>
          <p:nvPr userDrawn="1"/>
        </p:nvGrpSpPr>
        <p:grpSpPr>
          <a:xfrm>
            <a:off x="8177213" y="6015794"/>
            <a:ext cx="809625" cy="800935"/>
            <a:chOff x="10902950" y="6015792"/>
            <a:chExt cx="1079500" cy="800934"/>
          </a:xfrm>
        </p:grpSpPr>
        <p:sp>
          <p:nvSpPr>
            <p:cNvPr id="11" name="Rectangle 10">
              <a:extLst>
                <a:ext uri="{FF2B5EF4-FFF2-40B4-BE49-F238E27FC236}">
                  <a16:creationId xmlns:a16="http://schemas.microsoft.com/office/drawing/2014/main" id="{4BC8AA6E-3B8E-3004-C9F1-6DBA84659785}"/>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D122A31A-48AF-AF89-B9C8-AE697B8A7317}"/>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5584685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2994798" y="1361938"/>
            <a:ext cx="4235495" cy="688931"/>
          </a:xfrm>
          <a:prstGeom prst="rect">
            <a:avLst/>
          </a:prstGeom>
        </p:spPr>
        <p:txBody>
          <a:bodyPr anchor="t">
            <a:normAutofit/>
          </a:bodyPr>
          <a:lstStyle>
            <a:lvl1pPr algn="l">
              <a:defRPr sz="2700">
                <a:solidFill>
                  <a:srgbClr val="00539A"/>
                </a:solidFill>
              </a:defRPr>
            </a:lvl1pPr>
          </a:lstStyle>
          <a:p>
            <a:r>
              <a:rPr lang="en-US" dirty="0"/>
              <a:t>LESSON 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2994799" y="2050870"/>
            <a:ext cx="5225006" cy="2756265"/>
          </a:xfrm>
        </p:spPr>
        <p:txBody>
          <a:bodyPr>
            <a:normAutofit/>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5E96312-A473-2664-126B-74362B53E72F}"/>
              </a:ext>
            </a:extLst>
          </p:cNvPr>
          <p:cNvGrpSpPr/>
          <p:nvPr userDrawn="1"/>
        </p:nvGrpSpPr>
        <p:grpSpPr>
          <a:xfrm>
            <a:off x="8177213" y="6015794"/>
            <a:ext cx="809625" cy="800935"/>
            <a:chOff x="10902950" y="6015792"/>
            <a:chExt cx="1079500" cy="800934"/>
          </a:xfrm>
        </p:grpSpPr>
        <p:sp>
          <p:nvSpPr>
            <p:cNvPr id="5" name="Rectangle 4">
              <a:extLst>
                <a:ext uri="{FF2B5EF4-FFF2-40B4-BE49-F238E27FC236}">
                  <a16:creationId xmlns:a16="http://schemas.microsoft.com/office/drawing/2014/main" id="{8A69586D-69D0-B8A7-F31C-CCA816FD09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74EE3C8B-11A8-CDA6-DDE4-BA917A9011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42490573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ection Header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2994798" y="1361938"/>
            <a:ext cx="4235495" cy="688931"/>
          </a:xfrm>
          <a:prstGeom prst="rect">
            <a:avLst/>
          </a:prstGeom>
        </p:spPr>
        <p:txBody>
          <a:bodyPr anchor="t">
            <a:normAutofit/>
          </a:bodyPr>
          <a:lstStyle>
            <a:lvl1pPr algn="l">
              <a:defRPr sz="2700">
                <a:solidFill>
                  <a:srgbClr val="00539A"/>
                </a:solidFill>
              </a:defRPr>
            </a:lvl1pPr>
          </a:lstStyle>
          <a:p>
            <a:r>
              <a:rPr lang="en-US" dirty="0"/>
              <a:t>LESSON 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2994799" y="2050870"/>
            <a:ext cx="5225006" cy="2756265"/>
          </a:xfrm>
        </p:spPr>
        <p:txBody>
          <a:bodyPr>
            <a:normAutofit/>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7AB4EAA3-323F-F7CC-377A-3369EBF9686B}"/>
              </a:ext>
            </a:extLst>
          </p:cNvPr>
          <p:cNvGrpSpPr/>
          <p:nvPr userDrawn="1"/>
        </p:nvGrpSpPr>
        <p:grpSpPr>
          <a:xfrm>
            <a:off x="8177213" y="6015794"/>
            <a:ext cx="809625" cy="800935"/>
            <a:chOff x="10902950" y="6015792"/>
            <a:chExt cx="1079500" cy="800934"/>
          </a:xfrm>
        </p:grpSpPr>
        <p:sp>
          <p:nvSpPr>
            <p:cNvPr id="5" name="Rectangle 4">
              <a:extLst>
                <a:ext uri="{FF2B5EF4-FFF2-40B4-BE49-F238E27FC236}">
                  <a16:creationId xmlns:a16="http://schemas.microsoft.com/office/drawing/2014/main" id="{1D5895F8-099C-68B1-ACB7-146591087F63}"/>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E1C966F-C6F0-9197-B382-7DDB396567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4498182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ection Header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2994798" y="1361938"/>
            <a:ext cx="4235495" cy="688931"/>
          </a:xfrm>
          <a:prstGeom prst="rect">
            <a:avLst/>
          </a:prstGeom>
        </p:spPr>
        <p:txBody>
          <a:bodyPr anchor="t">
            <a:normAutofit/>
          </a:bodyPr>
          <a:lstStyle>
            <a:lvl1pPr algn="l">
              <a:defRPr sz="2700">
                <a:solidFill>
                  <a:srgbClr val="00539A"/>
                </a:solidFill>
              </a:defRPr>
            </a:lvl1pPr>
          </a:lstStyle>
          <a:p>
            <a:r>
              <a:rPr lang="en-US" dirty="0"/>
              <a:t>LESSON 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2994799" y="2050870"/>
            <a:ext cx="5225006" cy="2756265"/>
          </a:xfrm>
        </p:spPr>
        <p:txBody>
          <a:bodyPr>
            <a:normAutofit/>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A522A52F-BEBF-8A74-CAB8-F823E6175F01}"/>
              </a:ext>
            </a:extLst>
          </p:cNvPr>
          <p:cNvGrpSpPr/>
          <p:nvPr userDrawn="1"/>
        </p:nvGrpSpPr>
        <p:grpSpPr>
          <a:xfrm>
            <a:off x="8177213" y="6015794"/>
            <a:ext cx="809625" cy="800935"/>
            <a:chOff x="10902950" y="6015792"/>
            <a:chExt cx="1079500" cy="800934"/>
          </a:xfrm>
        </p:grpSpPr>
        <p:sp>
          <p:nvSpPr>
            <p:cNvPr id="5" name="Rectangle 4">
              <a:extLst>
                <a:ext uri="{FF2B5EF4-FFF2-40B4-BE49-F238E27FC236}">
                  <a16:creationId xmlns:a16="http://schemas.microsoft.com/office/drawing/2014/main" id="{5CD11484-0950-50B1-3461-13979906D04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01BE2C33-1B84-E044-3374-93F03673FAF0}"/>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1084700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Header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2994798" y="1361938"/>
            <a:ext cx="4235495" cy="688931"/>
          </a:xfrm>
          <a:prstGeom prst="rect">
            <a:avLst/>
          </a:prstGeom>
        </p:spPr>
        <p:txBody>
          <a:bodyPr anchor="t">
            <a:normAutofit/>
          </a:bodyPr>
          <a:lstStyle>
            <a:lvl1pPr algn="l">
              <a:defRPr sz="2700">
                <a:solidFill>
                  <a:srgbClr val="00539A"/>
                </a:solidFill>
              </a:defRPr>
            </a:lvl1pPr>
          </a:lstStyle>
          <a:p>
            <a:r>
              <a:rPr lang="en-US" dirty="0"/>
              <a:t>LESSON 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2994799" y="2050870"/>
            <a:ext cx="5225006" cy="2756265"/>
          </a:xfrm>
        </p:spPr>
        <p:txBody>
          <a:bodyPr>
            <a:normAutofit/>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9F823E8-F90F-56D5-EF6E-243206C4E73F}"/>
              </a:ext>
            </a:extLst>
          </p:cNvPr>
          <p:cNvGrpSpPr/>
          <p:nvPr userDrawn="1"/>
        </p:nvGrpSpPr>
        <p:grpSpPr>
          <a:xfrm>
            <a:off x="8177213" y="6015794"/>
            <a:ext cx="809625" cy="800935"/>
            <a:chOff x="10902950" y="6015792"/>
            <a:chExt cx="1079500" cy="800934"/>
          </a:xfrm>
        </p:grpSpPr>
        <p:sp>
          <p:nvSpPr>
            <p:cNvPr id="5" name="Rectangle 4">
              <a:extLst>
                <a:ext uri="{FF2B5EF4-FFF2-40B4-BE49-F238E27FC236}">
                  <a16:creationId xmlns:a16="http://schemas.microsoft.com/office/drawing/2014/main" id="{99798AF7-FFB7-7B4B-A5DF-FC79D890FD7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4268D48-8070-BFD9-3C80-40EE13DFDA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3943299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ection Header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2994798" y="1361938"/>
            <a:ext cx="4235495" cy="688931"/>
          </a:xfrm>
          <a:prstGeom prst="rect">
            <a:avLst/>
          </a:prstGeom>
        </p:spPr>
        <p:txBody>
          <a:bodyPr anchor="t">
            <a:normAutofit/>
          </a:bodyPr>
          <a:lstStyle>
            <a:lvl1pPr algn="l">
              <a:defRPr sz="2700">
                <a:solidFill>
                  <a:srgbClr val="00539A"/>
                </a:solidFill>
              </a:defRPr>
            </a:lvl1pPr>
          </a:lstStyle>
          <a:p>
            <a:r>
              <a:rPr lang="en-US" dirty="0"/>
              <a:t>LESSON 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2994799" y="2050870"/>
            <a:ext cx="5225006" cy="2756265"/>
          </a:xfrm>
        </p:spPr>
        <p:txBody>
          <a:bodyPr>
            <a:normAutofit/>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4A893F2-05B4-D9E2-2B30-B7CC9D1CFB69}"/>
              </a:ext>
            </a:extLst>
          </p:cNvPr>
          <p:cNvGrpSpPr/>
          <p:nvPr userDrawn="1"/>
        </p:nvGrpSpPr>
        <p:grpSpPr>
          <a:xfrm>
            <a:off x="8177213" y="6015794"/>
            <a:ext cx="809625" cy="800935"/>
            <a:chOff x="10902950" y="6015792"/>
            <a:chExt cx="1079500" cy="800934"/>
          </a:xfrm>
        </p:grpSpPr>
        <p:sp>
          <p:nvSpPr>
            <p:cNvPr id="5" name="Rectangle 4">
              <a:extLst>
                <a:ext uri="{FF2B5EF4-FFF2-40B4-BE49-F238E27FC236}">
                  <a16:creationId xmlns:a16="http://schemas.microsoft.com/office/drawing/2014/main" id="{293229C3-F5AB-3BBA-6B69-7CF8692523D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EE6EED1-C5AB-51B2-FCFD-26CA76F3D87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4375421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Section Header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2994798" y="1361938"/>
            <a:ext cx="4235495" cy="688931"/>
          </a:xfrm>
          <a:prstGeom prst="rect">
            <a:avLst/>
          </a:prstGeom>
        </p:spPr>
        <p:txBody>
          <a:bodyPr anchor="t">
            <a:normAutofit/>
          </a:bodyPr>
          <a:lstStyle>
            <a:lvl1pPr algn="l">
              <a:defRPr sz="2700">
                <a:solidFill>
                  <a:srgbClr val="00539A"/>
                </a:solidFill>
              </a:defRPr>
            </a:lvl1pPr>
          </a:lstStyle>
          <a:p>
            <a:r>
              <a:rPr lang="en-US" dirty="0"/>
              <a:t>LESSON 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2994799" y="2050870"/>
            <a:ext cx="5225006" cy="2756265"/>
          </a:xfrm>
        </p:spPr>
        <p:txBody>
          <a:bodyPr>
            <a:normAutofit/>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D8C77FD-D560-846E-0A23-2F530A9EA3CD}"/>
              </a:ext>
            </a:extLst>
          </p:cNvPr>
          <p:cNvGrpSpPr/>
          <p:nvPr userDrawn="1"/>
        </p:nvGrpSpPr>
        <p:grpSpPr>
          <a:xfrm>
            <a:off x="8177213" y="6015794"/>
            <a:ext cx="809625" cy="800935"/>
            <a:chOff x="10902950" y="6015792"/>
            <a:chExt cx="1079500" cy="800934"/>
          </a:xfrm>
        </p:grpSpPr>
        <p:sp>
          <p:nvSpPr>
            <p:cNvPr id="5" name="Rectangle 4">
              <a:extLst>
                <a:ext uri="{FF2B5EF4-FFF2-40B4-BE49-F238E27FC236}">
                  <a16:creationId xmlns:a16="http://schemas.microsoft.com/office/drawing/2014/main" id="{6E7CCCBA-67FA-7CC2-8687-891117E8BF68}"/>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FC443E9-D57C-B763-DD9D-4FEC256E61F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7248727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Section Header 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2994798" y="1361938"/>
            <a:ext cx="4235495" cy="688931"/>
          </a:xfrm>
          <a:prstGeom prst="rect">
            <a:avLst/>
          </a:prstGeom>
        </p:spPr>
        <p:txBody>
          <a:bodyPr anchor="t">
            <a:normAutofit/>
          </a:bodyPr>
          <a:lstStyle>
            <a:lvl1pPr algn="l">
              <a:defRPr sz="2700">
                <a:solidFill>
                  <a:srgbClr val="00539A"/>
                </a:solidFill>
              </a:defRPr>
            </a:lvl1pPr>
          </a:lstStyle>
          <a:p>
            <a:r>
              <a:rPr lang="en-US" dirty="0"/>
              <a:t>LESSON 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2994799" y="2050870"/>
            <a:ext cx="5225006" cy="2756265"/>
          </a:xfrm>
        </p:spPr>
        <p:txBody>
          <a:bodyPr>
            <a:normAutofit/>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099757-BE0A-4323-6415-41C2AE1D7A6C}"/>
              </a:ext>
            </a:extLst>
          </p:cNvPr>
          <p:cNvGrpSpPr/>
          <p:nvPr userDrawn="1"/>
        </p:nvGrpSpPr>
        <p:grpSpPr>
          <a:xfrm>
            <a:off x="8177213" y="6015794"/>
            <a:ext cx="809625" cy="800935"/>
            <a:chOff x="10902950" y="6015792"/>
            <a:chExt cx="1079500" cy="800934"/>
          </a:xfrm>
        </p:grpSpPr>
        <p:sp>
          <p:nvSpPr>
            <p:cNvPr id="5" name="Rectangle 4">
              <a:extLst>
                <a:ext uri="{FF2B5EF4-FFF2-40B4-BE49-F238E27FC236}">
                  <a16:creationId xmlns:a16="http://schemas.microsoft.com/office/drawing/2014/main" id="{D1CDBC64-C75E-78B0-823B-5ADD7E5877C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D940D5-4399-C51E-08B0-A79919B15AD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659700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3pPr marL="1146175" indent="-338138">
              <a:defRPr/>
            </a:lvl3pPr>
            <a:lvl4pPr marL="1204913" indent="346075">
              <a:defRPr/>
            </a:lvl4pPr>
            <a:lvl5pPr marL="1887538" indent="-315913">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r>
              <a:rPr lang="en-US" dirty="0"/>
              <a:t>August 2018</a:t>
            </a:r>
          </a:p>
        </p:txBody>
      </p:sp>
      <p:sp>
        <p:nvSpPr>
          <p:cNvPr id="5" name="Footer Placeholder 4"/>
          <p:cNvSpPr>
            <a:spLocks noGrp="1"/>
          </p:cNvSpPr>
          <p:nvPr>
            <p:ph type="ftr" sz="quarter" idx="11"/>
          </p:nvPr>
        </p:nvSpPr>
        <p:spPr/>
        <p:txBody>
          <a:bodyPr/>
          <a:lstStyle>
            <a:lvl1pPr>
              <a:defRPr/>
            </a:lvl1pPr>
          </a:lstStyle>
          <a:p>
            <a:r>
              <a:rPr lang="en-US" dirty="0"/>
              <a:t>Medicare - Getting Started</a:t>
            </a:r>
          </a:p>
        </p:txBody>
      </p:sp>
      <p:sp>
        <p:nvSpPr>
          <p:cNvPr id="6" name="Slide Number Placeholder 5"/>
          <p:cNvSpPr>
            <a:spLocks noGrp="1"/>
          </p:cNvSpPr>
          <p:nvPr>
            <p:ph type="sldNum" sz="quarter" idx="12"/>
          </p:nvPr>
        </p:nvSpPr>
        <p:spPr/>
        <p:txBody>
          <a:bodyPr/>
          <a:lstStyle>
            <a:lvl1pPr>
              <a:defRPr sz="1200">
                <a:solidFill>
                  <a:schemeClr val="tx1"/>
                </a:solidFill>
              </a:defRPr>
            </a:lvl1pPr>
          </a:lstStyle>
          <a:p>
            <a:fld id="{10899F78-7FAB-42CE-8794-66D9398DED0A}" type="slidenum">
              <a:rPr lang="en-US" smtClean="0"/>
              <a:pPr/>
              <a:t>‹#›</a:t>
            </a:fld>
            <a:endParaRPr lang="en-US" dirty="0"/>
          </a:p>
        </p:txBody>
      </p:sp>
    </p:spTree>
    <p:custDataLst>
      <p:tags r:id="rId1"/>
    </p:custDataLst>
    <p:extLst>
      <p:ext uri="{BB962C8B-B14F-4D97-AF65-F5344CB8AC3E}">
        <p14:creationId xmlns:p14="http://schemas.microsoft.com/office/powerpoint/2010/main" val="37027534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Section Header 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2994798" y="1361938"/>
            <a:ext cx="4235495" cy="688931"/>
          </a:xfrm>
          <a:prstGeom prst="rect">
            <a:avLst/>
          </a:prstGeom>
        </p:spPr>
        <p:txBody>
          <a:bodyPr anchor="t">
            <a:normAutofit/>
          </a:bodyPr>
          <a:lstStyle>
            <a:lvl1pPr algn="l">
              <a:defRPr sz="2700">
                <a:solidFill>
                  <a:srgbClr val="00539A"/>
                </a:solidFill>
              </a:defRPr>
            </a:lvl1pPr>
          </a:lstStyle>
          <a:p>
            <a:r>
              <a:rPr lang="en-US" dirty="0"/>
              <a:t>LESSON 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2994799" y="2050870"/>
            <a:ext cx="5225006" cy="2756265"/>
          </a:xfrm>
        </p:spPr>
        <p:txBody>
          <a:bodyPr>
            <a:normAutofit/>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3F1CEA8-7FA4-C6A4-0DD2-FFEE74412D66}"/>
              </a:ext>
            </a:extLst>
          </p:cNvPr>
          <p:cNvGrpSpPr/>
          <p:nvPr userDrawn="1"/>
        </p:nvGrpSpPr>
        <p:grpSpPr>
          <a:xfrm>
            <a:off x="8177213" y="6015794"/>
            <a:ext cx="809625" cy="800935"/>
            <a:chOff x="10902950" y="6015792"/>
            <a:chExt cx="1079500" cy="800934"/>
          </a:xfrm>
        </p:grpSpPr>
        <p:sp>
          <p:nvSpPr>
            <p:cNvPr id="5" name="Rectangle 4">
              <a:extLst>
                <a:ext uri="{FF2B5EF4-FFF2-40B4-BE49-F238E27FC236}">
                  <a16:creationId xmlns:a16="http://schemas.microsoft.com/office/drawing/2014/main" id="{E30F7D59-C066-8E41-4715-CE96F37DFE0D}"/>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4603A4-15EF-BCE0-2546-8A55CF235D2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42672106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Section Header 1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2994798" y="1361938"/>
            <a:ext cx="4235495" cy="688931"/>
          </a:xfrm>
          <a:prstGeom prst="rect">
            <a:avLst/>
          </a:prstGeom>
        </p:spPr>
        <p:txBody>
          <a:bodyPr anchor="t">
            <a:normAutofit/>
          </a:bodyPr>
          <a:lstStyle>
            <a:lvl1pPr algn="l">
              <a:defRPr sz="2700">
                <a:solidFill>
                  <a:srgbClr val="00539A"/>
                </a:solidFill>
              </a:defRPr>
            </a:lvl1pPr>
          </a:lstStyle>
          <a:p>
            <a:r>
              <a:rPr lang="en-US" dirty="0"/>
              <a:t>LESSON 10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2994799" y="2050870"/>
            <a:ext cx="5225006" cy="2756265"/>
          </a:xfrm>
        </p:spPr>
        <p:txBody>
          <a:bodyPr>
            <a:normAutofit/>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5CD41E-6A6C-A94B-550E-04FBC3ADC8CB}"/>
              </a:ext>
            </a:extLst>
          </p:cNvPr>
          <p:cNvGrpSpPr/>
          <p:nvPr userDrawn="1"/>
        </p:nvGrpSpPr>
        <p:grpSpPr>
          <a:xfrm>
            <a:off x="8177213" y="6015794"/>
            <a:ext cx="809625" cy="800935"/>
            <a:chOff x="10902950" y="6015792"/>
            <a:chExt cx="1079500" cy="800934"/>
          </a:xfrm>
        </p:grpSpPr>
        <p:sp>
          <p:nvSpPr>
            <p:cNvPr id="5" name="Rectangle 4">
              <a:extLst>
                <a:ext uri="{FF2B5EF4-FFF2-40B4-BE49-F238E27FC236}">
                  <a16:creationId xmlns:a16="http://schemas.microsoft.com/office/drawing/2014/main" id="{B6C555CF-3407-6AA9-1794-B516717A9ED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8A6AC49-EFE8-86FC-1116-AD093735F032}"/>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1667508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Section Header 1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2994798" y="1361938"/>
            <a:ext cx="4235495" cy="688931"/>
          </a:xfrm>
          <a:prstGeom prst="rect">
            <a:avLst/>
          </a:prstGeom>
        </p:spPr>
        <p:txBody>
          <a:bodyPr anchor="t">
            <a:normAutofit/>
          </a:bodyPr>
          <a:lstStyle>
            <a:lvl1pPr algn="l">
              <a:defRPr sz="2700">
                <a:solidFill>
                  <a:srgbClr val="00539A"/>
                </a:solidFill>
              </a:defRPr>
            </a:lvl1pPr>
          </a:lstStyle>
          <a:p>
            <a:r>
              <a:rPr lang="en-US" dirty="0"/>
              <a:t>LESSON 11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2994799" y="2050870"/>
            <a:ext cx="5225006" cy="2756265"/>
          </a:xfrm>
        </p:spPr>
        <p:txBody>
          <a:bodyPr>
            <a:normAutofit/>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6591E82-3C88-42D6-6147-18E21D5E2451}"/>
              </a:ext>
            </a:extLst>
          </p:cNvPr>
          <p:cNvGrpSpPr/>
          <p:nvPr userDrawn="1"/>
        </p:nvGrpSpPr>
        <p:grpSpPr>
          <a:xfrm>
            <a:off x="8177213" y="6015794"/>
            <a:ext cx="809625" cy="800935"/>
            <a:chOff x="10902950" y="6015792"/>
            <a:chExt cx="1079500" cy="800934"/>
          </a:xfrm>
        </p:grpSpPr>
        <p:sp>
          <p:nvSpPr>
            <p:cNvPr id="5" name="Rectangle 4">
              <a:extLst>
                <a:ext uri="{FF2B5EF4-FFF2-40B4-BE49-F238E27FC236}">
                  <a16:creationId xmlns:a16="http://schemas.microsoft.com/office/drawing/2014/main" id="{B92EED94-A851-2AFE-A1D8-50ED4BBE866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F54B870C-357E-9960-8C88-11E26C764A3C}"/>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0214177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Section Header 1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2994798" y="1361938"/>
            <a:ext cx="4235495" cy="688931"/>
          </a:xfrm>
          <a:prstGeom prst="rect">
            <a:avLst/>
          </a:prstGeom>
        </p:spPr>
        <p:txBody>
          <a:bodyPr anchor="t">
            <a:normAutofit/>
          </a:bodyPr>
          <a:lstStyle>
            <a:lvl1pPr algn="l">
              <a:defRPr sz="2700">
                <a:solidFill>
                  <a:srgbClr val="00539A"/>
                </a:solidFill>
              </a:defRPr>
            </a:lvl1pPr>
          </a:lstStyle>
          <a:p>
            <a:r>
              <a:rPr lang="en-US" dirty="0"/>
              <a:t>LESSON 12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2994799" y="2050870"/>
            <a:ext cx="5225006" cy="2756265"/>
          </a:xfrm>
        </p:spPr>
        <p:txBody>
          <a:bodyPr>
            <a:normAutofit/>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6E1E7E8-B5AE-A295-4B26-1313BEDA8501}"/>
              </a:ext>
            </a:extLst>
          </p:cNvPr>
          <p:cNvGrpSpPr/>
          <p:nvPr userDrawn="1"/>
        </p:nvGrpSpPr>
        <p:grpSpPr>
          <a:xfrm>
            <a:off x="8177213" y="6015794"/>
            <a:ext cx="809625" cy="800935"/>
            <a:chOff x="10902950" y="6015792"/>
            <a:chExt cx="1079500" cy="800934"/>
          </a:xfrm>
        </p:grpSpPr>
        <p:sp>
          <p:nvSpPr>
            <p:cNvPr id="5" name="Rectangle 4">
              <a:extLst>
                <a:ext uri="{FF2B5EF4-FFF2-40B4-BE49-F238E27FC236}">
                  <a16:creationId xmlns:a16="http://schemas.microsoft.com/office/drawing/2014/main" id="{2E16A354-3BF7-F982-1D44-8BC64D63F47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8E8C4BD-6763-E714-5A22-D57A71AF05A9}"/>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880465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Section Header 1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2994798" y="1361938"/>
            <a:ext cx="4235495" cy="688931"/>
          </a:xfrm>
          <a:prstGeom prst="rect">
            <a:avLst/>
          </a:prstGeom>
        </p:spPr>
        <p:txBody>
          <a:bodyPr anchor="t">
            <a:normAutofit/>
          </a:bodyPr>
          <a:lstStyle>
            <a:lvl1pPr algn="l">
              <a:defRPr sz="2700">
                <a:solidFill>
                  <a:srgbClr val="00539A"/>
                </a:solidFill>
              </a:defRPr>
            </a:lvl1pPr>
          </a:lstStyle>
          <a:p>
            <a:r>
              <a:rPr lang="en-US" dirty="0"/>
              <a:t>LESSON 13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2994799" y="2050870"/>
            <a:ext cx="5225006" cy="2756265"/>
          </a:xfrm>
        </p:spPr>
        <p:txBody>
          <a:bodyPr>
            <a:normAutofit/>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17E2F60-9812-2CE4-1DC4-0C449EB25E75}"/>
              </a:ext>
            </a:extLst>
          </p:cNvPr>
          <p:cNvGrpSpPr/>
          <p:nvPr userDrawn="1"/>
        </p:nvGrpSpPr>
        <p:grpSpPr>
          <a:xfrm>
            <a:off x="8177213" y="6015794"/>
            <a:ext cx="809625" cy="800935"/>
            <a:chOff x="10902950" y="6015792"/>
            <a:chExt cx="1079500" cy="800934"/>
          </a:xfrm>
        </p:grpSpPr>
        <p:sp>
          <p:nvSpPr>
            <p:cNvPr id="5" name="Rectangle 4">
              <a:extLst>
                <a:ext uri="{FF2B5EF4-FFF2-40B4-BE49-F238E27FC236}">
                  <a16:creationId xmlns:a16="http://schemas.microsoft.com/office/drawing/2014/main" id="{84C87463-EE4F-1266-F372-0FEF46D1EDB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3EA3F24-21CB-F459-895A-44ECCEA132A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5906185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Section Header 1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2994798" y="1361938"/>
            <a:ext cx="4235495" cy="688931"/>
          </a:xfrm>
          <a:prstGeom prst="rect">
            <a:avLst/>
          </a:prstGeom>
        </p:spPr>
        <p:txBody>
          <a:bodyPr anchor="t">
            <a:normAutofit/>
          </a:bodyPr>
          <a:lstStyle>
            <a:lvl1pPr algn="l">
              <a:defRPr sz="2700">
                <a:solidFill>
                  <a:srgbClr val="00539A"/>
                </a:solidFill>
              </a:defRPr>
            </a:lvl1pPr>
          </a:lstStyle>
          <a:p>
            <a:r>
              <a:rPr lang="en-US" dirty="0"/>
              <a:t>LESSON 14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2994799" y="2050870"/>
            <a:ext cx="5225006" cy="2756265"/>
          </a:xfrm>
        </p:spPr>
        <p:txBody>
          <a:bodyPr>
            <a:normAutofit/>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1E9EE259-899F-3260-DC43-AEE138DDB02B}"/>
              </a:ext>
            </a:extLst>
          </p:cNvPr>
          <p:cNvGrpSpPr/>
          <p:nvPr userDrawn="1"/>
        </p:nvGrpSpPr>
        <p:grpSpPr>
          <a:xfrm>
            <a:off x="8177213" y="6015794"/>
            <a:ext cx="809625" cy="800935"/>
            <a:chOff x="10902950" y="6015792"/>
            <a:chExt cx="1079500" cy="800934"/>
          </a:xfrm>
        </p:grpSpPr>
        <p:sp>
          <p:nvSpPr>
            <p:cNvPr id="5" name="Rectangle 4">
              <a:extLst>
                <a:ext uri="{FF2B5EF4-FFF2-40B4-BE49-F238E27FC236}">
                  <a16:creationId xmlns:a16="http://schemas.microsoft.com/office/drawing/2014/main" id="{956E46DD-0192-C780-77D1-B044A5AF8AF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22E0A31-B7BC-3F13-FA7B-B6E041C27A4E}"/>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4197260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Section Header 1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2994798" y="1361938"/>
            <a:ext cx="4235495" cy="688931"/>
          </a:xfrm>
          <a:prstGeom prst="rect">
            <a:avLst/>
          </a:prstGeom>
        </p:spPr>
        <p:txBody>
          <a:bodyPr anchor="t">
            <a:normAutofit/>
          </a:bodyPr>
          <a:lstStyle>
            <a:lvl1pPr algn="l">
              <a:defRPr sz="2700">
                <a:solidFill>
                  <a:srgbClr val="00539A"/>
                </a:solidFill>
              </a:defRPr>
            </a:lvl1pPr>
          </a:lstStyle>
          <a:p>
            <a:r>
              <a:rPr lang="en-US" dirty="0"/>
              <a:t>LESSON 15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2994799" y="2050870"/>
            <a:ext cx="5225006" cy="2756265"/>
          </a:xfrm>
        </p:spPr>
        <p:txBody>
          <a:bodyPr>
            <a:normAutofit/>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F6CD279F-C11C-B793-627A-9C3606FA5044}"/>
              </a:ext>
            </a:extLst>
          </p:cNvPr>
          <p:cNvGrpSpPr/>
          <p:nvPr userDrawn="1"/>
        </p:nvGrpSpPr>
        <p:grpSpPr>
          <a:xfrm>
            <a:off x="8177213" y="6015794"/>
            <a:ext cx="809625" cy="800935"/>
            <a:chOff x="10902950" y="6015792"/>
            <a:chExt cx="1079500" cy="800934"/>
          </a:xfrm>
        </p:grpSpPr>
        <p:sp>
          <p:nvSpPr>
            <p:cNvPr id="5" name="Rectangle 4">
              <a:extLst>
                <a:ext uri="{FF2B5EF4-FFF2-40B4-BE49-F238E27FC236}">
                  <a16:creationId xmlns:a16="http://schemas.microsoft.com/office/drawing/2014/main" id="{52EADC88-3390-C3F7-FF5B-1457E63B5E1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798ABBE-087E-EEEC-545E-5B9ACF7063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7966217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ection Header 1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2994798" y="1361938"/>
            <a:ext cx="4235495" cy="688931"/>
          </a:xfrm>
          <a:prstGeom prst="rect">
            <a:avLst/>
          </a:prstGeom>
        </p:spPr>
        <p:txBody>
          <a:bodyPr anchor="t">
            <a:normAutofit/>
          </a:bodyPr>
          <a:lstStyle>
            <a:lvl1pPr algn="l">
              <a:defRPr sz="2700">
                <a:solidFill>
                  <a:srgbClr val="00539A"/>
                </a:solidFill>
              </a:defRPr>
            </a:lvl1pPr>
          </a:lstStyle>
          <a:p>
            <a:r>
              <a:rPr lang="en-US" dirty="0"/>
              <a:t>LESSON 16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2994799" y="2050870"/>
            <a:ext cx="5225006" cy="2756265"/>
          </a:xfrm>
        </p:spPr>
        <p:txBody>
          <a:bodyPr>
            <a:normAutofit/>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D366C5D-076F-94DD-06D1-E6800D671292}"/>
              </a:ext>
            </a:extLst>
          </p:cNvPr>
          <p:cNvGrpSpPr/>
          <p:nvPr userDrawn="1"/>
        </p:nvGrpSpPr>
        <p:grpSpPr>
          <a:xfrm>
            <a:off x="8177213" y="6015794"/>
            <a:ext cx="809625" cy="800935"/>
            <a:chOff x="10902950" y="6015792"/>
            <a:chExt cx="1079500" cy="800934"/>
          </a:xfrm>
        </p:grpSpPr>
        <p:sp>
          <p:nvSpPr>
            <p:cNvPr id="5" name="Rectangle 4">
              <a:extLst>
                <a:ext uri="{FF2B5EF4-FFF2-40B4-BE49-F238E27FC236}">
                  <a16:creationId xmlns:a16="http://schemas.microsoft.com/office/drawing/2014/main" id="{187B7D52-FCE1-9B9D-A8AE-975043FA93A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85ECD6C-A491-BD59-4CC8-406B88F9564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4420418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ection Header 1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2994798" y="1361938"/>
            <a:ext cx="4235495" cy="688931"/>
          </a:xfrm>
          <a:prstGeom prst="rect">
            <a:avLst/>
          </a:prstGeom>
        </p:spPr>
        <p:txBody>
          <a:bodyPr anchor="t">
            <a:normAutofit/>
          </a:bodyPr>
          <a:lstStyle>
            <a:lvl1pPr algn="l">
              <a:defRPr sz="2700">
                <a:solidFill>
                  <a:srgbClr val="00539A"/>
                </a:solidFill>
              </a:defRPr>
            </a:lvl1pPr>
          </a:lstStyle>
          <a:p>
            <a:r>
              <a:rPr lang="en-US" dirty="0"/>
              <a:t>LESSON 17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2994799" y="2050870"/>
            <a:ext cx="5225006" cy="2756265"/>
          </a:xfrm>
        </p:spPr>
        <p:txBody>
          <a:bodyPr>
            <a:normAutofit/>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EE787EAB-54F2-4371-B857-C02C592A9B87}"/>
              </a:ext>
            </a:extLst>
          </p:cNvPr>
          <p:cNvGrpSpPr/>
          <p:nvPr userDrawn="1"/>
        </p:nvGrpSpPr>
        <p:grpSpPr>
          <a:xfrm>
            <a:off x="8177213" y="6015794"/>
            <a:ext cx="809625" cy="800935"/>
            <a:chOff x="10902950" y="6015792"/>
            <a:chExt cx="1079500" cy="800934"/>
          </a:xfrm>
        </p:grpSpPr>
        <p:sp>
          <p:nvSpPr>
            <p:cNvPr id="5" name="Rectangle 4">
              <a:extLst>
                <a:ext uri="{FF2B5EF4-FFF2-40B4-BE49-F238E27FC236}">
                  <a16:creationId xmlns:a16="http://schemas.microsoft.com/office/drawing/2014/main" id="{3819B2A5-EFBC-9501-6309-CED6363775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EEB56D-7C5B-8008-E24D-A525FC082AC3}"/>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726659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ection Header 1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2994798" y="1361938"/>
            <a:ext cx="4235495" cy="688931"/>
          </a:xfrm>
          <a:prstGeom prst="rect">
            <a:avLst/>
          </a:prstGeom>
        </p:spPr>
        <p:txBody>
          <a:bodyPr anchor="t">
            <a:normAutofit/>
          </a:bodyPr>
          <a:lstStyle>
            <a:lvl1pPr algn="l">
              <a:defRPr sz="2700">
                <a:solidFill>
                  <a:srgbClr val="00539A"/>
                </a:solidFill>
              </a:defRPr>
            </a:lvl1pPr>
          </a:lstStyle>
          <a:p>
            <a:r>
              <a:rPr lang="en-US" dirty="0"/>
              <a:t>LESSON 18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2994799" y="2050870"/>
            <a:ext cx="5225006" cy="2756265"/>
          </a:xfrm>
        </p:spPr>
        <p:txBody>
          <a:bodyPr>
            <a:normAutofit/>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A62AAE1-987E-E339-765E-2EF9F5C9F836}"/>
              </a:ext>
            </a:extLst>
          </p:cNvPr>
          <p:cNvGrpSpPr/>
          <p:nvPr userDrawn="1"/>
        </p:nvGrpSpPr>
        <p:grpSpPr>
          <a:xfrm>
            <a:off x="8177213" y="6015794"/>
            <a:ext cx="809625" cy="800935"/>
            <a:chOff x="10902950" y="6015792"/>
            <a:chExt cx="1079500" cy="800934"/>
          </a:xfrm>
        </p:grpSpPr>
        <p:sp>
          <p:nvSpPr>
            <p:cNvPr id="5" name="Rectangle 4">
              <a:extLst>
                <a:ext uri="{FF2B5EF4-FFF2-40B4-BE49-F238E27FC236}">
                  <a16:creationId xmlns:a16="http://schemas.microsoft.com/office/drawing/2014/main" id="{5568B11B-D454-472A-EED7-A7F1BBD7CE9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2D15B7-A2B1-5FB0-071F-8C3D0C68C61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152275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r>
              <a:rPr lang="en-US" dirty="0"/>
              <a:t>August 2018</a:t>
            </a:r>
          </a:p>
        </p:txBody>
      </p:sp>
      <p:sp>
        <p:nvSpPr>
          <p:cNvPr id="5" name="Footer Placeholder 4"/>
          <p:cNvSpPr>
            <a:spLocks noGrp="1"/>
          </p:cNvSpPr>
          <p:nvPr>
            <p:ph type="ftr" sz="quarter" idx="11"/>
          </p:nvPr>
        </p:nvSpPr>
        <p:spPr/>
        <p:txBody>
          <a:bodyPr/>
          <a:lstStyle>
            <a:lvl1pPr>
              <a:defRPr/>
            </a:lvl1pPr>
          </a:lstStyle>
          <a:p>
            <a:r>
              <a:rPr lang="en-US" dirty="0"/>
              <a:t>Medicare - Getting Started</a:t>
            </a:r>
          </a:p>
        </p:txBody>
      </p:sp>
      <p:sp>
        <p:nvSpPr>
          <p:cNvPr id="6" name="Slide Number Placeholder 5"/>
          <p:cNvSpPr>
            <a:spLocks noGrp="1"/>
          </p:cNvSpPr>
          <p:nvPr>
            <p:ph type="sldNum" sz="quarter" idx="12"/>
          </p:nvPr>
        </p:nvSpPr>
        <p:spPr/>
        <p:txBody>
          <a:bodyPr/>
          <a:lstStyle/>
          <a:p>
            <a:fld id="{D60A6685-DBF6-4C41-A0CC-AA9EA7A85A20}" type="slidenum">
              <a:rPr lang="en-US" smtClean="0"/>
              <a:t>‹#›</a:t>
            </a:fld>
            <a:endParaRPr lang="en-US" dirty="0"/>
          </a:p>
        </p:txBody>
      </p:sp>
    </p:spTree>
    <p:extLst>
      <p:ext uri="{BB962C8B-B14F-4D97-AF65-F5344CB8AC3E}">
        <p14:creationId xmlns:p14="http://schemas.microsoft.com/office/powerpoint/2010/main" val="19208532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Section Header 1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2994798" y="1361938"/>
            <a:ext cx="4235495" cy="688931"/>
          </a:xfrm>
          <a:prstGeom prst="rect">
            <a:avLst/>
          </a:prstGeom>
        </p:spPr>
        <p:txBody>
          <a:bodyPr anchor="t">
            <a:normAutofit/>
          </a:bodyPr>
          <a:lstStyle>
            <a:lvl1pPr algn="l">
              <a:defRPr sz="2700">
                <a:solidFill>
                  <a:srgbClr val="00539A"/>
                </a:solidFill>
              </a:defRPr>
            </a:lvl1pPr>
          </a:lstStyle>
          <a:p>
            <a:r>
              <a:rPr lang="en-US" dirty="0"/>
              <a:t>LESSON 19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2994799" y="2050870"/>
            <a:ext cx="5225006" cy="2756265"/>
          </a:xfrm>
        </p:spPr>
        <p:txBody>
          <a:bodyPr>
            <a:normAutofit/>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855F1930-CF6D-9DD4-2963-710C743A057A}"/>
              </a:ext>
            </a:extLst>
          </p:cNvPr>
          <p:cNvGrpSpPr/>
          <p:nvPr userDrawn="1"/>
        </p:nvGrpSpPr>
        <p:grpSpPr>
          <a:xfrm>
            <a:off x="8177213" y="6015794"/>
            <a:ext cx="809625" cy="800935"/>
            <a:chOff x="10902950" y="6015792"/>
            <a:chExt cx="1079500" cy="800934"/>
          </a:xfrm>
        </p:grpSpPr>
        <p:sp>
          <p:nvSpPr>
            <p:cNvPr id="5" name="Rectangle 4">
              <a:extLst>
                <a:ext uri="{FF2B5EF4-FFF2-40B4-BE49-F238E27FC236}">
                  <a16:creationId xmlns:a16="http://schemas.microsoft.com/office/drawing/2014/main" id="{78431197-8978-0032-439D-7A35A365B65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5BD713C-6AD9-AF03-449E-0F2780ABB4CF}"/>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6302234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secHead" preserve="1">
  <p:cSld name="Section Header 2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2994798" y="1361938"/>
            <a:ext cx="4235495" cy="688931"/>
          </a:xfrm>
          <a:prstGeom prst="rect">
            <a:avLst/>
          </a:prstGeom>
        </p:spPr>
        <p:txBody>
          <a:bodyPr anchor="t">
            <a:normAutofit/>
          </a:bodyPr>
          <a:lstStyle>
            <a:lvl1pPr algn="l">
              <a:defRPr sz="2700">
                <a:solidFill>
                  <a:srgbClr val="00539A"/>
                </a:solidFill>
              </a:defRPr>
            </a:lvl1pPr>
          </a:lstStyle>
          <a:p>
            <a:r>
              <a:rPr lang="en-US" dirty="0"/>
              <a:t>LESSON 20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2994799" y="2050870"/>
            <a:ext cx="5225006" cy="2756265"/>
          </a:xfrm>
        </p:spPr>
        <p:txBody>
          <a:bodyPr>
            <a:normAutofit/>
          </a:bodyPr>
          <a:lstStyle>
            <a:lvl1pPr marL="0" indent="0">
              <a:buNone/>
              <a:defRPr sz="2700" b="1" i="0">
                <a:solidFill>
                  <a:srgbClr val="00539A"/>
                </a:solidFill>
                <a:latin typeface="Arial Black" panose="020B0604020202020204" pitchFamily="34" charset="0"/>
                <a:cs typeface="Arial Black" panose="020B0604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54F5901-04AB-3D15-2E7F-E009A896C2F3}"/>
              </a:ext>
            </a:extLst>
          </p:cNvPr>
          <p:cNvGrpSpPr/>
          <p:nvPr userDrawn="1"/>
        </p:nvGrpSpPr>
        <p:grpSpPr>
          <a:xfrm>
            <a:off x="8177213" y="6015794"/>
            <a:ext cx="809625" cy="800935"/>
            <a:chOff x="10902950" y="6015792"/>
            <a:chExt cx="1079500" cy="800934"/>
          </a:xfrm>
        </p:grpSpPr>
        <p:sp>
          <p:nvSpPr>
            <p:cNvPr id="5" name="Rectangle 4">
              <a:extLst>
                <a:ext uri="{FF2B5EF4-FFF2-40B4-BE49-F238E27FC236}">
                  <a16:creationId xmlns:a16="http://schemas.microsoft.com/office/drawing/2014/main" id="{FE75798F-FE32-A870-360C-ECE9C67F2A40}"/>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8BFF3C4-3313-3375-C9A1-AE9817C0723B}"/>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2336857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7C1A7-B2F4-7A4B-934A-CCDEC8A7B068}"/>
              </a:ext>
            </a:extLst>
          </p:cNvPr>
          <p:cNvSpPr>
            <a:spLocks noGrp="1"/>
          </p:cNvSpPr>
          <p:nvPr>
            <p:ph type="title"/>
          </p:nvPr>
        </p:nvSpPr>
        <p:spPr>
          <a:xfrm>
            <a:off x="0" y="1"/>
            <a:ext cx="9144000" cy="950976"/>
          </a:xfrm>
          <a:prstGeom prst="rect">
            <a:avLst/>
          </a:prstGeo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4D6011AE-DB90-1F43-A0E3-722EE6B4FFFF}"/>
              </a:ext>
            </a:extLst>
          </p:cNvPr>
          <p:cNvSpPr>
            <a:spLocks noGrp="1"/>
          </p:cNvSpPr>
          <p:nvPr>
            <p:ph type="body" idx="1"/>
          </p:nvPr>
        </p:nvSpPr>
        <p:spPr>
          <a:xfrm>
            <a:off x="628651" y="1467358"/>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25765D88-A52C-BD4F-8F3E-062B43BC9976}"/>
              </a:ext>
            </a:extLst>
          </p:cNvPr>
          <p:cNvSpPr>
            <a:spLocks noGrp="1"/>
          </p:cNvSpPr>
          <p:nvPr>
            <p:ph sz="half" idx="2"/>
          </p:nvPr>
        </p:nvSpPr>
        <p:spPr>
          <a:xfrm>
            <a:off x="628651" y="2291270"/>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BEB5B3-F555-E048-A00D-EF61F3493B01}"/>
              </a:ext>
            </a:extLst>
          </p:cNvPr>
          <p:cNvSpPr>
            <a:spLocks noGrp="1"/>
          </p:cNvSpPr>
          <p:nvPr>
            <p:ph type="body" sz="quarter" idx="3"/>
          </p:nvPr>
        </p:nvSpPr>
        <p:spPr>
          <a:xfrm>
            <a:off x="4627959" y="1467358"/>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171BE28-E73C-454F-830B-B65A199CBBFB}"/>
              </a:ext>
            </a:extLst>
          </p:cNvPr>
          <p:cNvSpPr>
            <a:spLocks noGrp="1"/>
          </p:cNvSpPr>
          <p:nvPr>
            <p:ph sz="quarter" idx="4"/>
          </p:nvPr>
        </p:nvSpPr>
        <p:spPr>
          <a:xfrm>
            <a:off x="4627959" y="2291270"/>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60C733BD-E60E-0741-8815-16744628B713}"/>
              </a:ext>
            </a:extLst>
          </p:cNvPr>
          <p:cNvSpPr>
            <a:spLocks noGrp="1"/>
          </p:cNvSpPr>
          <p:nvPr>
            <p:ph type="sldNum" sz="quarter" idx="12"/>
          </p:nvPr>
        </p:nvSpPr>
        <p:spPr/>
        <p:txBody>
          <a:bodyPr/>
          <a:lstStyle/>
          <a:p>
            <a:fld id="{0B2D781D-8844-5940-92D1-06EF0A7F581E}" type="slidenum">
              <a:rPr lang="en-US" smtClean="0"/>
              <a:t>‹#›</a:t>
            </a:fld>
            <a:endParaRPr lang="en-US" dirty="0"/>
          </a:p>
        </p:txBody>
      </p:sp>
      <p:sp>
        <p:nvSpPr>
          <p:cNvPr id="8" name="Footer Placeholder 7">
            <a:extLst>
              <a:ext uri="{FF2B5EF4-FFF2-40B4-BE49-F238E27FC236}">
                <a16:creationId xmlns:a16="http://schemas.microsoft.com/office/drawing/2014/main" id="{DE11E70B-935E-0143-891B-600E12EE3677}"/>
              </a:ext>
            </a:extLst>
          </p:cNvPr>
          <p:cNvSpPr>
            <a:spLocks noGrp="1"/>
          </p:cNvSpPr>
          <p:nvPr>
            <p:ph type="ftr" sz="quarter" idx="11"/>
          </p:nvPr>
        </p:nvSpPr>
        <p:spPr/>
        <p:txBody>
          <a:bodyPr/>
          <a:lstStyle>
            <a:lvl1pPr>
              <a:defRPr/>
            </a:lvl1pPr>
          </a:lstStyle>
          <a:p>
            <a:r>
              <a:rPr lang="en-US" dirty="0"/>
              <a:t>Medicare Plan Finder</a:t>
            </a:r>
          </a:p>
        </p:txBody>
      </p:sp>
      <p:sp>
        <p:nvSpPr>
          <p:cNvPr id="7" name="Date Placeholder 6">
            <a:extLst>
              <a:ext uri="{FF2B5EF4-FFF2-40B4-BE49-F238E27FC236}">
                <a16:creationId xmlns:a16="http://schemas.microsoft.com/office/drawing/2014/main" id="{64CE1DB5-3F2E-B448-8248-F1B025C81EE8}"/>
              </a:ext>
            </a:extLst>
          </p:cNvPr>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6893326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9144000" cy="952107"/>
          </a:xfrm>
          <a:prstGeom prst="rect">
            <a:avLst/>
          </a:prstGeom>
        </p:spPr>
        <p:txBody>
          <a:bodyPr anchor="ctr">
            <a:normAutofit/>
          </a:bodyPr>
          <a:lstStyle>
            <a:lvl1pPr>
              <a:defRPr sz="225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6457950" y="6492241"/>
            <a:ext cx="20574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3028950" y="6492241"/>
            <a:ext cx="3086100" cy="365125"/>
          </a:xfrm>
        </p:spPr>
        <p:txBody>
          <a:bodyPr/>
          <a:lstStyle>
            <a:lvl1pPr>
              <a:defRPr>
                <a:solidFill>
                  <a:schemeClr val="accent1">
                    <a:lumMod val="60000"/>
                    <a:lumOff val="40000"/>
                  </a:schemeClr>
                </a:solidFill>
              </a:defRPr>
            </a:lvl1pPr>
          </a:lstStyle>
          <a:p>
            <a:r>
              <a:rPr lang="en-US" dirty="0"/>
              <a:t>Medicare Plan Finder</a:t>
            </a:r>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628650" y="6492241"/>
            <a:ext cx="2057400" cy="365125"/>
          </a:xfrm>
        </p:spPr>
        <p:txBody>
          <a:bodyPr/>
          <a:lstStyle>
            <a:lvl1pPr>
              <a:defRPr>
                <a:solidFill>
                  <a:schemeClr val="accent1">
                    <a:lumMod val="60000"/>
                    <a:lumOff val="40000"/>
                  </a:schemeClr>
                </a:solidFill>
              </a:defRPr>
            </a:lvl1pPr>
          </a:lstStyle>
          <a:p>
            <a:r>
              <a:rPr lang="en-US" dirty="0"/>
              <a:t>September 2023</a:t>
            </a:r>
          </a:p>
        </p:txBody>
      </p:sp>
      <p:sp>
        <p:nvSpPr>
          <p:cNvPr id="5" name="Content Placeholder 4">
            <a:extLst>
              <a:ext uri="{FF2B5EF4-FFF2-40B4-BE49-F238E27FC236}">
                <a16:creationId xmlns:a16="http://schemas.microsoft.com/office/drawing/2014/main" id="{67401758-28B7-6833-9BC5-34298738FA54}"/>
              </a:ext>
            </a:extLst>
          </p:cNvPr>
          <p:cNvSpPr>
            <a:spLocks noGrp="1"/>
          </p:cNvSpPr>
          <p:nvPr>
            <p:ph sz="quarter" idx="13"/>
          </p:nvPr>
        </p:nvSpPr>
        <p:spPr>
          <a:xfrm>
            <a:off x="628650" y="1524001"/>
            <a:ext cx="7886700" cy="463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2783131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DDDB4-6A8A-5140-AE7F-8ECB4F3684F0}"/>
              </a:ext>
            </a:extLst>
          </p:cNvPr>
          <p:cNvSpPr>
            <a:spLocks noGrp="1"/>
          </p:cNvSpPr>
          <p:nvPr>
            <p:ph type="title"/>
          </p:nvPr>
        </p:nvSpPr>
        <p:spPr>
          <a:xfrm>
            <a:off x="0" y="1"/>
            <a:ext cx="9144000" cy="960120"/>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E8FE9D5-34A7-564D-978E-11F75565FE40}"/>
              </a:ext>
            </a:extLst>
          </p:cNvPr>
          <p:cNvSpPr>
            <a:spLocks noGrp="1"/>
          </p:cNvSpPr>
          <p:nvPr>
            <p:ph sz="half" idx="1"/>
          </p:nvPr>
        </p:nvSpPr>
        <p:spPr>
          <a:xfrm>
            <a:off x="628650" y="1371600"/>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89B45F-BAFD-B947-B57E-69DD9624078E}"/>
              </a:ext>
            </a:extLst>
          </p:cNvPr>
          <p:cNvSpPr>
            <a:spLocks noGrp="1"/>
          </p:cNvSpPr>
          <p:nvPr>
            <p:ph sz="half" idx="2"/>
          </p:nvPr>
        </p:nvSpPr>
        <p:spPr>
          <a:xfrm>
            <a:off x="4629150" y="1371600"/>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43CF5FA-4D77-1F40-B806-E0735CF30220}"/>
              </a:ext>
            </a:extLst>
          </p:cNvPr>
          <p:cNvSpPr>
            <a:spLocks noGrp="1"/>
          </p:cNvSpPr>
          <p:nvPr>
            <p:ph type="sldNum" sz="quarter" idx="12"/>
          </p:nvPr>
        </p:nvSpPr>
        <p:spPr/>
        <p:txBody>
          <a:bodyPr/>
          <a:lstStyle/>
          <a:p>
            <a:fld id="{0B2D781D-8844-5940-92D1-06EF0A7F581E}" type="slidenum">
              <a:rPr lang="en-US" smtClean="0"/>
              <a:t>‹#›</a:t>
            </a:fld>
            <a:endParaRPr lang="en-US" dirty="0"/>
          </a:p>
        </p:txBody>
      </p:sp>
      <p:sp>
        <p:nvSpPr>
          <p:cNvPr id="6" name="Footer Placeholder 5">
            <a:extLst>
              <a:ext uri="{FF2B5EF4-FFF2-40B4-BE49-F238E27FC236}">
                <a16:creationId xmlns:a16="http://schemas.microsoft.com/office/drawing/2014/main" id="{B38E04E8-DE74-E144-8D90-907D33AFD253}"/>
              </a:ext>
            </a:extLst>
          </p:cNvPr>
          <p:cNvSpPr>
            <a:spLocks noGrp="1"/>
          </p:cNvSpPr>
          <p:nvPr>
            <p:ph type="ftr" sz="quarter" idx="11"/>
          </p:nvPr>
        </p:nvSpPr>
        <p:spPr/>
        <p:txBody>
          <a:bodyPr/>
          <a:lstStyle>
            <a:lvl1pPr>
              <a:defRPr/>
            </a:lvl1pPr>
          </a:lstStyle>
          <a:p>
            <a:r>
              <a:rPr lang="en-US" dirty="0"/>
              <a:t>Medicare Plan Finder</a:t>
            </a:r>
          </a:p>
        </p:txBody>
      </p:sp>
      <p:sp>
        <p:nvSpPr>
          <p:cNvPr id="5" name="Date Placeholder 4">
            <a:extLst>
              <a:ext uri="{FF2B5EF4-FFF2-40B4-BE49-F238E27FC236}">
                <a16:creationId xmlns:a16="http://schemas.microsoft.com/office/drawing/2014/main" id="{B9FF7EB0-371F-B14B-BCFB-B0DD568C4772}"/>
              </a:ext>
            </a:extLst>
          </p:cNvPr>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9149176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9144000" cy="960120"/>
          </a:xfrm>
          <a:prstGeom prst="rect">
            <a:avLst/>
          </a:prstGeom>
        </p:spPr>
        <p:txBody>
          <a:bodyPr/>
          <a:lstStyle>
            <a:lvl1pPr>
              <a:defRPr/>
            </a:lvl1pPr>
          </a:lstStyle>
          <a:p>
            <a:r>
              <a:rPr lang="en-US"/>
              <a:t>Click to edit title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dirty="0"/>
              <a:t>July 2023</a:t>
            </a:r>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dirty="0"/>
              <a:t>Current Topics</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dirty="0"/>
          </a:p>
        </p:txBody>
      </p:sp>
      <p:sp>
        <p:nvSpPr>
          <p:cNvPr id="8" name="Content Placeholder 7">
            <a:extLst>
              <a:ext uri="{FF2B5EF4-FFF2-40B4-BE49-F238E27FC236}">
                <a16:creationId xmlns:a16="http://schemas.microsoft.com/office/drawing/2014/main" id="{DB5FFC30-2C48-4CA6-B283-5CEAF0D37513}"/>
              </a:ext>
            </a:extLst>
          </p:cNvPr>
          <p:cNvSpPr>
            <a:spLocks noGrp="1"/>
          </p:cNvSpPr>
          <p:nvPr>
            <p:ph sz="quarter" idx="13"/>
          </p:nvPr>
        </p:nvSpPr>
        <p:spPr>
          <a:xfrm>
            <a:off x="685800" y="1371600"/>
            <a:ext cx="7287816" cy="4537075"/>
          </a:xfrm>
        </p:spPr>
        <p:txBody>
          <a:bodyPr/>
          <a:lstStyle>
            <a:lvl1pPr>
              <a:spcAft>
                <a:spcPts val="900"/>
              </a:spcAft>
              <a:defRPr/>
            </a:lvl1pPr>
            <a:lvl2pPr>
              <a:spcAft>
                <a:spcPts val="900"/>
              </a:spcAft>
              <a:defRPr/>
            </a:lvl2pPr>
            <a:lvl3pPr>
              <a:spcAft>
                <a:spcPts val="900"/>
              </a:spcAft>
              <a:defRPr/>
            </a:lvl3pPr>
            <a:lvl4pPr>
              <a:spcAft>
                <a:spcPts val="900"/>
              </a:spcAft>
              <a:defRPr/>
            </a:lvl4p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36002444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47DBD-3A8E-B216-4235-A4EE6AA853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4C19AA-C584-2866-156A-C203DAAB3EE3}"/>
              </a:ext>
            </a:extLst>
          </p:cNvPr>
          <p:cNvSpPr>
            <a:spLocks noGrp="1"/>
          </p:cNvSpPr>
          <p:nvPr>
            <p:ph type="dt" sz="half" idx="10"/>
          </p:nvPr>
        </p:nvSpPr>
        <p:spPr/>
        <p:txBody>
          <a:bodyPr/>
          <a:lstStyle/>
          <a:p>
            <a:r>
              <a:rPr lang="en-US" dirty="0"/>
              <a:t>Summer 2023</a:t>
            </a:r>
          </a:p>
        </p:txBody>
      </p:sp>
      <p:sp>
        <p:nvSpPr>
          <p:cNvPr id="4" name="Footer Placeholder 3">
            <a:extLst>
              <a:ext uri="{FF2B5EF4-FFF2-40B4-BE49-F238E27FC236}">
                <a16:creationId xmlns:a16="http://schemas.microsoft.com/office/drawing/2014/main" id="{1CBB85C3-E3C7-7689-0624-EE2DCFCB5436}"/>
              </a:ext>
            </a:extLst>
          </p:cNvPr>
          <p:cNvSpPr>
            <a:spLocks noGrp="1"/>
          </p:cNvSpPr>
          <p:nvPr>
            <p:ph type="ftr" sz="quarter" idx="11"/>
          </p:nvPr>
        </p:nvSpPr>
        <p:spPr/>
        <p:txBody>
          <a:bodyPr/>
          <a:lstStyle/>
          <a:p>
            <a:r>
              <a:rPr lang="en-US" dirty="0"/>
              <a:t>Welcome</a:t>
            </a:r>
          </a:p>
        </p:txBody>
      </p:sp>
      <p:sp>
        <p:nvSpPr>
          <p:cNvPr id="5" name="Slide Number Placeholder 4">
            <a:extLst>
              <a:ext uri="{FF2B5EF4-FFF2-40B4-BE49-F238E27FC236}">
                <a16:creationId xmlns:a16="http://schemas.microsoft.com/office/drawing/2014/main" id="{BAB66BC9-6683-E014-240F-F3A0A9BC801E}"/>
              </a:ext>
            </a:extLst>
          </p:cNvPr>
          <p:cNvSpPr>
            <a:spLocks noGrp="1"/>
          </p:cNvSpPr>
          <p:nvPr>
            <p:ph type="sldNum" sz="quarter" idx="12"/>
          </p:nvPr>
        </p:nvSpPr>
        <p:spPr/>
        <p:txBody>
          <a:bodyPr/>
          <a:lstStyle/>
          <a:p>
            <a:fld id="{0B2D781D-8844-5940-92D1-06EF0A7F581E}" type="slidenum">
              <a:rPr lang="en-US" smtClean="0"/>
              <a:pPr/>
              <a:t>‹#›</a:t>
            </a:fld>
            <a:endParaRPr lang="en-US" dirty="0"/>
          </a:p>
        </p:txBody>
      </p:sp>
      <p:pic>
        <p:nvPicPr>
          <p:cNvPr id="18" name="Picture 17">
            <a:extLst>
              <a:ext uri="{FF2B5EF4-FFF2-40B4-BE49-F238E27FC236}">
                <a16:creationId xmlns:a16="http://schemas.microsoft.com/office/drawing/2014/main" id="{3B3C8B3F-8DC5-08B8-D0D0-BC118BFDCBC6}"/>
              </a:ext>
            </a:extLst>
          </p:cNvPr>
          <p:cNvPicPr>
            <a:picLocks noChangeAspect="1"/>
          </p:cNvPicPr>
          <p:nvPr userDrawn="1"/>
        </p:nvPicPr>
        <p:blipFill>
          <a:blip r:embed="rId3"/>
          <a:srcRect/>
          <a:stretch/>
        </p:blipFill>
        <p:spPr>
          <a:xfrm>
            <a:off x="849902" y="2232023"/>
            <a:ext cx="7444196" cy="3651254"/>
          </a:xfrm>
          <a:prstGeom prst="rect">
            <a:avLst/>
          </a:prstGeom>
        </p:spPr>
      </p:pic>
      <p:sp>
        <p:nvSpPr>
          <p:cNvPr id="19" name="Text Placeholder 2">
            <a:extLst>
              <a:ext uri="{FF2B5EF4-FFF2-40B4-BE49-F238E27FC236}">
                <a16:creationId xmlns:a16="http://schemas.microsoft.com/office/drawing/2014/main" id="{3C067832-15D7-335C-C33D-3ED3CCE1B393}"/>
              </a:ext>
            </a:extLst>
          </p:cNvPr>
          <p:cNvSpPr>
            <a:spLocks noGrp="1"/>
          </p:cNvSpPr>
          <p:nvPr>
            <p:ph idx="1"/>
          </p:nvPr>
        </p:nvSpPr>
        <p:spPr>
          <a:xfrm>
            <a:off x="628650" y="1249681"/>
            <a:ext cx="7886700" cy="15506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539045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9144000" cy="960120"/>
          </a:xfrm>
          <a:prstGeom prst="rect">
            <a:avLst/>
          </a:prstGeom>
        </p:spPr>
        <p:txBody>
          <a:bodyPr/>
          <a:lstStyle>
            <a:lvl1pPr>
              <a:defRPr/>
            </a:lvl1pPr>
          </a:lstStyle>
          <a:p>
            <a:r>
              <a:rPr lang="en-US" dirty="0"/>
              <a:t>Click to edit title</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dirty="0"/>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lvl1pPr>
              <a:defRPr/>
            </a:lvl1pPr>
          </a:lstStyle>
          <a:p>
            <a:r>
              <a:rPr lang="en-US" dirty="0"/>
              <a:t>NTP Medicare OEP Bootcamp 2022</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dirty="0"/>
              <a:t>September 2022</a:t>
            </a:r>
          </a:p>
        </p:txBody>
      </p:sp>
      <p:sp>
        <p:nvSpPr>
          <p:cNvPr id="7" name="Text Placeholder 6">
            <a:extLst>
              <a:ext uri="{FF2B5EF4-FFF2-40B4-BE49-F238E27FC236}">
                <a16:creationId xmlns:a16="http://schemas.microsoft.com/office/drawing/2014/main" id="{33629B28-7FD8-A9D9-4E0C-AFE442D7500C}"/>
              </a:ext>
            </a:extLst>
          </p:cNvPr>
          <p:cNvSpPr>
            <a:spLocks noGrp="1"/>
          </p:cNvSpPr>
          <p:nvPr>
            <p:ph type="body" sz="quarter" idx="13"/>
          </p:nvPr>
        </p:nvSpPr>
        <p:spPr>
          <a:xfrm>
            <a:off x="3289102" y="2823369"/>
            <a:ext cx="2565797" cy="1211262"/>
          </a:xfrm>
        </p:spPr>
        <p:txBody>
          <a:bodyPr/>
          <a:lstStyle>
            <a:lvl1pPr marL="0" indent="0">
              <a:buNone/>
              <a:defRPr/>
            </a:lvl1pPr>
          </a:lstStyle>
          <a:p>
            <a:pPr lvl="0"/>
            <a:r>
              <a:rPr lang="en-US" dirty="0"/>
              <a:t>Click to edit Master text styles</a:t>
            </a:r>
          </a:p>
        </p:txBody>
      </p:sp>
      <p:sp>
        <p:nvSpPr>
          <p:cNvPr id="9" name="Text Placeholder 6">
            <a:extLst>
              <a:ext uri="{FF2B5EF4-FFF2-40B4-BE49-F238E27FC236}">
                <a16:creationId xmlns:a16="http://schemas.microsoft.com/office/drawing/2014/main" id="{765ED694-13D9-DF40-A2BA-D2BD21EF2B17}"/>
              </a:ext>
            </a:extLst>
          </p:cNvPr>
          <p:cNvSpPr>
            <a:spLocks noGrp="1"/>
          </p:cNvSpPr>
          <p:nvPr>
            <p:ph type="body" sz="quarter" idx="14"/>
          </p:nvPr>
        </p:nvSpPr>
        <p:spPr>
          <a:xfrm>
            <a:off x="463153" y="1624572"/>
            <a:ext cx="2565797" cy="1211262"/>
          </a:xfrm>
        </p:spPr>
        <p:txBody>
          <a:bodyPr/>
          <a:lstStyle>
            <a:lvl1pPr marL="0" indent="0">
              <a:buNone/>
              <a:defRPr/>
            </a:lvl1pPr>
          </a:lstStyle>
          <a:p>
            <a:pPr lvl="0"/>
            <a:r>
              <a:rPr lang="en-US" dirty="0"/>
              <a:t>Click to edit Master text styles</a:t>
            </a:r>
          </a:p>
        </p:txBody>
      </p:sp>
      <p:sp>
        <p:nvSpPr>
          <p:cNvPr id="10" name="Text Placeholder 6">
            <a:extLst>
              <a:ext uri="{FF2B5EF4-FFF2-40B4-BE49-F238E27FC236}">
                <a16:creationId xmlns:a16="http://schemas.microsoft.com/office/drawing/2014/main" id="{D66A0A19-7ED8-600B-8B7F-C94B39D227F3}"/>
              </a:ext>
            </a:extLst>
          </p:cNvPr>
          <p:cNvSpPr>
            <a:spLocks noGrp="1"/>
          </p:cNvSpPr>
          <p:nvPr>
            <p:ph type="body" sz="quarter" idx="15"/>
          </p:nvPr>
        </p:nvSpPr>
        <p:spPr>
          <a:xfrm>
            <a:off x="6115050" y="1597458"/>
            <a:ext cx="2565797" cy="1211262"/>
          </a:xfrm>
        </p:spPr>
        <p:txBody>
          <a:bodyPr/>
          <a:lstStyle>
            <a:lvl1pPr marL="0" indent="0">
              <a:buNone/>
              <a:defRPr/>
            </a:lvl1pPr>
          </a:lstStyle>
          <a:p>
            <a:pPr lvl="0"/>
            <a:r>
              <a:rPr lang="en-US" dirty="0"/>
              <a:t>Click to edit Master text styles</a:t>
            </a:r>
          </a:p>
        </p:txBody>
      </p:sp>
      <p:sp>
        <p:nvSpPr>
          <p:cNvPr id="11" name="Text Placeholder 6">
            <a:extLst>
              <a:ext uri="{FF2B5EF4-FFF2-40B4-BE49-F238E27FC236}">
                <a16:creationId xmlns:a16="http://schemas.microsoft.com/office/drawing/2014/main" id="{1DC0BB41-9FD7-79C2-C121-563D49927A2F}"/>
              </a:ext>
            </a:extLst>
          </p:cNvPr>
          <p:cNvSpPr>
            <a:spLocks noGrp="1"/>
          </p:cNvSpPr>
          <p:nvPr>
            <p:ph type="body" sz="quarter" idx="16"/>
          </p:nvPr>
        </p:nvSpPr>
        <p:spPr>
          <a:xfrm>
            <a:off x="463153" y="4394204"/>
            <a:ext cx="2565797" cy="1211262"/>
          </a:xfrm>
        </p:spPr>
        <p:txBody>
          <a:bodyPr/>
          <a:lstStyle>
            <a:lvl1pPr marL="0" indent="0">
              <a:buNone/>
              <a:defRPr/>
            </a:lvl1pPr>
          </a:lstStyle>
          <a:p>
            <a:pPr lvl="0"/>
            <a:r>
              <a:rPr lang="en-US" dirty="0"/>
              <a:t>Click to edit Master text styles</a:t>
            </a:r>
          </a:p>
        </p:txBody>
      </p:sp>
      <p:sp>
        <p:nvSpPr>
          <p:cNvPr id="12" name="Text Placeholder 6">
            <a:extLst>
              <a:ext uri="{FF2B5EF4-FFF2-40B4-BE49-F238E27FC236}">
                <a16:creationId xmlns:a16="http://schemas.microsoft.com/office/drawing/2014/main" id="{886D7DB9-CB33-6E95-06D7-507D72F5698F}"/>
              </a:ext>
            </a:extLst>
          </p:cNvPr>
          <p:cNvSpPr>
            <a:spLocks noGrp="1"/>
          </p:cNvSpPr>
          <p:nvPr>
            <p:ph type="body" sz="quarter" idx="17"/>
          </p:nvPr>
        </p:nvSpPr>
        <p:spPr>
          <a:xfrm>
            <a:off x="5949553" y="4546604"/>
            <a:ext cx="2565797" cy="1211262"/>
          </a:xfrm>
        </p:spPr>
        <p:txBody>
          <a:bodyPr/>
          <a:lstStyle>
            <a:lvl1pPr marL="0" indent="0">
              <a:buNone/>
              <a:defRPr/>
            </a:lvl1pPr>
          </a:lstStyle>
          <a:p>
            <a:pPr lvl="0"/>
            <a:r>
              <a:rPr lang="en-US" dirty="0"/>
              <a:t>Click to edit Master text styles</a:t>
            </a:r>
          </a:p>
        </p:txBody>
      </p:sp>
    </p:spTree>
    <p:custDataLst>
      <p:tags r:id="rId1"/>
    </p:custDataLst>
    <p:extLst>
      <p:ext uri="{BB962C8B-B14F-4D97-AF65-F5344CB8AC3E}">
        <p14:creationId xmlns:p14="http://schemas.microsoft.com/office/powerpoint/2010/main" val="18872839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5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9144000" cy="952107"/>
          </a:xfrm>
          <a:prstGeom prst="rect">
            <a:avLst/>
          </a:prstGeom>
        </p:spPr>
        <p:txBody>
          <a:bodyPr anchor="ctr">
            <a:normAutofit/>
          </a:bodyPr>
          <a:lstStyle>
            <a:lvl1pPr>
              <a:defRPr sz="225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6457950" y="6492241"/>
            <a:ext cx="20574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3028950" y="6492241"/>
            <a:ext cx="3086100" cy="365125"/>
          </a:xfrm>
        </p:spPr>
        <p:txBody>
          <a:bodyPr/>
          <a:lstStyle>
            <a:lvl1pPr>
              <a:defRPr>
                <a:solidFill>
                  <a:schemeClr val="accent1">
                    <a:lumMod val="60000"/>
                    <a:lumOff val="40000"/>
                  </a:schemeClr>
                </a:solidFill>
              </a:defRPr>
            </a:lvl1pPr>
          </a:lstStyle>
          <a:p>
            <a:r>
              <a:rPr lang="en-US" dirty="0"/>
              <a:t>NTP Medicare OEP Bootcamp 2022</a:t>
            </a:r>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628650" y="6492241"/>
            <a:ext cx="2057400" cy="365125"/>
          </a:xfrm>
        </p:spPr>
        <p:txBody>
          <a:bodyPr/>
          <a:lstStyle>
            <a:lvl1pPr>
              <a:defRPr>
                <a:solidFill>
                  <a:schemeClr val="accent1">
                    <a:lumMod val="60000"/>
                    <a:lumOff val="40000"/>
                  </a:schemeClr>
                </a:solidFill>
              </a:defRPr>
            </a:lvl1pPr>
          </a:lstStyle>
          <a:p>
            <a:r>
              <a:rPr lang="en-US" dirty="0"/>
              <a:t>September 2022</a:t>
            </a:r>
          </a:p>
        </p:txBody>
      </p:sp>
      <p:sp>
        <p:nvSpPr>
          <p:cNvPr id="4" name="Content Placeholder 3">
            <a:extLst>
              <a:ext uri="{FF2B5EF4-FFF2-40B4-BE49-F238E27FC236}">
                <a16:creationId xmlns:a16="http://schemas.microsoft.com/office/drawing/2014/main" id="{26A29E7A-2DD7-9D65-864F-128BB3BB357E}"/>
              </a:ext>
            </a:extLst>
          </p:cNvPr>
          <p:cNvSpPr>
            <a:spLocks noGrp="1"/>
          </p:cNvSpPr>
          <p:nvPr>
            <p:ph sz="quarter" idx="13"/>
          </p:nvPr>
        </p:nvSpPr>
        <p:spPr>
          <a:xfrm>
            <a:off x="250031" y="1346200"/>
            <a:ext cx="4949429" cy="4992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EA0312D-CADE-76E4-39C2-60A034309B16}"/>
              </a:ext>
            </a:extLst>
          </p:cNvPr>
          <p:cNvSpPr>
            <a:spLocks noGrp="1"/>
          </p:cNvSpPr>
          <p:nvPr>
            <p:ph sz="quarter" idx="14"/>
          </p:nvPr>
        </p:nvSpPr>
        <p:spPr>
          <a:xfrm>
            <a:off x="5755481" y="1346200"/>
            <a:ext cx="3086100" cy="4783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0882198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CA17F-10EB-99A7-5F6A-6C7FE35A359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50A05E-1AEF-DF81-26B6-D8BA41F12F37}"/>
              </a:ext>
            </a:extLst>
          </p:cNvPr>
          <p:cNvSpPr>
            <a:spLocks noGrp="1"/>
          </p:cNvSpPr>
          <p:nvPr>
            <p:ph type="dt" sz="half" idx="10"/>
          </p:nvPr>
        </p:nvSpPr>
        <p:spPr/>
        <p:txBody>
          <a:bodyPr/>
          <a:lstStyle/>
          <a:p>
            <a:r>
              <a:rPr lang="en-US" dirty="0"/>
              <a:t>September 2023</a:t>
            </a:r>
          </a:p>
        </p:txBody>
      </p:sp>
      <p:sp>
        <p:nvSpPr>
          <p:cNvPr id="4" name="Footer Placeholder 3">
            <a:extLst>
              <a:ext uri="{FF2B5EF4-FFF2-40B4-BE49-F238E27FC236}">
                <a16:creationId xmlns:a16="http://schemas.microsoft.com/office/drawing/2014/main" id="{32E83DF6-D889-F5FB-B5C3-3CC74012B81F}"/>
              </a:ext>
            </a:extLst>
          </p:cNvPr>
          <p:cNvSpPr>
            <a:spLocks noGrp="1"/>
          </p:cNvSpPr>
          <p:nvPr>
            <p:ph type="ftr" sz="quarter" idx="11"/>
          </p:nvPr>
        </p:nvSpPr>
        <p:spPr/>
        <p:txBody>
          <a:bodyPr/>
          <a:lstStyle/>
          <a:p>
            <a:r>
              <a:rPr lang="en-US" dirty="0"/>
              <a:t>NTP Medicare OEP Bootcamp 2023</a:t>
            </a:r>
          </a:p>
        </p:txBody>
      </p:sp>
      <p:sp>
        <p:nvSpPr>
          <p:cNvPr id="5" name="Slide Number Placeholder 4">
            <a:extLst>
              <a:ext uri="{FF2B5EF4-FFF2-40B4-BE49-F238E27FC236}">
                <a16:creationId xmlns:a16="http://schemas.microsoft.com/office/drawing/2014/main" id="{C1B2A1A7-19CD-A7EA-5399-B0DA98BF8D60}"/>
              </a:ext>
            </a:extLst>
          </p:cNvPr>
          <p:cNvSpPr>
            <a:spLocks noGrp="1"/>
          </p:cNvSpPr>
          <p:nvPr>
            <p:ph type="sldNum" sz="quarter" idx="12"/>
          </p:nvPr>
        </p:nvSpPr>
        <p:spPr/>
        <p:txBody>
          <a:bodyPr/>
          <a:lstStyle/>
          <a:p>
            <a:fld id="{0B2D781D-8844-5940-92D1-06EF0A7F581E}" type="slidenum">
              <a:rPr lang="en-US" smtClean="0"/>
              <a:pPr/>
              <a:t>‹#›</a:t>
            </a:fld>
            <a:endParaRPr lang="en-US" dirty="0"/>
          </a:p>
        </p:txBody>
      </p:sp>
      <p:pic>
        <p:nvPicPr>
          <p:cNvPr id="13" name="Picture 12" descr="Rectangle&#10;&#10;Description automatically generated with medium confidence">
            <a:extLst>
              <a:ext uri="{FF2B5EF4-FFF2-40B4-BE49-F238E27FC236}">
                <a16:creationId xmlns:a16="http://schemas.microsoft.com/office/drawing/2014/main" id="{181D7C3C-AF64-E8B3-DE22-08C90CB9B438}"/>
              </a:ext>
            </a:extLst>
          </p:cNvPr>
          <p:cNvPicPr>
            <a:picLocks noChangeAspect="1"/>
          </p:cNvPicPr>
          <p:nvPr userDrawn="1"/>
        </p:nvPicPr>
        <p:blipFill>
          <a:blip r:embed="rId3"/>
          <a:stretch>
            <a:fillRect/>
          </a:stretch>
        </p:blipFill>
        <p:spPr>
          <a:xfrm>
            <a:off x="2286" y="6120131"/>
            <a:ext cx="9141714" cy="469782"/>
          </a:xfrm>
          <a:prstGeom prst="rect">
            <a:avLst/>
          </a:prstGeom>
        </p:spPr>
      </p:pic>
      <p:pic>
        <p:nvPicPr>
          <p:cNvPr id="6" name="Picture 5" descr="A group of people holding up posters&#10;&#10;Description automatically generated with low confidence">
            <a:extLst>
              <a:ext uri="{FF2B5EF4-FFF2-40B4-BE49-F238E27FC236}">
                <a16:creationId xmlns:a16="http://schemas.microsoft.com/office/drawing/2014/main" id="{F420E682-CF26-E077-8CFA-1FD497789300}"/>
              </a:ext>
            </a:extLst>
          </p:cNvPr>
          <p:cNvPicPr>
            <a:picLocks noChangeAspect="1"/>
          </p:cNvPicPr>
          <p:nvPr userDrawn="1"/>
        </p:nvPicPr>
        <p:blipFill>
          <a:blip r:embed="rId4"/>
          <a:stretch>
            <a:fillRect/>
          </a:stretch>
        </p:blipFill>
        <p:spPr>
          <a:xfrm>
            <a:off x="0" y="946704"/>
            <a:ext cx="5200650" cy="5524500"/>
          </a:xfrm>
          <a:prstGeom prst="rect">
            <a:avLst/>
          </a:prstGeom>
        </p:spPr>
      </p:pic>
    </p:spTree>
    <p:custDataLst>
      <p:tags r:id="rId1"/>
    </p:custDataLst>
    <p:extLst>
      <p:ext uri="{BB962C8B-B14F-4D97-AF65-F5344CB8AC3E}">
        <p14:creationId xmlns:p14="http://schemas.microsoft.com/office/powerpoint/2010/main" val="294633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206083"/>
            <a:ext cx="3886200" cy="49708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206083"/>
            <a:ext cx="3886200" cy="49708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a:lvl1pPr>
          </a:lstStyle>
          <a:p>
            <a:r>
              <a:rPr lang="en-US" dirty="0"/>
              <a:t>August 2018</a:t>
            </a:r>
          </a:p>
        </p:txBody>
      </p:sp>
      <p:sp>
        <p:nvSpPr>
          <p:cNvPr id="6" name="Footer Placeholder 5"/>
          <p:cNvSpPr>
            <a:spLocks noGrp="1"/>
          </p:cNvSpPr>
          <p:nvPr>
            <p:ph type="ftr" sz="quarter" idx="11"/>
          </p:nvPr>
        </p:nvSpPr>
        <p:spPr/>
        <p:txBody>
          <a:bodyPr/>
          <a:lstStyle>
            <a:lvl1pPr>
              <a:defRPr/>
            </a:lvl1pPr>
          </a:lstStyle>
          <a:p>
            <a:r>
              <a:rPr lang="en-US" dirty="0"/>
              <a:t>Medicare - Getting Started</a:t>
            </a:r>
          </a:p>
        </p:txBody>
      </p:sp>
      <p:sp>
        <p:nvSpPr>
          <p:cNvPr id="7" name="Slide Number Placeholder 6"/>
          <p:cNvSpPr>
            <a:spLocks noGrp="1"/>
          </p:cNvSpPr>
          <p:nvPr>
            <p:ph type="sldNum" sz="quarter" idx="12"/>
          </p:nvPr>
        </p:nvSpPr>
        <p:spPr/>
        <p:txBody>
          <a:bodyPr/>
          <a:lstStyle/>
          <a:p>
            <a:fld id="{D60A6685-DBF6-4C41-A0CC-AA9EA7A85A20}" type="slidenum">
              <a:rPr lang="en-US" smtClean="0"/>
              <a:t>‹#›</a:t>
            </a:fld>
            <a:endParaRPr lang="en-US" dirty="0"/>
          </a:p>
        </p:txBody>
      </p:sp>
    </p:spTree>
    <p:extLst>
      <p:ext uri="{BB962C8B-B14F-4D97-AF65-F5344CB8AC3E}">
        <p14:creationId xmlns:p14="http://schemas.microsoft.com/office/powerpoint/2010/main" val="19784824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CA17F-10EB-99A7-5F6A-6C7FE35A359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50A05E-1AEF-DF81-26B6-D8BA41F12F37}"/>
              </a:ext>
            </a:extLst>
          </p:cNvPr>
          <p:cNvSpPr>
            <a:spLocks noGrp="1"/>
          </p:cNvSpPr>
          <p:nvPr>
            <p:ph type="dt" sz="half" idx="10"/>
          </p:nvPr>
        </p:nvSpPr>
        <p:spPr/>
        <p:txBody>
          <a:bodyPr/>
          <a:lstStyle/>
          <a:p>
            <a:r>
              <a:rPr lang="en-US" dirty="0"/>
              <a:t>Summer 2023</a:t>
            </a:r>
          </a:p>
        </p:txBody>
      </p:sp>
      <p:sp>
        <p:nvSpPr>
          <p:cNvPr id="4" name="Footer Placeholder 3">
            <a:extLst>
              <a:ext uri="{FF2B5EF4-FFF2-40B4-BE49-F238E27FC236}">
                <a16:creationId xmlns:a16="http://schemas.microsoft.com/office/drawing/2014/main" id="{32E83DF6-D889-F5FB-B5C3-3CC74012B81F}"/>
              </a:ext>
            </a:extLst>
          </p:cNvPr>
          <p:cNvSpPr>
            <a:spLocks noGrp="1"/>
          </p:cNvSpPr>
          <p:nvPr>
            <p:ph type="ftr" sz="quarter" idx="11"/>
          </p:nvPr>
        </p:nvSpPr>
        <p:spPr/>
        <p:txBody>
          <a:bodyPr/>
          <a:lstStyle/>
          <a:p>
            <a:r>
              <a:rPr lang="en-US" dirty="0"/>
              <a:t>Welcome</a:t>
            </a:r>
          </a:p>
        </p:txBody>
      </p:sp>
      <p:sp>
        <p:nvSpPr>
          <p:cNvPr id="5" name="Slide Number Placeholder 4">
            <a:extLst>
              <a:ext uri="{FF2B5EF4-FFF2-40B4-BE49-F238E27FC236}">
                <a16:creationId xmlns:a16="http://schemas.microsoft.com/office/drawing/2014/main" id="{C1B2A1A7-19CD-A7EA-5399-B0DA98BF8D60}"/>
              </a:ext>
            </a:extLst>
          </p:cNvPr>
          <p:cNvSpPr>
            <a:spLocks noGrp="1"/>
          </p:cNvSpPr>
          <p:nvPr>
            <p:ph type="sldNum" sz="quarter" idx="12"/>
          </p:nvPr>
        </p:nvSpPr>
        <p:spPr/>
        <p:txBody>
          <a:bodyPr/>
          <a:lstStyle/>
          <a:p>
            <a:fld id="{0B2D781D-8844-5940-92D1-06EF0A7F581E}" type="slidenum">
              <a:rPr lang="en-US" smtClean="0"/>
              <a:pPr/>
              <a:t>‹#›</a:t>
            </a:fld>
            <a:endParaRPr lang="en-US" dirty="0"/>
          </a:p>
        </p:txBody>
      </p:sp>
      <p:sp>
        <p:nvSpPr>
          <p:cNvPr id="21" name="Oval 20">
            <a:extLst>
              <a:ext uri="{FF2B5EF4-FFF2-40B4-BE49-F238E27FC236}">
                <a16:creationId xmlns:a16="http://schemas.microsoft.com/office/drawing/2014/main" id="{FD0EFA4F-0076-7F8C-C075-68EA6BC4EEF6}"/>
              </a:ext>
            </a:extLst>
          </p:cNvPr>
          <p:cNvSpPr/>
          <p:nvPr userDrawn="1"/>
        </p:nvSpPr>
        <p:spPr>
          <a:xfrm>
            <a:off x="3783335" y="1168154"/>
            <a:ext cx="1413207"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2" name="Content Placeholder 15">
            <a:extLst>
              <a:ext uri="{FF2B5EF4-FFF2-40B4-BE49-F238E27FC236}">
                <a16:creationId xmlns:a16="http://schemas.microsoft.com/office/drawing/2014/main" id="{00A7A896-56DF-CA5E-684C-FDDC75762487}"/>
              </a:ext>
            </a:extLst>
          </p:cNvPr>
          <p:cNvSpPr>
            <a:spLocks noGrp="1"/>
          </p:cNvSpPr>
          <p:nvPr>
            <p:ph sz="quarter" idx="13" hasCustomPrompt="1"/>
          </p:nvPr>
        </p:nvSpPr>
        <p:spPr>
          <a:xfrm>
            <a:off x="1891486" y="3083917"/>
            <a:ext cx="1387130" cy="307777"/>
          </a:xfrm>
          <a:prstGeom prst="rect">
            <a:avLst/>
          </a:prstGeom>
        </p:spPr>
        <p:txBody>
          <a:bodyPr>
            <a:noAutofit/>
          </a:bodyPr>
          <a:lstStyle>
            <a:lvl1pPr marL="0" indent="0" algn="ctr">
              <a:spcBef>
                <a:spcPts val="0"/>
              </a:spcBef>
              <a:buNone/>
              <a:defRPr sz="1050">
                <a:latin typeface="Arial" panose="020B0604020202020204" pitchFamily="34" charset="0"/>
                <a:cs typeface="Arial" panose="020B0604020202020204" pitchFamily="34" charset="0"/>
              </a:defRPr>
            </a:lvl1pPr>
            <a:lvl2pPr>
              <a:defRPr sz="105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a:t>Click to edit name</a:t>
            </a:r>
          </a:p>
        </p:txBody>
      </p:sp>
      <p:sp>
        <p:nvSpPr>
          <p:cNvPr id="23" name="Content Placeholder 15">
            <a:extLst>
              <a:ext uri="{FF2B5EF4-FFF2-40B4-BE49-F238E27FC236}">
                <a16:creationId xmlns:a16="http://schemas.microsoft.com/office/drawing/2014/main" id="{C3F42772-E861-C28B-0E37-37CD6800EA22}"/>
              </a:ext>
            </a:extLst>
          </p:cNvPr>
          <p:cNvSpPr>
            <a:spLocks noGrp="1"/>
          </p:cNvSpPr>
          <p:nvPr>
            <p:ph sz="quarter" idx="15" hasCustomPrompt="1"/>
          </p:nvPr>
        </p:nvSpPr>
        <p:spPr>
          <a:xfrm>
            <a:off x="3847423" y="3075141"/>
            <a:ext cx="1387130" cy="307777"/>
          </a:xfrm>
          <a:prstGeom prst="rect">
            <a:avLst/>
          </a:prstGeom>
        </p:spPr>
        <p:txBody>
          <a:bodyPr>
            <a:noAutofit/>
          </a:bodyPr>
          <a:lstStyle>
            <a:lvl1pPr marL="0" indent="0" algn="ctr">
              <a:spcBef>
                <a:spcPts val="0"/>
              </a:spcBef>
              <a:buNone/>
              <a:defRPr sz="1050">
                <a:latin typeface="Arial" panose="020B0604020202020204" pitchFamily="34" charset="0"/>
                <a:cs typeface="Arial" panose="020B0604020202020204" pitchFamily="34" charset="0"/>
              </a:defRPr>
            </a:lvl1pPr>
            <a:lvl2pPr>
              <a:defRPr sz="105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a:t>Click to edit name</a:t>
            </a:r>
          </a:p>
        </p:txBody>
      </p:sp>
      <p:sp>
        <p:nvSpPr>
          <p:cNvPr id="24" name="Content Placeholder 15">
            <a:extLst>
              <a:ext uri="{FF2B5EF4-FFF2-40B4-BE49-F238E27FC236}">
                <a16:creationId xmlns:a16="http://schemas.microsoft.com/office/drawing/2014/main" id="{7586E760-98E0-0B5E-74C5-8826CBF91873}"/>
              </a:ext>
            </a:extLst>
          </p:cNvPr>
          <p:cNvSpPr>
            <a:spLocks noGrp="1"/>
          </p:cNvSpPr>
          <p:nvPr>
            <p:ph sz="quarter" idx="16" hasCustomPrompt="1"/>
          </p:nvPr>
        </p:nvSpPr>
        <p:spPr>
          <a:xfrm>
            <a:off x="5785802" y="3075141"/>
            <a:ext cx="1387130" cy="307777"/>
          </a:xfrm>
          <a:prstGeom prst="rect">
            <a:avLst/>
          </a:prstGeom>
        </p:spPr>
        <p:txBody>
          <a:bodyPr>
            <a:noAutofit/>
          </a:bodyPr>
          <a:lstStyle>
            <a:lvl1pPr marL="0" indent="0" algn="ctr">
              <a:spcBef>
                <a:spcPts val="0"/>
              </a:spcBef>
              <a:buNone/>
              <a:defRPr sz="1050">
                <a:latin typeface="Arial" panose="020B0604020202020204" pitchFamily="34" charset="0"/>
                <a:cs typeface="Arial" panose="020B0604020202020204" pitchFamily="34" charset="0"/>
              </a:defRPr>
            </a:lvl1pPr>
            <a:lvl2pPr>
              <a:defRPr sz="105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a:t>Click to edit name</a:t>
            </a:r>
          </a:p>
        </p:txBody>
      </p:sp>
      <p:sp>
        <p:nvSpPr>
          <p:cNvPr id="25" name="Picture Placeholder 28">
            <a:extLst>
              <a:ext uri="{FF2B5EF4-FFF2-40B4-BE49-F238E27FC236}">
                <a16:creationId xmlns:a16="http://schemas.microsoft.com/office/drawing/2014/main" id="{8F76D099-80B4-A787-5223-BF1A61E6AEFA}"/>
              </a:ext>
            </a:extLst>
          </p:cNvPr>
          <p:cNvSpPr>
            <a:spLocks noGrp="1"/>
          </p:cNvSpPr>
          <p:nvPr>
            <p:ph type="pic" sz="quarter" idx="21"/>
          </p:nvPr>
        </p:nvSpPr>
        <p:spPr>
          <a:xfrm>
            <a:off x="3803482" y="1214916"/>
            <a:ext cx="1372916" cy="1829741"/>
          </a:xfrm>
          <a:prstGeom prst="ellipse">
            <a:avLst/>
          </a:prstGeom>
          <a:solidFill>
            <a:srgbClr val="8FAADC"/>
          </a:solidFill>
        </p:spPr>
        <p:txBody>
          <a:bodyPr>
            <a:normAutofit/>
          </a:bodyPr>
          <a:lstStyle>
            <a:lvl1pPr marL="137160" indent="0">
              <a:buNone/>
              <a:defRPr sz="1200"/>
            </a:lvl1pPr>
          </a:lstStyle>
          <a:p>
            <a:endParaRPr lang="en-US" dirty="0"/>
          </a:p>
        </p:txBody>
      </p:sp>
      <p:sp>
        <p:nvSpPr>
          <p:cNvPr id="26" name="Oval 25">
            <a:extLst>
              <a:ext uri="{FF2B5EF4-FFF2-40B4-BE49-F238E27FC236}">
                <a16:creationId xmlns:a16="http://schemas.microsoft.com/office/drawing/2014/main" id="{C322D607-D7A4-3975-A9F9-0D2F8D25644C}"/>
              </a:ext>
            </a:extLst>
          </p:cNvPr>
          <p:cNvSpPr/>
          <p:nvPr userDrawn="1"/>
        </p:nvSpPr>
        <p:spPr>
          <a:xfrm>
            <a:off x="5771492" y="1168903"/>
            <a:ext cx="1413207"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7" name="Picture Placeholder 28">
            <a:extLst>
              <a:ext uri="{FF2B5EF4-FFF2-40B4-BE49-F238E27FC236}">
                <a16:creationId xmlns:a16="http://schemas.microsoft.com/office/drawing/2014/main" id="{4B8E8037-5238-2DF4-5E6D-5FE7FBFE38DB}"/>
              </a:ext>
            </a:extLst>
          </p:cNvPr>
          <p:cNvSpPr>
            <a:spLocks noGrp="1"/>
          </p:cNvSpPr>
          <p:nvPr>
            <p:ph type="pic" sz="quarter" idx="23"/>
          </p:nvPr>
        </p:nvSpPr>
        <p:spPr>
          <a:xfrm>
            <a:off x="5771492" y="1203056"/>
            <a:ext cx="1372916" cy="1829741"/>
          </a:xfrm>
          <a:prstGeom prst="ellipse">
            <a:avLst/>
          </a:prstGeom>
          <a:solidFill>
            <a:srgbClr val="8FAADC"/>
          </a:solidFill>
        </p:spPr>
        <p:txBody>
          <a:bodyPr>
            <a:normAutofit/>
          </a:bodyPr>
          <a:lstStyle>
            <a:lvl1pPr marL="137160" indent="0">
              <a:buNone/>
              <a:defRPr sz="1200"/>
            </a:lvl1pPr>
          </a:lstStyle>
          <a:p>
            <a:endParaRPr lang="en-US" dirty="0"/>
          </a:p>
        </p:txBody>
      </p:sp>
      <p:sp>
        <p:nvSpPr>
          <p:cNvPr id="28" name="Oval 27">
            <a:extLst>
              <a:ext uri="{FF2B5EF4-FFF2-40B4-BE49-F238E27FC236}">
                <a16:creationId xmlns:a16="http://schemas.microsoft.com/office/drawing/2014/main" id="{9D9DCB7E-8121-CD20-D21B-A0B70CEA1F0A}"/>
              </a:ext>
            </a:extLst>
          </p:cNvPr>
          <p:cNvSpPr/>
          <p:nvPr userDrawn="1"/>
        </p:nvSpPr>
        <p:spPr>
          <a:xfrm>
            <a:off x="1865409" y="1168154"/>
            <a:ext cx="1413207"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9" name="Picture Placeholder 28">
            <a:extLst>
              <a:ext uri="{FF2B5EF4-FFF2-40B4-BE49-F238E27FC236}">
                <a16:creationId xmlns:a16="http://schemas.microsoft.com/office/drawing/2014/main" id="{B2638552-1664-B0D0-EB49-119C67A86A5C}"/>
              </a:ext>
            </a:extLst>
          </p:cNvPr>
          <p:cNvSpPr>
            <a:spLocks noGrp="1"/>
          </p:cNvSpPr>
          <p:nvPr>
            <p:ph type="pic" sz="quarter" idx="24"/>
          </p:nvPr>
        </p:nvSpPr>
        <p:spPr>
          <a:xfrm>
            <a:off x="1905700" y="1195422"/>
            <a:ext cx="1372916" cy="1829741"/>
          </a:xfrm>
          <a:prstGeom prst="ellipse">
            <a:avLst/>
          </a:prstGeom>
          <a:solidFill>
            <a:srgbClr val="8FAADC"/>
          </a:solidFill>
        </p:spPr>
        <p:txBody>
          <a:bodyPr>
            <a:normAutofit/>
          </a:bodyPr>
          <a:lstStyle>
            <a:lvl1pPr marL="137160" indent="0">
              <a:buNone/>
              <a:defRPr sz="1200"/>
            </a:lvl1pPr>
          </a:lstStyle>
          <a:p>
            <a:endParaRPr lang="en-US" dirty="0"/>
          </a:p>
        </p:txBody>
      </p:sp>
      <p:sp>
        <p:nvSpPr>
          <p:cNvPr id="30" name="Content Placeholder 15">
            <a:extLst>
              <a:ext uri="{FF2B5EF4-FFF2-40B4-BE49-F238E27FC236}">
                <a16:creationId xmlns:a16="http://schemas.microsoft.com/office/drawing/2014/main" id="{E963A0AB-042B-08DE-A5BF-F161B21D7B79}"/>
              </a:ext>
            </a:extLst>
          </p:cNvPr>
          <p:cNvSpPr>
            <a:spLocks noGrp="1"/>
          </p:cNvSpPr>
          <p:nvPr>
            <p:ph sz="quarter" idx="26" hasCustomPrompt="1"/>
          </p:nvPr>
        </p:nvSpPr>
        <p:spPr>
          <a:xfrm>
            <a:off x="5812447" y="5559197"/>
            <a:ext cx="1387130" cy="307777"/>
          </a:xfrm>
          <a:prstGeom prst="rect">
            <a:avLst/>
          </a:prstGeom>
        </p:spPr>
        <p:txBody>
          <a:bodyPr>
            <a:noAutofit/>
          </a:bodyPr>
          <a:lstStyle>
            <a:lvl1pPr marL="0" indent="0" algn="ctr">
              <a:spcBef>
                <a:spcPts val="0"/>
              </a:spcBef>
              <a:buNone/>
              <a:defRPr sz="1050">
                <a:latin typeface="Arial" panose="020B0604020202020204" pitchFamily="34" charset="0"/>
                <a:cs typeface="Arial" panose="020B0604020202020204" pitchFamily="34" charset="0"/>
              </a:defRPr>
            </a:lvl1pPr>
            <a:lvl2pPr>
              <a:defRPr sz="105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a:t>Click to edit name</a:t>
            </a:r>
          </a:p>
        </p:txBody>
      </p:sp>
      <p:sp>
        <p:nvSpPr>
          <p:cNvPr id="31" name="Oval 30">
            <a:extLst>
              <a:ext uri="{FF2B5EF4-FFF2-40B4-BE49-F238E27FC236}">
                <a16:creationId xmlns:a16="http://schemas.microsoft.com/office/drawing/2014/main" id="{5280AF9F-665C-D9E1-C7D2-0078A14A05F1}"/>
              </a:ext>
            </a:extLst>
          </p:cNvPr>
          <p:cNvSpPr/>
          <p:nvPr userDrawn="1"/>
        </p:nvSpPr>
        <p:spPr>
          <a:xfrm>
            <a:off x="5798136" y="3664952"/>
            <a:ext cx="1413207"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2" name="Picture Placeholder 28">
            <a:extLst>
              <a:ext uri="{FF2B5EF4-FFF2-40B4-BE49-F238E27FC236}">
                <a16:creationId xmlns:a16="http://schemas.microsoft.com/office/drawing/2014/main" id="{4DD7C2EA-E5E9-7632-A563-C23A24F99CD4}"/>
              </a:ext>
            </a:extLst>
          </p:cNvPr>
          <p:cNvSpPr>
            <a:spLocks noGrp="1"/>
          </p:cNvSpPr>
          <p:nvPr>
            <p:ph type="pic" sz="quarter" idx="27"/>
          </p:nvPr>
        </p:nvSpPr>
        <p:spPr>
          <a:xfrm>
            <a:off x="5798137" y="3699105"/>
            <a:ext cx="1372916" cy="1829741"/>
          </a:xfrm>
          <a:prstGeom prst="ellipse">
            <a:avLst/>
          </a:prstGeom>
          <a:solidFill>
            <a:srgbClr val="8FAADC"/>
          </a:solidFill>
        </p:spPr>
        <p:txBody>
          <a:bodyPr>
            <a:normAutofit/>
          </a:bodyPr>
          <a:lstStyle>
            <a:lvl1pPr marL="137160" indent="0">
              <a:buNone/>
              <a:defRPr sz="1200"/>
            </a:lvl1pPr>
          </a:lstStyle>
          <a:p>
            <a:endParaRPr lang="en-US" dirty="0"/>
          </a:p>
        </p:txBody>
      </p:sp>
      <p:sp>
        <p:nvSpPr>
          <p:cNvPr id="33" name="Oval 32">
            <a:extLst>
              <a:ext uri="{FF2B5EF4-FFF2-40B4-BE49-F238E27FC236}">
                <a16:creationId xmlns:a16="http://schemas.microsoft.com/office/drawing/2014/main" id="{8757C4F6-8690-48DE-4195-6D5A4F9CD2DE}"/>
              </a:ext>
            </a:extLst>
          </p:cNvPr>
          <p:cNvSpPr/>
          <p:nvPr userDrawn="1"/>
        </p:nvSpPr>
        <p:spPr>
          <a:xfrm>
            <a:off x="3814238" y="3667714"/>
            <a:ext cx="1413207"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4" name="Content Placeholder 15">
            <a:extLst>
              <a:ext uri="{FF2B5EF4-FFF2-40B4-BE49-F238E27FC236}">
                <a16:creationId xmlns:a16="http://schemas.microsoft.com/office/drawing/2014/main" id="{6BFC5EBF-3D2C-2E40-B279-73B163B0CA8C}"/>
              </a:ext>
            </a:extLst>
          </p:cNvPr>
          <p:cNvSpPr>
            <a:spLocks noGrp="1"/>
          </p:cNvSpPr>
          <p:nvPr>
            <p:ph sz="quarter" idx="28" hasCustomPrompt="1"/>
          </p:nvPr>
        </p:nvSpPr>
        <p:spPr>
          <a:xfrm>
            <a:off x="3851966" y="5562708"/>
            <a:ext cx="1387130" cy="307777"/>
          </a:xfrm>
          <a:prstGeom prst="rect">
            <a:avLst/>
          </a:prstGeom>
        </p:spPr>
        <p:txBody>
          <a:bodyPr>
            <a:noAutofit/>
          </a:bodyPr>
          <a:lstStyle>
            <a:lvl1pPr marL="0" indent="0" algn="ctr">
              <a:spcBef>
                <a:spcPts val="0"/>
              </a:spcBef>
              <a:buNone/>
              <a:defRPr sz="1050">
                <a:latin typeface="Arial" panose="020B0604020202020204" pitchFamily="34" charset="0"/>
                <a:cs typeface="Arial" panose="020B0604020202020204" pitchFamily="34" charset="0"/>
              </a:defRPr>
            </a:lvl1pPr>
            <a:lvl2pPr>
              <a:defRPr sz="105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a:t>Click to edit name</a:t>
            </a:r>
          </a:p>
        </p:txBody>
      </p:sp>
      <p:sp>
        <p:nvSpPr>
          <p:cNvPr id="35" name="Picture Placeholder 28">
            <a:extLst>
              <a:ext uri="{FF2B5EF4-FFF2-40B4-BE49-F238E27FC236}">
                <a16:creationId xmlns:a16="http://schemas.microsoft.com/office/drawing/2014/main" id="{129F9C5B-0380-4D06-061C-4180B3793F45}"/>
              </a:ext>
            </a:extLst>
          </p:cNvPr>
          <p:cNvSpPr>
            <a:spLocks noGrp="1"/>
          </p:cNvSpPr>
          <p:nvPr>
            <p:ph type="pic" sz="quarter" idx="29"/>
          </p:nvPr>
        </p:nvSpPr>
        <p:spPr>
          <a:xfrm>
            <a:off x="3834385" y="3714476"/>
            <a:ext cx="1372916" cy="1829741"/>
          </a:xfrm>
          <a:prstGeom prst="ellipse">
            <a:avLst/>
          </a:prstGeom>
          <a:solidFill>
            <a:srgbClr val="8FAADC"/>
          </a:solidFill>
        </p:spPr>
        <p:txBody>
          <a:bodyPr>
            <a:normAutofit/>
          </a:bodyPr>
          <a:lstStyle>
            <a:lvl1pPr marL="137160" indent="0">
              <a:buNone/>
              <a:defRPr sz="1200"/>
            </a:lvl1pPr>
          </a:lstStyle>
          <a:p>
            <a:endParaRPr lang="en-US" dirty="0"/>
          </a:p>
        </p:txBody>
      </p:sp>
      <p:sp>
        <p:nvSpPr>
          <p:cNvPr id="36" name="Content Placeholder 15">
            <a:extLst>
              <a:ext uri="{FF2B5EF4-FFF2-40B4-BE49-F238E27FC236}">
                <a16:creationId xmlns:a16="http://schemas.microsoft.com/office/drawing/2014/main" id="{978E9DBF-B35B-E4EE-F05F-66E9DD507738}"/>
              </a:ext>
            </a:extLst>
          </p:cNvPr>
          <p:cNvSpPr>
            <a:spLocks noGrp="1"/>
          </p:cNvSpPr>
          <p:nvPr>
            <p:ph sz="quarter" idx="30" hasCustomPrompt="1"/>
          </p:nvPr>
        </p:nvSpPr>
        <p:spPr>
          <a:xfrm>
            <a:off x="1905700" y="5559197"/>
            <a:ext cx="1387130" cy="307777"/>
          </a:xfrm>
          <a:prstGeom prst="rect">
            <a:avLst/>
          </a:prstGeom>
        </p:spPr>
        <p:txBody>
          <a:bodyPr>
            <a:noAutofit/>
          </a:bodyPr>
          <a:lstStyle>
            <a:lvl1pPr marL="0" indent="0" algn="ctr">
              <a:spcBef>
                <a:spcPts val="0"/>
              </a:spcBef>
              <a:buNone/>
              <a:defRPr sz="1050">
                <a:latin typeface="Arial" panose="020B0604020202020204" pitchFamily="34" charset="0"/>
                <a:cs typeface="Arial" panose="020B0604020202020204" pitchFamily="34" charset="0"/>
              </a:defRPr>
            </a:lvl1pPr>
            <a:lvl2pPr>
              <a:defRPr sz="105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a:t>Click to edit name</a:t>
            </a:r>
          </a:p>
        </p:txBody>
      </p:sp>
      <p:sp>
        <p:nvSpPr>
          <p:cNvPr id="37" name="Oval 36">
            <a:extLst>
              <a:ext uri="{FF2B5EF4-FFF2-40B4-BE49-F238E27FC236}">
                <a16:creationId xmlns:a16="http://schemas.microsoft.com/office/drawing/2014/main" id="{698407B5-1B2C-1ED7-F01A-0E004EE96923}"/>
              </a:ext>
            </a:extLst>
          </p:cNvPr>
          <p:cNvSpPr/>
          <p:nvPr userDrawn="1"/>
        </p:nvSpPr>
        <p:spPr>
          <a:xfrm>
            <a:off x="1879623" y="3655427"/>
            <a:ext cx="1413207"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8" name="Picture Placeholder 28">
            <a:extLst>
              <a:ext uri="{FF2B5EF4-FFF2-40B4-BE49-F238E27FC236}">
                <a16:creationId xmlns:a16="http://schemas.microsoft.com/office/drawing/2014/main" id="{107D96E0-181C-3713-F36E-304ED861911C}"/>
              </a:ext>
            </a:extLst>
          </p:cNvPr>
          <p:cNvSpPr>
            <a:spLocks noGrp="1"/>
          </p:cNvSpPr>
          <p:nvPr>
            <p:ph type="pic" sz="quarter" idx="31"/>
          </p:nvPr>
        </p:nvSpPr>
        <p:spPr>
          <a:xfrm>
            <a:off x="1919914" y="3682695"/>
            <a:ext cx="1372916" cy="1829741"/>
          </a:xfrm>
          <a:prstGeom prst="ellipse">
            <a:avLst/>
          </a:prstGeom>
          <a:solidFill>
            <a:srgbClr val="8FAADC"/>
          </a:solidFill>
        </p:spPr>
        <p:txBody>
          <a:bodyPr>
            <a:normAutofit/>
          </a:bodyPr>
          <a:lstStyle>
            <a:lvl1pPr marL="137160" indent="0">
              <a:buNone/>
              <a:defRPr sz="1200"/>
            </a:lvl1pPr>
          </a:lstStyle>
          <a:p>
            <a:endParaRPr lang="en-US" dirty="0"/>
          </a:p>
        </p:txBody>
      </p:sp>
    </p:spTree>
    <p:custDataLst>
      <p:tags r:id="rId1"/>
    </p:custDataLst>
    <p:extLst>
      <p:ext uri="{BB962C8B-B14F-4D97-AF65-F5344CB8AC3E}">
        <p14:creationId xmlns:p14="http://schemas.microsoft.com/office/powerpoint/2010/main" val="1483840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CA17F-10EB-99A7-5F6A-6C7FE35A359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50A05E-1AEF-DF81-26B6-D8BA41F12F37}"/>
              </a:ext>
            </a:extLst>
          </p:cNvPr>
          <p:cNvSpPr>
            <a:spLocks noGrp="1"/>
          </p:cNvSpPr>
          <p:nvPr>
            <p:ph type="dt" sz="half" idx="10"/>
          </p:nvPr>
        </p:nvSpPr>
        <p:spPr/>
        <p:txBody>
          <a:bodyPr/>
          <a:lstStyle/>
          <a:p>
            <a:r>
              <a:rPr lang="en-US" dirty="0"/>
              <a:t>Summer 2023</a:t>
            </a:r>
          </a:p>
        </p:txBody>
      </p:sp>
      <p:sp>
        <p:nvSpPr>
          <p:cNvPr id="4" name="Footer Placeholder 3">
            <a:extLst>
              <a:ext uri="{FF2B5EF4-FFF2-40B4-BE49-F238E27FC236}">
                <a16:creationId xmlns:a16="http://schemas.microsoft.com/office/drawing/2014/main" id="{32E83DF6-D889-F5FB-B5C3-3CC74012B81F}"/>
              </a:ext>
            </a:extLst>
          </p:cNvPr>
          <p:cNvSpPr>
            <a:spLocks noGrp="1"/>
          </p:cNvSpPr>
          <p:nvPr>
            <p:ph type="ftr" sz="quarter" idx="11"/>
          </p:nvPr>
        </p:nvSpPr>
        <p:spPr/>
        <p:txBody>
          <a:bodyPr/>
          <a:lstStyle/>
          <a:p>
            <a:r>
              <a:rPr lang="en-US" dirty="0"/>
              <a:t>Welcome</a:t>
            </a:r>
          </a:p>
        </p:txBody>
      </p:sp>
      <p:sp>
        <p:nvSpPr>
          <p:cNvPr id="5" name="Slide Number Placeholder 4">
            <a:extLst>
              <a:ext uri="{FF2B5EF4-FFF2-40B4-BE49-F238E27FC236}">
                <a16:creationId xmlns:a16="http://schemas.microsoft.com/office/drawing/2014/main" id="{C1B2A1A7-19CD-A7EA-5399-B0DA98BF8D60}"/>
              </a:ext>
            </a:extLst>
          </p:cNvPr>
          <p:cNvSpPr>
            <a:spLocks noGrp="1"/>
          </p:cNvSpPr>
          <p:nvPr>
            <p:ph type="sldNum" sz="quarter" idx="12"/>
          </p:nvPr>
        </p:nvSpPr>
        <p:spPr/>
        <p:txBody>
          <a:bodyPr/>
          <a:lstStyle/>
          <a:p>
            <a:fld id="{0B2D781D-8844-5940-92D1-06EF0A7F581E}" type="slidenum">
              <a:rPr lang="en-US" smtClean="0"/>
              <a:pPr/>
              <a:t>‹#›</a:t>
            </a:fld>
            <a:endParaRPr lang="en-US" dirty="0"/>
          </a:p>
        </p:txBody>
      </p:sp>
      <p:sp>
        <p:nvSpPr>
          <p:cNvPr id="21" name="Oval 20">
            <a:extLst>
              <a:ext uri="{FF2B5EF4-FFF2-40B4-BE49-F238E27FC236}">
                <a16:creationId xmlns:a16="http://schemas.microsoft.com/office/drawing/2014/main" id="{FD0EFA4F-0076-7F8C-C075-68EA6BC4EEF6}"/>
              </a:ext>
            </a:extLst>
          </p:cNvPr>
          <p:cNvSpPr/>
          <p:nvPr userDrawn="1"/>
        </p:nvSpPr>
        <p:spPr>
          <a:xfrm>
            <a:off x="4666030" y="1168154"/>
            <a:ext cx="1413207"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2" name="Content Placeholder 15">
            <a:extLst>
              <a:ext uri="{FF2B5EF4-FFF2-40B4-BE49-F238E27FC236}">
                <a16:creationId xmlns:a16="http://schemas.microsoft.com/office/drawing/2014/main" id="{00A7A896-56DF-CA5E-684C-FDDC75762487}"/>
              </a:ext>
            </a:extLst>
          </p:cNvPr>
          <p:cNvSpPr>
            <a:spLocks noGrp="1"/>
          </p:cNvSpPr>
          <p:nvPr>
            <p:ph sz="quarter" idx="13" hasCustomPrompt="1"/>
          </p:nvPr>
        </p:nvSpPr>
        <p:spPr>
          <a:xfrm>
            <a:off x="2774181" y="3083917"/>
            <a:ext cx="1387130" cy="307777"/>
          </a:xfrm>
          <a:prstGeom prst="rect">
            <a:avLst/>
          </a:prstGeom>
        </p:spPr>
        <p:txBody>
          <a:bodyPr>
            <a:noAutofit/>
          </a:bodyPr>
          <a:lstStyle>
            <a:lvl1pPr marL="0" indent="0" algn="ctr">
              <a:spcBef>
                <a:spcPts val="0"/>
              </a:spcBef>
              <a:buNone/>
              <a:defRPr sz="1050">
                <a:latin typeface="Arial" panose="020B0604020202020204" pitchFamily="34" charset="0"/>
                <a:cs typeface="Arial" panose="020B0604020202020204" pitchFamily="34" charset="0"/>
              </a:defRPr>
            </a:lvl1pPr>
            <a:lvl2pPr>
              <a:defRPr sz="105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a:t>Click to edit name</a:t>
            </a:r>
          </a:p>
        </p:txBody>
      </p:sp>
      <p:sp>
        <p:nvSpPr>
          <p:cNvPr id="23" name="Content Placeholder 15">
            <a:extLst>
              <a:ext uri="{FF2B5EF4-FFF2-40B4-BE49-F238E27FC236}">
                <a16:creationId xmlns:a16="http://schemas.microsoft.com/office/drawing/2014/main" id="{C3F42772-E861-C28B-0E37-37CD6800EA22}"/>
              </a:ext>
            </a:extLst>
          </p:cNvPr>
          <p:cNvSpPr>
            <a:spLocks noGrp="1"/>
          </p:cNvSpPr>
          <p:nvPr>
            <p:ph sz="quarter" idx="15" hasCustomPrompt="1"/>
          </p:nvPr>
        </p:nvSpPr>
        <p:spPr>
          <a:xfrm>
            <a:off x="4730117" y="3075141"/>
            <a:ext cx="1387130" cy="307777"/>
          </a:xfrm>
          <a:prstGeom prst="rect">
            <a:avLst/>
          </a:prstGeom>
        </p:spPr>
        <p:txBody>
          <a:bodyPr>
            <a:noAutofit/>
          </a:bodyPr>
          <a:lstStyle>
            <a:lvl1pPr marL="0" indent="0" algn="ctr">
              <a:spcBef>
                <a:spcPts val="0"/>
              </a:spcBef>
              <a:buNone/>
              <a:defRPr sz="1050">
                <a:latin typeface="Arial" panose="020B0604020202020204" pitchFamily="34" charset="0"/>
                <a:cs typeface="Arial" panose="020B0604020202020204" pitchFamily="34" charset="0"/>
              </a:defRPr>
            </a:lvl1pPr>
            <a:lvl2pPr>
              <a:defRPr sz="105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a:t>Click to edit name</a:t>
            </a:r>
          </a:p>
        </p:txBody>
      </p:sp>
      <p:sp>
        <p:nvSpPr>
          <p:cNvPr id="25" name="Picture Placeholder 28">
            <a:extLst>
              <a:ext uri="{FF2B5EF4-FFF2-40B4-BE49-F238E27FC236}">
                <a16:creationId xmlns:a16="http://schemas.microsoft.com/office/drawing/2014/main" id="{8F76D099-80B4-A787-5223-BF1A61E6AEFA}"/>
              </a:ext>
            </a:extLst>
          </p:cNvPr>
          <p:cNvSpPr>
            <a:spLocks noGrp="1"/>
          </p:cNvSpPr>
          <p:nvPr>
            <p:ph type="pic" sz="quarter" idx="21"/>
          </p:nvPr>
        </p:nvSpPr>
        <p:spPr>
          <a:xfrm>
            <a:off x="4686176" y="1214916"/>
            <a:ext cx="1372916" cy="1829741"/>
          </a:xfrm>
          <a:prstGeom prst="ellipse">
            <a:avLst/>
          </a:prstGeom>
          <a:solidFill>
            <a:srgbClr val="8FAADC"/>
          </a:solidFill>
        </p:spPr>
        <p:txBody>
          <a:bodyPr>
            <a:normAutofit/>
          </a:bodyPr>
          <a:lstStyle>
            <a:lvl1pPr marL="137160" indent="0">
              <a:buNone/>
              <a:defRPr sz="1200"/>
            </a:lvl1pPr>
          </a:lstStyle>
          <a:p>
            <a:endParaRPr lang="en-US" dirty="0"/>
          </a:p>
        </p:txBody>
      </p:sp>
      <p:sp>
        <p:nvSpPr>
          <p:cNvPr id="28" name="Oval 27">
            <a:extLst>
              <a:ext uri="{FF2B5EF4-FFF2-40B4-BE49-F238E27FC236}">
                <a16:creationId xmlns:a16="http://schemas.microsoft.com/office/drawing/2014/main" id="{9D9DCB7E-8121-CD20-D21B-A0B70CEA1F0A}"/>
              </a:ext>
            </a:extLst>
          </p:cNvPr>
          <p:cNvSpPr/>
          <p:nvPr userDrawn="1"/>
        </p:nvSpPr>
        <p:spPr>
          <a:xfrm>
            <a:off x="2748104" y="1168154"/>
            <a:ext cx="1413207"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9" name="Picture Placeholder 28">
            <a:extLst>
              <a:ext uri="{FF2B5EF4-FFF2-40B4-BE49-F238E27FC236}">
                <a16:creationId xmlns:a16="http://schemas.microsoft.com/office/drawing/2014/main" id="{B2638552-1664-B0D0-EB49-119C67A86A5C}"/>
              </a:ext>
            </a:extLst>
          </p:cNvPr>
          <p:cNvSpPr>
            <a:spLocks noGrp="1"/>
          </p:cNvSpPr>
          <p:nvPr>
            <p:ph type="pic" sz="quarter" idx="24"/>
          </p:nvPr>
        </p:nvSpPr>
        <p:spPr>
          <a:xfrm>
            <a:off x="2788395" y="1195422"/>
            <a:ext cx="1372916" cy="1829741"/>
          </a:xfrm>
          <a:prstGeom prst="ellipse">
            <a:avLst/>
          </a:prstGeom>
          <a:solidFill>
            <a:srgbClr val="8FAADC"/>
          </a:solidFill>
        </p:spPr>
        <p:txBody>
          <a:bodyPr>
            <a:normAutofit/>
          </a:bodyPr>
          <a:lstStyle>
            <a:lvl1pPr marL="137160" indent="0">
              <a:buNone/>
              <a:defRPr sz="1200"/>
            </a:lvl1pPr>
          </a:lstStyle>
          <a:p>
            <a:endParaRPr lang="en-US" dirty="0"/>
          </a:p>
        </p:txBody>
      </p:sp>
      <p:sp>
        <p:nvSpPr>
          <p:cNvPr id="30" name="Content Placeholder 15">
            <a:extLst>
              <a:ext uri="{FF2B5EF4-FFF2-40B4-BE49-F238E27FC236}">
                <a16:creationId xmlns:a16="http://schemas.microsoft.com/office/drawing/2014/main" id="{E963A0AB-042B-08DE-A5BF-F161B21D7B79}"/>
              </a:ext>
            </a:extLst>
          </p:cNvPr>
          <p:cNvSpPr>
            <a:spLocks noGrp="1"/>
          </p:cNvSpPr>
          <p:nvPr>
            <p:ph sz="quarter" idx="26" hasCustomPrompt="1"/>
          </p:nvPr>
        </p:nvSpPr>
        <p:spPr>
          <a:xfrm>
            <a:off x="5812447" y="5559197"/>
            <a:ext cx="1387130" cy="307777"/>
          </a:xfrm>
          <a:prstGeom prst="rect">
            <a:avLst/>
          </a:prstGeom>
        </p:spPr>
        <p:txBody>
          <a:bodyPr>
            <a:noAutofit/>
          </a:bodyPr>
          <a:lstStyle>
            <a:lvl1pPr marL="0" indent="0" algn="ctr">
              <a:spcBef>
                <a:spcPts val="0"/>
              </a:spcBef>
              <a:buNone/>
              <a:defRPr sz="1050">
                <a:latin typeface="Arial" panose="020B0604020202020204" pitchFamily="34" charset="0"/>
                <a:cs typeface="Arial" panose="020B0604020202020204" pitchFamily="34" charset="0"/>
              </a:defRPr>
            </a:lvl1pPr>
            <a:lvl2pPr>
              <a:defRPr sz="105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a:t>Click to edit name</a:t>
            </a:r>
          </a:p>
        </p:txBody>
      </p:sp>
      <p:sp>
        <p:nvSpPr>
          <p:cNvPr id="31" name="Oval 30">
            <a:extLst>
              <a:ext uri="{FF2B5EF4-FFF2-40B4-BE49-F238E27FC236}">
                <a16:creationId xmlns:a16="http://schemas.microsoft.com/office/drawing/2014/main" id="{5280AF9F-665C-D9E1-C7D2-0078A14A05F1}"/>
              </a:ext>
            </a:extLst>
          </p:cNvPr>
          <p:cNvSpPr/>
          <p:nvPr userDrawn="1"/>
        </p:nvSpPr>
        <p:spPr>
          <a:xfrm>
            <a:off x="5798136" y="3664952"/>
            <a:ext cx="1413207"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2" name="Picture Placeholder 28">
            <a:extLst>
              <a:ext uri="{FF2B5EF4-FFF2-40B4-BE49-F238E27FC236}">
                <a16:creationId xmlns:a16="http://schemas.microsoft.com/office/drawing/2014/main" id="{4DD7C2EA-E5E9-7632-A563-C23A24F99CD4}"/>
              </a:ext>
            </a:extLst>
          </p:cNvPr>
          <p:cNvSpPr>
            <a:spLocks noGrp="1"/>
          </p:cNvSpPr>
          <p:nvPr>
            <p:ph type="pic" sz="quarter" idx="27"/>
          </p:nvPr>
        </p:nvSpPr>
        <p:spPr>
          <a:xfrm>
            <a:off x="5798137" y="3699105"/>
            <a:ext cx="1372916" cy="1829741"/>
          </a:xfrm>
          <a:prstGeom prst="ellipse">
            <a:avLst/>
          </a:prstGeom>
          <a:solidFill>
            <a:srgbClr val="8FAADC"/>
          </a:solidFill>
        </p:spPr>
        <p:txBody>
          <a:bodyPr>
            <a:normAutofit/>
          </a:bodyPr>
          <a:lstStyle>
            <a:lvl1pPr marL="137160" indent="0">
              <a:buNone/>
              <a:defRPr sz="1200"/>
            </a:lvl1pPr>
          </a:lstStyle>
          <a:p>
            <a:endParaRPr lang="en-US" dirty="0"/>
          </a:p>
        </p:txBody>
      </p:sp>
      <p:sp>
        <p:nvSpPr>
          <p:cNvPr id="33" name="Oval 32">
            <a:extLst>
              <a:ext uri="{FF2B5EF4-FFF2-40B4-BE49-F238E27FC236}">
                <a16:creationId xmlns:a16="http://schemas.microsoft.com/office/drawing/2014/main" id="{8757C4F6-8690-48DE-4195-6D5A4F9CD2DE}"/>
              </a:ext>
            </a:extLst>
          </p:cNvPr>
          <p:cNvSpPr/>
          <p:nvPr userDrawn="1"/>
        </p:nvSpPr>
        <p:spPr>
          <a:xfrm>
            <a:off x="3814238" y="3667714"/>
            <a:ext cx="1413207"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4" name="Content Placeholder 15">
            <a:extLst>
              <a:ext uri="{FF2B5EF4-FFF2-40B4-BE49-F238E27FC236}">
                <a16:creationId xmlns:a16="http://schemas.microsoft.com/office/drawing/2014/main" id="{6BFC5EBF-3D2C-2E40-B279-73B163B0CA8C}"/>
              </a:ext>
            </a:extLst>
          </p:cNvPr>
          <p:cNvSpPr>
            <a:spLocks noGrp="1"/>
          </p:cNvSpPr>
          <p:nvPr>
            <p:ph sz="quarter" idx="28" hasCustomPrompt="1"/>
          </p:nvPr>
        </p:nvSpPr>
        <p:spPr>
          <a:xfrm>
            <a:off x="3851966" y="5562708"/>
            <a:ext cx="1387130" cy="307777"/>
          </a:xfrm>
          <a:prstGeom prst="rect">
            <a:avLst/>
          </a:prstGeom>
        </p:spPr>
        <p:txBody>
          <a:bodyPr>
            <a:noAutofit/>
          </a:bodyPr>
          <a:lstStyle>
            <a:lvl1pPr marL="0" indent="0" algn="ctr">
              <a:spcBef>
                <a:spcPts val="0"/>
              </a:spcBef>
              <a:buNone/>
              <a:defRPr sz="1050">
                <a:latin typeface="Arial" panose="020B0604020202020204" pitchFamily="34" charset="0"/>
                <a:cs typeface="Arial" panose="020B0604020202020204" pitchFamily="34" charset="0"/>
              </a:defRPr>
            </a:lvl1pPr>
            <a:lvl2pPr>
              <a:defRPr sz="105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a:t>Click to edit name</a:t>
            </a:r>
          </a:p>
        </p:txBody>
      </p:sp>
      <p:sp>
        <p:nvSpPr>
          <p:cNvPr id="35" name="Picture Placeholder 28">
            <a:extLst>
              <a:ext uri="{FF2B5EF4-FFF2-40B4-BE49-F238E27FC236}">
                <a16:creationId xmlns:a16="http://schemas.microsoft.com/office/drawing/2014/main" id="{129F9C5B-0380-4D06-061C-4180B3793F45}"/>
              </a:ext>
            </a:extLst>
          </p:cNvPr>
          <p:cNvSpPr>
            <a:spLocks noGrp="1"/>
          </p:cNvSpPr>
          <p:nvPr>
            <p:ph type="pic" sz="quarter" idx="29"/>
          </p:nvPr>
        </p:nvSpPr>
        <p:spPr>
          <a:xfrm>
            <a:off x="3834385" y="3714476"/>
            <a:ext cx="1372916" cy="1829741"/>
          </a:xfrm>
          <a:prstGeom prst="ellipse">
            <a:avLst/>
          </a:prstGeom>
          <a:solidFill>
            <a:srgbClr val="8FAADC"/>
          </a:solidFill>
        </p:spPr>
        <p:txBody>
          <a:bodyPr>
            <a:normAutofit/>
          </a:bodyPr>
          <a:lstStyle>
            <a:lvl1pPr marL="137160" indent="0">
              <a:buNone/>
              <a:defRPr sz="1200"/>
            </a:lvl1pPr>
          </a:lstStyle>
          <a:p>
            <a:endParaRPr lang="en-US" dirty="0"/>
          </a:p>
        </p:txBody>
      </p:sp>
      <p:sp>
        <p:nvSpPr>
          <p:cNvPr id="36" name="Content Placeholder 15">
            <a:extLst>
              <a:ext uri="{FF2B5EF4-FFF2-40B4-BE49-F238E27FC236}">
                <a16:creationId xmlns:a16="http://schemas.microsoft.com/office/drawing/2014/main" id="{978E9DBF-B35B-E4EE-F05F-66E9DD507738}"/>
              </a:ext>
            </a:extLst>
          </p:cNvPr>
          <p:cNvSpPr>
            <a:spLocks noGrp="1"/>
          </p:cNvSpPr>
          <p:nvPr>
            <p:ph sz="quarter" idx="30" hasCustomPrompt="1"/>
          </p:nvPr>
        </p:nvSpPr>
        <p:spPr>
          <a:xfrm>
            <a:off x="1905700" y="5559197"/>
            <a:ext cx="1387130" cy="307777"/>
          </a:xfrm>
          <a:prstGeom prst="rect">
            <a:avLst/>
          </a:prstGeom>
        </p:spPr>
        <p:txBody>
          <a:bodyPr>
            <a:noAutofit/>
          </a:bodyPr>
          <a:lstStyle>
            <a:lvl1pPr marL="0" indent="0" algn="ctr">
              <a:spcBef>
                <a:spcPts val="0"/>
              </a:spcBef>
              <a:buNone/>
              <a:defRPr sz="1050">
                <a:latin typeface="Arial" panose="020B0604020202020204" pitchFamily="34" charset="0"/>
                <a:cs typeface="Arial" panose="020B0604020202020204" pitchFamily="34" charset="0"/>
              </a:defRPr>
            </a:lvl1pPr>
            <a:lvl2pPr>
              <a:defRPr sz="105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a:t>Click to edit name</a:t>
            </a:r>
          </a:p>
        </p:txBody>
      </p:sp>
      <p:sp>
        <p:nvSpPr>
          <p:cNvPr id="37" name="Oval 36">
            <a:extLst>
              <a:ext uri="{FF2B5EF4-FFF2-40B4-BE49-F238E27FC236}">
                <a16:creationId xmlns:a16="http://schemas.microsoft.com/office/drawing/2014/main" id="{698407B5-1B2C-1ED7-F01A-0E004EE96923}"/>
              </a:ext>
            </a:extLst>
          </p:cNvPr>
          <p:cNvSpPr/>
          <p:nvPr userDrawn="1"/>
        </p:nvSpPr>
        <p:spPr>
          <a:xfrm>
            <a:off x="1879623" y="3655427"/>
            <a:ext cx="1413207"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8" name="Picture Placeholder 28">
            <a:extLst>
              <a:ext uri="{FF2B5EF4-FFF2-40B4-BE49-F238E27FC236}">
                <a16:creationId xmlns:a16="http://schemas.microsoft.com/office/drawing/2014/main" id="{107D96E0-181C-3713-F36E-304ED861911C}"/>
              </a:ext>
            </a:extLst>
          </p:cNvPr>
          <p:cNvSpPr>
            <a:spLocks noGrp="1"/>
          </p:cNvSpPr>
          <p:nvPr>
            <p:ph type="pic" sz="quarter" idx="31"/>
          </p:nvPr>
        </p:nvSpPr>
        <p:spPr>
          <a:xfrm>
            <a:off x="1919914" y="3682695"/>
            <a:ext cx="1372916" cy="1829741"/>
          </a:xfrm>
          <a:prstGeom prst="ellipse">
            <a:avLst/>
          </a:prstGeom>
          <a:solidFill>
            <a:srgbClr val="8FAADC"/>
          </a:solidFill>
        </p:spPr>
        <p:txBody>
          <a:bodyPr>
            <a:normAutofit/>
          </a:bodyPr>
          <a:lstStyle>
            <a:lvl1pPr marL="137160" indent="0">
              <a:buNone/>
              <a:defRPr sz="1200"/>
            </a:lvl1pPr>
          </a:lstStyle>
          <a:p>
            <a:endParaRPr lang="en-US" dirty="0"/>
          </a:p>
        </p:txBody>
      </p:sp>
    </p:spTree>
    <p:custDataLst>
      <p:tags r:id="rId1"/>
    </p:custDataLst>
    <p:extLst>
      <p:ext uri="{BB962C8B-B14F-4D97-AF65-F5344CB8AC3E}">
        <p14:creationId xmlns:p14="http://schemas.microsoft.com/office/powerpoint/2010/main" val="53456811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userDrawn="1">
  <p:cSld name="Table of Contents">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412420" y="403763"/>
            <a:ext cx="3770267" cy="719643"/>
          </a:xfrm>
        </p:spPr>
        <p:txBody>
          <a:bodyPr>
            <a:normAutofit/>
          </a:bodyPr>
          <a:lstStyle>
            <a:lvl1pPr algn="l">
              <a:defRPr sz="2250">
                <a:solidFill>
                  <a:srgbClr val="00539A"/>
                </a:solidFill>
              </a:defRPr>
            </a:lvl1pPr>
          </a:lstStyle>
          <a:p>
            <a:r>
              <a:rPr lang="en-US" dirty="0"/>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412419" y="1771913"/>
            <a:ext cx="7297241" cy="3810569"/>
          </a:xfrm>
        </p:spPr>
        <p:txBody>
          <a:bodyPr/>
          <a:lstStyle>
            <a:lvl1pPr marL="0" indent="0">
              <a:lnSpc>
                <a:spcPct val="100000"/>
              </a:lnSpc>
              <a:spcBef>
                <a:spcPts val="600"/>
              </a:spcBef>
              <a:buFontTx/>
              <a:buNone/>
              <a:defRPr sz="1350">
                <a:solidFill>
                  <a:srgbClr val="00539A"/>
                </a:solidFill>
              </a:defRPr>
            </a:lvl1pPr>
          </a:lstStyle>
          <a:p>
            <a:pPr>
              <a:lnSpc>
                <a:spcPct val="150000"/>
              </a:lnSpc>
            </a:pPr>
            <a:r>
              <a:rPr lang="en-US" b="1" dirty="0">
                <a:solidFill>
                  <a:srgbClr val="00529B"/>
                </a:solidFill>
                <a:latin typeface="Arial" panose="020B0604020202020204" pitchFamily="34" charset="0"/>
                <a:cs typeface="Arial" panose="020B0604020202020204" pitchFamily="34" charset="0"/>
              </a:rPr>
              <a:t>Lesson 1</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2</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3</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4</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5</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p:txBody>
      </p:sp>
      <p:sp>
        <p:nvSpPr>
          <p:cNvPr id="5" name="Slide Number Placeholder 4">
            <a:extLst>
              <a:ext uri="{FF2B5EF4-FFF2-40B4-BE49-F238E27FC236}">
                <a16:creationId xmlns:a16="http://schemas.microsoft.com/office/drawing/2014/main" id="{154CA6A7-3973-8749-BE64-B9296236D6E2}"/>
              </a:ext>
            </a:extLst>
          </p:cNvPr>
          <p:cNvSpPr>
            <a:spLocks noGrp="1"/>
          </p:cNvSpPr>
          <p:nvPr>
            <p:ph type="sldNum" sz="quarter" idx="12"/>
          </p:nvPr>
        </p:nvSpPr>
        <p:spPr/>
        <p:txBody>
          <a:bodyPr/>
          <a:lstStyle>
            <a:lvl1pPr>
              <a:defRPr>
                <a:solidFill>
                  <a:schemeClr val="bg1"/>
                </a:solidFill>
              </a:defRPr>
            </a:lvl1pPr>
          </a:lstStyle>
          <a:p>
            <a:fld id="{0B2D781D-8844-5940-92D1-06EF0A7F581E}" type="slidenum">
              <a:rPr lang="en-US" smtClean="0"/>
              <a:pPr/>
              <a:t>‹#›</a:t>
            </a:fld>
            <a:endParaRPr lang="en-US" dirty="0"/>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r>
              <a:rPr lang="en-US" dirty="0"/>
              <a:t>NTP Medicare OEP Bootcamp 2023</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r>
              <a:rPr lang="en-US" dirty="0"/>
              <a:t>September 2023</a:t>
            </a:r>
          </a:p>
        </p:txBody>
      </p:sp>
    </p:spTree>
    <p:custDataLst>
      <p:tags r:id="rId1"/>
    </p:custDataLst>
    <p:extLst>
      <p:ext uri="{BB962C8B-B14F-4D97-AF65-F5344CB8AC3E}">
        <p14:creationId xmlns:p14="http://schemas.microsoft.com/office/powerpoint/2010/main" val="12749467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6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9144000" cy="952107"/>
          </a:xfrm>
          <a:prstGeom prst="rect">
            <a:avLst/>
          </a:prstGeom>
        </p:spPr>
        <p:txBody>
          <a:bodyPr anchor="ctr">
            <a:normAutofit/>
          </a:bodyPr>
          <a:lstStyle>
            <a:lvl1pPr>
              <a:defRPr sz="225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6457950" y="6492241"/>
            <a:ext cx="20574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3028950" y="6492241"/>
            <a:ext cx="3086100" cy="365125"/>
          </a:xfrm>
        </p:spPr>
        <p:txBody>
          <a:bodyPr/>
          <a:lstStyle>
            <a:lvl1pPr>
              <a:defRPr>
                <a:solidFill>
                  <a:schemeClr val="accent1">
                    <a:lumMod val="60000"/>
                    <a:lumOff val="40000"/>
                  </a:schemeClr>
                </a:solidFill>
              </a:defRPr>
            </a:lvl1pPr>
          </a:lstStyle>
          <a:p>
            <a:r>
              <a:rPr lang="en-US" dirty="0"/>
              <a:t>NTP Medicare OEP Bootcamp 2023</a:t>
            </a:r>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628650" y="6492241"/>
            <a:ext cx="2057400" cy="365125"/>
          </a:xfrm>
        </p:spPr>
        <p:txBody>
          <a:bodyPr/>
          <a:lstStyle>
            <a:lvl1pPr>
              <a:defRPr>
                <a:solidFill>
                  <a:schemeClr val="accent1">
                    <a:lumMod val="60000"/>
                    <a:lumOff val="40000"/>
                  </a:schemeClr>
                </a:solidFill>
              </a:defRPr>
            </a:lvl1pPr>
          </a:lstStyle>
          <a:p>
            <a:r>
              <a:rPr lang="en-US" dirty="0"/>
              <a:t>September 2023</a:t>
            </a:r>
          </a:p>
        </p:txBody>
      </p:sp>
      <p:sp>
        <p:nvSpPr>
          <p:cNvPr id="4" name="Content Placeholder 3">
            <a:extLst>
              <a:ext uri="{FF2B5EF4-FFF2-40B4-BE49-F238E27FC236}">
                <a16:creationId xmlns:a16="http://schemas.microsoft.com/office/drawing/2014/main" id="{4279C68D-25F6-C4E7-4C7B-721EA7207C31}"/>
              </a:ext>
            </a:extLst>
          </p:cNvPr>
          <p:cNvSpPr>
            <a:spLocks noGrp="1"/>
          </p:cNvSpPr>
          <p:nvPr>
            <p:ph sz="quarter" idx="13"/>
          </p:nvPr>
        </p:nvSpPr>
        <p:spPr>
          <a:xfrm>
            <a:off x="479822" y="1219201"/>
            <a:ext cx="7941164" cy="952107"/>
          </a:xfrm>
        </p:spPr>
        <p:txBody>
          <a:bodyPr/>
          <a:lstStyle>
            <a:lvl5pPr marL="1337310" indent="0">
              <a:buNone/>
              <a:defRPr/>
            </a:lvl5pPr>
          </a:lstStyle>
          <a:p>
            <a:pPr lvl="0"/>
            <a:r>
              <a:rPr lang="en-US" dirty="0"/>
              <a:t>Click to edit Master text styles</a:t>
            </a:r>
          </a:p>
        </p:txBody>
      </p:sp>
      <p:sp>
        <p:nvSpPr>
          <p:cNvPr id="3" name="Content Placeholder 3">
            <a:extLst>
              <a:ext uri="{FF2B5EF4-FFF2-40B4-BE49-F238E27FC236}">
                <a16:creationId xmlns:a16="http://schemas.microsoft.com/office/drawing/2014/main" id="{805F7B22-8147-46A7-AD96-7763107C59CB}"/>
              </a:ext>
            </a:extLst>
          </p:cNvPr>
          <p:cNvSpPr>
            <a:spLocks noGrp="1"/>
          </p:cNvSpPr>
          <p:nvPr>
            <p:ph sz="quarter" idx="14"/>
          </p:nvPr>
        </p:nvSpPr>
        <p:spPr>
          <a:xfrm>
            <a:off x="479822" y="2476894"/>
            <a:ext cx="7941164" cy="770860"/>
          </a:xfrm>
        </p:spPr>
        <p:txBody>
          <a:bodyPr/>
          <a:lstStyle>
            <a:lvl5pPr marL="1337310" indent="0">
              <a:buNone/>
              <a:defRPr/>
            </a:lvl5pPr>
          </a:lstStyle>
          <a:p>
            <a:pPr lvl="0"/>
            <a:r>
              <a:rPr lang="en-US" dirty="0"/>
              <a:t>Click to edit Master text styles</a:t>
            </a:r>
          </a:p>
        </p:txBody>
      </p:sp>
      <p:sp>
        <p:nvSpPr>
          <p:cNvPr id="5" name="Content Placeholder 3">
            <a:extLst>
              <a:ext uri="{FF2B5EF4-FFF2-40B4-BE49-F238E27FC236}">
                <a16:creationId xmlns:a16="http://schemas.microsoft.com/office/drawing/2014/main" id="{1EA201BE-BEC0-81A6-E8CF-B98843BC4EEC}"/>
              </a:ext>
            </a:extLst>
          </p:cNvPr>
          <p:cNvSpPr>
            <a:spLocks noGrp="1"/>
          </p:cNvSpPr>
          <p:nvPr>
            <p:ph sz="quarter" idx="15"/>
          </p:nvPr>
        </p:nvSpPr>
        <p:spPr>
          <a:xfrm>
            <a:off x="479822" y="3713707"/>
            <a:ext cx="7941164" cy="770860"/>
          </a:xfrm>
        </p:spPr>
        <p:txBody>
          <a:bodyPr/>
          <a:lstStyle>
            <a:lvl5pPr marL="1337310" indent="0">
              <a:buNone/>
              <a:defRPr/>
            </a:lvl5pPr>
          </a:lstStyle>
          <a:p>
            <a:pPr lvl="0"/>
            <a:r>
              <a:rPr lang="en-US" dirty="0"/>
              <a:t>Click to edit Master text styles</a:t>
            </a:r>
          </a:p>
        </p:txBody>
      </p:sp>
      <p:sp>
        <p:nvSpPr>
          <p:cNvPr id="6" name="Content Placeholder 3">
            <a:extLst>
              <a:ext uri="{FF2B5EF4-FFF2-40B4-BE49-F238E27FC236}">
                <a16:creationId xmlns:a16="http://schemas.microsoft.com/office/drawing/2014/main" id="{B9E70693-D44F-8CAB-C612-51CDC9D5A23D}"/>
              </a:ext>
            </a:extLst>
          </p:cNvPr>
          <p:cNvSpPr>
            <a:spLocks noGrp="1"/>
          </p:cNvSpPr>
          <p:nvPr>
            <p:ph sz="quarter" idx="16"/>
          </p:nvPr>
        </p:nvSpPr>
        <p:spPr>
          <a:xfrm>
            <a:off x="479822" y="4887610"/>
            <a:ext cx="7941164" cy="770860"/>
          </a:xfrm>
        </p:spPr>
        <p:txBody>
          <a:bodyPr/>
          <a:lstStyle>
            <a:lvl5pPr marL="1337310" indent="0">
              <a:buNone/>
              <a:defRPr/>
            </a:lvl5pPr>
          </a:lstStyle>
          <a:p>
            <a:pPr lvl="0"/>
            <a:r>
              <a:rPr lang="en-US" dirty="0"/>
              <a:t>Click to edit Master text styles</a:t>
            </a:r>
          </a:p>
        </p:txBody>
      </p:sp>
    </p:spTree>
    <p:custDataLst>
      <p:tags r:id="rId1"/>
    </p:custDataLst>
    <p:extLst>
      <p:ext uri="{BB962C8B-B14F-4D97-AF65-F5344CB8AC3E}">
        <p14:creationId xmlns:p14="http://schemas.microsoft.com/office/powerpoint/2010/main" val="15421392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cSld name="Final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9144000" cy="960120"/>
          </a:xfrm>
          <a:prstGeom prst="rect">
            <a:avLst/>
          </a:prstGeom>
        </p:spPr>
        <p:txBody>
          <a:bodyPr/>
          <a:lstStyle>
            <a:lvl1pPr>
              <a:defRPr/>
            </a:lvl1pPr>
          </a:lstStyle>
          <a:p>
            <a:r>
              <a:rPr lang="en-US" dirty="0"/>
              <a:t>Stay Connected</a:t>
            </a:r>
          </a:p>
        </p:txBody>
      </p:sp>
      <p:grpSp>
        <p:nvGrpSpPr>
          <p:cNvPr id="19" name="Group 18">
            <a:extLst>
              <a:ext uri="{FF2B5EF4-FFF2-40B4-BE49-F238E27FC236}">
                <a16:creationId xmlns:a16="http://schemas.microsoft.com/office/drawing/2014/main" id="{C553243D-953E-46FB-80DC-305E327AB395}"/>
              </a:ext>
            </a:extLst>
          </p:cNvPr>
          <p:cNvGrpSpPr/>
          <p:nvPr userDrawn="1"/>
        </p:nvGrpSpPr>
        <p:grpSpPr>
          <a:xfrm>
            <a:off x="885705" y="1472455"/>
            <a:ext cx="7068327" cy="4512717"/>
            <a:chOff x="1180940" y="1472454"/>
            <a:chExt cx="9424436" cy="4512717"/>
          </a:xfrm>
        </p:grpSpPr>
        <p:grpSp>
          <p:nvGrpSpPr>
            <p:cNvPr id="6" name="Group 5">
              <a:extLst>
                <a:ext uri="{FF2B5EF4-FFF2-40B4-BE49-F238E27FC236}">
                  <a16:creationId xmlns:a16="http://schemas.microsoft.com/office/drawing/2014/main" id="{E7254814-8D38-4071-A63A-8561A3E140B4}"/>
                </a:ext>
              </a:extLst>
            </p:cNvPr>
            <p:cNvGrpSpPr/>
            <p:nvPr userDrawn="1"/>
          </p:nvGrpSpPr>
          <p:grpSpPr>
            <a:xfrm>
              <a:off x="7307255" y="1472454"/>
              <a:ext cx="3298121" cy="3660244"/>
              <a:chOff x="7015035" y="1262904"/>
              <a:chExt cx="3298121" cy="3660244"/>
            </a:xfrm>
          </p:grpSpPr>
          <p:pic>
            <p:nvPicPr>
              <p:cNvPr id="7" name="Picture 6" descr="Icon of an envelop with the email @ symbole">
                <a:extLst>
                  <a:ext uri="{FF2B5EF4-FFF2-40B4-BE49-F238E27FC236}">
                    <a16:creationId xmlns:a16="http://schemas.microsoft.com/office/drawing/2014/main" id="{195E15E5-E4E9-4D85-B42E-3E514FC96CBF}"/>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tretch>
                <a:fillRect/>
              </a:stretch>
            </p:blipFill>
            <p:spPr>
              <a:xfrm>
                <a:off x="7224226" y="1262904"/>
                <a:ext cx="2863263" cy="2863263"/>
              </a:xfrm>
              <a:prstGeom prst="rect">
                <a:avLst/>
              </a:prstGeom>
            </p:spPr>
          </p:pic>
          <p:sp>
            <p:nvSpPr>
              <p:cNvPr id="8" name="TextBox 7">
                <a:extLst>
                  <a:ext uri="{FF2B5EF4-FFF2-40B4-BE49-F238E27FC236}">
                    <a16:creationId xmlns:a16="http://schemas.microsoft.com/office/drawing/2014/main" id="{EA30F610-1F95-4078-9AB4-40B4E9623EA2}"/>
                  </a:ext>
                </a:extLst>
              </p:cNvPr>
              <p:cNvSpPr txBox="1"/>
              <p:nvPr/>
            </p:nvSpPr>
            <p:spPr>
              <a:xfrm>
                <a:off x="7015035" y="3722819"/>
                <a:ext cx="3298121" cy="1200329"/>
              </a:xfrm>
              <a:prstGeom prst="rect">
                <a:avLst/>
              </a:prstGeom>
              <a:noFill/>
            </p:spPr>
            <p:txBody>
              <a:bodyPr wrap="square" rtlCol="0">
                <a:spAutoFit/>
              </a:bodyPr>
              <a:lstStyle/>
              <a:p>
                <a:pPr lvl="0" algn="ctr"/>
                <a:r>
                  <a:rPr lang="en-US" sz="1800" dirty="0">
                    <a:solidFill>
                      <a:schemeClr val="accent1">
                        <a:lumMod val="75000"/>
                      </a:schemeClr>
                    </a:solidFill>
                    <a:latin typeface="Arial" panose="020B0604020202020204" pitchFamily="34" charset="0"/>
                    <a:cs typeface="Arial" panose="020B0604020202020204" pitchFamily="34" charset="0"/>
                  </a:rPr>
                  <a:t>Contact us at </a:t>
                </a:r>
                <a:r>
                  <a:rPr lang="en-US" sz="1800" dirty="0">
                    <a:solidFill>
                      <a:schemeClr val="accent1">
                        <a:lumMod val="75000"/>
                      </a:schemeClr>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training@cms.hhs.gov</a:t>
                </a:r>
                <a:r>
                  <a:rPr lang="en-US" sz="1800" dirty="0">
                    <a:solidFill>
                      <a:schemeClr val="accent1">
                        <a:lumMod val="75000"/>
                      </a:schemeClr>
                    </a:solidFill>
                    <a:latin typeface="Arial" panose="020B0604020202020204" pitchFamily="34" charset="0"/>
                    <a:cs typeface="Arial" panose="020B0604020202020204" pitchFamily="34" charset="0"/>
                  </a:rPr>
                  <a:t>.</a:t>
                </a:r>
              </a:p>
              <a:p>
                <a:pPr algn="ctr"/>
                <a:endParaRPr lang="en-US" sz="1800" dirty="0">
                  <a:latin typeface="Arial" panose="020B0604020202020204" pitchFamily="34" charset="0"/>
                  <a:cs typeface="Arial" panose="020B0604020202020204" pitchFamily="34" charset="0"/>
                </a:endParaRPr>
              </a:p>
            </p:txBody>
          </p:sp>
        </p:grpSp>
        <p:sp>
          <p:nvSpPr>
            <p:cNvPr id="10" name="Content Placeholder 4">
              <a:extLst>
                <a:ext uri="{FF2B5EF4-FFF2-40B4-BE49-F238E27FC236}">
                  <a16:creationId xmlns:a16="http://schemas.microsoft.com/office/drawing/2014/main" id="{1C148079-5408-420C-AC04-A7A8288E316A}"/>
                </a:ext>
              </a:extLst>
            </p:cNvPr>
            <p:cNvSpPr txBox="1">
              <a:spLocks/>
            </p:cNvSpPr>
            <p:nvPr/>
          </p:nvSpPr>
          <p:spPr>
            <a:xfrm>
              <a:off x="1180940" y="3991062"/>
              <a:ext cx="5385357" cy="19941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solidFill>
                    <a:schemeClr val="accent1">
                      <a:lumMod val="75000"/>
                    </a:schemeClr>
                  </a:solidFill>
                  <a:latin typeface="Arial" panose="020B0604020202020204" pitchFamily="34" charset="0"/>
                  <a:cs typeface="Arial" panose="020B0604020202020204" pitchFamily="34" charset="0"/>
                </a:rPr>
                <a:t>To view available training materials, </a:t>
              </a:r>
              <a:br>
                <a:rPr lang="en-US" sz="1800" dirty="0">
                  <a:solidFill>
                    <a:schemeClr val="accent1">
                      <a:lumMod val="75000"/>
                    </a:schemeClr>
                  </a:solidFill>
                  <a:latin typeface="Arial" panose="020B0604020202020204" pitchFamily="34" charset="0"/>
                  <a:cs typeface="Arial" panose="020B0604020202020204" pitchFamily="34" charset="0"/>
                </a:rPr>
              </a:br>
              <a:r>
                <a:rPr lang="en-US" sz="1800" dirty="0">
                  <a:solidFill>
                    <a:schemeClr val="accent1">
                      <a:lumMod val="75000"/>
                    </a:schemeClr>
                  </a:solidFill>
                  <a:latin typeface="Arial" panose="020B0604020202020204" pitchFamily="34" charset="0"/>
                  <a:cs typeface="Arial" panose="020B0604020202020204" pitchFamily="34" charset="0"/>
                </a:rPr>
                <a:t>or subscribe to our email list, visit</a:t>
              </a:r>
            </a:p>
            <a:p>
              <a:pPr marL="0" indent="0" algn="ctr">
                <a:buFont typeface="Arial" panose="020B0604020202020204" pitchFamily="34" charset="0"/>
                <a:buNone/>
              </a:pPr>
              <a:r>
                <a:rPr lang="en-US" sz="1800" dirty="0">
                  <a:solidFill>
                    <a:schemeClr val="accent1">
                      <a:lumMod val="75000"/>
                    </a:schemeClr>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CMSnationaltrainingprogram.cms.gov</a:t>
              </a:r>
              <a:r>
                <a:rPr lang="en-US" sz="1800" dirty="0">
                  <a:solidFill>
                    <a:schemeClr val="accent1">
                      <a:lumMod val="75000"/>
                    </a:schemeClr>
                  </a:solidFill>
                  <a:latin typeface="Arial" panose="020B0604020202020204" pitchFamily="34" charset="0"/>
                  <a:cs typeface="Arial" panose="020B0604020202020204" pitchFamily="34" charset="0"/>
                </a:rPr>
                <a:t>.</a:t>
              </a:r>
            </a:p>
          </p:txBody>
        </p:sp>
        <p:grpSp>
          <p:nvGrpSpPr>
            <p:cNvPr id="11" name="Group 10" descr="Icon of a web browser">
              <a:extLst>
                <a:ext uri="{FF2B5EF4-FFF2-40B4-BE49-F238E27FC236}">
                  <a16:creationId xmlns:a16="http://schemas.microsoft.com/office/drawing/2014/main" id="{5290280D-C34A-450B-83DD-E886E128A3ED}"/>
                </a:ext>
              </a:extLst>
            </p:cNvPr>
            <p:cNvGrpSpPr>
              <a:grpSpLocks noChangeAspect="1"/>
            </p:cNvGrpSpPr>
            <p:nvPr/>
          </p:nvGrpSpPr>
          <p:grpSpPr>
            <a:xfrm>
              <a:off x="2739404" y="2124325"/>
              <a:ext cx="2289672" cy="1694557"/>
              <a:chOff x="1604513" y="1515733"/>
              <a:chExt cx="4416725" cy="3268763"/>
            </a:xfrm>
          </p:grpSpPr>
          <p:grpSp>
            <p:nvGrpSpPr>
              <p:cNvPr id="12" name="Group 11">
                <a:extLst>
                  <a:ext uri="{FF2B5EF4-FFF2-40B4-BE49-F238E27FC236}">
                    <a16:creationId xmlns:a16="http://schemas.microsoft.com/office/drawing/2014/main" id="{D37E0E9F-CA72-4E76-B4D8-B1E54E94D9BE}"/>
                  </a:ext>
                </a:extLst>
              </p:cNvPr>
              <p:cNvGrpSpPr/>
              <p:nvPr/>
            </p:nvGrpSpPr>
            <p:grpSpPr>
              <a:xfrm>
                <a:off x="1604513" y="1515733"/>
                <a:ext cx="4416725" cy="3268763"/>
                <a:chOff x="1604513" y="1515733"/>
                <a:chExt cx="4416725" cy="3268763"/>
              </a:xfrm>
            </p:grpSpPr>
            <p:sp>
              <p:nvSpPr>
                <p:cNvPr id="17" name="Rectangle: Rounded Corners 16">
                  <a:extLst>
                    <a:ext uri="{FF2B5EF4-FFF2-40B4-BE49-F238E27FC236}">
                      <a16:creationId xmlns:a16="http://schemas.microsoft.com/office/drawing/2014/main" id="{EE4E48CF-8078-471B-94FC-F81F8C1BB2C3}"/>
                    </a:ext>
                  </a:extLst>
                </p:cNvPr>
                <p:cNvSpPr/>
                <p:nvPr/>
              </p:nvSpPr>
              <p:spPr>
                <a:xfrm>
                  <a:off x="1604513" y="1515733"/>
                  <a:ext cx="4416725" cy="3268763"/>
                </a:xfrm>
                <a:prstGeom prst="roundRect">
                  <a:avLst>
                    <a:gd name="adj" fmla="val 2960"/>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8" name="Straight Connector 17">
                  <a:extLst>
                    <a:ext uri="{FF2B5EF4-FFF2-40B4-BE49-F238E27FC236}">
                      <a16:creationId xmlns:a16="http://schemas.microsoft.com/office/drawing/2014/main" id="{D70C2C4E-476E-429B-B3A5-350FE30E9129}"/>
                    </a:ext>
                  </a:extLst>
                </p:cNvPr>
                <p:cNvCxnSpPr/>
                <p:nvPr/>
              </p:nvCxnSpPr>
              <p:spPr>
                <a:xfrm>
                  <a:off x="1604513" y="1928183"/>
                  <a:ext cx="44167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Oval 12">
                <a:extLst>
                  <a:ext uri="{FF2B5EF4-FFF2-40B4-BE49-F238E27FC236}">
                    <a16:creationId xmlns:a16="http://schemas.microsoft.com/office/drawing/2014/main" id="{46546EAD-ED40-44EC-A805-F530DFB112AE}"/>
                  </a:ext>
                </a:extLst>
              </p:cNvPr>
              <p:cNvSpPr>
                <a:spLocks noChangeAspect="1"/>
              </p:cNvSpPr>
              <p:nvPr/>
            </p:nvSpPr>
            <p:spPr>
              <a:xfrm>
                <a:off x="5734050" y="1649708"/>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Oval 13">
                <a:extLst>
                  <a:ext uri="{FF2B5EF4-FFF2-40B4-BE49-F238E27FC236}">
                    <a16:creationId xmlns:a16="http://schemas.microsoft.com/office/drawing/2014/main" id="{E9B08BAD-18DB-4A90-B25B-DB18E857EAF8}"/>
                  </a:ext>
                </a:extLst>
              </p:cNvPr>
              <p:cNvSpPr>
                <a:spLocks noChangeAspect="1"/>
              </p:cNvSpPr>
              <p:nvPr/>
            </p:nvSpPr>
            <p:spPr>
              <a:xfrm>
                <a:off x="5553075" y="1649708"/>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Oval 14">
                <a:extLst>
                  <a:ext uri="{FF2B5EF4-FFF2-40B4-BE49-F238E27FC236}">
                    <a16:creationId xmlns:a16="http://schemas.microsoft.com/office/drawing/2014/main" id="{F952F365-6288-4293-BF47-6851B9FBC6B7}"/>
                  </a:ext>
                </a:extLst>
              </p:cNvPr>
              <p:cNvSpPr>
                <a:spLocks noChangeAspect="1"/>
              </p:cNvSpPr>
              <p:nvPr/>
            </p:nvSpPr>
            <p:spPr>
              <a:xfrm>
                <a:off x="5381625" y="1649708"/>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6" name="Graphic 15" descr="Cursor">
                <a:extLst>
                  <a:ext uri="{FF2B5EF4-FFF2-40B4-BE49-F238E27FC236}">
                    <a16:creationId xmlns:a16="http://schemas.microsoft.com/office/drawing/2014/main" id="{0D3944C8-1B21-4EA0-838D-55FF1DE1F899}"/>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532275" y="3300235"/>
                <a:ext cx="1020800" cy="1020800"/>
              </a:xfrm>
              <a:prstGeom prst="rect">
                <a:avLst/>
              </a:prstGeom>
            </p:spPr>
          </p:pic>
        </p:grpSp>
      </p:gr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dirty="0"/>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lvl1pPr>
              <a:defRPr/>
            </a:lvl1pPr>
          </a:lstStyle>
          <a:p>
            <a:r>
              <a:rPr lang="en-US" dirty="0"/>
              <a:t>NTP Medicare OEP Bootcamp 2023</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39195976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3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9144000" cy="952107"/>
          </a:xfrm>
          <a:prstGeom prst="rect">
            <a:avLst/>
          </a:prstGeom>
        </p:spPr>
        <p:txBody>
          <a:bodyPr anchor="ctr">
            <a:normAutofit/>
          </a:bodyPr>
          <a:lstStyle>
            <a:lvl1pPr>
              <a:defRPr sz="2250"/>
            </a:lvl1pPr>
          </a:lstStyle>
          <a:p>
            <a:r>
              <a:rPr lang="en-US" dirty="0"/>
              <a:t>Click to title style</a:t>
            </a:r>
          </a:p>
        </p:txBody>
      </p:sp>
      <p:sp>
        <p:nvSpPr>
          <p:cNvPr id="5" name="Content Placeholder 4">
            <a:extLst>
              <a:ext uri="{FF2B5EF4-FFF2-40B4-BE49-F238E27FC236}">
                <a16:creationId xmlns:a16="http://schemas.microsoft.com/office/drawing/2014/main" id="{67401758-28B7-6833-9BC5-34298738FA54}"/>
              </a:ext>
            </a:extLst>
          </p:cNvPr>
          <p:cNvSpPr>
            <a:spLocks noGrp="1"/>
          </p:cNvSpPr>
          <p:nvPr>
            <p:ph sz="quarter" idx="13"/>
          </p:nvPr>
        </p:nvSpPr>
        <p:spPr>
          <a:xfrm>
            <a:off x="628650" y="1203959"/>
            <a:ext cx="3614166" cy="1132114"/>
          </a:xfrm>
        </p:spPr>
        <p:txBody>
          <a:bodyPr/>
          <a:lstStyle/>
          <a:p>
            <a:pPr lvl="0"/>
            <a:r>
              <a:rPr lang="en-US" dirty="0"/>
              <a:t>Click to edit Master text styles</a:t>
            </a:r>
          </a:p>
        </p:txBody>
      </p:sp>
      <p:sp>
        <p:nvSpPr>
          <p:cNvPr id="3" name="Content Placeholder 4">
            <a:extLst>
              <a:ext uri="{FF2B5EF4-FFF2-40B4-BE49-F238E27FC236}">
                <a16:creationId xmlns:a16="http://schemas.microsoft.com/office/drawing/2014/main" id="{B5E934ED-5D41-2C5C-3E2C-EADC7DD5553C}"/>
              </a:ext>
            </a:extLst>
          </p:cNvPr>
          <p:cNvSpPr>
            <a:spLocks noGrp="1"/>
          </p:cNvSpPr>
          <p:nvPr>
            <p:ph sz="quarter" idx="14"/>
          </p:nvPr>
        </p:nvSpPr>
        <p:spPr>
          <a:xfrm>
            <a:off x="4901184" y="1203958"/>
            <a:ext cx="3614166" cy="1132115"/>
          </a:xfrm>
        </p:spPr>
        <p:txBody>
          <a:bodyPr/>
          <a:lstStyle/>
          <a:p>
            <a:pPr lvl="0"/>
            <a:r>
              <a:rPr lang="en-US" dirty="0"/>
              <a:t>Click to edit Master text styles</a:t>
            </a:r>
          </a:p>
        </p:txBody>
      </p:sp>
      <p:sp>
        <p:nvSpPr>
          <p:cNvPr id="4" name="Content Placeholder 4">
            <a:extLst>
              <a:ext uri="{FF2B5EF4-FFF2-40B4-BE49-F238E27FC236}">
                <a16:creationId xmlns:a16="http://schemas.microsoft.com/office/drawing/2014/main" id="{CFCF3B85-C0D5-BF8C-FD7E-EE8CD3216559}"/>
              </a:ext>
            </a:extLst>
          </p:cNvPr>
          <p:cNvSpPr>
            <a:spLocks noGrp="1"/>
          </p:cNvSpPr>
          <p:nvPr>
            <p:ph sz="quarter" idx="15"/>
          </p:nvPr>
        </p:nvSpPr>
        <p:spPr>
          <a:xfrm>
            <a:off x="628650" y="2539634"/>
            <a:ext cx="3614166" cy="1132115"/>
          </a:xfrm>
        </p:spPr>
        <p:txBody>
          <a:bodyPr/>
          <a:lstStyle/>
          <a:p>
            <a:pPr lvl="0"/>
            <a:r>
              <a:rPr lang="en-US" dirty="0"/>
              <a:t>Click to edit Master text styles</a:t>
            </a:r>
          </a:p>
        </p:txBody>
      </p:sp>
      <p:sp>
        <p:nvSpPr>
          <p:cNvPr id="6" name="Content Placeholder 4">
            <a:extLst>
              <a:ext uri="{FF2B5EF4-FFF2-40B4-BE49-F238E27FC236}">
                <a16:creationId xmlns:a16="http://schemas.microsoft.com/office/drawing/2014/main" id="{E6606E1A-64F1-71C2-01BC-D1632C91F3B0}"/>
              </a:ext>
            </a:extLst>
          </p:cNvPr>
          <p:cNvSpPr>
            <a:spLocks noGrp="1"/>
          </p:cNvSpPr>
          <p:nvPr>
            <p:ph sz="quarter" idx="16"/>
          </p:nvPr>
        </p:nvSpPr>
        <p:spPr>
          <a:xfrm>
            <a:off x="4901184" y="2550520"/>
            <a:ext cx="3614166" cy="1132115"/>
          </a:xfrm>
        </p:spPr>
        <p:txBody>
          <a:bodyPr/>
          <a:lstStyle/>
          <a:p>
            <a:pPr lvl="0"/>
            <a:r>
              <a:rPr lang="en-US" dirty="0"/>
              <a:t>Click to edit Master text styles</a:t>
            </a:r>
          </a:p>
        </p:txBody>
      </p:sp>
      <p:sp>
        <p:nvSpPr>
          <p:cNvPr id="7" name="Content Placeholder 4">
            <a:extLst>
              <a:ext uri="{FF2B5EF4-FFF2-40B4-BE49-F238E27FC236}">
                <a16:creationId xmlns:a16="http://schemas.microsoft.com/office/drawing/2014/main" id="{264056A3-D871-F7EC-A575-CED86E31C7A9}"/>
              </a:ext>
            </a:extLst>
          </p:cNvPr>
          <p:cNvSpPr>
            <a:spLocks noGrp="1"/>
          </p:cNvSpPr>
          <p:nvPr>
            <p:ph sz="quarter" idx="17"/>
          </p:nvPr>
        </p:nvSpPr>
        <p:spPr>
          <a:xfrm>
            <a:off x="628650" y="3875310"/>
            <a:ext cx="3614166" cy="1132115"/>
          </a:xfrm>
        </p:spPr>
        <p:txBody>
          <a:bodyPr/>
          <a:lstStyle/>
          <a:p>
            <a:pPr lvl="0"/>
            <a:r>
              <a:rPr lang="en-US" dirty="0"/>
              <a:t>Click to edit Master text styles</a:t>
            </a:r>
          </a:p>
        </p:txBody>
      </p:sp>
      <p:sp>
        <p:nvSpPr>
          <p:cNvPr id="8" name="Content Placeholder 4">
            <a:extLst>
              <a:ext uri="{FF2B5EF4-FFF2-40B4-BE49-F238E27FC236}">
                <a16:creationId xmlns:a16="http://schemas.microsoft.com/office/drawing/2014/main" id="{05463B9D-E11E-D87C-B9B9-28F3CFF6A2E9}"/>
              </a:ext>
            </a:extLst>
          </p:cNvPr>
          <p:cNvSpPr>
            <a:spLocks noGrp="1"/>
          </p:cNvSpPr>
          <p:nvPr>
            <p:ph sz="quarter" idx="18"/>
          </p:nvPr>
        </p:nvSpPr>
        <p:spPr>
          <a:xfrm>
            <a:off x="4901184" y="3875309"/>
            <a:ext cx="3614166" cy="1132115"/>
          </a:xfrm>
        </p:spPr>
        <p:txBody>
          <a:bodyPr/>
          <a:lstStyle/>
          <a:p>
            <a:pPr lvl="0"/>
            <a:r>
              <a:rPr lang="en-US" dirty="0"/>
              <a:t>Click to edit Master text styles</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6457950" y="6492241"/>
            <a:ext cx="20574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3028950" y="6492241"/>
            <a:ext cx="3086100" cy="365125"/>
          </a:xfrm>
        </p:spPr>
        <p:txBody>
          <a:bodyPr/>
          <a:lstStyle>
            <a:lvl1pPr>
              <a:defRPr>
                <a:solidFill>
                  <a:schemeClr val="accent1">
                    <a:lumMod val="60000"/>
                    <a:lumOff val="40000"/>
                  </a:schemeClr>
                </a:solidFill>
              </a:defRPr>
            </a:lvl1pPr>
          </a:lstStyle>
          <a:p>
            <a:r>
              <a:rPr lang="en-US" dirty="0"/>
              <a:t>Medicare Plan Finder</a:t>
            </a:r>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628650" y="6492241"/>
            <a:ext cx="2057400" cy="365125"/>
          </a:xfrm>
        </p:spPr>
        <p:txBody>
          <a:bodyPr/>
          <a:lstStyle>
            <a:lvl1pPr>
              <a:defRPr>
                <a:solidFill>
                  <a:schemeClr val="accent1">
                    <a:lumMod val="60000"/>
                    <a:lumOff val="40000"/>
                  </a:schemeClr>
                </a:solidFill>
              </a:defRPr>
            </a:lvl1pPr>
          </a:lstStyle>
          <a:p>
            <a:r>
              <a:rPr lang="en-US" dirty="0"/>
              <a:t>September 2023</a:t>
            </a:r>
          </a:p>
        </p:txBody>
      </p:sp>
      <p:sp>
        <p:nvSpPr>
          <p:cNvPr id="9" name="Content Placeholder 4">
            <a:extLst>
              <a:ext uri="{FF2B5EF4-FFF2-40B4-BE49-F238E27FC236}">
                <a16:creationId xmlns:a16="http://schemas.microsoft.com/office/drawing/2014/main" id="{D595FB4D-D5F8-8697-1B6B-7B03E4EA552E}"/>
              </a:ext>
            </a:extLst>
          </p:cNvPr>
          <p:cNvSpPr>
            <a:spLocks noGrp="1"/>
          </p:cNvSpPr>
          <p:nvPr>
            <p:ph sz="quarter" idx="19"/>
          </p:nvPr>
        </p:nvSpPr>
        <p:spPr>
          <a:xfrm>
            <a:off x="628650" y="5169625"/>
            <a:ext cx="3614166" cy="1132115"/>
          </a:xfrm>
        </p:spPr>
        <p:txBody>
          <a:bodyPr/>
          <a:lstStyle/>
          <a:p>
            <a:pPr lvl="0"/>
            <a:r>
              <a:rPr lang="en-US" dirty="0"/>
              <a:t>Click to edit Master text styles</a:t>
            </a:r>
          </a:p>
        </p:txBody>
      </p:sp>
      <p:sp>
        <p:nvSpPr>
          <p:cNvPr id="13" name="Content Placeholder 4">
            <a:extLst>
              <a:ext uri="{FF2B5EF4-FFF2-40B4-BE49-F238E27FC236}">
                <a16:creationId xmlns:a16="http://schemas.microsoft.com/office/drawing/2014/main" id="{484C6C16-30FF-F196-2D9C-6D7268766617}"/>
              </a:ext>
            </a:extLst>
          </p:cNvPr>
          <p:cNvSpPr>
            <a:spLocks noGrp="1"/>
          </p:cNvSpPr>
          <p:nvPr>
            <p:ph sz="quarter" idx="20"/>
          </p:nvPr>
        </p:nvSpPr>
        <p:spPr>
          <a:xfrm>
            <a:off x="4901184" y="5169624"/>
            <a:ext cx="3614166" cy="1132115"/>
          </a:xfrm>
        </p:spPr>
        <p:txBody>
          <a:bodyPr/>
          <a:lstStyle/>
          <a:p>
            <a:pPr lvl="0"/>
            <a:r>
              <a:rPr lang="en-US" dirty="0"/>
              <a:t>Click to edit Master text styles</a:t>
            </a:r>
          </a:p>
        </p:txBody>
      </p:sp>
    </p:spTree>
    <p:custDataLst>
      <p:tags r:id="rId1"/>
    </p:custDataLst>
    <p:extLst>
      <p:ext uri="{BB962C8B-B14F-4D97-AF65-F5344CB8AC3E}">
        <p14:creationId xmlns:p14="http://schemas.microsoft.com/office/powerpoint/2010/main" val="13748423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9144000" cy="952107"/>
          </a:xfrm>
          <a:prstGeom prst="rect">
            <a:avLst/>
          </a:prstGeom>
        </p:spPr>
        <p:txBody>
          <a:bodyPr anchor="ctr">
            <a:normAutofit/>
          </a:bodyPr>
          <a:lstStyle>
            <a:lvl1pPr>
              <a:defRPr sz="225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6457950" y="6492241"/>
            <a:ext cx="20574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3028950" y="6492241"/>
            <a:ext cx="3086100" cy="365125"/>
          </a:xfrm>
        </p:spPr>
        <p:txBody>
          <a:bodyPr/>
          <a:lstStyle>
            <a:lvl1pPr>
              <a:defRPr>
                <a:solidFill>
                  <a:schemeClr val="accent1">
                    <a:lumMod val="60000"/>
                    <a:lumOff val="40000"/>
                  </a:schemeClr>
                </a:solidFill>
              </a:defRPr>
            </a:lvl1pPr>
          </a:lstStyle>
          <a:p>
            <a:r>
              <a:rPr lang="en-US" dirty="0"/>
              <a:t>Medicare Plan Finder</a:t>
            </a:r>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628650" y="6492241"/>
            <a:ext cx="2057400" cy="365125"/>
          </a:xfrm>
        </p:spPr>
        <p:txBody>
          <a:bodyPr/>
          <a:lstStyle>
            <a:lvl1pPr>
              <a:defRPr>
                <a:solidFill>
                  <a:schemeClr val="accent1">
                    <a:lumMod val="60000"/>
                    <a:lumOff val="40000"/>
                  </a:schemeClr>
                </a:solidFill>
              </a:defRPr>
            </a:lvl1pPr>
          </a:lstStyle>
          <a:p>
            <a:r>
              <a:rPr lang="en-US" dirty="0"/>
              <a:t>September 2023</a:t>
            </a:r>
          </a:p>
        </p:txBody>
      </p:sp>
      <p:sp>
        <p:nvSpPr>
          <p:cNvPr id="5" name="Content Placeholder 4">
            <a:extLst>
              <a:ext uri="{FF2B5EF4-FFF2-40B4-BE49-F238E27FC236}">
                <a16:creationId xmlns:a16="http://schemas.microsoft.com/office/drawing/2014/main" id="{67401758-28B7-6833-9BC5-34298738FA54}"/>
              </a:ext>
            </a:extLst>
          </p:cNvPr>
          <p:cNvSpPr>
            <a:spLocks noGrp="1"/>
          </p:cNvSpPr>
          <p:nvPr>
            <p:ph sz="quarter" idx="13"/>
          </p:nvPr>
        </p:nvSpPr>
        <p:spPr>
          <a:xfrm>
            <a:off x="628650" y="1524001"/>
            <a:ext cx="3614166" cy="463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4">
            <a:extLst>
              <a:ext uri="{FF2B5EF4-FFF2-40B4-BE49-F238E27FC236}">
                <a16:creationId xmlns:a16="http://schemas.microsoft.com/office/drawing/2014/main" id="{B5E934ED-5D41-2C5C-3E2C-EADC7DD5553C}"/>
              </a:ext>
            </a:extLst>
          </p:cNvPr>
          <p:cNvSpPr>
            <a:spLocks noGrp="1"/>
          </p:cNvSpPr>
          <p:nvPr>
            <p:ph sz="quarter" idx="14"/>
          </p:nvPr>
        </p:nvSpPr>
        <p:spPr>
          <a:xfrm>
            <a:off x="4901184" y="1524001"/>
            <a:ext cx="3614166" cy="463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81185845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9A6DF-07EE-0541-A924-A525DB6668F1}"/>
              </a:ext>
            </a:extLst>
          </p:cNvPr>
          <p:cNvSpPr>
            <a:spLocks noGrp="1"/>
          </p:cNvSpPr>
          <p:nvPr>
            <p:ph type="title"/>
          </p:nvPr>
        </p:nvSpPr>
        <p:spPr>
          <a:xfrm>
            <a:off x="0" y="1"/>
            <a:ext cx="9144000" cy="987425"/>
          </a:xfrm>
          <a:prstGeom prst="rect">
            <a:avLst/>
          </a:prstGeom>
        </p:spPr>
        <p:txBody>
          <a:bodyPr anchor="ctr">
            <a:normAutofit/>
          </a:bodyPr>
          <a:lstStyle>
            <a:lvl1pPr>
              <a:defRPr sz="2250"/>
            </a:lvl1pPr>
          </a:lstStyle>
          <a:p>
            <a:r>
              <a:rPr lang="en-US" dirty="0"/>
              <a:t>Click to edit Master title style</a:t>
            </a:r>
          </a:p>
        </p:txBody>
      </p:sp>
      <p:sp>
        <p:nvSpPr>
          <p:cNvPr id="3" name="Content Placeholder 2">
            <a:extLst>
              <a:ext uri="{FF2B5EF4-FFF2-40B4-BE49-F238E27FC236}">
                <a16:creationId xmlns:a16="http://schemas.microsoft.com/office/drawing/2014/main" id="{FD6D9BC7-E8FB-104B-AFD6-7FDF1EB8AABE}"/>
              </a:ext>
            </a:extLst>
          </p:cNvPr>
          <p:cNvSpPr>
            <a:spLocks noGrp="1"/>
          </p:cNvSpPr>
          <p:nvPr>
            <p:ph idx="1"/>
          </p:nvPr>
        </p:nvSpPr>
        <p:spPr>
          <a:xfrm>
            <a:off x="3887391" y="1371601"/>
            <a:ext cx="4629150" cy="4645152"/>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8D1F5F-E88E-A54A-9103-634A1A175E08}"/>
              </a:ext>
            </a:extLst>
          </p:cNvPr>
          <p:cNvSpPr>
            <a:spLocks noGrp="1"/>
          </p:cNvSpPr>
          <p:nvPr>
            <p:ph type="body" sz="half" idx="2"/>
          </p:nvPr>
        </p:nvSpPr>
        <p:spPr>
          <a:xfrm>
            <a:off x="629841" y="1371601"/>
            <a:ext cx="2949178" cy="4645152"/>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Slide Number Placeholder 6">
            <a:extLst>
              <a:ext uri="{FF2B5EF4-FFF2-40B4-BE49-F238E27FC236}">
                <a16:creationId xmlns:a16="http://schemas.microsoft.com/office/drawing/2014/main" id="{4A0FC4DF-B07B-9342-93BF-CD1F4E04FDCE}"/>
              </a:ext>
            </a:extLst>
          </p:cNvPr>
          <p:cNvSpPr>
            <a:spLocks noGrp="1"/>
          </p:cNvSpPr>
          <p:nvPr>
            <p:ph type="sldNum" sz="quarter" idx="12"/>
          </p:nvPr>
        </p:nvSpPr>
        <p:spPr/>
        <p:txBody>
          <a:bodyPr/>
          <a:lstStyle/>
          <a:p>
            <a:fld id="{0B2D781D-8844-5940-92D1-06EF0A7F581E}" type="slidenum">
              <a:rPr lang="en-US" smtClean="0"/>
              <a:t>‹#›</a:t>
            </a:fld>
            <a:endParaRPr lang="en-US" dirty="0"/>
          </a:p>
        </p:txBody>
      </p:sp>
      <p:sp>
        <p:nvSpPr>
          <p:cNvPr id="6" name="Footer Placeholder 5">
            <a:extLst>
              <a:ext uri="{FF2B5EF4-FFF2-40B4-BE49-F238E27FC236}">
                <a16:creationId xmlns:a16="http://schemas.microsoft.com/office/drawing/2014/main" id="{0655447C-A843-764C-8BDE-FCAF472DB67C}"/>
              </a:ext>
            </a:extLst>
          </p:cNvPr>
          <p:cNvSpPr>
            <a:spLocks noGrp="1"/>
          </p:cNvSpPr>
          <p:nvPr>
            <p:ph type="ftr" sz="quarter" idx="11"/>
          </p:nvPr>
        </p:nvSpPr>
        <p:spPr/>
        <p:txBody>
          <a:bodyPr/>
          <a:lstStyle>
            <a:lvl1pPr>
              <a:defRPr/>
            </a:lvl1pPr>
          </a:lstStyle>
          <a:p>
            <a:r>
              <a:rPr lang="en-US" dirty="0"/>
              <a:t>Medicare Plan Finder</a:t>
            </a:r>
          </a:p>
        </p:txBody>
      </p:sp>
      <p:sp>
        <p:nvSpPr>
          <p:cNvPr id="5" name="Date Placeholder 4">
            <a:extLst>
              <a:ext uri="{FF2B5EF4-FFF2-40B4-BE49-F238E27FC236}">
                <a16:creationId xmlns:a16="http://schemas.microsoft.com/office/drawing/2014/main" id="{AFAC5E98-D351-CA4E-8818-6F5D3860BC58}"/>
              </a:ext>
            </a:extLst>
          </p:cNvPr>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24716031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4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9144000" cy="952107"/>
          </a:xfrm>
          <a:prstGeom prst="rect">
            <a:avLst/>
          </a:prstGeom>
        </p:spPr>
        <p:txBody>
          <a:bodyPr anchor="ctr">
            <a:normAutofit/>
          </a:bodyPr>
          <a:lstStyle>
            <a:lvl1pPr>
              <a:defRPr sz="225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6457950" y="6492241"/>
            <a:ext cx="20574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pPr defTabSz="685800">
              <a:defRPr/>
            </a:pPr>
            <a:fld id="{48F63A3B-78C7-47BE-AE5E-E10140E04643}" type="slidenum">
              <a:rPr lang="en-US" smtClean="0">
                <a:solidFill>
                  <a:srgbClr val="4472C4">
                    <a:lumMod val="60000"/>
                    <a:lumOff val="40000"/>
                  </a:srgbClr>
                </a:solidFill>
              </a:rPr>
              <a:pPr defTabSz="685800">
                <a:defRPr/>
              </a:pPr>
              <a:t>‹#›</a:t>
            </a:fld>
            <a:endParaRPr lang="en-US" dirty="0">
              <a:solidFill>
                <a:srgbClr val="4472C4">
                  <a:lumMod val="60000"/>
                  <a:lumOff val="40000"/>
                </a:srgbClr>
              </a:solidFill>
            </a:endParaRPr>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628650" y="6492241"/>
            <a:ext cx="2057400" cy="365125"/>
          </a:xfrm>
        </p:spPr>
        <p:txBody>
          <a:bodyPr/>
          <a:lstStyle>
            <a:lvl1pPr>
              <a:defRPr>
                <a:solidFill>
                  <a:schemeClr val="accent1">
                    <a:lumMod val="60000"/>
                    <a:lumOff val="40000"/>
                  </a:schemeClr>
                </a:solidFill>
              </a:defRPr>
            </a:lvl1pPr>
          </a:lstStyle>
          <a:p>
            <a:pPr defTabSz="685800">
              <a:defRPr/>
            </a:pPr>
            <a:r>
              <a:rPr lang="en-US" dirty="0">
                <a:solidFill>
                  <a:srgbClr val="4472C4">
                    <a:lumMod val="60000"/>
                    <a:lumOff val="40000"/>
                  </a:srgbClr>
                </a:solidFill>
              </a:rPr>
              <a:t>July 2023</a:t>
            </a: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3028950" y="6492241"/>
            <a:ext cx="3086100" cy="365125"/>
          </a:xfrm>
        </p:spPr>
        <p:txBody>
          <a:bodyPr/>
          <a:lstStyle>
            <a:lvl1pPr>
              <a:defRPr>
                <a:solidFill>
                  <a:schemeClr val="accent1">
                    <a:lumMod val="60000"/>
                    <a:lumOff val="40000"/>
                  </a:schemeClr>
                </a:solidFill>
              </a:defRPr>
            </a:lvl1pPr>
          </a:lstStyle>
          <a:p>
            <a:pPr defTabSz="685800">
              <a:defRPr/>
            </a:pPr>
            <a:r>
              <a:rPr lang="en-US" dirty="0">
                <a:solidFill>
                  <a:srgbClr val="4472C4">
                    <a:lumMod val="60000"/>
                    <a:lumOff val="40000"/>
                  </a:srgbClr>
                </a:solidFill>
              </a:rPr>
              <a:t>Medicare Plan Finder</a:t>
            </a:r>
          </a:p>
        </p:txBody>
      </p:sp>
      <p:sp>
        <p:nvSpPr>
          <p:cNvPr id="5" name="Text Placeholder 4">
            <a:extLst>
              <a:ext uri="{FF2B5EF4-FFF2-40B4-BE49-F238E27FC236}">
                <a16:creationId xmlns:a16="http://schemas.microsoft.com/office/drawing/2014/main" id="{1DC930C1-5046-A463-6C02-22E0A8486090}"/>
              </a:ext>
            </a:extLst>
          </p:cNvPr>
          <p:cNvSpPr>
            <a:spLocks noGrp="1"/>
          </p:cNvSpPr>
          <p:nvPr>
            <p:ph type="body" sz="quarter" idx="13"/>
          </p:nvPr>
        </p:nvSpPr>
        <p:spPr>
          <a:xfrm>
            <a:off x="1300163" y="1530350"/>
            <a:ext cx="2057400" cy="952500"/>
          </a:xfrm>
        </p:spPr>
        <p:txBody>
          <a:bodyPr>
            <a:noAutofit/>
          </a:bodyPr>
          <a:lstStyle>
            <a:lvl1pPr>
              <a:defRPr sz="1500"/>
            </a:lvl1pPr>
            <a:lvl2pPr>
              <a:defRPr sz="1350"/>
            </a:lvl2pPr>
          </a:lstStyle>
          <a:p>
            <a:pPr lvl="0"/>
            <a:r>
              <a:rPr lang="en-US" dirty="0"/>
              <a:t>Click to edit Master text styles</a:t>
            </a:r>
          </a:p>
          <a:p>
            <a:pPr lvl="1"/>
            <a:r>
              <a:rPr lang="en-US" dirty="0"/>
              <a:t>Second level</a:t>
            </a:r>
          </a:p>
        </p:txBody>
      </p:sp>
      <p:sp>
        <p:nvSpPr>
          <p:cNvPr id="6" name="Text Placeholder 4">
            <a:extLst>
              <a:ext uri="{FF2B5EF4-FFF2-40B4-BE49-F238E27FC236}">
                <a16:creationId xmlns:a16="http://schemas.microsoft.com/office/drawing/2014/main" id="{81CE9D8E-898D-5090-C145-09D09583A25B}"/>
              </a:ext>
            </a:extLst>
          </p:cNvPr>
          <p:cNvSpPr>
            <a:spLocks noGrp="1"/>
          </p:cNvSpPr>
          <p:nvPr>
            <p:ph type="body" sz="quarter" idx="14"/>
          </p:nvPr>
        </p:nvSpPr>
        <p:spPr>
          <a:xfrm>
            <a:off x="5086350" y="1530350"/>
            <a:ext cx="2057400" cy="952500"/>
          </a:xfrm>
        </p:spPr>
        <p:txBody>
          <a:bodyPr>
            <a:noAutofit/>
          </a:bodyPr>
          <a:lstStyle>
            <a:lvl1pPr>
              <a:defRPr sz="1500"/>
            </a:lvl1pPr>
            <a:lvl2pPr>
              <a:defRPr sz="1350"/>
            </a:lvl2pPr>
          </a:lstStyle>
          <a:p>
            <a:pPr lvl="0"/>
            <a:r>
              <a:rPr lang="en-US" dirty="0"/>
              <a:t>Click to edit Master text styles</a:t>
            </a:r>
          </a:p>
          <a:p>
            <a:pPr lvl="1"/>
            <a:r>
              <a:rPr lang="en-US" dirty="0"/>
              <a:t>Second level</a:t>
            </a:r>
          </a:p>
        </p:txBody>
      </p:sp>
      <p:sp>
        <p:nvSpPr>
          <p:cNvPr id="7" name="Text Placeholder 4">
            <a:extLst>
              <a:ext uri="{FF2B5EF4-FFF2-40B4-BE49-F238E27FC236}">
                <a16:creationId xmlns:a16="http://schemas.microsoft.com/office/drawing/2014/main" id="{837FEDA7-2E6F-F48A-E66D-C95721F3FD20}"/>
              </a:ext>
            </a:extLst>
          </p:cNvPr>
          <p:cNvSpPr>
            <a:spLocks noGrp="1"/>
          </p:cNvSpPr>
          <p:nvPr>
            <p:ph type="body" sz="quarter" idx="15"/>
          </p:nvPr>
        </p:nvSpPr>
        <p:spPr>
          <a:xfrm>
            <a:off x="1300163" y="3245923"/>
            <a:ext cx="2057400" cy="952500"/>
          </a:xfrm>
        </p:spPr>
        <p:txBody>
          <a:bodyPr>
            <a:noAutofit/>
          </a:bodyPr>
          <a:lstStyle>
            <a:lvl1pPr>
              <a:defRPr sz="1500"/>
            </a:lvl1pPr>
            <a:lvl2pPr>
              <a:defRPr sz="1350"/>
            </a:lvl2pPr>
          </a:lstStyle>
          <a:p>
            <a:pPr lvl="0"/>
            <a:r>
              <a:rPr lang="en-US" dirty="0"/>
              <a:t>Click to edit Master text styles</a:t>
            </a:r>
          </a:p>
          <a:p>
            <a:pPr lvl="1"/>
            <a:r>
              <a:rPr lang="en-US" dirty="0"/>
              <a:t>Second level</a:t>
            </a:r>
          </a:p>
        </p:txBody>
      </p:sp>
      <p:sp>
        <p:nvSpPr>
          <p:cNvPr id="8" name="Text Placeholder 4">
            <a:extLst>
              <a:ext uri="{FF2B5EF4-FFF2-40B4-BE49-F238E27FC236}">
                <a16:creationId xmlns:a16="http://schemas.microsoft.com/office/drawing/2014/main" id="{31F33C71-1315-CAB6-BBBA-5800DBC8F637}"/>
              </a:ext>
            </a:extLst>
          </p:cNvPr>
          <p:cNvSpPr>
            <a:spLocks noGrp="1"/>
          </p:cNvSpPr>
          <p:nvPr>
            <p:ph type="body" sz="quarter" idx="16"/>
          </p:nvPr>
        </p:nvSpPr>
        <p:spPr>
          <a:xfrm>
            <a:off x="5086350" y="3224235"/>
            <a:ext cx="2057400" cy="952500"/>
          </a:xfrm>
        </p:spPr>
        <p:txBody>
          <a:bodyPr>
            <a:noAutofit/>
          </a:bodyPr>
          <a:lstStyle>
            <a:lvl1pPr>
              <a:defRPr sz="1500"/>
            </a:lvl1pPr>
            <a:lvl2pPr>
              <a:defRPr sz="1350"/>
            </a:lvl2pPr>
          </a:lstStyle>
          <a:p>
            <a:pPr lvl="0"/>
            <a:r>
              <a:rPr lang="en-US" dirty="0"/>
              <a:t>Click to edit Master text styles</a:t>
            </a:r>
          </a:p>
          <a:p>
            <a:pPr lvl="1"/>
            <a:r>
              <a:rPr lang="en-US" dirty="0"/>
              <a:t>Second level</a:t>
            </a:r>
          </a:p>
        </p:txBody>
      </p:sp>
    </p:spTree>
    <p:custDataLst>
      <p:tags r:id="rId1"/>
    </p:custDataLst>
    <p:extLst>
      <p:ext uri="{BB962C8B-B14F-4D97-AF65-F5344CB8AC3E}">
        <p14:creationId xmlns:p14="http://schemas.microsoft.com/office/powerpoint/2010/main" val="20884691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686051" y="3231710"/>
            <a:ext cx="6120245" cy="2130752"/>
          </a:xfrm>
        </p:spPr>
        <p:txBody>
          <a:bodyPr anchor="b"/>
          <a:lstStyle>
            <a:lvl1pPr algn="r">
              <a:defRPr sz="4500"/>
            </a:lvl1pPr>
          </a:lstStyle>
          <a:p>
            <a:r>
              <a:rPr lang="en-US"/>
              <a:t>Click to edit Master title style</a:t>
            </a:r>
          </a:p>
        </p:txBody>
      </p:sp>
      <p:sp>
        <p:nvSpPr>
          <p:cNvPr id="3" name="Subtitle 2"/>
          <p:cNvSpPr>
            <a:spLocks noGrp="1"/>
          </p:cNvSpPr>
          <p:nvPr>
            <p:ph type="subTitle" idx="1"/>
          </p:nvPr>
        </p:nvSpPr>
        <p:spPr>
          <a:xfrm>
            <a:off x="2774373" y="5546612"/>
            <a:ext cx="6120245" cy="625588"/>
          </a:xfrm>
          <a:prstGeom prst="rect">
            <a:avLst/>
          </a:prstGeom>
        </p:spPr>
        <p:txBody>
          <a:bodyPr/>
          <a:lstStyle>
            <a:lvl1pPr marL="0" indent="0" algn="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4208642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r>
              <a:rPr lang="en-US" dirty="0"/>
              <a:t>August 2018</a:t>
            </a:r>
          </a:p>
        </p:txBody>
      </p:sp>
      <p:sp>
        <p:nvSpPr>
          <p:cNvPr id="8" name="Footer Placeholder 7"/>
          <p:cNvSpPr>
            <a:spLocks noGrp="1"/>
          </p:cNvSpPr>
          <p:nvPr>
            <p:ph type="ftr" sz="quarter" idx="11"/>
          </p:nvPr>
        </p:nvSpPr>
        <p:spPr/>
        <p:txBody>
          <a:bodyPr/>
          <a:lstStyle>
            <a:lvl1pPr>
              <a:defRPr/>
            </a:lvl1pPr>
          </a:lstStyle>
          <a:p>
            <a:r>
              <a:rPr lang="en-US" dirty="0"/>
              <a:t>Medicare - Getting Started</a:t>
            </a:r>
          </a:p>
        </p:txBody>
      </p:sp>
      <p:sp>
        <p:nvSpPr>
          <p:cNvPr id="9" name="Slide Number Placeholder 8"/>
          <p:cNvSpPr>
            <a:spLocks noGrp="1"/>
          </p:cNvSpPr>
          <p:nvPr>
            <p:ph type="sldNum" sz="quarter" idx="12"/>
          </p:nvPr>
        </p:nvSpPr>
        <p:spPr/>
        <p:txBody>
          <a:bodyPr/>
          <a:lstStyle/>
          <a:p>
            <a:fld id="{D60A6685-DBF6-4C41-A0CC-AA9EA7A85A20}" type="slidenum">
              <a:rPr lang="en-US" smtClean="0"/>
              <a:t>‹#›</a:t>
            </a:fld>
            <a:endParaRPr lang="en-US" dirty="0"/>
          </a:p>
        </p:txBody>
      </p:sp>
    </p:spTree>
    <p:extLst>
      <p:ext uri="{BB962C8B-B14F-4D97-AF65-F5344CB8AC3E}">
        <p14:creationId xmlns:p14="http://schemas.microsoft.com/office/powerpoint/2010/main" val="25896646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743200" y="526489"/>
            <a:ext cx="5772150" cy="2216713"/>
          </a:xfrm>
        </p:spPr>
        <p:txBody>
          <a:bodyPr/>
          <a:lstStyle/>
          <a:p>
            <a:r>
              <a:rPr lang="en-US"/>
              <a:t>Click to edit Master title style</a:t>
            </a:r>
          </a:p>
        </p:txBody>
      </p:sp>
      <p:sp>
        <p:nvSpPr>
          <p:cNvPr id="3" name="Slide Number Placeholder 2"/>
          <p:cNvSpPr>
            <a:spLocks noGrp="1"/>
          </p:cNvSpPr>
          <p:nvPr>
            <p:ph type="sldNum" sz="quarter" idx="10"/>
          </p:nvPr>
        </p:nvSpPr>
        <p:spPr>
          <a:xfrm>
            <a:off x="8065009" y="6356351"/>
            <a:ext cx="450342" cy="337057"/>
          </a:xfrm>
          <a:prstGeom prst="rect">
            <a:avLst/>
          </a:prstGeom>
        </p:spPr>
        <p:txBody>
          <a:bodyPr/>
          <a:lstStyle/>
          <a:p>
            <a:fld id="{FC4ACFE8-D096-2541-B423-85B6908FFA9E}" type="slidenum">
              <a:rPr lang="en-US" smtClean="0"/>
              <a:t>‹#›</a:t>
            </a:fld>
            <a:endParaRPr lang="en-US" dirty="0"/>
          </a:p>
        </p:txBody>
      </p:sp>
      <p:sp>
        <p:nvSpPr>
          <p:cNvPr id="4" name="Text Placeholder 5"/>
          <p:cNvSpPr>
            <a:spLocks noGrp="1"/>
          </p:cNvSpPr>
          <p:nvPr>
            <p:ph type="body" sz="quarter" idx="11"/>
          </p:nvPr>
        </p:nvSpPr>
        <p:spPr>
          <a:xfrm>
            <a:off x="623887" y="3016827"/>
            <a:ext cx="7891463" cy="2527300"/>
          </a:xfrm>
          <a:prstGeom prst="rect">
            <a:avLst/>
          </a:prstGeom>
        </p:spPr>
        <p:txBody>
          <a:bodyPr/>
          <a:lstStyle>
            <a:lvl1pPr marL="0" indent="0">
              <a:buNone/>
              <a:defRPr>
                <a:solidFill>
                  <a:srgbClr val="004986"/>
                </a:solidFill>
                <a:latin typeface="Avenir Book" charset="0"/>
                <a:ea typeface="Avenir Book" charset="0"/>
                <a:cs typeface="Avenir Book" charset="0"/>
              </a:defRPr>
            </a:lvl1pPr>
          </a:lstStyle>
          <a:p>
            <a:pPr lvl="0"/>
            <a:r>
              <a:rPr lang="en-US" dirty="0"/>
              <a:t>Click to edit Master text styles</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733" y="248423"/>
            <a:ext cx="970334" cy="995161"/>
          </a:xfrm>
          <a:prstGeom prst="rect">
            <a:avLst/>
          </a:prstGeom>
        </p:spPr>
      </p:pic>
    </p:spTree>
    <p:extLst>
      <p:ext uri="{BB962C8B-B14F-4D97-AF65-F5344CB8AC3E}">
        <p14:creationId xmlns:p14="http://schemas.microsoft.com/office/powerpoint/2010/main" val="39792633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cSld name="CMS title6">
    <p:bg>
      <p:bgPr>
        <a:solidFill>
          <a:schemeClr val="bg1"/>
        </a:solidFill>
        <a:effectLst/>
      </p:bgPr>
    </p:bg>
    <p:spTree>
      <p:nvGrpSpPr>
        <p:cNvPr id="1" name=""/>
        <p:cNvGrpSpPr/>
        <p:nvPr/>
      </p:nvGrpSpPr>
      <p:grpSpPr>
        <a:xfrm>
          <a:off x="0" y="0"/>
          <a:ext cx="0" cy="0"/>
          <a:chOff x="0" y="0"/>
          <a:chExt cx="0" cy="0"/>
        </a:xfrm>
      </p:grpSpPr>
      <p:sp>
        <p:nvSpPr>
          <p:cNvPr id="13" name="TextBox 12"/>
          <p:cNvSpPr txBox="1"/>
          <p:nvPr/>
        </p:nvSpPr>
        <p:spPr>
          <a:xfrm>
            <a:off x="-1668146" y="4928188"/>
            <a:ext cx="184731" cy="300082"/>
          </a:xfrm>
          <a:prstGeom prst="rect">
            <a:avLst/>
          </a:prstGeom>
          <a:noFill/>
        </p:spPr>
        <p:txBody>
          <a:bodyPr wrap="none" rtlCol="0">
            <a:spAutoFit/>
          </a:bodyPr>
          <a:lstStyle/>
          <a:p>
            <a:endParaRPr lang="en-US" sz="1350" dirty="0"/>
          </a:p>
        </p:txBody>
      </p:sp>
      <p:sp>
        <p:nvSpPr>
          <p:cNvPr id="12" name="Title 7"/>
          <p:cNvSpPr>
            <a:spLocks noGrp="1"/>
          </p:cNvSpPr>
          <p:nvPr>
            <p:ph type="title"/>
          </p:nvPr>
        </p:nvSpPr>
        <p:spPr>
          <a:xfrm>
            <a:off x="0" y="1371600"/>
            <a:ext cx="9144000" cy="1066800"/>
          </a:xfrm>
        </p:spPr>
        <p:txBody>
          <a:bodyPr/>
          <a:lstStyle/>
          <a:p>
            <a:r>
              <a:rPr lang="en-US"/>
              <a:t>Click to edit Master title style</a:t>
            </a:r>
            <a:endParaRPr lang="en-US" dirty="0"/>
          </a:p>
        </p:txBody>
      </p:sp>
      <p:sp>
        <p:nvSpPr>
          <p:cNvPr id="7" name="Text Placeholder 2"/>
          <p:cNvSpPr>
            <a:spLocks noGrp="1"/>
          </p:cNvSpPr>
          <p:nvPr>
            <p:ph type="body" sz="quarter" idx="10" hasCustomPrompt="1"/>
          </p:nvPr>
        </p:nvSpPr>
        <p:spPr>
          <a:xfrm>
            <a:off x="4953000" y="3048000"/>
            <a:ext cx="3276600" cy="914400"/>
          </a:xfrm>
        </p:spPr>
        <p:txBody>
          <a:bodyPr>
            <a:normAutofit/>
          </a:bodyPr>
          <a:lstStyle>
            <a:lvl1pPr marL="0" indent="0" algn="l">
              <a:buNone/>
              <a:defRPr sz="1800" b="1" i="1">
                <a:solidFill>
                  <a:srgbClr val="084A9C"/>
                </a:solidFill>
              </a:defRPr>
            </a:lvl1pPr>
          </a:lstStyle>
          <a:p>
            <a:pPr algn="l"/>
            <a:r>
              <a:rPr lang="en-US" sz="1800" b="1" i="1" dirty="0">
                <a:solidFill>
                  <a:srgbClr val="084A9C"/>
                </a:solidFill>
              </a:rPr>
              <a:t>Subtitle</a:t>
            </a:r>
          </a:p>
          <a:p>
            <a:pPr algn="l"/>
            <a:endParaRPr lang="en-US" sz="2100" b="0" i="1" dirty="0">
              <a:solidFill>
                <a:srgbClr val="084A9C"/>
              </a:solidFill>
            </a:endParaRPr>
          </a:p>
        </p:txBody>
      </p:sp>
      <p:sp>
        <p:nvSpPr>
          <p:cNvPr id="11" name="Text Placeholder 2"/>
          <p:cNvSpPr>
            <a:spLocks noGrp="1"/>
          </p:cNvSpPr>
          <p:nvPr>
            <p:ph type="body" sz="quarter" idx="11" hasCustomPrompt="1"/>
          </p:nvPr>
        </p:nvSpPr>
        <p:spPr>
          <a:xfrm>
            <a:off x="4953000" y="4191000"/>
            <a:ext cx="3276600" cy="838200"/>
          </a:xfrm>
        </p:spPr>
        <p:txBody>
          <a:bodyPr>
            <a:normAutofit/>
          </a:bodyPr>
          <a:lstStyle>
            <a:lvl1pPr marL="0" indent="0" algn="l">
              <a:buNone/>
              <a:defRPr sz="1800" b="1" i="1">
                <a:solidFill>
                  <a:srgbClr val="084A9C"/>
                </a:solidFill>
              </a:defRPr>
            </a:lvl1pPr>
          </a:lstStyle>
          <a:p>
            <a:pPr algn="l"/>
            <a:r>
              <a:rPr lang="en-US" sz="1800" b="0" i="1" dirty="0">
                <a:solidFill>
                  <a:srgbClr val="084A9C"/>
                </a:solidFill>
              </a:rPr>
              <a:t>Presenter/Date</a:t>
            </a:r>
            <a:endParaRPr lang="en-US" sz="2100" b="0" i="1" dirty="0">
              <a:solidFill>
                <a:srgbClr val="084A9C"/>
              </a:solidFill>
            </a:endParaRPr>
          </a:p>
        </p:txBody>
      </p:sp>
      <p:sp>
        <p:nvSpPr>
          <p:cNvPr id="8" name="TextBox 7"/>
          <p:cNvSpPr txBox="1"/>
          <p:nvPr userDrawn="1"/>
        </p:nvSpPr>
        <p:spPr>
          <a:xfrm>
            <a:off x="-1668146" y="4928188"/>
            <a:ext cx="184731" cy="300082"/>
          </a:xfrm>
          <a:prstGeom prst="rect">
            <a:avLst/>
          </a:prstGeom>
          <a:noFill/>
        </p:spPr>
        <p:txBody>
          <a:bodyPr wrap="none" rtlCol="0">
            <a:spAutoFit/>
          </a:bodyPr>
          <a:lstStyle/>
          <a:p>
            <a:endParaRPr lang="en-US" sz="1350" dirty="0"/>
          </a:p>
        </p:txBody>
      </p:sp>
      <p:pic>
        <p:nvPicPr>
          <p:cNvPr id="10" name="Picture 9" descr="The Centers for Medicare and Medicaid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4738" y="368060"/>
            <a:ext cx="2015902" cy="927340"/>
          </a:xfrm>
          <a:prstGeom prst="rect">
            <a:avLst/>
          </a:prstGeom>
        </p:spPr>
      </p:pic>
      <p:sp>
        <p:nvSpPr>
          <p:cNvPr id="9" name="Slide Number Placeholder 6"/>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022FF3C-310F-4809-A5BE-BC5BA8AA108D}" type="slidenum">
              <a:rPr lang="en-US" smtClean="0"/>
              <a:t>‹#›</a:t>
            </a:fld>
            <a:endParaRPr lang="en-US" dirty="0"/>
          </a:p>
        </p:txBody>
      </p:sp>
    </p:spTree>
    <p:custDataLst>
      <p:tags r:id="rId1"/>
    </p:custDataLst>
    <p:extLst>
      <p:ext uri="{BB962C8B-B14F-4D97-AF65-F5344CB8AC3E}">
        <p14:creationId xmlns:p14="http://schemas.microsoft.com/office/powerpoint/2010/main" val="4173724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lvl1pPr>
              <a:defRPr/>
            </a:lvl1pPr>
          </a:lstStyle>
          <a:p>
            <a:r>
              <a:rPr lang="en-US" dirty="0"/>
              <a:t>August 2018</a:t>
            </a:r>
          </a:p>
        </p:txBody>
      </p:sp>
      <p:sp>
        <p:nvSpPr>
          <p:cNvPr id="4" name="Footer Placeholder 3"/>
          <p:cNvSpPr>
            <a:spLocks noGrp="1"/>
          </p:cNvSpPr>
          <p:nvPr>
            <p:ph type="ftr" sz="quarter" idx="11"/>
          </p:nvPr>
        </p:nvSpPr>
        <p:spPr/>
        <p:txBody>
          <a:bodyPr/>
          <a:lstStyle>
            <a:lvl1pPr>
              <a:defRPr/>
            </a:lvl1pPr>
          </a:lstStyle>
          <a:p>
            <a:r>
              <a:rPr lang="en-US" dirty="0"/>
              <a:t>Medicare - Getting Started</a:t>
            </a:r>
          </a:p>
        </p:txBody>
      </p:sp>
      <p:sp>
        <p:nvSpPr>
          <p:cNvPr id="6" name="Slide Number Placeholder 5">
            <a:extLst>
              <a:ext uri="{FF2B5EF4-FFF2-40B4-BE49-F238E27FC236}">
                <a16:creationId xmlns:a16="http://schemas.microsoft.com/office/drawing/2014/main" id="{A0C8ACB7-6AC3-0661-0F7F-584DCC2F7EC5}"/>
              </a:ext>
            </a:extLst>
          </p:cNvPr>
          <p:cNvSpPr>
            <a:spLocks noGrp="1"/>
          </p:cNvSpPr>
          <p:nvPr>
            <p:ph type="sldNum" sz="quarter" idx="12"/>
          </p:nvPr>
        </p:nvSpPr>
        <p:spPr>
          <a:xfrm>
            <a:off x="6457950" y="6356351"/>
            <a:ext cx="2057400" cy="365125"/>
          </a:xfrm>
        </p:spPr>
        <p:txBody>
          <a:bodyPr/>
          <a:lstStyle>
            <a:lvl1pPr>
              <a:defRPr sz="1200">
                <a:solidFill>
                  <a:schemeClr val="tx1"/>
                </a:solidFill>
              </a:defRPr>
            </a:lvl1pPr>
          </a:lstStyle>
          <a:p>
            <a:fld id="{10899F78-7FAB-42CE-8794-66D9398DED0A}" type="slidenum">
              <a:rPr lang="en-US" smtClean="0"/>
              <a:pPr/>
              <a:t>‹#›</a:t>
            </a:fld>
            <a:endParaRPr lang="en-US" dirty="0"/>
          </a:p>
        </p:txBody>
      </p:sp>
    </p:spTree>
    <p:custDataLst>
      <p:tags r:id="rId1"/>
    </p:custDataLst>
    <p:extLst>
      <p:ext uri="{BB962C8B-B14F-4D97-AF65-F5344CB8AC3E}">
        <p14:creationId xmlns:p14="http://schemas.microsoft.com/office/powerpoint/2010/main" val="1677199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dirty="0"/>
              <a:t>August 2018</a:t>
            </a:r>
          </a:p>
        </p:txBody>
      </p:sp>
      <p:sp>
        <p:nvSpPr>
          <p:cNvPr id="3" name="Footer Placeholder 2"/>
          <p:cNvSpPr>
            <a:spLocks noGrp="1"/>
          </p:cNvSpPr>
          <p:nvPr>
            <p:ph type="ftr" sz="quarter" idx="11"/>
          </p:nvPr>
        </p:nvSpPr>
        <p:spPr/>
        <p:txBody>
          <a:bodyPr/>
          <a:lstStyle>
            <a:lvl1pPr>
              <a:defRPr/>
            </a:lvl1pPr>
          </a:lstStyle>
          <a:p>
            <a:r>
              <a:rPr lang="en-US" dirty="0"/>
              <a:t>Medicare - Getting Started</a:t>
            </a:r>
          </a:p>
        </p:txBody>
      </p:sp>
      <p:sp>
        <p:nvSpPr>
          <p:cNvPr id="4" name="Slide Number Placeholder 3"/>
          <p:cNvSpPr>
            <a:spLocks noGrp="1"/>
          </p:cNvSpPr>
          <p:nvPr>
            <p:ph type="sldNum" sz="quarter" idx="12"/>
          </p:nvPr>
        </p:nvSpPr>
        <p:spPr/>
        <p:txBody>
          <a:bodyPr/>
          <a:lstStyle/>
          <a:p>
            <a:fld id="{D60A6685-DBF6-4C41-A0CC-AA9EA7A85A20}" type="slidenum">
              <a:rPr lang="en-US" smtClean="0"/>
              <a:t>‹#›</a:t>
            </a:fld>
            <a:endParaRPr lang="en-US" dirty="0"/>
          </a:p>
        </p:txBody>
      </p:sp>
    </p:spTree>
    <p:extLst>
      <p:ext uri="{BB962C8B-B14F-4D97-AF65-F5344CB8AC3E}">
        <p14:creationId xmlns:p14="http://schemas.microsoft.com/office/powerpoint/2010/main" val="30942412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emf"/><Relationship Id="rId5" Type="http://schemas.openxmlformats.org/officeDocument/2006/relationships/image" Target="../media/image2.png"/><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6"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tags" Target="../tags/tag2.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9"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9" Type="http://schemas.openxmlformats.org/officeDocument/2006/relationships/slideLayout" Target="../slideLayouts/slideLayout61.xml"/><Relationship Id="rId21" Type="http://schemas.openxmlformats.org/officeDocument/2006/relationships/slideLayout" Target="../slideLayouts/slideLayout43.xml"/><Relationship Id="rId34" Type="http://schemas.openxmlformats.org/officeDocument/2006/relationships/slideLayout" Target="../slideLayouts/slideLayout56.xml"/><Relationship Id="rId42" Type="http://schemas.openxmlformats.org/officeDocument/2006/relationships/slideLayout" Target="../slideLayouts/slideLayout64.xml"/><Relationship Id="rId47" Type="http://schemas.openxmlformats.org/officeDocument/2006/relationships/theme" Target="../theme/theme4.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9" Type="http://schemas.openxmlformats.org/officeDocument/2006/relationships/slideLayout" Target="../slideLayouts/slideLayout51.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37" Type="http://schemas.openxmlformats.org/officeDocument/2006/relationships/slideLayout" Target="../slideLayouts/slideLayout59.xml"/><Relationship Id="rId40" Type="http://schemas.openxmlformats.org/officeDocument/2006/relationships/slideLayout" Target="../slideLayouts/slideLayout62.xml"/><Relationship Id="rId45" Type="http://schemas.openxmlformats.org/officeDocument/2006/relationships/slideLayout" Target="../slideLayouts/slideLayout67.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slideLayout" Target="../slideLayouts/slideLayout58.xml"/><Relationship Id="rId49" Type="http://schemas.openxmlformats.org/officeDocument/2006/relationships/image" Target="../media/image8.jpeg"/><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4" Type="http://schemas.openxmlformats.org/officeDocument/2006/relationships/slideLayout" Target="../slideLayouts/slideLayout66.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slideLayout" Target="../slideLayouts/slideLayout57.xml"/><Relationship Id="rId43" Type="http://schemas.openxmlformats.org/officeDocument/2006/relationships/slideLayout" Target="../slideLayouts/slideLayout65.xml"/><Relationship Id="rId48" Type="http://schemas.openxmlformats.org/officeDocument/2006/relationships/tags" Target="../tags/tag9.xml"/><Relationship Id="rId8" Type="http://schemas.openxmlformats.org/officeDocument/2006/relationships/slideLayout" Target="../slideLayouts/slideLayout30.xml"/><Relationship Id="rId3" Type="http://schemas.openxmlformats.org/officeDocument/2006/relationships/slideLayout" Target="../slideLayouts/slideLayout25.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38" Type="http://schemas.openxmlformats.org/officeDocument/2006/relationships/slideLayout" Target="../slideLayouts/slideLayout60.xml"/><Relationship Id="rId46" Type="http://schemas.openxmlformats.org/officeDocument/2006/relationships/slideLayout" Target="../slideLayouts/slideLayout68.xml"/><Relationship Id="rId20" Type="http://schemas.openxmlformats.org/officeDocument/2006/relationships/slideLayout" Target="../slideLayouts/slideLayout42.xml"/><Relationship Id="rId41" Type="http://schemas.openxmlformats.org/officeDocument/2006/relationships/slideLayout" Target="../slideLayouts/slideLayout63.xml"/><Relationship Id="rId1" Type="http://schemas.openxmlformats.org/officeDocument/2006/relationships/slideLayout" Target="../slideLayouts/slideLayout23.xml"/><Relationship Id="rId6"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71.xml"/><Relationship Id="rId7" Type="http://schemas.openxmlformats.org/officeDocument/2006/relationships/image" Target="../media/image3.emf"/><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8288" y="0"/>
            <a:ext cx="9143999" cy="6858000"/>
          </a:xfrm>
          <a:prstGeom prst="rect">
            <a:avLst/>
          </a:prstGeom>
        </p:spPr>
      </p:pic>
      <p:sp>
        <p:nvSpPr>
          <p:cNvPr id="2" name="Title Placeholder 1"/>
          <p:cNvSpPr>
            <a:spLocks noGrp="1"/>
          </p:cNvSpPr>
          <p:nvPr>
            <p:ph type="title"/>
          </p:nvPr>
        </p:nvSpPr>
        <p:spPr>
          <a:xfrm>
            <a:off x="2743200" y="3798358"/>
            <a:ext cx="5772150" cy="2216713"/>
          </a:xfrm>
          <a:prstGeom prst="rect">
            <a:avLst/>
          </a:prstGeom>
        </p:spPr>
        <p:txBody>
          <a:bodyPr vert="horz" lIns="91440" tIns="45720" rIns="91440" bIns="45720" rtlCol="0" anchor="ctr">
            <a:noAutofit/>
          </a:bodyPr>
          <a:lstStyle/>
          <a:p>
            <a:r>
              <a:rPr lang="en-US" dirty="0"/>
              <a:t>Click to edit Master title style</a:t>
            </a:r>
          </a:p>
        </p:txBody>
      </p:sp>
      <p:pic>
        <p:nvPicPr>
          <p:cNvPr id="4"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159514" y="2051854"/>
            <a:ext cx="1355836" cy="1377146"/>
          </a:xfrm>
          <a:prstGeom prst="rect">
            <a:avLst/>
          </a:prstGeom>
        </p:spPr>
      </p:pic>
      <p:pic>
        <p:nvPicPr>
          <p:cNvPr id="6" name="Picture 5">
            <a:extLst>
              <a:ext uri="{FF2B5EF4-FFF2-40B4-BE49-F238E27FC236}">
                <a16:creationId xmlns:a16="http://schemas.microsoft.com/office/drawing/2014/main" id="{2444415D-9B5C-3741-A30D-BC5237945C24}"/>
              </a:ext>
            </a:extLst>
          </p:cNvPr>
          <p:cNvPicPr>
            <a:picLocks noChangeAspect="1"/>
          </p:cNvPicPr>
          <p:nvPr userDrawn="1"/>
        </p:nvPicPr>
        <p:blipFill>
          <a:blip r:embed="rId6"/>
          <a:stretch>
            <a:fillRect/>
          </a:stretch>
        </p:blipFill>
        <p:spPr>
          <a:xfrm>
            <a:off x="4943005" y="2607984"/>
            <a:ext cx="1996810" cy="694890"/>
          </a:xfrm>
          <a:prstGeom prst="rect">
            <a:avLst/>
          </a:prstGeom>
        </p:spPr>
      </p:pic>
    </p:spTree>
    <p:extLst>
      <p:ext uri="{BB962C8B-B14F-4D97-AF65-F5344CB8AC3E}">
        <p14:creationId xmlns:p14="http://schemas.microsoft.com/office/powerpoint/2010/main" val="244716405"/>
      </p:ext>
    </p:extLst>
  </p:cSld>
  <p:clrMap bg1="lt1" tx1="dk1" bg2="lt2" tx2="dk2" accent1="accent1" accent2="accent2" accent3="accent3" accent4="accent4" accent5="accent5" accent6="accent6" hlink="hlink" folHlink="folHlink"/>
  <p:sldLayoutIdLst>
    <p:sldLayoutId id="2147483691" r:id="rId1"/>
    <p:sldLayoutId id="2147483692" r:id="rId2"/>
  </p:sldLayoutIdLst>
  <p:hf hdr="0"/>
  <p:txStyles>
    <p:titleStyle>
      <a:lvl1pPr algn="r" defTabSz="685800" rtl="0" eaLnBrk="1" latinLnBrk="0" hangingPunct="1">
        <a:lnSpc>
          <a:spcPct val="90000"/>
        </a:lnSpc>
        <a:spcBef>
          <a:spcPct val="0"/>
        </a:spcBef>
        <a:buNone/>
        <a:defRPr sz="5400" b="1" i="0" kern="1200">
          <a:solidFill>
            <a:srgbClr val="004986"/>
          </a:solidFill>
          <a:latin typeface="Avenir Heavy" charset="0"/>
          <a:ea typeface="Avenir Heavy" charset="0"/>
          <a:cs typeface="Avenir Heavy" charset="0"/>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l="-17000" t="-5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
            <a:ext cx="7886700" cy="102669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171074"/>
            <a:ext cx="7886700" cy="5005889"/>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August 2018</a:t>
            </a: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Medicare - Getting Started</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60A6685-DBF6-4C41-A0CC-AA9EA7A85A20}" type="slidenum">
              <a:rPr lang="en-US" smtClean="0"/>
              <a:t>‹#›</a:t>
            </a:fld>
            <a:endParaRPr lang="en-US" dirty="0"/>
          </a:p>
        </p:txBody>
      </p:sp>
    </p:spTree>
    <p:custDataLst>
      <p:tags r:id="rId15"/>
    </p:custDataLst>
    <p:extLst>
      <p:ext uri="{BB962C8B-B14F-4D97-AF65-F5344CB8AC3E}">
        <p14:creationId xmlns:p14="http://schemas.microsoft.com/office/powerpoint/2010/main" val="198112847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748" r:id="rId10"/>
    <p:sldLayoutId id="2147483749" r:id="rId11"/>
    <p:sldLayoutId id="2147483750" r:id="rId12"/>
    <p:sldLayoutId id="2147483751" r:id="rId13"/>
  </p:sldLayoutIdLst>
  <p:hf hdr="0"/>
  <p:txStyles>
    <p:titleStyle>
      <a:lvl1pPr algn="ctr" defTabSz="685800" rtl="0" eaLnBrk="1" latinLnBrk="0" hangingPunct="1">
        <a:lnSpc>
          <a:spcPct val="90000"/>
        </a:lnSpc>
        <a:spcBef>
          <a:spcPct val="0"/>
        </a:spcBef>
        <a:buNone/>
        <a:defRPr sz="3600" b="1" kern="1200">
          <a:solidFill>
            <a:schemeClr val="tx1"/>
          </a:solidFill>
          <a:latin typeface="+mn-lt"/>
          <a:ea typeface="+mj-ea"/>
          <a:cs typeface="+mj-cs"/>
        </a:defRPr>
      </a:lvl1pPr>
    </p:titleStyle>
    <p:bodyStyle>
      <a:lvl1pPr marL="346075" indent="-346075" algn="l" defTabSz="685800" rtl="0" eaLnBrk="1" latinLnBrk="0" hangingPunct="1">
        <a:lnSpc>
          <a:spcPct val="100000"/>
        </a:lnSpc>
        <a:spcBef>
          <a:spcPts val="600"/>
        </a:spcBef>
        <a:buFont typeface="Wingdings" panose="05000000000000000000" pitchFamily="2" charset="2"/>
        <a:buChar char="§"/>
        <a:defRPr sz="3200" kern="1200">
          <a:solidFill>
            <a:schemeClr val="tx1"/>
          </a:solidFill>
          <a:latin typeface="+mn-lt"/>
          <a:ea typeface="+mn-ea"/>
          <a:cs typeface="+mn-cs"/>
        </a:defRPr>
      </a:lvl1pPr>
      <a:lvl2pPr marL="746125" indent="-349250" algn="l" defTabSz="685800" rtl="0" eaLnBrk="1" latinLnBrk="0" hangingPunct="1">
        <a:lnSpc>
          <a:spcPct val="100000"/>
        </a:lnSpc>
        <a:spcBef>
          <a:spcPts val="600"/>
        </a:spcBef>
        <a:buFont typeface="Arial" panose="020B0604020202020204" pitchFamily="34" charset="0"/>
        <a:buChar char="•"/>
        <a:defRPr sz="2800" kern="1200">
          <a:solidFill>
            <a:schemeClr val="tx1"/>
          </a:solidFill>
          <a:latin typeface="+mn-lt"/>
          <a:ea typeface="+mn-ea"/>
          <a:cs typeface="+mn-cs"/>
        </a:defRPr>
      </a:lvl2pPr>
      <a:lvl3pPr marL="1030288" indent="-338138" algn="l" defTabSz="685800" rtl="0" eaLnBrk="1" latinLnBrk="0" hangingPunct="1">
        <a:lnSpc>
          <a:spcPct val="100000"/>
        </a:lnSpc>
        <a:spcBef>
          <a:spcPts val="600"/>
        </a:spcBef>
        <a:buSzPct val="50000"/>
        <a:buFont typeface="Wingdings" panose="05000000000000000000" pitchFamily="2" charset="2"/>
        <a:buChar char="q"/>
        <a:defRPr sz="2800" i="0" kern="1200">
          <a:solidFill>
            <a:schemeClr val="tx1"/>
          </a:solidFill>
          <a:latin typeface="+mn-lt"/>
          <a:ea typeface="+mn-ea"/>
          <a:cs typeface="+mn-cs"/>
        </a:defRPr>
      </a:lvl3pPr>
      <a:lvl4pPr marL="1030288" indent="346075" algn="l" defTabSz="685800" rtl="0" eaLnBrk="1" latinLnBrk="0" hangingPunct="1">
        <a:lnSpc>
          <a:spcPct val="100000"/>
        </a:lnSpc>
        <a:spcBef>
          <a:spcPts val="600"/>
        </a:spcBef>
        <a:buFont typeface="Calibri" panose="020F0502020204030204" pitchFamily="34" charset="0"/>
        <a:buChar char="–"/>
        <a:defRPr sz="2400" i="0" kern="1200">
          <a:solidFill>
            <a:schemeClr val="tx1"/>
          </a:solidFill>
          <a:latin typeface="+mn-lt"/>
          <a:ea typeface="+mn-ea"/>
          <a:cs typeface="+mn-cs"/>
        </a:defRPr>
      </a:lvl4pPr>
      <a:lvl5pPr marL="1712913" indent="-315913" algn="l" defTabSz="685800" rtl="0" eaLnBrk="1" latinLnBrk="0" hangingPunct="1">
        <a:lnSpc>
          <a:spcPct val="100000"/>
        </a:lnSpc>
        <a:spcBef>
          <a:spcPts val="600"/>
        </a:spcBef>
        <a:buFont typeface="Arial" panose="020B0604020202020204" pitchFamily="34" charset="0"/>
        <a:buChar char="•"/>
        <a:defRPr sz="2400" i="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l="-17000" t="-5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1341"/>
            <a:ext cx="9144000" cy="959206"/>
          </a:xfrm>
          <a:prstGeom prst="rect">
            <a:avLst/>
          </a:prstGeom>
        </p:spPr>
        <p:txBody>
          <a:bodyPr vert="horz" lIns="91440" tIns="45720" rIns="91440" bIns="45720" rtlCol="0" anchor="ctr">
            <a:noAutofit/>
          </a:bodyPr>
          <a:lstStyle/>
          <a:p>
            <a:r>
              <a:rPr lang="en-US" dirty="0"/>
              <a:t>Click to edit Master title style</a:t>
            </a: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Medicare - Getting Started</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3B75908-2BC4-4CCC-BE4B-63652A0FD379}" type="slidenum">
              <a:rPr lang="en-US" smtClean="0"/>
              <a:t>‹#›</a:t>
            </a:fld>
            <a:endParaRPr lang="en-US" dirty="0"/>
          </a:p>
        </p:txBody>
      </p:sp>
      <p:sp>
        <p:nvSpPr>
          <p:cNvPr id="10" name="Text Placeholder 2"/>
          <p:cNvSpPr>
            <a:spLocks noGrp="1"/>
          </p:cNvSpPr>
          <p:nvPr>
            <p:ph type="body" idx="1"/>
          </p:nvPr>
        </p:nvSpPr>
        <p:spPr>
          <a:xfrm>
            <a:off x="628650" y="1090864"/>
            <a:ext cx="7886700" cy="5086100"/>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a:t>August 2018</a:t>
            </a:r>
          </a:p>
        </p:txBody>
      </p:sp>
    </p:spTree>
    <p:extLst>
      <p:ext uri="{BB962C8B-B14F-4D97-AF65-F5344CB8AC3E}">
        <p14:creationId xmlns:p14="http://schemas.microsoft.com/office/powerpoint/2010/main" val="3882184778"/>
      </p:ext>
    </p:extLst>
  </p:cSld>
  <p:clrMap bg1="lt1" tx1="dk1" bg2="lt2" tx2="dk2" accent1="accent1" accent2="accent2" accent3="accent3" accent4="accent4" accent5="accent5" accent6="accent6" hlink="hlink" folHlink="folHlink"/>
  <p:sldLayoutIdLst>
    <p:sldLayoutId id="2147483662" r:id="rId1"/>
    <p:sldLayoutId id="2147483664" r:id="rId2"/>
    <p:sldLayoutId id="2147483665" r:id="rId3"/>
    <p:sldLayoutId id="2147483666" r:id="rId4"/>
    <p:sldLayoutId id="2147483667" r:id="rId5"/>
    <p:sldLayoutId id="2147483668" r:id="rId6"/>
    <p:sldLayoutId id="2147483669" r:id="rId7"/>
  </p:sldLayoutIdLst>
  <p:hf hdr="0"/>
  <p:txStyles>
    <p:titleStyle>
      <a:lvl1pPr algn="ctr" defTabSz="685800" rtl="0" eaLnBrk="1" latinLnBrk="0" hangingPunct="1">
        <a:lnSpc>
          <a:spcPct val="90000"/>
        </a:lnSpc>
        <a:spcBef>
          <a:spcPct val="0"/>
        </a:spcBef>
        <a:buNone/>
        <a:defRPr sz="3600" b="1" kern="1200">
          <a:solidFill>
            <a:schemeClr val="bg1"/>
          </a:solidFill>
          <a:latin typeface="Calibri "/>
          <a:ea typeface="+mj-ea"/>
          <a:cs typeface="+mj-cs"/>
        </a:defRPr>
      </a:lvl1pPr>
    </p:titleStyle>
    <p:bodyStyle>
      <a:lvl1pPr marL="346075" indent="-346075" algn="l" defTabSz="685800" rtl="0" eaLnBrk="1" latinLnBrk="0" hangingPunct="1">
        <a:lnSpc>
          <a:spcPct val="100000"/>
        </a:lnSpc>
        <a:spcBef>
          <a:spcPts val="600"/>
        </a:spcBef>
        <a:buFont typeface="Wingdings" panose="05000000000000000000" pitchFamily="2" charset="2"/>
        <a:buChar char="§"/>
        <a:defRPr sz="3200" kern="1200">
          <a:solidFill>
            <a:schemeClr val="tx1"/>
          </a:solidFill>
          <a:latin typeface="+mn-lt"/>
          <a:ea typeface="+mn-ea"/>
          <a:cs typeface="+mn-cs"/>
        </a:defRPr>
      </a:lvl1pPr>
      <a:lvl2pPr marL="746125" indent="-333375" algn="l" defTabSz="685800" rtl="0" eaLnBrk="1" latinLnBrk="0" hangingPunct="1">
        <a:lnSpc>
          <a:spcPct val="100000"/>
        </a:lnSpc>
        <a:spcBef>
          <a:spcPts val="600"/>
        </a:spcBef>
        <a:buFont typeface="Arial" panose="020B0604020202020204" pitchFamily="34" charset="0"/>
        <a:buChar char="•"/>
        <a:defRPr sz="2800" kern="1200">
          <a:solidFill>
            <a:schemeClr val="tx1"/>
          </a:solidFill>
          <a:latin typeface="+mn-lt"/>
          <a:ea typeface="+mn-ea"/>
          <a:cs typeface="+mn-cs"/>
        </a:defRPr>
      </a:lvl2pPr>
      <a:lvl3pPr marL="1082675" indent="-317500" algn="l" defTabSz="685800" rtl="0" eaLnBrk="1" latinLnBrk="0" hangingPunct="1">
        <a:lnSpc>
          <a:spcPct val="100000"/>
        </a:lnSpc>
        <a:spcBef>
          <a:spcPts val="600"/>
        </a:spcBef>
        <a:buSzPct val="50000"/>
        <a:buFont typeface="Wingdings" panose="05000000000000000000" pitchFamily="2" charset="2"/>
        <a:buChar char="q"/>
        <a:defRPr sz="2800" kern="1200">
          <a:solidFill>
            <a:schemeClr val="tx1"/>
          </a:solidFill>
          <a:latin typeface="+mn-lt"/>
          <a:ea typeface="+mn-ea"/>
          <a:cs typeface="+mn-cs"/>
        </a:defRPr>
      </a:lvl3pPr>
      <a:lvl4pPr marL="1428750" indent="-333375" algn="l" defTabSz="685800" rtl="0" eaLnBrk="1" latinLnBrk="0" hangingPunct="1">
        <a:lnSpc>
          <a:spcPct val="100000"/>
        </a:lnSpc>
        <a:spcBef>
          <a:spcPts val="600"/>
        </a:spcBef>
        <a:buFont typeface="Calibri" panose="020F0502020204030204" pitchFamily="34" charset="0"/>
        <a:buChar char="–"/>
        <a:defRPr sz="2400" kern="1200">
          <a:solidFill>
            <a:schemeClr val="tx1"/>
          </a:solidFill>
          <a:latin typeface="+mn-lt"/>
          <a:ea typeface="+mn-ea"/>
          <a:cs typeface="+mn-cs"/>
        </a:defRPr>
      </a:lvl4pPr>
      <a:lvl5pPr marL="1428750" indent="346075" algn="l" defTabSz="685800" rtl="0" eaLnBrk="1"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9"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685800" y="1371601"/>
            <a:ext cx="7886700" cy="4351339"/>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628650" y="6492241"/>
            <a:ext cx="2057400" cy="365125"/>
          </a:xfrm>
          <a:prstGeom prst="rect">
            <a:avLst/>
          </a:prstGeom>
        </p:spPr>
        <p:txBody>
          <a:bodyPr vert="horz" lIns="91440" tIns="45720" rIns="91440" bIns="45720" rtlCol="0" anchor="ctr"/>
          <a:lstStyle>
            <a:lvl1pPr algn="l">
              <a:defRPr sz="900">
                <a:solidFill>
                  <a:srgbClr val="8FAADC"/>
                </a:solidFill>
                <a:latin typeface="Arial" panose="020B0604020202020204" pitchFamily="34" charset="0"/>
                <a:cs typeface="Arial" panose="020B0604020202020204" pitchFamily="34" charset="0"/>
              </a:defRPr>
            </a:lvl1pPr>
          </a:lstStyle>
          <a:p>
            <a:pPr defTabSz="685783"/>
            <a:r>
              <a:rPr lang="en-US" dirty="0"/>
              <a:t>July 2023</a:t>
            </a:r>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3028950" y="6492241"/>
            <a:ext cx="3086100" cy="365125"/>
          </a:xfrm>
          <a:prstGeom prst="rect">
            <a:avLst/>
          </a:prstGeom>
        </p:spPr>
        <p:txBody>
          <a:bodyPr vert="horz" lIns="91440" tIns="45720" rIns="91440" bIns="45720" rtlCol="0" anchor="ctr"/>
          <a:lstStyle>
            <a:lvl1pPr algn="ctr">
              <a:defRPr sz="900">
                <a:solidFill>
                  <a:srgbClr val="8FAADC"/>
                </a:solidFill>
                <a:latin typeface="Arial" panose="020B0604020202020204" pitchFamily="34" charset="0"/>
                <a:cs typeface="Arial" panose="020B0604020202020204" pitchFamily="34" charset="0"/>
              </a:defRPr>
            </a:lvl1pPr>
          </a:lstStyle>
          <a:p>
            <a:pPr defTabSz="685783"/>
            <a:r>
              <a:rPr lang="en-US" dirty="0"/>
              <a:t>Medicare Plan Finder Tool</a:t>
            </a: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6457950" y="6492241"/>
            <a:ext cx="2057400" cy="365125"/>
          </a:xfrm>
          <a:prstGeom prst="rect">
            <a:avLst/>
          </a:prstGeom>
        </p:spPr>
        <p:txBody>
          <a:bodyPr vert="horz" lIns="91440" tIns="45720" rIns="91440" bIns="45720" rtlCol="0" anchor="ctr"/>
          <a:lstStyle>
            <a:lvl1pPr algn="r">
              <a:defRPr sz="900">
                <a:solidFill>
                  <a:srgbClr val="8FAADC"/>
                </a:solidFill>
                <a:latin typeface="Arial" panose="020B0604020202020204" pitchFamily="34" charset="0"/>
                <a:cs typeface="Arial" panose="020B0604020202020204" pitchFamily="34" charset="0"/>
              </a:defRPr>
            </a:lvl1pPr>
          </a:lstStyle>
          <a:p>
            <a:pPr defTabSz="685783"/>
            <a:fld id="{0B2D781D-8844-5940-92D1-06EF0A7F581E}" type="slidenum">
              <a:rPr lang="en-US" smtClean="0"/>
              <a:pPr defTabSz="685783"/>
              <a:t>‹#›</a:t>
            </a:fld>
            <a:endParaRPr lang="en-US" dirty="0"/>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9144000" cy="929287"/>
          </a:xfrm>
          <a:prstGeom prst="rect">
            <a:avLst/>
          </a:prstGeom>
        </p:spPr>
        <p:txBody>
          <a:bodyPr vert="horz" lIns="91440" tIns="45720" rIns="91440" bIns="45720" rtlCol="0" anchor="ctr">
            <a:normAutofit/>
          </a:bodyPr>
          <a:lstStyle/>
          <a:p>
            <a:r>
              <a:rPr lang="en-US" dirty="0"/>
              <a:t>Click to edit title</a:t>
            </a:r>
          </a:p>
        </p:txBody>
      </p:sp>
    </p:spTree>
    <p:custDataLst>
      <p:tags r:id="rId48"/>
    </p:custDataLst>
    <p:extLst>
      <p:ext uri="{BB962C8B-B14F-4D97-AF65-F5344CB8AC3E}">
        <p14:creationId xmlns:p14="http://schemas.microsoft.com/office/powerpoint/2010/main" val="277511310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 id="2147483724" r:id="rId25"/>
    <p:sldLayoutId id="2147483725" r:id="rId26"/>
    <p:sldLayoutId id="2147483726" r:id="rId27"/>
    <p:sldLayoutId id="2147483727" r:id="rId28"/>
    <p:sldLayoutId id="2147483728" r:id="rId29"/>
    <p:sldLayoutId id="2147483730" r:id="rId30"/>
    <p:sldLayoutId id="2147483731" r:id="rId31"/>
    <p:sldLayoutId id="2147483732" r:id="rId32"/>
    <p:sldLayoutId id="2147483734" r:id="rId33"/>
    <p:sldLayoutId id="2147483735" r:id="rId34"/>
    <p:sldLayoutId id="2147483736" r:id="rId35"/>
    <p:sldLayoutId id="2147483737" r:id="rId36"/>
    <p:sldLayoutId id="2147483738" r:id="rId37"/>
    <p:sldLayoutId id="2147483739" r:id="rId38"/>
    <p:sldLayoutId id="2147483740" r:id="rId39"/>
    <p:sldLayoutId id="2147483741" r:id="rId40"/>
    <p:sldLayoutId id="2147483742" r:id="rId41"/>
    <p:sldLayoutId id="2147483743" r:id="rId42"/>
    <p:sldLayoutId id="2147483744" r:id="rId43"/>
    <p:sldLayoutId id="2147483745" r:id="rId44"/>
    <p:sldLayoutId id="2147483746" r:id="rId45"/>
    <p:sldLayoutId id="2147483747" r:id="rId46"/>
  </p:sldLayoutIdLst>
  <p:hf hdr="0"/>
  <p:txStyles>
    <p:titleStyle>
      <a:lvl1pPr algn="ctr" defTabSz="685783" rtl="0" eaLnBrk="1" latinLnBrk="0" hangingPunct="1">
        <a:lnSpc>
          <a:spcPct val="90000"/>
        </a:lnSpc>
        <a:spcBef>
          <a:spcPct val="0"/>
        </a:spcBef>
        <a:buNone/>
        <a:defRPr sz="225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05735" indent="-205735" algn="l" defTabSz="685783" rtl="0" eaLnBrk="1" latinLnBrk="0" hangingPunct="1">
        <a:lnSpc>
          <a:spcPct val="100000"/>
        </a:lnSpc>
        <a:spcBef>
          <a:spcPts val="0"/>
        </a:spcBef>
        <a:spcAft>
          <a:spcPts val="900"/>
        </a:spcAft>
        <a:buClr>
          <a:srgbClr val="00539A"/>
        </a:buClr>
        <a:buFont typeface="Wingdings" pitchFamily="2" charset="2"/>
        <a:buChar char="§"/>
        <a:defRPr sz="1950" kern="1200">
          <a:solidFill>
            <a:srgbClr val="00529B"/>
          </a:solidFill>
          <a:latin typeface="Arial" panose="020B0604020202020204" pitchFamily="34" charset="0"/>
          <a:ea typeface="+mn-ea"/>
          <a:cs typeface="Arial" panose="020B0604020202020204" pitchFamily="34" charset="0"/>
        </a:defRPr>
      </a:lvl1pPr>
      <a:lvl2pPr marL="617204" indent="-205735" algn="l" defTabSz="685783" rtl="0" eaLnBrk="1" latinLnBrk="0" hangingPunct="1">
        <a:lnSpc>
          <a:spcPct val="100000"/>
        </a:lnSpc>
        <a:spcBef>
          <a:spcPts val="0"/>
        </a:spcBef>
        <a:spcAft>
          <a:spcPts val="450"/>
        </a:spcAft>
        <a:buFont typeface="Arial" panose="020B0604020202020204" pitchFamily="34" charset="0"/>
        <a:buChar char="•"/>
        <a:defRPr sz="1650" kern="1200">
          <a:solidFill>
            <a:srgbClr val="00529B"/>
          </a:solidFill>
          <a:latin typeface="Arial" panose="020B0604020202020204" pitchFamily="34" charset="0"/>
          <a:ea typeface="+mn-ea"/>
          <a:cs typeface="Arial" panose="020B0604020202020204" pitchFamily="34" charset="0"/>
        </a:defRPr>
      </a:lvl2pPr>
      <a:lvl3pPr marL="1028675" indent="-205735" algn="l" defTabSz="685783" rtl="0" eaLnBrk="1" latinLnBrk="0" hangingPunct="1">
        <a:lnSpc>
          <a:spcPct val="100000"/>
        </a:lnSpc>
        <a:spcBef>
          <a:spcPts val="0"/>
        </a:spcBef>
        <a:spcAft>
          <a:spcPts val="450"/>
        </a:spcAft>
        <a:buSzPct val="50000"/>
        <a:buFont typeface="Wingdings" panose="05000000000000000000" pitchFamily="2" charset="2"/>
        <a:buChar char="q"/>
        <a:defRPr sz="1500" kern="1200">
          <a:solidFill>
            <a:srgbClr val="00529B"/>
          </a:solidFill>
          <a:latin typeface="+mn-lt"/>
          <a:ea typeface="+mn-ea"/>
          <a:cs typeface="+mn-cs"/>
        </a:defRPr>
      </a:lvl3pPr>
      <a:lvl4pPr marL="1440144" indent="-205735" algn="l" defTabSz="685783" rtl="0" eaLnBrk="1" latinLnBrk="0" hangingPunct="1">
        <a:lnSpc>
          <a:spcPct val="100000"/>
        </a:lnSpc>
        <a:spcBef>
          <a:spcPts val="0"/>
        </a:spcBef>
        <a:spcAft>
          <a:spcPts val="450"/>
        </a:spcAft>
        <a:buFont typeface="Courier New" panose="02070309020205020404" pitchFamily="49" charset="0"/>
        <a:buChar char="o"/>
        <a:defRPr sz="1350" kern="1200">
          <a:solidFill>
            <a:srgbClr val="00529B"/>
          </a:solidFill>
          <a:latin typeface="+mn-lt"/>
          <a:ea typeface="+mn-ea"/>
          <a:cs typeface="+mn-cs"/>
        </a:defRPr>
      </a:lvl4pPr>
      <a:lvl5pPr marL="1543012" indent="-205735" algn="l" defTabSz="685783" rtl="0" eaLnBrk="1" latinLnBrk="0" hangingPunct="1">
        <a:lnSpc>
          <a:spcPct val="100000"/>
        </a:lnSpc>
        <a:spcBef>
          <a:spcPts val="0"/>
        </a:spcBef>
        <a:spcAft>
          <a:spcPts val="450"/>
        </a:spcAft>
        <a:buFont typeface="Arial" panose="020B0604020202020204" pitchFamily="34" charset="0"/>
        <a:buChar char="•"/>
        <a:defRPr sz="1350" kern="1200">
          <a:solidFill>
            <a:srgbClr val="00529B"/>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288" y="0"/>
            <a:ext cx="9143999" cy="6858000"/>
          </a:xfrm>
          <a:prstGeom prst="rect">
            <a:avLst/>
          </a:prstGeom>
        </p:spPr>
      </p:pic>
      <p:sp>
        <p:nvSpPr>
          <p:cNvPr id="2" name="Title Placeholder 1"/>
          <p:cNvSpPr>
            <a:spLocks noGrp="1"/>
          </p:cNvSpPr>
          <p:nvPr>
            <p:ph type="title"/>
          </p:nvPr>
        </p:nvSpPr>
        <p:spPr>
          <a:xfrm>
            <a:off x="2743200" y="3798358"/>
            <a:ext cx="5772150" cy="2216713"/>
          </a:xfrm>
          <a:prstGeom prst="rect">
            <a:avLst/>
          </a:prstGeom>
        </p:spPr>
        <p:txBody>
          <a:bodyPr vert="horz" lIns="91440" tIns="45720" rIns="91440" bIns="45720" rtlCol="0" anchor="ctr">
            <a:noAutofit/>
          </a:bodyPr>
          <a:lstStyle/>
          <a:p>
            <a:r>
              <a:rPr lang="en-US" dirty="0"/>
              <a:t>Click to edit Master title style</a:t>
            </a:r>
          </a:p>
        </p:txBody>
      </p:sp>
      <p:pic>
        <p:nvPicPr>
          <p:cNvPr id="4" name="Picture 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159514" y="2051854"/>
            <a:ext cx="1355836" cy="1377146"/>
          </a:xfrm>
          <a:prstGeom prst="rect">
            <a:avLst/>
          </a:prstGeom>
        </p:spPr>
      </p:pic>
      <p:pic>
        <p:nvPicPr>
          <p:cNvPr id="6" name="Picture 5">
            <a:extLst>
              <a:ext uri="{FF2B5EF4-FFF2-40B4-BE49-F238E27FC236}">
                <a16:creationId xmlns:a16="http://schemas.microsoft.com/office/drawing/2014/main" id="{2444415D-9B5C-3741-A30D-BC5237945C24}"/>
              </a:ext>
            </a:extLst>
          </p:cNvPr>
          <p:cNvPicPr>
            <a:picLocks noChangeAspect="1"/>
          </p:cNvPicPr>
          <p:nvPr userDrawn="1"/>
        </p:nvPicPr>
        <p:blipFill>
          <a:blip r:embed="rId7"/>
          <a:stretch>
            <a:fillRect/>
          </a:stretch>
        </p:blipFill>
        <p:spPr>
          <a:xfrm>
            <a:off x="4943005" y="2607984"/>
            <a:ext cx="1996810" cy="694890"/>
          </a:xfrm>
          <a:prstGeom prst="rect">
            <a:avLst/>
          </a:prstGeom>
        </p:spPr>
      </p:pic>
    </p:spTree>
    <p:extLst>
      <p:ext uri="{BB962C8B-B14F-4D97-AF65-F5344CB8AC3E}">
        <p14:creationId xmlns:p14="http://schemas.microsoft.com/office/powerpoint/2010/main" val="2219780505"/>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Lst>
  <p:hf hdr="0"/>
  <p:txStyles>
    <p:titleStyle>
      <a:lvl1pPr algn="r" defTabSz="685800" rtl="0" eaLnBrk="1" latinLnBrk="0" hangingPunct="1">
        <a:lnSpc>
          <a:spcPct val="90000"/>
        </a:lnSpc>
        <a:spcBef>
          <a:spcPct val="0"/>
        </a:spcBef>
        <a:buNone/>
        <a:defRPr sz="5400" b="1" i="0" kern="1200">
          <a:solidFill>
            <a:srgbClr val="004986"/>
          </a:solidFill>
          <a:latin typeface="Avenir Heavy" charset="0"/>
          <a:ea typeface="Avenir Heavy" charset="0"/>
          <a:cs typeface="Avenir Heavy" charset="0"/>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1.xml"/><Relationship Id="rId1" Type="http://schemas.openxmlformats.org/officeDocument/2006/relationships/tags" Target="../tags/tag57.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8.xml"/><Relationship Id="rId1" Type="http://schemas.openxmlformats.org/officeDocument/2006/relationships/tags" Target="../tags/tag5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8.xml"/><Relationship Id="rId1" Type="http://schemas.openxmlformats.org/officeDocument/2006/relationships/tags" Target="../tags/tag59.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60.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xml"/><Relationship Id="rId1" Type="http://schemas.openxmlformats.org/officeDocument/2006/relationships/tags" Target="../tags/tag6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4.xml"/><Relationship Id="rId1" Type="http://schemas.openxmlformats.org/officeDocument/2006/relationships/tags" Target="../tags/tag6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5.xml"/><Relationship Id="rId1" Type="http://schemas.openxmlformats.org/officeDocument/2006/relationships/tags" Target="../tags/tag6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9C00010-B76F-7C46-BB2E-B0FC51B566A1}"/>
              </a:ext>
            </a:extLst>
          </p:cNvPr>
          <p:cNvSpPr txBox="1">
            <a:spLocks noGrp="1"/>
          </p:cNvSpPr>
          <p:nvPr>
            <p:ph type="title" idx="4294967295"/>
          </p:nvPr>
        </p:nvSpPr>
        <p:spPr>
          <a:xfrm>
            <a:off x="0" y="1500549"/>
            <a:ext cx="7389250" cy="184665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529B"/>
                </a:solidFill>
                <a:effectLst/>
                <a:uLnTx/>
                <a:uFillTx/>
                <a:latin typeface="+mn-lt"/>
                <a:ea typeface="+mn-ea"/>
                <a:cs typeface="+mn-cs"/>
              </a:rPr>
              <a:t>Medicare</a:t>
            </a:r>
            <a:r>
              <a:rPr kumimoji="0" lang="en-US" sz="4800" b="1" i="0" u="none" strike="noStrike" kern="1200" cap="none" spc="0" normalizeH="0" baseline="0" noProof="0" dirty="0">
                <a:ln>
                  <a:noFill/>
                </a:ln>
                <a:solidFill>
                  <a:srgbClr val="00529B"/>
                </a:solidFill>
                <a:effectLst/>
                <a:uLnTx/>
                <a:uFillTx/>
                <a:latin typeface="+mn-lt"/>
                <a:ea typeface="+mn-ea"/>
                <a:cs typeface="+mn-cs"/>
              </a:rPr>
              <a:t> </a:t>
            </a:r>
            <a:br>
              <a:rPr kumimoji="0" lang="en-US" sz="4800" b="1" i="0" u="none" strike="noStrike" kern="1200" cap="none" spc="0" normalizeH="0" baseline="0" noProof="0" dirty="0">
                <a:ln>
                  <a:noFill/>
                </a:ln>
                <a:solidFill>
                  <a:srgbClr val="00529B"/>
                </a:solidFill>
                <a:effectLst/>
                <a:uLnTx/>
                <a:uFillTx/>
                <a:latin typeface="+mn-lt"/>
                <a:ea typeface="+mn-ea"/>
                <a:cs typeface="+mn-cs"/>
              </a:rPr>
            </a:br>
            <a:r>
              <a:rPr kumimoji="0" lang="en-US" sz="4800" b="1" i="0" u="none" strike="noStrike" kern="1200" cap="none" spc="0" normalizeH="0" baseline="0" noProof="0" dirty="0">
                <a:ln>
                  <a:noFill/>
                </a:ln>
                <a:solidFill>
                  <a:srgbClr val="00529B"/>
                </a:solidFill>
                <a:effectLst/>
                <a:uLnTx/>
                <a:uFillTx/>
                <a:latin typeface="+mn-lt"/>
                <a:ea typeface="+mn-ea"/>
                <a:cs typeface="+mn-cs"/>
              </a:rPr>
              <a:t>2026 Costs</a:t>
            </a:r>
            <a:r>
              <a:rPr kumimoji="0" lang="en-US" sz="3000" b="1" i="0" u="none" strike="noStrike" kern="1200" cap="none" spc="0" normalizeH="0" baseline="0" noProof="0" dirty="0">
                <a:ln>
                  <a:noFill/>
                </a:ln>
                <a:solidFill>
                  <a:srgbClr val="00529B"/>
                </a:solidFill>
                <a:effectLst/>
                <a:uLnTx/>
                <a:uFillTx/>
                <a:latin typeface="Helvetica" pitchFamily="2" charset="0"/>
                <a:ea typeface="+mn-ea"/>
                <a:cs typeface="+mn-cs"/>
              </a:rPr>
              <a:t> </a:t>
            </a:r>
          </a:p>
        </p:txBody>
      </p:sp>
      <p:pic>
        <p:nvPicPr>
          <p:cNvPr id="5" name="Picture 4" descr="Image of couple holding Medicare cards">
            <a:extLst>
              <a:ext uri="{FF2B5EF4-FFF2-40B4-BE49-F238E27FC236}">
                <a16:creationId xmlns:a16="http://schemas.microsoft.com/office/drawing/2014/main" id="{BCA54023-D631-C649-2152-015A2F004479}"/>
              </a:ext>
              <a:ext uri="{C183D7F6-B498-43B3-948B-1728B52AA6E4}">
                <adec:decorative xmlns:adec="http://schemas.microsoft.com/office/drawing/2017/decorative" val="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11388" y="2744812"/>
            <a:ext cx="6209508" cy="4139672"/>
          </a:xfrm>
          <a:prstGeom prst="rect">
            <a:avLst/>
          </a:prstGeom>
        </p:spPr>
      </p:pic>
      <p:sp>
        <p:nvSpPr>
          <p:cNvPr id="4" name="Text Placeholder 3">
            <a:extLst>
              <a:ext uri="{FF2B5EF4-FFF2-40B4-BE49-F238E27FC236}">
                <a16:creationId xmlns:a16="http://schemas.microsoft.com/office/drawing/2014/main" id="{4AA02B76-DB5B-CD70-360A-F6DC07F5E8AD}"/>
              </a:ext>
            </a:extLst>
          </p:cNvPr>
          <p:cNvSpPr>
            <a:spLocks noGrp="1"/>
          </p:cNvSpPr>
          <p:nvPr>
            <p:ph type="body" sz="quarter" idx="10"/>
          </p:nvPr>
        </p:nvSpPr>
        <p:spPr/>
        <p:txBody>
          <a:bodyPr/>
          <a:lstStyle/>
          <a:p>
            <a:endParaRPr lang="en-US"/>
          </a:p>
        </p:txBody>
      </p:sp>
    </p:spTree>
    <p:custDataLst>
      <p:tags r:id="rId1"/>
    </p:custDataLst>
    <p:extLst>
      <p:ext uri="{BB962C8B-B14F-4D97-AF65-F5344CB8AC3E}">
        <p14:creationId xmlns:p14="http://schemas.microsoft.com/office/powerpoint/2010/main" val="42460275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What You Pay in Original Medicare in 2026: Part A</a:t>
            </a:r>
          </a:p>
        </p:txBody>
      </p:sp>
      <p:graphicFrame>
        <p:nvGraphicFramePr>
          <p:cNvPr id="8" name="Table 7" descr="Table: Hospital Inpatient Stay&#10;$1,184 deductible and no coinsurance for days 1–60 each benefit period &#10;$296 per day for days 61–90 each benefit period &#10;$592 per “lifetime reserve day” after day 90 of each benefit period (up to 60 days over your lifetime) &#10;All costs for each day after the lifetime reserve days &#10;Inpatient mental health care in a psychiatric hospital limited to 190 days in a lifetime&#10;&#10;&#10;Skilled Nursing Facility Stay&#10;$0 for the first 20 days each benefit period &#10;$148 per day for days 21–100 each benefit period &#10;All costs for each day after day 100 in a benefit period &#10;&#10;Home Health Care&#10;$0 for home health care services &#10;20% of the Medicare-approved amount for durable medical equipment&#10;">
            <a:extLst>
              <a:ext uri="{FF2B5EF4-FFF2-40B4-BE49-F238E27FC236}">
                <a16:creationId xmlns:a16="http://schemas.microsoft.com/office/drawing/2014/main" id="{FA1877D4-949A-F698-3D74-5BCC05D3FA11}"/>
              </a:ext>
            </a:extLst>
          </p:cNvPr>
          <p:cNvGraphicFramePr>
            <a:graphicFrameLocks noGrp="1"/>
          </p:cNvGraphicFramePr>
          <p:nvPr>
            <p:extLst>
              <p:ext uri="{D42A27DB-BD31-4B8C-83A1-F6EECF244321}">
                <p14:modId xmlns:p14="http://schemas.microsoft.com/office/powerpoint/2010/main" val="3893770185"/>
              </p:ext>
            </p:extLst>
          </p:nvPr>
        </p:nvGraphicFramePr>
        <p:xfrm>
          <a:off x="419987" y="1697832"/>
          <a:ext cx="8304025" cy="3906268"/>
        </p:xfrm>
        <a:graphic>
          <a:graphicData uri="http://schemas.openxmlformats.org/drawingml/2006/table">
            <a:tbl>
              <a:tblPr firstRow="1" bandRow="1">
                <a:tableStyleId>{3B4B98B0-60AC-42C2-AFA5-B58CD77FA1E5}</a:tableStyleId>
              </a:tblPr>
              <a:tblGrid>
                <a:gridCol w="864296">
                  <a:extLst>
                    <a:ext uri="{9D8B030D-6E8A-4147-A177-3AD203B41FA5}">
                      <a16:colId xmlns:a16="http://schemas.microsoft.com/office/drawing/2014/main" val="20000"/>
                    </a:ext>
                  </a:extLst>
                </a:gridCol>
                <a:gridCol w="7439729">
                  <a:extLst>
                    <a:ext uri="{9D8B030D-6E8A-4147-A177-3AD203B41FA5}">
                      <a16:colId xmlns:a16="http://schemas.microsoft.com/office/drawing/2014/main" val="20001"/>
                    </a:ext>
                  </a:extLst>
                </a:gridCol>
              </a:tblGrid>
              <a:tr h="1544066">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a:spcBef>
                          <a:spcPts val="0"/>
                        </a:spcBef>
                      </a:pPr>
                      <a:r>
                        <a:rPr lang="en-US" sz="1200" b="1" baseline="0">
                          <a:solidFill>
                            <a:srgbClr val="00529B"/>
                          </a:solidFill>
                        </a:rPr>
                        <a:t>Hospital </a:t>
                      </a:r>
                      <a:br>
                        <a:rPr lang="en-US" sz="1200" b="1" baseline="0">
                          <a:solidFill>
                            <a:srgbClr val="00529B"/>
                          </a:solidFill>
                        </a:rPr>
                      </a:br>
                      <a:r>
                        <a:rPr lang="en-US" sz="1200" b="1" baseline="0">
                          <a:solidFill>
                            <a:srgbClr val="00529B"/>
                          </a:solidFill>
                        </a:rPr>
                        <a:t>Inpatient </a:t>
                      </a:r>
                      <a:br>
                        <a:rPr lang="en-US" sz="1200" b="1" baseline="0">
                          <a:solidFill>
                            <a:srgbClr val="00529B"/>
                          </a:solidFill>
                        </a:rPr>
                      </a:br>
                      <a:r>
                        <a:rPr lang="en-US" sz="1200" b="1" baseline="0">
                          <a:solidFill>
                            <a:srgbClr val="00529B"/>
                          </a:solidFill>
                        </a:rPr>
                        <a:t>Stay</a:t>
                      </a:r>
                      <a:endParaRPr lang="en-US" sz="1200" b="1" baseline="0">
                        <a:solidFill>
                          <a:srgbClr val="00529B"/>
                        </a:solidFill>
                        <a:latin typeface="+mn-lt"/>
                      </a:endParaRPr>
                    </a:p>
                  </a:txBody>
                  <a:tcPr marL="51435" marR="51435" marT="25716" marB="25716"/>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228600" indent="-228600">
                        <a:spcBef>
                          <a:spcPts val="0"/>
                        </a:spcBef>
                        <a:spcAft>
                          <a:spcPts val="300"/>
                        </a:spcAft>
                        <a:buFont typeface="Wingdings" pitchFamily="2" charset="2"/>
                        <a:buChar char="§"/>
                      </a:pPr>
                      <a:r>
                        <a:rPr lang="en-US" sz="1200" b="0" strike="noStrike" baseline="0" dirty="0">
                          <a:solidFill>
                            <a:schemeClr val="tx1"/>
                          </a:solidFill>
                          <a:latin typeface="+mn-lt"/>
                        </a:rPr>
                        <a:t>$1,736 </a:t>
                      </a:r>
                      <a:r>
                        <a:rPr lang="en-US" sz="1200" b="0" baseline="0" dirty="0">
                          <a:solidFill>
                            <a:schemeClr val="tx1"/>
                          </a:solidFill>
                          <a:latin typeface="+mn-lt"/>
                        </a:rPr>
                        <a:t>deductible for each benefit period.</a:t>
                      </a:r>
                    </a:p>
                    <a:p>
                      <a:pPr marL="228600" indent="-228600">
                        <a:spcBef>
                          <a:spcPts val="0"/>
                        </a:spcBef>
                        <a:spcAft>
                          <a:spcPts val="300"/>
                        </a:spcAft>
                        <a:buFont typeface="Wingdings" pitchFamily="2" charset="2"/>
                        <a:buChar char="§"/>
                      </a:pPr>
                      <a:r>
                        <a:rPr lang="en-US" sz="1200" b="0" baseline="0" dirty="0">
                          <a:solidFill>
                            <a:schemeClr val="tx1"/>
                          </a:solidFill>
                          <a:latin typeface="+mn-lt"/>
                        </a:rPr>
                        <a:t>Days 1–60: $0 copayment for each day.</a:t>
                      </a:r>
                    </a:p>
                    <a:p>
                      <a:pPr marL="228600" indent="-228600">
                        <a:spcBef>
                          <a:spcPts val="0"/>
                        </a:spcBef>
                        <a:spcAft>
                          <a:spcPts val="300"/>
                        </a:spcAft>
                        <a:buFont typeface="Wingdings" pitchFamily="2" charset="2"/>
                        <a:buChar char="§"/>
                      </a:pPr>
                      <a:r>
                        <a:rPr lang="en-US" sz="1200" b="0" baseline="0" dirty="0">
                          <a:solidFill>
                            <a:schemeClr val="tx1"/>
                          </a:solidFill>
                          <a:latin typeface="+mn-lt"/>
                        </a:rPr>
                        <a:t>Days 61–90: $434 copayment each day.</a:t>
                      </a:r>
                    </a:p>
                    <a:p>
                      <a:pPr marL="228600" indent="-228600">
                        <a:spcBef>
                          <a:spcPts val="0"/>
                        </a:spcBef>
                        <a:spcAft>
                          <a:spcPts val="300"/>
                        </a:spcAft>
                        <a:buFont typeface="Wingdings" pitchFamily="2" charset="2"/>
                        <a:buChar char="§"/>
                      </a:pPr>
                      <a:r>
                        <a:rPr lang="en-US" sz="1200" b="0" baseline="0" dirty="0">
                          <a:solidFill>
                            <a:schemeClr val="tx1"/>
                          </a:solidFill>
                          <a:latin typeface="+mn-lt"/>
                        </a:rPr>
                        <a:t>Days 91-150: $868 copayment each day while using your 60 “lifetime reserve days.”</a:t>
                      </a:r>
                    </a:p>
                    <a:p>
                      <a:pPr marL="228600" indent="-228600">
                        <a:spcBef>
                          <a:spcPts val="0"/>
                        </a:spcBef>
                        <a:spcAft>
                          <a:spcPts val="300"/>
                        </a:spcAft>
                        <a:buFont typeface="Wingdings" pitchFamily="2" charset="2"/>
                        <a:buChar char="§"/>
                      </a:pPr>
                      <a:r>
                        <a:rPr lang="en-US" sz="1200" b="0" baseline="0" dirty="0">
                          <a:solidFill>
                            <a:schemeClr val="tx1"/>
                          </a:solidFill>
                          <a:latin typeface="+mn-lt"/>
                        </a:rPr>
                        <a:t>After day 150: You pay all costs.</a:t>
                      </a:r>
                    </a:p>
                    <a:p>
                      <a:pPr marL="0" indent="0">
                        <a:spcBef>
                          <a:spcPts val="0"/>
                        </a:spcBef>
                        <a:spcAft>
                          <a:spcPts val="300"/>
                        </a:spcAft>
                        <a:buFont typeface="Wingdings" pitchFamily="2" charset="2"/>
                        <a:buNone/>
                      </a:pPr>
                      <a:r>
                        <a:rPr lang="en-US" sz="1200" b="1" baseline="0" dirty="0">
                          <a:solidFill>
                            <a:schemeClr val="tx1"/>
                          </a:solidFill>
                          <a:latin typeface="+mn-lt"/>
                        </a:rPr>
                        <a:t>NOTE: </a:t>
                      </a:r>
                      <a:r>
                        <a:rPr lang="en-US" sz="1200" b="0" baseline="0" dirty="0">
                          <a:solidFill>
                            <a:schemeClr val="tx1"/>
                          </a:solidFill>
                          <a:latin typeface="+mn-lt"/>
                        </a:rPr>
                        <a:t>You pay for private-duty nursing, a television, or a phone in your room. You pay for a private room unless it’s medically necessary.</a:t>
                      </a:r>
                    </a:p>
                  </a:txBody>
                  <a:tcPr marL="51435" marR="51435" marT="25716" marB="25716"/>
                </a:tc>
                <a:extLst>
                  <a:ext uri="{0D108BD9-81ED-4DB2-BD59-A6C34878D82A}">
                    <a16:rowId xmlns:a16="http://schemas.microsoft.com/office/drawing/2014/main" val="10000"/>
                  </a:ext>
                </a:extLst>
              </a:tr>
              <a:tr h="2362202">
                <a:tc>
                  <a:txBody>
                    <a:bodyPr/>
                    <a:lstStyle/>
                    <a:p>
                      <a:pPr>
                        <a:spcBef>
                          <a:spcPts val="0"/>
                        </a:spcBef>
                      </a:pPr>
                      <a:r>
                        <a:rPr lang="en-US" sz="1200" b="1">
                          <a:solidFill>
                            <a:srgbClr val="00529B"/>
                          </a:solidFill>
                        </a:rPr>
                        <a:t>Mental </a:t>
                      </a:r>
                      <a:br>
                        <a:rPr lang="en-US" sz="1200" b="1">
                          <a:solidFill>
                            <a:srgbClr val="00529B"/>
                          </a:solidFill>
                        </a:rPr>
                      </a:br>
                      <a:r>
                        <a:rPr lang="en-US" sz="1200" b="1">
                          <a:solidFill>
                            <a:srgbClr val="00529B"/>
                          </a:solidFill>
                        </a:rPr>
                        <a:t>Health </a:t>
                      </a:r>
                      <a:br>
                        <a:rPr lang="en-US" sz="1200" b="1">
                          <a:solidFill>
                            <a:srgbClr val="00529B"/>
                          </a:solidFill>
                        </a:rPr>
                      </a:br>
                      <a:r>
                        <a:rPr lang="en-US" sz="1200" b="1">
                          <a:solidFill>
                            <a:srgbClr val="00529B"/>
                          </a:solidFill>
                        </a:rPr>
                        <a:t>Inpatient </a:t>
                      </a:r>
                      <a:br>
                        <a:rPr lang="en-US" sz="1200" b="1">
                          <a:solidFill>
                            <a:srgbClr val="00529B"/>
                          </a:solidFill>
                        </a:rPr>
                      </a:br>
                      <a:r>
                        <a:rPr lang="en-US" sz="1200" b="1">
                          <a:solidFill>
                            <a:srgbClr val="00529B"/>
                          </a:solidFill>
                        </a:rPr>
                        <a:t>Stay</a:t>
                      </a:r>
                      <a:endParaRPr lang="en-US" sz="1200" b="1">
                        <a:solidFill>
                          <a:srgbClr val="00529B"/>
                        </a:solidFill>
                        <a:latin typeface="+mn-lt"/>
                      </a:endParaRPr>
                    </a:p>
                  </a:txBody>
                  <a:tcPr marL="51435" marR="51435" marT="25716" marB="25716"/>
                </a:tc>
                <a:tc>
                  <a:txBody>
                    <a:bodyPr/>
                    <a:lstStyle/>
                    <a:p>
                      <a:pPr marL="228600" indent="-228600">
                        <a:spcBef>
                          <a:spcPts val="0"/>
                        </a:spcBef>
                        <a:spcAft>
                          <a:spcPts val="300"/>
                        </a:spcAft>
                        <a:buFont typeface="Wingdings" pitchFamily="2" charset="2"/>
                        <a:buChar char="§"/>
                      </a:pPr>
                      <a:r>
                        <a:rPr lang="en-US" sz="1200" b="0" baseline="0" dirty="0">
                          <a:solidFill>
                            <a:schemeClr val="tx1"/>
                          </a:solidFill>
                          <a:latin typeface="+mn-lt"/>
                        </a:rPr>
                        <a:t>$1,736 </a:t>
                      </a:r>
                      <a:r>
                        <a:rPr lang="en-US" sz="1200" b="0" dirty="0">
                          <a:solidFill>
                            <a:schemeClr val="tx1"/>
                          </a:solidFill>
                          <a:latin typeface="+mn-lt"/>
                        </a:rPr>
                        <a:t>deductible for each benefit period.</a:t>
                      </a:r>
                    </a:p>
                    <a:p>
                      <a:pPr marL="228600" indent="-228600">
                        <a:spcBef>
                          <a:spcPts val="0"/>
                        </a:spcBef>
                        <a:spcAft>
                          <a:spcPts val="300"/>
                        </a:spcAft>
                        <a:buFont typeface="Wingdings" pitchFamily="2" charset="2"/>
                        <a:buChar char="§"/>
                      </a:pPr>
                      <a:r>
                        <a:rPr lang="en-US" sz="1200" b="0" dirty="0">
                          <a:solidFill>
                            <a:schemeClr val="tx1"/>
                          </a:solidFill>
                          <a:latin typeface="+mn-lt"/>
                        </a:rPr>
                        <a:t>Days 1–60: $0 each day.</a:t>
                      </a:r>
                    </a:p>
                    <a:p>
                      <a:pPr marL="228600" indent="-228600">
                        <a:spcBef>
                          <a:spcPts val="0"/>
                        </a:spcBef>
                        <a:spcAft>
                          <a:spcPts val="300"/>
                        </a:spcAft>
                        <a:buFont typeface="Wingdings" pitchFamily="2" charset="2"/>
                        <a:buChar char="§"/>
                      </a:pPr>
                      <a:r>
                        <a:rPr lang="en-US" sz="1200" b="0" dirty="0">
                          <a:solidFill>
                            <a:schemeClr val="tx1"/>
                          </a:solidFill>
                          <a:latin typeface="+mn-lt"/>
                        </a:rPr>
                        <a:t>Days 61–90: </a:t>
                      </a:r>
                      <a:r>
                        <a:rPr lang="en-US" sz="1200" b="0" baseline="0" dirty="0">
                          <a:solidFill>
                            <a:schemeClr val="tx1"/>
                          </a:solidFill>
                          <a:latin typeface="+mn-lt"/>
                        </a:rPr>
                        <a:t>$434 </a:t>
                      </a:r>
                      <a:r>
                        <a:rPr lang="en-US" sz="1200" b="0" dirty="0">
                          <a:solidFill>
                            <a:schemeClr val="tx1"/>
                          </a:solidFill>
                          <a:latin typeface="+mn-lt"/>
                        </a:rPr>
                        <a:t>copayment each day.</a:t>
                      </a:r>
                    </a:p>
                    <a:p>
                      <a:pPr marL="228600" indent="-228600">
                        <a:spcBef>
                          <a:spcPts val="0"/>
                        </a:spcBef>
                        <a:spcAft>
                          <a:spcPts val="300"/>
                        </a:spcAft>
                        <a:buFont typeface="Wingdings" pitchFamily="2" charset="2"/>
                        <a:buChar char="§"/>
                      </a:pPr>
                      <a:r>
                        <a:rPr lang="en-US" sz="1200" b="0" dirty="0">
                          <a:solidFill>
                            <a:schemeClr val="tx1"/>
                          </a:solidFill>
                          <a:latin typeface="+mn-lt"/>
                        </a:rPr>
                        <a:t>Days 91 and beyond: An </a:t>
                      </a:r>
                      <a:r>
                        <a:rPr lang="en-US" sz="1200" b="0" baseline="0" dirty="0">
                          <a:solidFill>
                            <a:schemeClr val="tx1"/>
                          </a:solidFill>
                          <a:latin typeface="+mn-lt"/>
                        </a:rPr>
                        <a:t>$868 </a:t>
                      </a:r>
                      <a:r>
                        <a:rPr lang="en-US" sz="1200" b="0" dirty="0">
                          <a:solidFill>
                            <a:schemeClr val="tx1"/>
                          </a:solidFill>
                          <a:latin typeface="+mn-lt"/>
                        </a:rPr>
                        <a:t>copayment each day while using your 60 "lifetime reserve days." </a:t>
                      </a:r>
                    </a:p>
                    <a:p>
                      <a:pPr marL="228600" indent="-228600">
                        <a:spcBef>
                          <a:spcPts val="0"/>
                        </a:spcBef>
                        <a:spcAft>
                          <a:spcPts val="300"/>
                        </a:spcAft>
                        <a:buFont typeface="Wingdings" pitchFamily="2" charset="2"/>
                        <a:buChar char="§"/>
                      </a:pPr>
                      <a:r>
                        <a:rPr lang="en-US" sz="1200" b="0" dirty="0">
                          <a:solidFill>
                            <a:schemeClr val="tx1"/>
                          </a:solidFill>
                          <a:latin typeface="+mn-lt"/>
                        </a:rPr>
                        <a:t>Each day after the lifetime reserve days: All costs. </a:t>
                      </a:r>
                    </a:p>
                    <a:p>
                      <a:pPr marL="228600" indent="-228600">
                        <a:spcBef>
                          <a:spcPts val="0"/>
                        </a:spcBef>
                        <a:spcAft>
                          <a:spcPts val="1200"/>
                        </a:spcAft>
                        <a:buFont typeface="Wingdings" pitchFamily="2" charset="2"/>
                        <a:buChar char="§"/>
                      </a:pPr>
                      <a:r>
                        <a:rPr lang="en-US" sz="1200" b="0" strike="noStrike" dirty="0">
                          <a:solidFill>
                            <a:schemeClr val="tx1"/>
                          </a:solidFill>
                          <a:latin typeface="+mn-lt"/>
                        </a:rPr>
                        <a:t>20%</a:t>
                      </a:r>
                      <a:r>
                        <a:rPr lang="en-US" sz="1200" b="0" dirty="0">
                          <a:solidFill>
                            <a:schemeClr val="tx1"/>
                          </a:solidFill>
                          <a:latin typeface="+mn-lt"/>
                        </a:rPr>
                        <a:t> of the Medicare-approved amount for mental health services you get from doctors and other health care providers while you're a hospital inpatient.</a:t>
                      </a:r>
                    </a:p>
                    <a:p>
                      <a:pPr marL="0" indent="0">
                        <a:spcBef>
                          <a:spcPts val="0"/>
                        </a:spcBef>
                        <a:spcAft>
                          <a:spcPts val="300"/>
                        </a:spcAft>
                        <a:buFont typeface="Wingdings" pitchFamily="2" charset="2"/>
                        <a:buNone/>
                      </a:pPr>
                      <a:r>
                        <a:rPr lang="en-US" sz="1200" b="1" dirty="0">
                          <a:solidFill>
                            <a:schemeClr val="tx1"/>
                          </a:solidFill>
                          <a:latin typeface="+mn-lt"/>
                        </a:rPr>
                        <a:t>NOTE: </a:t>
                      </a:r>
                      <a:r>
                        <a:rPr lang="en-US" sz="1200" b="0" dirty="0">
                          <a:solidFill>
                            <a:schemeClr val="tx1"/>
                          </a:solidFill>
                          <a:latin typeface="+mn-lt"/>
                        </a:rPr>
                        <a:t>There’s no limit to the number of benefit periods you can have, whether you’re getting mental health care in a general or psychiatric hospital. However, if you're in a psychiatric hospital (instead of a general hospital), Part A only pays for up to 190 days of inpatient psychiatric hospital services during your lifetime.</a:t>
                      </a:r>
                    </a:p>
                  </a:txBody>
                  <a:tcPr marL="51435" marR="51435" marT="25716" marB="25716"/>
                </a:tc>
                <a:extLst>
                  <a:ext uri="{0D108BD9-81ED-4DB2-BD59-A6C34878D82A}">
                    <a16:rowId xmlns:a16="http://schemas.microsoft.com/office/drawing/2014/main" val="1502645474"/>
                  </a:ext>
                </a:extLst>
              </a:tr>
            </a:tbl>
          </a:graphicData>
        </a:graphic>
      </p:graphicFrame>
      <p:sp>
        <p:nvSpPr>
          <p:cNvPr id="5" name="Slide Number Placeholder 4">
            <a:extLst>
              <a:ext uri="{FF2B5EF4-FFF2-40B4-BE49-F238E27FC236}">
                <a16:creationId xmlns:a16="http://schemas.microsoft.com/office/drawing/2014/main" id="{6E02CD9A-60A6-4F72-B786-77EC7DB424CB}"/>
              </a:ext>
            </a:extLst>
          </p:cNvPr>
          <p:cNvSpPr>
            <a:spLocks noGrp="1"/>
          </p:cNvSpPr>
          <p:nvPr>
            <p:ph type="sldNum" sz="quarter" idx="12"/>
          </p:nvPr>
        </p:nvSpPr>
        <p:spPr>
          <a:xfrm>
            <a:off x="6457950" y="5726430"/>
            <a:ext cx="2057400" cy="273844"/>
          </a:xfrm>
        </p:spPr>
        <p:txBody>
          <a:bodyPr/>
          <a:lstStyle/>
          <a:p>
            <a:pPr defTabSz="685800">
              <a:defRPr/>
            </a:pPr>
            <a:fld id="{48F63A3B-78C7-47BE-AE5E-E10140E04643}" type="slidenum">
              <a:rPr lang="en-US" sz="900">
                <a:solidFill>
                  <a:srgbClr val="8FAADC"/>
                </a:solidFill>
                <a:latin typeface="Arial" panose="020B0604020202020204" pitchFamily="34" charset="0"/>
                <a:cs typeface="Arial" panose="020B0604020202020204" pitchFamily="34" charset="0"/>
              </a:rPr>
              <a:pPr defTabSz="685800">
                <a:defRPr/>
              </a:pPr>
              <a:t>2</a:t>
            </a:fld>
            <a:endParaRPr lang="en-US" sz="900">
              <a:solidFill>
                <a:srgbClr val="8FAADC"/>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1548404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55952"/>
            <a:ext cx="9144000" cy="712944"/>
          </a:xfrm>
        </p:spPr>
        <p:txBody>
          <a:bodyPr>
            <a:noAutofit/>
          </a:bodyPr>
          <a:lstStyle/>
          <a:p>
            <a:r>
              <a:rPr lang="en-US" sz="3200" dirty="0"/>
              <a:t>Part A (Hospital Insurance) Costs in 2026</a:t>
            </a:r>
            <a:br>
              <a:rPr lang="en-US" sz="3200" dirty="0"/>
            </a:br>
            <a:r>
              <a:rPr lang="en-US" sz="1800" dirty="0"/>
              <a:t>(continued)</a:t>
            </a:r>
            <a:endParaRPr lang="en-US" sz="3200" dirty="0"/>
          </a:p>
        </p:txBody>
      </p:sp>
      <p:graphicFrame>
        <p:nvGraphicFramePr>
          <p:cNvPr id="3" name="Table 2" descr="What you pay in Original Medicare table (continued)">
            <a:extLst>
              <a:ext uri="{FF2B5EF4-FFF2-40B4-BE49-F238E27FC236}">
                <a16:creationId xmlns:a16="http://schemas.microsoft.com/office/drawing/2014/main" id="{0D3E7DE8-7D94-131F-7FE5-9A2E4B1A7A75}"/>
              </a:ext>
            </a:extLst>
          </p:cNvPr>
          <p:cNvGraphicFramePr>
            <a:graphicFrameLocks noGrp="1"/>
          </p:cNvGraphicFramePr>
          <p:nvPr>
            <p:extLst>
              <p:ext uri="{D42A27DB-BD31-4B8C-83A1-F6EECF244321}">
                <p14:modId xmlns:p14="http://schemas.microsoft.com/office/powerpoint/2010/main" val="1307913699"/>
              </p:ext>
            </p:extLst>
          </p:nvPr>
        </p:nvGraphicFramePr>
        <p:xfrm>
          <a:off x="330113" y="1596390"/>
          <a:ext cx="8483774" cy="4594848"/>
        </p:xfrm>
        <a:graphic>
          <a:graphicData uri="http://schemas.openxmlformats.org/drawingml/2006/table">
            <a:tbl>
              <a:tblPr firstRow="1" bandRow="1">
                <a:tableStyleId>{3B4B98B0-60AC-42C2-AFA5-B58CD77FA1E5}</a:tableStyleId>
              </a:tblPr>
              <a:tblGrid>
                <a:gridCol w="1385743">
                  <a:extLst>
                    <a:ext uri="{9D8B030D-6E8A-4147-A177-3AD203B41FA5}">
                      <a16:colId xmlns:a16="http://schemas.microsoft.com/office/drawing/2014/main" val="2709976093"/>
                    </a:ext>
                  </a:extLst>
                </a:gridCol>
                <a:gridCol w="7098031">
                  <a:extLst>
                    <a:ext uri="{9D8B030D-6E8A-4147-A177-3AD203B41FA5}">
                      <a16:colId xmlns:a16="http://schemas.microsoft.com/office/drawing/2014/main" val="1580185984"/>
                    </a:ext>
                  </a:extLst>
                </a:gridCol>
              </a:tblGrid>
              <a:tr h="79313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0"/>
                        </a:spcBef>
                        <a:spcAft>
                          <a:spcPts val="1200"/>
                        </a:spcAft>
                      </a:pPr>
                      <a:r>
                        <a:rPr lang="en-US" sz="1200" b="1">
                          <a:solidFill>
                            <a:schemeClr val="tx1"/>
                          </a:solidFill>
                        </a:rPr>
                        <a:t>Skilled Nursing Facility (SNF) Stay</a:t>
                      </a:r>
                    </a:p>
                  </a:txBody>
                  <a:tcPr marL="51435" marR="51435" marT="25716" marB="25716"/>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indent="-228600">
                        <a:spcBef>
                          <a:spcPts val="0"/>
                        </a:spcBef>
                        <a:spcAft>
                          <a:spcPts val="1200"/>
                        </a:spcAft>
                        <a:buFont typeface="Wingdings" pitchFamily="2" charset="2"/>
                        <a:buChar char="§"/>
                      </a:pPr>
                      <a:r>
                        <a:rPr lang="en-US" sz="1200" b="0" dirty="0">
                          <a:solidFill>
                            <a:schemeClr val="tx1"/>
                          </a:solidFill>
                        </a:rPr>
                        <a:t>Days 1–20: $0 for each benefit period.</a:t>
                      </a:r>
                    </a:p>
                    <a:p>
                      <a:pPr marL="228600" indent="-228600">
                        <a:spcBef>
                          <a:spcPts val="0"/>
                        </a:spcBef>
                        <a:spcAft>
                          <a:spcPts val="1200"/>
                        </a:spcAft>
                        <a:buFont typeface="Wingdings" pitchFamily="2" charset="2"/>
                        <a:buChar char="§"/>
                      </a:pPr>
                      <a:r>
                        <a:rPr lang="en-US" sz="1200" b="0" dirty="0">
                          <a:solidFill>
                            <a:schemeClr val="tx1"/>
                          </a:solidFill>
                        </a:rPr>
                        <a:t>Days 21–100: $217 copayment each day.</a:t>
                      </a:r>
                    </a:p>
                    <a:p>
                      <a:pPr marL="228600" indent="-228600">
                        <a:spcBef>
                          <a:spcPts val="0"/>
                        </a:spcBef>
                        <a:spcAft>
                          <a:spcPts val="1200"/>
                        </a:spcAft>
                        <a:buFont typeface="Wingdings" pitchFamily="2" charset="2"/>
                        <a:buChar char="§"/>
                      </a:pPr>
                      <a:r>
                        <a:rPr lang="en-US" sz="1200" b="0" dirty="0">
                          <a:solidFill>
                            <a:schemeClr val="tx1"/>
                          </a:solidFill>
                        </a:rPr>
                        <a:t>Days 101 and beyond: You pay all costs.</a:t>
                      </a:r>
                    </a:p>
                  </a:txBody>
                  <a:tcPr marL="51435" marR="51435" marT="25716" marB="25716"/>
                </a:tc>
                <a:extLst>
                  <a:ext uri="{0D108BD9-81ED-4DB2-BD59-A6C34878D82A}">
                    <a16:rowId xmlns:a16="http://schemas.microsoft.com/office/drawing/2014/main" val="2542352796"/>
                  </a:ext>
                </a:extLst>
              </a:tr>
              <a:tr h="64579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0"/>
                        </a:spcBef>
                        <a:spcAft>
                          <a:spcPts val="1200"/>
                        </a:spcAft>
                      </a:pPr>
                      <a:r>
                        <a:rPr lang="en-US" sz="1200" b="1" kern="1200">
                          <a:solidFill>
                            <a:schemeClr val="tx1"/>
                          </a:solidFill>
                        </a:rPr>
                        <a:t>Home Health Services</a:t>
                      </a:r>
                      <a:endParaRPr lang="en-US" sz="1200" b="1" kern="1200">
                        <a:solidFill>
                          <a:schemeClr val="tx1"/>
                        </a:solidFill>
                        <a:latin typeface="+mn-lt"/>
                        <a:ea typeface="+mn-ea"/>
                        <a:cs typeface="+mn-cs"/>
                      </a:endParaRPr>
                    </a:p>
                  </a:txBody>
                  <a:tcPr marL="51435" marR="51435" marT="25716" marB="25716"/>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indent="-228600">
                        <a:spcBef>
                          <a:spcPts val="0"/>
                        </a:spcBef>
                        <a:spcAft>
                          <a:spcPts val="1200"/>
                        </a:spcAft>
                        <a:buFont typeface="Wingdings" pitchFamily="2" charset="2"/>
                        <a:buChar char="§"/>
                        <a:tabLst>
                          <a:tab pos="288925" algn="l"/>
                        </a:tabLst>
                      </a:pPr>
                      <a:r>
                        <a:rPr lang="en-US" sz="1200" b="0" dirty="0">
                          <a:solidFill>
                            <a:schemeClr val="tx1"/>
                          </a:solidFill>
                        </a:rPr>
                        <a:t>$0 for home health services.</a:t>
                      </a:r>
                    </a:p>
                    <a:p>
                      <a:pPr marL="228600" indent="-228600">
                        <a:spcBef>
                          <a:spcPts val="0"/>
                        </a:spcBef>
                        <a:spcAft>
                          <a:spcPts val="1200"/>
                        </a:spcAft>
                        <a:buFont typeface="Wingdings" pitchFamily="2" charset="2"/>
                        <a:buChar char="§"/>
                        <a:tabLst>
                          <a:tab pos="288925" algn="l"/>
                        </a:tabLst>
                      </a:pPr>
                      <a:r>
                        <a:rPr lang="en-US" sz="1200" b="0" dirty="0">
                          <a:solidFill>
                            <a:schemeClr val="tx1"/>
                          </a:solidFill>
                        </a:rPr>
                        <a:t>20% of the Medicare-approved amount for durable medical equipment (DME) like wheelchairs, walkers, hospital beds, and other </a:t>
                      </a:r>
                      <a:r>
                        <a:rPr lang="en-US" sz="1400" b="0" dirty="0">
                          <a:solidFill>
                            <a:schemeClr val="tx1"/>
                          </a:solidFill>
                        </a:rPr>
                        <a:t>equipment</a:t>
                      </a:r>
                      <a:r>
                        <a:rPr lang="en-US" sz="1200" b="0" dirty="0">
                          <a:solidFill>
                            <a:schemeClr val="tx1"/>
                          </a:solidFill>
                        </a:rPr>
                        <a:t>.</a:t>
                      </a:r>
                    </a:p>
                  </a:txBody>
                  <a:tcPr marL="51435" marR="51435" marT="25716" marB="25716"/>
                </a:tc>
                <a:extLst>
                  <a:ext uri="{0D108BD9-81ED-4DB2-BD59-A6C34878D82A}">
                    <a16:rowId xmlns:a16="http://schemas.microsoft.com/office/drawing/2014/main" val="830274200"/>
                  </a:ext>
                </a:extLst>
              </a:tr>
              <a:tr h="180083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0"/>
                        </a:spcBef>
                        <a:spcAft>
                          <a:spcPts val="1200"/>
                        </a:spcAft>
                      </a:pPr>
                      <a:r>
                        <a:rPr lang="en-US" sz="1200" b="1" kern="1200">
                          <a:solidFill>
                            <a:schemeClr val="tx1"/>
                          </a:solidFill>
                        </a:rPr>
                        <a:t>Hospice Care</a:t>
                      </a:r>
                      <a:endParaRPr lang="en-US" sz="1200" b="1" kern="1200">
                        <a:solidFill>
                          <a:schemeClr val="tx1"/>
                        </a:solidFill>
                        <a:latin typeface="+mn-lt"/>
                        <a:ea typeface="+mn-ea"/>
                        <a:cs typeface="+mn-cs"/>
                      </a:endParaRPr>
                    </a:p>
                  </a:txBody>
                  <a:tcPr marL="51435" marR="51435" marT="25716" marB="25716"/>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5425" marR="0" lvl="0" indent="-225425" algn="l" defTabSz="514338"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lang="en-US" sz="1200" b="0" dirty="0">
                          <a:solidFill>
                            <a:schemeClr val="tx1"/>
                          </a:solidFill>
                        </a:rPr>
                        <a:t>$0 for hospice care services.</a:t>
                      </a:r>
                    </a:p>
                    <a:p>
                      <a:pPr marL="225425" marR="0" lvl="0" indent="-225425" algn="l" defTabSz="514338"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lang="en-US" sz="1200" b="0" dirty="0">
                          <a:solidFill>
                            <a:schemeClr val="tx1"/>
                          </a:solidFill>
                        </a:rPr>
                        <a:t>You may need to pay a copayment of no more than $5 for each prescription drug and other similar products for pain relief and symptom control while you're at home. In the rare case your drug isn’t covered by the hospice benefit, your hospice provider should contact your Medicare drug plan to find out if it's covered under Medicare drug coverage (Part D). </a:t>
                      </a:r>
                    </a:p>
                    <a:p>
                      <a:pPr marL="225425" marR="0" lvl="0" indent="-225425" algn="l" defTabSz="514338"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lang="en-US" sz="1200" b="0" dirty="0">
                          <a:solidFill>
                            <a:schemeClr val="tx1"/>
                          </a:solidFill>
                        </a:rPr>
                        <a:t>You may need to pay 5% of the Medicare-approved amount for inpatient respite care.</a:t>
                      </a:r>
                    </a:p>
                    <a:p>
                      <a:pPr marL="225425" marR="0" lvl="0" indent="-225425" algn="l" defTabSz="514338"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lang="en-US" sz="1200" b="0" dirty="0">
                          <a:solidFill>
                            <a:schemeClr val="tx1"/>
                          </a:solidFill>
                        </a:rPr>
                        <a:t>Medicare won’t pay room and board for your care in a facility, unless the hospice medical team decides you need short-term inpatient care to manage pain and other symptoms. This care must be in a Medicare-approved facility, like a hospice facility, hospital, or skilled nursing facility that contracts with the hospice.</a:t>
                      </a:r>
                    </a:p>
                  </a:txBody>
                  <a:tcPr marL="51435" marR="51435" marT="25716" marB="25716"/>
                </a:tc>
                <a:extLst>
                  <a:ext uri="{0D108BD9-81ED-4DB2-BD59-A6C34878D82A}">
                    <a16:rowId xmlns:a16="http://schemas.microsoft.com/office/drawing/2014/main" val="532046859"/>
                  </a:ext>
                </a:extLst>
              </a:tr>
              <a:tr h="70941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0"/>
                        </a:spcBef>
                        <a:spcAft>
                          <a:spcPts val="1200"/>
                        </a:spcAft>
                      </a:pPr>
                      <a:r>
                        <a:rPr lang="en-US" sz="1200" b="1" kern="1200">
                          <a:solidFill>
                            <a:schemeClr val="tx1"/>
                          </a:solidFill>
                        </a:rPr>
                        <a:t>Blood</a:t>
                      </a:r>
                      <a:endParaRPr lang="en-US" sz="1200" b="1" kern="1200">
                        <a:solidFill>
                          <a:schemeClr val="tx1"/>
                        </a:solidFill>
                        <a:latin typeface="+mn-lt"/>
                        <a:ea typeface="+mn-ea"/>
                        <a:cs typeface="+mn-cs"/>
                      </a:endParaRPr>
                    </a:p>
                  </a:txBody>
                  <a:tcPr marL="51435" marR="51435" marT="25716" marB="25716"/>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indent="-228600">
                        <a:spcBef>
                          <a:spcPts val="0"/>
                        </a:spcBef>
                        <a:spcAft>
                          <a:spcPts val="1200"/>
                        </a:spcAft>
                        <a:buFont typeface="Wingdings" panose="05000000000000000000" pitchFamily="2" charset="2"/>
                        <a:buChar char="§"/>
                      </a:pPr>
                      <a:r>
                        <a:rPr lang="en-US" sz="1200" b="0" u="none" strike="noStrike" kern="1200" baseline="0" dirty="0">
                          <a:solidFill>
                            <a:schemeClr val="tx1"/>
                          </a:solidFill>
                        </a:rPr>
                        <a:t>If hospital gets it from a blood bank at no charge, you have no charge.</a:t>
                      </a:r>
                    </a:p>
                    <a:p>
                      <a:pPr marL="228600" indent="-228600">
                        <a:spcBef>
                          <a:spcPts val="0"/>
                        </a:spcBef>
                        <a:spcAft>
                          <a:spcPts val="1200"/>
                        </a:spcAft>
                        <a:buFont typeface="Wingdings" panose="05000000000000000000" pitchFamily="2" charset="2"/>
                        <a:buChar char="§"/>
                      </a:pPr>
                      <a:r>
                        <a:rPr lang="en-US" sz="1200" b="0" dirty="0">
                          <a:solidFill>
                            <a:schemeClr val="tx1"/>
                          </a:solidFill>
                        </a:rPr>
                        <a:t>If the hospital has to buy blood for you, you must either pay the hospital costs for the first 3 units of blood you get in a calendar year or have the blood donated by you or someone else.</a:t>
                      </a:r>
                    </a:p>
                  </a:txBody>
                  <a:tcPr marL="51435" marR="51435" marT="25716" marB="25716"/>
                </a:tc>
                <a:extLst>
                  <a:ext uri="{0D108BD9-81ED-4DB2-BD59-A6C34878D82A}">
                    <a16:rowId xmlns:a16="http://schemas.microsoft.com/office/drawing/2014/main" val="287757664"/>
                  </a:ext>
                </a:extLst>
              </a:tr>
            </a:tbl>
          </a:graphicData>
        </a:graphic>
      </p:graphicFrame>
      <p:sp>
        <p:nvSpPr>
          <p:cNvPr id="9" name="Slide Number Placeholder 8">
            <a:extLst>
              <a:ext uri="{FF2B5EF4-FFF2-40B4-BE49-F238E27FC236}">
                <a16:creationId xmlns:a16="http://schemas.microsoft.com/office/drawing/2014/main" id="{CE7DAD52-D000-BA19-07C1-673C4A1CAF2A}"/>
              </a:ext>
            </a:extLst>
          </p:cNvPr>
          <p:cNvSpPr>
            <a:spLocks noGrp="1"/>
          </p:cNvSpPr>
          <p:nvPr>
            <p:ph type="sldNum" sz="quarter" idx="12"/>
          </p:nvPr>
        </p:nvSpPr>
        <p:spPr/>
        <p:txBody>
          <a:bodyPr/>
          <a:lstStyle/>
          <a:p>
            <a:pPr defTabSz="685800">
              <a:defRPr/>
            </a:pPr>
            <a:fld id="{48F63A3B-78C7-47BE-AE5E-E10140E04643}" type="slidenum">
              <a:rPr lang="en-US" sz="900">
                <a:solidFill>
                  <a:srgbClr val="8FAADC"/>
                </a:solidFill>
                <a:latin typeface="Arial" panose="020B0604020202020204" pitchFamily="34" charset="0"/>
                <a:cs typeface="Arial" panose="020B0604020202020204" pitchFamily="34" charset="0"/>
              </a:rPr>
              <a:pPr defTabSz="685800">
                <a:defRPr/>
              </a:pPr>
              <a:t>3</a:t>
            </a:fld>
            <a:endParaRPr lang="en-US" sz="900">
              <a:solidFill>
                <a:srgbClr val="8FAADC"/>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973595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dirty="0"/>
              <a:t>What You Pay in 2026: Part B Monthly Premiums</a:t>
            </a:r>
          </a:p>
        </p:txBody>
      </p:sp>
      <p:sp>
        <p:nvSpPr>
          <p:cNvPr id="11" name="Content Placeholder 10">
            <a:extLst>
              <a:ext uri="{FF2B5EF4-FFF2-40B4-BE49-F238E27FC236}">
                <a16:creationId xmlns:a16="http://schemas.microsoft.com/office/drawing/2014/main" id="{1EDED075-4E09-B946-E17D-9A57BFE668B3}"/>
              </a:ext>
            </a:extLst>
          </p:cNvPr>
          <p:cNvSpPr>
            <a:spLocks noGrp="1"/>
          </p:cNvSpPr>
          <p:nvPr>
            <p:ph sz="quarter" idx="13"/>
          </p:nvPr>
        </p:nvSpPr>
        <p:spPr>
          <a:xfrm>
            <a:off x="0" y="1568917"/>
            <a:ext cx="9144000" cy="695486"/>
          </a:xfrm>
        </p:spPr>
        <p:txBody>
          <a:bodyPr anchor="ctr">
            <a:normAutofit/>
          </a:bodyPr>
          <a:lstStyle/>
          <a:p>
            <a:pPr marL="173831" lvl="2" indent="0" algn="ctr" defTabSz="514350">
              <a:spcBef>
                <a:spcPts val="450"/>
              </a:spcBef>
              <a:spcAft>
                <a:spcPts val="0"/>
              </a:spcAft>
              <a:buSzPct val="100000"/>
              <a:buNone/>
              <a:defRPr/>
            </a:pPr>
            <a:r>
              <a:rPr lang="en-US" sz="2100" b="1" dirty="0">
                <a:cs typeface="Arial"/>
              </a:rPr>
              <a:t>Standard premium is $202.90</a:t>
            </a:r>
          </a:p>
        </p:txBody>
      </p:sp>
      <p:sp>
        <p:nvSpPr>
          <p:cNvPr id="12" name="Content Placeholder 11">
            <a:extLst>
              <a:ext uri="{FF2B5EF4-FFF2-40B4-BE49-F238E27FC236}">
                <a16:creationId xmlns:a16="http://schemas.microsoft.com/office/drawing/2014/main" id="{F48FD9F3-6A8C-1392-14DD-3721A4C812D0}"/>
              </a:ext>
            </a:extLst>
          </p:cNvPr>
          <p:cNvSpPr>
            <a:spLocks noGrp="1"/>
          </p:cNvSpPr>
          <p:nvPr>
            <p:ph sz="quarter" idx="14"/>
          </p:nvPr>
        </p:nvSpPr>
        <p:spPr>
          <a:xfrm>
            <a:off x="1808557" y="2289007"/>
            <a:ext cx="2537460" cy="3086100"/>
          </a:xfrm>
          <a:prstGeom prst="roundRect">
            <a:avLst/>
          </a:prstGeom>
          <a:ln w="28575">
            <a:solidFill>
              <a:srgbClr val="0070C0"/>
            </a:solidFill>
          </a:ln>
        </p:spPr>
        <p:txBody>
          <a:bodyPr vert="horz" lIns="0" tIns="1234440" rIns="0" bIns="0" rtlCol="0">
            <a:noAutofit/>
          </a:bodyPr>
          <a:lstStyle/>
          <a:p>
            <a:pPr marL="0" lvl="1" indent="0" algn="ctr" defTabSz="514350">
              <a:buNone/>
            </a:pPr>
            <a:r>
              <a:rPr lang="en-US" sz="1800" dirty="0">
                <a:latin typeface="Calibri" panose="020F0502020204030204"/>
                <a:cs typeface="Arial"/>
              </a:rPr>
              <a:t>Some people who get Social Security benefits pay less due to the statutory hold harmless provision</a:t>
            </a:r>
            <a:endParaRPr lang="en-US" dirty="0"/>
          </a:p>
        </p:txBody>
      </p:sp>
      <p:grpSp>
        <p:nvGrpSpPr>
          <p:cNvPr id="9" name="Group 8">
            <a:extLst>
              <a:ext uri="{FF2B5EF4-FFF2-40B4-BE49-F238E27FC236}">
                <a16:creationId xmlns:a16="http://schemas.microsoft.com/office/drawing/2014/main" id="{E93D639F-2AD1-4608-8DF0-20A17EA71BBC}"/>
              </a:ext>
              <a:ext uri="{C183D7F6-B498-43B3-948B-1728B52AA6E4}">
                <adec:decorative xmlns:adec="http://schemas.microsoft.com/office/drawing/2017/decorative" val="1"/>
              </a:ext>
            </a:extLst>
          </p:cNvPr>
          <p:cNvGrpSpPr/>
          <p:nvPr/>
        </p:nvGrpSpPr>
        <p:grpSpPr>
          <a:xfrm>
            <a:off x="2482100" y="2309570"/>
            <a:ext cx="1234440" cy="1245870"/>
            <a:chOff x="3309466" y="2046789"/>
            <a:chExt cx="1645920" cy="1661160"/>
          </a:xfrm>
        </p:grpSpPr>
        <p:sp>
          <p:nvSpPr>
            <p:cNvPr id="5" name="Oval 4">
              <a:extLst>
                <a:ext uri="{FF2B5EF4-FFF2-40B4-BE49-F238E27FC236}">
                  <a16:creationId xmlns:a16="http://schemas.microsoft.com/office/drawing/2014/main" id="{3903B81F-A925-4BC9-BD81-BA937536CD33}"/>
                </a:ext>
              </a:extLst>
            </p:cNvPr>
            <p:cNvSpPr/>
            <p:nvPr/>
          </p:nvSpPr>
          <p:spPr>
            <a:xfrm>
              <a:off x="3309466" y="2062029"/>
              <a:ext cx="1645920" cy="164592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7" name="Arrow: Down 6">
              <a:extLst>
                <a:ext uri="{FF2B5EF4-FFF2-40B4-BE49-F238E27FC236}">
                  <a16:creationId xmlns:a16="http://schemas.microsoft.com/office/drawing/2014/main" id="{4EE3F0C5-A7F3-461E-BFB7-EBB4643EFAA7}"/>
                </a:ext>
              </a:extLst>
            </p:cNvPr>
            <p:cNvSpPr/>
            <p:nvPr/>
          </p:nvSpPr>
          <p:spPr>
            <a:xfrm>
              <a:off x="3355109" y="2046789"/>
              <a:ext cx="1554634" cy="1600937"/>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8" name="Rectangle 7">
              <a:extLst>
                <a:ext uri="{FF2B5EF4-FFF2-40B4-BE49-F238E27FC236}">
                  <a16:creationId xmlns:a16="http://schemas.microsoft.com/office/drawing/2014/main" id="{7DD487E7-8298-4C1C-A8DE-76E0AD8386B4}"/>
                </a:ext>
              </a:extLst>
            </p:cNvPr>
            <p:cNvSpPr/>
            <p:nvPr/>
          </p:nvSpPr>
          <p:spPr>
            <a:xfrm>
              <a:off x="3765445" y="2284824"/>
              <a:ext cx="733963" cy="1200328"/>
            </a:xfrm>
            <a:prstGeom prst="rect">
              <a:avLst/>
            </a:prstGeom>
            <a:noFill/>
          </p:spPr>
          <p:txBody>
            <a:bodyPr wrap="none" lIns="68580" tIns="34290" rIns="68580" bIns="34290">
              <a:spAutoFit/>
            </a:bodyPr>
            <a:lstStyle/>
            <a:p>
              <a:pPr algn="ctr" defTabSz="685800">
                <a:defRPr/>
              </a:pPr>
              <a:r>
                <a:rPr lang="en-US" sz="5400">
                  <a:ln w="0"/>
                  <a:solidFill>
                    <a:srgbClr val="4472C4">
                      <a:lumMod val="75000"/>
                    </a:srgbClr>
                  </a:solidFill>
                  <a:effectLst>
                    <a:outerShdw blurRad="38100" dist="19050" dir="2700000" algn="tl" rotWithShape="0">
                      <a:prstClr val="black">
                        <a:alpha val="40000"/>
                      </a:prstClr>
                    </a:outerShdw>
                  </a:effectLst>
                  <a:latin typeface="Arial Rounded MT Bold" panose="020F0704030504030204" pitchFamily="34" charset="0"/>
                </a:rPr>
                <a:t>$</a:t>
              </a:r>
            </a:p>
          </p:txBody>
        </p:sp>
      </p:grpSp>
      <p:sp>
        <p:nvSpPr>
          <p:cNvPr id="13" name="Content Placeholder 12">
            <a:extLst>
              <a:ext uri="{FF2B5EF4-FFF2-40B4-BE49-F238E27FC236}">
                <a16:creationId xmlns:a16="http://schemas.microsoft.com/office/drawing/2014/main" id="{565A62F7-E383-8BA2-B17A-FB6492441CB1}"/>
              </a:ext>
            </a:extLst>
          </p:cNvPr>
          <p:cNvSpPr>
            <a:spLocks noGrp="1"/>
          </p:cNvSpPr>
          <p:nvPr>
            <p:ph sz="quarter" idx="15"/>
          </p:nvPr>
        </p:nvSpPr>
        <p:spPr>
          <a:xfrm>
            <a:off x="4797983" y="2289007"/>
            <a:ext cx="2537460" cy="3086100"/>
          </a:xfrm>
          <a:prstGeom prst="roundRect">
            <a:avLst/>
          </a:prstGeom>
          <a:ln w="28575">
            <a:solidFill>
              <a:srgbClr val="0070C0"/>
            </a:solidFill>
          </a:ln>
        </p:spPr>
        <p:txBody>
          <a:bodyPr vert="horz" lIns="0" tIns="1234440" rIns="0" bIns="0" rtlCol="0">
            <a:noAutofit/>
          </a:bodyPr>
          <a:lstStyle/>
          <a:p>
            <a:pPr marL="0" lvl="1" indent="0" algn="ctr" defTabSz="514350">
              <a:buNone/>
            </a:pPr>
            <a:r>
              <a:rPr lang="en-US" sz="1800" dirty="0">
                <a:latin typeface="Calibri" panose="020F0502020204030204"/>
                <a:cs typeface="Arial"/>
              </a:rPr>
              <a:t>Your premium may be higher if you didn’t choose Part B when you first became eligible or if your income exceeds a certain threshold</a:t>
            </a:r>
          </a:p>
        </p:txBody>
      </p:sp>
      <p:grpSp>
        <p:nvGrpSpPr>
          <p:cNvPr id="19" name="Group 18">
            <a:extLst>
              <a:ext uri="{FF2B5EF4-FFF2-40B4-BE49-F238E27FC236}">
                <a16:creationId xmlns:a16="http://schemas.microsoft.com/office/drawing/2014/main" id="{377A5305-2665-4A8D-82D6-30D2DD6AC256}"/>
              </a:ext>
              <a:ext uri="{C183D7F6-B498-43B3-948B-1728B52AA6E4}">
                <adec:decorative xmlns:adec="http://schemas.microsoft.com/office/drawing/2017/decorative" val="1"/>
              </a:ext>
            </a:extLst>
          </p:cNvPr>
          <p:cNvGrpSpPr/>
          <p:nvPr/>
        </p:nvGrpSpPr>
        <p:grpSpPr>
          <a:xfrm rot="10800000">
            <a:off x="5449493" y="2352684"/>
            <a:ext cx="1234440" cy="1243965"/>
            <a:chOff x="3309466" y="2049329"/>
            <a:chExt cx="1645920" cy="1658620"/>
          </a:xfrm>
        </p:grpSpPr>
        <p:sp>
          <p:nvSpPr>
            <p:cNvPr id="20" name="Oval 19">
              <a:extLst>
                <a:ext uri="{FF2B5EF4-FFF2-40B4-BE49-F238E27FC236}">
                  <a16:creationId xmlns:a16="http://schemas.microsoft.com/office/drawing/2014/main" id="{24F6D3D8-F569-4076-8016-44B2DDD67FE6}"/>
                </a:ext>
              </a:extLst>
            </p:cNvPr>
            <p:cNvSpPr/>
            <p:nvPr/>
          </p:nvSpPr>
          <p:spPr>
            <a:xfrm>
              <a:off x="3309466" y="2062029"/>
              <a:ext cx="1645920" cy="164592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1" name="Arrow: Down 20">
              <a:extLst>
                <a:ext uri="{FF2B5EF4-FFF2-40B4-BE49-F238E27FC236}">
                  <a16:creationId xmlns:a16="http://schemas.microsoft.com/office/drawing/2014/main" id="{104AED60-E80A-4795-AB56-51E37CAFDFD2}"/>
                </a:ext>
              </a:extLst>
            </p:cNvPr>
            <p:cNvSpPr/>
            <p:nvPr/>
          </p:nvSpPr>
          <p:spPr>
            <a:xfrm>
              <a:off x="3355109" y="2049329"/>
              <a:ext cx="1554634" cy="1600937"/>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2" name="Rectangle 21">
              <a:extLst>
                <a:ext uri="{FF2B5EF4-FFF2-40B4-BE49-F238E27FC236}">
                  <a16:creationId xmlns:a16="http://schemas.microsoft.com/office/drawing/2014/main" id="{D2196658-4A64-4335-A35C-47EDF68AA8B0}"/>
                </a:ext>
              </a:extLst>
            </p:cNvPr>
            <p:cNvSpPr/>
            <p:nvPr/>
          </p:nvSpPr>
          <p:spPr>
            <a:xfrm rot="10800000">
              <a:off x="3765443" y="2284825"/>
              <a:ext cx="733963" cy="1200328"/>
            </a:xfrm>
            <a:prstGeom prst="rect">
              <a:avLst/>
            </a:prstGeom>
            <a:noFill/>
          </p:spPr>
          <p:txBody>
            <a:bodyPr wrap="none" lIns="68580" tIns="34290" rIns="68580" bIns="34290">
              <a:spAutoFit/>
            </a:bodyPr>
            <a:lstStyle/>
            <a:p>
              <a:pPr algn="ctr" defTabSz="685800">
                <a:defRPr/>
              </a:pPr>
              <a:r>
                <a:rPr lang="en-US" sz="5400">
                  <a:ln w="0"/>
                  <a:solidFill>
                    <a:srgbClr val="4472C4">
                      <a:lumMod val="75000"/>
                    </a:srgbClr>
                  </a:solidFill>
                  <a:effectLst>
                    <a:outerShdw blurRad="38100" dist="19050" dir="2700000" algn="tl" rotWithShape="0">
                      <a:prstClr val="black">
                        <a:alpha val="40000"/>
                      </a:prstClr>
                    </a:outerShdw>
                  </a:effectLst>
                  <a:latin typeface="Arial Rounded MT Bold" panose="020F0704030504030204" pitchFamily="34" charset="0"/>
                </a:rPr>
                <a:t>$</a:t>
              </a:r>
            </a:p>
          </p:txBody>
        </p:sp>
      </p:grpSp>
      <p:sp>
        <p:nvSpPr>
          <p:cNvPr id="10" name="Slide Number Placeholder 9">
            <a:extLst>
              <a:ext uri="{FF2B5EF4-FFF2-40B4-BE49-F238E27FC236}">
                <a16:creationId xmlns:a16="http://schemas.microsoft.com/office/drawing/2014/main" id="{9C9954F6-B5D4-412C-9456-41EAEF53C75E}"/>
              </a:ext>
            </a:extLst>
          </p:cNvPr>
          <p:cNvSpPr>
            <a:spLocks noGrp="1"/>
          </p:cNvSpPr>
          <p:nvPr>
            <p:ph type="sldNum" sz="quarter" idx="12"/>
          </p:nvPr>
        </p:nvSpPr>
        <p:spPr/>
        <p:txBody>
          <a:bodyPr/>
          <a:lstStyle/>
          <a:p>
            <a:pPr defTabSz="685800">
              <a:defRPr/>
            </a:pPr>
            <a:fld id="{48F63A3B-78C7-47BE-AE5E-E10140E04643}" type="slidenum">
              <a:rPr lang="en-US">
                <a:solidFill>
                  <a:srgbClr val="8FAADC"/>
                </a:solidFill>
                <a:latin typeface="Arial" panose="020B0604020202020204" pitchFamily="34" charset="0"/>
                <a:cs typeface="Arial" panose="020B0604020202020204" pitchFamily="34" charset="0"/>
              </a:rPr>
              <a:pPr defTabSz="685800">
                <a:defRPr/>
              </a:pPr>
              <a:t>4</a:t>
            </a:fld>
            <a:endParaRPr lang="en-US">
              <a:solidFill>
                <a:srgbClr val="8FAADC"/>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45435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bg/>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animBg="1"/>
      <p:bldP spid="13" grpId="0" uiExpand="1"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nSpc>
                <a:spcPct val="100000"/>
              </a:lnSpc>
            </a:pPr>
            <a:r>
              <a:rPr lang="en-US" sz="2400" dirty="0"/>
              <a:t>Monthly Part B Standard Premium: Income-Related Monthly Adjustment Amount (IRMAA) for 2026</a:t>
            </a:r>
          </a:p>
        </p:txBody>
      </p:sp>
      <p:sp>
        <p:nvSpPr>
          <p:cNvPr id="8" name="Content Placeholder 7">
            <a:extLst>
              <a:ext uri="{FF2B5EF4-FFF2-40B4-BE49-F238E27FC236}">
                <a16:creationId xmlns:a16="http://schemas.microsoft.com/office/drawing/2014/main" id="{64A9518A-7C8C-C589-818F-07AE7114DE8B}"/>
              </a:ext>
            </a:extLst>
          </p:cNvPr>
          <p:cNvSpPr>
            <a:spLocks noGrp="1"/>
          </p:cNvSpPr>
          <p:nvPr>
            <p:ph sz="quarter" idx="4294967295"/>
          </p:nvPr>
        </p:nvSpPr>
        <p:spPr>
          <a:xfrm>
            <a:off x="526941" y="1658561"/>
            <a:ext cx="8115300" cy="300037"/>
          </a:xfrm>
        </p:spPr>
        <p:txBody>
          <a:bodyPr vert="horz" lIns="68580" tIns="34290" rIns="68580" bIns="34290" rtlCol="0" anchor="t">
            <a:normAutofit/>
          </a:bodyPr>
          <a:lstStyle/>
          <a:p>
            <a:pPr marL="161449" indent="0">
              <a:spcAft>
                <a:spcPts val="38"/>
              </a:spcAft>
              <a:buNone/>
            </a:pPr>
            <a:r>
              <a:rPr lang="en-US" sz="1500" b="1" kern="0" dirty="0">
                <a:latin typeface="Arial"/>
                <a:ea typeface="Calibri"/>
                <a:cs typeface="Arial"/>
              </a:rPr>
              <a:t>If your yearly income in 2024 (for </a:t>
            </a:r>
            <a:r>
              <a:rPr lang="en-US" sz="1500" b="1" kern="0" dirty="0">
                <a:ea typeface="Calibri"/>
                <a:cs typeface="Arial"/>
              </a:rPr>
              <a:t>what</a:t>
            </a:r>
            <a:r>
              <a:rPr lang="en-US" sz="1500" b="1" kern="0" dirty="0">
                <a:latin typeface="Arial"/>
                <a:ea typeface="Calibri"/>
                <a:cs typeface="Arial"/>
              </a:rPr>
              <a:t> you pay in 2026) was:</a:t>
            </a:r>
          </a:p>
        </p:txBody>
      </p:sp>
      <p:graphicFrame>
        <p:nvGraphicFramePr>
          <p:cNvPr id="10" name="Content Placeholder 9">
            <a:extLst>
              <a:ext uri="{FF2B5EF4-FFF2-40B4-BE49-F238E27FC236}">
                <a16:creationId xmlns:a16="http://schemas.microsoft.com/office/drawing/2014/main" id="{1C922F93-BE58-8040-45FF-06D21448F2E3}"/>
              </a:ext>
            </a:extLst>
          </p:cNvPr>
          <p:cNvGraphicFramePr>
            <a:graphicFrameLocks noGrp="1"/>
          </p:cNvGraphicFramePr>
          <p:nvPr>
            <p:ph sz="quarter" idx="4294967295"/>
            <p:extLst>
              <p:ext uri="{D42A27DB-BD31-4B8C-83A1-F6EECF244321}">
                <p14:modId xmlns:p14="http://schemas.microsoft.com/office/powerpoint/2010/main" val="1444256755"/>
              </p:ext>
            </p:extLst>
          </p:nvPr>
        </p:nvGraphicFramePr>
        <p:xfrm>
          <a:off x="526941" y="1985586"/>
          <a:ext cx="8143616" cy="3591916"/>
        </p:xfrm>
        <a:graphic>
          <a:graphicData uri="http://schemas.openxmlformats.org/drawingml/2006/table">
            <a:tbl>
              <a:tblPr firstRow="1" bandRow="1">
                <a:tableStyleId>{5FD0F851-EC5A-4D38-B0AD-8093EC10F338}</a:tableStyleId>
              </a:tblPr>
              <a:tblGrid>
                <a:gridCol w="2035904">
                  <a:extLst>
                    <a:ext uri="{9D8B030D-6E8A-4147-A177-3AD203B41FA5}">
                      <a16:colId xmlns:a16="http://schemas.microsoft.com/office/drawing/2014/main" val="3290988320"/>
                    </a:ext>
                  </a:extLst>
                </a:gridCol>
                <a:gridCol w="2035904">
                  <a:extLst>
                    <a:ext uri="{9D8B030D-6E8A-4147-A177-3AD203B41FA5}">
                      <a16:colId xmlns:a16="http://schemas.microsoft.com/office/drawing/2014/main" val="902513017"/>
                    </a:ext>
                  </a:extLst>
                </a:gridCol>
                <a:gridCol w="2035904">
                  <a:extLst>
                    <a:ext uri="{9D8B030D-6E8A-4147-A177-3AD203B41FA5}">
                      <a16:colId xmlns:a16="http://schemas.microsoft.com/office/drawing/2014/main" val="345356366"/>
                    </a:ext>
                  </a:extLst>
                </a:gridCol>
                <a:gridCol w="2035904">
                  <a:extLst>
                    <a:ext uri="{9D8B030D-6E8A-4147-A177-3AD203B41FA5}">
                      <a16:colId xmlns:a16="http://schemas.microsoft.com/office/drawing/2014/main" val="2846072710"/>
                    </a:ext>
                  </a:extLst>
                </a:gridCol>
              </a:tblGrid>
              <a:tr h="577447">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132080" marR="461645" algn="ctr">
                        <a:lnSpc>
                          <a:spcPct val="100000"/>
                        </a:lnSpc>
                        <a:spcBef>
                          <a:spcPts val="0"/>
                        </a:spcBef>
                        <a:spcAft>
                          <a:spcPts val="600"/>
                        </a:spcAft>
                      </a:pPr>
                      <a:r>
                        <a:rPr lang="en-US" sz="1400" dirty="0">
                          <a:solidFill>
                            <a:schemeClr val="tx1"/>
                          </a:solidFill>
                          <a:effectLst/>
                        </a:rPr>
                        <a:t>File Individual Tax Return</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130810" marR="0" algn="ctr">
                        <a:lnSpc>
                          <a:spcPct val="100000"/>
                        </a:lnSpc>
                        <a:spcBef>
                          <a:spcPts val="0"/>
                        </a:spcBef>
                        <a:spcAft>
                          <a:spcPts val="600"/>
                        </a:spcAft>
                      </a:pPr>
                      <a:r>
                        <a:rPr lang="en-US" sz="1400">
                          <a:solidFill>
                            <a:schemeClr val="tx1"/>
                          </a:solidFill>
                          <a:effectLst/>
                        </a:rPr>
                        <a:t>File Joint Tax Return</a:t>
                      </a:r>
                      <a:endParaRPr lang="en-US"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132080" marR="90170" algn="ctr">
                        <a:lnSpc>
                          <a:spcPct val="100000"/>
                        </a:lnSpc>
                        <a:spcBef>
                          <a:spcPts val="0"/>
                        </a:spcBef>
                        <a:spcAft>
                          <a:spcPts val="600"/>
                        </a:spcAft>
                      </a:pPr>
                      <a:r>
                        <a:rPr lang="en-US" sz="1400">
                          <a:solidFill>
                            <a:schemeClr val="tx1"/>
                          </a:solidFill>
                          <a:effectLst/>
                        </a:rPr>
                        <a:t>File Married &amp; Separate Tax Return</a:t>
                      </a:r>
                      <a:endParaRPr lang="en-US"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132080" marR="316230" algn="ctr">
                        <a:lnSpc>
                          <a:spcPct val="100000"/>
                        </a:lnSpc>
                        <a:spcBef>
                          <a:spcPts val="0"/>
                        </a:spcBef>
                        <a:spcAft>
                          <a:spcPts val="600"/>
                        </a:spcAft>
                      </a:pPr>
                      <a:r>
                        <a:rPr lang="en-US" sz="1400">
                          <a:solidFill>
                            <a:schemeClr val="tx1"/>
                          </a:solidFill>
                          <a:effectLst/>
                        </a:rPr>
                        <a:t>You pay each month </a:t>
                      </a:r>
                      <a:br>
                        <a:rPr lang="en-US" sz="1400">
                          <a:solidFill>
                            <a:schemeClr val="tx1"/>
                          </a:solidFill>
                          <a:effectLst/>
                        </a:rPr>
                      </a:br>
                      <a:r>
                        <a:rPr lang="en-US" sz="1400">
                          <a:solidFill>
                            <a:schemeClr val="tx1"/>
                          </a:solidFill>
                          <a:effectLst/>
                        </a:rPr>
                        <a:t>(in 2026)</a:t>
                      </a:r>
                      <a:endParaRPr lang="en-US"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835378124"/>
                  </a:ext>
                </a:extLst>
              </a:tr>
              <a:tr h="3523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600"/>
                        </a:spcAft>
                      </a:pPr>
                      <a:r>
                        <a:rPr lang="en-US" sz="1200" dirty="0">
                          <a:solidFill>
                            <a:schemeClr val="tx1"/>
                          </a:solidFill>
                          <a:effectLst/>
                        </a:rPr>
                        <a:t>$109,000 or less</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7635" marR="0">
                        <a:lnSpc>
                          <a:spcPct val="100000"/>
                        </a:lnSpc>
                        <a:spcBef>
                          <a:spcPts val="0"/>
                        </a:spcBef>
                        <a:spcAft>
                          <a:spcPts val="600"/>
                        </a:spcAft>
                      </a:pPr>
                      <a:r>
                        <a:rPr lang="en-US" sz="1200" dirty="0">
                          <a:solidFill>
                            <a:schemeClr val="tx1"/>
                          </a:solidFill>
                          <a:effectLst/>
                        </a:rPr>
                        <a:t>$218,000 or less</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600"/>
                        </a:spcAft>
                      </a:pPr>
                      <a:r>
                        <a:rPr lang="en-US" sz="1200" dirty="0">
                          <a:solidFill>
                            <a:schemeClr val="tx1"/>
                          </a:solidFill>
                          <a:effectLst/>
                        </a:rPr>
                        <a:t>$109,000 or less</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64135" algn="ctr">
                        <a:lnSpc>
                          <a:spcPct val="100000"/>
                        </a:lnSpc>
                        <a:spcBef>
                          <a:spcPts val="0"/>
                        </a:spcBef>
                        <a:spcAft>
                          <a:spcPts val="600"/>
                        </a:spcAft>
                      </a:pPr>
                      <a:r>
                        <a:rPr lang="en-US" sz="1200" dirty="0">
                          <a:solidFill>
                            <a:schemeClr val="tx1"/>
                          </a:solidFill>
                          <a:effectLst/>
                        </a:rPr>
                        <a:t>$202.90</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15381591"/>
                  </a:ext>
                </a:extLst>
              </a:tr>
              <a:tr h="59702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600"/>
                        </a:spcAft>
                      </a:pPr>
                      <a:r>
                        <a:rPr lang="en-US" sz="1200" dirty="0">
                          <a:solidFill>
                            <a:schemeClr val="tx1"/>
                          </a:solidFill>
                          <a:effectLst/>
                        </a:rPr>
                        <a:t>Above $109,000 up to</a:t>
                      </a:r>
                      <a:endParaRPr lang="en-US" sz="1100" dirty="0">
                        <a:solidFill>
                          <a:schemeClr val="tx1"/>
                        </a:solidFill>
                        <a:effectLst/>
                      </a:endParaRPr>
                    </a:p>
                    <a:p>
                      <a:pPr marL="128905" marR="0">
                        <a:lnSpc>
                          <a:spcPct val="100000"/>
                        </a:lnSpc>
                        <a:spcBef>
                          <a:spcPts val="0"/>
                        </a:spcBef>
                        <a:spcAft>
                          <a:spcPts val="600"/>
                        </a:spcAft>
                      </a:pPr>
                      <a:r>
                        <a:rPr lang="en-US" sz="1200" dirty="0">
                          <a:solidFill>
                            <a:schemeClr val="tx1"/>
                          </a:solidFill>
                          <a:effectLst/>
                        </a:rPr>
                        <a:t>$137,000</a:t>
                      </a:r>
                      <a:endParaRPr lang="en-US" sz="1100" dirty="0">
                        <a:solidFill>
                          <a:schemeClr val="tx1"/>
                        </a:solidFill>
                        <a:effectLst/>
                        <a:latin typeface="Calibri"/>
                        <a:ea typeface="Calibri"/>
                        <a:cs typeface="Times New Roman"/>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7635" marR="0">
                        <a:lnSpc>
                          <a:spcPct val="100000"/>
                        </a:lnSpc>
                        <a:spcBef>
                          <a:spcPts val="0"/>
                        </a:spcBef>
                        <a:spcAft>
                          <a:spcPts val="600"/>
                        </a:spcAft>
                      </a:pPr>
                      <a:r>
                        <a:rPr lang="en-US" sz="1200" dirty="0">
                          <a:solidFill>
                            <a:schemeClr val="tx1"/>
                          </a:solidFill>
                          <a:effectLst/>
                        </a:rPr>
                        <a:t>Above $218,000 up to</a:t>
                      </a:r>
                      <a:endParaRPr lang="en-US" sz="1100" dirty="0">
                        <a:solidFill>
                          <a:schemeClr val="tx1"/>
                        </a:solidFill>
                        <a:effectLst/>
                      </a:endParaRPr>
                    </a:p>
                    <a:p>
                      <a:pPr marL="127635" marR="0">
                        <a:lnSpc>
                          <a:spcPct val="100000"/>
                        </a:lnSpc>
                        <a:spcBef>
                          <a:spcPts val="0"/>
                        </a:spcBef>
                        <a:spcAft>
                          <a:spcPts val="600"/>
                        </a:spcAft>
                      </a:pPr>
                      <a:r>
                        <a:rPr lang="en-US" sz="1200" dirty="0">
                          <a:solidFill>
                            <a:schemeClr val="tx1"/>
                          </a:solidFill>
                          <a:effectLst/>
                        </a:rPr>
                        <a:t>$274,000</a:t>
                      </a:r>
                      <a:endParaRPr lang="en-US" sz="1100" dirty="0">
                        <a:solidFill>
                          <a:schemeClr val="tx1"/>
                        </a:solidFill>
                        <a:effectLst/>
                        <a:latin typeface="Calibri"/>
                        <a:ea typeface="Calibri"/>
                        <a:cs typeface="Times New Roman"/>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600"/>
                        </a:spcAft>
                      </a:pPr>
                      <a:r>
                        <a:rPr lang="en-US" sz="1200" dirty="0">
                          <a:solidFill>
                            <a:schemeClr val="tx1"/>
                          </a:solidFill>
                          <a:effectLst/>
                        </a:rPr>
                        <a:t>Not applicable</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64135" algn="ctr">
                        <a:lnSpc>
                          <a:spcPct val="100000"/>
                        </a:lnSpc>
                        <a:spcBef>
                          <a:spcPts val="0"/>
                        </a:spcBef>
                        <a:spcAft>
                          <a:spcPts val="600"/>
                        </a:spcAft>
                      </a:pPr>
                      <a:r>
                        <a:rPr lang="en-US" sz="1200" dirty="0">
                          <a:solidFill>
                            <a:schemeClr val="tx1"/>
                          </a:solidFill>
                          <a:effectLst/>
                        </a:rPr>
                        <a:t>$284.10</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99036031"/>
                  </a:ext>
                </a:extLst>
              </a:tr>
              <a:tr h="59702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600"/>
                        </a:spcAft>
                      </a:pPr>
                      <a:r>
                        <a:rPr lang="en-US" sz="1200" dirty="0">
                          <a:solidFill>
                            <a:schemeClr val="tx1"/>
                          </a:solidFill>
                          <a:effectLst/>
                        </a:rPr>
                        <a:t>Above $137,000 up to</a:t>
                      </a:r>
                      <a:endParaRPr lang="en-US" sz="1100" dirty="0">
                        <a:solidFill>
                          <a:schemeClr val="tx1"/>
                        </a:solidFill>
                        <a:effectLst/>
                      </a:endParaRPr>
                    </a:p>
                    <a:p>
                      <a:pPr marL="128905" marR="0">
                        <a:lnSpc>
                          <a:spcPct val="100000"/>
                        </a:lnSpc>
                        <a:spcBef>
                          <a:spcPts val="0"/>
                        </a:spcBef>
                        <a:spcAft>
                          <a:spcPts val="600"/>
                        </a:spcAft>
                      </a:pPr>
                      <a:r>
                        <a:rPr lang="en-US" sz="1200" dirty="0">
                          <a:solidFill>
                            <a:schemeClr val="tx1"/>
                          </a:solidFill>
                          <a:effectLst/>
                        </a:rPr>
                        <a:t>$171,000</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7635" marR="0">
                        <a:lnSpc>
                          <a:spcPct val="100000"/>
                        </a:lnSpc>
                        <a:spcBef>
                          <a:spcPts val="0"/>
                        </a:spcBef>
                        <a:spcAft>
                          <a:spcPts val="600"/>
                        </a:spcAft>
                      </a:pPr>
                      <a:r>
                        <a:rPr lang="en-US" sz="1200" dirty="0">
                          <a:solidFill>
                            <a:schemeClr val="tx1"/>
                          </a:solidFill>
                          <a:effectLst/>
                        </a:rPr>
                        <a:t>Above $274,000 up to</a:t>
                      </a:r>
                      <a:endParaRPr lang="en-US" sz="1100" dirty="0">
                        <a:solidFill>
                          <a:schemeClr val="tx1"/>
                        </a:solidFill>
                        <a:effectLst/>
                      </a:endParaRPr>
                    </a:p>
                    <a:p>
                      <a:pPr marL="127635" marR="0">
                        <a:lnSpc>
                          <a:spcPct val="100000"/>
                        </a:lnSpc>
                        <a:spcBef>
                          <a:spcPts val="0"/>
                        </a:spcBef>
                        <a:spcAft>
                          <a:spcPts val="600"/>
                        </a:spcAft>
                      </a:pPr>
                      <a:r>
                        <a:rPr lang="en-US" sz="1200" dirty="0">
                          <a:solidFill>
                            <a:schemeClr val="tx1"/>
                          </a:solidFill>
                          <a:effectLst/>
                        </a:rPr>
                        <a:t>$342,000</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600"/>
                        </a:spcAft>
                      </a:pPr>
                      <a:r>
                        <a:rPr lang="en-US" sz="1200" dirty="0">
                          <a:solidFill>
                            <a:schemeClr val="tx1"/>
                          </a:solidFill>
                          <a:effectLst/>
                        </a:rPr>
                        <a:t>Not applicable</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64135" algn="ctr">
                        <a:lnSpc>
                          <a:spcPct val="100000"/>
                        </a:lnSpc>
                        <a:spcBef>
                          <a:spcPts val="0"/>
                        </a:spcBef>
                        <a:spcAft>
                          <a:spcPts val="600"/>
                        </a:spcAft>
                      </a:pPr>
                      <a:r>
                        <a:rPr lang="en-US" sz="1200" dirty="0">
                          <a:solidFill>
                            <a:schemeClr val="tx1"/>
                          </a:solidFill>
                          <a:effectLst/>
                        </a:rPr>
                        <a:t>$405.80</a:t>
                      </a:r>
                      <a:endParaRPr lang="en-US" sz="1100" dirty="0">
                        <a:solidFill>
                          <a:schemeClr val="tx1"/>
                        </a:solidFill>
                        <a:effectLst/>
                        <a:latin typeface="Calibri"/>
                        <a:ea typeface="Calibri"/>
                        <a:cs typeface="Times New Roman"/>
                      </a:endParaRPr>
                    </a:p>
                  </a:txBody>
                  <a:tcPr marL="0" marR="0" marT="0" marB="0" anchor="ctr"/>
                </a:tc>
                <a:extLst>
                  <a:ext uri="{0D108BD9-81ED-4DB2-BD59-A6C34878D82A}">
                    <a16:rowId xmlns:a16="http://schemas.microsoft.com/office/drawing/2014/main" val="541994512"/>
                  </a:ext>
                </a:extLst>
              </a:tr>
              <a:tr h="59702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600"/>
                        </a:spcAft>
                      </a:pPr>
                      <a:r>
                        <a:rPr lang="en-US" sz="1200" dirty="0">
                          <a:solidFill>
                            <a:schemeClr val="tx1"/>
                          </a:solidFill>
                          <a:effectLst/>
                        </a:rPr>
                        <a:t>Above $171,000 up to</a:t>
                      </a:r>
                      <a:endParaRPr lang="en-US" sz="1100" dirty="0">
                        <a:solidFill>
                          <a:schemeClr val="tx1"/>
                        </a:solidFill>
                        <a:effectLst/>
                      </a:endParaRPr>
                    </a:p>
                    <a:p>
                      <a:pPr marL="128905" marR="0">
                        <a:lnSpc>
                          <a:spcPct val="100000"/>
                        </a:lnSpc>
                        <a:spcBef>
                          <a:spcPts val="0"/>
                        </a:spcBef>
                        <a:spcAft>
                          <a:spcPts val="600"/>
                        </a:spcAft>
                      </a:pPr>
                      <a:r>
                        <a:rPr lang="en-US" sz="1200" dirty="0">
                          <a:solidFill>
                            <a:schemeClr val="tx1"/>
                          </a:solidFill>
                          <a:effectLst/>
                        </a:rPr>
                        <a:t>$205,000</a:t>
                      </a:r>
                      <a:endParaRPr lang="en-US" sz="1100" dirty="0">
                        <a:solidFill>
                          <a:schemeClr val="tx1"/>
                        </a:solidFill>
                        <a:effectLst/>
                        <a:latin typeface="Calibri"/>
                        <a:ea typeface="Calibri"/>
                        <a:cs typeface="Times New Roman"/>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7635" marR="0">
                        <a:lnSpc>
                          <a:spcPct val="100000"/>
                        </a:lnSpc>
                        <a:spcBef>
                          <a:spcPts val="0"/>
                        </a:spcBef>
                        <a:spcAft>
                          <a:spcPts val="600"/>
                        </a:spcAft>
                      </a:pPr>
                      <a:r>
                        <a:rPr lang="en-US" sz="1200" dirty="0">
                          <a:solidFill>
                            <a:schemeClr val="tx1"/>
                          </a:solidFill>
                          <a:effectLst/>
                        </a:rPr>
                        <a:t>Above $342,000 up to</a:t>
                      </a:r>
                      <a:endParaRPr lang="en-US" sz="1100" dirty="0">
                        <a:solidFill>
                          <a:schemeClr val="tx1"/>
                        </a:solidFill>
                        <a:effectLst/>
                      </a:endParaRPr>
                    </a:p>
                    <a:p>
                      <a:pPr marL="127635" marR="0">
                        <a:lnSpc>
                          <a:spcPct val="100000"/>
                        </a:lnSpc>
                        <a:spcBef>
                          <a:spcPts val="0"/>
                        </a:spcBef>
                        <a:spcAft>
                          <a:spcPts val="600"/>
                        </a:spcAft>
                      </a:pPr>
                      <a:r>
                        <a:rPr lang="en-US" sz="1200" dirty="0">
                          <a:solidFill>
                            <a:schemeClr val="tx1"/>
                          </a:solidFill>
                          <a:effectLst/>
                        </a:rPr>
                        <a:t>$410,000</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600"/>
                        </a:spcAft>
                      </a:pPr>
                      <a:r>
                        <a:rPr lang="en-US" sz="1200" dirty="0">
                          <a:solidFill>
                            <a:schemeClr val="tx1"/>
                          </a:solidFill>
                          <a:effectLst/>
                        </a:rPr>
                        <a:t>Not applicable</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64135" algn="ctr">
                        <a:lnSpc>
                          <a:spcPct val="100000"/>
                        </a:lnSpc>
                        <a:spcBef>
                          <a:spcPts val="0"/>
                        </a:spcBef>
                        <a:spcAft>
                          <a:spcPts val="600"/>
                        </a:spcAft>
                      </a:pPr>
                      <a:r>
                        <a:rPr lang="en-US" sz="1200" dirty="0">
                          <a:solidFill>
                            <a:schemeClr val="tx1"/>
                          </a:solidFill>
                          <a:effectLst/>
                        </a:rPr>
                        <a:t>$527.50</a:t>
                      </a:r>
                      <a:endParaRPr lang="en-US" sz="1100" dirty="0">
                        <a:solidFill>
                          <a:schemeClr val="tx1"/>
                        </a:solidFill>
                        <a:effectLst/>
                        <a:latin typeface="Calibri"/>
                        <a:ea typeface="Calibri"/>
                        <a:cs typeface="Times New Roman"/>
                      </a:endParaRPr>
                    </a:p>
                  </a:txBody>
                  <a:tcPr marL="0" marR="0" marT="0" marB="0" anchor="ctr"/>
                </a:tc>
                <a:extLst>
                  <a:ext uri="{0D108BD9-81ED-4DB2-BD59-A6C34878D82A}">
                    <a16:rowId xmlns:a16="http://schemas.microsoft.com/office/drawing/2014/main" val="1684996815"/>
                  </a:ext>
                </a:extLst>
              </a:tr>
              <a:tr h="51872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58420">
                        <a:lnSpc>
                          <a:spcPct val="100000"/>
                        </a:lnSpc>
                        <a:spcBef>
                          <a:spcPts val="0"/>
                        </a:spcBef>
                        <a:spcAft>
                          <a:spcPts val="600"/>
                        </a:spcAft>
                      </a:pPr>
                      <a:r>
                        <a:rPr lang="en-US" sz="1200" dirty="0">
                          <a:solidFill>
                            <a:schemeClr val="tx1"/>
                          </a:solidFill>
                          <a:effectLst/>
                        </a:rPr>
                        <a:t>Above $205,000 and less than $500,000</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7635" marR="58420">
                        <a:lnSpc>
                          <a:spcPct val="100000"/>
                        </a:lnSpc>
                        <a:spcBef>
                          <a:spcPts val="0"/>
                        </a:spcBef>
                        <a:spcAft>
                          <a:spcPts val="600"/>
                        </a:spcAft>
                      </a:pPr>
                      <a:r>
                        <a:rPr lang="en-US" sz="1200" dirty="0">
                          <a:solidFill>
                            <a:schemeClr val="tx1"/>
                          </a:solidFill>
                          <a:effectLst/>
                        </a:rPr>
                        <a:t>Above $410,000 and less than $750,000</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135890">
                        <a:lnSpc>
                          <a:spcPct val="100000"/>
                        </a:lnSpc>
                        <a:spcBef>
                          <a:spcPts val="0"/>
                        </a:spcBef>
                        <a:spcAft>
                          <a:spcPts val="600"/>
                        </a:spcAft>
                      </a:pPr>
                      <a:r>
                        <a:rPr lang="en-US" sz="1200" dirty="0">
                          <a:solidFill>
                            <a:schemeClr val="tx1"/>
                          </a:solidFill>
                          <a:effectLst/>
                        </a:rPr>
                        <a:t>Above $109,000 and less than $391,000 </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64135" algn="ctr">
                        <a:lnSpc>
                          <a:spcPct val="100000"/>
                        </a:lnSpc>
                        <a:spcBef>
                          <a:spcPts val="0"/>
                        </a:spcBef>
                        <a:spcAft>
                          <a:spcPts val="600"/>
                        </a:spcAft>
                      </a:pPr>
                      <a:r>
                        <a:rPr lang="en-US" sz="1200" dirty="0">
                          <a:solidFill>
                            <a:schemeClr val="tx1"/>
                          </a:solidFill>
                          <a:effectLst/>
                        </a:rPr>
                        <a:t>$649.20</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67939025"/>
                  </a:ext>
                </a:extLst>
              </a:tr>
              <a:tr h="3523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600"/>
                        </a:spcAft>
                      </a:pPr>
                      <a:r>
                        <a:rPr lang="en-US" sz="1200">
                          <a:solidFill>
                            <a:schemeClr val="tx1"/>
                          </a:solidFill>
                          <a:effectLst/>
                        </a:rPr>
                        <a:t>$500,000 or above</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7635" marR="0">
                        <a:lnSpc>
                          <a:spcPct val="100000"/>
                        </a:lnSpc>
                        <a:spcBef>
                          <a:spcPts val="0"/>
                        </a:spcBef>
                        <a:spcAft>
                          <a:spcPts val="600"/>
                        </a:spcAft>
                      </a:pPr>
                      <a:r>
                        <a:rPr lang="en-US" sz="1200">
                          <a:solidFill>
                            <a:schemeClr val="tx1"/>
                          </a:solidFill>
                          <a:effectLst/>
                        </a:rPr>
                        <a:t>$750,000 or above</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600"/>
                        </a:spcAft>
                      </a:pPr>
                      <a:r>
                        <a:rPr lang="en-US" sz="1200" dirty="0">
                          <a:solidFill>
                            <a:schemeClr val="tx1"/>
                          </a:solidFill>
                          <a:effectLst/>
                        </a:rPr>
                        <a:t>$391,000 or above</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64135" algn="ctr">
                        <a:lnSpc>
                          <a:spcPct val="100000"/>
                        </a:lnSpc>
                        <a:spcBef>
                          <a:spcPts val="0"/>
                        </a:spcBef>
                        <a:spcAft>
                          <a:spcPts val="600"/>
                        </a:spcAft>
                      </a:pPr>
                      <a:r>
                        <a:rPr lang="en-US" sz="1200" dirty="0">
                          <a:solidFill>
                            <a:schemeClr val="tx1"/>
                          </a:solidFill>
                          <a:effectLst/>
                        </a:rPr>
                        <a:t>$689.90</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99011100"/>
                  </a:ext>
                </a:extLst>
              </a:tr>
            </a:tbl>
          </a:graphicData>
        </a:graphic>
      </p:graphicFrame>
      <p:sp>
        <p:nvSpPr>
          <p:cNvPr id="5" name="Slide Number Placeholder 4">
            <a:extLst>
              <a:ext uri="{FF2B5EF4-FFF2-40B4-BE49-F238E27FC236}">
                <a16:creationId xmlns:a16="http://schemas.microsoft.com/office/drawing/2014/main" id="{76E9A9F9-F986-42E3-B861-2C776854A270}"/>
              </a:ext>
            </a:extLst>
          </p:cNvPr>
          <p:cNvSpPr>
            <a:spLocks noGrp="1"/>
          </p:cNvSpPr>
          <p:nvPr>
            <p:ph type="sldNum" sz="quarter" idx="12"/>
          </p:nvPr>
        </p:nvSpPr>
        <p:spPr/>
        <p:txBody>
          <a:bodyPr/>
          <a:lstStyle/>
          <a:p>
            <a:pPr defTabSz="685800">
              <a:defRPr/>
            </a:pPr>
            <a:fld id="{48F63A3B-78C7-47BE-AE5E-E10140E04643}" type="slidenum">
              <a:rPr lang="en-US">
                <a:solidFill>
                  <a:srgbClr val="8FAADC"/>
                </a:solidFill>
              </a:rPr>
              <a:pPr defTabSz="685800">
                <a:defRPr/>
              </a:pPr>
              <a:t>5</a:t>
            </a:fld>
            <a:endParaRPr lang="en-US">
              <a:solidFill>
                <a:srgbClr val="8FAADC"/>
              </a:solidFill>
            </a:endParaRPr>
          </a:p>
        </p:txBody>
      </p:sp>
    </p:spTree>
    <p:custDataLst>
      <p:tags r:id="rId1"/>
    </p:custDataLst>
    <p:extLst>
      <p:ext uri="{BB962C8B-B14F-4D97-AF65-F5344CB8AC3E}">
        <p14:creationId xmlns:p14="http://schemas.microsoft.com/office/powerpoint/2010/main" val="10123587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61992"/>
            <a:ext cx="9144000" cy="957129"/>
          </a:xfrm>
        </p:spPr>
        <p:txBody>
          <a:bodyPr>
            <a:normAutofit/>
          </a:bodyPr>
          <a:lstStyle/>
          <a:p>
            <a:r>
              <a:rPr lang="en-US" sz="3200" dirty="0"/>
              <a:t>What You Pay in Original Medicare in 2026: Part B</a:t>
            </a:r>
          </a:p>
        </p:txBody>
      </p:sp>
      <p:sp>
        <p:nvSpPr>
          <p:cNvPr id="5" name="Slide Number Placeholder 4">
            <a:extLst>
              <a:ext uri="{FF2B5EF4-FFF2-40B4-BE49-F238E27FC236}">
                <a16:creationId xmlns:a16="http://schemas.microsoft.com/office/drawing/2014/main" id="{7C8F078B-FF15-4A55-BAAF-AD014D1EA7B3}"/>
              </a:ext>
            </a:extLst>
          </p:cNvPr>
          <p:cNvSpPr>
            <a:spLocks noGrp="1"/>
          </p:cNvSpPr>
          <p:nvPr>
            <p:ph type="sldNum" sz="quarter" idx="12"/>
          </p:nvPr>
        </p:nvSpPr>
        <p:spPr/>
        <p:txBody>
          <a:bodyPr/>
          <a:lstStyle/>
          <a:p>
            <a:pPr defTabSz="685800">
              <a:defRPr/>
            </a:pPr>
            <a:fld id="{48F63A3B-78C7-47BE-AE5E-E10140E04643}" type="slidenum">
              <a:rPr lang="en-US">
                <a:solidFill>
                  <a:srgbClr val="8FAADC"/>
                </a:solidFill>
                <a:latin typeface="Arial" panose="020B0604020202020204" pitchFamily="34" charset="0"/>
                <a:cs typeface="Arial" panose="020B0604020202020204" pitchFamily="34" charset="0"/>
              </a:rPr>
              <a:pPr defTabSz="685800">
                <a:defRPr/>
              </a:pPr>
              <a:t>6</a:t>
            </a:fld>
            <a:endParaRPr lang="en-US">
              <a:solidFill>
                <a:srgbClr val="8FAADC"/>
              </a:solidFill>
              <a:latin typeface="Arial" panose="020B0604020202020204" pitchFamily="34" charset="0"/>
              <a:cs typeface="Arial" panose="020B0604020202020204" pitchFamily="34" charset="0"/>
            </a:endParaRPr>
          </a:p>
        </p:txBody>
      </p:sp>
      <p:sp>
        <p:nvSpPr>
          <p:cNvPr id="10" name="Content Placeholder 9">
            <a:extLst>
              <a:ext uri="{FF2B5EF4-FFF2-40B4-BE49-F238E27FC236}">
                <a16:creationId xmlns:a16="http://schemas.microsoft.com/office/drawing/2014/main" id="{5BDEFC4C-E17B-243A-2983-508D1BB7CC91}"/>
              </a:ext>
            </a:extLst>
          </p:cNvPr>
          <p:cNvSpPr>
            <a:spLocks noGrp="1"/>
          </p:cNvSpPr>
          <p:nvPr>
            <p:ph sz="quarter" idx="13"/>
          </p:nvPr>
        </p:nvSpPr>
        <p:spPr>
          <a:xfrm>
            <a:off x="1277178" y="4552951"/>
            <a:ext cx="7053884" cy="638982"/>
          </a:xfrm>
        </p:spPr>
        <p:txBody>
          <a:bodyPr/>
          <a:lstStyle/>
          <a:p>
            <a:pPr marL="0" indent="0">
              <a:spcAft>
                <a:spcPts val="0"/>
              </a:spcAft>
              <a:buNone/>
            </a:pPr>
            <a:r>
              <a:rPr lang="en-US" sz="1350" b="1" dirty="0">
                <a:solidFill>
                  <a:schemeClr val="tx1"/>
                </a:solidFill>
                <a:latin typeface="+mn-lt"/>
              </a:rPr>
              <a:t>NOTE: </a:t>
            </a:r>
            <a:r>
              <a:rPr lang="en-US" sz="1350" dirty="0">
                <a:solidFill>
                  <a:schemeClr val="tx1"/>
                </a:solidFill>
                <a:latin typeface="+mn-lt"/>
              </a:rPr>
              <a:t>If you can’t afford to pay these costs, there are programs that may help. These programs are discussed later in Lesson 6.</a:t>
            </a:r>
          </a:p>
        </p:txBody>
      </p:sp>
      <p:graphicFrame>
        <p:nvGraphicFramePr>
          <p:cNvPr id="6" name="Table 5" descr="All information in table also included in speakers' notes"/>
          <p:cNvGraphicFramePr>
            <a:graphicFrameLocks noGrp="1"/>
          </p:cNvGraphicFramePr>
          <p:nvPr>
            <p:extLst>
              <p:ext uri="{D42A27DB-BD31-4B8C-83A1-F6EECF244321}">
                <p14:modId xmlns:p14="http://schemas.microsoft.com/office/powerpoint/2010/main" val="713880238"/>
              </p:ext>
            </p:extLst>
          </p:nvPr>
        </p:nvGraphicFramePr>
        <p:xfrm>
          <a:off x="882566" y="2060750"/>
          <a:ext cx="7234564" cy="1912073"/>
        </p:xfrm>
        <a:graphic>
          <a:graphicData uri="http://schemas.openxmlformats.org/drawingml/2006/table">
            <a:tbl>
              <a:tblPr firstRow="1" bandRow="1">
                <a:tableStyleId>{3B4B98B0-60AC-42C2-AFA5-B58CD77FA1E5}</a:tableStyleId>
              </a:tblPr>
              <a:tblGrid>
                <a:gridCol w="1968105">
                  <a:extLst>
                    <a:ext uri="{9D8B030D-6E8A-4147-A177-3AD203B41FA5}">
                      <a16:colId xmlns:a16="http://schemas.microsoft.com/office/drawing/2014/main" val="20000"/>
                    </a:ext>
                  </a:extLst>
                </a:gridCol>
                <a:gridCol w="5266459">
                  <a:extLst>
                    <a:ext uri="{9D8B030D-6E8A-4147-A177-3AD203B41FA5}">
                      <a16:colId xmlns:a16="http://schemas.microsoft.com/office/drawing/2014/main" val="20001"/>
                    </a:ext>
                  </a:extLst>
                </a:gridCol>
              </a:tblGrid>
              <a:tr h="412843">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a:spcAft>
                          <a:spcPts val="1200"/>
                        </a:spcAft>
                      </a:pPr>
                      <a:r>
                        <a:rPr lang="en-US" sz="1500" b="1" baseline="0">
                          <a:solidFill>
                            <a:schemeClr val="tx1"/>
                          </a:solidFill>
                        </a:rPr>
                        <a:t>Yearly Deductible</a:t>
                      </a:r>
                      <a:endParaRPr lang="en-US" sz="1500" b="1" baseline="0">
                        <a:solidFill>
                          <a:schemeClr val="tx1"/>
                        </a:solidFill>
                        <a:latin typeface="Arial" panose="020B0604020202020204" pitchFamily="34" charset="0"/>
                        <a:cs typeface="Arial" panose="020B0604020202020204" pitchFamily="34" charset="0"/>
                      </a:endParaRPr>
                    </a:p>
                  </a:txBody>
                  <a:tcPr marL="51435" marR="51435" marT="25715" marB="25715"/>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indent="0">
                        <a:spcAft>
                          <a:spcPts val="1200"/>
                        </a:spcAft>
                        <a:buFont typeface="Arial" pitchFamily="34" charset="0"/>
                        <a:buNone/>
                      </a:pPr>
                      <a:r>
                        <a:rPr lang="en-US" sz="1500" b="0" baseline="0" dirty="0">
                          <a:solidFill>
                            <a:schemeClr val="tx1"/>
                          </a:solidFill>
                        </a:rPr>
                        <a:t>$283 (You pay this deductible once each year)</a:t>
                      </a:r>
                      <a:endParaRPr lang="en-US" sz="1500" b="0" baseline="0" dirty="0">
                        <a:solidFill>
                          <a:schemeClr val="tx1"/>
                        </a:solidFill>
                        <a:latin typeface="Arial" panose="020B0604020202020204" pitchFamily="34" charset="0"/>
                        <a:cs typeface="Arial" panose="020B0604020202020204" pitchFamily="34" charset="0"/>
                      </a:endParaRPr>
                    </a:p>
                  </a:txBody>
                  <a:tcPr marL="51435" marR="51435" marT="25715" marB="25715"/>
                </a:tc>
                <a:extLst>
                  <a:ext uri="{0D108BD9-81ED-4DB2-BD59-A6C34878D82A}">
                    <a16:rowId xmlns:a16="http://schemas.microsoft.com/office/drawing/2014/main" val="10000"/>
                  </a:ext>
                </a:extLst>
              </a:tr>
              <a:tr h="142303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l" defTabSz="914400" rtl="0" eaLnBrk="1" fontAlgn="auto" latinLnBrk="0" hangingPunct="1">
                        <a:lnSpc>
                          <a:spcPct val="100000"/>
                        </a:lnSpc>
                        <a:spcBef>
                          <a:spcPts val="0"/>
                        </a:spcBef>
                        <a:spcAft>
                          <a:spcPts val="1200"/>
                        </a:spcAft>
                        <a:buClrTx/>
                        <a:buSzTx/>
                        <a:buFontTx/>
                        <a:buNone/>
                        <a:tabLst/>
                        <a:defRPr/>
                      </a:pPr>
                      <a:r>
                        <a:rPr lang="en-US" sz="1500" b="1" dirty="0">
                          <a:solidFill>
                            <a:schemeClr val="tx1"/>
                          </a:solidFill>
                        </a:rPr>
                        <a:t>Coinsurance for Part B Services</a:t>
                      </a:r>
                    </a:p>
                    <a:p>
                      <a:pPr>
                        <a:spcAft>
                          <a:spcPts val="1200"/>
                        </a:spcAft>
                      </a:pPr>
                      <a:endParaRPr lang="en-US" sz="1500" b="1" baseline="0" dirty="0">
                        <a:solidFill>
                          <a:schemeClr val="tx1"/>
                        </a:solidFill>
                        <a:latin typeface="Arial" panose="020B0604020202020204" pitchFamily="34" charset="0"/>
                        <a:cs typeface="Arial" panose="020B0604020202020204" pitchFamily="34" charset="0"/>
                      </a:endParaRPr>
                    </a:p>
                  </a:txBody>
                  <a:tcPr marL="51435" marR="51435" marT="25715" marB="25715"/>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87020" indent="-287020" eaLnBrk="1" hangingPunct="1">
                        <a:spcAft>
                          <a:spcPts val="1200"/>
                        </a:spcAft>
                        <a:buClr>
                          <a:schemeClr val="accent5">
                            <a:lumMod val="50000"/>
                          </a:schemeClr>
                        </a:buClr>
                        <a:buFont typeface="Wingdings" pitchFamily="2" charset="2"/>
                        <a:buChar char="§"/>
                      </a:pPr>
                      <a:r>
                        <a:rPr lang="en-US" sz="1500" dirty="0">
                          <a:solidFill>
                            <a:schemeClr val="tx1"/>
                          </a:solidFill>
                        </a:rPr>
                        <a:t>20% for most covered services, like doctor’s services and some preventive services,</a:t>
                      </a:r>
                      <a:r>
                        <a:rPr lang="en-US" sz="1500" baseline="0" dirty="0">
                          <a:solidFill>
                            <a:schemeClr val="tx1"/>
                          </a:solidFill>
                        </a:rPr>
                        <a:t> </a:t>
                      </a:r>
                      <a:r>
                        <a:rPr lang="en-US" sz="1500" dirty="0">
                          <a:solidFill>
                            <a:schemeClr val="tx1"/>
                          </a:solidFill>
                        </a:rPr>
                        <a:t>if provider accepts assignment </a:t>
                      </a:r>
                    </a:p>
                    <a:p>
                      <a:pPr marL="287020" indent="-287020" eaLnBrk="1" hangingPunct="1">
                        <a:spcAft>
                          <a:spcPts val="1200"/>
                        </a:spcAft>
                        <a:buClr>
                          <a:schemeClr val="accent5">
                            <a:lumMod val="50000"/>
                          </a:schemeClr>
                        </a:buClr>
                        <a:buFont typeface="Wingdings" pitchFamily="2" charset="2"/>
                        <a:buChar char="§"/>
                      </a:pPr>
                      <a:r>
                        <a:rPr lang="en-US" sz="1500" dirty="0">
                          <a:solidFill>
                            <a:schemeClr val="tx1"/>
                          </a:solidFill>
                        </a:rPr>
                        <a:t>$0 for most preventive services</a:t>
                      </a:r>
                    </a:p>
                    <a:p>
                      <a:pPr marL="287020" lvl="1" indent="-287020" eaLnBrk="1" hangingPunct="1">
                        <a:spcAft>
                          <a:spcPts val="1200"/>
                        </a:spcAft>
                        <a:buClr>
                          <a:schemeClr val="accent5">
                            <a:lumMod val="50000"/>
                          </a:schemeClr>
                        </a:buClr>
                        <a:buFont typeface="Wingdings" pitchFamily="2" charset="2"/>
                        <a:buChar char="§"/>
                      </a:pPr>
                      <a:r>
                        <a:rPr lang="en-US" sz="1500" dirty="0">
                          <a:solidFill>
                            <a:schemeClr val="tx1"/>
                          </a:solidFill>
                        </a:rPr>
                        <a:t>20% </a:t>
                      </a:r>
                      <a:r>
                        <a:rPr lang="en-US" sz="1500" baseline="0" dirty="0">
                          <a:solidFill>
                            <a:schemeClr val="tx1"/>
                          </a:solidFill>
                        </a:rPr>
                        <a:t>for outpatient mental health services, and c</a:t>
                      </a:r>
                      <a:r>
                        <a:rPr lang="en-US" sz="1500" dirty="0">
                          <a:solidFill>
                            <a:schemeClr val="tx1"/>
                          </a:solidFill>
                        </a:rPr>
                        <a:t>opayments for hospital outpatient services</a:t>
                      </a:r>
                      <a:endParaRPr lang="en-US" sz="1500" b="1" baseline="0" dirty="0">
                        <a:solidFill>
                          <a:schemeClr val="tx1"/>
                        </a:solidFill>
                        <a:latin typeface="Arial" panose="020B0604020202020204" pitchFamily="34" charset="0"/>
                        <a:cs typeface="Arial" panose="020B0604020202020204" pitchFamily="34" charset="0"/>
                      </a:endParaRPr>
                    </a:p>
                  </a:txBody>
                  <a:tcPr marL="51435" marR="51435" marT="25715" marB="25715"/>
                </a:tc>
                <a:extLst>
                  <a:ext uri="{0D108BD9-81ED-4DB2-BD59-A6C34878D82A}">
                    <a16:rowId xmlns:a16="http://schemas.microsoft.com/office/drawing/2014/main" val="10001"/>
                  </a:ext>
                </a:extLst>
              </a:tr>
            </a:tbl>
          </a:graphicData>
        </a:graphic>
      </p:graphicFrame>
      <p:sp>
        <p:nvSpPr>
          <p:cNvPr id="9" name="Freeform: Shape 8">
            <a:extLst>
              <a:ext uri="{FF2B5EF4-FFF2-40B4-BE49-F238E27FC236}">
                <a16:creationId xmlns:a16="http://schemas.microsoft.com/office/drawing/2014/main" id="{8AC620CE-CD60-4226-806E-F3F313FDEF5E}"/>
              </a:ext>
              <a:ext uri="{C183D7F6-B498-43B3-948B-1728B52AA6E4}">
                <adec:decorative xmlns:adec="http://schemas.microsoft.com/office/drawing/2017/decorative" val="1"/>
              </a:ext>
            </a:extLst>
          </p:cNvPr>
          <p:cNvSpPr>
            <a:spLocks noChangeAspect="1"/>
          </p:cNvSpPr>
          <p:nvPr/>
        </p:nvSpPr>
        <p:spPr>
          <a:xfrm>
            <a:off x="1082145" y="4626619"/>
            <a:ext cx="205740" cy="20574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Tree>
    <p:custDataLst>
      <p:tags r:id="rId1"/>
    </p:custDataLst>
    <p:extLst>
      <p:ext uri="{BB962C8B-B14F-4D97-AF65-F5344CB8AC3E}">
        <p14:creationId xmlns:p14="http://schemas.microsoft.com/office/powerpoint/2010/main" val="2031020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Autofit/>
          </a:bodyPr>
          <a:lstStyle/>
          <a:p>
            <a:pPr>
              <a:lnSpc>
                <a:spcPct val="100000"/>
              </a:lnSpc>
            </a:pPr>
            <a:r>
              <a:rPr lang="en-US" sz="2800" dirty="0"/>
              <a:t>Income-Related Monthly Adjustment Amount (IRMAA): </a:t>
            </a:r>
            <a:br>
              <a:rPr lang="en-US" sz="2800" dirty="0"/>
            </a:br>
            <a:r>
              <a:rPr lang="en-US" sz="2800" dirty="0"/>
              <a:t>Part D Premium for 2026</a:t>
            </a:r>
          </a:p>
        </p:txBody>
      </p:sp>
      <p:graphicFrame>
        <p:nvGraphicFramePr>
          <p:cNvPr id="10" name="Content Placeholder 8" descr="Table showing IRMAA monthly Part D premium based upon individual and joint tax filing status and rates. Details are included in the speakers' notes."/>
          <p:cNvGraphicFramePr>
            <a:graphicFrameLocks/>
          </p:cNvGraphicFramePr>
          <p:nvPr>
            <p:extLst>
              <p:ext uri="{D42A27DB-BD31-4B8C-83A1-F6EECF244321}">
                <p14:modId xmlns:p14="http://schemas.microsoft.com/office/powerpoint/2010/main" val="3138980141"/>
              </p:ext>
            </p:extLst>
          </p:nvPr>
        </p:nvGraphicFramePr>
        <p:xfrm>
          <a:off x="952145" y="1982106"/>
          <a:ext cx="7283388" cy="3377184"/>
        </p:xfrm>
        <a:graphic>
          <a:graphicData uri="http://schemas.openxmlformats.org/drawingml/2006/table">
            <a:tbl>
              <a:tblPr firstRow="1" bandRow="1">
                <a:tableStyleId>{3B4B98B0-60AC-42C2-AFA5-B58CD77FA1E5}</a:tableStyleId>
              </a:tblPr>
              <a:tblGrid>
                <a:gridCol w="1957388">
                  <a:extLst>
                    <a:ext uri="{9D8B030D-6E8A-4147-A177-3AD203B41FA5}">
                      <a16:colId xmlns:a16="http://schemas.microsoft.com/office/drawing/2014/main" val="20000"/>
                    </a:ext>
                  </a:extLst>
                </a:gridCol>
                <a:gridCol w="1943100">
                  <a:extLst>
                    <a:ext uri="{9D8B030D-6E8A-4147-A177-3AD203B41FA5}">
                      <a16:colId xmlns:a16="http://schemas.microsoft.com/office/drawing/2014/main" val="20001"/>
                    </a:ext>
                  </a:extLst>
                </a:gridCol>
                <a:gridCol w="1714500">
                  <a:extLst>
                    <a:ext uri="{9D8B030D-6E8A-4147-A177-3AD203B41FA5}">
                      <a16:colId xmlns:a16="http://schemas.microsoft.com/office/drawing/2014/main" val="20002"/>
                    </a:ext>
                  </a:extLst>
                </a:gridCol>
                <a:gridCol w="1668400">
                  <a:extLst>
                    <a:ext uri="{9D8B030D-6E8A-4147-A177-3AD203B41FA5}">
                      <a16:colId xmlns:a16="http://schemas.microsoft.com/office/drawing/2014/main" val="20003"/>
                    </a:ext>
                  </a:extLst>
                </a:gridCol>
              </a:tblGrid>
              <a:tr h="61722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0"/>
                        </a:spcBef>
                        <a:spcAft>
                          <a:spcPts val="1200"/>
                        </a:spcAft>
                      </a:pPr>
                      <a:r>
                        <a:rPr lang="en-US" sz="1500" dirty="0">
                          <a:solidFill>
                            <a:schemeClr val="tx1"/>
                          </a:solidFill>
                        </a:rPr>
                        <a:t>File Individual </a:t>
                      </a:r>
                      <a:br>
                        <a:rPr lang="en-US" sz="1500" dirty="0">
                          <a:solidFill>
                            <a:schemeClr val="tx1"/>
                          </a:solidFill>
                        </a:rPr>
                      </a:br>
                      <a:r>
                        <a:rPr lang="en-US" sz="1500" dirty="0">
                          <a:solidFill>
                            <a:schemeClr val="tx1"/>
                          </a:solidFill>
                        </a:rPr>
                        <a:t>Tax Return</a:t>
                      </a:r>
                      <a:endParaRPr lang="en-US" sz="1500" dirty="0">
                        <a:solidFill>
                          <a:schemeClr val="tx1"/>
                        </a:solidFill>
                        <a:latin typeface="+mn-lt"/>
                        <a:ea typeface="Calibri"/>
                        <a:cs typeface="Times New Roman"/>
                      </a:endParaRPr>
                    </a:p>
                  </a:txBody>
                  <a:tcPr marL="38576" marR="38576" marT="0" marB="0"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0"/>
                        </a:spcBef>
                        <a:spcAft>
                          <a:spcPts val="1200"/>
                        </a:spcAft>
                      </a:pPr>
                      <a:r>
                        <a:rPr lang="en-US" sz="1500">
                          <a:solidFill>
                            <a:schemeClr val="tx1"/>
                          </a:solidFill>
                        </a:rPr>
                        <a:t>File Joint </a:t>
                      </a:r>
                      <a:br>
                        <a:rPr lang="en-US" sz="1500">
                          <a:solidFill>
                            <a:schemeClr val="tx1"/>
                          </a:solidFill>
                        </a:rPr>
                      </a:br>
                      <a:r>
                        <a:rPr lang="en-US" sz="1500">
                          <a:solidFill>
                            <a:schemeClr val="tx1"/>
                          </a:solidFill>
                        </a:rPr>
                        <a:t>Tax</a:t>
                      </a:r>
                      <a:r>
                        <a:rPr lang="en-US" sz="1500" baseline="0">
                          <a:solidFill>
                            <a:schemeClr val="tx1"/>
                          </a:solidFill>
                        </a:rPr>
                        <a:t> Return</a:t>
                      </a:r>
                      <a:endParaRPr lang="en-US" sz="1500">
                        <a:solidFill>
                          <a:schemeClr val="tx1"/>
                        </a:solidFill>
                        <a:latin typeface="+mn-lt"/>
                        <a:ea typeface="Calibri"/>
                        <a:cs typeface="Times New Roman"/>
                      </a:endParaRPr>
                    </a:p>
                  </a:txBody>
                  <a:tcPr marL="38576" marR="38576" marT="0" marB="0"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0"/>
                        </a:spcBef>
                        <a:spcAft>
                          <a:spcPts val="1200"/>
                        </a:spcAft>
                      </a:pPr>
                      <a:r>
                        <a:rPr lang="en-US" sz="1500">
                          <a:solidFill>
                            <a:schemeClr val="tx1"/>
                          </a:solidFill>
                        </a:rPr>
                        <a:t>File Married &amp; Separate Tax Return</a:t>
                      </a:r>
                      <a:endParaRPr lang="en-US" sz="1500">
                        <a:solidFill>
                          <a:schemeClr val="tx1"/>
                        </a:solidFill>
                        <a:latin typeface="+mn-lt"/>
                        <a:ea typeface="Calibri"/>
                        <a:cs typeface="Times New Roman"/>
                      </a:endParaRPr>
                    </a:p>
                  </a:txBody>
                  <a:tcPr marL="38576" marR="38576" marT="0" marB="0"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0"/>
                        </a:spcBef>
                        <a:spcAft>
                          <a:spcPts val="1200"/>
                        </a:spcAft>
                      </a:pPr>
                      <a:r>
                        <a:rPr lang="en-US" sz="1500" dirty="0">
                          <a:solidFill>
                            <a:schemeClr val="tx1"/>
                          </a:solidFill>
                        </a:rPr>
                        <a:t>You pay each </a:t>
                      </a:r>
                      <a:br>
                        <a:rPr lang="en-US" sz="1500" dirty="0">
                          <a:solidFill>
                            <a:schemeClr val="tx1"/>
                          </a:solidFill>
                        </a:rPr>
                      </a:br>
                      <a:r>
                        <a:rPr lang="en-US" sz="1500" dirty="0">
                          <a:solidFill>
                            <a:schemeClr val="tx1"/>
                          </a:solidFill>
                        </a:rPr>
                        <a:t>month (in 2026)</a:t>
                      </a:r>
                      <a:endParaRPr lang="en-US" sz="1500" dirty="0">
                        <a:solidFill>
                          <a:schemeClr val="tx1"/>
                        </a:solidFill>
                        <a:latin typeface="+mn-lt"/>
                        <a:ea typeface="Calibri"/>
                        <a:cs typeface="Times New Roman"/>
                      </a:endParaRPr>
                    </a:p>
                  </a:txBody>
                  <a:tcPr marL="38576" marR="38576" marT="0" marB="0" anchor="ctr"/>
                </a:tc>
                <a:extLst>
                  <a:ext uri="{0D108BD9-81ED-4DB2-BD59-A6C34878D82A}">
                    <a16:rowId xmlns:a16="http://schemas.microsoft.com/office/drawing/2014/main" val="10000"/>
                  </a:ext>
                </a:extLst>
              </a:tr>
              <a:tr h="45948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400" dirty="0">
                          <a:solidFill>
                            <a:schemeClr val="tx1"/>
                          </a:solidFill>
                        </a:rPr>
                        <a:t>$109,000 or less</a:t>
                      </a:r>
                      <a:endParaRPr lang="en-US" sz="1400" dirty="0">
                        <a:solidFill>
                          <a:schemeClr val="tx1"/>
                        </a:solidFill>
                        <a:latin typeface="Calibri"/>
                        <a:ea typeface="Calibri"/>
                        <a:cs typeface="Times New Roman"/>
                      </a:endParaRPr>
                    </a:p>
                  </a:txBody>
                  <a:tcPr marL="38576" marR="38576"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400" dirty="0">
                          <a:solidFill>
                            <a:schemeClr val="tx1"/>
                          </a:solidFill>
                        </a:rPr>
                        <a:t>$218,000 or less</a:t>
                      </a:r>
                      <a:endParaRPr lang="en-US" sz="1400" dirty="0">
                        <a:solidFill>
                          <a:schemeClr val="tx1"/>
                        </a:solidFill>
                        <a:latin typeface="Calibri"/>
                        <a:ea typeface="Calibri"/>
                        <a:cs typeface="Times New Roman"/>
                      </a:endParaRPr>
                    </a:p>
                  </a:txBody>
                  <a:tcPr marL="38576" marR="38576"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400" dirty="0">
                          <a:solidFill>
                            <a:schemeClr val="tx1"/>
                          </a:solidFill>
                        </a:rPr>
                        <a:t>$109,000 or less</a:t>
                      </a:r>
                      <a:endParaRPr lang="en-US" sz="1400" dirty="0">
                        <a:solidFill>
                          <a:schemeClr val="tx1"/>
                        </a:solidFill>
                        <a:latin typeface="Calibri"/>
                        <a:ea typeface="Calibri"/>
                        <a:cs typeface="Times New Roman"/>
                      </a:endParaRPr>
                    </a:p>
                  </a:txBody>
                  <a:tcPr marL="38576" marR="38576"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n-US" sz="1400">
                          <a:solidFill>
                            <a:schemeClr val="tx1"/>
                          </a:solidFill>
                        </a:rPr>
                        <a:t>Your plan premium </a:t>
                      </a:r>
                      <a:br>
                        <a:rPr lang="en-US" sz="1400">
                          <a:solidFill>
                            <a:schemeClr val="tx1"/>
                          </a:solidFill>
                        </a:rPr>
                      </a:br>
                      <a:r>
                        <a:rPr lang="en-US" sz="1400">
                          <a:solidFill>
                            <a:schemeClr val="tx1"/>
                          </a:solidFill>
                        </a:rPr>
                        <a:t>(YPP)</a:t>
                      </a:r>
                      <a:endParaRPr lang="en-US" sz="1400" spc="-70">
                        <a:solidFill>
                          <a:schemeClr val="tx1"/>
                        </a:solidFill>
                        <a:latin typeface="Calibri"/>
                        <a:ea typeface="Calibri"/>
                        <a:cs typeface="Times New Roman"/>
                      </a:endParaRPr>
                    </a:p>
                  </a:txBody>
                  <a:tcPr marL="38576" marR="38576" marT="0" marB="0"/>
                </a:tc>
                <a:extLst>
                  <a:ext uri="{0D108BD9-81ED-4DB2-BD59-A6C34878D82A}">
                    <a16:rowId xmlns:a16="http://schemas.microsoft.com/office/drawing/2014/main" val="10001"/>
                  </a:ext>
                </a:extLst>
              </a:tr>
              <a:tr h="45948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400" dirty="0">
                          <a:solidFill>
                            <a:schemeClr val="tx1"/>
                          </a:solidFill>
                        </a:rPr>
                        <a:t>Above $109,000 up to $137,000 </a:t>
                      </a:r>
                      <a:endParaRPr lang="en-US" sz="1400" dirty="0">
                        <a:solidFill>
                          <a:schemeClr val="tx1"/>
                        </a:solidFill>
                        <a:latin typeface="Calibri"/>
                        <a:ea typeface="Calibri"/>
                        <a:cs typeface="Times New Roman"/>
                      </a:endParaRPr>
                    </a:p>
                  </a:txBody>
                  <a:tcPr marL="38576" marR="38576"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400" spc="-50" baseline="0" dirty="0">
                          <a:solidFill>
                            <a:schemeClr val="tx1"/>
                          </a:solidFill>
                        </a:rPr>
                        <a:t>Above $218,000 up to $274,000</a:t>
                      </a:r>
                      <a:endParaRPr lang="en-US" sz="1400" spc="-50" baseline="0" dirty="0">
                        <a:solidFill>
                          <a:schemeClr val="tx1"/>
                        </a:solidFill>
                        <a:latin typeface="Calibri"/>
                        <a:ea typeface="Calibri"/>
                        <a:cs typeface="Times New Roman"/>
                      </a:endParaRPr>
                    </a:p>
                  </a:txBody>
                  <a:tcPr marL="38576" marR="38576"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400" spc="-50" baseline="0">
                          <a:solidFill>
                            <a:schemeClr val="tx1"/>
                          </a:solidFill>
                        </a:rPr>
                        <a:t>Not applicable</a:t>
                      </a:r>
                      <a:endParaRPr lang="en-US" sz="1400" spc="-50" baseline="0">
                        <a:solidFill>
                          <a:schemeClr val="tx1"/>
                        </a:solidFill>
                        <a:latin typeface="Calibri"/>
                        <a:ea typeface="Calibri"/>
                        <a:cs typeface="Times New Roman"/>
                      </a:endParaRPr>
                    </a:p>
                  </a:txBody>
                  <a:tcPr marL="38576" marR="38576"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n-US" sz="1400" dirty="0">
                          <a:solidFill>
                            <a:schemeClr val="tx1"/>
                          </a:solidFill>
                        </a:rPr>
                        <a:t>$14.50 + YPP </a:t>
                      </a:r>
                      <a:endParaRPr lang="en-US" sz="1400" dirty="0">
                        <a:solidFill>
                          <a:schemeClr val="tx1"/>
                        </a:solidFill>
                        <a:latin typeface="+mn-lt"/>
                        <a:ea typeface="Calibri"/>
                        <a:cs typeface="Times New Roman"/>
                      </a:endParaRPr>
                    </a:p>
                  </a:txBody>
                  <a:tcPr marL="38576" marR="38576" marT="0" marB="0"/>
                </a:tc>
                <a:extLst>
                  <a:ext uri="{0D108BD9-81ED-4DB2-BD59-A6C34878D82A}">
                    <a16:rowId xmlns:a16="http://schemas.microsoft.com/office/drawing/2014/main" val="10002"/>
                  </a:ext>
                </a:extLst>
              </a:tr>
              <a:tr h="45948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400" spc="-50" dirty="0">
                          <a:solidFill>
                            <a:schemeClr val="tx1"/>
                          </a:solidFill>
                        </a:rPr>
                        <a:t>Above $137,000 up to $171,000 </a:t>
                      </a:r>
                      <a:endParaRPr lang="en-US" sz="1400" spc="-50" dirty="0">
                        <a:solidFill>
                          <a:schemeClr val="tx1"/>
                        </a:solidFill>
                        <a:latin typeface="Calibri"/>
                        <a:ea typeface="Calibri"/>
                        <a:cs typeface="Times New Roman"/>
                      </a:endParaRPr>
                    </a:p>
                  </a:txBody>
                  <a:tcPr marL="38576" marR="38576"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400" spc="-50" dirty="0">
                          <a:solidFill>
                            <a:schemeClr val="tx1"/>
                          </a:solidFill>
                        </a:rPr>
                        <a:t>Above $274,000 up to $342,000</a:t>
                      </a:r>
                      <a:endParaRPr lang="en-US" sz="1400" spc="-50" dirty="0">
                        <a:solidFill>
                          <a:schemeClr val="tx1"/>
                        </a:solidFill>
                        <a:latin typeface="Calibri"/>
                        <a:ea typeface="Calibri"/>
                        <a:cs typeface="Times New Roman"/>
                      </a:endParaRPr>
                    </a:p>
                  </a:txBody>
                  <a:tcPr marL="38576" marR="38576"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400" spc="-50">
                          <a:solidFill>
                            <a:schemeClr val="tx1"/>
                          </a:solidFill>
                        </a:rPr>
                        <a:t>Not applicable</a:t>
                      </a:r>
                      <a:endParaRPr lang="en-US" sz="1400" spc="-50">
                        <a:solidFill>
                          <a:schemeClr val="tx1"/>
                        </a:solidFill>
                        <a:latin typeface="Calibri"/>
                        <a:ea typeface="Calibri"/>
                        <a:cs typeface="Times New Roman"/>
                      </a:endParaRPr>
                    </a:p>
                  </a:txBody>
                  <a:tcPr marL="38576" marR="38576"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n-US" sz="1400" dirty="0">
                          <a:solidFill>
                            <a:schemeClr val="tx1"/>
                          </a:solidFill>
                        </a:rPr>
                        <a:t>$37.50 + YPP</a:t>
                      </a:r>
                      <a:endParaRPr lang="en-US" sz="1400" dirty="0">
                        <a:solidFill>
                          <a:schemeClr val="tx1"/>
                        </a:solidFill>
                        <a:latin typeface="Calibri"/>
                        <a:ea typeface="Calibri"/>
                        <a:cs typeface="Times New Roman"/>
                      </a:endParaRPr>
                    </a:p>
                  </a:txBody>
                  <a:tcPr marL="38576" marR="38576" marT="0" marB="0"/>
                </a:tc>
                <a:extLst>
                  <a:ext uri="{0D108BD9-81ED-4DB2-BD59-A6C34878D82A}">
                    <a16:rowId xmlns:a16="http://schemas.microsoft.com/office/drawing/2014/main" val="10003"/>
                  </a:ext>
                </a:extLst>
              </a:tr>
              <a:tr h="45948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400" spc="-50" baseline="0" dirty="0">
                          <a:solidFill>
                            <a:schemeClr val="tx1"/>
                          </a:solidFill>
                        </a:rPr>
                        <a:t>Above $171,000 up to $205,000 </a:t>
                      </a:r>
                      <a:endParaRPr lang="en-US" sz="1400" spc="-50" baseline="0" dirty="0">
                        <a:solidFill>
                          <a:schemeClr val="tx1"/>
                        </a:solidFill>
                        <a:latin typeface="Calibri"/>
                        <a:ea typeface="Calibri"/>
                        <a:cs typeface="Times New Roman"/>
                      </a:endParaRPr>
                    </a:p>
                  </a:txBody>
                  <a:tcPr marL="38576" marR="38576"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400" spc="-50" dirty="0">
                          <a:solidFill>
                            <a:schemeClr val="tx1"/>
                          </a:solidFill>
                        </a:rPr>
                        <a:t>Above $342,000 up to $410,000</a:t>
                      </a:r>
                      <a:endParaRPr lang="en-US" sz="1400" spc="-50" dirty="0">
                        <a:solidFill>
                          <a:schemeClr val="tx1"/>
                        </a:solidFill>
                        <a:latin typeface="Calibri"/>
                        <a:ea typeface="Calibri"/>
                        <a:cs typeface="Times New Roman"/>
                      </a:endParaRPr>
                    </a:p>
                  </a:txBody>
                  <a:tcPr marL="38576" marR="38576"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400" spc="-50">
                          <a:solidFill>
                            <a:schemeClr val="tx1"/>
                          </a:solidFill>
                        </a:rPr>
                        <a:t>Not applicable</a:t>
                      </a:r>
                      <a:endParaRPr lang="en-US" sz="1400" spc="-50">
                        <a:solidFill>
                          <a:schemeClr val="tx1"/>
                        </a:solidFill>
                        <a:latin typeface="Calibri"/>
                        <a:ea typeface="Calibri"/>
                        <a:cs typeface="Times New Roman"/>
                      </a:endParaRPr>
                    </a:p>
                  </a:txBody>
                  <a:tcPr marL="38576" marR="38576"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n-US" sz="1400" dirty="0">
                          <a:solidFill>
                            <a:schemeClr val="tx1"/>
                          </a:solidFill>
                        </a:rPr>
                        <a:t>$60.40 + YPP</a:t>
                      </a:r>
                      <a:endParaRPr lang="en-US" sz="1400" dirty="0">
                        <a:solidFill>
                          <a:schemeClr val="tx1"/>
                        </a:solidFill>
                        <a:latin typeface="Calibri"/>
                        <a:ea typeface="Calibri"/>
                        <a:cs typeface="Times New Roman"/>
                      </a:endParaRPr>
                    </a:p>
                  </a:txBody>
                  <a:tcPr marL="38576" marR="38576" marT="0" marB="0"/>
                </a:tc>
                <a:extLst>
                  <a:ext uri="{0D108BD9-81ED-4DB2-BD59-A6C34878D82A}">
                    <a16:rowId xmlns:a16="http://schemas.microsoft.com/office/drawing/2014/main" val="10004"/>
                  </a:ext>
                </a:extLst>
              </a:tr>
              <a:tr h="52578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400" spc="-50" baseline="0" dirty="0">
                          <a:solidFill>
                            <a:schemeClr val="tx1"/>
                          </a:solidFill>
                        </a:rPr>
                        <a:t>Above $205,000 and </a:t>
                      </a:r>
                      <a:br>
                        <a:rPr lang="en-US" sz="1400" spc="-50" baseline="0" dirty="0">
                          <a:solidFill>
                            <a:schemeClr val="tx1"/>
                          </a:solidFill>
                        </a:rPr>
                      </a:br>
                      <a:r>
                        <a:rPr lang="en-US" sz="1400" spc="-50" baseline="0" dirty="0">
                          <a:solidFill>
                            <a:schemeClr val="tx1"/>
                          </a:solidFill>
                        </a:rPr>
                        <a:t>less than $500,000</a:t>
                      </a:r>
                      <a:endParaRPr lang="en-US" sz="1400" spc="-50" baseline="0" dirty="0">
                        <a:solidFill>
                          <a:schemeClr val="tx1"/>
                        </a:solidFill>
                        <a:latin typeface="Calibri"/>
                        <a:ea typeface="Calibri"/>
                        <a:cs typeface="Times New Roman"/>
                      </a:endParaRPr>
                    </a:p>
                  </a:txBody>
                  <a:tcPr marL="38576" marR="38576"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400" spc="-50" dirty="0">
                          <a:solidFill>
                            <a:schemeClr val="tx1"/>
                          </a:solidFill>
                        </a:rPr>
                        <a:t>Above $410,000 and </a:t>
                      </a:r>
                      <a:br>
                        <a:rPr lang="en-US" sz="1400" spc="-50" dirty="0">
                          <a:solidFill>
                            <a:schemeClr val="tx1"/>
                          </a:solidFill>
                        </a:rPr>
                      </a:br>
                      <a:r>
                        <a:rPr lang="en-US" sz="1400" spc="-50" dirty="0">
                          <a:solidFill>
                            <a:schemeClr val="tx1"/>
                          </a:solidFill>
                        </a:rPr>
                        <a:t>less than $750,000</a:t>
                      </a:r>
                      <a:endParaRPr lang="en-US" sz="1400" spc="-50" dirty="0">
                        <a:solidFill>
                          <a:schemeClr val="tx1"/>
                        </a:solidFill>
                        <a:latin typeface="Calibri"/>
                        <a:ea typeface="Calibri"/>
                        <a:cs typeface="Times New Roman"/>
                      </a:endParaRPr>
                    </a:p>
                  </a:txBody>
                  <a:tcPr marL="38576" marR="38576"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400" spc="-50" dirty="0">
                          <a:solidFill>
                            <a:schemeClr val="tx1"/>
                          </a:solidFill>
                        </a:rPr>
                        <a:t>Above $109,000 and </a:t>
                      </a:r>
                      <a:br>
                        <a:rPr lang="en-US" sz="1400" spc="-50" dirty="0">
                          <a:solidFill>
                            <a:schemeClr val="tx1"/>
                          </a:solidFill>
                        </a:rPr>
                      </a:br>
                      <a:r>
                        <a:rPr lang="en-US" sz="1400" spc="-50" dirty="0">
                          <a:solidFill>
                            <a:schemeClr val="tx1"/>
                          </a:solidFill>
                        </a:rPr>
                        <a:t>less than $391,000</a:t>
                      </a:r>
                      <a:endParaRPr lang="en-US" sz="1400" spc="-50" dirty="0">
                        <a:solidFill>
                          <a:schemeClr val="tx1"/>
                        </a:solidFill>
                        <a:latin typeface="Calibri"/>
                        <a:ea typeface="Calibri"/>
                        <a:cs typeface="Times New Roman"/>
                      </a:endParaRPr>
                    </a:p>
                  </a:txBody>
                  <a:tcPr marL="38576" marR="38576"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n-US" sz="1400" dirty="0">
                          <a:solidFill>
                            <a:schemeClr val="tx1"/>
                          </a:solidFill>
                        </a:rPr>
                        <a:t>$83.30 + YPP</a:t>
                      </a:r>
                    </a:p>
                    <a:p>
                      <a:pPr marL="0" marR="0" indent="0" algn="ctr" defTabSz="914400" rtl="0" eaLnBrk="1" fontAlgn="auto" latinLnBrk="0" hangingPunct="1">
                        <a:lnSpc>
                          <a:spcPct val="100000"/>
                        </a:lnSpc>
                        <a:spcBef>
                          <a:spcPts val="0"/>
                        </a:spcBef>
                        <a:spcAft>
                          <a:spcPts val="1200"/>
                        </a:spcAft>
                        <a:buClrTx/>
                        <a:buSzTx/>
                        <a:buFontTx/>
                        <a:buNone/>
                        <a:tabLst/>
                        <a:defRPr/>
                      </a:pPr>
                      <a:endParaRPr lang="en-US" sz="1400" dirty="0">
                        <a:solidFill>
                          <a:schemeClr val="tx1"/>
                        </a:solidFill>
                        <a:latin typeface="Calibri"/>
                        <a:ea typeface="Calibri"/>
                        <a:cs typeface="Times New Roman"/>
                      </a:endParaRPr>
                    </a:p>
                  </a:txBody>
                  <a:tcPr marL="38576" marR="38576" marT="0" marB="0"/>
                </a:tc>
                <a:extLst>
                  <a:ext uri="{0D108BD9-81ED-4DB2-BD59-A6C34878D82A}">
                    <a16:rowId xmlns:a16="http://schemas.microsoft.com/office/drawing/2014/main" val="10006"/>
                  </a:ext>
                </a:extLst>
              </a:tr>
              <a:tr h="34290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400" dirty="0">
                          <a:solidFill>
                            <a:schemeClr val="tx1"/>
                          </a:solidFill>
                        </a:rPr>
                        <a:t>$500,000</a:t>
                      </a:r>
                      <a:r>
                        <a:rPr lang="en-US" sz="1400" baseline="0" dirty="0">
                          <a:solidFill>
                            <a:schemeClr val="tx1"/>
                          </a:solidFill>
                        </a:rPr>
                        <a:t> or above</a:t>
                      </a:r>
                      <a:endParaRPr lang="en-US" sz="1400" dirty="0">
                        <a:solidFill>
                          <a:schemeClr val="tx1"/>
                        </a:solidFill>
                        <a:latin typeface="Calibri"/>
                        <a:ea typeface="Calibri"/>
                        <a:cs typeface="Times New Roman"/>
                      </a:endParaRPr>
                    </a:p>
                  </a:txBody>
                  <a:tcPr marL="38576" marR="38576"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400">
                          <a:solidFill>
                            <a:schemeClr val="tx1"/>
                          </a:solidFill>
                        </a:rPr>
                        <a:t>$750,000 or above</a:t>
                      </a:r>
                      <a:endParaRPr lang="en-US" sz="1400">
                        <a:solidFill>
                          <a:schemeClr val="tx1"/>
                        </a:solidFill>
                        <a:latin typeface="Calibri"/>
                        <a:ea typeface="Calibri"/>
                        <a:cs typeface="Times New Roman"/>
                      </a:endParaRPr>
                    </a:p>
                  </a:txBody>
                  <a:tcPr marL="38576" marR="38576"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1200"/>
                        </a:spcAft>
                      </a:pPr>
                      <a:r>
                        <a:rPr lang="en-US" sz="1400" dirty="0">
                          <a:solidFill>
                            <a:schemeClr val="tx1"/>
                          </a:solidFill>
                        </a:rPr>
                        <a:t>$391,000 or above</a:t>
                      </a:r>
                      <a:endParaRPr lang="en-US" sz="1400" dirty="0">
                        <a:solidFill>
                          <a:schemeClr val="tx1"/>
                        </a:solidFill>
                        <a:latin typeface="Calibri"/>
                        <a:ea typeface="Calibri"/>
                        <a:cs typeface="Times New Roman"/>
                      </a:endParaRPr>
                    </a:p>
                  </a:txBody>
                  <a:tcPr marL="38576" marR="38576"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n-US" sz="1400" dirty="0">
                          <a:solidFill>
                            <a:schemeClr val="tx1"/>
                          </a:solidFill>
                        </a:rPr>
                        <a:t>$91 + YPP </a:t>
                      </a:r>
                      <a:endParaRPr lang="en-US" sz="1400" dirty="0">
                        <a:solidFill>
                          <a:schemeClr val="tx1"/>
                        </a:solidFill>
                        <a:latin typeface="Calibri"/>
                        <a:ea typeface="Calibri"/>
                        <a:cs typeface="Times New Roman"/>
                      </a:endParaRPr>
                    </a:p>
                  </a:txBody>
                  <a:tcPr marL="38576" marR="38576" marT="0" marB="0"/>
                </a:tc>
                <a:extLst>
                  <a:ext uri="{0D108BD9-81ED-4DB2-BD59-A6C34878D82A}">
                    <a16:rowId xmlns:a16="http://schemas.microsoft.com/office/drawing/2014/main" val="10005"/>
                  </a:ext>
                </a:extLst>
              </a:tr>
            </a:tbl>
          </a:graphicData>
        </a:graphic>
      </p:graphicFrame>
      <p:sp>
        <p:nvSpPr>
          <p:cNvPr id="4" name="Slide Number Placeholder 3">
            <a:extLst>
              <a:ext uri="{FF2B5EF4-FFF2-40B4-BE49-F238E27FC236}">
                <a16:creationId xmlns:a16="http://schemas.microsoft.com/office/drawing/2014/main" id="{DD70DDB6-2CE7-4D2E-8C13-867590F5C118}"/>
              </a:ext>
              <a:ext uri="{C183D7F6-B498-43B3-948B-1728B52AA6E4}">
                <adec:decorative xmlns:adec="http://schemas.microsoft.com/office/drawing/2017/decorative" val="0"/>
              </a:ext>
            </a:extLst>
          </p:cNvPr>
          <p:cNvSpPr>
            <a:spLocks noGrp="1"/>
          </p:cNvSpPr>
          <p:nvPr>
            <p:ph type="sldNum" sz="quarter" idx="12"/>
          </p:nvPr>
        </p:nvSpPr>
        <p:spPr/>
        <p:txBody>
          <a:bodyPr/>
          <a:lstStyle/>
          <a:p>
            <a:fld id="{48F63A3B-78C7-47BE-AE5E-E10140E04643}" type="slidenum">
              <a:rPr lang="en-US" smtClean="0">
                <a:solidFill>
                  <a:srgbClr val="8FAADC"/>
                </a:solidFill>
              </a:rPr>
              <a:pPr/>
              <a:t>7</a:t>
            </a:fld>
            <a:endParaRPr lang="en-US">
              <a:solidFill>
                <a:srgbClr val="8FAADC"/>
              </a:solidFill>
            </a:endParaRPr>
          </a:p>
        </p:txBody>
      </p:sp>
    </p:spTree>
    <p:custDataLst>
      <p:tags r:id="rId1"/>
    </p:custDataLst>
    <p:extLst>
      <p:ext uri="{BB962C8B-B14F-4D97-AF65-F5344CB8AC3E}">
        <p14:creationId xmlns:p14="http://schemas.microsoft.com/office/powerpoint/2010/main" val="322799495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2_CUSTOM DESIGN" val="Y69HklZ2"/>
  <p:tag name="ARTICULATE_DESIGN_ID_7_CUSTOM DESIGN" val="OLZ5dZDR"/>
  <p:tag name="ARTICULATE_SLIDE_COUNT" val="3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6ntpPowerPointTemplate11_5_15.potx" id="{D8B21409-55A4-475D-A914-F952BFB016A0}" vid="{8611ABE4-F9CF-465A-AD8F-7875D2A83E82}"/>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6ntpPowerPointTemplate11_5_15.potx" id="{D8B21409-55A4-475D-A914-F952BFB016A0}" vid="{40E4E048-E822-4C7F-8E8A-B9C21D1035E6}"/>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86a8e296-5f29-4af2-954b-0de0d1e1f8bc" ContentTypeId="0x0101" PreviousValue="false"/>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FDC2B3A88F40994F851857A70058AA75" ma:contentTypeVersion="7" ma:contentTypeDescription="Create a new document." ma:contentTypeScope="" ma:versionID="47dddd57ac4cbb13a9a7fdebcd8fdb38">
  <xsd:schema xmlns:xsd="http://www.w3.org/2001/XMLSchema" xmlns:xs="http://www.w3.org/2001/XMLSchema" xmlns:p="http://schemas.microsoft.com/office/2006/metadata/properties" xmlns:ns2="016ab9f1-db44-46aa-8910-dc4c3c3fa170" targetNamespace="http://schemas.microsoft.com/office/2006/metadata/properties" ma:root="true" ma:fieldsID="6504bc836d8b340bf692b0ab8efa8315" ns2:_="">
    <xsd:import namespace="016ab9f1-db44-46aa-8910-dc4c3c3fa170"/>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6ab9f1-db44-46aa-8910-dc4c3c3fa17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F063210-480E-4321-B098-F0AC9088217D}">
  <ds:schemaRefs>
    <ds:schemaRef ds:uri="Microsoft.SharePoint.Taxonomy.ContentTypeSync"/>
  </ds:schemaRefs>
</ds:datastoreItem>
</file>

<file path=customXml/itemProps2.xml><?xml version="1.0" encoding="utf-8"?>
<ds:datastoreItem xmlns:ds="http://schemas.openxmlformats.org/officeDocument/2006/customXml" ds:itemID="{D6D3C829-4A98-4139-A0BE-B878CFE7F1FA}">
  <ds:schemaRefs>
    <ds:schemaRef ds:uri="http://schemas.microsoft.com/sharepoint/v3/contenttype/forms"/>
  </ds:schemaRefs>
</ds:datastoreItem>
</file>

<file path=customXml/itemProps3.xml><?xml version="1.0" encoding="utf-8"?>
<ds:datastoreItem xmlns:ds="http://schemas.openxmlformats.org/officeDocument/2006/customXml" ds:itemID="{D6C77478-EFF4-45A8-92BB-8DA881CFF67E}">
  <ds:schemaRefs>
    <ds:schemaRef ds:uri="http://purl.org/dc/terms/"/>
    <ds:schemaRef ds:uri="f77c8e15-670c-4e8e-a719-31fb24922621"/>
    <ds:schemaRef ds:uri="http://www.w3.org/XML/1998/namespace"/>
    <ds:schemaRef ds:uri="http://purl.org/dc/elements/1.1/"/>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4.xml><?xml version="1.0" encoding="utf-8"?>
<ds:datastoreItem xmlns:ds="http://schemas.openxmlformats.org/officeDocument/2006/customXml" ds:itemID="{6ED1C30F-F572-4714-AB4A-A6A9217E78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16ab9f1-db44-46aa-8910-dc4c3c3fa17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2016ntpPowerPointTemplate11_5_15</Template>
  <TotalTime>42529</TotalTime>
  <Words>3308</Words>
  <Application>Microsoft Office PowerPoint</Application>
  <PresentationFormat>On-screen Show (4:3)</PresentationFormat>
  <Paragraphs>174</Paragraphs>
  <Slides>7</Slides>
  <Notes>7</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7</vt:i4>
      </vt:variant>
    </vt:vector>
  </HeadingPairs>
  <TitlesOfParts>
    <vt:vector size="23" baseType="lpstr">
      <vt:lpstr>ＭＳ Ｐゴシック</vt:lpstr>
      <vt:lpstr>Arial</vt:lpstr>
      <vt:lpstr>Arial Black</vt:lpstr>
      <vt:lpstr>Arial Rounded MT Bold</vt:lpstr>
      <vt:lpstr>Avenir Book</vt:lpstr>
      <vt:lpstr>Avenir Heavy</vt:lpstr>
      <vt:lpstr>Calibri</vt:lpstr>
      <vt:lpstr>Calibri </vt:lpstr>
      <vt:lpstr>Courier New</vt:lpstr>
      <vt:lpstr>Helvetica</vt:lpstr>
      <vt:lpstr>Wingdings</vt:lpstr>
      <vt:lpstr>7_Custom Design</vt:lpstr>
      <vt:lpstr>2_Custom Design</vt:lpstr>
      <vt:lpstr>Custom Design</vt:lpstr>
      <vt:lpstr>1_Office Theme</vt:lpstr>
      <vt:lpstr>8_Custom Design</vt:lpstr>
      <vt:lpstr>Medicare  2026 Costs </vt:lpstr>
      <vt:lpstr>What You Pay in Original Medicare in 2026: Part A</vt:lpstr>
      <vt:lpstr>Part A (Hospital Insurance) Costs in 2026 (continued)</vt:lpstr>
      <vt:lpstr>What You Pay in 2026: Part B Monthly Premiums</vt:lpstr>
      <vt:lpstr>Monthly Part B Standard Premium: Income-Related Monthly Adjustment Amount (IRMAA) for 2026</vt:lpstr>
      <vt:lpstr>What You Pay in Original Medicare in 2026: Part B</vt:lpstr>
      <vt:lpstr>Income-Related Monthly Adjustment Amount (IRMAA):  Part D Premium for 2026</vt:lpstr>
    </vt:vector>
  </TitlesOfParts>
  <Company>CMS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 Lare</dc:creator>
  <cp:lastModifiedBy>Gordon, Erin (CMS/OC)</cp:lastModifiedBy>
  <cp:revision>1211</cp:revision>
  <cp:lastPrinted>2023-10-25T15:22:08Z</cp:lastPrinted>
  <dcterms:created xsi:type="dcterms:W3CDTF">2015-11-05T17:26:50Z</dcterms:created>
  <dcterms:modified xsi:type="dcterms:W3CDTF">2025-11-20T11:18:37Z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ContentTypeId">
    <vt:lpwstr>0x010100FDC2B3A88F40994F851857A70058AA75</vt:lpwstr>
  </property>
  <property fmtid="{D5CDD505-2E9C-101B-9397-08002B2CF9AE}" pid="4" name="ArticulateGUID">
    <vt:lpwstr>E9BBF8F4-36AA-447D-AB77-1B26DF980537</vt:lpwstr>
  </property>
  <property fmtid="{D5CDD505-2E9C-101B-9397-08002B2CF9AE}" pid="5" name="ArticulatePath">
    <vt:lpwstr>Medicare OEP25.for public use OC Additions 10_15_24</vt:lpwstr>
  </property>
</Properties>
</file>